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54" r:id="rId3"/>
  </p:sldMasterIdLst>
  <p:notesMasterIdLst>
    <p:notesMasterId r:id="rId5"/>
  </p:notesMasterIdLst>
  <p:handoutMasterIdLst>
    <p:handoutMasterId r:id="rId61"/>
  </p:handoutMasterIdLst>
  <p:sldIdLst>
    <p:sldId id="1587" r:id="rId4"/>
    <p:sldId id="1914" r:id="rId6"/>
    <p:sldId id="1906" r:id="rId7"/>
    <p:sldId id="1855" r:id="rId8"/>
    <p:sldId id="1856" r:id="rId9"/>
    <p:sldId id="1857" r:id="rId10"/>
    <p:sldId id="1858" r:id="rId11"/>
    <p:sldId id="1859" r:id="rId12"/>
    <p:sldId id="1860" r:id="rId13"/>
    <p:sldId id="1861" r:id="rId14"/>
    <p:sldId id="1862" r:id="rId15"/>
    <p:sldId id="1863" r:id="rId16"/>
    <p:sldId id="1866" r:id="rId17"/>
    <p:sldId id="1864" r:id="rId18"/>
    <p:sldId id="1865" r:id="rId19"/>
    <p:sldId id="1867" r:id="rId20"/>
    <p:sldId id="1868" r:id="rId21"/>
    <p:sldId id="1915" r:id="rId22"/>
    <p:sldId id="1869" r:id="rId23"/>
    <p:sldId id="1870" r:id="rId24"/>
    <p:sldId id="1871" r:id="rId25"/>
    <p:sldId id="1872" r:id="rId26"/>
    <p:sldId id="1907" r:id="rId27"/>
    <p:sldId id="1875" r:id="rId28"/>
    <p:sldId id="1876" r:id="rId29"/>
    <p:sldId id="1877" r:id="rId30"/>
    <p:sldId id="1874" r:id="rId31"/>
    <p:sldId id="1879" r:id="rId32"/>
    <p:sldId id="1880" r:id="rId33"/>
    <p:sldId id="1881" r:id="rId34"/>
    <p:sldId id="1913" r:id="rId35"/>
    <p:sldId id="1878" r:id="rId36"/>
    <p:sldId id="1882" r:id="rId37"/>
    <p:sldId id="1883" r:id="rId38"/>
    <p:sldId id="1884" r:id="rId39"/>
    <p:sldId id="1908" r:id="rId40"/>
    <p:sldId id="1886" r:id="rId41"/>
    <p:sldId id="1887" r:id="rId42"/>
    <p:sldId id="1888" r:id="rId43"/>
    <p:sldId id="1889" r:id="rId44"/>
    <p:sldId id="1890" r:id="rId45"/>
    <p:sldId id="1891" r:id="rId46"/>
    <p:sldId id="1892" r:id="rId47"/>
    <p:sldId id="1893" r:id="rId48"/>
    <p:sldId id="1894" r:id="rId49"/>
    <p:sldId id="1896" r:id="rId50"/>
    <p:sldId id="1909" r:id="rId51"/>
    <p:sldId id="1898" r:id="rId52"/>
    <p:sldId id="1900" r:id="rId53"/>
    <p:sldId id="1901" r:id="rId54"/>
    <p:sldId id="1902" r:id="rId55"/>
    <p:sldId id="1903" r:id="rId56"/>
    <p:sldId id="1904" r:id="rId57"/>
    <p:sldId id="1905" r:id="rId58"/>
    <p:sldId id="1854" r:id="rId59"/>
    <p:sldId id="1912" r:id="rId60"/>
  </p:sldIdLst>
  <p:sldSz cx="9144000" cy="5143500" type="screen16x9"/>
  <p:notesSz cx="6858000" cy="9144000"/>
  <p:defaultTextStyle>
    <a:defPPr>
      <a:defRPr lang="fi-FI"/>
    </a:defPPr>
    <a:lvl1pPr algn="l" rtl="0" fontAlgn="base">
      <a:spcBef>
        <a:spcPct val="20000"/>
      </a:spcBef>
      <a:spcAft>
        <a:spcPct val="0"/>
      </a:spcAft>
      <a:buFont typeface="Arial" panose="020B0604020202020204" pitchFamily="34" charset="0"/>
      <a:defRPr sz="1400" kern="1200">
        <a:solidFill>
          <a:schemeClr val="tx1"/>
        </a:solidFill>
        <a:latin typeface="Trebuchet MS" panose="020B0603020202020204" pitchFamily="96" charset="0"/>
        <a:ea typeface="宋体" panose="02010600030101010101" pitchFamily="2" charset="-122"/>
        <a:cs typeface="+mn-cs"/>
      </a:defRPr>
    </a:lvl1pPr>
    <a:lvl2pPr marL="455930" indent="1905" algn="l" rtl="0" fontAlgn="base">
      <a:spcBef>
        <a:spcPct val="20000"/>
      </a:spcBef>
      <a:spcAft>
        <a:spcPct val="0"/>
      </a:spcAft>
      <a:buFont typeface="Arial" panose="020B0604020202020204" pitchFamily="34" charset="0"/>
      <a:defRPr sz="1400" kern="1200">
        <a:solidFill>
          <a:schemeClr val="tx1"/>
        </a:solidFill>
        <a:latin typeface="Trebuchet MS" panose="020B0603020202020204" pitchFamily="96" charset="0"/>
        <a:ea typeface="宋体" panose="02010600030101010101" pitchFamily="2" charset="-122"/>
        <a:cs typeface="+mn-cs"/>
      </a:defRPr>
    </a:lvl2pPr>
    <a:lvl3pPr marL="913130" indent="1905" algn="l" rtl="0" fontAlgn="base">
      <a:spcBef>
        <a:spcPct val="20000"/>
      </a:spcBef>
      <a:spcAft>
        <a:spcPct val="0"/>
      </a:spcAft>
      <a:buFont typeface="Arial" panose="020B0604020202020204" pitchFamily="34" charset="0"/>
      <a:defRPr sz="1400" kern="1200">
        <a:solidFill>
          <a:schemeClr val="tx1"/>
        </a:solidFill>
        <a:latin typeface="Trebuchet MS" panose="020B0603020202020204" pitchFamily="96" charset="0"/>
        <a:ea typeface="宋体" panose="02010600030101010101" pitchFamily="2" charset="-122"/>
        <a:cs typeface="+mn-cs"/>
      </a:defRPr>
    </a:lvl3pPr>
    <a:lvl4pPr marL="1370330" indent="1905" algn="l" rtl="0" fontAlgn="base">
      <a:spcBef>
        <a:spcPct val="20000"/>
      </a:spcBef>
      <a:spcAft>
        <a:spcPct val="0"/>
      </a:spcAft>
      <a:buFont typeface="Arial" panose="020B0604020202020204" pitchFamily="34" charset="0"/>
      <a:defRPr sz="1400" kern="1200">
        <a:solidFill>
          <a:schemeClr val="tx1"/>
        </a:solidFill>
        <a:latin typeface="Trebuchet MS" panose="020B0603020202020204" pitchFamily="96" charset="0"/>
        <a:ea typeface="宋体" panose="02010600030101010101" pitchFamily="2" charset="-122"/>
        <a:cs typeface="+mn-cs"/>
      </a:defRPr>
    </a:lvl4pPr>
    <a:lvl5pPr marL="1827530" indent="1905" algn="l" rtl="0" fontAlgn="base">
      <a:spcBef>
        <a:spcPct val="20000"/>
      </a:spcBef>
      <a:spcAft>
        <a:spcPct val="0"/>
      </a:spcAft>
      <a:buFont typeface="Arial" panose="020B0604020202020204" pitchFamily="34" charset="0"/>
      <a:defRPr sz="1400" kern="1200">
        <a:solidFill>
          <a:schemeClr val="tx1"/>
        </a:solidFill>
        <a:latin typeface="Trebuchet MS" panose="020B0603020202020204" pitchFamily="96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Trebuchet MS" panose="020B0603020202020204" pitchFamily="96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Trebuchet MS" panose="020B0603020202020204" pitchFamily="96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Trebuchet MS" panose="020B0603020202020204" pitchFamily="96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Trebuchet MS" panose="020B0603020202020204" pitchFamily="96" charset="0"/>
        <a:ea typeface="宋体" panose="02010600030101010101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标题" id="{EB83E03E-195F-4588-BA9C-87CAE50CC123}">
          <p14:sldIdLst>
            <p14:sldId id="1587"/>
            <p14:sldId id="1914"/>
            <p14:sldId id="1906"/>
            <p14:sldId id="1855"/>
            <p14:sldId id="1856"/>
            <p14:sldId id="1857"/>
            <p14:sldId id="1858"/>
            <p14:sldId id="1859"/>
            <p14:sldId id="1860"/>
            <p14:sldId id="1861"/>
            <p14:sldId id="1862"/>
            <p14:sldId id="1863"/>
            <p14:sldId id="1866"/>
            <p14:sldId id="1864"/>
            <p14:sldId id="1865"/>
            <p14:sldId id="1867"/>
            <p14:sldId id="1868"/>
            <p14:sldId id="1915"/>
            <p14:sldId id="1869"/>
            <p14:sldId id="1870"/>
            <p14:sldId id="1871"/>
            <p14:sldId id="1872"/>
            <p14:sldId id="1907"/>
            <p14:sldId id="1875"/>
            <p14:sldId id="1876"/>
            <p14:sldId id="1877"/>
            <p14:sldId id="1874"/>
            <p14:sldId id="1879"/>
            <p14:sldId id="1880"/>
            <p14:sldId id="1881"/>
            <p14:sldId id="1913"/>
            <p14:sldId id="1878"/>
            <p14:sldId id="1882"/>
            <p14:sldId id="1883"/>
            <p14:sldId id="1884"/>
            <p14:sldId id="1908"/>
            <p14:sldId id="1886"/>
            <p14:sldId id="1887"/>
            <p14:sldId id="1888"/>
            <p14:sldId id="1889"/>
            <p14:sldId id="1890"/>
            <p14:sldId id="1891"/>
            <p14:sldId id="1892"/>
            <p14:sldId id="1893"/>
            <p14:sldId id="1894"/>
            <p14:sldId id="1896"/>
            <p14:sldId id="1909"/>
            <p14:sldId id="1898"/>
            <p14:sldId id="1900"/>
            <p14:sldId id="1901"/>
            <p14:sldId id="1902"/>
            <p14:sldId id="1903"/>
            <p14:sldId id="1904"/>
            <p14:sldId id="1905"/>
            <p14:sldId id="1854"/>
            <p14:sldId id="191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838" userDrawn="1">
          <p15:clr>
            <a:srgbClr val="A4A3A4"/>
          </p15:clr>
        </p15:guide>
        <p15:guide id="2" pos="295" userDrawn="1">
          <p15:clr>
            <a:srgbClr val="A4A3A4"/>
          </p15:clr>
        </p15:guide>
        <p15:guide id="4" pos="5193" userDrawn="1">
          <p15:clr>
            <a:srgbClr val="A4A3A4"/>
          </p15:clr>
        </p15:guide>
        <p15:guide id="5" pos="3152" userDrawn="1">
          <p15:clr>
            <a:srgbClr val="A4A3A4"/>
          </p15:clr>
        </p15:guide>
        <p15:guide id="6" orient="horz" pos="287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339933"/>
    <a:srgbClr val="B5880B"/>
    <a:srgbClr val="FF0000"/>
    <a:srgbClr val="1B06BA"/>
    <a:srgbClr val="080808"/>
    <a:srgbClr val="E87071"/>
    <a:srgbClr val="00B3EE"/>
    <a:srgbClr val="93E5FF"/>
    <a:srgbClr val="F7FE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16" autoAdjust="0"/>
    <p:restoredTop sz="70718" autoAdjust="0"/>
  </p:normalViewPr>
  <p:slideViewPr>
    <p:cSldViewPr showGuides="1">
      <p:cViewPr varScale="1">
        <p:scale>
          <a:sx n="74" d="100"/>
          <a:sy n="74" d="100"/>
        </p:scale>
        <p:origin x="1041" y="39"/>
      </p:cViewPr>
      <p:guideLst>
        <p:guide orient="horz" pos="3838"/>
        <p:guide pos="295"/>
        <p:guide pos="5193"/>
        <p:guide pos="3152"/>
        <p:guide orient="horz" pos="2879"/>
      </p:guideLst>
    </p:cSldViewPr>
  </p:slid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4" Type="http://schemas.openxmlformats.org/officeDocument/2006/relationships/tableStyles" Target="tableStyles.xml"/><Relationship Id="rId63" Type="http://schemas.openxmlformats.org/officeDocument/2006/relationships/viewProps" Target="viewProps.xml"/><Relationship Id="rId62" Type="http://schemas.openxmlformats.org/officeDocument/2006/relationships/presProps" Target="presProps.xml"/><Relationship Id="rId61" Type="http://schemas.openxmlformats.org/officeDocument/2006/relationships/handoutMaster" Target="handoutMasters/handoutMaster1.xml"/><Relationship Id="rId60" Type="http://schemas.openxmlformats.org/officeDocument/2006/relationships/slide" Target="slides/slide56.xml"/><Relationship Id="rId6" Type="http://schemas.openxmlformats.org/officeDocument/2006/relationships/slide" Target="slides/slide2.xml"/><Relationship Id="rId59" Type="http://schemas.openxmlformats.org/officeDocument/2006/relationships/slide" Target="slides/slide55.xml"/><Relationship Id="rId58" Type="http://schemas.openxmlformats.org/officeDocument/2006/relationships/slide" Target="slides/slide54.xml"/><Relationship Id="rId57" Type="http://schemas.openxmlformats.org/officeDocument/2006/relationships/slide" Target="slides/slide53.xml"/><Relationship Id="rId56" Type="http://schemas.openxmlformats.org/officeDocument/2006/relationships/slide" Target="slides/slide52.xml"/><Relationship Id="rId55" Type="http://schemas.openxmlformats.org/officeDocument/2006/relationships/slide" Target="slides/slide51.xml"/><Relationship Id="rId54" Type="http://schemas.openxmlformats.org/officeDocument/2006/relationships/slide" Target="slides/slide50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0"/>
              </a:spcBef>
              <a:buFontTx/>
              <a:buNone/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buFontTx/>
              <a:buNone/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75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spcBef>
                <a:spcPct val="0"/>
              </a:spcBef>
              <a:buFontTx/>
              <a:buNone/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75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spcBef>
                <a:spcPct val="0"/>
              </a:spcBef>
              <a:buFontTx/>
              <a:buNone/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fld id="{58CD87A4-0184-412C-A44A-3DA728178AFF}" type="slidenum">
              <a:rPr lang="en-GB" altLang="zh-CN"/>
            </a:fld>
            <a:endParaRPr lang="en-GB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0"/>
              </a:spcBef>
              <a:buFontTx/>
              <a:buNone/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buFontTx/>
              <a:buNone/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fi-FI" noProof="0"/>
              <a:t>Muokkaa tekstin perustyylejä napsauttamalla</a:t>
            </a:r>
            <a:endParaRPr lang="fi-FI" noProof="0"/>
          </a:p>
          <a:p>
            <a:pPr lvl="1"/>
            <a:r>
              <a:rPr lang="fi-FI" noProof="0"/>
              <a:t>toinen taso</a:t>
            </a:r>
            <a:endParaRPr lang="fi-FI" noProof="0"/>
          </a:p>
          <a:p>
            <a:pPr lvl="2"/>
            <a:r>
              <a:rPr lang="fi-FI" noProof="0"/>
              <a:t>kolmas taso</a:t>
            </a:r>
            <a:endParaRPr lang="fi-FI" noProof="0"/>
          </a:p>
          <a:p>
            <a:pPr lvl="3"/>
            <a:r>
              <a:rPr lang="fi-FI" noProof="0"/>
              <a:t>neljäs taso</a:t>
            </a:r>
            <a:endParaRPr lang="fi-FI" noProof="0"/>
          </a:p>
          <a:p>
            <a:pPr lvl="4"/>
            <a:r>
              <a:rPr lang="fi-FI" noProof="0"/>
              <a:t>viides taso</a:t>
            </a:r>
            <a:endParaRPr lang="fi-FI" noProof="0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spcBef>
                <a:spcPct val="0"/>
              </a:spcBef>
              <a:buFontTx/>
              <a:buNone/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spcBef>
                <a:spcPct val="0"/>
              </a:spcBef>
              <a:buFontTx/>
              <a:buNone/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fld id="{BB8C311E-5859-4E0C-A0F3-4690A095D6BE}" type="slidenum">
              <a:rPr lang="fi-FI" altLang="zh-CN"/>
            </a:fld>
            <a:endParaRPr lang="fi-FI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593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313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033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753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8C311E-5859-4E0C-A0F3-4690A095D6BE}" type="slidenum">
              <a:rPr lang="fi-FI" altLang="zh-CN" smtClean="0"/>
            </a:fld>
            <a:endParaRPr lang="fi-FI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8C311E-5859-4E0C-A0F3-4690A095D6BE}" type="slidenum">
              <a:rPr lang="fi-FI" altLang="zh-CN" smtClean="0"/>
            </a:fld>
            <a:endParaRPr lang="fi-FI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dirty="0"/>
              <a:t>Polygons</a:t>
            </a:r>
            <a:r>
              <a:rPr lang="zh-CN" altLang="en-US" b="1" dirty="0"/>
              <a:t>：多边形</a:t>
            </a:r>
            <a:endParaRPr lang="en-US" altLang="zh-CN" b="1" dirty="0"/>
          </a:p>
          <a:p>
            <a:r>
              <a:rPr lang="en-US" altLang="zh-CN" b="1" dirty="0">
                <a:solidFill>
                  <a:srgbClr val="0000FF"/>
                </a:solidFill>
              </a:rPr>
              <a:t>imperative </a:t>
            </a:r>
            <a:r>
              <a:rPr lang="zh-CN" altLang="en-US" b="1" dirty="0">
                <a:solidFill>
                  <a:srgbClr val="0000FF"/>
                </a:solidFill>
              </a:rPr>
              <a:t>：命令式的</a:t>
            </a:r>
            <a:endParaRPr lang="en-US" altLang="zh-CN" b="1" dirty="0">
              <a:solidFill>
                <a:srgbClr val="0000FF"/>
              </a:solidFill>
            </a:endParaRPr>
          </a:p>
          <a:p>
            <a:r>
              <a:rPr lang="en-US" altLang="zh-CN" b="1" dirty="0"/>
              <a:t>Proprietary</a:t>
            </a:r>
            <a:r>
              <a:rPr lang="zh-CN" altLang="en-US" b="1" dirty="0"/>
              <a:t>：专有的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8C311E-5859-4E0C-A0F3-4690A095D6BE}" type="slidenum">
              <a:rPr lang="fi-FI" altLang="zh-CN" smtClean="0"/>
            </a:fld>
            <a:endParaRPr lang="fi-FI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table-valued functions can be thought of as </a:t>
            </a:r>
            <a:r>
              <a:rPr lang="en-US" altLang="zh-CN" b="1" dirty="0"/>
              <a:t>parameterized</a:t>
            </a:r>
            <a:br>
              <a:rPr lang="en-US" altLang="zh-CN" b="1" dirty="0"/>
            </a:br>
            <a:r>
              <a:rPr lang="en-US" altLang="zh-CN" b="1" dirty="0"/>
              <a:t>views </a:t>
            </a:r>
            <a:r>
              <a:rPr lang="en-US" altLang="zh-CN" dirty="0"/>
              <a:t>that generalize the regular notion of views by allowing parameters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8C311E-5859-4E0C-A0F3-4690A095D6BE}" type="slidenum">
              <a:rPr lang="fi-FI" altLang="zh-CN" smtClean="0"/>
            </a:fld>
            <a:endParaRPr lang="fi-FI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how developers can write their own functions and procedures,</a:t>
            </a:r>
            <a:br>
              <a:rPr lang="en-US" altLang="zh-CN" dirty="0"/>
            </a:br>
            <a:r>
              <a:rPr lang="en-US" altLang="zh-CN" dirty="0"/>
              <a:t>store them in the database, and then invoke them from SQL statements. </a:t>
            </a:r>
            <a:br>
              <a:rPr lang="en-US" altLang="zh-CN" dirty="0"/>
            </a:br>
            <a:r>
              <a:rPr lang="en-US" altLang="zh-CN" dirty="0"/>
              <a:t>Procedures and functions allow “business logic” to be stored in the database,</a:t>
            </a:r>
            <a:br>
              <a:rPr lang="en-US" altLang="zh-CN" dirty="0"/>
            </a:br>
            <a:r>
              <a:rPr lang="en-US" altLang="zh-CN" dirty="0"/>
              <a:t>and executed from SQL statements. </a:t>
            </a:r>
            <a:br>
              <a:rPr lang="en-US" altLang="zh-CN" dirty="0"/>
            </a:br>
            <a:r>
              <a:rPr lang="en-US" altLang="zh-CN" dirty="0"/>
              <a:t>While such business</a:t>
            </a:r>
            <a:br>
              <a:rPr lang="en-US" altLang="zh-CN" dirty="0"/>
            </a:br>
            <a:r>
              <a:rPr lang="en-US" altLang="zh-CN" dirty="0"/>
              <a:t>logic can be encoded as programming-language procedures stored entirely outside the database, defining them as stored procedures in the database has several</a:t>
            </a:r>
            <a:br>
              <a:rPr lang="en-US" altLang="zh-CN" dirty="0"/>
            </a:br>
            <a:r>
              <a:rPr lang="en-US" altLang="zh-CN" dirty="0"/>
              <a:t>advantages. For example, it allows multiple applications to access the procedures,</a:t>
            </a:r>
            <a:br>
              <a:rPr lang="en-US" altLang="zh-CN" dirty="0"/>
            </a:br>
            <a:r>
              <a:rPr lang="en-US" altLang="zh-CN" dirty="0"/>
              <a:t>and it allows a single point of change in case the business rules change, without</a:t>
            </a:r>
            <a:br>
              <a:rPr lang="en-US" altLang="zh-CN" dirty="0"/>
            </a:br>
            <a:r>
              <a:rPr lang="en-US" altLang="zh-CN" dirty="0"/>
              <a:t>changing other parts of the application. Application code can then call the stored</a:t>
            </a:r>
            <a:br>
              <a:rPr lang="en-US" altLang="zh-CN" dirty="0"/>
            </a:br>
            <a:r>
              <a:rPr lang="en-US" altLang="zh-CN" dirty="0"/>
              <a:t>procedures, instead of directly updating database relations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8C311E-5859-4E0C-A0F3-4690A095D6BE}" type="slidenum">
              <a:rPr lang="fi-FI" altLang="zh-CN" smtClean="0"/>
            </a:fld>
            <a:endParaRPr lang="fi-FI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8C311E-5859-4E0C-A0F3-4690A095D6BE}" type="slidenum">
              <a:rPr lang="fi-FI" altLang="zh-CN" smtClean="0"/>
            </a:fld>
            <a:endParaRPr lang="fi-FI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The program fetches the query results one row at a time into the </a:t>
            </a:r>
            <a:r>
              <a:rPr lang="en-US" altLang="zh-CN" b="1" dirty="0"/>
              <a:t>for </a:t>
            </a:r>
            <a:r>
              <a:rPr lang="en-US" altLang="zh-CN" dirty="0"/>
              <a:t>loop variable</a:t>
            </a:r>
            <a:br>
              <a:rPr lang="en-US" altLang="zh-CN" dirty="0"/>
            </a:br>
            <a:r>
              <a:rPr lang="en-US" altLang="zh-CN" dirty="0"/>
              <a:t>(</a:t>
            </a:r>
            <a:r>
              <a:rPr lang="en-US" altLang="zh-CN" i="1" dirty="0"/>
              <a:t>r</a:t>
            </a:r>
            <a:r>
              <a:rPr lang="en-US" altLang="zh-CN" dirty="0"/>
              <a:t>, in the above example)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8C311E-5859-4E0C-A0F3-4690A095D6BE}" type="slidenum">
              <a:rPr lang="fi-FI" altLang="zh-CN" smtClean="0"/>
            </a:fld>
            <a:endParaRPr lang="fi-FI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8C311E-5859-4E0C-A0F3-4690A095D6BE}" type="slidenum">
              <a:rPr lang="fi-FI" altLang="zh-CN" smtClean="0"/>
            </a:fld>
            <a:endParaRPr lang="fi-FI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The keywords </a:t>
            </a:r>
            <a:r>
              <a:rPr lang="en-US" altLang="zh-CN" b="1" dirty="0"/>
              <a:t>in </a:t>
            </a:r>
            <a:r>
              <a:rPr lang="en-US" altLang="zh-CN" dirty="0"/>
              <a:t>and </a:t>
            </a:r>
            <a:r>
              <a:rPr lang="en-US" altLang="zh-CN" b="1" dirty="0"/>
              <a:t>out </a:t>
            </a:r>
            <a:r>
              <a:rPr lang="en-US" altLang="zh-CN" dirty="0"/>
              <a:t>indicate, respectively, parameters that are expected</a:t>
            </a:r>
            <a:br>
              <a:rPr lang="en-US" altLang="zh-CN" dirty="0"/>
            </a:br>
            <a:r>
              <a:rPr lang="en-US" altLang="zh-CN" dirty="0"/>
              <a:t>to have values assigned to them and parameters whose values are set in the</a:t>
            </a:r>
            <a:br>
              <a:rPr lang="en-US" altLang="zh-CN" dirty="0"/>
            </a:br>
            <a:r>
              <a:rPr lang="en-US" altLang="zh-CN" dirty="0"/>
              <a:t>procedure in order to return results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8C311E-5859-4E0C-A0F3-4690A095D6BE}" type="slidenum">
              <a:rPr lang="fi-FI" altLang="zh-CN" smtClean="0"/>
            </a:fld>
            <a:endParaRPr lang="fi-FI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The sandbox allows the Java or C# code to access its own memory</a:t>
            </a:r>
            <a:br>
              <a:rPr lang="en-US" altLang="zh-CN" dirty="0"/>
            </a:br>
            <a:r>
              <a:rPr lang="en-US" altLang="zh-CN" dirty="0"/>
              <a:t>area, but prevents the code from reading or updating the memory of the query</a:t>
            </a:r>
            <a:br>
              <a:rPr lang="en-US" altLang="zh-CN" dirty="0"/>
            </a:br>
            <a:r>
              <a:rPr lang="en-US" altLang="zh-CN" dirty="0"/>
              <a:t>execution process, or accessing files in the file system. (Creating a sandbox is not</a:t>
            </a:r>
            <a:br>
              <a:rPr lang="en-US" altLang="zh-CN" dirty="0"/>
            </a:br>
            <a:r>
              <a:rPr lang="en-US" altLang="zh-CN" dirty="0"/>
              <a:t>possible for a language such as C, which allows unrestricted access to memory</a:t>
            </a:r>
            <a:br>
              <a:rPr lang="en-US" altLang="zh-CN" dirty="0"/>
            </a:br>
            <a:r>
              <a:rPr lang="en-US" altLang="zh-CN" dirty="0"/>
              <a:t>through pointers.) Avoiding </a:t>
            </a:r>
            <a:r>
              <a:rPr lang="en-US" altLang="zh-CN" dirty="0" err="1"/>
              <a:t>interprocess</a:t>
            </a:r>
            <a:r>
              <a:rPr lang="en-US" altLang="zh-CN" dirty="0"/>
              <a:t> communication reduces function call</a:t>
            </a:r>
            <a:br>
              <a:rPr lang="en-US" altLang="zh-CN" dirty="0"/>
            </a:br>
            <a:r>
              <a:rPr lang="en-US" altLang="zh-CN" dirty="0"/>
              <a:t>overhead greatly.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8C311E-5859-4E0C-A0F3-4690A095D6BE}" type="slidenum">
              <a:rPr lang="fi-FI" altLang="zh-CN" smtClean="0"/>
            </a:fld>
            <a:endParaRPr lang="fi-FI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dirty="0"/>
              <a:t>Overdraft</a:t>
            </a:r>
            <a:r>
              <a:rPr lang="zh-CN" altLang="en-US" b="1" dirty="0"/>
              <a:t>：透支</a:t>
            </a:r>
            <a:endParaRPr lang="en-US" altLang="zh-CN" b="1" dirty="0"/>
          </a:p>
          <a:p>
            <a:r>
              <a:rPr lang="en-US" altLang="zh-CN" dirty="0"/>
              <a:t>Note that trigger systems cannot usually perform updates outside the database,</a:t>
            </a:r>
            <a:br>
              <a:rPr lang="en-US" altLang="zh-CN" dirty="0"/>
            </a:br>
            <a:r>
              <a:rPr lang="en-US" altLang="zh-CN" dirty="0"/>
              <a:t>and hence, in the inventory replenishment example, we cannot use a trigger to</a:t>
            </a:r>
            <a:br>
              <a:rPr lang="en-US" altLang="zh-CN" dirty="0"/>
            </a:br>
            <a:r>
              <a:rPr lang="en-US" altLang="zh-CN" dirty="0"/>
              <a:t>place an order in the external world. Instead, we add an order to a relation holding reorders. We must create a separate permanently running system process that</a:t>
            </a:r>
            <a:br>
              <a:rPr lang="en-US" altLang="zh-CN" dirty="0"/>
            </a:br>
            <a:r>
              <a:rPr lang="en-US" altLang="zh-CN" dirty="0"/>
              <a:t>periodically scans that relation and places orders. Some database systems provide</a:t>
            </a:r>
            <a:br>
              <a:rPr lang="en-US" altLang="zh-CN" dirty="0"/>
            </a:br>
            <a:r>
              <a:rPr lang="en-US" altLang="zh-CN" dirty="0"/>
              <a:t>built-in support for sending email from SQL queries and triggers, using the above</a:t>
            </a:r>
            <a:br>
              <a:rPr lang="en-US" altLang="zh-CN" dirty="0"/>
            </a:br>
            <a:r>
              <a:rPr lang="en-US" altLang="zh-CN" dirty="0"/>
              <a:t>approach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8C311E-5859-4E0C-A0F3-4690A095D6BE}" type="slidenum">
              <a:rPr lang="fi-FI" altLang="zh-CN" smtClean="0"/>
            </a:fld>
            <a:endParaRPr lang="fi-FI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8C311E-5859-4E0C-A0F3-4690A095D6BE}" type="slidenum">
              <a:rPr lang="fi-FI" altLang="zh-CN" smtClean="0"/>
            </a:fld>
            <a:endParaRPr lang="fi-FI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b="1" i="1" dirty="0">
                <a:solidFill>
                  <a:srgbClr val="0000FF"/>
                </a:solidFill>
              </a:rPr>
              <a:t>每一行都会引用一个</a:t>
            </a:r>
            <a:r>
              <a:rPr lang="en-US" altLang="zh-CN" b="1" i="1" dirty="0" err="1">
                <a:solidFill>
                  <a:srgbClr val="0000FF"/>
                </a:solidFill>
              </a:rPr>
              <a:t>nrow</a:t>
            </a:r>
            <a:r>
              <a:rPr lang="en-US" altLang="zh-CN" b="1" i="1" dirty="0">
                <a:solidFill>
                  <a:srgbClr val="0000FF"/>
                </a:solidFill>
              </a:rPr>
              <a:t> </a:t>
            </a:r>
            <a:r>
              <a:rPr lang="zh-CN" altLang="en-US" b="1" i="1" dirty="0">
                <a:solidFill>
                  <a:srgbClr val="0000FF"/>
                </a:solidFill>
              </a:rPr>
              <a:t>对象</a:t>
            </a:r>
            <a:endParaRPr lang="zh-CN" altLang="en-US" b="1" i="1" dirty="0">
              <a:solidFill>
                <a:srgbClr val="0000FF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8C311E-5859-4E0C-A0F3-4690A095D6BE}" type="slidenum">
              <a:rPr lang="fi-FI" altLang="zh-CN" smtClean="0"/>
            </a:fld>
            <a:endParaRPr lang="fi-FI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The clauses </a:t>
            </a:r>
            <a:r>
              <a:rPr lang="en-US" altLang="zh-CN" b="1" dirty="0"/>
              <a:t>referencing old table as </a:t>
            </a:r>
            <a:r>
              <a:rPr lang="en-US" altLang="zh-CN" dirty="0"/>
              <a:t>or </a:t>
            </a:r>
            <a:r>
              <a:rPr lang="en-US" altLang="zh-CN" b="1" dirty="0"/>
              <a:t>referencing new table as </a:t>
            </a:r>
            <a:r>
              <a:rPr lang="en-US" altLang="zh-CN" dirty="0"/>
              <a:t>can then</a:t>
            </a:r>
            <a:br>
              <a:rPr lang="en-US" altLang="zh-CN" dirty="0"/>
            </a:br>
            <a:r>
              <a:rPr lang="en-US" altLang="zh-CN" dirty="0"/>
              <a:t>be used to refer to temporary tables (called </a:t>
            </a:r>
            <a:r>
              <a:rPr lang="en-US" altLang="zh-CN" i="1" dirty="0"/>
              <a:t>transition tables</a:t>
            </a:r>
            <a:r>
              <a:rPr lang="en-US" altLang="zh-CN" dirty="0"/>
              <a:t>) containing all the</a:t>
            </a:r>
            <a:br>
              <a:rPr lang="en-US" altLang="zh-CN" dirty="0"/>
            </a:br>
            <a:r>
              <a:rPr lang="en-US" altLang="zh-CN" dirty="0"/>
              <a:t>affected rows. Transition tables cannot be used with </a:t>
            </a:r>
            <a:r>
              <a:rPr lang="en-US" altLang="zh-CN" b="1" dirty="0"/>
              <a:t>before </a:t>
            </a:r>
            <a:r>
              <a:rPr lang="en-US" altLang="zh-CN" dirty="0"/>
              <a:t>triggers, but can be </a:t>
            </a:r>
            <a:br>
              <a:rPr lang="en-US" altLang="zh-CN" dirty="0"/>
            </a:br>
            <a:r>
              <a:rPr lang="en-US" altLang="zh-CN" dirty="0"/>
              <a:t>used with </a:t>
            </a:r>
            <a:r>
              <a:rPr lang="en-US" altLang="zh-CN" b="1" dirty="0"/>
              <a:t>after </a:t>
            </a:r>
            <a:r>
              <a:rPr lang="en-US" altLang="zh-CN" dirty="0"/>
              <a:t>triggers, regardless of whether they are statement triggers or row</a:t>
            </a:r>
            <a:br>
              <a:rPr lang="en-US" altLang="zh-CN" dirty="0"/>
            </a:br>
            <a:r>
              <a:rPr lang="en-US" altLang="zh-CN" dirty="0"/>
              <a:t>triggers. A single SQL statement can then be used to carry out multiple actions on</a:t>
            </a:r>
            <a:br>
              <a:rPr lang="en-US" altLang="zh-CN" dirty="0"/>
            </a:br>
            <a:r>
              <a:rPr lang="en-US" altLang="zh-CN" dirty="0"/>
              <a:t>the basis of the transition tables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8C311E-5859-4E0C-A0F3-4690A095D6BE}" type="slidenum">
              <a:rPr lang="fi-FI" altLang="zh-CN" smtClean="0"/>
            </a:fld>
            <a:endParaRPr lang="fi-FI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Another problem with triggers lies in unintended execution of the triggered</a:t>
            </a:r>
            <a:br>
              <a:rPr lang="en-US" altLang="zh-CN" dirty="0"/>
            </a:br>
            <a:r>
              <a:rPr lang="en-US" altLang="zh-CN" dirty="0"/>
              <a:t>action when data are loaded from a </a:t>
            </a:r>
            <a:r>
              <a:rPr lang="en-US" altLang="zh-CN"/>
              <a:t>backup copy,or </a:t>
            </a:r>
            <a:r>
              <a:rPr lang="en-US" altLang="zh-CN" dirty="0"/>
              <a:t>when database updates at a</a:t>
            </a:r>
            <a:br>
              <a:rPr lang="en-US" altLang="zh-CN" dirty="0"/>
            </a:br>
            <a:r>
              <a:rPr lang="en-US" altLang="zh-CN" dirty="0"/>
              <a:t>site are replicated on a backup site. In such cases, the triggered action has already</a:t>
            </a:r>
            <a:br>
              <a:rPr lang="en-US" altLang="zh-CN" dirty="0"/>
            </a:br>
            <a:r>
              <a:rPr lang="en-US" altLang="zh-CN" dirty="0"/>
              <a:t>been executed, and typically should not be executed again. When loading data,</a:t>
            </a:r>
            <a:br>
              <a:rPr lang="en-US" altLang="zh-CN" dirty="0"/>
            </a:br>
            <a:r>
              <a:rPr lang="en-US" altLang="zh-CN" dirty="0"/>
              <a:t>triggers can be disabled explicitly. Both</a:t>
            </a:r>
            <a:br>
              <a:rPr lang="en-US" altLang="zh-CN" dirty="0"/>
            </a:br>
            <a:r>
              <a:rPr lang="en-US" altLang="zh-CN" dirty="0"/>
              <a:t>solutions remove the need for explicit disabling and enabling of triggers. </a:t>
            </a:r>
            <a:endParaRPr lang="en-US" altLang="zh-CN" dirty="0"/>
          </a:p>
          <a:p>
            <a:r>
              <a:rPr lang="en-US" altLang="zh-CN" dirty="0"/>
              <a:t>Triggers should be written with great care, since a trigger error detected at</a:t>
            </a:r>
            <a:br>
              <a:rPr lang="en-US" altLang="zh-CN" dirty="0"/>
            </a:br>
            <a:r>
              <a:rPr lang="en-US" altLang="zh-CN" dirty="0"/>
              <a:t>runtime causes the failure of the action statement that set off the trigger. Furthermore, the action of one trigger can set off another trigger. In the worst case, this</a:t>
            </a:r>
            <a:br>
              <a:rPr lang="en-US" altLang="zh-CN" dirty="0"/>
            </a:br>
            <a:r>
              <a:rPr lang="en-US" altLang="zh-CN" dirty="0"/>
              <a:t>could even lead to an infinite chain of triggering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8C311E-5859-4E0C-A0F3-4690A095D6BE}" type="slidenum">
              <a:rPr lang="fi-FI" altLang="zh-CN" smtClean="0"/>
            </a:fld>
            <a:endParaRPr lang="fi-FI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The </a:t>
            </a:r>
            <a:r>
              <a:rPr lang="en-US" altLang="zh-CN" b="1" dirty="0"/>
              <a:t>transitive closure </a:t>
            </a:r>
            <a:r>
              <a:rPr lang="zh-CN" altLang="en-US" b="1" dirty="0"/>
              <a:t>（传递闭包）</a:t>
            </a:r>
            <a:r>
              <a:rPr lang="en-US" altLang="zh-CN" dirty="0"/>
              <a:t>of the relation </a:t>
            </a:r>
            <a:r>
              <a:rPr lang="en-US" altLang="zh-CN" i="1" dirty="0" err="1"/>
              <a:t>prereq</a:t>
            </a:r>
            <a:r>
              <a:rPr lang="en-US" altLang="zh-CN" i="1" dirty="0"/>
              <a:t> </a:t>
            </a:r>
            <a:r>
              <a:rPr lang="en-US" altLang="zh-CN" dirty="0"/>
              <a:t>is a relation that contains all</a:t>
            </a:r>
            <a:br>
              <a:rPr lang="en-US" altLang="zh-CN" dirty="0"/>
            </a:br>
            <a:r>
              <a:rPr lang="en-US" altLang="zh-CN" dirty="0"/>
              <a:t>pairs (</a:t>
            </a:r>
            <a:r>
              <a:rPr lang="en-US" altLang="zh-CN" i="1" dirty="0" err="1"/>
              <a:t>cid</a:t>
            </a:r>
            <a:r>
              <a:rPr lang="en-US" altLang="zh-CN" dirty="0"/>
              <a:t>, </a:t>
            </a:r>
            <a:r>
              <a:rPr lang="en-US" altLang="zh-CN" i="1" dirty="0"/>
              <a:t>pre</a:t>
            </a:r>
            <a:r>
              <a:rPr lang="en-US" altLang="zh-CN" dirty="0"/>
              <a:t>) such that </a:t>
            </a:r>
            <a:r>
              <a:rPr lang="en-US" altLang="zh-CN" i="1" dirty="0"/>
              <a:t>pre </a:t>
            </a:r>
            <a:r>
              <a:rPr lang="en-US" altLang="zh-CN" dirty="0"/>
              <a:t>is a direct or indirect prerequisite of </a:t>
            </a:r>
            <a:r>
              <a:rPr lang="en-US" altLang="zh-CN" i="1" dirty="0" err="1"/>
              <a:t>cid</a:t>
            </a:r>
            <a:r>
              <a:rPr lang="en-US" altLang="zh-CN" dirty="0"/>
              <a:t>. There are</a:t>
            </a:r>
            <a:br>
              <a:rPr lang="en-US" altLang="zh-CN" dirty="0"/>
            </a:br>
            <a:r>
              <a:rPr lang="en-US" altLang="zh-CN" dirty="0"/>
              <a:t>numerous applications that require computation of similar transitive closures</a:t>
            </a:r>
            <a:br>
              <a:rPr lang="en-US" altLang="zh-CN" dirty="0"/>
            </a:br>
            <a:r>
              <a:rPr lang="en-US" altLang="zh-CN" dirty="0"/>
              <a:t>on </a:t>
            </a:r>
            <a:r>
              <a:rPr lang="en-US" altLang="zh-CN" b="1" dirty="0"/>
              <a:t>hierarchies</a:t>
            </a:r>
            <a:r>
              <a:rPr lang="en-US" altLang="zh-CN" dirty="0"/>
              <a:t>. This iterative process continues</a:t>
            </a:r>
            <a:br>
              <a:rPr lang="en-US" altLang="zh-CN" dirty="0"/>
            </a:br>
            <a:r>
              <a:rPr lang="en-US" altLang="zh-CN" dirty="0"/>
              <a:t>until we reach an iteration where no courses are added. </a:t>
            </a:r>
            <a:br>
              <a:rPr lang="en-US" altLang="zh-CN" dirty="0"/>
            </a:br>
            <a:r>
              <a:rPr lang="en-US" altLang="zh-CN" dirty="0"/>
              <a:t>The meaning of a recursive view is best understood as follows. First compute</a:t>
            </a:r>
            <a:br>
              <a:rPr lang="en-US" altLang="zh-CN" dirty="0"/>
            </a:br>
            <a:r>
              <a:rPr lang="en-US" altLang="zh-CN" dirty="0"/>
              <a:t>the base query and add all the resultant tuples to the recursively defined view</a:t>
            </a:r>
            <a:br>
              <a:rPr lang="en-US" altLang="zh-CN" dirty="0"/>
            </a:br>
            <a:r>
              <a:rPr lang="en-US" altLang="zh-CN" dirty="0"/>
              <a:t>relation </a:t>
            </a:r>
            <a:r>
              <a:rPr lang="en-US" altLang="zh-CN" i="1" dirty="0"/>
              <a:t>rec </a:t>
            </a:r>
            <a:r>
              <a:rPr lang="en-US" altLang="zh-CN" i="1" dirty="0" err="1"/>
              <a:t>prereq</a:t>
            </a:r>
            <a:r>
              <a:rPr lang="en-US" altLang="zh-CN" i="1" dirty="0"/>
              <a:t> </a:t>
            </a:r>
            <a:r>
              <a:rPr lang="en-US" altLang="zh-CN" dirty="0"/>
              <a:t>(which is initially empty). Next compute the recursive query</a:t>
            </a:r>
            <a:br>
              <a:rPr lang="en-US" altLang="zh-CN" dirty="0"/>
            </a:br>
            <a:r>
              <a:rPr lang="en-US" altLang="zh-CN" dirty="0"/>
              <a:t>using the current contents of the view relation, and add all the resulting tuples</a:t>
            </a:r>
            <a:br>
              <a:rPr lang="en-US" altLang="zh-CN" dirty="0"/>
            </a:br>
            <a:r>
              <a:rPr lang="en-US" altLang="zh-CN" dirty="0"/>
              <a:t>back to the view relation. Keep repeating the above step until no new tuples are</a:t>
            </a:r>
            <a:br>
              <a:rPr lang="en-US" altLang="zh-CN" dirty="0"/>
            </a:br>
            <a:r>
              <a:rPr lang="en-US" altLang="zh-CN" dirty="0"/>
              <a:t>added to the view relation. The resultant view relation instance is called a </a:t>
            </a:r>
            <a:r>
              <a:rPr lang="en-US" altLang="zh-CN" b="1" dirty="0"/>
              <a:t>fixed</a:t>
            </a:r>
            <a:br>
              <a:rPr lang="en-US" altLang="zh-CN" b="1" dirty="0"/>
            </a:br>
            <a:r>
              <a:rPr lang="en-US" altLang="zh-CN" b="1" dirty="0"/>
              <a:t>point </a:t>
            </a:r>
            <a:r>
              <a:rPr lang="en-US" altLang="zh-CN" dirty="0"/>
              <a:t>of the recursive view definition. (The term “fixed” refers to the fact that</a:t>
            </a:r>
            <a:br>
              <a:rPr lang="en-US" altLang="zh-CN" dirty="0"/>
            </a:br>
            <a:r>
              <a:rPr lang="en-US" altLang="zh-CN" dirty="0"/>
              <a:t>there is no further change.) The view relation is thus defined to contain exactly</a:t>
            </a:r>
            <a:br>
              <a:rPr lang="en-US" altLang="zh-CN" dirty="0"/>
            </a:br>
            <a:r>
              <a:rPr lang="en-US" altLang="zh-CN" dirty="0"/>
              <a:t>the tuples in the fixed-point instance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8C311E-5859-4E0C-A0F3-4690A095D6BE}" type="slidenum">
              <a:rPr lang="fi-FI" altLang="zh-CN" smtClean="0"/>
            </a:fld>
            <a:endParaRPr lang="fi-FI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b="1" dirty="0">
                <a:solidFill>
                  <a:srgbClr val="FF0000"/>
                </a:solidFill>
              </a:rPr>
              <a:t>Lateral</a:t>
            </a:r>
            <a:r>
              <a:rPr lang="zh-CN" altLang="en-US" b="1" dirty="0">
                <a:solidFill>
                  <a:srgbClr val="FF0000"/>
                </a:solidFill>
              </a:rPr>
              <a:t>：</a:t>
            </a:r>
            <a:r>
              <a:rPr lang="zh-CN" altLang="en-US" dirty="0"/>
              <a:t>横向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8C311E-5859-4E0C-A0F3-4690A095D6BE}" type="slidenum">
              <a:rPr lang="fi-FI" altLang="zh-CN" smtClean="0"/>
            </a:fld>
            <a:endParaRPr lang="fi-FI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The Java program must import </a:t>
            </a:r>
            <a:r>
              <a:rPr lang="en-US" altLang="zh-CN" dirty="0" err="1"/>
              <a:t>java.sql</a:t>
            </a:r>
            <a:r>
              <a:rPr lang="en-US" altLang="zh-CN" dirty="0"/>
              <a:t>.*, which contains the</a:t>
            </a:r>
            <a:br>
              <a:rPr lang="en-US" altLang="zh-CN" dirty="0"/>
            </a:br>
            <a:r>
              <a:rPr lang="en-US" altLang="zh-CN" dirty="0"/>
              <a:t>interface definitions for the functionality provided by JDBC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8C311E-5859-4E0C-A0F3-4690A095D6BE}" type="slidenum">
              <a:rPr lang="fi-FI" altLang="zh-CN" smtClean="0"/>
            </a:fld>
            <a:endParaRPr lang="fi-FI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8C311E-5859-4E0C-A0F3-4690A095D6BE}" type="slidenum">
              <a:rPr lang="fi-FI" altLang="zh-CN" smtClean="0"/>
            </a:fld>
            <a:endParaRPr lang="fi-FI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这里的</a:t>
            </a:r>
            <a:r>
              <a:rPr lang="en-US" altLang="zh-CN" dirty="0"/>
              <a:t>2</a:t>
            </a:r>
            <a:r>
              <a:rPr lang="zh-CN" altLang="en-US" dirty="0"/>
              <a:t>和</a:t>
            </a:r>
            <a:r>
              <a:rPr lang="en-US" altLang="zh-CN" dirty="0"/>
              <a:t>avg(balance)</a:t>
            </a:r>
            <a:r>
              <a:rPr lang="zh-CN" altLang="en-US" dirty="0"/>
              <a:t>是一样的，表示第二个属性。</a:t>
            </a:r>
            <a:endParaRPr lang="en-US" altLang="zh-CN" dirty="0"/>
          </a:p>
          <a:p>
            <a:r>
              <a:rPr lang="en-US" altLang="zh-CN" dirty="0"/>
              <a:t>Once a database connection is open, the program can use it to send SQL statements</a:t>
            </a:r>
            <a:br>
              <a:rPr lang="en-US" altLang="zh-CN" dirty="0"/>
            </a:br>
            <a:r>
              <a:rPr lang="en-US" altLang="zh-CN" dirty="0"/>
              <a:t>to the database system for execution. This is done via an instance of the class</a:t>
            </a:r>
            <a:br>
              <a:rPr lang="en-US" altLang="zh-CN" dirty="0"/>
            </a:br>
            <a:r>
              <a:rPr lang="en-US" altLang="zh-CN" dirty="0"/>
              <a:t>Statement. A Statement object is not the SQL statement itself, but rather an</a:t>
            </a:r>
            <a:br>
              <a:rPr lang="en-US" altLang="zh-CN" dirty="0"/>
            </a:br>
            <a:r>
              <a:rPr lang="en-US" altLang="zh-CN" dirty="0"/>
              <a:t>object that allows the Java program to invoke methods that ship an SQL statement</a:t>
            </a:r>
            <a:br>
              <a:rPr lang="en-US" altLang="zh-CN" dirty="0"/>
            </a:br>
            <a:r>
              <a:rPr lang="en-US" altLang="zh-CN" dirty="0"/>
              <a:t>given as an argument for execution by the database system. Our example creates</a:t>
            </a:r>
            <a:br>
              <a:rPr lang="en-US" altLang="zh-CN" dirty="0"/>
            </a:br>
            <a:r>
              <a:rPr lang="en-US" altLang="zh-CN" dirty="0"/>
              <a:t>a Statement handle (</a:t>
            </a:r>
            <a:r>
              <a:rPr lang="en-US" altLang="zh-CN" dirty="0" err="1"/>
              <a:t>stmt</a:t>
            </a:r>
            <a:r>
              <a:rPr lang="en-US" altLang="zh-CN" dirty="0"/>
              <a:t>) on the connection conn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8C311E-5859-4E0C-A0F3-4690A095D6BE}" type="slidenum">
              <a:rPr lang="fi-FI" altLang="zh-CN" smtClean="0"/>
            </a:fld>
            <a:endParaRPr lang="fi-FI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 negative value returned for the length field indicates that the value</a:t>
            </a:r>
            <a:br>
              <a:rPr lang="en-US" altLang="zh-CN" dirty="0"/>
            </a:br>
            <a:r>
              <a:rPr lang="en-US" altLang="zh-CN" dirty="0"/>
              <a:t>is </a:t>
            </a:r>
            <a:r>
              <a:rPr lang="en-US" altLang="zh-CN" b="1" dirty="0"/>
              <a:t>null</a:t>
            </a:r>
            <a:r>
              <a:rPr lang="en-US" altLang="zh-CN" dirty="0"/>
              <a:t>. </a:t>
            </a:r>
            <a:endParaRPr lang="en-US" altLang="zh-CN" dirty="0"/>
          </a:p>
          <a:p>
            <a:r>
              <a:rPr lang="en-US" altLang="zh-CN" b="1" dirty="0"/>
              <a:t>HSTMT</a:t>
            </a:r>
            <a:r>
              <a:rPr lang="zh-CN" altLang="en-US" b="1" dirty="0"/>
              <a:t>：</a:t>
            </a:r>
            <a:r>
              <a:rPr lang="en-US" altLang="zh-CN" b="1" dirty="0"/>
              <a:t>handle of statement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8C311E-5859-4E0C-A0F3-4690A095D6BE}" type="slidenum">
              <a:rPr lang="fi-FI" altLang="zh-CN" smtClean="0"/>
            </a:fld>
            <a:endParaRPr lang="fi-FI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b="1" dirty="0"/>
              <a:t>placeholders</a:t>
            </a:r>
            <a:r>
              <a:rPr lang="zh-CN" altLang="en-US" b="1" dirty="0"/>
              <a:t>：占位符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8C311E-5859-4E0C-A0F3-4690A095D6BE}" type="slidenum">
              <a:rPr lang="fi-FI" altLang="zh-CN" smtClean="0"/>
            </a:fld>
            <a:endParaRPr lang="fi-FI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An embedded SQL program must</a:t>
            </a:r>
            <a:br>
              <a:rPr lang="en-US" altLang="zh-CN" dirty="0"/>
            </a:br>
            <a:r>
              <a:rPr lang="en-US" altLang="zh-CN" dirty="0"/>
              <a:t>be processed by a special preprocessor prior to compilation. The preprocessor</a:t>
            </a:r>
            <a:br>
              <a:rPr lang="en-US" altLang="zh-CN" dirty="0"/>
            </a:br>
            <a:r>
              <a:rPr lang="en-US" altLang="zh-CN" dirty="0"/>
              <a:t>replaces embedded SQL requests with host-language declarations and procedure</a:t>
            </a:r>
            <a:br>
              <a:rPr lang="en-US" altLang="zh-CN" dirty="0"/>
            </a:br>
            <a:r>
              <a:rPr lang="en-US" altLang="zh-CN" dirty="0"/>
              <a:t>calls that allow runtime execution of the database accesses. Then, the resulting</a:t>
            </a:r>
            <a:br>
              <a:rPr lang="en-US" altLang="zh-CN" dirty="0"/>
            </a:br>
            <a:r>
              <a:rPr lang="en-US" altLang="zh-CN" dirty="0"/>
              <a:t>program is compiled by the host-language compiler. This is the main distinction</a:t>
            </a:r>
            <a:br>
              <a:rPr lang="en-US" altLang="zh-CN" dirty="0"/>
            </a:br>
            <a:r>
              <a:rPr lang="en-US" altLang="zh-CN" dirty="0"/>
              <a:t>between embedded SQL and JDBC or ODBC. </a:t>
            </a:r>
            <a:br>
              <a:rPr lang="en-US" altLang="zh-CN" dirty="0"/>
            </a:br>
            <a:r>
              <a:rPr lang="en-US" altLang="zh-CN" dirty="0"/>
              <a:t>In JDBC, SQL statements are interpreted at runtime (even if they are prepared</a:t>
            </a:r>
            <a:br>
              <a:rPr lang="en-US" altLang="zh-CN" dirty="0"/>
            </a:br>
            <a:r>
              <a:rPr lang="en-US" altLang="zh-CN" dirty="0"/>
              <a:t>first using the prepared statement feature). When embedded SQL is used, some</a:t>
            </a:r>
            <a:br>
              <a:rPr lang="en-US" altLang="zh-CN" dirty="0"/>
            </a:br>
            <a:r>
              <a:rPr lang="en-US" altLang="zh-CN" dirty="0"/>
              <a:t>SQL-related errors (including data-type errors) may be caught at compile time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8C311E-5859-4E0C-A0F3-4690A095D6BE}" type="slidenum">
              <a:rPr lang="fi-FI" altLang="zh-CN" smtClean="0"/>
            </a:fld>
            <a:endParaRPr lang="fi-FI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8C311E-5859-4E0C-A0F3-4690A095D6BE}" type="slidenum">
              <a:rPr lang="fi-FI" altLang="zh-CN" smtClean="0"/>
            </a:fld>
            <a:endParaRPr lang="fi-FI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0" y="-20538"/>
            <a:ext cx="9144000" cy="637580"/>
          </a:xfrm>
          <a:prstGeom prst="rect">
            <a:avLst/>
          </a:prstGeom>
          <a:solidFill>
            <a:srgbClr val="0070C0"/>
          </a:solidFill>
        </p:spPr>
        <p:txBody>
          <a:bodyPr rtlCol="0">
            <a:noAutofit/>
          </a:bodyPr>
          <a:lstStyle>
            <a:lvl1pPr algn="l">
              <a:defRPr sz="3200" b="1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789553"/>
            <a:ext cx="8568952" cy="3805070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5pPr>
          </a:lstStyle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9525" y="3072"/>
            <a:ext cx="9144000" cy="583072"/>
          </a:xfrm>
          <a:prstGeom prst="rect">
            <a:avLst/>
          </a:prstGeom>
          <a:solidFill>
            <a:srgbClr val="0070C0"/>
          </a:solidFill>
        </p:spPr>
        <p:txBody>
          <a:bodyPr rtlCol="0">
            <a:noAutofit/>
          </a:bodyPr>
          <a:lstStyle>
            <a:lvl1pPr algn="l">
              <a:defRPr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995686"/>
            <a:ext cx="8229600" cy="85725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0"/>
            <a:ext cx="9217024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0" y="1476375"/>
            <a:ext cx="9142810" cy="1626394"/>
          </a:xfrm>
          <a:prstGeom prst="rect">
            <a:avLst/>
          </a:prstGeom>
          <a:solidFill>
            <a:srgbClr val="064BB2"/>
          </a:solidFill>
          <a:ln>
            <a:noFill/>
          </a:ln>
          <a:effectLst>
            <a:outerShdw blurRad="50800" dist="38100" dir="5400000" algn="t" rotWithShape="0">
              <a:srgbClr val="000000">
                <a:alpha val="0"/>
              </a:srgbClr>
            </a:outerShdw>
          </a:effectLst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buFontTx/>
              <a:buNone/>
              <a:defRPr/>
            </a:pPr>
            <a:endParaRPr lang="zh-CN" altLang="en-US" sz="715" dirty="0">
              <a:solidFill>
                <a:schemeClr val="bg1"/>
              </a:solidFill>
              <a:latin typeface="Calibri" panose="020F0502020204030204"/>
              <a:cs typeface="宋体" panose="02010600030101010101" pitchFamily="2" charset="-122"/>
            </a:endParaRPr>
          </a:p>
        </p:txBody>
      </p:sp>
      <p:sp>
        <p:nvSpPr>
          <p:cNvPr id="15" name="标题 14"/>
          <p:cNvSpPr>
            <a:spLocks noGrp="1"/>
          </p:cNvSpPr>
          <p:nvPr>
            <p:ph type="title"/>
          </p:nvPr>
        </p:nvSpPr>
        <p:spPr>
          <a:xfrm>
            <a:off x="4178105" y="2029612"/>
            <a:ext cx="4683967" cy="519113"/>
          </a:xfrm>
        </p:spPr>
        <p:txBody>
          <a:bodyPr/>
          <a:lstStyle>
            <a:lvl1pPr algn="ctr">
              <a:defRPr sz="2700" b="1" baseline="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4" name="日期占位符 29"/>
          <p:cNvSpPr>
            <a:spLocks noGrp="1"/>
          </p:cNvSpPr>
          <p:nvPr>
            <p:ph type="dt" sz="half" idx="10"/>
          </p:nvPr>
        </p:nvSpPr>
        <p:spPr>
          <a:xfrm>
            <a:off x="5497116" y="2744391"/>
            <a:ext cx="1503759" cy="273844"/>
          </a:xfrm>
        </p:spPr>
        <p:txBody>
          <a:bodyPr/>
          <a:lstStyle>
            <a:lvl1pPr algn="r">
              <a:defRPr sz="1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C5EFD6F6-2F20-4B1A-A667-B95C1338A7FC}" type="datetime5">
              <a:rPr lang="zh-CN" altLang="en-US"/>
            </a:fld>
            <a:endParaRPr lang="zh-CN" altLang="en-US" dirty="0"/>
          </a:p>
        </p:txBody>
      </p:sp>
      <p:sp>
        <p:nvSpPr>
          <p:cNvPr id="5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8CD63E-90B4-4137-BE3E-A082E383778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>
    <p:fade/>
  </p:transition>
  <p:hf sldNum="0"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0" y="1476375"/>
            <a:ext cx="9142810" cy="1626394"/>
          </a:xfrm>
          <a:prstGeom prst="rect">
            <a:avLst/>
          </a:prstGeom>
          <a:solidFill>
            <a:srgbClr val="064BB2"/>
          </a:solidFill>
          <a:ln>
            <a:noFill/>
          </a:ln>
          <a:effectLst>
            <a:outerShdw blurRad="50800" dist="38100" dir="5400000" algn="t" rotWithShape="0">
              <a:srgbClr val="000000">
                <a:alpha val="0"/>
              </a:srgbClr>
            </a:outerShdw>
          </a:effectLst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buFontTx/>
              <a:buNone/>
              <a:defRPr/>
            </a:pPr>
            <a:endParaRPr lang="zh-CN" altLang="en-US" sz="715" dirty="0">
              <a:solidFill>
                <a:schemeClr val="bg1"/>
              </a:solidFill>
              <a:latin typeface="Calibri" panose="020F0502020204030204"/>
              <a:cs typeface="宋体" panose="02010600030101010101" pitchFamily="2" charset="-122"/>
            </a:endParaRPr>
          </a:p>
        </p:txBody>
      </p:sp>
      <p:sp>
        <p:nvSpPr>
          <p:cNvPr id="15" name="标题 14"/>
          <p:cNvSpPr>
            <a:spLocks noGrp="1"/>
          </p:cNvSpPr>
          <p:nvPr>
            <p:ph type="title"/>
          </p:nvPr>
        </p:nvSpPr>
        <p:spPr>
          <a:xfrm>
            <a:off x="4178105" y="2029612"/>
            <a:ext cx="4683967" cy="519113"/>
          </a:xfrm>
        </p:spPr>
        <p:txBody>
          <a:bodyPr/>
          <a:lstStyle>
            <a:lvl1pPr algn="ctr">
              <a:defRPr sz="2700" b="1" baseline="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4" name="日期占位符 29"/>
          <p:cNvSpPr>
            <a:spLocks noGrp="1"/>
          </p:cNvSpPr>
          <p:nvPr>
            <p:ph type="dt" sz="half" idx="10"/>
          </p:nvPr>
        </p:nvSpPr>
        <p:spPr>
          <a:xfrm>
            <a:off x="5497116" y="2744391"/>
            <a:ext cx="1503759" cy="273844"/>
          </a:xfrm>
        </p:spPr>
        <p:txBody>
          <a:bodyPr/>
          <a:lstStyle>
            <a:lvl1pPr algn="r">
              <a:defRPr sz="1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C5EFD6F6-2F20-4B1A-A667-B95C1338A7FC}" type="datetime5">
              <a:rPr lang="zh-CN" altLang="en-US"/>
            </a:fld>
            <a:endParaRPr lang="zh-CN" altLang="en-US" dirty="0"/>
          </a:p>
        </p:txBody>
      </p:sp>
      <p:sp>
        <p:nvSpPr>
          <p:cNvPr id="5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8CD63E-90B4-4137-BE3E-A082E383778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程序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>
            <a:spLocks noChangeArrowheads="1"/>
          </p:cNvSpPr>
          <p:nvPr/>
        </p:nvSpPr>
        <p:spPr bwMode="auto">
          <a:xfrm>
            <a:off x="7453313" y="4794648"/>
            <a:ext cx="428625" cy="173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750">
                <a:solidFill>
                  <a:srgbClr val="7F7F7F"/>
                </a:solidFill>
                <a:latin typeface="Arial" panose="020B0604020202020204" pitchFamily="34" charset="0"/>
              </a:rPr>
              <a:t> </a:t>
            </a:r>
            <a:fld id="{60AB1787-2FB0-4C6A-B98A-30C644A6BEF9}" type="slidenum">
              <a:rPr lang="en-US" altLang="zh-CN" sz="750">
                <a:latin typeface="Arial" panose="020B0604020202020204" pitchFamily="34" charset="0"/>
              </a:rPr>
            </a:fld>
            <a:endParaRPr lang="en-US" altLang="zh-CN" sz="7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直接连接符 19"/>
          <p:cNvCxnSpPr>
            <a:stCxn id="6" idx="3"/>
          </p:cNvCxnSpPr>
          <p:nvPr/>
        </p:nvCxnSpPr>
        <p:spPr>
          <a:xfrm>
            <a:off x="7881938" y="4881563"/>
            <a:ext cx="764381" cy="0"/>
          </a:xfrm>
          <a:prstGeom prst="line">
            <a:avLst/>
          </a:prstGeom>
          <a:ln w="9525">
            <a:solidFill>
              <a:srgbClr val="F1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14"/>
          <p:cNvCxnSpPr>
            <a:stCxn id="6" idx="3"/>
          </p:cNvCxnSpPr>
          <p:nvPr/>
        </p:nvCxnSpPr>
        <p:spPr>
          <a:xfrm flipV="1">
            <a:off x="2789635" y="4881563"/>
            <a:ext cx="4663678" cy="0"/>
          </a:xfrm>
          <a:prstGeom prst="line">
            <a:avLst/>
          </a:prstGeom>
          <a:ln>
            <a:solidFill>
              <a:srgbClr val="064B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23"/>
          <p:cNvSpPr>
            <a:spLocks noChangeArrowheads="1"/>
          </p:cNvSpPr>
          <p:nvPr/>
        </p:nvSpPr>
        <p:spPr bwMode="auto">
          <a:xfrm>
            <a:off x="184548" y="686991"/>
            <a:ext cx="7197328" cy="34528"/>
          </a:xfrm>
          <a:prstGeom prst="rect">
            <a:avLst/>
          </a:prstGeom>
          <a:solidFill>
            <a:srgbClr val="064BB2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buFontTx/>
              <a:buNone/>
              <a:defRPr/>
            </a:pPr>
            <a:endParaRPr lang="zh-CN" altLang="en-US" sz="715"/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7381875" y="686991"/>
            <a:ext cx="1491854" cy="34528"/>
          </a:xfrm>
          <a:prstGeom prst="rect">
            <a:avLst/>
          </a:prstGeom>
          <a:solidFill>
            <a:srgbClr val="FB9708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buFontTx/>
              <a:buNone/>
              <a:defRPr/>
            </a:pPr>
            <a:endParaRPr lang="zh-CN" altLang="en-US" sz="715"/>
          </a:p>
        </p:txBody>
      </p:sp>
      <p:cxnSp>
        <p:nvCxnSpPr>
          <p:cNvPr id="10" name="直接连接符 9"/>
          <p:cNvCxnSpPr>
            <a:stCxn id="6" idx="3"/>
          </p:cNvCxnSpPr>
          <p:nvPr/>
        </p:nvCxnSpPr>
        <p:spPr>
          <a:xfrm>
            <a:off x="1788319" y="4786313"/>
            <a:ext cx="0" cy="207169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内容占位符 2"/>
          <p:cNvSpPr>
            <a:spLocks noGrp="1"/>
          </p:cNvSpPr>
          <p:nvPr>
            <p:ph idx="1" hasCustomPrompt="1"/>
          </p:nvPr>
        </p:nvSpPr>
        <p:spPr>
          <a:xfrm>
            <a:off x="317865" y="1315256"/>
            <a:ext cx="8330701" cy="3254791"/>
          </a:xfrm>
        </p:spPr>
        <p:txBody>
          <a:bodyPr>
            <a:noAutofit/>
          </a:bodyPr>
          <a:lstStyle>
            <a:lvl1pPr marL="271780" indent="-271780">
              <a:lnSpc>
                <a:spcPct val="150000"/>
              </a:lnSpc>
              <a:spcBef>
                <a:spcPts val="750"/>
              </a:spcBef>
              <a:buClr>
                <a:srgbClr val="032089"/>
              </a:buClr>
              <a:buFont typeface="Wingdings" panose="05000000000000000000" pitchFamily="2" charset="2"/>
              <a:buChar char="Ø"/>
              <a:defRPr sz="1350" b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>
              <a:lnSpc>
                <a:spcPct val="130000"/>
              </a:lnSpc>
              <a:buClr>
                <a:srgbClr val="032089"/>
              </a:buClr>
              <a:buFont typeface="Wingdings" panose="05000000000000000000" pitchFamily="2" charset="2"/>
              <a:buChar char="l"/>
              <a:defRPr sz="1750" b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430" b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30" b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30" b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noProof="1"/>
              <a:t>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1157" y="269309"/>
            <a:ext cx="8229601" cy="396132"/>
          </a:xfrm>
        </p:spPr>
        <p:txBody>
          <a:bodyPr/>
          <a:lstStyle>
            <a:lvl1pPr>
              <a:defRPr sz="1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14" name="内容占位符 2"/>
          <p:cNvSpPr>
            <a:spLocks noGrp="1"/>
          </p:cNvSpPr>
          <p:nvPr>
            <p:ph idx="10" hasCustomPrompt="1"/>
          </p:nvPr>
        </p:nvSpPr>
        <p:spPr>
          <a:xfrm>
            <a:off x="317865" y="854235"/>
            <a:ext cx="8330701" cy="319852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>
              <a:buNone/>
              <a:defRPr lang="zh-CN" altLang="en-US" sz="1500" b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noProof="1"/>
              <a:t>编辑母版文本样式</a:t>
            </a:r>
            <a:endParaRPr lang="zh-CN" altLang="en-US" noProof="1"/>
          </a:p>
        </p:txBody>
      </p:sp>
      <p:sp>
        <p:nvSpPr>
          <p:cNvPr id="11" name="日期占位符 2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1F0FCB-3C9B-43AF-9122-66CB9AF9BE1F}" type="datetimeFigureOut">
              <a:rPr lang="zh-CN" altLang="en-US"/>
            </a:fld>
            <a:endParaRPr lang="zh-CN" altLang="en-US"/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fld id="{791A760A-A8F5-4109-B3A7-90E0284994A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>
            <a:spLocks noChangeArrowheads="1"/>
          </p:cNvSpPr>
          <p:nvPr/>
        </p:nvSpPr>
        <p:spPr bwMode="auto">
          <a:xfrm>
            <a:off x="7453313" y="4794648"/>
            <a:ext cx="428625" cy="173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750">
                <a:solidFill>
                  <a:srgbClr val="7F7F7F"/>
                </a:solidFill>
                <a:latin typeface="Arial" panose="020B0604020202020204" pitchFamily="34" charset="0"/>
              </a:rPr>
              <a:t> </a:t>
            </a:r>
            <a:fld id="{69AB6661-0E74-4BEC-A242-46590437B53C}" type="slidenum">
              <a:rPr lang="en-US" altLang="zh-CN" sz="750">
                <a:latin typeface="Arial" panose="020B0604020202020204" pitchFamily="34" charset="0"/>
              </a:rPr>
            </a:fld>
            <a:endParaRPr lang="en-US" altLang="zh-CN" sz="7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直接连接符 19"/>
          <p:cNvCxnSpPr>
            <a:stCxn id="6" idx="3"/>
          </p:cNvCxnSpPr>
          <p:nvPr/>
        </p:nvCxnSpPr>
        <p:spPr>
          <a:xfrm>
            <a:off x="7881938" y="4881563"/>
            <a:ext cx="764381" cy="0"/>
          </a:xfrm>
          <a:prstGeom prst="line">
            <a:avLst/>
          </a:prstGeom>
          <a:ln w="9525">
            <a:solidFill>
              <a:srgbClr val="F1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14"/>
          <p:cNvCxnSpPr>
            <a:stCxn id="6" idx="3"/>
          </p:cNvCxnSpPr>
          <p:nvPr/>
        </p:nvCxnSpPr>
        <p:spPr>
          <a:xfrm flipV="1">
            <a:off x="2789635" y="4881563"/>
            <a:ext cx="4663678" cy="0"/>
          </a:xfrm>
          <a:prstGeom prst="line">
            <a:avLst/>
          </a:prstGeom>
          <a:ln>
            <a:solidFill>
              <a:srgbClr val="064B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23"/>
          <p:cNvSpPr>
            <a:spLocks noChangeArrowheads="1"/>
          </p:cNvSpPr>
          <p:nvPr/>
        </p:nvSpPr>
        <p:spPr bwMode="auto">
          <a:xfrm>
            <a:off x="184548" y="686991"/>
            <a:ext cx="7197328" cy="34528"/>
          </a:xfrm>
          <a:prstGeom prst="rect">
            <a:avLst/>
          </a:prstGeom>
          <a:solidFill>
            <a:srgbClr val="064BB2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buFontTx/>
              <a:buNone/>
              <a:defRPr/>
            </a:pPr>
            <a:endParaRPr lang="zh-CN" altLang="en-US" sz="715"/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7381875" y="686991"/>
            <a:ext cx="1491854" cy="34528"/>
          </a:xfrm>
          <a:prstGeom prst="rect">
            <a:avLst/>
          </a:prstGeom>
          <a:solidFill>
            <a:srgbClr val="FB9708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buFontTx/>
              <a:buNone/>
              <a:defRPr/>
            </a:pPr>
            <a:endParaRPr lang="zh-CN" altLang="en-US" sz="715"/>
          </a:p>
        </p:txBody>
      </p:sp>
      <p:cxnSp>
        <p:nvCxnSpPr>
          <p:cNvPr id="10" name="直接连接符 9"/>
          <p:cNvCxnSpPr>
            <a:stCxn id="6" idx="3"/>
          </p:cNvCxnSpPr>
          <p:nvPr/>
        </p:nvCxnSpPr>
        <p:spPr>
          <a:xfrm>
            <a:off x="1788319" y="4786313"/>
            <a:ext cx="0" cy="207169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内容占位符 2"/>
          <p:cNvSpPr>
            <a:spLocks noGrp="1"/>
          </p:cNvSpPr>
          <p:nvPr>
            <p:ph idx="1" hasCustomPrompt="1"/>
          </p:nvPr>
        </p:nvSpPr>
        <p:spPr>
          <a:xfrm>
            <a:off x="317865" y="1316002"/>
            <a:ext cx="8330701" cy="3276923"/>
          </a:xfrm>
        </p:spPr>
        <p:txBody>
          <a:bodyPr>
            <a:noAutofit/>
          </a:bodyPr>
          <a:lstStyle>
            <a:lvl1pPr marL="271780" indent="-271780">
              <a:lnSpc>
                <a:spcPct val="150000"/>
              </a:lnSpc>
              <a:spcBef>
                <a:spcPts val="750"/>
              </a:spcBef>
              <a:buClr>
                <a:srgbClr val="032089"/>
              </a:buClr>
              <a:buFont typeface="Wingdings" panose="05000000000000000000" pitchFamily="2" charset="2"/>
              <a:buChar char="Ø"/>
              <a:defRPr sz="1350" b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>
              <a:lnSpc>
                <a:spcPct val="130000"/>
              </a:lnSpc>
              <a:buClr>
                <a:srgbClr val="032089"/>
              </a:buClr>
              <a:buFont typeface="Wingdings" panose="05000000000000000000" pitchFamily="2" charset="2"/>
              <a:buChar char="l"/>
              <a:defRPr sz="1750" b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430" b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30" b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30" b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noProof="1"/>
              <a:t>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1157" y="269309"/>
            <a:ext cx="8229601" cy="396132"/>
          </a:xfrm>
        </p:spPr>
        <p:txBody>
          <a:bodyPr/>
          <a:lstStyle>
            <a:lvl1pPr>
              <a:defRPr sz="1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14" name="内容占位符 2"/>
          <p:cNvSpPr>
            <a:spLocks noGrp="1"/>
          </p:cNvSpPr>
          <p:nvPr>
            <p:ph idx="10" hasCustomPrompt="1"/>
          </p:nvPr>
        </p:nvSpPr>
        <p:spPr>
          <a:xfrm>
            <a:off x="317865" y="854235"/>
            <a:ext cx="8330701" cy="319852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>
              <a:buNone/>
              <a:defRPr lang="zh-CN" altLang="en-US" sz="1500" b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noProof="1"/>
              <a:t>编辑母版文本样式</a:t>
            </a:r>
            <a:endParaRPr lang="zh-CN" altLang="en-US" noProof="1"/>
          </a:p>
        </p:txBody>
      </p:sp>
      <p:sp>
        <p:nvSpPr>
          <p:cNvPr id="11" name="日期占位符 2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1F0FCB-3C9B-43AF-9122-66CB9AF9BE1F}" type="datetimeFigureOut">
              <a:rPr lang="zh-CN" altLang="en-US"/>
            </a:fld>
            <a:endParaRPr lang="zh-CN" altLang="en-US"/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fld id="{B22652B3-2E09-4BBA-A0D6-24503131B01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61F0FCB-3C9B-43AF-9122-66CB9AF9BE1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1C93-5505-452B-8265-D50E35693F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9.xml"/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" name="文本框 1"/>
          <p:cNvSpPr txBox="1"/>
          <p:nvPr userDrawn="1"/>
        </p:nvSpPr>
        <p:spPr>
          <a:xfrm>
            <a:off x="8460432" y="4803998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C913308-F349-4B6D-A68A-DD1791B4A57B}" type="slidenum">
              <a:rPr lang="zh-CN" alt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ransition>
    <p:fade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91691" y="146447"/>
            <a:ext cx="822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9"/>
          </p:nvPr>
        </p:nvSpPr>
        <p:spPr bwMode="auto">
          <a:xfrm>
            <a:off x="316706" y="890588"/>
            <a:ext cx="8229600" cy="756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</a:t>
            </a:r>
            <a:endParaRPr lang="zh-CN" altLang="en-US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buFontTx/>
              <a:buNone/>
              <a:defRPr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61F0FCB-3C9B-43AF-9122-66CB9AF9BE1F}" type="datetimeFigureOut">
              <a:rPr lang="zh-CN" altLang="en-US"/>
            </a:fld>
            <a:endParaRPr lang="zh-CN" altLang="en-US"/>
          </a:p>
        </p:txBody>
      </p:sp>
      <p:sp>
        <p:nvSpPr>
          <p:cNvPr id="13" name="页脚占位符 12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noProof="1" dirty="0">
                <a:solidFill>
                  <a:srgbClr val="898989"/>
                </a:solidFill>
              </a:defRPr>
            </a:lvl1pPr>
          </a:lstStyle>
          <a:p>
            <a:fld id="{BD211C93-5505-452B-8265-D50E35693F66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1875">
          <a:solidFill>
            <a:schemeClr val="tx1"/>
          </a:solidFill>
          <a:latin typeface="+mj-lt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1875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1875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1875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1875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微软雅黑" panose="020B0503020204020204" pitchFamily="34" charset="-122"/>
        </a:defRPr>
      </a:lvl5pPr>
      <a:lvl6pPr marL="363220" algn="l" rtl="0" eaLnBrk="1" fontAlgn="base" hangingPunct="1">
        <a:spcBef>
          <a:spcPct val="0"/>
        </a:spcBef>
        <a:spcAft>
          <a:spcPct val="0"/>
        </a:spcAft>
        <a:defRPr sz="190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6pPr>
      <a:lvl7pPr marL="725805" algn="l" rtl="0" eaLnBrk="1" fontAlgn="base" hangingPunct="1">
        <a:spcBef>
          <a:spcPct val="0"/>
        </a:spcBef>
        <a:spcAft>
          <a:spcPct val="0"/>
        </a:spcAft>
        <a:defRPr sz="190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7pPr>
      <a:lvl8pPr marL="1088390" algn="l" rtl="0" eaLnBrk="1" fontAlgn="base" hangingPunct="1">
        <a:spcBef>
          <a:spcPct val="0"/>
        </a:spcBef>
        <a:spcAft>
          <a:spcPct val="0"/>
        </a:spcAft>
        <a:defRPr sz="190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8pPr>
      <a:lvl9pPr marL="1450975" algn="l" rtl="0" eaLnBrk="1" fontAlgn="base" hangingPunct="1">
        <a:spcBef>
          <a:spcPct val="0"/>
        </a:spcBef>
        <a:spcAft>
          <a:spcPct val="0"/>
        </a:spcAft>
        <a:defRPr sz="190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9pPr>
    </p:titleStyle>
    <p:bodyStyle>
      <a:lvl1pPr marL="271780" indent="-27178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Font typeface="Wingdings" panose="05000000000000000000" pitchFamily="2" charset="2"/>
        <a:buChar char="n"/>
        <a:defRPr sz="1575">
          <a:solidFill>
            <a:schemeClr val="tx1"/>
          </a:solidFill>
          <a:latin typeface="+mn-lt"/>
          <a:ea typeface="+mn-ea"/>
          <a:cs typeface="宋体" panose="02010600030101010101" pitchFamily="2" charset="-122"/>
        </a:defRPr>
      </a:lvl1pPr>
      <a:lvl2pPr marL="589280" indent="-22606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75">
          <a:solidFill>
            <a:schemeClr val="tx1"/>
          </a:solidFill>
          <a:latin typeface="+mn-lt"/>
          <a:ea typeface="+mn-ea"/>
        </a:defRPr>
      </a:lvl2pPr>
      <a:lvl3pPr marL="906145" indent="-18097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75">
          <a:solidFill>
            <a:schemeClr val="tx1"/>
          </a:solidFill>
          <a:latin typeface="+mn-lt"/>
          <a:ea typeface="+mn-ea"/>
        </a:defRPr>
      </a:lvl3pPr>
      <a:lvl4pPr marL="1269365" indent="-18097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75">
          <a:solidFill>
            <a:schemeClr val="tx1"/>
          </a:solidFill>
          <a:latin typeface="+mn-lt"/>
          <a:ea typeface="+mn-ea"/>
        </a:defRPr>
      </a:lvl4pPr>
      <a:lvl5pPr marL="1632585" indent="-18097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75">
          <a:solidFill>
            <a:schemeClr val="tx1"/>
          </a:solidFill>
          <a:latin typeface="+mn-lt"/>
          <a:ea typeface="+mn-ea"/>
        </a:defRPr>
      </a:lvl5pPr>
      <a:lvl6pPr marL="1995805" indent="-18161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85">
          <a:solidFill>
            <a:schemeClr val="tx1"/>
          </a:solidFill>
          <a:latin typeface="+mn-lt"/>
          <a:ea typeface="+mn-ea"/>
        </a:defRPr>
      </a:lvl6pPr>
      <a:lvl7pPr marL="2358390" indent="-18161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85">
          <a:solidFill>
            <a:schemeClr val="tx1"/>
          </a:solidFill>
          <a:latin typeface="+mn-lt"/>
          <a:ea typeface="+mn-ea"/>
        </a:defRPr>
      </a:lvl7pPr>
      <a:lvl8pPr marL="2721610" indent="-18161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85">
          <a:solidFill>
            <a:schemeClr val="tx1"/>
          </a:solidFill>
          <a:latin typeface="+mn-lt"/>
          <a:ea typeface="+mn-ea"/>
        </a:defRPr>
      </a:lvl8pPr>
      <a:lvl9pPr marL="3084195" indent="-18161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85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725170" rtl="0" eaLnBrk="1" latinLnBrk="0" hangingPunct="1">
        <a:defRPr sz="1430" kern="1200">
          <a:solidFill>
            <a:schemeClr val="tx1"/>
          </a:solidFill>
          <a:latin typeface="+mn-lt"/>
          <a:ea typeface="+mn-ea"/>
          <a:cs typeface="+mn-cs"/>
        </a:defRPr>
      </a:lvl1pPr>
      <a:lvl2pPr marL="363220" algn="l" defTabSz="725170" rtl="0" eaLnBrk="1" latinLnBrk="0" hangingPunct="1">
        <a:defRPr sz="1430" kern="1200">
          <a:solidFill>
            <a:schemeClr val="tx1"/>
          </a:solidFill>
          <a:latin typeface="+mn-lt"/>
          <a:ea typeface="+mn-ea"/>
          <a:cs typeface="+mn-cs"/>
        </a:defRPr>
      </a:lvl2pPr>
      <a:lvl3pPr marL="725805" algn="l" defTabSz="725170" rtl="0" eaLnBrk="1" latinLnBrk="0" hangingPunct="1">
        <a:defRPr sz="1430" kern="1200">
          <a:solidFill>
            <a:schemeClr val="tx1"/>
          </a:solidFill>
          <a:latin typeface="+mn-lt"/>
          <a:ea typeface="+mn-ea"/>
          <a:cs typeface="+mn-cs"/>
        </a:defRPr>
      </a:lvl3pPr>
      <a:lvl4pPr marL="1088390" algn="l" defTabSz="725170" rtl="0" eaLnBrk="1" latinLnBrk="0" hangingPunct="1">
        <a:defRPr sz="1430" kern="1200">
          <a:solidFill>
            <a:schemeClr val="tx1"/>
          </a:solidFill>
          <a:latin typeface="+mn-lt"/>
          <a:ea typeface="+mn-ea"/>
          <a:cs typeface="+mn-cs"/>
        </a:defRPr>
      </a:lvl4pPr>
      <a:lvl5pPr marL="1450975" algn="l" defTabSz="725170" rtl="0" eaLnBrk="1" latinLnBrk="0" hangingPunct="1">
        <a:defRPr sz="1430" kern="1200">
          <a:solidFill>
            <a:schemeClr val="tx1"/>
          </a:solidFill>
          <a:latin typeface="+mn-lt"/>
          <a:ea typeface="+mn-ea"/>
          <a:cs typeface="+mn-cs"/>
        </a:defRPr>
      </a:lvl5pPr>
      <a:lvl6pPr marL="1814195" algn="l" defTabSz="725170" rtl="0" eaLnBrk="1" latinLnBrk="0" hangingPunct="1">
        <a:defRPr sz="1430" kern="1200">
          <a:solidFill>
            <a:schemeClr val="tx1"/>
          </a:solidFill>
          <a:latin typeface="+mn-lt"/>
          <a:ea typeface="+mn-ea"/>
          <a:cs typeface="+mn-cs"/>
        </a:defRPr>
      </a:lvl6pPr>
      <a:lvl7pPr marL="2176780" algn="l" defTabSz="725170" rtl="0" eaLnBrk="1" latinLnBrk="0" hangingPunct="1">
        <a:defRPr sz="1430" kern="1200">
          <a:solidFill>
            <a:schemeClr val="tx1"/>
          </a:solidFill>
          <a:latin typeface="+mn-lt"/>
          <a:ea typeface="+mn-ea"/>
          <a:cs typeface="+mn-cs"/>
        </a:defRPr>
      </a:lvl7pPr>
      <a:lvl8pPr marL="2540000" algn="l" defTabSz="725170" rtl="0" eaLnBrk="1" latinLnBrk="0" hangingPunct="1">
        <a:defRPr sz="1430" kern="1200">
          <a:solidFill>
            <a:schemeClr val="tx1"/>
          </a:solidFill>
          <a:latin typeface="+mn-lt"/>
          <a:ea typeface="+mn-ea"/>
          <a:cs typeface="+mn-cs"/>
        </a:defRPr>
      </a:lvl8pPr>
      <a:lvl9pPr marL="2902585" algn="l" defTabSz="725170" rtl="0" eaLnBrk="1" latinLnBrk="0" hangingPunct="1">
        <a:defRPr sz="14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3.xml"/><Relationship Id="rId2" Type="http://schemas.openxmlformats.org/officeDocument/2006/relationships/hyperlink" Target="mailto:christy.au@polyu.edu.hk" TargetMode="Externa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088"/>
          <a:stretch>
            <a:fillRect/>
          </a:stretch>
        </p:blipFill>
        <p:spPr bwMode="auto">
          <a:xfrm>
            <a:off x="0" y="2"/>
            <a:ext cx="9144000" cy="1995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矩形 16"/>
          <p:cNvSpPr/>
          <p:nvPr/>
        </p:nvSpPr>
        <p:spPr>
          <a:xfrm>
            <a:off x="0" y="1"/>
            <a:ext cx="9144000" cy="1995685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50"/>
          </a:p>
        </p:txBody>
      </p:sp>
      <p:sp>
        <p:nvSpPr>
          <p:cNvPr id="2" name="矩形 1"/>
          <p:cNvSpPr/>
          <p:nvPr/>
        </p:nvSpPr>
        <p:spPr>
          <a:xfrm>
            <a:off x="0" y="4586710"/>
            <a:ext cx="9144000" cy="5333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itle 1"/>
          <p:cNvSpPr txBox="1">
            <a:spLocks noChangeArrowheads="1"/>
          </p:cNvSpPr>
          <p:nvPr/>
        </p:nvSpPr>
        <p:spPr bwMode="auto">
          <a:xfrm>
            <a:off x="-12340" y="1995686"/>
            <a:ext cx="9156340" cy="1299018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9pPr>
          </a:lstStyle>
          <a:p>
            <a:pPr algn="ctr">
              <a:spcBef>
                <a:spcPts val="600"/>
              </a:spcBef>
              <a:defRPr/>
            </a:pPr>
            <a:r>
              <a:rPr lang="en-US" altLang="zh-CN" sz="3200" b="1">
                <a:solidFill>
                  <a:prstClr val="black"/>
                </a:solidFill>
                <a:latin typeface="Comic Sans MS" panose="030F0702030302020204" pitchFamily="66" charset="0"/>
                <a:ea typeface="华文楷体" panose="02010600040101010101" pitchFamily="2" charset="-122"/>
                <a:cs typeface="Arial" panose="020B0604020202020204" pitchFamily="34" charset="0"/>
              </a:rPr>
              <a:t>Lecture 5 Advanced </a:t>
            </a:r>
            <a:r>
              <a:rPr lang="en-US" altLang="zh-CN" sz="3200" b="1" dirty="0">
                <a:solidFill>
                  <a:prstClr val="black"/>
                </a:solidFill>
                <a:latin typeface="Comic Sans MS" panose="030F0702030302020204" pitchFamily="66" charset="0"/>
                <a:ea typeface="华文楷体" panose="02010600040101010101" pitchFamily="2" charset="-122"/>
                <a:cs typeface="Arial" panose="020B0604020202020204" pitchFamily="34" charset="0"/>
              </a:rPr>
              <a:t>SQL</a:t>
            </a:r>
            <a:endParaRPr lang="en-US" altLang="zh-CN" sz="3200" b="1" dirty="0">
              <a:solidFill>
                <a:prstClr val="black"/>
              </a:solidFill>
              <a:latin typeface="Comic Sans MS" panose="030F0702030302020204" pitchFamily="66" charset="0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 algn="ctr">
              <a:spcBef>
                <a:spcPts val="600"/>
              </a:spcBef>
              <a:defRPr/>
            </a:pPr>
            <a:r>
              <a:rPr lang="en-US" altLang="zh-CN">
                <a:solidFill>
                  <a:prstClr val="black"/>
                </a:solidFill>
                <a:latin typeface="Comic Sans MS" panose="030F0702030302020204" pitchFamily="66" charset="0"/>
                <a:ea typeface="华文楷体" panose="02010600040101010101" pitchFamily="2" charset="-122"/>
                <a:cs typeface="Arial" panose="020B0604020202020204" pitchFamily="34" charset="0"/>
              </a:rPr>
              <a:t>(Chapter 5)</a:t>
            </a:r>
            <a:endParaRPr lang="en-US" altLang="zh-CN" dirty="0">
              <a:solidFill>
                <a:prstClr val="black"/>
              </a:solidFill>
              <a:latin typeface="Comic Sans MS" panose="030F0702030302020204" pitchFamily="66" charset="0"/>
              <a:ea typeface="华文楷体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18" name="Subtitle 2"/>
          <p:cNvSpPr txBox="1">
            <a:spLocks noChangeArrowheads="1"/>
          </p:cNvSpPr>
          <p:nvPr/>
        </p:nvSpPr>
        <p:spPr bwMode="auto">
          <a:xfrm>
            <a:off x="-12340" y="3340507"/>
            <a:ext cx="9156340" cy="1103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9pPr>
          </a:lstStyle>
          <a:p>
            <a:pPr algn="ctr">
              <a:buClr>
                <a:srgbClr val="800080"/>
              </a:buClr>
              <a:buSzPct val="90000"/>
            </a:pPr>
            <a:r>
              <a:rPr lang="en-US" altLang="zh-CN" sz="2000">
                <a:latin typeface="Comic Sans MS" panose="030F0702030302020204" pitchFamily="66" charset="0"/>
                <a:ea typeface="华文楷体" panose="02010600040101010101" pitchFamily="2" charset="-122"/>
                <a:cs typeface="Times New Roman" panose="02020603050405020304" pitchFamily="18" charset="0"/>
              </a:rPr>
              <a:t>Prof. Jihong Guan </a:t>
            </a:r>
            <a:endParaRPr lang="en-US" altLang="zh-CN" sz="2000">
              <a:latin typeface="Comic Sans MS" panose="030F0702030302020204" pitchFamily="66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ctr">
              <a:buClr>
                <a:srgbClr val="800080"/>
              </a:buClr>
              <a:buSzPct val="90000"/>
            </a:pPr>
            <a:r>
              <a:rPr lang="en-GB" altLang="zh-CN" sz="2000">
                <a:latin typeface="Comic Sans MS" panose="030F0702030302020204" pitchFamily="66" charset="0"/>
                <a:ea typeface="华文楷体" panose="02010600040101010101" pitchFamily="2" charset="-122"/>
                <a:cs typeface="Times New Roman" panose="02020603050405020304" pitchFamily="18" charset="0"/>
              </a:rPr>
              <a:t>Email: </a:t>
            </a:r>
            <a:r>
              <a:rPr lang="en-GB" altLang="zh-CN" sz="2000">
                <a:latin typeface="Comic Sans MS" panose="030F0702030302020204" pitchFamily="66" charset="0"/>
                <a:ea typeface="华文楷体" panose="02010600040101010101" pitchFamily="2" charset="-122"/>
                <a:cs typeface="Times New Roman" panose="02020603050405020304" pitchFamily="18" charset="0"/>
                <a:hlinkClick r:id="rId2"/>
              </a:rPr>
              <a:t>jhguan@tongji.edu.cn</a:t>
            </a:r>
            <a:endParaRPr lang="en-GB" altLang="zh-CN" sz="2000">
              <a:latin typeface="Comic Sans MS" panose="030F0702030302020204" pitchFamily="66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ctr">
              <a:buClr>
                <a:srgbClr val="800080"/>
              </a:buClr>
              <a:buSzPct val="90000"/>
            </a:pPr>
            <a:r>
              <a:rPr lang="en-US" altLang="zh-CN" sz="2000">
                <a:solidFill>
                  <a:srgbClr val="000000"/>
                </a:solidFill>
                <a:latin typeface="Comic Sans MS" panose="030F0702030302020204" pitchFamily="66" charset="0"/>
                <a:ea typeface="华文楷体" panose="02010600040101010101" pitchFamily="2" charset="-122"/>
                <a:cs typeface="Times New Roman" panose="02020603050405020304" pitchFamily="18" charset="0"/>
              </a:rPr>
              <a:t>Department of Computer Science and Technology</a:t>
            </a:r>
            <a:endParaRPr lang="en-US" altLang="zh-CN" sz="2000">
              <a:solidFill>
                <a:srgbClr val="000000"/>
              </a:solidFill>
              <a:latin typeface="Comic Sans MS" panose="030F0702030302020204" pitchFamily="66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ctr">
              <a:buClr>
                <a:srgbClr val="800080"/>
              </a:buClr>
              <a:buSzPct val="90000"/>
            </a:pPr>
            <a:r>
              <a:rPr lang="en-US" altLang="zh-CN" sz="2000">
                <a:solidFill>
                  <a:srgbClr val="000000"/>
                </a:solidFill>
                <a:latin typeface="Comic Sans MS" panose="030F0702030302020204" pitchFamily="66" charset="0"/>
                <a:ea typeface="华文楷体" panose="02010600040101010101" pitchFamily="2" charset="-122"/>
                <a:cs typeface="Times New Roman" panose="02020603050405020304" pitchFamily="18" charset="0"/>
              </a:rPr>
              <a:t>Tongji University</a:t>
            </a:r>
            <a:endParaRPr lang="en-US" altLang="zh-CN" sz="2000">
              <a:solidFill>
                <a:srgbClr val="000000"/>
              </a:solidFill>
              <a:latin typeface="Comic Sans MS" panose="030F0702030302020204" pitchFamily="66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anose="030F0702030302020204" pitchFamily="66" charset="0"/>
              </a:rPr>
              <a:t>ODBC  (Cont.)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789553"/>
            <a:ext cx="8784976" cy="380507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Comic Sans MS" panose="030F0702030302020204" pitchFamily="66" charset="0"/>
              </a:rPr>
              <a:t>Each database system supporting ODBC provides </a:t>
            </a:r>
            <a:r>
              <a:rPr lang="en-US" altLang="zh-CN" sz="2000" dirty="0">
                <a:solidFill>
                  <a:srgbClr val="3333FF"/>
                </a:solidFill>
                <a:latin typeface="Comic Sans MS" panose="030F0702030302020204" pitchFamily="66" charset="0"/>
              </a:rPr>
              <a:t>a "driver" library </a:t>
            </a:r>
            <a:r>
              <a:rPr lang="en-US" altLang="zh-CN" sz="2000" dirty="0">
                <a:latin typeface="Comic Sans MS" panose="030F0702030302020204" pitchFamily="66" charset="0"/>
              </a:rPr>
              <a:t>that must be linked with the client program</a:t>
            </a:r>
            <a:endParaRPr lang="en-US" altLang="zh-CN" sz="2000" dirty="0">
              <a:latin typeface="Comic Sans MS" panose="030F0702030302020204" pitchFamily="66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Comic Sans MS" panose="030F0702030302020204" pitchFamily="66" charset="0"/>
              </a:rPr>
              <a:t>When client program </a:t>
            </a:r>
            <a:r>
              <a:rPr lang="en-US" altLang="zh-CN" sz="2000" dirty="0">
                <a:solidFill>
                  <a:srgbClr val="3333FF"/>
                </a:solidFill>
                <a:latin typeface="Comic Sans MS" panose="030F0702030302020204" pitchFamily="66" charset="0"/>
              </a:rPr>
              <a:t>makes an ODBC API call</a:t>
            </a:r>
            <a:r>
              <a:rPr lang="en-US" altLang="zh-CN" sz="2000" dirty="0">
                <a:latin typeface="Comic Sans MS" panose="030F0702030302020204" pitchFamily="66" charset="0"/>
              </a:rPr>
              <a:t>, the code in the library communicates with the server to carry out the requested action, and </a:t>
            </a:r>
            <a:r>
              <a:rPr lang="en-US" altLang="zh-CN" sz="2000" dirty="0">
                <a:solidFill>
                  <a:srgbClr val="3333FF"/>
                </a:solidFill>
                <a:latin typeface="Comic Sans MS" panose="030F0702030302020204" pitchFamily="66" charset="0"/>
              </a:rPr>
              <a:t>fetch results</a:t>
            </a:r>
            <a:endParaRPr lang="en-US" altLang="zh-CN" sz="2000" dirty="0">
              <a:solidFill>
                <a:srgbClr val="3333FF"/>
              </a:solidFill>
              <a:latin typeface="Comic Sans MS" panose="030F0702030302020204" pitchFamily="66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Comic Sans MS" panose="030F0702030302020204" pitchFamily="66" charset="0"/>
              </a:rPr>
              <a:t>ODBC program first </a:t>
            </a:r>
            <a:r>
              <a:rPr lang="en-US" altLang="zh-CN" sz="2000" dirty="0">
                <a:solidFill>
                  <a:srgbClr val="3333FF"/>
                </a:solidFill>
                <a:latin typeface="Comic Sans MS" panose="030F0702030302020204" pitchFamily="66" charset="0"/>
              </a:rPr>
              <a:t>allocates an SQL environment</a:t>
            </a:r>
            <a:r>
              <a:rPr lang="en-US" altLang="zh-CN" sz="2000" dirty="0">
                <a:latin typeface="Comic Sans MS" panose="030F0702030302020204" pitchFamily="66" charset="0"/>
              </a:rPr>
              <a:t>, then </a:t>
            </a:r>
            <a:r>
              <a:rPr lang="en-US" altLang="zh-CN" sz="2000" dirty="0">
                <a:solidFill>
                  <a:srgbClr val="3333FF"/>
                </a:solidFill>
                <a:latin typeface="Comic Sans MS" panose="030F0702030302020204" pitchFamily="66" charset="0"/>
              </a:rPr>
              <a:t>a database connection handle</a:t>
            </a:r>
            <a:endParaRPr lang="en-US" altLang="zh-CN" sz="2000" dirty="0">
              <a:solidFill>
                <a:srgbClr val="3333FF"/>
              </a:solidFill>
              <a:latin typeface="Comic Sans MS" panose="030F0702030302020204" pitchFamily="66" charset="0"/>
            </a:endParaRPr>
          </a:p>
          <a:p>
            <a:pPr>
              <a:lnSpc>
                <a:spcPct val="150000"/>
              </a:lnSpc>
            </a:pPr>
            <a:endParaRPr lang="zh-CN" altLang="en-US" sz="2000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anose="030F0702030302020204" pitchFamily="66" charset="0"/>
              </a:rPr>
              <a:t>ODBC  (Cont.)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>
                <a:latin typeface="Comic Sans MS" panose="030F0702030302020204" pitchFamily="66" charset="0"/>
              </a:rPr>
              <a:t>Opens database connection using </a:t>
            </a:r>
            <a:r>
              <a:rPr lang="en-US" altLang="zh-CN" sz="2000" b="1" dirty="0" err="1">
                <a:solidFill>
                  <a:srgbClr val="FF0000"/>
                </a:solidFill>
                <a:latin typeface="Comic Sans MS" panose="030F0702030302020204" pitchFamily="66" charset="0"/>
              </a:rPr>
              <a:t>SQLConnect</a:t>
            </a:r>
            <a:r>
              <a:rPr lang="en-US" altLang="zh-CN" sz="2000" b="1" dirty="0">
                <a:solidFill>
                  <a:srgbClr val="FF0000"/>
                </a:solidFill>
                <a:latin typeface="Comic Sans MS" panose="030F0702030302020204" pitchFamily="66" charset="0"/>
              </a:rPr>
              <a:t>().</a:t>
            </a:r>
            <a:r>
              <a:rPr lang="en-US" altLang="zh-CN" sz="2000" dirty="0">
                <a:latin typeface="Comic Sans MS" panose="030F0702030302020204" pitchFamily="66" charset="0"/>
              </a:rPr>
              <a:t> Parameters for </a:t>
            </a:r>
            <a:r>
              <a:rPr lang="en-US" altLang="zh-CN" sz="2000" dirty="0" err="1">
                <a:latin typeface="Comic Sans MS" panose="030F0702030302020204" pitchFamily="66" charset="0"/>
              </a:rPr>
              <a:t>SQLConnect</a:t>
            </a:r>
            <a:r>
              <a:rPr lang="en-US" altLang="zh-CN" sz="2000" dirty="0">
                <a:latin typeface="Comic Sans MS" panose="030F0702030302020204" pitchFamily="66" charset="0"/>
              </a:rPr>
              <a:t>:</a:t>
            </a:r>
            <a:endParaRPr lang="en-US" altLang="zh-CN" sz="2000" dirty="0">
              <a:latin typeface="Comic Sans MS" panose="030F0702030302020204" pitchFamily="66" charset="0"/>
            </a:endParaRPr>
          </a:p>
          <a:p>
            <a:pPr lvl="1"/>
            <a:r>
              <a:rPr lang="en-US" altLang="zh-CN" b="1" dirty="0">
                <a:solidFill>
                  <a:srgbClr val="3333FF"/>
                </a:solidFill>
                <a:latin typeface="Comic Sans MS" panose="030F0702030302020204" pitchFamily="66" charset="0"/>
              </a:rPr>
              <a:t>connection handle</a:t>
            </a:r>
            <a:endParaRPr lang="en-US" altLang="zh-CN" b="1" dirty="0">
              <a:solidFill>
                <a:srgbClr val="3333FF"/>
              </a:solidFill>
              <a:latin typeface="Comic Sans MS" panose="030F0702030302020204" pitchFamily="66" charset="0"/>
            </a:endParaRPr>
          </a:p>
          <a:p>
            <a:pPr lvl="1"/>
            <a:r>
              <a:rPr lang="en-US" altLang="zh-CN" b="1" dirty="0">
                <a:solidFill>
                  <a:srgbClr val="3333FF"/>
                </a:solidFill>
                <a:latin typeface="Comic Sans MS" panose="030F0702030302020204" pitchFamily="66" charset="0"/>
              </a:rPr>
              <a:t>the server to which to connect</a:t>
            </a:r>
            <a:endParaRPr lang="en-US" altLang="zh-CN" b="1" dirty="0">
              <a:solidFill>
                <a:srgbClr val="3333FF"/>
              </a:solidFill>
              <a:latin typeface="Comic Sans MS" panose="030F0702030302020204" pitchFamily="66" charset="0"/>
            </a:endParaRPr>
          </a:p>
          <a:p>
            <a:pPr lvl="1"/>
            <a:r>
              <a:rPr lang="en-US" altLang="zh-CN" b="1" dirty="0">
                <a:solidFill>
                  <a:srgbClr val="3333FF"/>
                </a:solidFill>
                <a:latin typeface="Comic Sans MS" panose="030F0702030302020204" pitchFamily="66" charset="0"/>
              </a:rPr>
              <a:t>the user identifier</a:t>
            </a:r>
            <a:endParaRPr lang="en-US" altLang="zh-CN" b="1" dirty="0">
              <a:solidFill>
                <a:srgbClr val="3333FF"/>
              </a:solidFill>
              <a:latin typeface="Comic Sans MS" panose="030F0702030302020204" pitchFamily="66" charset="0"/>
            </a:endParaRPr>
          </a:p>
          <a:p>
            <a:pPr lvl="1"/>
            <a:r>
              <a:rPr lang="en-US" altLang="zh-CN" b="1" dirty="0">
                <a:solidFill>
                  <a:srgbClr val="3333FF"/>
                </a:solidFill>
                <a:latin typeface="Comic Sans MS" panose="030F0702030302020204" pitchFamily="66" charset="0"/>
              </a:rPr>
              <a:t>password </a:t>
            </a:r>
            <a:endParaRPr lang="en-US" altLang="zh-CN" b="1" dirty="0">
              <a:solidFill>
                <a:srgbClr val="3333FF"/>
              </a:solidFill>
              <a:latin typeface="Comic Sans MS" panose="030F0702030302020204" pitchFamily="66" charset="0"/>
            </a:endParaRPr>
          </a:p>
          <a:p>
            <a:r>
              <a:rPr lang="en-US" altLang="zh-CN" sz="2000" dirty="0">
                <a:latin typeface="Comic Sans MS" panose="030F0702030302020204" pitchFamily="66" charset="0"/>
              </a:rPr>
              <a:t>Must also specify types of arguments:</a:t>
            </a:r>
            <a:endParaRPr lang="en-US" altLang="zh-CN" sz="2000" dirty="0">
              <a:latin typeface="Comic Sans MS" panose="030F0702030302020204" pitchFamily="66" charset="0"/>
            </a:endParaRPr>
          </a:p>
          <a:p>
            <a:pPr lvl="1"/>
            <a:r>
              <a:rPr lang="en-US" altLang="zh-CN" dirty="0">
                <a:latin typeface="Comic Sans MS" panose="030F0702030302020204" pitchFamily="66" charset="0"/>
              </a:rPr>
              <a:t>Constant (</a:t>
            </a:r>
            <a:r>
              <a:rPr lang="zh-CN" altLang="en-US" dirty="0">
                <a:latin typeface="Comic Sans MS" panose="030F0702030302020204" pitchFamily="66" charset="0"/>
              </a:rPr>
              <a:t>常数</a:t>
            </a:r>
            <a:r>
              <a:rPr lang="en-US" altLang="zh-CN" dirty="0">
                <a:latin typeface="Comic Sans MS" panose="030F0702030302020204" pitchFamily="66" charset="0"/>
              </a:rPr>
              <a:t>) </a:t>
            </a:r>
            <a:r>
              <a:rPr lang="en-US" altLang="zh-CN" b="1" dirty="0">
                <a:solidFill>
                  <a:srgbClr val="FF0000"/>
                </a:solidFill>
                <a:latin typeface="Comic Sans MS" panose="030F0702030302020204" pitchFamily="66" charset="0"/>
              </a:rPr>
              <a:t>SQL_NTS </a:t>
            </a:r>
            <a:r>
              <a:rPr lang="en-US" altLang="zh-CN" dirty="0">
                <a:latin typeface="Comic Sans MS" panose="030F0702030302020204" pitchFamily="66" charset="0"/>
              </a:rPr>
              <a:t>denotes that previous argument is a </a:t>
            </a:r>
            <a:r>
              <a:rPr lang="en-US" altLang="zh-CN" dirty="0">
                <a:solidFill>
                  <a:srgbClr val="3333FF"/>
                </a:solidFill>
                <a:latin typeface="Comic Sans MS" panose="030F0702030302020204" pitchFamily="66" charset="0"/>
              </a:rPr>
              <a:t>null-terminated string</a:t>
            </a:r>
            <a:endParaRPr lang="en-US" altLang="zh-CN" dirty="0">
              <a:solidFill>
                <a:srgbClr val="3333FF"/>
              </a:solidFill>
              <a:latin typeface="Comic Sans MS" panose="030F0702030302020204" pitchFamily="66" charset="0"/>
            </a:endParaRPr>
          </a:p>
          <a:p>
            <a:endParaRPr lang="zh-CN" altLang="en-US" sz="2000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anose="030F0702030302020204" pitchFamily="66" charset="0"/>
              </a:rPr>
              <a:t>ODBC Code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5496" y="771550"/>
            <a:ext cx="9108504" cy="3588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omic Sans MS" panose="030F0702030302020204" pitchFamily="66" charset="0"/>
                <a:cs typeface="Times New Roman" panose="02020603050405020304" pitchFamily="18" charset="0"/>
              </a:rPr>
              <a:t>int </a:t>
            </a:r>
            <a:r>
              <a:rPr lang="en-US" altLang="zh-CN" sz="1600" dirty="0" err="1">
                <a:latin typeface="Comic Sans MS" panose="030F0702030302020204" pitchFamily="66" charset="0"/>
                <a:cs typeface="Times New Roman" panose="02020603050405020304" pitchFamily="18" charset="0"/>
              </a:rPr>
              <a:t>ODBCexample</a:t>
            </a:r>
            <a:r>
              <a:rPr lang="en-US" altLang="zh-CN" sz="1600" dirty="0">
                <a:latin typeface="Comic Sans MS" panose="030F0702030302020204" pitchFamily="66" charset="0"/>
                <a:cs typeface="Times New Roman" panose="02020603050405020304" pitchFamily="18" charset="0"/>
              </a:rPr>
              <a:t>(){</a:t>
            </a:r>
            <a:endParaRPr lang="en-US" altLang="zh-CN" sz="1600" dirty="0">
              <a:latin typeface="Comic Sans MS" panose="030F0702030302020204" pitchFamily="66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1600" dirty="0">
                <a:latin typeface="Comic Sans MS" panose="030F0702030302020204" pitchFamily="66" charset="0"/>
                <a:cs typeface="Times New Roman" panose="02020603050405020304" pitchFamily="18" charset="0"/>
              </a:rPr>
              <a:t>  RETCODE error;</a:t>
            </a:r>
            <a:endParaRPr lang="en-US" altLang="zh-CN" sz="1600" dirty="0">
              <a:latin typeface="Comic Sans MS" panose="030F0702030302020204" pitchFamily="66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1600" dirty="0">
                <a:latin typeface="Comic Sans MS" panose="030F0702030302020204" pitchFamily="66" charset="0"/>
                <a:cs typeface="Times New Roman" panose="02020603050405020304" pitchFamily="18" charset="0"/>
              </a:rPr>
              <a:t>  </a:t>
            </a:r>
            <a:r>
              <a:rPr lang="en-US" altLang="zh-CN" sz="1600" dirty="0">
                <a:solidFill>
                  <a:srgbClr val="FF0000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HENV    env;     /* environment */ </a:t>
            </a:r>
            <a:endParaRPr lang="en-US" altLang="zh-CN" sz="1600" dirty="0">
              <a:solidFill>
                <a:srgbClr val="FF0000"/>
              </a:solidFill>
              <a:latin typeface="Comic Sans MS" panose="030F0702030302020204" pitchFamily="66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1600" dirty="0">
                <a:solidFill>
                  <a:srgbClr val="FF0000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  HDBC    conn;  /* database connection */ </a:t>
            </a:r>
            <a:endParaRPr lang="en-US" altLang="zh-CN" sz="1600" dirty="0">
              <a:solidFill>
                <a:srgbClr val="FF0000"/>
              </a:solidFill>
              <a:latin typeface="Comic Sans MS" panose="030F0702030302020204" pitchFamily="66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1600" dirty="0">
                <a:solidFill>
                  <a:srgbClr val="1B06BA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  </a:t>
            </a:r>
            <a:r>
              <a:rPr lang="en-US" altLang="zh-CN" sz="1600" dirty="0" err="1">
                <a:solidFill>
                  <a:srgbClr val="3333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SQLAllocEnv</a:t>
            </a:r>
            <a:r>
              <a:rPr lang="en-US" altLang="zh-CN" sz="1600" dirty="0">
                <a:solidFill>
                  <a:srgbClr val="3333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(&amp;env);</a:t>
            </a:r>
            <a:endParaRPr lang="en-US" altLang="zh-CN" sz="1600" dirty="0">
              <a:solidFill>
                <a:srgbClr val="3333FF"/>
              </a:solidFill>
              <a:latin typeface="Comic Sans MS" panose="030F0702030302020204" pitchFamily="66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1600" dirty="0">
                <a:solidFill>
                  <a:srgbClr val="3333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  </a:t>
            </a:r>
            <a:r>
              <a:rPr lang="en-US" altLang="zh-CN" sz="1600" dirty="0" err="1">
                <a:solidFill>
                  <a:srgbClr val="3333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SQLAllocConnect</a:t>
            </a:r>
            <a:r>
              <a:rPr lang="en-US" altLang="zh-CN" sz="1600" dirty="0">
                <a:solidFill>
                  <a:srgbClr val="3333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(env, &amp;conn);</a:t>
            </a:r>
            <a:endParaRPr lang="en-US" altLang="zh-CN" sz="1600" dirty="0">
              <a:solidFill>
                <a:srgbClr val="3333FF"/>
              </a:solidFill>
              <a:latin typeface="Comic Sans MS" panose="030F0702030302020204" pitchFamily="66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1600" dirty="0">
                <a:solidFill>
                  <a:srgbClr val="3333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  </a:t>
            </a:r>
            <a:r>
              <a:rPr lang="en-US" altLang="zh-CN" sz="1600" dirty="0" err="1">
                <a:solidFill>
                  <a:srgbClr val="3333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SQLConnect</a:t>
            </a:r>
            <a:r>
              <a:rPr lang="en-US" altLang="zh-CN" sz="1600" dirty="0">
                <a:solidFill>
                  <a:srgbClr val="3333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(conn, “db.yale.edu", SQL_NTS, "</a:t>
            </a:r>
            <a:r>
              <a:rPr lang="en-US" altLang="zh-CN" sz="1600" dirty="0" err="1">
                <a:solidFill>
                  <a:srgbClr val="3333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avi</a:t>
            </a:r>
            <a:r>
              <a:rPr lang="en-US" altLang="zh-CN" sz="1600" dirty="0">
                <a:solidFill>
                  <a:srgbClr val="3333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", SQL_NTS, "</a:t>
            </a:r>
            <a:r>
              <a:rPr lang="en-US" altLang="zh-CN" sz="1600" dirty="0" err="1">
                <a:solidFill>
                  <a:srgbClr val="3333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avipasswd</a:t>
            </a:r>
            <a:r>
              <a:rPr lang="en-US" altLang="zh-CN" sz="1600" dirty="0">
                <a:solidFill>
                  <a:srgbClr val="3333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", SQL_NTS); </a:t>
            </a:r>
            <a:endParaRPr lang="en-US" altLang="zh-CN" sz="1600" dirty="0">
              <a:solidFill>
                <a:srgbClr val="3333FF"/>
              </a:solidFill>
              <a:latin typeface="Comic Sans MS" panose="030F0702030302020204" pitchFamily="66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1600" dirty="0">
                <a:latin typeface="Comic Sans MS" panose="030F0702030302020204" pitchFamily="66" charset="0"/>
                <a:cs typeface="Times New Roman" panose="02020603050405020304" pitchFamily="18" charset="0"/>
              </a:rPr>
              <a:t>  { …. Do actual work … }</a:t>
            </a:r>
            <a:endParaRPr lang="en-US" altLang="zh-CN" sz="1600" dirty="0">
              <a:latin typeface="Comic Sans MS" panose="030F0702030302020204" pitchFamily="66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1600" dirty="0">
                <a:solidFill>
                  <a:srgbClr val="1B06BA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  </a:t>
            </a:r>
            <a:r>
              <a:rPr lang="en-US" altLang="zh-CN" sz="1600" dirty="0" err="1">
                <a:solidFill>
                  <a:srgbClr val="3333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SQLDisconnect</a:t>
            </a:r>
            <a:r>
              <a:rPr lang="en-US" altLang="zh-CN" sz="1600" dirty="0">
                <a:solidFill>
                  <a:srgbClr val="3333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(conn); </a:t>
            </a:r>
            <a:endParaRPr lang="en-US" altLang="zh-CN" sz="1600" dirty="0">
              <a:solidFill>
                <a:srgbClr val="3333FF"/>
              </a:solidFill>
              <a:latin typeface="Comic Sans MS" panose="030F0702030302020204" pitchFamily="66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1600" dirty="0">
                <a:solidFill>
                  <a:srgbClr val="3333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  </a:t>
            </a:r>
            <a:r>
              <a:rPr lang="en-US" altLang="zh-CN" sz="1600" dirty="0" err="1">
                <a:solidFill>
                  <a:srgbClr val="3333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SQLFreeConnect</a:t>
            </a:r>
            <a:r>
              <a:rPr lang="en-US" altLang="zh-CN" sz="1600" dirty="0">
                <a:solidFill>
                  <a:srgbClr val="3333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(conn); </a:t>
            </a:r>
            <a:endParaRPr lang="en-US" altLang="zh-CN" sz="1600" dirty="0">
              <a:solidFill>
                <a:srgbClr val="3333FF"/>
              </a:solidFill>
              <a:latin typeface="Comic Sans MS" panose="030F0702030302020204" pitchFamily="66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1600" dirty="0">
                <a:solidFill>
                  <a:srgbClr val="3333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  </a:t>
            </a:r>
            <a:r>
              <a:rPr lang="en-US" altLang="zh-CN" sz="1600" dirty="0" err="1">
                <a:solidFill>
                  <a:srgbClr val="3333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SQLFreeEnv</a:t>
            </a:r>
            <a:r>
              <a:rPr lang="en-US" altLang="zh-CN" sz="1600" dirty="0">
                <a:solidFill>
                  <a:srgbClr val="3333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(env); </a:t>
            </a:r>
            <a:endParaRPr lang="en-US" altLang="zh-CN" sz="1600" dirty="0">
              <a:solidFill>
                <a:srgbClr val="3333FF"/>
              </a:solidFill>
              <a:latin typeface="Comic Sans MS" panose="030F0702030302020204" pitchFamily="66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1600" dirty="0">
                <a:latin typeface="Comic Sans MS" panose="030F0702030302020204" pitchFamily="66" charset="0"/>
                <a:cs typeface="Times New Roman" panose="02020603050405020304" pitchFamily="18" charset="0"/>
              </a:rPr>
              <a:t>}</a:t>
            </a:r>
            <a:endParaRPr lang="en-US" altLang="zh-CN" sz="1600" dirty="0">
              <a:latin typeface="Comic Sans MS" panose="030F0702030302020204" pitchFamily="66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anose="030F0702030302020204" pitchFamily="66" charset="0"/>
              </a:rPr>
              <a:t>ODBC Code (Cont.)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7524" y="669215"/>
            <a:ext cx="8568952" cy="3805070"/>
          </a:xfrm>
        </p:spPr>
        <p:txBody>
          <a:bodyPr/>
          <a:lstStyle/>
          <a:p>
            <a:r>
              <a:rPr lang="en-US" altLang="zh-CN" sz="2000" b="1" dirty="0">
                <a:latin typeface="Comic Sans MS" panose="030F0702030302020204" pitchFamily="66" charset="0"/>
              </a:rPr>
              <a:t>Main body of program</a:t>
            </a:r>
            <a:endParaRPr lang="en-US" altLang="zh-CN" sz="2000" b="1" dirty="0">
              <a:latin typeface="Comic Sans MS" panose="030F0702030302020204" pitchFamily="66" charset="0"/>
            </a:endParaRPr>
          </a:p>
          <a:p>
            <a:endParaRPr lang="zh-CN" altLang="en-US" sz="2000" dirty="0">
              <a:latin typeface="Comic Sans MS" panose="030F0702030302020204" pitchFamily="66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43608" y="1059582"/>
            <a:ext cx="583264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mic Sans MS" panose="030F0702030302020204" pitchFamily="66" charset="0"/>
                <a:cs typeface="Times New Roman" panose="02020603050405020304" pitchFamily="18" charset="0"/>
              </a:rPr>
              <a:t>char </a:t>
            </a:r>
            <a:r>
              <a:rPr lang="en-US" altLang="zh-CN" dirty="0" err="1">
                <a:latin typeface="Comic Sans MS" panose="030F0702030302020204" pitchFamily="66" charset="0"/>
                <a:cs typeface="Times New Roman" panose="02020603050405020304" pitchFamily="18" charset="0"/>
              </a:rPr>
              <a:t>branchname</a:t>
            </a:r>
            <a:r>
              <a:rPr lang="en-US" altLang="zh-CN" dirty="0">
                <a:latin typeface="Comic Sans MS" panose="030F0702030302020204" pitchFamily="66" charset="0"/>
                <a:cs typeface="Times New Roman" panose="02020603050405020304" pitchFamily="18" charset="0"/>
              </a:rPr>
              <a:t>[80];</a:t>
            </a:r>
            <a:endParaRPr lang="en-US" altLang="zh-CN" dirty="0">
              <a:latin typeface="Comic Sans MS" panose="030F0702030302020204" pitchFamily="66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Comic Sans MS" panose="030F0702030302020204" pitchFamily="66" charset="0"/>
                <a:cs typeface="Times New Roman" panose="02020603050405020304" pitchFamily="18" charset="0"/>
              </a:rPr>
              <a:t>float  balance;</a:t>
            </a:r>
            <a:endParaRPr lang="en-US" altLang="zh-CN" dirty="0">
              <a:latin typeface="Comic Sans MS" panose="030F0702030302020204" pitchFamily="66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Comic Sans MS" panose="030F0702030302020204" pitchFamily="66" charset="0"/>
                <a:cs typeface="Times New Roman" panose="02020603050405020304" pitchFamily="18" charset="0"/>
              </a:rPr>
              <a:t>int  lenOut1, lenOut2;</a:t>
            </a:r>
            <a:endParaRPr lang="en-US" altLang="zh-CN" dirty="0">
              <a:latin typeface="Comic Sans MS" panose="030F0702030302020204" pitchFamily="66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solidFill>
                  <a:srgbClr val="3333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HSTMT   </a:t>
            </a:r>
            <a:r>
              <a:rPr lang="en-US" altLang="zh-CN" b="1" dirty="0" err="1">
                <a:solidFill>
                  <a:srgbClr val="3333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stmt</a:t>
            </a:r>
            <a:r>
              <a:rPr lang="en-US" altLang="zh-CN" dirty="0">
                <a:solidFill>
                  <a:srgbClr val="3333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;  </a:t>
            </a:r>
            <a:endParaRPr lang="en-US" altLang="zh-CN" dirty="0">
              <a:solidFill>
                <a:srgbClr val="3333FF"/>
              </a:solidFill>
              <a:latin typeface="Comic Sans MS" panose="030F0702030302020204" pitchFamily="66" charset="0"/>
              <a:cs typeface="Times New Roman" panose="02020603050405020304" pitchFamily="18" charset="0"/>
            </a:endParaRPr>
          </a:p>
          <a:p>
            <a:r>
              <a:rPr lang="en-US" altLang="zh-CN" dirty="0" err="1">
                <a:solidFill>
                  <a:srgbClr val="3333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SQLAllocStmt</a:t>
            </a:r>
            <a:r>
              <a:rPr lang="en-US" altLang="zh-CN" dirty="0">
                <a:solidFill>
                  <a:srgbClr val="3333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(conn, &amp;</a:t>
            </a:r>
            <a:r>
              <a:rPr lang="en-US" altLang="zh-CN" dirty="0" err="1">
                <a:solidFill>
                  <a:srgbClr val="3333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stmt</a:t>
            </a:r>
            <a:r>
              <a:rPr lang="en-US" altLang="zh-CN" dirty="0">
                <a:solidFill>
                  <a:srgbClr val="3333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);</a:t>
            </a:r>
            <a:endParaRPr lang="en-US" altLang="zh-CN" dirty="0">
              <a:solidFill>
                <a:srgbClr val="3333FF"/>
              </a:solidFill>
              <a:latin typeface="Comic Sans MS" panose="030F0702030302020204" pitchFamily="66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Comic Sans MS" panose="030F0702030302020204" pitchFamily="66" charset="0"/>
                <a:cs typeface="Times New Roman" panose="02020603050405020304" pitchFamily="18" charset="0"/>
              </a:rPr>
              <a:t>char * </a:t>
            </a:r>
            <a:r>
              <a:rPr lang="en-US" altLang="zh-CN" dirty="0" err="1">
                <a:latin typeface="Comic Sans MS" panose="030F0702030302020204" pitchFamily="66" charset="0"/>
                <a:cs typeface="Times New Roman" panose="02020603050405020304" pitchFamily="18" charset="0"/>
              </a:rPr>
              <a:t>sqlquery</a:t>
            </a:r>
            <a:r>
              <a:rPr lang="en-US" altLang="zh-CN" dirty="0">
                <a:latin typeface="Comic Sans MS" panose="030F0702030302020204" pitchFamily="66" charset="0"/>
                <a:cs typeface="Times New Roman" panose="02020603050405020304" pitchFamily="18" charset="0"/>
              </a:rPr>
              <a:t> = "</a:t>
            </a:r>
            <a:r>
              <a:rPr lang="en-US" altLang="zh-CN" dirty="0">
                <a:solidFill>
                  <a:srgbClr val="FF0000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select </a:t>
            </a:r>
            <a:r>
              <a:rPr lang="en-US" altLang="zh-CN" dirty="0" err="1">
                <a:solidFill>
                  <a:srgbClr val="FF0000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branch_name</a:t>
            </a:r>
            <a:r>
              <a:rPr lang="en-US" altLang="zh-CN" dirty="0">
                <a:solidFill>
                  <a:srgbClr val="FF0000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, sum (balance) </a:t>
            </a:r>
            <a:br>
              <a:rPr lang="en-US" altLang="zh-CN" dirty="0">
                <a:solidFill>
                  <a:srgbClr val="FF0000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</a:br>
            <a:r>
              <a:rPr lang="en-US" altLang="zh-CN" dirty="0">
                <a:solidFill>
                  <a:srgbClr val="FF0000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             from account group by </a:t>
            </a:r>
            <a:r>
              <a:rPr lang="en-US" altLang="zh-CN" dirty="0" err="1">
                <a:solidFill>
                  <a:srgbClr val="FF0000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branch_name</a:t>
            </a:r>
            <a:r>
              <a:rPr lang="en-US" altLang="zh-CN" dirty="0">
                <a:latin typeface="Comic Sans MS" panose="030F0702030302020204" pitchFamily="66" charset="0"/>
                <a:cs typeface="Times New Roman" panose="02020603050405020304" pitchFamily="18" charset="0"/>
              </a:rPr>
              <a:t>";</a:t>
            </a:r>
            <a:endParaRPr lang="en-US" altLang="zh-CN" dirty="0">
              <a:latin typeface="Comic Sans MS" panose="030F0702030302020204" pitchFamily="66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Comic Sans MS" panose="030F0702030302020204" pitchFamily="66" charset="0"/>
                <a:cs typeface="Times New Roman" panose="02020603050405020304" pitchFamily="18" charset="0"/>
              </a:rPr>
              <a:t>error = </a:t>
            </a:r>
            <a:r>
              <a:rPr lang="en-US" altLang="zh-CN" b="1" dirty="0" err="1">
                <a:solidFill>
                  <a:srgbClr val="3333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SQLExecDirect</a:t>
            </a:r>
            <a:r>
              <a:rPr lang="en-US" altLang="zh-CN" dirty="0">
                <a:latin typeface="Comic Sans MS" panose="030F0702030302020204" pitchFamily="66" charset="0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Comic Sans MS" panose="030F0702030302020204" pitchFamily="66" charset="0"/>
                <a:cs typeface="Times New Roman" panose="02020603050405020304" pitchFamily="18" charset="0"/>
              </a:rPr>
              <a:t>stmt</a:t>
            </a:r>
            <a:r>
              <a:rPr lang="en-US" altLang="zh-CN" dirty="0">
                <a:latin typeface="Comic Sans MS" panose="030F0702030302020204" pitchFamily="66" charset="0"/>
                <a:cs typeface="Times New Roman" panose="02020603050405020304" pitchFamily="18" charset="0"/>
              </a:rPr>
              <a:t>, </a:t>
            </a:r>
            <a:r>
              <a:rPr lang="en-US" altLang="zh-CN" dirty="0" err="1">
                <a:latin typeface="Comic Sans MS" panose="030F0702030302020204" pitchFamily="66" charset="0"/>
                <a:cs typeface="Times New Roman" panose="02020603050405020304" pitchFamily="18" charset="0"/>
              </a:rPr>
              <a:t>sqlquery</a:t>
            </a:r>
            <a:r>
              <a:rPr lang="en-US" altLang="zh-CN" dirty="0">
                <a:latin typeface="Comic Sans MS" panose="030F0702030302020204" pitchFamily="66" charset="0"/>
                <a:cs typeface="Times New Roman" panose="02020603050405020304" pitchFamily="18" charset="0"/>
              </a:rPr>
              <a:t>, SQL_NTS);</a:t>
            </a:r>
            <a:endParaRPr lang="en-US" altLang="zh-CN" dirty="0">
              <a:latin typeface="Comic Sans MS" panose="030F0702030302020204" pitchFamily="66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Comic Sans MS" panose="030F0702030302020204" pitchFamily="66" charset="0"/>
                <a:cs typeface="Times New Roman" panose="02020603050405020304" pitchFamily="18" charset="0"/>
              </a:rPr>
              <a:t>if (error == SQL_SUCCESS) {</a:t>
            </a:r>
            <a:br>
              <a:rPr lang="en-US" altLang="zh-CN" dirty="0">
                <a:latin typeface="Comic Sans MS" panose="030F0702030302020204" pitchFamily="66" charset="0"/>
                <a:cs typeface="Times New Roman" panose="02020603050405020304" pitchFamily="18" charset="0"/>
              </a:rPr>
            </a:br>
            <a:r>
              <a:rPr lang="en-US" altLang="zh-CN" b="1" dirty="0" err="1">
                <a:solidFill>
                  <a:srgbClr val="3333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SQLBindCol</a:t>
            </a:r>
            <a:r>
              <a:rPr lang="en-US" altLang="zh-CN" dirty="0">
                <a:latin typeface="Comic Sans MS" panose="030F0702030302020204" pitchFamily="66" charset="0"/>
                <a:cs typeface="Times New Roman" panose="02020603050405020304" pitchFamily="18" charset="0"/>
              </a:rPr>
              <a:t>(</a:t>
            </a:r>
            <a:r>
              <a:rPr lang="en-US" altLang="zh-CN" b="1" dirty="0" err="1">
                <a:solidFill>
                  <a:srgbClr val="3333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stmt</a:t>
            </a:r>
            <a:r>
              <a:rPr lang="en-US" altLang="zh-CN" dirty="0">
                <a:latin typeface="Comic Sans MS" panose="030F0702030302020204" pitchFamily="66" charset="0"/>
                <a:cs typeface="Times New Roman" panose="02020603050405020304" pitchFamily="18" charset="0"/>
              </a:rPr>
              <a:t>, 1, SQL_C_CHAR, </a:t>
            </a:r>
            <a:r>
              <a:rPr lang="en-US" altLang="zh-CN" dirty="0" err="1">
                <a:latin typeface="Comic Sans MS" panose="030F0702030302020204" pitchFamily="66" charset="0"/>
                <a:cs typeface="Times New Roman" panose="02020603050405020304" pitchFamily="18" charset="0"/>
              </a:rPr>
              <a:t>branchname</a:t>
            </a:r>
            <a:r>
              <a:rPr lang="en-US" altLang="zh-CN" dirty="0">
                <a:latin typeface="Comic Sans MS" panose="030F0702030302020204" pitchFamily="66" charset="0"/>
                <a:cs typeface="Times New Roman" panose="02020603050405020304" pitchFamily="18" charset="0"/>
              </a:rPr>
              <a:t>, 80, &amp;lenOut1);</a:t>
            </a:r>
            <a:endParaRPr lang="en-US" altLang="zh-CN" dirty="0">
              <a:latin typeface="Comic Sans MS" panose="030F0702030302020204" pitchFamily="66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Comic Sans MS" panose="030F0702030302020204" pitchFamily="66" charset="0"/>
                <a:cs typeface="Times New Roman" panose="02020603050405020304" pitchFamily="18" charset="0"/>
              </a:rPr>
              <a:t>   </a:t>
            </a:r>
            <a:r>
              <a:rPr lang="en-US" altLang="zh-CN" b="1" dirty="0" err="1">
                <a:solidFill>
                  <a:srgbClr val="3333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SQLBindCol</a:t>
            </a:r>
            <a:r>
              <a:rPr lang="en-US" altLang="zh-CN" dirty="0">
                <a:latin typeface="Comic Sans MS" panose="030F0702030302020204" pitchFamily="66" charset="0"/>
                <a:cs typeface="Times New Roman" panose="02020603050405020304" pitchFamily="18" charset="0"/>
              </a:rPr>
              <a:t>(</a:t>
            </a:r>
            <a:r>
              <a:rPr lang="en-US" altLang="zh-CN" b="1" dirty="0" err="1">
                <a:solidFill>
                  <a:srgbClr val="3333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stmt</a:t>
            </a:r>
            <a:r>
              <a:rPr lang="en-US" altLang="zh-CN" dirty="0">
                <a:latin typeface="Comic Sans MS" panose="030F0702030302020204" pitchFamily="66" charset="0"/>
                <a:cs typeface="Times New Roman" panose="02020603050405020304" pitchFamily="18" charset="0"/>
              </a:rPr>
              <a:t>, 2, SQL_C_FLOAT, &amp;balance, 0, &amp;lenOut2);</a:t>
            </a:r>
            <a:endParaRPr lang="en-US" altLang="zh-CN" dirty="0">
              <a:latin typeface="Comic Sans MS" panose="030F0702030302020204" pitchFamily="66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Comic Sans MS" panose="030F0702030302020204" pitchFamily="66" charset="0"/>
                <a:cs typeface="Times New Roman" panose="02020603050405020304" pitchFamily="18" charset="0"/>
              </a:rPr>
              <a:t>   while (</a:t>
            </a:r>
            <a:r>
              <a:rPr lang="en-US" altLang="zh-CN" b="1" dirty="0" err="1">
                <a:solidFill>
                  <a:srgbClr val="3333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SQLFetch</a:t>
            </a:r>
            <a:r>
              <a:rPr lang="en-US" altLang="zh-CN" dirty="0">
                <a:latin typeface="Comic Sans MS" panose="030F0702030302020204" pitchFamily="66" charset="0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Comic Sans MS" panose="030F0702030302020204" pitchFamily="66" charset="0"/>
                <a:cs typeface="Times New Roman" panose="02020603050405020304" pitchFamily="18" charset="0"/>
              </a:rPr>
              <a:t>stmt</a:t>
            </a:r>
            <a:r>
              <a:rPr lang="en-US" altLang="zh-CN" dirty="0">
                <a:latin typeface="Comic Sans MS" panose="030F0702030302020204" pitchFamily="66" charset="0"/>
                <a:cs typeface="Times New Roman" panose="02020603050405020304" pitchFamily="18" charset="0"/>
              </a:rPr>
              <a:t>) &gt;= SQL_SUCCESS) {</a:t>
            </a:r>
            <a:br>
              <a:rPr lang="en-US" altLang="zh-CN" dirty="0">
                <a:latin typeface="Comic Sans MS" panose="030F0702030302020204" pitchFamily="66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Comic Sans MS" panose="030F0702030302020204" pitchFamily="66" charset="0"/>
                <a:cs typeface="Times New Roman" panose="02020603050405020304" pitchFamily="18" charset="0"/>
              </a:rPr>
              <a:t>           </a:t>
            </a:r>
            <a:r>
              <a:rPr lang="en-US" altLang="zh-CN" dirty="0" err="1">
                <a:latin typeface="Comic Sans MS" panose="030F0702030302020204" pitchFamily="66" charset="0"/>
                <a:cs typeface="Times New Roman" panose="02020603050405020304" pitchFamily="18" charset="0"/>
              </a:rPr>
              <a:t>printf</a:t>
            </a:r>
            <a:r>
              <a:rPr lang="en-US" altLang="zh-CN" dirty="0">
                <a:latin typeface="Comic Sans MS" panose="030F0702030302020204" pitchFamily="66" charset="0"/>
                <a:cs typeface="Times New Roman" panose="02020603050405020304" pitchFamily="18" charset="0"/>
              </a:rPr>
              <a:t> (" %s  %g\n", </a:t>
            </a:r>
            <a:r>
              <a:rPr lang="en-US" altLang="zh-CN" dirty="0" err="1">
                <a:latin typeface="Comic Sans MS" panose="030F0702030302020204" pitchFamily="66" charset="0"/>
                <a:cs typeface="Times New Roman" panose="02020603050405020304" pitchFamily="18" charset="0"/>
              </a:rPr>
              <a:t>branchname</a:t>
            </a:r>
            <a:r>
              <a:rPr lang="en-US" altLang="zh-CN" dirty="0">
                <a:latin typeface="Comic Sans MS" panose="030F0702030302020204" pitchFamily="66" charset="0"/>
                <a:cs typeface="Times New Roman" panose="02020603050405020304" pitchFamily="18" charset="0"/>
              </a:rPr>
              <a:t>, balance);</a:t>
            </a:r>
            <a:br>
              <a:rPr lang="en-US" altLang="zh-CN" dirty="0">
                <a:latin typeface="Comic Sans MS" panose="030F0702030302020204" pitchFamily="66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Comic Sans MS" panose="030F0702030302020204" pitchFamily="66" charset="0"/>
                <a:cs typeface="Times New Roman" panose="02020603050405020304" pitchFamily="18" charset="0"/>
              </a:rPr>
              <a:t>      }</a:t>
            </a:r>
            <a:br>
              <a:rPr lang="en-US" altLang="zh-CN" dirty="0">
                <a:latin typeface="Comic Sans MS" panose="030F0702030302020204" pitchFamily="66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Comic Sans MS" panose="030F0702030302020204" pitchFamily="66" charset="0"/>
                <a:cs typeface="Times New Roman" panose="02020603050405020304" pitchFamily="18" charset="0"/>
              </a:rPr>
              <a:t>} </a:t>
            </a:r>
            <a:endParaRPr lang="en-US" altLang="zh-CN" dirty="0">
              <a:latin typeface="Comic Sans MS" panose="030F0702030302020204" pitchFamily="66" charset="0"/>
              <a:cs typeface="Times New Roman" panose="02020603050405020304" pitchFamily="18" charset="0"/>
            </a:endParaRPr>
          </a:p>
          <a:p>
            <a:r>
              <a:rPr lang="en-US" altLang="zh-CN" dirty="0" err="1">
                <a:solidFill>
                  <a:srgbClr val="1B06BA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SQLFreeStmt</a:t>
            </a:r>
            <a:r>
              <a:rPr lang="en-US" altLang="zh-CN" dirty="0">
                <a:solidFill>
                  <a:srgbClr val="1B06BA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solidFill>
                  <a:srgbClr val="1B06BA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stmt</a:t>
            </a:r>
            <a:r>
              <a:rPr lang="en-US" altLang="zh-CN" dirty="0">
                <a:solidFill>
                  <a:srgbClr val="1B06BA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, SQL_DROP); </a:t>
            </a:r>
            <a:endParaRPr lang="zh-CN" altLang="en-US" dirty="0">
              <a:solidFill>
                <a:srgbClr val="1B06BA"/>
              </a:solidFill>
              <a:latin typeface="Comic Sans MS" panose="030F0702030302020204" pitchFamily="66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anose="030F0702030302020204" pitchFamily="66" charset="0"/>
              </a:rPr>
              <a:t>ODBC Code (Cont.)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Comic Sans MS" panose="030F0702030302020204" pitchFamily="66" charset="0"/>
              </a:rPr>
              <a:t>Program sends SQL commands to the database by using </a:t>
            </a:r>
            <a:r>
              <a:rPr lang="en-US" altLang="zh-CN" sz="2000" dirty="0" err="1">
                <a:solidFill>
                  <a:srgbClr val="3333FF"/>
                </a:solidFill>
                <a:latin typeface="Comic Sans MS" panose="030F0702030302020204" pitchFamily="66" charset="0"/>
              </a:rPr>
              <a:t>SQLExecDirect</a:t>
            </a:r>
            <a:endParaRPr lang="en-US" altLang="zh-CN" sz="2000" dirty="0">
              <a:solidFill>
                <a:srgbClr val="3333FF"/>
              </a:solidFill>
              <a:latin typeface="Comic Sans MS" panose="030F0702030302020204" pitchFamily="66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Comic Sans MS" panose="030F0702030302020204" pitchFamily="66" charset="0"/>
              </a:rPr>
              <a:t>Result tuples are fetched using </a:t>
            </a:r>
            <a:r>
              <a:rPr lang="en-US" altLang="zh-CN" sz="2000" dirty="0" err="1">
                <a:solidFill>
                  <a:srgbClr val="3333FF"/>
                </a:solidFill>
                <a:latin typeface="Comic Sans MS" panose="030F0702030302020204" pitchFamily="66" charset="0"/>
              </a:rPr>
              <a:t>SQLFetch</a:t>
            </a:r>
            <a:r>
              <a:rPr lang="en-US" altLang="zh-CN" sz="2000" dirty="0">
                <a:solidFill>
                  <a:srgbClr val="3333FF"/>
                </a:solidFill>
                <a:latin typeface="Comic Sans MS" panose="030F0702030302020204" pitchFamily="66" charset="0"/>
              </a:rPr>
              <a:t>()</a:t>
            </a:r>
            <a:endParaRPr lang="en-US" altLang="zh-CN" sz="2000" dirty="0">
              <a:solidFill>
                <a:srgbClr val="3333FF"/>
              </a:solidFill>
              <a:latin typeface="Comic Sans MS" panose="030F0702030302020204" pitchFamily="66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err="1">
                <a:solidFill>
                  <a:srgbClr val="3333FF"/>
                </a:solidFill>
                <a:latin typeface="Comic Sans MS" panose="030F0702030302020204" pitchFamily="66" charset="0"/>
              </a:rPr>
              <a:t>SQLBindCol</a:t>
            </a:r>
            <a:r>
              <a:rPr lang="en-US" altLang="zh-CN" sz="2000" dirty="0">
                <a:solidFill>
                  <a:srgbClr val="3333FF"/>
                </a:solidFill>
                <a:latin typeface="Comic Sans MS" panose="030F0702030302020204" pitchFamily="66" charset="0"/>
              </a:rPr>
              <a:t>() </a:t>
            </a:r>
            <a:r>
              <a:rPr lang="en-US" altLang="zh-CN" sz="2000" dirty="0">
                <a:latin typeface="Comic Sans MS" panose="030F0702030302020204" pitchFamily="66" charset="0"/>
              </a:rPr>
              <a:t>binds C language variables to attributes of the query result </a:t>
            </a:r>
            <a:endParaRPr lang="en-US" altLang="zh-CN" sz="2000" dirty="0">
              <a:latin typeface="Comic Sans MS" panose="030F0702030302020204" pitchFamily="66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latin typeface="Comic Sans MS" panose="030F0702030302020204" pitchFamily="66" charset="0"/>
              </a:rPr>
              <a:t>When a tuple is fetched, its attribute values are automatically stored in corresponding C variables</a:t>
            </a:r>
            <a:endParaRPr lang="en-US" altLang="zh-CN" sz="1800" dirty="0">
              <a:latin typeface="Comic Sans MS" panose="030F0702030302020204" pitchFamily="66" charset="0"/>
            </a:endParaRPr>
          </a:p>
          <a:p>
            <a:pPr>
              <a:lnSpc>
                <a:spcPct val="150000"/>
              </a:lnSpc>
            </a:pPr>
            <a:endParaRPr lang="zh-CN" altLang="en-US" sz="2000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anose="030F0702030302020204" pitchFamily="66" charset="0"/>
              </a:rPr>
              <a:t>ODBC Code (Cont.)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>
                <a:solidFill>
                  <a:srgbClr val="3333FF"/>
                </a:solidFill>
                <a:latin typeface="Comic Sans MS" panose="030F0702030302020204" pitchFamily="66" charset="0"/>
              </a:rPr>
              <a:t>Arguments to </a:t>
            </a:r>
            <a:r>
              <a:rPr lang="en-US" altLang="zh-CN" sz="2000" dirty="0" err="1">
                <a:solidFill>
                  <a:srgbClr val="3333FF"/>
                </a:solidFill>
                <a:latin typeface="Comic Sans MS" panose="030F0702030302020204" pitchFamily="66" charset="0"/>
              </a:rPr>
              <a:t>SQLBindCol</a:t>
            </a:r>
            <a:r>
              <a:rPr lang="en-US" altLang="zh-CN" sz="2000" dirty="0">
                <a:solidFill>
                  <a:srgbClr val="3333FF"/>
                </a:solidFill>
                <a:latin typeface="Comic Sans MS" panose="030F0702030302020204" pitchFamily="66" charset="0"/>
              </a:rPr>
              <a:t>()</a:t>
            </a:r>
            <a:endParaRPr lang="en-US" altLang="zh-CN" sz="2000" dirty="0">
              <a:solidFill>
                <a:srgbClr val="3333FF"/>
              </a:solidFill>
              <a:latin typeface="Comic Sans MS" panose="030F0702030302020204" pitchFamily="66" charset="0"/>
            </a:endParaRPr>
          </a:p>
          <a:p>
            <a:pPr lvl="1"/>
            <a:r>
              <a:rPr lang="en-US" altLang="zh-CN" sz="1800" dirty="0">
                <a:latin typeface="Comic Sans MS" panose="030F0702030302020204" pitchFamily="66" charset="0"/>
              </a:rPr>
              <a:t>ODBC </a:t>
            </a:r>
            <a:r>
              <a:rPr lang="en-US" altLang="zh-CN" sz="1800" dirty="0" err="1">
                <a:latin typeface="Comic Sans MS" panose="030F0702030302020204" pitchFamily="66" charset="0"/>
              </a:rPr>
              <a:t>stmt</a:t>
            </a:r>
            <a:r>
              <a:rPr lang="en-US" altLang="zh-CN" sz="1800" dirty="0">
                <a:latin typeface="Comic Sans MS" panose="030F0702030302020204" pitchFamily="66" charset="0"/>
              </a:rPr>
              <a:t> variable, attribute position in query result</a:t>
            </a:r>
            <a:endParaRPr lang="en-US" altLang="zh-CN" sz="1800" dirty="0">
              <a:latin typeface="Comic Sans MS" panose="030F0702030302020204" pitchFamily="66" charset="0"/>
            </a:endParaRPr>
          </a:p>
          <a:p>
            <a:pPr lvl="1"/>
            <a:r>
              <a:rPr lang="en-US" altLang="zh-CN" sz="1800" dirty="0">
                <a:latin typeface="Comic Sans MS" panose="030F0702030302020204" pitchFamily="66" charset="0"/>
              </a:rPr>
              <a:t>The type conversion from SQL to C</a:t>
            </a:r>
            <a:endParaRPr lang="en-US" altLang="zh-CN" sz="1800" dirty="0">
              <a:latin typeface="Comic Sans MS" panose="030F0702030302020204" pitchFamily="66" charset="0"/>
            </a:endParaRPr>
          </a:p>
          <a:p>
            <a:pPr lvl="1"/>
            <a:r>
              <a:rPr lang="en-US" altLang="zh-CN" sz="1800" dirty="0">
                <a:latin typeface="Comic Sans MS" panose="030F0702030302020204" pitchFamily="66" charset="0"/>
              </a:rPr>
              <a:t>The address of the variable</a:t>
            </a:r>
            <a:endParaRPr lang="en-US" altLang="zh-CN" sz="1800" dirty="0">
              <a:latin typeface="Comic Sans MS" panose="030F0702030302020204" pitchFamily="66" charset="0"/>
            </a:endParaRPr>
          </a:p>
          <a:p>
            <a:pPr lvl="1"/>
            <a:r>
              <a:rPr lang="en-US" altLang="zh-CN" sz="1800" dirty="0">
                <a:latin typeface="Comic Sans MS" panose="030F0702030302020204" pitchFamily="66" charset="0"/>
              </a:rPr>
              <a:t>For variable-length types like character arrays </a:t>
            </a:r>
            <a:endParaRPr lang="en-US" altLang="zh-CN" sz="1800" dirty="0">
              <a:latin typeface="Comic Sans MS" panose="030F0702030302020204" pitchFamily="66" charset="0"/>
            </a:endParaRPr>
          </a:p>
          <a:p>
            <a:pPr lvl="2"/>
            <a:r>
              <a:rPr lang="en-US" altLang="zh-CN" sz="1600" dirty="0">
                <a:latin typeface="Comic Sans MS" panose="030F0702030302020204" pitchFamily="66" charset="0"/>
              </a:rPr>
              <a:t>The maximum length of the variable </a:t>
            </a:r>
            <a:endParaRPr lang="en-US" altLang="zh-CN" sz="1600" dirty="0">
              <a:latin typeface="Comic Sans MS" panose="030F0702030302020204" pitchFamily="66" charset="0"/>
            </a:endParaRPr>
          </a:p>
          <a:p>
            <a:pPr lvl="2"/>
            <a:r>
              <a:rPr lang="en-US" altLang="zh-CN" sz="1600" dirty="0">
                <a:latin typeface="Comic Sans MS" panose="030F0702030302020204" pitchFamily="66" charset="0"/>
              </a:rPr>
              <a:t>Location to store actual length when a tuple is fetched</a:t>
            </a:r>
            <a:endParaRPr lang="en-US" altLang="zh-CN" sz="1600" dirty="0">
              <a:latin typeface="Comic Sans MS" panose="030F0702030302020204" pitchFamily="66" charset="0"/>
            </a:endParaRPr>
          </a:p>
          <a:p>
            <a:pPr lvl="2"/>
            <a:r>
              <a:rPr lang="en-US" altLang="zh-CN" sz="1600" b="1" dirty="0">
                <a:solidFill>
                  <a:srgbClr val="FF0000"/>
                </a:solidFill>
                <a:latin typeface="Comic Sans MS" panose="030F0702030302020204" pitchFamily="66" charset="0"/>
              </a:rPr>
              <a:t>Note: </a:t>
            </a:r>
            <a:r>
              <a:rPr lang="en-US" altLang="zh-CN" sz="1600" dirty="0">
                <a:latin typeface="Comic Sans MS" panose="030F0702030302020204" pitchFamily="66" charset="0"/>
              </a:rPr>
              <a:t>A negative value returned for the length field indicates null value</a:t>
            </a:r>
            <a:endParaRPr lang="en-US" altLang="zh-CN" sz="1600" dirty="0">
              <a:latin typeface="Comic Sans MS" panose="030F0702030302020204" pitchFamily="66" charset="0"/>
            </a:endParaRPr>
          </a:p>
          <a:p>
            <a:r>
              <a:rPr lang="en-US" altLang="zh-CN" sz="2000" dirty="0">
                <a:latin typeface="Comic Sans MS" panose="030F0702030302020204" pitchFamily="66" charset="0"/>
              </a:rPr>
              <a:t>Good programming requires checking results of every function call for errors; we have omitted most checks for brevity</a:t>
            </a:r>
            <a:endParaRPr lang="en-US" altLang="zh-CN" sz="2000" dirty="0">
              <a:latin typeface="Comic Sans MS" panose="030F0702030302020204" pitchFamily="66" charset="0"/>
            </a:endParaRPr>
          </a:p>
          <a:p>
            <a:endParaRPr lang="zh-CN" altLang="en-US" sz="2000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anose="030F0702030302020204" pitchFamily="66" charset="0"/>
              </a:rPr>
              <a:t>More ODBC Features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627534"/>
            <a:ext cx="8856984" cy="4248472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2000" b="1" dirty="0">
                <a:latin typeface="Comic Sans MS" panose="030F0702030302020204" pitchFamily="66" charset="0"/>
              </a:rPr>
              <a:t>Prepared Statement</a:t>
            </a:r>
            <a:endParaRPr lang="en-US" altLang="zh-CN" sz="2000" b="1" dirty="0">
              <a:latin typeface="Comic Sans MS" panose="030F0702030302020204" pitchFamily="66" charset="0"/>
            </a:endParaRPr>
          </a:p>
          <a:p>
            <a:pPr lvl="1">
              <a:lnSpc>
                <a:spcPct val="120000"/>
              </a:lnSpc>
            </a:pPr>
            <a:r>
              <a:rPr lang="en-US" altLang="zh-CN" sz="1800" dirty="0">
                <a:latin typeface="Comic Sans MS" panose="030F0702030302020204" pitchFamily="66" charset="0"/>
              </a:rPr>
              <a:t>SQL statement prepared: </a:t>
            </a:r>
            <a:r>
              <a:rPr lang="en-US" altLang="zh-CN" sz="1800" dirty="0">
                <a:solidFill>
                  <a:srgbClr val="3333FF"/>
                </a:solidFill>
                <a:latin typeface="Comic Sans MS" panose="030F0702030302020204" pitchFamily="66" charset="0"/>
              </a:rPr>
              <a:t>compiled at the database</a:t>
            </a:r>
            <a:endParaRPr lang="en-US" altLang="zh-CN" sz="1800" dirty="0">
              <a:solidFill>
                <a:srgbClr val="3333FF"/>
              </a:solidFill>
              <a:latin typeface="Comic Sans MS" panose="030F0702030302020204" pitchFamily="66" charset="0"/>
            </a:endParaRPr>
          </a:p>
          <a:p>
            <a:pPr lvl="1">
              <a:lnSpc>
                <a:spcPct val="120000"/>
              </a:lnSpc>
            </a:pPr>
            <a:r>
              <a:rPr lang="en-US" altLang="zh-CN" sz="1800" dirty="0">
                <a:latin typeface="Comic Sans MS" panose="030F0702030302020204" pitchFamily="66" charset="0"/>
              </a:rPr>
              <a:t>Can have </a:t>
            </a:r>
            <a:r>
              <a:rPr lang="en-US" altLang="zh-CN" sz="1800" dirty="0">
                <a:solidFill>
                  <a:srgbClr val="3333FF"/>
                </a:solidFill>
                <a:latin typeface="Comic Sans MS" panose="030F0702030302020204" pitchFamily="66" charset="0"/>
              </a:rPr>
              <a:t>placeholders(</a:t>
            </a:r>
            <a:r>
              <a:rPr lang="zh-CN" altLang="en-US" sz="1800" b="1" dirty="0">
                <a:solidFill>
                  <a:srgbClr val="3333FF"/>
                </a:solidFill>
              </a:rPr>
              <a:t>占位符</a:t>
            </a:r>
            <a:r>
              <a:rPr lang="en-US" altLang="zh-CN" sz="1800" dirty="0">
                <a:solidFill>
                  <a:srgbClr val="3333FF"/>
                </a:solidFill>
                <a:latin typeface="Comic Sans MS" panose="030F0702030302020204" pitchFamily="66" charset="0"/>
              </a:rPr>
              <a:t>)</a:t>
            </a:r>
            <a:r>
              <a:rPr lang="en-US" altLang="zh-CN" sz="1800" dirty="0">
                <a:latin typeface="Comic Sans MS" panose="030F0702030302020204" pitchFamily="66" charset="0"/>
              </a:rPr>
              <a:t>:  E.g.  insert into account values(?,?,?)</a:t>
            </a:r>
            <a:endParaRPr lang="en-US" altLang="zh-CN" sz="1800" dirty="0">
              <a:latin typeface="Comic Sans MS" panose="030F0702030302020204" pitchFamily="66" charset="0"/>
            </a:endParaRPr>
          </a:p>
          <a:p>
            <a:pPr lvl="1">
              <a:lnSpc>
                <a:spcPct val="120000"/>
              </a:lnSpc>
            </a:pPr>
            <a:r>
              <a:rPr lang="en-US" altLang="zh-CN" sz="1800" dirty="0">
                <a:latin typeface="Comic Sans MS" panose="030F0702030302020204" pitchFamily="66" charset="0"/>
              </a:rPr>
              <a:t>Repeatedly executed with actual values for the placeholders</a:t>
            </a:r>
            <a:endParaRPr lang="en-US" altLang="zh-CN" sz="1800" dirty="0">
              <a:latin typeface="Comic Sans MS" panose="030F0702030302020204" pitchFamily="66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000" dirty="0">
                <a:latin typeface="Comic Sans MS" panose="030F0702030302020204" pitchFamily="66" charset="0"/>
              </a:rPr>
              <a:t>By default, </a:t>
            </a:r>
            <a:r>
              <a:rPr lang="en-US" altLang="zh-CN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each SQL statement </a:t>
            </a:r>
            <a:r>
              <a:rPr lang="en-US" altLang="zh-CN" sz="2000" dirty="0">
                <a:latin typeface="Comic Sans MS" panose="030F0702030302020204" pitchFamily="66" charset="0"/>
              </a:rPr>
              <a:t>is treated as a separate transaction that </a:t>
            </a:r>
            <a:r>
              <a:rPr lang="en-US" altLang="zh-CN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is committed automatically</a:t>
            </a:r>
            <a:endParaRPr lang="en-US" altLang="zh-CN" sz="2000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lvl="1">
              <a:lnSpc>
                <a:spcPct val="120000"/>
              </a:lnSpc>
            </a:pPr>
            <a:r>
              <a:rPr lang="en-US" altLang="zh-CN" sz="1800" dirty="0">
                <a:latin typeface="Comic Sans MS" panose="030F0702030302020204" pitchFamily="66" charset="0"/>
              </a:rPr>
              <a:t>Can </a:t>
            </a:r>
            <a:r>
              <a:rPr lang="en-US" altLang="zh-CN" sz="1800" dirty="0">
                <a:solidFill>
                  <a:srgbClr val="FF0000"/>
                </a:solidFill>
                <a:latin typeface="Comic Sans MS" panose="030F0702030302020204" pitchFamily="66" charset="0"/>
              </a:rPr>
              <a:t>turn off automatic commit </a:t>
            </a:r>
            <a:r>
              <a:rPr lang="en-US" altLang="zh-CN" sz="1800" dirty="0">
                <a:latin typeface="Comic Sans MS" panose="030F0702030302020204" pitchFamily="66" charset="0"/>
              </a:rPr>
              <a:t>on a connection</a:t>
            </a:r>
            <a:endParaRPr lang="en-US" altLang="zh-CN" sz="1800" dirty="0">
              <a:latin typeface="Comic Sans MS" panose="030F0702030302020204" pitchFamily="66" charset="0"/>
            </a:endParaRPr>
          </a:p>
          <a:p>
            <a:pPr lvl="2">
              <a:lnSpc>
                <a:spcPct val="120000"/>
              </a:lnSpc>
            </a:pPr>
            <a:r>
              <a:rPr lang="en-US" altLang="zh-CN" sz="1600" dirty="0" err="1">
                <a:solidFill>
                  <a:srgbClr val="3333FF"/>
                </a:solidFill>
                <a:latin typeface="Comic Sans MS" panose="030F0702030302020204" pitchFamily="66" charset="0"/>
              </a:rPr>
              <a:t>SQLSetConnectOption</a:t>
            </a:r>
            <a:r>
              <a:rPr lang="en-US" altLang="zh-CN" sz="1600" dirty="0">
                <a:solidFill>
                  <a:srgbClr val="3333FF"/>
                </a:solidFill>
                <a:latin typeface="Comic Sans MS" panose="030F0702030302020204" pitchFamily="66" charset="0"/>
              </a:rPr>
              <a:t>(conn, SQL_AUTOCOMMIT, 0)} </a:t>
            </a:r>
            <a:endParaRPr lang="en-US" altLang="zh-CN" sz="1600" dirty="0">
              <a:solidFill>
                <a:srgbClr val="3333FF"/>
              </a:solidFill>
              <a:latin typeface="Comic Sans MS" panose="030F0702030302020204" pitchFamily="66" charset="0"/>
            </a:endParaRPr>
          </a:p>
          <a:p>
            <a:pPr lvl="1">
              <a:lnSpc>
                <a:spcPct val="120000"/>
              </a:lnSpc>
            </a:pPr>
            <a:r>
              <a:rPr lang="en-US" altLang="zh-CN" sz="1800" dirty="0">
                <a:latin typeface="Comic Sans MS" panose="030F0702030302020204" pitchFamily="66" charset="0"/>
              </a:rPr>
              <a:t>transactions must then be committed or rolled back explicitly by </a:t>
            </a:r>
            <a:endParaRPr lang="en-US" altLang="zh-CN" sz="1800" dirty="0">
              <a:latin typeface="Comic Sans MS" panose="030F0702030302020204" pitchFamily="66" charset="0"/>
            </a:endParaRPr>
          </a:p>
          <a:p>
            <a:pPr lvl="2">
              <a:lnSpc>
                <a:spcPct val="120000"/>
              </a:lnSpc>
            </a:pPr>
            <a:r>
              <a:rPr lang="en-US" altLang="zh-CN" sz="1600" dirty="0" err="1">
                <a:solidFill>
                  <a:srgbClr val="3333FF"/>
                </a:solidFill>
                <a:latin typeface="Comic Sans MS" panose="030F0702030302020204" pitchFamily="66" charset="0"/>
              </a:rPr>
              <a:t>SQLTransact</a:t>
            </a:r>
            <a:r>
              <a:rPr lang="en-US" altLang="zh-CN" sz="1600" dirty="0">
                <a:solidFill>
                  <a:srgbClr val="3333FF"/>
                </a:solidFill>
                <a:latin typeface="Comic Sans MS" panose="030F0702030302020204" pitchFamily="66" charset="0"/>
              </a:rPr>
              <a:t>(conn, SQL_COMMIT) or</a:t>
            </a:r>
            <a:endParaRPr lang="en-US" altLang="zh-CN" sz="1600" dirty="0">
              <a:solidFill>
                <a:srgbClr val="3333FF"/>
              </a:solidFill>
              <a:latin typeface="Comic Sans MS" panose="030F0702030302020204" pitchFamily="66" charset="0"/>
            </a:endParaRPr>
          </a:p>
          <a:p>
            <a:pPr lvl="2">
              <a:lnSpc>
                <a:spcPct val="120000"/>
              </a:lnSpc>
            </a:pPr>
            <a:r>
              <a:rPr lang="en-US" altLang="zh-CN" sz="1600" dirty="0" err="1">
                <a:solidFill>
                  <a:srgbClr val="3333FF"/>
                </a:solidFill>
                <a:latin typeface="Comic Sans MS" panose="030F0702030302020204" pitchFamily="66" charset="0"/>
              </a:rPr>
              <a:t>SQLTransact</a:t>
            </a:r>
            <a:r>
              <a:rPr lang="en-US" altLang="zh-CN" sz="1600" dirty="0">
                <a:solidFill>
                  <a:srgbClr val="3333FF"/>
                </a:solidFill>
                <a:latin typeface="Comic Sans MS" panose="030F0702030302020204" pitchFamily="66" charset="0"/>
              </a:rPr>
              <a:t>(conn, SQL_ROLLBACK)</a:t>
            </a:r>
            <a:endParaRPr lang="en-US" altLang="zh-CN" sz="1600" dirty="0">
              <a:solidFill>
                <a:srgbClr val="3333FF"/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anose="030F0702030302020204" pitchFamily="66" charset="0"/>
              </a:rPr>
              <a:t>Embedded SQL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669215"/>
            <a:ext cx="8784976" cy="380507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altLang="zh-CN" sz="2000" dirty="0">
                <a:latin typeface="Comic Sans MS" panose="030F0702030302020204" pitchFamily="66" charset="0"/>
              </a:rPr>
              <a:t>The SQL standard defines embeddings of SQL in a variety of programming languages such as </a:t>
            </a:r>
            <a:r>
              <a:rPr lang="en-US" altLang="zh-CN" sz="2000" b="1" dirty="0">
                <a:solidFill>
                  <a:srgbClr val="3333FF"/>
                </a:solidFill>
                <a:latin typeface="Comic Sans MS" panose="030F0702030302020204" pitchFamily="66" charset="0"/>
              </a:rPr>
              <a:t>C</a:t>
            </a:r>
            <a:r>
              <a:rPr lang="en-US" altLang="zh-CN" sz="2000" dirty="0">
                <a:latin typeface="Comic Sans MS" panose="030F0702030302020204" pitchFamily="66" charset="0"/>
              </a:rPr>
              <a:t>, and </a:t>
            </a:r>
            <a:r>
              <a:rPr lang="en-US" altLang="zh-CN" sz="2000" b="1" dirty="0">
                <a:solidFill>
                  <a:srgbClr val="3333FF"/>
                </a:solidFill>
                <a:latin typeface="Comic Sans MS" panose="030F0702030302020204" pitchFamily="66" charset="0"/>
              </a:rPr>
              <a:t>Java</a:t>
            </a:r>
            <a:endParaRPr lang="en-US" altLang="zh-CN" sz="2000" b="1" dirty="0">
              <a:solidFill>
                <a:srgbClr val="3333FF"/>
              </a:solidFill>
              <a:latin typeface="Comic Sans MS" panose="030F0702030302020204" pitchFamily="66" charset="0"/>
            </a:endParaRPr>
          </a:p>
          <a:p>
            <a:pPr>
              <a:spcBef>
                <a:spcPts val="600"/>
              </a:spcBef>
            </a:pPr>
            <a:r>
              <a:rPr lang="en-US" altLang="zh-CN" sz="2000" dirty="0">
                <a:latin typeface="Comic Sans MS" panose="030F0702030302020204" pitchFamily="66" charset="0"/>
              </a:rPr>
              <a:t>A language to which SQL queries are embedded is referred to as a </a:t>
            </a:r>
            <a:r>
              <a:rPr lang="en-US" altLang="zh-CN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host language (</a:t>
            </a:r>
            <a:r>
              <a:rPr lang="zh-CN" altLang="en-US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宿主语言</a:t>
            </a:r>
            <a:r>
              <a:rPr lang="en-US" altLang="zh-CN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), </a:t>
            </a:r>
            <a:r>
              <a:rPr lang="en-US" altLang="zh-CN" sz="2000" dirty="0">
                <a:latin typeface="Comic Sans MS" panose="030F0702030302020204" pitchFamily="66" charset="0"/>
              </a:rPr>
              <a:t>and the SQL structures permitted in the host language comprise </a:t>
            </a:r>
            <a:r>
              <a:rPr lang="en-US" altLang="zh-CN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embedded SQL</a:t>
            </a:r>
            <a:endParaRPr lang="en-US" altLang="zh-CN" sz="2000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>
              <a:spcBef>
                <a:spcPts val="600"/>
              </a:spcBef>
            </a:pPr>
            <a:r>
              <a:rPr lang="en-US" altLang="zh-CN" sz="2000" dirty="0">
                <a:latin typeface="Comic Sans MS" panose="030F0702030302020204" pitchFamily="66" charset="0"/>
              </a:rPr>
              <a:t>EXEC SQL statement is used to identify embedded SQL request to the preprocessor</a:t>
            </a:r>
            <a:endParaRPr lang="en-US" altLang="zh-CN" sz="2000" dirty="0">
              <a:latin typeface="Comic Sans MS" panose="030F0702030302020204" pitchFamily="66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000" dirty="0">
                <a:latin typeface="Comic Sans MS" panose="030F0702030302020204" pitchFamily="66" charset="0"/>
              </a:rPr>
              <a:t>	</a:t>
            </a:r>
            <a:r>
              <a:rPr lang="en-US" altLang="zh-CN" sz="2000" b="1" i="1" dirty="0">
                <a:solidFill>
                  <a:srgbClr val="3333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EXEC SQL &lt;embedded SQL statement &gt; END_EXEC</a:t>
            </a:r>
            <a:endParaRPr lang="en-US" altLang="zh-CN" sz="2000" b="1" i="1" dirty="0">
              <a:solidFill>
                <a:srgbClr val="3333FF"/>
              </a:solidFill>
              <a:latin typeface="Comic Sans MS" panose="030F0702030302020204" pitchFamily="66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buNone/>
            </a:pPr>
            <a:endParaRPr lang="en-US" altLang="zh-CN" sz="1800" b="1" dirty="0">
              <a:solidFill>
                <a:srgbClr val="1B06BA"/>
              </a:solidFill>
              <a:latin typeface="Comic Sans MS" panose="030F0702030302020204" pitchFamily="66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1800" b="1" dirty="0">
                <a:solidFill>
                  <a:srgbClr val="FF0000"/>
                </a:solidFill>
                <a:latin typeface="Comic Sans MS" panose="030F0702030302020204" pitchFamily="66" charset="0"/>
              </a:rPr>
              <a:t>Note:</a:t>
            </a:r>
            <a:r>
              <a:rPr lang="en-US" altLang="zh-CN" sz="1800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altLang="zh-CN" sz="1800" dirty="0">
                <a:latin typeface="Comic Sans MS" panose="030F0702030302020204" pitchFamily="66" charset="0"/>
              </a:rPr>
              <a:t>this varies by language (for example, the Java embedding uses # SQL { …. }; ) </a:t>
            </a:r>
            <a:endParaRPr lang="en-US" altLang="zh-CN" sz="1800" dirty="0">
              <a:latin typeface="Comic Sans MS" panose="030F0702030302020204" pitchFamily="66" charset="0"/>
            </a:endParaRPr>
          </a:p>
          <a:p>
            <a:pPr>
              <a:spcBef>
                <a:spcPts val="600"/>
              </a:spcBef>
            </a:pPr>
            <a:endParaRPr lang="zh-CN" altLang="en-US" sz="2000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3200" dirty="0">
                <a:latin typeface="Comic Sans MS" panose="030F0702030302020204" pitchFamily="66" charset="0"/>
              </a:rPr>
              <a:t>Embedded SQL vs. JDBC or ODBC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699542"/>
            <a:ext cx="8928992" cy="3895081"/>
          </a:xfrm>
        </p:spPr>
        <p:txBody>
          <a:bodyPr/>
          <a:lstStyle/>
          <a:p>
            <a:r>
              <a:rPr lang="en-US" altLang="zh-CN" sz="1800" dirty="0">
                <a:latin typeface="Comic Sans MS" panose="030F0702030302020204" pitchFamily="66" charset="0"/>
              </a:rPr>
              <a:t>An </a:t>
            </a:r>
            <a:r>
              <a:rPr lang="en-US" altLang="zh-CN" sz="1800" b="1" dirty="0">
                <a:solidFill>
                  <a:srgbClr val="3333FF"/>
                </a:solidFill>
                <a:latin typeface="Comic Sans MS" panose="030F0702030302020204" pitchFamily="66" charset="0"/>
              </a:rPr>
              <a:t>embedded SQL </a:t>
            </a:r>
            <a:r>
              <a:rPr lang="en-US" altLang="zh-CN" sz="1800" dirty="0">
                <a:latin typeface="Comic Sans MS" panose="030F0702030302020204" pitchFamily="66" charset="0"/>
              </a:rPr>
              <a:t>program must be </a:t>
            </a:r>
            <a:r>
              <a:rPr lang="en-US" altLang="zh-CN" sz="1800" dirty="0">
                <a:solidFill>
                  <a:srgbClr val="FF0000"/>
                </a:solidFill>
                <a:latin typeface="Comic Sans MS" panose="030F0702030302020204" pitchFamily="66" charset="0"/>
              </a:rPr>
              <a:t>processed by a special preprocessor prior to compilation</a:t>
            </a:r>
            <a:r>
              <a:rPr lang="en-US" altLang="zh-CN" sz="1800" dirty="0">
                <a:latin typeface="Comic Sans MS" panose="030F0702030302020204" pitchFamily="66" charset="0"/>
              </a:rPr>
              <a:t>. The preprocessor </a:t>
            </a:r>
            <a:r>
              <a:rPr lang="en-US" altLang="zh-CN" sz="1800" dirty="0">
                <a:solidFill>
                  <a:srgbClr val="3333FF"/>
                </a:solidFill>
                <a:latin typeface="Comic Sans MS" panose="030F0702030302020204" pitchFamily="66" charset="0"/>
              </a:rPr>
              <a:t>replaces embedded SQL requests with host-language declarations and procedure calls </a:t>
            </a:r>
            <a:r>
              <a:rPr lang="en-US" altLang="zh-CN" sz="1800" dirty="0">
                <a:latin typeface="Comic Sans MS" panose="030F0702030302020204" pitchFamily="66" charset="0"/>
              </a:rPr>
              <a:t>that </a:t>
            </a:r>
            <a:r>
              <a:rPr lang="en-US" altLang="zh-CN" sz="1800" dirty="0">
                <a:solidFill>
                  <a:srgbClr val="FF0000"/>
                </a:solidFill>
                <a:latin typeface="Comic Sans MS" panose="030F0702030302020204" pitchFamily="66" charset="0"/>
              </a:rPr>
              <a:t>allow runtime execution of the database accesses</a:t>
            </a:r>
            <a:r>
              <a:rPr lang="en-US" altLang="zh-CN" sz="1800" dirty="0">
                <a:latin typeface="Comic Sans MS" panose="030F0702030302020204" pitchFamily="66" charset="0"/>
              </a:rPr>
              <a:t>. </a:t>
            </a:r>
            <a:endParaRPr lang="en-US" altLang="zh-CN" sz="1800" dirty="0">
              <a:latin typeface="Comic Sans MS" panose="030F0702030302020204" pitchFamily="66" charset="0"/>
            </a:endParaRPr>
          </a:p>
          <a:p>
            <a:r>
              <a:rPr lang="en-US" altLang="zh-CN" sz="1800" dirty="0">
                <a:latin typeface="Comic Sans MS" panose="030F0702030302020204" pitchFamily="66" charset="0"/>
              </a:rPr>
              <a:t>Then, </a:t>
            </a:r>
            <a:r>
              <a:rPr lang="en-US" altLang="zh-CN" sz="1800" b="1" dirty="0">
                <a:solidFill>
                  <a:srgbClr val="3333FF"/>
                </a:solidFill>
                <a:latin typeface="Comic Sans MS" panose="030F0702030302020204" pitchFamily="66" charset="0"/>
              </a:rPr>
              <a:t>the resulting program is compiled by the host-language compiler</a:t>
            </a:r>
            <a:r>
              <a:rPr lang="en-US" altLang="zh-CN" sz="1800" dirty="0">
                <a:latin typeface="Comic Sans MS" panose="030F0702030302020204" pitchFamily="66" charset="0"/>
              </a:rPr>
              <a:t>. </a:t>
            </a:r>
            <a:endParaRPr lang="en-US" altLang="zh-CN" sz="1800" dirty="0">
              <a:latin typeface="Comic Sans MS" panose="030F0702030302020204" pitchFamily="66" charset="0"/>
            </a:endParaRPr>
          </a:p>
          <a:p>
            <a:r>
              <a:rPr lang="en-US" altLang="zh-CN" sz="1800" dirty="0">
                <a:latin typeface="Comic Sans MS" panose="030F0702030302020204" pitchFamily="66" charset="0"/>
              </a:rPr>
              <a:t>This is </a:t>
            </a:r>
            <a:r>
              <a:rPr lang="en-US" altLang="zh-CN" sz="1800" b="1" dirty="0">
                <a:solidFill>
                  <a:srgbClr val="FF0000"/>
                </a:solidFill>
                <a:latin typeface="Comic Sans MS" panose="030F0702030302020204" pitchFamily="66" charset="0"/>
              </a:rPr>
              <a:t>the main distinction between embedded SQL and JDBC or ODBC</a:t>
            </a:r>
            <a:r>
              <a:rPr lang="en-US" altLang="zh-CN" sz="1800" dirty="0">
                <a:latin typeface="Comic Sans MS" panose="030F0702030302020204" pitchFamily="66" charset="0"/>
              </a:rPr>
              <a:t>. </a:t>
            </a:r>
            <a:endParaRPr lang="en-US" altLang="zh-CN" sz="1800" dirty="0">
              <a:latin typeface="Comic Sans MS" panose="030F0702030302020204" pitchFamily="66" charset="0"/>
            </a:endParaRPr>
          </a:p>
          <a:p>
            <a:pPr lvl="1"/>
            <a:r>
              <a:rPr lang="en-US" altLang="zh-CN" sz="1800" dirty="0">
                <a:latin typeface="Comic Sans MS" panose="030F0702030302020204" pitchFamily="66" charset="0"/>
              </a:rPr>
              <a:t>In </a:t>
            </a:r>
            <a:r>
              <a:rPr lang="en-US" altLang="zh-CN" sz="1800" b="1" dirty="0">
                <a:solidFill>
                  <a:srgbClr val="3333FF"/>
                </a:solidFill>
                <a:latin typeface="Comic Sans MS" panose="030F0702030302020204" pitchFamily="66" charset="0"/>
              </a:rPr>
              <a:t>JDBC</a:t>
            </a:r>
            <a:r>
              <a:rPr lang="en-US" altLang="zh-CN" sz="1800" dirty="0">
                <a:latin typeface="Comic Sans MS" panose="030F0702030302020204" pitchFamily="66" charset="0"/>
              </a:rPr>
              <a:t>, SQL statements are </a:t>
            </a:r>
            <a:r>
              <a:rPr lang="en-US" altLang="zh-CN" sz="1800" b="1" dirty="0">
                <a:solidFill>
                  <a:srgbClr val="3333FF"/>
                </a:solidFill>
                <a:latin typeface="Comic Sans MS" panose="030F0702030302020204" pitchFamily="66" charset="0"/>
              </a:rPr>
              <a:t>interpreted at runtime </a:t>
            </a:r>
            <a:r>
              <a:rPr lang="en-US" altLang="zh-CN" sz="1800" dirty="0">
                <a:latin typeface="Comic Sans MS" panose="030F0702030302020204" pitchFamily="66" charset="0"/>
              </a:rPr>
              <a:t>(even if they are prepared first using the prepared statement feature). </a:t>
            </a:r>
            <a:endParaRPr lang="en-US" altLang="zh-CN" sz="1800" dirty="0">
              <a:latin typeface="Comic Sans MS" panose="030F0702030302020204" pitchFamily="66" charset="0"/>
            </a:endParaRPr>
          </a:p>
          <a:p>
            <a:pPr lvl="1"/>
            <a:r>
              <a:rPr lang="en-US" altLang="zh-CN" sz="1800" dirty="0">
                <a:latin typeface="Comic Sans MS" panose="030F0702030302020204" pitchFamily="66" charset="0"/>
              </a:rPr>
              <a:t>When </a:t>
            </a:r>
            <a:r>
              <a:rPr lang="en-US" altLang="zh-CN" sz="1800" b="1" dirty="0">
                <a:solidFill>
                  <a:srgbClr val="3333FF"/>
                </a:solidFill>
                <a:latin typeface="Comic Sans MS" panose="030F0702030302020204" pitchFamily="66" charset="0"/>
              </a:rPr>
              <a:t>embedded SQL </a:t>
            </a:r>
            <a:r>
              <a:rPr lang="en-US" altLang="zh-CN" sz="1800" dirty="0">
                <a:latin typeface="Comic Sans MS" panose="030F0702030302020204" pitchFamily="66" charset="0"/>
              </a:rPr>
              <a:t>is used, some SQL-related errors (including data-type errors) may be caught at compile time.</a:t>
            </a:r>
            <a:endParaRPr lang="zh-CN" altLang="en-US" sz="1800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anose="030F0702030302020204" pitchFamily="66" charset="0"/>
              </a:rPr>
              <a:t>Example Query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699542"/>
            <a:ext cx="8568952" cy="3805070"/>
          </a:xfrm>
        </p:spPr>
        <p:txBody>
          <a:bodyPr/>
          <a:lstStyle/>
          <a:p>
            <a:r>
              <a:rPr lang="en-US" altLang="zh-CN" sz="2000" dirty="0">
                <a:latin typeface="Comic Sans MS" panose="030F0702030302020204" pitchFamily="66" charset="0"/>
              </a:rPr>
              <a:t>Find the names and cities of customers with more than the variable amount dollars in some account</a:t>
            </a:r>
            <a:endParaRPr lang="en-US" altLang="zh-CN" sz="2000" dirty="0">
              <a:latin typeface="Comic Sans MS" panose="030F0702030302020204" pitchFamily="66" charset="0"/>
            </a:endParaRPr>
          </a:p>
          <a:p>
            <a:r>
              <a:rPr lang="en-US" altLang="zh-CN" sz="2000" dirty="0">
                <a:latin typeface="Comic Sans MS" panose="030F0702030302020204" pitchFamily="66" charset="0"/>
              </a:rPr>
              <a:t>Specify the query in SQL and declare a </a:t>
            </a:r>
            <a:r>
              <a:rPr lang="en-US" altLang="zh-CN" sz="2000" b="1" dirty="0">
                <a:solidFill>
                  <a:srgbClr val="3333FF"/>
                </a:solidFill>
                <a:latin typeface="Comic Sans MS" panose="030F0702030302020204" pitchFamily="66" charset="0"/>
              </a:rPr>
              <a:t>cursor</a:t>
            </a:r>
            <a:r>
              <a:rPr lang="en-US" altLang="zh-CN" sz="2000" dirty="0">
                <a:latin typeface="Comic Sans MS" panose="030F0702030302020204" pitchFamily="66" charset="0"/>
              </a:rPr>
              <a:t>  for it</a:t>
            </a:r>
            <a:endParaRPr lang="en-US" altLang="zh-CN" sz="2000" dirty="0">
              <a:latin typeface="Comic Sans MS" panose="030F0702030302020204" pitchFamily="66" charset="0"/>
            </a:endParaRPr>
          </a:p>
          <a:p>
            <a:endParaRPr lang="zh-CN" altLang="en-US" sz="2000" dirty="0">
              <a:latin typeface="Comic Sans MS" panose="030F0702030302020204" pitchFamily="66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99592" y="1934823"/>
            <a:ext cx="7488832" cy="2419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>
                <a:solidFill>
                  <a:srgbClr val="FF0000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EXEC SQL</a:t>
            </a:r>
            <a:endParaRPr lang="en-US" altLang="zh-CN" sz="1800" b="1" dirty="0">
              <a:solidFill>
                <a:srgbClr val="FF0000"/>
              </a:solidFill>
              <a:latin typeface="Comic Sans MS" panose="030F0702030302020204" pitchFamily="66" charset="0"/>
              <a:cs typeface="Times New Roman" panose="02020603050405020304" pitchFamily="18" charset="0"/>
            </a:endParaRPr>
          </a:p>
          <a:p>
            <a:r>
              <a:rPr lang="en-US" altLang="zh-CN" sz="1800" i="1" dirty="0">
                <a:latin typeface="Comic Sans MS" panose="030F0702030302020204" pitchFamily="66" charset="0"/>
                <a:cs typeface="Times New Roman" panose="02020603050405020304" pitchFamily="18" charset="0"/>
              </a:rPr>
              <a:t>    </a:t>
            </a:r>
            <a:r>
              <a:rPr lang="en-US" altLang="zh-CN" sz="1800" b="1" i="1" dirty="0">
                <a:solidFill>
                  <a:srgbClr val="FF0000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declare c cursor for </a:t>
            </a:r>
            <a:br>
              <a:rPr lang="en-US" altLang="zh-CN" sz="1800" i="1" dirty="0">
                <a:solidFill>
                  <a:srgbClr val="FF0000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</a:br>
            <a:r>
              <a:rPr lang="en-US" altLang="zh-CN" sz="1800" i="1" dirty="0">
                <a:latin typeface="Comic Sans MS" panose="030F0702030302020204" pitchFamily="66" charset="0"/>
                <a:cs typeface="Times New Roman" panose="02020603050405020304" pitchFamily="18" charset="0"/>
              </a:rPr>
              <a:t>    </a:t>
            </a:r>
            <a:r>
              <a:rPr lang="en-US" altLang="zh-CN" sz="1800" b="1" i="1" dirty="0">
                <a:solidFill>
                  <a:srgbClr val="3333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select</a:t>
            </a:r>
            <a:r>
              <a:rPr lang="en-US" altLang="zh-CN" sz="1800" i="1" dirty="0">
                <a:latin typeface="Comic Sans MS" panose="030F0702030302020204" pitchFamily="66" charset="0"/>
                <a:cs typeface="Times New Roman" panose="02020603050405020304" pitchFamily="18" charset="0"/>
              </a:rPr>
              <a:t> </a:t>
            </a:r>
            <a:r>
              <a:rPr lang="en-US" altLang="zh-CN" sz="1800" i="1" dirty="0" err="1">
                <a:latin typeface="Comic Sans MS" panose="030F0702030302020204" pitchFamily="66" charset="0"/>
                <a:cs typeface="Times New Roman" panose="02020603050405020304" pitchFamily="18" charset="0"/>
              </a:rPr>
              <a:t>depositor.customer_name</a:t>
            </a:r>
            <a:r>
              <a:rPr lang="en-US" altLang="zh-CN" sz="1800" i="1" dirty="0">
                <a:latin typeface="Comic Sans MS" panose="030F0702030302020204" pitchFamily="66" charset="0"/>
                <a:cs typeface="Times New Roman" panose="02020603050405020304" pitchFamily="18" charset="0"/>
              </a:rPr>
              <a:t>, </a:t>
            </a:r>
            <a:r>
              <a:rPr lang="en-US" altLang="zh-CN" sz="1800" i="1" dirty="0" err="1">
                <a:latin typeface="Comic Sans MS" panose="030F0702030302020204" pitchFamily="66" charset="0"/>
                <a:cs typeface="Times New Roman" panose="02020603050405020304" pitchFamily="18" charset="0"/>
              </a:rPr>
              <a:t>customer_city</a:t>
            </a:r>
            <a:br>
              <a:rPr lang="en-US" altLang="zh-CN" sz="1800" i="1" dirty="0">
                <a:latin typeface="Comic Sans MS" panose="030F0702030302020204" pitchFamily="66" charset="0"/>
                <a:cs typeface="Times New Roman" panose="02020603050405020304" pitchFamily="18" charset="0"/>
              </a:rPr>
            </a:br>
            <a:r>
              <a:rPr lang="en-US" altLang="zh-CN" sz="1800" i="1" dirty="0">
                <a:latin typeface="Comic Sans MS" panose="030F0702030302020204" pitchFamily="66" charset="0"/>
                <a:cs typeface="Times New Roman" panose="02020603050405020304" pitchFamily="18" charset="0"/>
              </a:rPr>
              <a:t>    </a:t>
            </a:r>
            <a:r>
              <a:rPr lang="en-US" altLang="zh-CN" sz="1800" b="1" i="1" dirty="0">
                <a:solidFill>
                  <a:srgbClr val="3333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from</a:t>
            </a:r>
            <a:r>
              <a:rPr lang="en-US" altLang="zh-CN" sz="1800" i="1" dirty="0">
                <a:latin typeface="Comic Sans MS" panose="030F0702030302020204" pitchFamily="66" charset="0"/>
                <a:cs typeface="Times New Roman" panose="02020603050405020304" pitchFamily="18" charset="0"/>
              </a:rPr>
              <a:t> depositor, customer, account</a:t>
            </a:r>
            <a:br>
              <a:rPr lang="en-US" altLang="zh-CN" sz="1800" i="1" dirty="0">
                <a:latin typeface="Comic Sans MS" panose="030F0702030302020204" pitchFamily="66" charset="0"/>
                <a:cs typeface="Times New Roman" panose="02020603050405020304" pitchFamily="18" charset="0"/>
              </a:rPr>
            </a:br>
            <a:r>
              <a:rPr lang="en-US" altLang="zh-CN" sz="1800" i="1" dirty="0">
                <a:latin typeface="Comic Sans MS" panose="030F0702030302020204" pitchFamily="66" charset="0"/>
                <a:cs typeface="Times New Roman" panose="02020603050405020304" pitchFamily="18" charset="0"/>
              </a:rPr>
              <a:t>    </a:t>
            </a:r>
            <a:r>
              <a:rPr lang="en-US" altLang="zh-CN" sz="1800" b="1" i="1" dirty="0">
                <a:solidFill>
                  <a:srgbClr val="3333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where</a:t>
            </a:r>
            <a:r>
              <a:rPr lang="en-US" altLang="zh-CN" sz="1800" i="1" dirty="0">
                <a:latin typeface="Comic Sans MS" panose="030F0702030302020204" pitchFamily="66" charset="0"/>
                <a:cs typeface="Times New Roman" panose="02020603050405020304" pitchFamily="18" charset="0"/>
              </a:rPr>
              <a:t> </a:t>
            </a:r>
            <a:r>
              <a:rPr lang="en-US" altLang="zh-CN" sz="1800" i="1" dirty="0" err="1">
                <a:latin typeface="Comic Sans MS" panose="030F0702030302020204" pitchFamily="66" charset="0"/>
                <a:cs typeface="Times New Roman" panose="02020603050405020304" pitchFamily="18" charset="0"/>
              </a:rPr>
              <a:t>depositor.customer_name</a:t>
            </a:r>
            <a:r>
              <a:rPr lang="en-US" altLang="zh-CN" sz="1800" i="1" dirty="0">
                <a:latin typeface="Comic Sans MS" panose="030F0702030302020204" pitchFamily="66" charset="0"/>
                <a:cs typeface="Times New Roman" panose="02020603050405020304" pitchFamily="18" charset="0"/>
              </a:rPr>
              <a:t> = </a:t>
            </a:r>
            <a:r>
              <a:rPr lang="en-US" altLang="zh-CN" sz="1800" i="1" dirty="0" err="1">
                <a:latin typeface="Comic Sans MS" panose="030F0702030302020204" pitchFamily="66" charset="0"/>
                <a:cs typeface="Times New Roman" panose="02020603050405020304" pitchFamily="18" charset="0"/>
              </a:rPr>
              <a:t>customer.customer_name</a:t>
            </a:r>
            <a:r>
              <a:rPr lang="en-US" altLang="zh-CN" sz="1800" i="1" dirty="0">
                <a:latin typeface="Comic Sans MS" panose="030F0702030302020204" pitchFamily="66" charset="0"/>
                <a:cs typeface="Times New Roman" panose="02020603050405020304" pitchFamily="18" charset="0"/>
              </a:rPr>
              <a:t>        </a:t>
            </a:r>
            <a:br>
              <a:rPr lang="en-US" altLang="zh-CN" sz="1800" i="1" dirty="0">
                <a:latin typeface="Comic Sans MS" panose="030F0702030302020204" pitchFamily="66" charset="0"/>
                <a:cs typeface="Times New Roman" panose="02020603050405020304" pitchFamily="18" charset="0"/>
              </a:rPr>
            </a:br>
            <a:r>
              <a:rPr lang="en-US" altLang="zh-CN" sz="1800" i="1" dirty="0">
                <a:latin typeface="Comic Sans MS" panose="030F0702030302020204" pitchFamily="66" charset="0"/>
                <a:cs typeface="Times New Roman" panose="02020603050405020304" pitchFamily="18" charset="0"/>
              </a:rPr>
              <a:t>               and depositor </a:t>
            </a:r>
            <a:r>
              <a:rPr lang="en-US" altLang="zh-CN" sz="1800" i="1" dirty="0" err="1">
                <a:latin typeface="Comic Sans MS" panose="030F0702030302020204" pitchFamily="66" charset="0"/>
                <a:cs typeface="Times New Roman" panose="02020603050405020304" pitchFamily="18" charset="0"/>
              </a:rPr>
              <a:t>account_number</a:t>
            </a:r>
            <a:r>
              <a:rPr lang="en-US" altLang="zh-CN" sz="1800" i="1" dirty="0">
                <a:latin typeface="Comic Sans MS" panose="030F0702030302020204" pitchFamily="66" charset="0"/>
                <a:cs typeface="Times New Roman" panose="02020603050405020304" pitchFamily="18" charset="0"/>
              </a:rPr>
              <a:t> = </a:t>
            </a:r>
            <a:r>
              <a:rPr lang="en-US" altLang="zh-CN" sz="1800" i="1" dirty="0" err="1">
                <a:latin typeface="Comic Sans MS" panose="030F0702030302020204" pitchFamily="66" charset="0"/>
                <a:cs typeface="Times New Roman" panose="02020603050405020304" pitchFamily="18" charset="0"/>
              </a:rPr>
              <a:t>account.account_number</a:t>
            </a:r>
            <a:br>
              <a:rPr lang="en-US" altLang="zh-CN" sz="1800" i="1" dirty="0">
                <a:latin typeface="Comic Sans MS" panose="030F0702030302020204" pitchFamily="66" charset="0"/>
                <a:cs typeface="Times New Roman" panose="02020603050405020304" pitchFamily="18" charset="0"/>
              </a:rPr>
            </a:br>
            <a:r>
              <a:rPr lang="en-US" altLang="zh-CN" sz="1800" i="1" dirty="0">
                <a:latin typeface="Comic Sans MS" panose="030F0702030302020204" pitchFamily="66" charset="0"/>
                <a:cs typeface="Times New Roman" panose="02020603050405020304" pitchFamily="18" charset="0"/>
              </a:rPr>
              <a:t>               and </a:t>
            </a:r>
            <a:r>
              <a:rPr lang="en-US" altLang="zh-CN" sz="1800" i="1" dirty="0" err="1">
                <a:latin typeface="Comic Sans MS" panose="030F0702030302020204" pitchFamily="66" charset="0"/>
                <a:cs typeface="Times New Roman" panose="02020603050405020304" pitchFamily="18" charset="0"/>
              </a:rPr>
              <a:t>account.balance</a:t>
            </a:r>
            <a:r>
              <a:rPr lang="en-US" altLang="zh-CN" sz="1800" i="1" dirty="0">
                <a:latin typeface="Comic Sans MS" panose="030F0702030302020204" pitchFamily="66" charset="0"/>
                <a:cs typeface="Times New Roman" panose="02020603050405020304" pitchFamily="18" charset="0"/>
              </a:rPr>
              <a:t> </a:t>
            </a:r>
            <a:r>
              <a:rPr lang="en-US" altLang="zh-CN" sz="1800" b="1" i="1" dirty="0">
                <a:solidFill>
                  <a:srgbClr val="3333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&gt; :amount</a:t>
            </a:r>
            <a:endParaRPr lang="en-US" altLang="zh-CN" sz="1800" b="1" i="1" dirty="0">
              <a:solidFill>
                <a:srgbClr val="3333FF"/>
              </a:solidFill>
              <a:latin typeface="Comic Sans MS" panose="030F0702030302020204" pitchFamily="66" charset="0"/>
              <a:cs typeface="Times New Roman" panose="02020603050405020304" pitchFamily="18" charset="0"/>
            </a:endParaRPr>
          </a:p>
          <a:p>
            <a:r>
              <a:rPr lang="en-US" altLang="zh-CN" sz="1800" b="1" dirty="0">
                <a:solidFill>
                  <a:srgbClr val="FF0000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END_EXEC</a:t>
            </a:r>
            <a:endParaRPr lang="en-US" altLang="zh-CN" sz="1800" b="1" dirty="0">
              <a:solidFill>
                <a:srgbClr val="FF0000"/>
              </a:solidFill>
              <a:latin typeface="Comic Sans MS" panose="030F0702030302020204" pitchFamily="66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anose="030F0702030302020204" pitchFamily="66" charset="0"/>
              </a:rPr>
              <a:t>Outline of the Course 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721128"/>
            <a:ext cx="4572000" cy="3938853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600" b="1">
                <a:solidFill>
                  <a:srgbClr val="2408F2"/>
                </a:solidFill>
                <a:latin typeface="Comic Sans MS" panose="030F0702030302020204" pitchFamily="66" charset="0"/>
              </a:rPr>
              <a:t>Part </a:t>
            </a:r>
            <a:r>
              <a:rPr lang="en-US" altLang="zh-CN" sz="1600" b="1" dirty="0">
                <a:solidFill>
                  <a:srgbClr val="2408F2"/>
                </a:solidFill>
                <a:latin typeface="Comic Sans MS" panose="030F0702030302020204" pitchFamily="66" charset="0"/>
              </a:rPr>
              <a:t>0: Overview</a:t>
            </a:r>
            <a:endParaRPr lang="en-US" altLang="zh-CN" sz="1600" b="1" dirty="0">
              <a:solidFill>
                <a:srgbClr val="2408F2"/>
              </a:solidFill>
              <a:latin typeface="Comic Sans MS" panose="030F0702030302020204" pitchFamily="66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latin typeface="Comic Sans MS" panose="030F0702030302020204" pitchFamily="66" charset="0"/>
              </a:rPr>
              <a:t>Ch1: Introduction </a:t>
            </a:r>
            <a:endParaRPr lang="en-US" altLang="zh-CN" sz="1400" dirty="0">
              <a:latin typeface="Comic Sans MS" panose="030F0702030302020204" pitchFamily="66" charset="0"/>
            </a:endParaRPr>
          </a:p>
          <a:p>
            <a:pPr marL="0" indent="0">
              <a:lnSpc>
                <a:spcPts val="15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zh-CN" altLang="en-US" sz="1600" b="1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</a:t>
            </a:r>
            <a:r>
              <a:rPr lang="zh-CN" altLang="en-US" sz="1600" b="1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  <a:sym typeface="Wingdings" panose="05000000000000000000" pitchFamily="2" charset="2"/>
              </a:rPr>
              <a:t> </a:t>
            </a:r>
            <a:r>
              <a:rPr lang="en-US" altLang="zh-CN" sz="1800" b="1">
                <a:solidFill>
                  <a:srgbClr val="FF0000"/>
                </a:solidFill>
                <a:latin typeface="Comic Sans MS" panose="030F0702030302020204" pitchFamily="66" charset="0"/>
              </a:rPr>
              <a:t>Part </a:t>
            </a:r>
            <a:r>
              <a:rPr lang="en-US" altLang="zh-CN" sz="1800" b="1" dirty="0">
                <a:solidFill>
                  <a:srgbClr val="FF0000"/>
                </a:solidFill>
                <a:latin typeface="Comic Sans MS" panose="030F0702030302020204" pitchFamily="66" charset="0"/>
              </a:rPr>
              <a:t>1  Relational Databases</a:t>
            </a:r>
            <a:endParaRPr lang="en-US" altLang="zh-CN" sz="18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lvl="1">
              <a:lnSpc>
                <a:spcPts val="15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zh-CN" sz="1400" dirty="0">
                <a:latin typeface="Comic Sans MS" panose="030F0702030302020204" pitchFamily="66" charset="0"/>
              </a:rPr>
              <a:t>Ch2: Relational model (data model, relational algebra) </a:t>
            </a:r>
            <a:endParaRPr lang="en-US" altLang="zh-CN" sz="1400" dirty="0">
              <a:latin typeface="Comic Sans MS" panose="030F0702030302020204" pitchFamily="66" charset="0"/>
            </a:endParaRPr>
          </a:p>
          <a:p>
            <a:pPr lvl="1">
              <a:lnSpc>
                <a:spcPts val="15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zh-CN" sz="1400" dirty="0">
                <a:latin typeface="Comic Sans MS" panose="030F0702030302020204" pitchFamily="66" charset="0"/>
              </a:rPr>
              <a:t>Ch3&amp;4: SQL(Structured Query Language)</a:t>
            </a:r>
            <a:endParaRPr lang="en-US" altLang="zh-CN" sz="1400" dirty="0">
              <a:latin typeface="Comic Sans MS" panose="030F0702030302020204" pitchFamily="66" charset="0"/>
            </a:endParaRPr>
          </a:p>
          <a:p>
            <a:pPr lvl="1">
              <a:lnSpc>
                <a:spcPts val="15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zh-CN" sz="1600" b="1" dirty="0">
                <a:solidFill>
                  <a:srgbClr val="FF0000"/>
                </a:solidFill>
                <a:latin typeface="Comic Sans MS" panose="030F0702030302020204" pitchFamily="66" charset="0"/>
              </a:rPr>
              <a:t>Ch5: Advanced SQL </a:t>
            </a:r>
            <a:endParaRPr lang="en-US" altLang="zh-CN" sz="16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marL="252095" indent="-252095">
              <a:lnSpc>
                <a:spcPts val="15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CN" sz="1600" b="1" dirty="0">
                <a:solidFill>
                  <a:srgbClr val="2408F2"/>
                </a:solidFill>
                <a:latin typeface="Comic Sans MS" panose="030F0702030302020204" pitchFamily="66" charset="0"/>
              </a:rPr>
              <a:t>Part 2  Database Design</a:t>
            </a:r>
            <a:endParaRPr lang="en-US" altLang="zh-CN" sz="1600" b="1" dirty="0">
              <a:solidFill>
                <a:srgbClr val="2408F2"/>
              </a:solidFill>
              <a:latin typeface="Comic Sans MS" panose="030F0702030302020204" pitchFamily="66" charset="0"/>
            </a:endParaRPr>
          </a:p>
          <a:p>
            <a:pPr lvl="1">
              <a:lnSpc>
                <a:spcPts val="15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zh-CN" sz="1400" dirty="0">
                <a:latin typeface="Comic Sans MS" panose="030F0702030302020204" pitchFamily="66" charset="0"/>
              </a:rPr>
              <a:t>Ch6: Database design based on E-R model </a:t>
            </a:r>
            <a:endParaRPr lang="en-US" altLang="zh-CN" sz="1400" dirty="0">
              <a:latin typeface="Comic Sans MS" panose="030F0702030302020204" pitchFamily="66" charset="0"/>
            </a:endParaRPr>
          </a:p>
          <a:p>
            <a:pPr lvl="1">
              <a:lnSpc>
                <a:spcPts val="15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zh-CN" sz="1400" dirty="0">
                <a:latin typeface="Comic Sans MS" panose="030F0702030302020204" pitchFamily="66" charset="0"/>
              </a:rPr>
              <a:t>Ch7: Relational database design </a:t>
            </a:r>
            <a:endParaRPr lang="en-US" altLang="zh-CN" sz="1400" dirty="0">
              <a:latin typeface="Comic Sans MS" panose="030F0702030302020204" pitchFamily="66" charset="0"/>
            </a:endParaRPr>
          </a:p>
          <a:p>
            <a:pPr marL="252095" indent="-252095">
              <a:lnSpc>
                <a:spcPts val="15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Part 3  Application Design &amp; Development </a:t>
            </a:r>
            <a:endParaRPr lang="en-US" altLang="zh-CN" sz="1600" b="1" dirty="0">
              <a:solidFill>
                <a:schemeClr val="bg1">
                  <a:lumMod val="50000"/>
                </a:schemeClr>
              </a:solidFill>
              <a:latin typeface="Comic Sans MS" panose="030F0702030302020204" pitchFamily="66" charset="0"/>
            </a:endParaRPr>
          </a:p>
          <a:p>
            <a:pPr lvl="1">
              <a:lnSpc>
                <a:spcPts val="15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Ch8: Complex data types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Comic Sans MS" panose="030F0702030302020204" pitchFamily="66" charset="0"/>
            </a:endParaRPr>
          </a:p>
          <a:p>
            <a:pPr lvl="1">
              <a:lnSpc>
                <a:spcPts val="15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Ch9: Application development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Comic Sans MS" panose="030F0702030302020204" pitchFamily="66" charset="0"/>
            </a:endParaRPr>
          </a:p>
          <a:p>
            <a:pPr marL="252095" indent="-252095">
              <a:lnSpc>
                <a:spcPts val="15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Part 4  Big data analytics </a:t>
            </a:r>
            <a:endParaRPr lang="en-US" altLang="zh-CN" sz="1600" b="1" dirty="0">
              <a:solidFill>
                <a:schemeClr val="bg1">
                  <a:lumMod val="50000"/>
                </a:schemeClr>
              </a:solidFill>
              <a:latin typeface="Comic Sans MS" panose="030F0702030302020204" pitchFamily="66" charset="0"/>
            </a:endParaRPr>
          </a:p>
          <a:p>
            <a:pPr lvl="1">
              <a:lnSpc>
                <a:spcPts val="15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Ch10: Big data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Comic Sans MS" panose="030F0702030302020204" pitchFamily="66" charset="0"/>
            </a:endParaRPr>
          </a:p>
          <a:p>
            <a:pPr lvl="1">
              <a:lnSpc>
                <a:spcPts val="15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Ch11: Data analytics 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Comic Sans MS" panose="030F0702030302020204" pitchFamily="66" charset="0"/>
            </a:endParaRPr>
          </a:p>
          <a:p>
            <a:pPr>
              <a:lnSpc>
                <a:spcPts val="1500"/>
              </a:lnSpc>
              <a:spcBef>
                <a:spcPts val="0"/>
              </a:spcBef>
              <a:spcAft>
                <a:spcPts val="600"/>
              </a:spcAft>
            </a:pPr>
            <a:endParaRPr lang="en-US" altLang="zh-CN" sz="1800" dirty="0">
              <a:latin typeface="Comic Sans MS" panose="030F0702030302020204" pitchFamily="66" charset="0"/>
            </a:endParaRPr>
          </a:p>
        </p:txBody>
      </p:sp>
      <p:sp>
        <p:nvSpPr>
          <p:cNvPr id="4" name="内容占位符 2"/>
          <p:cNvSpPr txBox="1"/>
          <p:nvPr/>
        </p:nvSpPr>
        <p:spPr bwMode="auto">
          <a:xfrm>
            <a:off x="4572000" y="710896"/>
            <a:ext cx="4572000" cy="4165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52095" indent="-252095">
              <a:lnSpc>
                <a:spcPts val="1500"/>
              </a:lnSpc>
              <a:spcBef>
                <a:spcPts val="600"/>
              </a:spcBef>
              <a:spcAft>
                <a:spcPts val="0"/>
              </a:spcAft>
              <a:buFontTx/>
              <a:buChar char="•"/>
            </a:pPr>
            <a:r>
              <a:rPr lang="en-US" altLang="zh-CN" sz="1600" b="1" dirty="0">
                <a:solidFill>
                  <a:srgbClr val="2408F2"/>
                </a:solidFill>
                <a:latin typeface="Comic Sans MS" panose="030F0702030302020204" pitchFamily="66" charset="0"/>
              </a:rPr>
              <a:t>Part 5  Data Storage &amp; Indexing </a:t>
            </a:r>
            <a:endParaRPr lang="en-US" altLang="zh-CN" sz="1600" b="1" dirty="0">
              <a:solidFill>
                <a:srgbClr val="2408F2"/>
              </a:solidFill>
              <a:latin typeface="Comic Sans MS" panose="030F0702030302020204" pitchFamily="66" charset="0"/>
            </a:endParaRPr>
          </a:p>
          <a:p>
            <a:pPr lvl="1">
              <a:lnSpc>
                <a:spcPts val="1500"/>
              </a:lnSpc>
              <a:spcBef>
                <a:spcPts val="0"/>
              </a:spcBef>
              <a:spcAft>
                <a:spcPts val="300"/>
              </a:spcAft>
              <a:buFontTx/>
            </a:pPr>
            <a:r>
              <a:rPr lang="en-US" altLang="zh-CN" sz="1400" kern="0" dirty="0">
                <a:latin typeface="Comic Sans MS" panose="030F0702030302020204" pitchFamily="66" charset="0"/>
              </a:rPr>
              <a:t>Ch12: Physical storage system</a:t>
            </a:r>
            <a:endParaRPr lang="en-US" altLang="zh-CN" sz="1400" kern="0" dirty="0">
              <a:latin typeface="Comic Sans MS" panose="030F0702030302020204" pitchFamily="66" charset="0"/>
            </a:endParaRPr>
          </a:p>
          <a:p>
            <a:pPr lvl="1">
              <a:lnSpc>
                <a:spcPts val="1500"/>
              </a:lnSpc>
              <a:spcBef>
                <a:spcPts val="0"/>
              </a:spcBef>
              <a:spcAft>
                <a:spcPts val="300"/>
              </a:spcAft>
              <a:buFontTx/>
            </a:pPr>
            <a:r>
              <a:rPr lang="en-US" altLang="zh-CN" sz="1400" kern="0" dirty="0">
                <a:latin typeface="Comic Sans MS" panose="030F0702030302020204" pitchFamily="66" charset="0"/>
              </a:rPr>
              <a:t>Ch13: Data storage structure</a:t>
            </a:r>
            <a:endParaRPr lang="en-US" altLang="zh-CN" sz="1400" kern="0" dirty="0">
              <a:latin typeface="Comic Sans MS" panose="030F0702030302020204" pitchFamily="66" charset="0"/>
            </a:endParaRPr>
          </a:p>
          <a:p>
            <a:pPr lvl="1">
              <a:lnSpc>
                <a:spcPts val="1500"/>
              </a:lnSpc>
              <a:spcBef>
                <a:spcPts val="0"/>
              </a:spcBef>
              <a:spcAft>
                <a:spcPts val="300"/>
              </a:spcAft>
              <a:buFontTx/>
            </a:pPr>
            <a:r>
              <a:rPr lang="en-US" altLang="zh-CN" sz="1400" kern="0" dirty="0">
                <a:latin typeface="Comic Sans MS" panose="030F0702030302020204" pitchFamily="66" charset="0"/>
              </a:rPr>
              <a:t>Ch14: Indexing</a:t>
            </a:r>
            <a:endParaRPr lang="en-US" altLang="zh-CN" sz="1600" b="1" kern="0" dirty="0">
              <a:latin typeface="Comic Sans MS" panose="030F0702030302020204" pitchFamily="66" charset="0"/>
            </a:endParaRPr>
          </a:p>
          <a:p>
            <a:pPr marL="252095" indent="-252095">
              <a:lnSpc>
                <a:spcPts val="1500"/>
              </a:lnSpc>
              <a:spcBef>
                <a:spcPts val="600"/>
              </a:spcBef>
              <a:spcAft>
                <a:spcPts val="0"/>
              </a:spcAft>
              <a:buFontTx/>
              <a:buChar char="•"/>
            </a:pPr>
            <a:r>
              <a:rPr lang="en-US" altLang="zh-CN" sz="1600" b="1" dirty="0">
                <a:solidFill>
                  <a:srgbClr val="2408F2"/>
                </a:solidFill>
                <a:latin typeface="Comic Sans MS" panose="030F0702030302020204" pitchFamily="66" charset="0"/>
              </a:rPr>
              <a:t>Part 6  Query Processing &amp; Optimization </a:t>
            </a:r>
            <a:endParaRPr lang="en-US" altLang="zh-CN" sz="1600" b="1" dirty="0">
              <a:solidFill>
                <a:srgbClr val="2408F2"/>
              </a:solidFill>
              <a:latin typeface="Comic Sans MS" panose="030F0702030302020204" pitchFamily="66" charset="0"/>
            </a:endParaRPr>
          </a:p>
          <a:p>
            <a:pPr lvl="1">
              <a:lnSpc>
                <a:spcPts val="1500"/>
              </a:lnSpc>
              <a:spcBef>
                <a:spcPts val="0"/>
              </a:spcBef>
              <a:spcAft>
                <a:spcPts val="300"/>
              </a:spcAft>
              <a:buFontTx/>
            </a:pPr>
            <a:r>
              <a:rPr lang="en-US" altLang="zh-CN" sz="1400" kern="0" dirty="0">
                <a:latin typeface="Comic Sans MS" panose="030F0702030302020204" pitchFamily="66" charset="0"/>
              </a:rPr>
              <a:t>Ch15: Query processing</a:t>
            </a:r>
            <a:endParaRPr lang="en-US" altLang="zh-CN" sz="1400" kern="0" dirty="0">
              <a:latin typeface="Comic Sans MS" panose="030F0702030302020204" pitchFamily="66" charset="0"/>
            </a:endParaRPr>
          </a:p>
          <a:p>
            <a:pPr lvl="1">
              <a:lnSpc>
                <a:spcPts val="1500"/>
              </a:lnSpc>
              <a:spcBef>
                <a:spcPts val="0"/>
              </a:spcBef>
              <a:spcAft>
                <a:spcPts val="300"/>
              </a:spcAft>
              <a:buFontTx/>
            </a:pPr>
            <a:r>
              <a:rPr lang="en-US" altLang="zh-CN" sz="1400" kern="0" dirty="0">
                <a:latin typeface="Comic Sans MS" panose="030F0702030302020204" pitchFamily="66" charset="0"/>
              </a:rPr>
              <a:t>Ch16: Query optimization </a:t>
            </a:r>
            <a:endParaRPr lang="en-US" altLang="zh-CN" sz="1600" b="1" kern="0" dirty="0">
              <a:latin typeface="Comic Sans MS" panose="030F0702030302020204" pitchFamily="66" charset="0"/>
            </a:endParaRPr>
          </a:p>
          <a:p>
            <a:pPr marL="252095" indent="-252095">
              <a:lnSpc>
                <a:spcPts val="1500"/>
              </a:lnSpc>
              <a:spcBef>
                <a:spcPts val="600"/>
              </a:spcBef>
              <a:spcAft>
                <a:spcPts val="0"/>
              </a:spcAft>
              <a:buFontTx/>
              <a:buChar char="•"/>
            </a:pPr>
            <a:r>
              <a:rPr lang="en-US" altLang="zh-CN" sz="1600" b="1" dirty="0">
                <a:solidFill>
                  <a:srgbClr val="2408F2"/>
                </a:solidFill>
                <a:latin typeface="Comic Sans MS" panose="030F0702030302020204" pitchFamily="66" charset="0"/>
              </a:rPr>
              <a:t>Part 7 Transaction Management</a:t>
            </a:r>
            <a:endParaRPr lang="en-US" altLang="zh-CN" sz="1600" b="1" dirty="0">
              <a:solidFill>
                <a:srgbClr val="2408F2"/>
              </a:solidFill>
              <a:latin typeface="Comic Sans MS" panose="030F0702030302020204" pitchFamily="66" charset="0"/>
            </a:endParaRPr>
          </a:p>
          <a:p>
            <a:pPr lvl="1">
              <a:lnSpc>
                <a:spcPts val="1500"/>
              </a:lnSpc>
              <a:spcBef>
                <a:spcPts val="0"/>
              </a:spcBef>
              <a:spcAft>
                <a:spcPts val="600"/>
              </a:spcAft>
              <a:buFontTx/>
            </a:pPr>
            <a:r>
              <a:rPr lang="en-US" altLang="zh-CN" sz="1400" kern="0" dirty="0">
                <a:latin typeface="Comic Sans MS" panose="030F0702030302020204" pitchFamily="66" charset="0"/>
              </a:rPr>
              <a:t>Ch17: Transactions  </a:t>
            </a:r>
            <a:endParaRPr lang="en-US" altLang="zh-CN" sz="1400" kern="0" dirty="0">
              <a:latin typeface="Comic Sans MS" panose="030F0702030302020204" pitchFamily="66" charset="0"/>
            </a:endParaRPr>
          </a:p>
          <a:p>
            <a:pPr lvl="1">
              <a:lnSpc>
                <a:spcPts val="1500"/>
              </a:lnSpc>
              <a:spcBef>
                <a:spcPts val="0"/>
              </a:spcBef>
              <a:spcAft>
                <a:spcPts val="600"/>
              </a:spcAft>
              <a:buFontTx/>
            </a:pPr>
            <a:r>
              <a:rPr lang="en-US" altLang="zh-CN" sz="1400" kern="0" dirty="0">
                <a:latin typeface="Comic Sans MS" panose="030F0702030302020204" pitchFamily="66" charset="0"/>
              </a:rPr>
              <a:t>Ch18: Concurrency control</a:t>
            </a:r>
            <a:endParaRPr lang="en-US" altLang="zh-CN" sz="1400" kern="0" dirty="0">
              <a:latin typeface="Comic Sans MS" panose="030F0702030302020204" pitchFamily="66" charset="0"/>
            </a:endParaRPr>
          </a:p>
          <a:p>
            <a:pPr lvl="1">
              <a:lnSpc>
                <a:spcPts val="1500"/>
              </a:lnSpc>
              <a:spcBef>
                <a:spcPts val="0"/>
              </a:spcBef>
              <a:spcAft>
                <a:spcPts val="600"/>
              </a:spcAft>
              <a:buFontTx/>
            </a:pPr>
            <a:r>
              <a:rPr lang="en-US" altLang="zh-CN" sz="1400" kern="0" dirty="0">
                <a:latin typeface="Comic Sans MS" panose="030F0702030302020204" pitchFamily="66" charset="0"/>
              </a:rPr>
              <a:t>Ch19: Recovery system</a:t>
            </a:r>
            <a:endParaRPr lang="en-US" altLang="zh-CN" sz="1400" kern="0" dirty="0">
              <a:latin typeface="Comic Sans MS" panose="030F0702030302020204" pitchFamily="66" charset="0"/>
            </a:endParaRPr>
          </a:p>
          <a:p>
            <a:pPr marL="252095" indent="-252095">
              <a:lnSpc>
                <a:spcPts val="1500"/>
              </a:lnSpc>
              <a:spcBef>
                <a:spcPts val="600"/>
              </a:spcBef>
              <a:spcAft>
                <a:spcPts val="0"/>
              </a:spcAft>
              <a:buFontTx/>
              <a:buChar char="•"/>
            </a:pP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Part 8 Parallel &amp; Distributed Database </a:t>
            </a:r>
            <a:endParaRPr lang="en-US" altLang="zh-CN" sz="1600" b="1" dirty="0">
              <a:solidFill>
                <a:schemeClr val="bg1">
                  <a:lumMod val="50000"/>
                </a:schemeClr>
              </a:solidFill>
              <a:latin typeface="Comic Sans MS" panose="030F0702030302020204" pitchFamily="66" charset="0"/>
            </a:endParaRPr>
          </a:p>
          <a:p>
            <a:pPr lvl="1">
              <a:lnSpc>
                <a:spcPts val="1500"/>
              </a:lnSpc>
              <a:spcBef>
                <a:spcPts val="0"/>
              </a:spcBef>
              <a:spcAft>
                <a:spcPts val="600"/>
              </a:spcAft>
              <a:buFontTx/>
            </a:pPr>
            <a:r>
              <a:rPr lang="en-US" altLang="zh-CN" sz="1400" kern="0" dirty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Ch20: Database system architecture</a:t>
            </a:r>
            <a:endParaRPr lang="en-US" altLang="zh-CN" sz="1400" kern="0" dirty="0">
              <a:solidFill>
                <a:schemeClr val="bg1">
                  <a:lumMod val="50000"/>
                </a:schemeClr>
              </a:solidFill>
              <a:latin typeface="Comic Sans MS" panose="030F0702030302020204" pitchFamily="66" charset="0"/>
            </a:endParaRPr>
          </a:p>
          <a:p>
            <a:pPr lvl="1">
              <a:lnSpc>
                <a:spcPts val="1500"/>
              </a:lnSpc>
              <a:spcBef>
                <a:spcPts val="0"/>
              </a:spcBef>
              <a:spcAft>
                <a:spcPts val="600"/>
              </a:spcAft>
              <a:buFontTx/>
            </a:pPr>
            <a:r>
              <a:rPr lang="en-US" altLang="zh-CN" sz="1400" kern="0" dirty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Ch21-23: Parallel &amp; distributed storage, query processing &amp; transaction processing  </a:t>
            </a:r>
            <a:endParaRPr lang="en-US" altLang="zh-CN" sz="1400" kern="0" dirty="0">
              <a:solidFill>
                <a:schemeClr val="bg1">
                  <a:lumMod val="50000"/>
                </a:schemeClr>
              </a:solidFill>
              <a:latin typeface="Comic Sans MS" panose="030F0702030302020204" pitchFamily="66" charset="0"/>
            </a:endParaRPr>
          </a:p>
          <a:p>
            <a:pPr marL="252095" indent="-252095">
              <a:lnSpc>
                <a:spcPts val="1500"/>
              </a:lnSpc>
              <a:spcBef>
                <a:spcPts val="600"/>
              </a:spcBef>
              <a:spcAft>
                <a:spcPts val="0"/>
              </a:spcAft>
              <a:buFontTx/>
              <a:buChar char="•"/>
            </a:pPr>
            <a:r>
              <a:rPr lang="en-US" altLang="zh-CN" sz="1600" b="1" dirty="0">
                <a:solidFill>
                  <a:srgbClr val="2408F2"/>
                </a:solidFill>
                <a:latin typeface="Comic Sans MS" panose="030F0702030302020204" pitchFamily="66" charset="0"/>
              </a:rPr>
              <a:t>Part 9</a:t>
            </a:r>
            <a:endParaRPr lang="en-US" altLang="zh-CN" sz="1600" b="1" dirty="0">
              <a:solidFill>
                <a:srgbClr val="2408F2"/>
              </a:solidFill>
              <a:latin typeface="Comic Sans MS" panose="030F0702030302020204" pitchFamily="66" charset="0"/>
            </a:endParaRPr>
          </a:p>
          <a:p>
            <a:pPr lvl="1">
              <a:lnSpc>
                <a:spcPts val="1500"/>
              </a:lnSpc>
              <a:spcBef>
                <a:spcPts val="0"/>
              </a:spcBef>
              <a:spcAft>
                <a:spcPts val="600"/>
              </a:spcAft>
              <a:buFontTx/>
            </a:pPr>
            <a:r>
              <a:rPr lang="en-US" altLang="zh-CN" sz="1400" b="1" kern="0">
                <a:solidFill>
                  <a:srgbClr val="2408F2"/>
                </a:solidFill>
                <a:latin typeface="Comic Sans MS" panose="030F0702030302020204" pitchFamily="66" charset="0"/>
              </a:rPr>
              <a:t>DB Platform:</a:t>
            </a:r>
            <a:r>
              <a:rPr lang="en-US" altLang="zh-CN" sz="1400" kern="0">
                <a:latin typeface="Comic Sans MS" panose="030F0702030302020204" pitchFamily="66" charset="0"/>
              </a:rPr>
              <a:t>OceanBase</a:t>
            </a:r>
            <a:r>
              <a:rPr lang="en-US" altLang="zh-CN" sz="1400" kern="0" dirty="0">
                <a:latin typeface="Comic Sans MS" panose="030F0702030302020204" pitchFamily="66" charset="0"/>
              </a:rPr>
              <a:t>, MongoDB, Neo4J</a:t>
            </a:r>
            <a:endParaRPr lang="en-US" altLang="zh-CN" sz="1400" kern="0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anose="030F0702030302020204" pitchFamily="66" charset="0"/>
              </a:rPr>
              <a:t>Embedded SQL (Cont.)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669214"/>
            <a:ext cx="8568952" cy="4206792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altLang="zh-CN" sz="1800" dirty="0">
                <a:latin typeface="Comic Sans MS" panose="030F0702030302020204" pitchFamily="66" charset="0"/>
              </a:rPr>
              <a:t>The open statement causes the query to be evaluated</a:t>
            </a:r>
            <a:endParaRPr lang="en-US" altLang="zh-CN" sz="1800" dirty="0">
              <a:latin typeface="Comic Sans MS" panose="030F0702030302020204" pitchFamily="66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1800" dirty="0">
                <a:latin typeface="Comic Sans MS" panose="030F0702030302020204" pitchFamily="66" charset="0"/>
              </a:rPr>
              <a:t>	</a:t>
            </a:r>
            <a:r>
              <a:rPr lang="en-US" altLang="zh-CN" sz="1800" b="1" dirty="0">
                <a:solidFill>
                  <a:srgbClr val="3333FF"/>
                </a:solidFill>
                <a:latin typeface="Comic Sans MS" panose="030F0702030302020204" pitchFamily="66" charset="0"/>
              </a:rPr>
              <a:t>EXEC SQL </a:t>
            </a:r>
            <a:r>
              <a:rPr lang="en-US" altLang="zh-CN" sz="1800" b="1" dirty="0">
                <a:solidFill>
                  <a:srgbClr val="FF0000"/>
                </a:solidFill>
                <a:latin typeface="Comic Sans MS" panose="030F0702030302020204" pitchFamily="66" charset="0"/>
              </a:rPr>
              <a:t>open</a:t>
            </a:r>
            <a:r>
              <a:rPr lang="en-US" altLang="zh-CN" sz="1800" b="1" dirty="0">
                <a:solidFill>
                  <a:srgbClr val="3333FF"/>
                </a:solidFill>
                <a:latin typeface="Comic Sans MS" panose="030F0702030302020204" pitchFamily="66" charset="0"/>
              </a:rPr>
              <a:t> c END_EXEC</a:t>
            </a:r>
            <a:endParaRPr lang="en-US" altLang="zh-CN" sz="1800" b="1" dirty="0">
              <a:solidFill>
                <a:srgbClr val="3333FF"/>
              </a:solidFill>
              <a:latin typeface="Comic Sans MS" panose="030F0702030302020204" pitchFamily="66" charset="0"/>
            </a:endParaRPr>
          </a:p>
          <a:p>
            <a:pPr>
              <a:spcBef>
                <a:spcPts val="600"/>
              </a:spcBef>
            </a:pPr>
            <a:r>
              <a:rPr lang="en-US" altLang="zh-CN" sz="1800" dirty="0">
                <a:latin typeface="Comic Sans MS" panose="030F0702030302020204" pitchFamily="66" charset="0"/>
              </a:rPr>
              <a:t>The fetch statement causes the values of one tuple in the query result to be placed on host language variables.</a:t>
            </a:r>
            <a:endParaRPr lang="en-US" altLang="zh-CN" sz="1800" dirty="0">
              <a:solidFill>
                <a:srgbClr val="1B06BA"/>
              </a:solidFill>
              <a:latin typeface="Comic Sans MS" panose="030F0702030302020204" pitchFamily="66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1800" dirty="0">
                <a:solidFill>
                  <a:srgbClr val="1B06BA"/>
                </a:solidFill>
                <a:latin typeface="Comic Sans MS" panose="030F0702030302020204" pitchFamily="66" charset="0"/>
              </a:rPr>
              <a:t>	</a:t>
            </a:r>
            <a:r>
              <a:rPr lang="en-US" altLang="zh-CN" sz="1800" b="1" dirty="0">
                <a:solidFill>
                  <a:srgbClr val="3333FF"/>
                </a:solidFill>
                <a:latin typeface="Comic Sans MS" panose="030F0702030302020204" pitchFamily="66" charset="0"/>
              </a:rPr>
              <a:t>EXEC SQL </a:t>
            </a:r>
            <a:r>
              <a:rPr lang="en-US" altLang="zh-CN" sz="1800" b="1" dirty="0">
                <a:solidFill>
                  <a:srgbClr val="FF0000"/>
                </a:solidFill>
                <a:latin typeface="Comic Sans MS" panose="030F0702030302020204" pitchFamily="66" charset="0"/>
              </a:rPr>
              <a:t>fetch</a:t>
            </a:r>
            <a:r>
              <a:rPr lang="en-US" altLang="zh-CN" sz="1800" b="1" dirty="0">
                <a:solidFill>
                  <a:srgbClr val="3333FF"/>
                </a:solidFill>
                <a:latin typeface="Comic Sans MS" panose="030F0702030302020204" pitchFamily="66" charset="0"/>
              </a:rPr>
              <a:t> c into :</a:t>
            </a:r>
            <a:r>
              <a:rPr lang="en-US" altLang="zh-CN" sz="1800" b="1" dirty="0" err="1">
                <a:solidFill>
                  <a:srgbClr val="3333FF"/>
                </a:solidFill>
                <a:latin typeface="Comic Sans MS" panose="030F0702030302020204" pitchFamily="66" charset="0"/>
              </a:rPr>
              <a:t>cn</a:t>
            </a:r>
            <a:r>
              <a:rPr lang="en-US" altLang="zh-CN" sz="1800" b="1" dirty="0">
                <a:solidFill>
                  <a:srgbClr val="3333FF"/>
                </a:solidFill>
                <a:latin typeface="Comic Sans MS" panose="030F0702030302020204" pitchFamily="66" charset="0"/>
              </a:rPr>
              <a:t>, :cc END_EXEC</a:t>
            </a:r>
            <a:br>
              <a:rPr lang="en-US" altLang="zh-CN" sz="1800" dirty="0">
                <a:latin typeface="Comic Sans MS" panose="030F0702030302020204" pitchFamily="66" charset="0"/>
              </a:rPr>
            </a:br>
            <a:r>
              <a:rPr lang="en-US" altLang="zh-CN" sz="1800" dirty="0">
                <a:latin typeface="Comic Sans MS" panose="030F0702030302020204" pitchFamily="66" charset="0"/>
              </a:rPr>
              <a:t>     Repeated calls to fetch get successive tuples in the query result</a:t>
            </a:r>
            <a:endParaRPr lang="en-US" altLang="zh-CN" sz="1800" dirty="0">
              <a:latin typeface="Comic Sans MS" panose="030F0702030302020204" pitchFamily="66" charset="0"/>
            </a:endParaRPr>
          </a:p>
          <a:p>
            <a:pPr>
              <a:spcBef>
                <a:spcPts val="600"/>
              </a:spcBef>
            </a:pPr>
            <a:r>
              <a:rPr lang="en-US" altLang="zh-CN" sz="1800" dirty="0">
                <a:latin typeface="Comic Sans MS" panose="030F0702030302020204" pitchFamily="66" charset="0"/>
              </a:rPr>
              <a:t>The close statement causes the database system to delete the temporary relation that holds the result of the query</a:t>
            </a:r>
            <a:endParaRPr lang="en-US" altLang="zh-CN" sz="1800" dirty="0">
              <a:latin typeface="Comic Sans MS" panose="030F0702030302020204" pitchFamily="66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1800" dirty="0">
                <a:latin typeface="Comic Sans MS" panose="030F0702030302020204" pitchFamily="66" charset="0"/>
              </a:rPr>
              <a:t>	</a:t>
            </a:r>
            <a:r>
              <a:rPr lang="en-US" altLang="zh-CN" sz="1800" b="1" dirty="0">
                <a:solidFill>
                  <a:srgbClr val="3333FF"/>
                </a:solidFill>
                <a:latin typeface="Comic Sans MS" panose="030F0702030302020204" pitchFamily="66" charset="0"/>
              </a:rPr>
              <a:t>EXEC SQL </a:t>
            </a:r>
            <a:r>
              <a:rPr lang="en-US" altLang="zh-CN" sz="1800" b="1" dirty="0">
                <a:solidFill>
                  <a:srgbClr val="FF0000"/>
                </a:solidFill>
                <a:latin typeface="Comic Sans MS" panose="030F0702030302020204" pitchFamily="66" charset="0"/>
              </a:rPr>
              <a:t>close</a:t>
            </a:r>
            <a:r>
              <a:rPr lang="en-US" altLang="zh-CN" sz="1800" b="1" dirty="0">
                <a:solidFill>
                  <a:srgbClr val="3333FF"/>
                </a:solidFill>
                <a:latin typeface="Comic Sans MS" panose="030F0702030302020204" pitchFamily="66" charset="0"/>
              </a:rPr>
              <a:t> c END_EXEC</a:t>
            </a:r>
            <a:endParaRPr lang="en-US" altLang="zh-CN" sz="1800" b="1" dirty="0">
              <a:solidFill>
                <a:srgbClr val="3333FF"/>
              </a:solidFill>
              <a:latin typeface="Comic Sans MS" panose="030F0702030302020204" pitchFamily="66" charset="0"/>
            </a:endParaRPr>
          </a:p>
          <a:p>
            <a:pPr>
              <a:spcBef>
                <a:spcPts val="600"/>
              </a:spcBef>
            </a:pPr>
            <a:r>
              <a:rPr lang="en-US" altLang="zh-CN" sz="1800" b="1" dirty="0">
                <a:solidFill>
                  <a:srgbClr val="FF0000"/>
                </a:solidFill>
                <a:latin typeface="Comic Sans MS" panose="030F0702030302020204" pitchFamily="66" charset="0"/>
              </a:rPr>
              <a:t>Note:</a:t>
            </a:r>
            <a:r>
              <a:rPr lang="en-US" altLang="zh-CN" sz="1800" dirty="0">
                <a:latin typeface="Comic Sans MS" panose="030F0702030302020204" pitchFamily="66" charset="0"/>
              </a:rPr>
              <a:t> above details vary with language. For example, the Java embedding defines Java iterators to step through result tuples.</a:t>
            </a:r>
            <a:endParaRPr lang="en-US" altLang="zh-CN" sz="1800" dirty="0">
              <a:latin typeface="Comic Sans MS" panose="030F0702030302020204" pitchFamily="66" charset="0"/>
            </a:endParaRPr>
          </a:p>
          <a:p>
            <a:pPr>
              <a:spcBef>
                <a:spcPts val="600"/>
              </a:spcBef>
            </a:pPr>
            <a:endParaRPr lang="zh-CN" altLang="en-US" sz="1800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anose="030F0702030302020204" pitchFamily="66" charset="0"/>
              </a:rPr>
              <a:t>Updates Through Cursors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>
                <a:latin typeface="Comic Sans MS" panose="030F0702030302020204" pitchFamily="66" charset="0"/>
              </a:rPr>
              <a:t>Can update tuples fetched by cursor by declaring that the cursor is for update</a:t>
            </a:r>
            <a:endParaRPr lang="en-US" altLang="zh-CN" sz="20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altLang="zh-CN" sz="2000" dirty="0">
                <a:latin typeface="Comic Sans MS" panose="030F0702030302020204" pitchFamily="66" charset="0"/>
              </a:rPr>
              <a:t>	</a:t>
            </a:r>
            <a:r>
              <a:rPr lang="en-US" altLang="zh-CN" sz="2000" b="1" i="1" dirty="0">
                <a:solidFill>
                  <a:srgbClr val="FF0000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declare c cursor for</a:t>
            </a:r>
            <a:br>
              <a:rPr lang="en-US" altLang="zh-CN" sz="2000" b="1" i="1" dirty="0">
                <a:solidFill>
                  <a:srgbClr val="FF0000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</a:br>
            <a:r>
              <a:rPr lang="en-US" altLang="zh-CN" sz="2000" i="1" dirty="0">
                <a:latin typeface="Comic Sans MS" panose="030F0702030302020204" pitchFamily="66" charset="0"/>
                <a:cs typeface="Times New Roman" panose="02020603050405020304" pitchFamily="18" charset="0"/>
              </a:rPr>
              <a:t>        	    </a:t>
            </a:r>
            <a:r>
              <a:rPr lang="en-US" altLang="zh-CN" sz="2000" b="1" i="1" dirty="0">
                <a:solidFill>
                  <a:srgbClr val="3333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select</a:t>
            </a:r>
            <a:r>
              <a:rPr lang="en-US" altLang="zh-CN" sz="2000" i="1" dirty="0">
                <a:solidFill>
                  <a:srgbClr val="3333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 *</a:t>
            </a:r>
            <a:br>
              <a:rPr lang="en-US" altLang="zh-CN" sz="2000" i="1" dirty="0">
                <a:solidFill>
                  <a:srgbClr val="3333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</a:br>
            <a:r>
              <a:rPr lang="en-US" altLang="zh-CN" sz="2000" i="1" dirty="0">
                <a:solidFill>
                  <a:srgbClr val="3333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      	    </a:t>
            </a:r>
            <a:r>
              <a:rPr lang="en-US" altLang="zh-CN" sz="2000" b="1" i="1" dirty="0">
                <a:solidFill>
                  <a:srgbClr val="3333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from</a:t>
            </a:r>
            <a:r>
              <a:rPr lang="en-US" altLang="zh-CN" sz="2000" i="1" dirty="0">
                <a:solidFill>
                  <a:srgbClr val="3333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  account</a:t>
            </a:r>
            <a:br>
              <a:rPr lang="en-US" altLang="zh-CN" sz="2000" i="1" dirty="0">
                <a:solidFill>
                  <a:srgbClr val="3333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</a:br>
            <a:r>
              <a:rPr lang="en-US" altLang="zh-CN" sz="2000" i="1" dirty="0">
                <a:solidFill>
                  <a:srgbClr val="3333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       	    </a:t>
            </a:r>
            <a:r>
              <a:rPr lang="en-US" altLang="zh-CN" sz="2000" b="1" i="1" dirty="0">
                <a:solidFill>
                  <a:srgbClr val="3333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where</a:t>
            </a:r>
            <a:r>
              <a:rPr lang="en-US" altLang="zh-CN" sz="2000" i="1" dirty="0">
                <a:solidFill>
                  <a:srgbClr val="3333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 </a:t>
            </a:r>
            <a:r>
              <a:rPr lang="en-US" altLang="zh-CN" sz="2000" i="1" dirty="0" err="1">
                <a:solidFill>
                  <a:srgbClr val="3333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branch_name</a:t>
            </a:r>
            <a:r>
              <a:rPr lang="en-US" altLang="zh-CN" sz="2000" i="1" dirty="0">
                <a:solidFill>
                  <a:srgbClr val="3333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 = ‘</a:t>
            </a:r>
            <a:r>
              <a:rPr lang="en-US" altLang="zh-CN" sz="2000" i="1" dirty="0" err="1">
                <a:solidFill>
                  <a:srgbClr val="3333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Perryridge</a:t>
            </a:r>
            <a:r>
              <a:rPr lang="en-US" altLang="zh-CN" sz="2000" i="1" dirty="0">
                <a:solidFill>
                  <a:srgbClr val="3333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’</a:t>
            </a:r>
            <a:br>
              <a:rPr lang="en-US" altLang="zh-CN" sz="2000" i="1" dirty="0">
                <a:solidFill>
                  <a:srgbClr val="3333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</a:br>
            <a:r>
              <a:rPr lang="en-US" altLang="zh-CN" sz="2000" i="1" dirty="0">
                <a:latin typeface="Comic Sans MS" panose="030F0702030302020204" pitchFamily="66" charset="0"/>
                <a:cs typeface="Times New Roman" panose="02020603050405020304" pitchFamily="18" charset="0"/>
              </a:rPr>
              <a:t>       	    </a:t>
            </a:r>
            <a:r>
              <a:rPr lang="en-US" altLang="zh-CN" sz="2000" b="1" i="1" dirty="0">
                <a:solidFill>
                  <a:srgbClr val="FF0000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for update</a:t>
            </a:r>
            <a:endParaRPr lang="en-US" altLang="zh-CN" sz="2000" b="1" i="1" dirty="0">
              <a:solidFill>
                <a:srgbClr val="FF0000"/>
              </a:solidFill>
              <a:latin typeface="Comic Sans MS" panose="030F0702030302020204" pitchFamily="66" charset="0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Comic Sans MS" panose="030F0702030302020204" pitchFamily="66" charset="0"/>
              </a:rPr>
              <a:t>To update tuple at the current location of cursor c</a:t>
            </a:r>
            <a:endParaRPr lang="en-US" altLang="zh-CN" sz="20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altLang="zh-CN" sz="2000" dirty="0">
                <a:latin typeface="Comic Sans MS" panose="030F0702030302020204" pitchFamily="66" charset="0"/>
              </a:rPr>
              <a:t>	</a:t>
            </a:r>
            <a:r>
              <a:rPr lang="en-US" altLang="zh-CN" sz="2000" b="1" i="1" dirty="0">
                <a:solidFill>
                  <a:srgbClr val="3333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update account</a:t>
            </a:r>
            <a:br>
              <a:rPr lang="en-US" altLang="zh-CN" sz="2000" i="1" dirty="0">
                <a:solidFill>
                  <a:srgbClr val="1B06BA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</a:br>
            <a:r>
              <a:rPr lang="en-US" altLang="zh-CN" sz="2000" i="1" dirty="0">
                <a:latin typeface="Comic Sans MS" panose="030F0702030302020204" pitchFamily="66" charset="0"/>
                <a:cs typeface="Times New Roman" panose="02020603050405020304" pitchFamily="18" charset="0"/>
              </a:rPr>
              <a:t>    	    </a:t>
            </a:r>
            <a:r>
              <a:rPr lang="en-US" altLang="zh-CN" sz="2000" b="1" i="1" dirty="0">
                <a:solidFill>
                  <a:srgbClr val="3333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set</a:t>
            </a:r>
            <a:r>
              <a:rPr lang="en-US" altLang="zh-CN" sz="2000" i="1" dirty="0">
                <a:latin typeface="Comic Sans MS" panose="030F0702030302020204" pitchFamily="66" charset="0"/>
                <a:cs typeface="Times New Roman" panose="02020603050405020304" pitchFamily="18" charset="0"/>
              </a:rPr>
              <a:t> balance = balance + 100</a:t>
            </a:r>
            <a:br>
              <a:rPr lang="en-US" altLang="zh-CN" sz="2000" i="1" dirty="0">
                <a:latin typeface="Comic Sans MS" panose="030F0702030302020204" pitchFamily="66" charset="0"/>
                <a:cs typeface="Times New Roman" panose="02020603050405020304" pitchFamily="18" charset="0"/>
              </a:rPr>
            </a:br>
            <a:r>
              <a:rPr lang="en-US" altLang="zh-CN" sz="2000" i="1" dirty="0">
                <a:latin typeface="Comic Sans MS" panose="030F0702030302020204" pitchFamily="66" charset="0"/>
                <a:cs typeface="Times New Roman" panose="02020603050405020304" pitchFamily="18" charset="0"/>
              </a:rPr>
              <a:t>    	    </a:t>
            </a:r>
            <a:r>
              <a:rPr lang="en-US" altLang="zh-CN" sz="2000" b="1" i="1" dirty="0">
                <a:solidFill>
                  <a:srgbClr val="3333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where </a:t>
            </a:r>
            <a:r>
              <a:rPr lang="en-US" altLang="zh-CN" sz="2000" b="1" i="1" dirty="0">
                <a:solidFill>
                  <a:srgbClr val="FF0000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current of c</a:t>
            </a:r>
            <a:endParaRPr lang="en-US" altLang="zh-CN" sz="2000" b="1" i="1" dirty="0">
              <a:solidFill>
                <a:srgbClr val="FF0000"/>
              </a:solidFill>
              <a:latin typeface="Comic Sans MS" panose="030F0702030302020204" pitchFamily="66" charset="0"/>
              <a:cs typeface="Times New Roman" panose="02020603050405020304" pitchFamily="18" charset="0"/>
            </a:endParaRPr>
          </a:p>
          <a:p>
            <a:endParaRPr lang="zh-CN" altLang="en-US" sz="2000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anose="030F0702030302020204" pitchFamily="66" charset="0"/>
              </a:rPr>
              <a:t>Dynamic SQL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669215"/>
            <a:ext cx="8568952" cy="3805070"/>
          </a:xfrm>
        </p:spPr>
        <p:txBody>
          <a:bodyPr/>
          <a:lstStyle/>
          <a:p>
            <a:r>
              <a:rPr lang="en-US" altLang="zh-CN" sz="2000" dirty="0">
                <a:solidFill>
                  <a:srgbClr val="3333FF"/>
                </a:solidFill>
                <a:latin typeface="Comic Sans MS" panose="030F0702030302020204" pitchFamily="66" charset="0"/>
              </a:rPr>
              <a:t>Allows programs to construct and submit SQL queries at run time</a:t>
            </a:r>
            <a:endParaRPr lang="en-US" altLang="zh-CN" sz="2000" dirty="0">
              <a:solidFill>
                <a:srgbClr val="3333FF"/>
              </a:solidFill>
              <a:latin typeface="Comic Sans MS" panose="030F0702030302020204" pitchFamily="66" charset="0"/>
            </a:endParaRPr>
          </a:p>
          <a:p>
            <a:r>
              <a:rPr lang="en-US" altLang="zh-CN" sz="2000" dirty="0">
                <a:latin typeface="Comic Sans MS" panose="030F0702030302020204" pitchFamily="66" charset="0"/>
              </a:rPr>
              <a:t>Example of the use of dynamic SQL within a C program.</a:t>
            </a:r>
            <a:br>
              <a:rPr lang="en-US" altLang="zh-CN" sz="2000" dirty="0">
                <a:latin typeface="Comic Sans MS" panose="030F0702030302020204" pitchFamily="66" charset="0"/>
              </a:rPr>
            </a:br>
            <a:r>
              <a:rPr lang="en-US" altLang="zh-CN" sz="2000" i="1" dirty="0">
                <a:solidFill>
                  <a:srgbClr val="3333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char *  </a:t>
            </a:r>
            <a:r>
              <a:rPr lang="en-US" altLang="zh-CN" sz="2000" i="1" dirty="0" err="1">
                <a:solidFill>
                  <a:srgbClr val="3333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sqlprog</a:t>
            </a:r>
            <a:r>
              <a:rPr lang="en-US" altLang="zh-CN" sz="2000" i="1" dirty="0">
                <a:solidFill>
                  <a:srgbClr val="3333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 = “</a:t>
            </a:r>
            <a:r>
              <a:rPr lang="en-US" altLang="zh-CN" sz="2000" b="1" i="1" dirty="0">
                <a:solidFill>
                  <a:srgbClr val="3333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update</a:t>
            </a:r>
            <a:r>
              <a:rPr lang="en-US" altLang="zh-CN" sz="2000" i="1" dirty="0">
                <a:solidFill>
                  <a:srgbClr val="3333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 account </a:t>
            </a:r>
            <a:r>
              <a:rPr lang="en-US" altLang="zh-CN" sz="2000" b="1" i="1" dirty="0">
                <a:solidFill>
                  <a:srgbClr val="3333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set</a:t>
            </a:r>
            <a:r>
              <a:rPr lang="en-US" altLang="zh-CN" sz="2000" i="1" dirty="0">
                <a:solidFill>
                  <a:srgbClr val="3333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 balance = balance * 1.05</a:t>
            </a:r>
            <a:br>
              <a:rPr lang="en-US" altLang="zh-CN" sz="2000" i="1" dirty="0">
                <a:solidFill>
                  <a:srgbClr val="1B06BA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</a:br>
            <a:r>
              <a:rPr lang="en-US" altLang="zh-CN" sz="2000" i="1" dirty="0">
                <a:solidFill>
                  <a:srgbClr val="1B06BA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	</a:t>
            </a:r>
            <a:r>
              <a:rPr lang="en-US" altLang="zh-CN" sz="2000" i="1" dirty="0">
                <a:solidFill>
                  <a:srgbClr val="3333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        </a:t>
            </a:r>
            <a:r>
              <a:rPr lang="en-US" altLang="zh-CN" sz="2000" b="1" i="1" dirty="0">
                <a:solidFill>
                  <a:srgbClr val="3333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where</a:t>
            </a:r>
            <a:r>
              <a:rPr lang="en-US" altLang="zh-CN" sz="2000" i="1" dirty="0">
                <a:solidFill>
                  <a:srgbClr val="3333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 </a:t>
            </a:r>
            <a:r>
              <a:rPr lang="en-US" altLang="zh-CN" sz="2000" i="1" dirty="0" err="1">
                <a:solidFill>
                  <a:srgbClr val="3333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account_number</a:t>
            </a:r>
            <a:r>
              <a:rPr lang="en-US" altLang="zh-CN" sz="2000" i="1" dirty="0">
                <a:solidFill>
                  <a:srgbClr val="3333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 = </a:t>
            </a:r>
            <a:r>
              <a:rPr lang="en-US" altLang="zh-CN" sz="2000" b="1" i="1" dirty="0">
                <a:solidFill>
                  <a:srgbClr val="FF0000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?</a:t>
            </a:r>
            <a:r>
              <a:rPr lang="en-US" altLang="zh-CN" sz="2000" i="1" dirty="0">
                <a:solidFill>
                  <a:srgbClr val="3333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”</a:t>
            </a:r>
            <a:br>
              <a:rPr lang="en-US" altLang="zh-CN" sz="2000" dirty="0">
                <a:solidFill>
                  <a:srgbClr val="3333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3333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EXEC SQL </a:t>
            </a:r>
            <a:r>
              <a:rPr lang="en-US" altLang="zh-CN" sz="2000" b="1" dirty="0">
                <a:solidFill>
                  <a:srgbClr val="3333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prepare </a:t>
            </a:r>
            <a:r>
              <a:rPr lang="en-US" altLang="zh-CN" sz="2000" b="1" dirty="0" err="1">
                <a:solidFill>
                  <a:srgbClr val="3333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dynprog</a:t>
            </a:r>
            <a:r>
              <a:rPr lang="en-US" altLang="zh-CN" sz="2000" b="1" dirty="0">
                <a:solidFill>
                  <a:srgbClr val="3333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  </a:t>
            </a:r>
            <a:r>
              <a:rPr lang="en-US" altLang="zh-CN" sz="2000" dirty="0">
                <a:solidFill>
                  <a:srgbClr val="3333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from :</a:t>
            </a:r>
            <a:r>
              <a:rPr lang="en-US" altLang="zh-CN" sz="2000" dirty="0" err="1">
                <a:solidFill>
                  <a:srgbClr val="3333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sqlprog</a:t>
            </a:r>
            <a:r>
              <a:rPr lang="en-US" altLang="zh-CN" sz="2000" dirty="0">
                <a:solidFill>
                  <a:srgbClr val="3333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;</a:t>
            </a:r>
            <a:br>
              <a:rPr lang="en-US" altLang="zh-CN" sz="2000" dirty="0">
                <a:solidFill>
                  <a:srgbClr val="3333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3333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      char account [10] = “A-101”;</a:t>
            </a:r>
            <a:br>
              <a:rPr lang="en-US" altLang="zh-CN" sz="2000" dirty="0">
                <a:solidFill>
                  <a:srgbClr val="3333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3333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EXEC SQL </a:t>
            </a:r>
            <a:r>
              <a:rPr lang="en-US" altLang="zh-CN" sz="2000" b="1" dirty="0">
                <a:solidFill>
                  <a:srgbClr val="3333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execute </a:t>
            </a:r>
            <a:r>
              <a:rPr lang="en-US" altLang="zh-CN" sz="2000" b="1" dirty="0" err="1">
                <a:solidFill>
                  <a:srgbClr val="3333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dynprog</a:t>
            </a:r>
            <a:r>
              <a:rPr lang="en-US" altLang="zh-CN" sz="2000" b="1" dirty="0">
                <a:solidFill>
                  <a:srgbClr val="3333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3333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using </a:t>
            </a:r>
            <a:r>
              <a:rPr lang="en-US" altLang="zh-CN" sz="2000" dirty="0">
                <a:solidFill>
                  <a:srgbClr val="FF0000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:account</a:t>
            </a:r>
            <a:r>
              <a:rPr lang="en-US" altLang="zh-CN" sz="2000" dirty="0">
                <a:solidFill>
                  <a:srgbClr val="1B06BA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;</a:t>
            </a:r>
            <a:endParaRPr lang="en-US" altLang="zh-CN" sz="2000" dirty="0">
              <a:solidFill>
                <a:srgbClr val="1B06BA"/>
              </a:solidFill>
              <a:latin typeface="Comic Sans MS" panose="030F0702030302020204" pitchFamily="66" charset="0"/>
              <a:cs typeface="Times New Roman" panose="02020603050405020304" pitchFamily="18" charset="0"/>
            </a:endParaRPr>
          </a:p>
          <a:p>
            <a:endParaRPr lang="en-US" altLang="zh-CN" sz="2000" dirty="0">
              <a:latin typeface="Comic Sans MS" panose="030F0702030302020204" pitchFamily="66" charset="0"/>
            </a:endParaRPr>
          </a:p>
          <a:p>
            <a:r>
              <a:rPr lang="en-US" altLang="zh-CN" sz="2000" dirty="0">
                <a:latin typeface="Comic Sans MS" panose="030F0702030302020204" pitchFamily="66" charset="0"/>
              </a:rPr>
              <a:t>The </a:t>
            </a:r>
            <a:r>
              <a:rPr lang="en-US" altLang="zh-CN" sz="2000" b="1" dirty="0">
                <a:solidFill>
                  <a:srgbClr val="FF0000"/>
                </a:solidFill>
                <a:latin typeface="Comic Sans MS" panose="030F0702030302020204" pitchFamily="66" charset="0"/>
              </a:rPr>
              <a:t>dynamic SQL </a:t>
            </a:r>
            <a:r>
              <a:rPr lang="en-US" altLang="zh-CN" sz="2000" dirty="0">
                <a:latin typeface="Comic Sans MS" panose="030F0702030302020204" pitchFamily="66" charset="0"/>
              </a:rPr>
              <a:t>program contains a </a:t>
            </a:r>
            <a:r>
              <a:rPr lang="en-US" altLang="zh-CN" sz="2000" b="1" dirty="0">
                <a:solidFill>
                  <a:srgbClr val="FF0000"/>
                </a:solidFill>
                <a:latin typeface="Comic Sans MS" panose="030F0702030302020204" pitchFamily="66" charset="0"/>
              </a:rPr>
              <a:t>?</a:t>
            </a:r>
            <a:r>
              <a:rPr lang="en-US" altLang="zh-CN" sz="2000" dirty="0">
                <a:latin typeface="Comic Sans MS" panose="030F0702030302020204" pitchFamily="66" charset="0"/>
              </a:rPr>
              <a:t>, which is a placeholder for a value that is provided when the SQL program is executed</a:t>
            </a:r>
            <a:endParaRPr lang="en-US" altLang="zh-CN" sz="2000" dirty="0">
              <a:latin typeface="Comic Sans MS" panose="030F0702030302020204" pitchFamily="66" charset="0"/>
            </a:endParaRPr>
          </a:p>
          <a:p>
            <a:endParaRPr lang="zh-CN" altLang="en-US" sz="2000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anose="030F0702030302020204" pitchFamily="66" charset="0"/>
              </a:rPr>
              <a:t>Outline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altLang="zh-CN">
                <a:latin typeface="Comic Sans MS" panose="030F0702030302020204" pitchFamily="66" charset="0"/>
              </a:rPr>
              <a:t>Accessing </a:t>
            </a:r>
            <a:r>
              <a:rPr lang="en-US" altLang="zh-CN" dirty="0">
                <a:latin typeface="Comic Sans MS" panose="030F0702030302020204" pitchFamily="66" charset="0"/>
              </a:rPr>
              <a:t>DB From a Programming Language </a:t>
            </a:r>
            <a:endParaRPr lang="en-US" altLang="zh-CN" dirty="0">
              <a:latin typeface="Comic Sans MS" panose="030F0702030302020204" pitchFamily="66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zh-CN" altLang="en-US" b="1">
                <a:solidFill>
                  <a:srgbClr val="FF0000"/>
                </a:solidFill>
                <a:latin typeface="Comic Sans MS" panose="030F0702030302020204" pitchFamily="66" charset="0"/>
                <a:ea typeface="华文中宋" panose="02010600040101010101" pitchFamily="2" charset="-122"/>
                <a:sym typeface="Wingdings" panose="05000000000000000000" pitchFamily="2" charset="2"/>
              </a:rPr>
              <a:t> </a:t>
            </a:r>
            <a:r>
              <a:rPr lang="en-US" altLang="zh-CN" b="1">
                <a:solidFill>
                  <a:srgbClr val="FF0000"/>
                </a:solidFill>
                <a:latin typeface="Comic Sans MS" panose="030F0702030302020204" pitchFamily="66" charset="0"/>
              </a:rPr>
              <a:t>Functions </a:t>
            </a:r>
            <a:r>
              <a:rPr lang="en-US" altLang="zh-CN" b="1" dirty="0">
                <a:solidFill>
                  <a:srgbClr val="FF0000"/>
                </a:solidFill>
                <a:latin typeface="Comic Sans MS" panose="030F0702030302020204" pitchFamily="66" charset="0"/>
              </a:rPr>
              <a:t>and Procedures</a:t>
            </a:r>
            <a:endParaRPr lang="en-US" altLang="zh-CN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>
              <a:spcBef>
                <a:spcPts val="1200"/>
              </a:spcBef>
            </a:pPr>
            <a:r>
              <a:rPr lang="en-US" altLang="zh-CN">
                <a:latin typeface="Comic Sans MS" panose="030F0702030302020204" pitchFamily="66" charset="0"/>
              </a:rPr>
              <a:t>Triggers</a:t>
            </a:r>
            <a:endParaRPr lang="en-US" altLang="zh-CN" dirty="0">
              <a:latin typeface="Comic Sans MS" panose="030F0702030302020204" pitchFamily="66" charset="0"/>
            </a:endParaRPr>
          </a:p>
          <a:p>
            <a:pPr>
              <a:spcBef>
                <a:spcPts val="1200"/>
              </a:spcBef>
            </a:pPr>
            <a:r>
              <a:rPr lang="en-US" altLang="zh-CN">
                <a:latin typeface="Comic Sans MS" panose="030F0702030302020204" pitchFamily="66" charset="0"/>
              </a:rPr>
              <a:t>Recursion </a:t>
            </a:r>
            <a:r>
              <a:rPr lang="en-US" altLang="zh-CN" dirty="0">
                <a:latin typeface="Comic Sans MS" panose="030F0702030302020204" pitchFamily="66" charset="0"/>
              </a:rPr>
              <a:t>in SQL</a:t>
            </a:r>
            <a:r>
              <a:rPr lang="zh-CN" altLang="en-US" dirty="0">
                <a:latin typeface="Comic Sans MS" panose="030F0702030302020204" pitchFamily="66" charset="0"/>
              </a:rPr>
              <a:t>*</a:t>
            </a:r>
            <a:endParaRPr lang="en-US" altLang="zh-CN" dirty="0">
              <a:latin typeface="Comic Sans MS" panose="030F0702030302020204" pitchFamily="66" charset="0"/>
            </a:endParaRPr>
          </a:p>
          <a:p>
            <a:pPr>
              <a:spcBef>
                <a:spcPts val="1200"/>
              </a:spcBef>
            </a:pPr>
            <a:r>
              <a:rPr lang="en-US" altLang="zh-CN">
                <a:latin typeface="Comic Sans MS" panose="030F0702030302020204" pitchFamily="66" charset="0"/>
              </a:rPr>
              <a:t>Advanced </a:t>
            </a:r>
            <a:r>
              <a:rPr lang="en-US" altLang="zh-CN" dirty="0">
                <a:latin typeface="Comic Sans MS" panose="030F0702030302020204" pitchFamily="66" charset="0"/>
              </a:rPr>
              <a:t>SQL Features</a:t>
            </a:r>
            <a:r>
              <a:rPr lang="zh-CN" altLang="en-US" dirty="0">
                <a:latin typeface="Comic Sans MS" panose="030F0702030302020204" pitchFamily="66" charset="0"/>
              </a:rPr>
              <a:t>*</a:t>
            </a:r>
            <a:endParaRPr lang="en-US" altLang="zh-CN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anose="030F0702030302020204" pitchFamily="66" charset="0"/>
              </a:rPr>
              <a:t>Functions and Procedures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669214"/>
            <a:ext cx="8928992" cy="4134783"/>
          </a:xfrm>
        </p:spPr>
        <p:txBody>
          <a:bodyPr/>
          <a:lstStyle/>
          <a:p>
            <a:r>
              <a:rPr lang="en-US" altLang="zh-CN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SQL:1999 supports </a:t>
            </a:r>
            <a:r>
              <a:rPr lang="en-US" altLang="zh-CN" sz="2000" b="1" dirty="0">
                <a:solidFill>
                  <a:srgbClr val="FF0000"/>
                </a:solidFill>
                <a:latin typeface="Comic Sans MS" panose="030F0702030302020204" pitchFamily="66" charset="0"/>
              </a:rPr>
              <a:t>functions</a:t>
            </a:r>
            <a:r>
              <a:rPr lang="en-US" altLang="zh-CN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 and </a:t>
            </a:r>
            <a:r>
              <a:rPr lang="en-US" altLang="zh-CN" sz="2000" b="1" dirty="0">
                <a:solidFill>
                  <a:srgbClr val="FF0000"/>
                </a:solidFill>
                <a:latin typeface="Comic Sans MS" panose="030F0702030302020204" pitchFamily="66" charset="0"/>
              </a:rPr>
              <a:t>procedures</a:t>
            </a:r>
            <a:endParaRPr lang="en-US" altLang="zh-CN" sz="20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lvl="1"/>
            <a:r>
              <a:rPr lang="en-US" altLang="zh-CN" sz="1600" dirty="0">
                <a:latin typeface="Comic Sans MS" panose="030F0702030302020204" pitchFamily="66" charset="0"/>
              </a:rPr>
              <a:t>Functions/procedures can be written in SQL itself, or in an external programming language</a:t>
            </a:r>
            <a:endParaRPr lang="en-US" altLang="zh-CN" sz="1600" dirty="0">
              <a:latin typeface="Comic Sans MS" panose="030F0702030302020204" pitchFamily="66" charset="0"/>
            </a:endParaRPr>
          </a:p>
          <a:p>
            <a:pPr lvl="1"/>
            <a:r>
              <a:rPr lang="en-US" altLang="zh-CN" sz="1600" b="1" dirty="0">
                <a:solidFill>
                  <a:srgbClr val="3333FF"/>
                </a:solidFill>
                <a:latin typeface="Comic Sans MS" panose="030F0702030302020204" pitchFamily="66" charset="0"/>
              </a:rPr>
              <a:t>Procedures and functions </a:t>
            </a:r>
            <a:r>
              <a:rPr lang="en-US" altLang="zh-CN" sz="1600" b="1" dirty="0">
                <a:solidFill>
                  <a:srgbClr val="FF0000"/>
                </a:solidFill>
                <a:latin typeface="Comic Sans MS" panose="030F0702030302020204" pitchFamily="66" charset="0"/>
              </a:rPr>
              <a:t>allow “business logic” </a:t>
            </a:r>
            <a:r>
              <a:rPr lang="en-US" altLang="zh-CN" sz="1600" dirty="0">
                <a:latin typeface="Comic Sans MS" panose="030F0702030302020204" pitchFamily="66" charset="0"/>
              </a:rPr>
              <a:t>to be stored in the database, and executed from SQL statements.</a:t>
            </a:r>
            <a:endParaRPr lang="en-US" altLang="zh-CN" sz="1600" dirty="0">
              <a:latin typeface="Comic Sans MS" panose="030F0702030302020204" pitchFamily="66" charset="0"/>
            </a:endParaRPr>
          </a:p>
          <a:p>
            <a:pPr lvl="1"/>
            <a:r>
              <a:rPr lang="en-US" altLang="zh-CN" sz="1600" dirty="0">
                <a:latin typeface="Comic Sans MS" panose="030F0702030302020204" pitchFamily="66" charset="0"/>
              </a:rPr>
              <a:t>Functions are particularly useful with specialized data types such as images and geometric objects</a:t>
            </a:r>
            <a:endParaRPr lang="en-US" altLang="zh-CN" sz="1600" dirty="0">
              <a:latin typeface="Comic Sans MS" panose="030F0702030302020204" pitchFamily="66" charset="0"/>
            </a:endParaRPr>
          </a:p>
          <a:p>
            <a:pPr lvl="2"/>
            <a:r>
              <a:rPr lang="en-US" altLang="zh-CN" sz="1400" dirty="0">
                <a:latin typeface="Comic Sans MS" panose="030F0702030302020204" pitchFamily="66" charset="0"/>
              </a:rPr>
              <a:t>E.g.: functions to check if polygons overlap, or to compare images for similarity</a:t>
            </a:r>
            <a:endParaRPr lang="en-US" altLang="zh-CN" sz="1400" dirty="0">
              <a:latin typeface="Comic Sans MS" panose="030F0702030302020204" pitchFamily="66" charset="0"/>
            </a:endParaRPr>
          </a:p>
          <a:p>
            <a:pPr lvl="1"/>
            <a:r>
              <a:rPr lang="en-US" altLang="zh-CN" sz="1600" dirty="0">
                <a:latin typeface="Comic Sans MS" panose="030F0702030302020204" pitchFamily="66" charset="0"/>
              </a:rPr>
              <a:t>Some database systems support table-valued functions, which can return a relation as a result</a:t>
            </a:r>
            <a:endParaRPr lang="en-US" altLang="zh-CN" sz="1600" dirty="0">
              <a:latin typeface="Comic Sans MS" panose="030F0702030302020204" pitchFamily="66" charset="0"/>
            </a:endParaRPr>
          </a:p>
          <a:p>
            <a:r>
              <a:rPr lang="en-US" altLang="zh-CN" sz="2000" dirty="0">
                <a:latin typeface="Comic Sans MS" panose="030F0702030302020204" pitchFamily="66" charset="0"/>
              </a:rPr>
              <a:t>SQL:1999 also supports a rich set of imperative constructs, including</a:t>
            </a:r>
            <a:endParaRPr lang="en-US" altLang="zh-CN" sz="2000" dirty="0">
              <a:latin typeface="Comic Sans MS" panose="030F0702030302020204" pitchFamily="66" charset="0"/>
            </a:endParaRPr>
          </a:p>
          <a:p>
            <a:pPr lvl="1"/>
            <a:r>
              <a:rPr lang="en-US" altLang="zh-CN" sz="1600" dirty="0">
                <a:solidFill>
                  <a:srgbClr val="3333FF"/>
                </a:solidFill>
                <a:latin typeface="Comic Sans MS" panose="030F0702030302020204" pitchFamily="66" charset="0"/>
              </a:rPr>
              <a:t>Loops, if-then-else, assignment</a:t>
            </a:r>
            <a:endParaRPr lang="en-US" altLang="zh-CN" sz="1600" dirty="0">
              <a:solidFill>
                <a:srgbClr val="3333FF"/>
              </a:solidFill>
              <a:latin typeface="Comic Sans MS" panose="030F0702030302020204" pitchFamily="66" charset="0"/>
            </a:endParaRPr>
          </a:p>
          <a:p>
            <a:r>
              <a:rPr lang="en-US" altLang="zh-CN" sz="2000" dirty="0">
                <a:latin typeface="Comic Sans MS" panose="030F0702030302020204" pitchFamily="66" charset="0"/>
              </a:rPr>
              <a:t>Many databases have proprietary procedural extensions to SQL that differ from SQL:1999</a:t>
            </a:r>
            <a:endParaRPr lang="en-US" altLang="zh-CN" sz="2000" dirty="0">
              <a:latin typeface="Comic Sans MS" panose="030F0702030302020204" pitchFamily="66" charset="0"/>
            </a:endParaRPr>
          </a:p>
          <a:p>
            <a:endParaRPr lang="zh-CN" altLang="en-US" sz="2000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anose="030F0702030302020204" pitchFamily="66" charset="0"/>
              </a:rPr>
              <a:t>SQL Functions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638888"/>
            <a:ext cx="9001000" cy="4093102"/>
          </a:xfrm>
        </p:spPr>
        <p:txBody>
          <a:bodyPr/>
          <a:lstStyle/>
          <a:p>
            <a:r>
              <a:rPr lang="en-US" altLang="zh-CN" sz="1800" dirty="0">
                <a:latin typeface="Comic Sans MS" panose="030F0702030302020204" pitchFamily="66" charset="0"/>
              </a:rPr>
              <a:t>Define a function that, given the name of a customer, returns the count of the number of accounts owned by the customer.</a:t>
            </a:r>
            <a:endParaRPr lang="en-US" altLang="zh-CN" sz="1800" dirty="0">
              <a:latin typeface="Comic Sans MS" panose="030F0702030302020204" pitchFamily="66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i="1" dirty="0">
                <a:latin typeface="Comic Sans MS" panose="030F0702030302020204" pitchFamily="66" charset="0"/>
                <a:cs typeface="Times New Roman" panose="02020603050405020304" pitchFamily="18" charset="0"/>
              </a:rPr>
              <a:t>      </a:t>
            </a:r>
            <a:r>
              <a:rPr lang="en-US" altLang="zh-CN" sz="1800" b="1" i="1" dirty="0">
                <a:solidFill>
                  <a:srgbClr val="FF0000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create function </a:t>
            </a:r>
            <a:r>
              <a:rPr lang="en-US" altLang="zh-CN" sz="1800" b="1" i="1" dirty="0" err="1">
                <a:solidFill>
                  <a:srgbClr val="339933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account_count</a:t>
            </a:r>
            <a:r>
              <a:rPr lang="en-US" altLang="zh-CN" sz="1800" b="1" i="1" dirty="0">
                <a:solidFill>
                  <a:srgbClr val="339933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 </a:t>
            </a:r>
            <a:r>
              <a:rPr lang="en-US" altLang="zh-CN" sz="1800" i="1" dirty="0">
                <a:solidFill>
                  <a:srgbClr val="3333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(</a:t>
            </a:r>
            <a:r>
              <a:rPr lang="en-US" altLang="zh-CN" sz="1800" b="1" i="1" dirty="0" err="1">
                <a:solidFill>
                  <a:srgbClr val="B5880B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customer_name</a:t>
            </a:r>
            <a:r>
              <a:rPr lang="en-US" altLang="zh-CN" sz="1800" i="1" dirty="0">
                <a:solidFill>
                  <a:srgbClr val="B5880B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 </a:t>
            </a:r>
            <a:r>
              <a:rPr lang="en-US" altLang="zh-CN" sz="1800" i="1" dirty="0">
                <a:solidFill>
                  <a:srgbClr val="3333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varchar(20)) </a:t>
            </a:r>
            <a:r>
              <a:rPr lang="en-US" altLang="zh-CN" sz="1800" b="1" i="1" dirty="0">
                <a:solidFill>
                  <a:srgbClr val="FF0000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returns</a:t>
            </a:r>
            <a:r>
              <a:rPr lang="en-US" altLang="zh-CN" sz="1800" b="1" i="1" dirty="0">
                <a:solidFill>
                  <a:srgbClr val="1B06BA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 </a:t>
            </a:r>
            <a:r>
              <a:rPr lang="en-US" altLang="zh-CN" sz="1800" i="1" dirty="0">
                <a:solidFill>
                  <a:srgbClr val="3333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integer</a:t>
            </a:r>
            <a:br>
              <a:rPr lang="en-US" altLang="zh-CN" sz="1800" i="1" dirty="0">
                <a:solidFill>
                  <a:srgbClr val="3333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</a:br>
            <a:r>
              <a:rPr lang="en-US" altLang="zh-CN" sz="1800" i="1" dirty="0">
                <a:solidFill>
                  <a:srgbClr val="3333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      </a:t>
            </a:r>
            <a:r>
              <a:rPr lang="en-US" altLang="zh-CN" sz="1800" b="1" i="1" dirty="0">
                <a:solidFill>
                  <a:srgbClr val="3333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begin</a:t>
            </a:r>
            <a:br>
              <a:rPr lang="en-US" altLang="zh-CN" sz="1800" i="1" dirty="0">
                <a:solidFill>
                  <a:srgbClr val="3333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</a:br>
            <a:r>
              <a:rPr lang="en-US" altLang="zh-CN" sz="1800" i="1" dirty="0">
                <a:solidFill>
                  <a:srgbClr val="3333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           declare </a:t>
            </a:r>
            <a:r>
              <a:rPr lang="en-US" altLang="zh-CN" sz="1800" i="1" dirty="0" err="1">
                <a:solidFill>
                  <a:srgbClr val="C00000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a_count</a:t>
            </a:r>
            <a:r>
              <a:rPr lang="en-US" altLang="zh-CN" sz="1800" i="1" dirty="0">
                <a:solidFill>
                  <a:srgbClr val="C00000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 </a:t>
            </a:r>
            <a:r>
              <a:rPr lang="en-US" altLang="zh-CN" sz="1800" i="1" dirty="0">
                <a:solidFill>
                  <a:srgbClr val="3333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integer;</a:t>
            </a:r>
            <a:br>
              <a:rPr lang="en-US" altLang="zh-CN" sz="1800" i="1" dirty="0">
                <a:solidFill>
                  <a:srgbClr val="3333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</a:br>
            <a:r>
              <a:rPr lang="en-US" altLang="zh-CN" sz="1800" i="1" dirty="0">
                <a:solidFill>
                  <a:srgbClr val="1B06BA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           </a:t>
            </a:r>
            <a:r>
              <a:rPr lang="en-US" altLang="zh-CN" sz="1800" b="1" i="1" dirty="0">
                <a:solidFill>
                  <a:srgbClr val="3333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select</a:t>
            </a:r>
            <a:r>
              <a:rPr lang="en-US" altLang="zh-CN" sz="1800" i="1" dirty="0">
                <a:solidFill>
                  <a:srgbClr val="3333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 count (* ) </a:t>
            </a:r>
            <a:r>
              <a:rPr lang="en-US" altLang="zh-CN" sz="1800" i="1" dirty="0">
                <a:solidFill>
                  <a:srgbClr val="FF0000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into </a:t>
            </a:r>
            <a:r>
              <a:rPr lang="en-US" altLang="zh-CN" sz="1800" i="1" dirty="0" err="1">
                <a:solidFill>
                  <a:srgbClr val="C00000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a_count</a:t>
            </a:r>
            <a:br>
              <a:rPr lang="en-US" altLang="zh-CN" sz="1800" i="1" dirty="0">
                <a:solidFill>
                  <a:srgbClr val="1B06BA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</a:br>
            <a:r>
              <a:rPr lang="en-US" altLang="zh-CN" sz="1800" i="1" dirty="0">
                <a:solidFill>
                  <a:srgbClr val="1B06BA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           </a:t>
            </a:r>
            <a:r>
              <a:rPr lang="en-US" altLang="zh-CN" sz="1800" b="1" i="1" dirty="0">
                <a:solidFill>
                  <a:srgbClr val="3333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from</a:t>
            </a:r>
            <a:r>
              <a:rPr lang="en-US" altLang="zh-CN" sz="1800" i="1" dirty="0">
                <a:solidFill>
                  <a:srgbClr val="3333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 depositor</a:t>
            </a:r>
            <a:br>
              <a:rPr lang="en-US" altLang="zh-CN" sz="1800" i="1" dirty="0">
                <a:solidFill>
                  <a:srgbClr val="3333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</a:br>
            <a:r>
              <a:rPr lang="en-US" altLang="zh-CN" sz="1800" i="1" dirty="0">
                <a:solidFill>
                  <a:srgbClr val="3333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           </a:t>
            </a:r>
            <a:r>
              <a:rPr lang="en-US" altLang="zh-CN" sz="1800" b="1" i="1" dirty="0">
                <a:solidFill>
                  <a:srgbClr val="3333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where </a:t>
            </a:r>
            <a:r>
              <a:rPr lang="en-US" altLang="zh-CN" sz="1800" i="1" dirty="0" err="1">
                <a:solidFill>
                  <a:srgbClr val="3333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depositor.customer_name</a:t>
            </a:r>
            <a:r>
              <a:rPr lang="en-US" altLang="zh-CN" sz="1800" i="1" dirty="0">
                <a:solidFill>
                  <a:srgbClr val="3333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 = </a:t>
            </a:r>
            <a:r>
              <a:rPr lang="en-US" altLang="zh-CN" sz="1800" b="1" i="1" dirty="0" err="1">
                <a:solidFill>
                  <a:srgbClr val="B5880B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customer_name</a:t>
            </a:r>
            <a:br>
              <a:rPr lang="en-US" altLang="zh-CN" sz="1800" i="1" dirty="0">
                <a:solidFill>
                  <a:srgbClr val="1B06BA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</a:br>
            <a:r>
              <a:rPr lang="en-US" altLang="zh-CN" sz="1800" i="1" dirty="0">
                <a:solidFill>
                  <a:srgbClr val="1B06BA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           </a:t>
            </a:r>
            <a:r>
              <a:rPr lang="en-US" altLang="zh-CN" sz="1800" i="1" dirty="0">
                <a:solidFill>
                  <a:srgbClr val="FF0000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return </a:t>
            </a:r>
            <a:r>
              <a:rPr lang="en-US" altLang="zh-CN" sz="1800" i="1" dirty="0" err="1">
                <a:solidFill>
                  <a:srgbClr val="C00000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a_count</a:t>
            </a:r>
            <a:r>
              <a:rPr lang="en-US" altLang="zh-CN" sz="1800" i="1" dirty="0">
                <a:solidFill>
                  <a:srgbClr val="1B06BA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;</a:t>
            </a:r>
            <a:br>
              <a:rPr lang="en-US" altLang="zh-CN" sz="1800" i="1" dirty="0">
                <a:solidFill>
                  <a:srgbClr val="1B06BA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</a:br>
            <a:r>
              <a:rPr lang="en-US" altLang="zh-CN" sz="1800" i="1" dirty="0">
                <a:solidFill>
                  <a:srgbClr val="1B06BA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       </a:t>
            </a:r>
            <a:r>
              <a:rPr lang="en-US" altLang="zh-CN" sz="1800" b="1" i="1" dirty="0">
                <a:solidFill>
                  <a:srgbClr val="3333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end</a:t>
            </a:r>
            <a:endParaRPr lang="en-US" altLang="zh-CN" sz="1800" b="1" i="1" dirty="0">
              <a:solidFill>
                <a:srgbClr val="3333FF"/>
              </a:solidFill>
              <a:latin typeface="Comic Sans MS" panose="030F0702030302020204" pitchFamily="66" charset="0"/>
              <a:cs typeface="Times New Roman" panose="02020603050405020304" pitchFamily="18" charset="0"/>
            </a:endParaRPr>
          </a:p>
          <a:p>
            <a:r>
              <a:rPr lang="en-US" altLang="zh-CN" sz="1800" dirty="0">
                <a:latin typeface="Comic Sans MS" panose="030F0702030302020204" pitchFamily="66" charset="0"/>
              </a:rPr>
              <a:t>Find the name and address of each customer that has more than one account</a:t>
            </a:r>
            <a:endParaRPr lang="en-US" altLang="zh-CN" sz="1800" dirty="0">
              <a:latin typeface="Comic Sans MS" panose="030F0702030302020204" pitchFamily="66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dirty="0">
                <a:latin typeface="Comic Sans MS" panose="030F0702030302020204" pitchFamily="66" charset="0"/>
              </a:rPr>
              <a:t>	</a:t>
            </a:r>
            <a:r>
              <a:rPr lang="en-US" altLang="zh-CN" sz="1800" b="1" i="1" dirty="0">
                <a:solidFill>
                  <a:srgbClr val="3333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select</a:t>
            </a:r>
            <a:r>
              <a:rPr lang="en-US" altLang="zh-CN" sz="1800" i="1" dirty="0">
                <a:solidFill>
                  <a:srgbClr val="3333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 </a:t>
            </a:r>
            <a:r>
              <a:rPr lang="en-US" altLang="zh-CN" sz="1800" i="1" dirty="0" err="1">
                <a:solidFill>
                  <a:srgbClr val="3333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customer_name</a:t>
            </a:r>
            <a:r>
              <a:rPr lang="en-US" altLang="zh-CN" sz="1800" i="1" dirty="0">
                <a:solidFill>
                  <a:srgbClr val="3333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, </a:t>
            </a:r>
            <a:r>
              <a:rPr lang="en-US" altLang="zh-CN" sz="1800" i="1" dirty="0" err="1">
                <a:solidFill>
                  <a:srgbClr val="3333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customer_street</a:t>
            </a:r>
            <a:r>
              <a:rPr lang="en-US" altLang="zh-CN" sz="1800" i="1" dirty="0">
                <a:solidFill>
                  <a:srgbClr val="3333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, </a:t>
            </a:r>
            <a:r>
              <a:rPr lang="en-US" altLang="zh-CN" sz="1800" i="1" dirty="0" err="1">
                <a:solidFill>
                  <a:srgbClr val="3333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customer_city</a:t>
            </a:r>
            <a:br>
              <a:rPr lang="en-US" altLang="zh-CN" sz="1800" i="1" dirty="0">
                <a:solidFill>
                  <a:srgbClr val="3333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</a:br>
            <a:r>
              <a:rPr lang="en-US" altLang="zh-CN" sz="1800" i="1" dirty="0">
                <a:solidFill>
                  <a:srgbClr val="3333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	</a:t>
            </a:r>
            <a:r>
              <a:rPr lang="en-US" altLang="zh-CN" sz="1800" b="1" i="1" dirty="0">
                <a:solidFill>
                  <a:srgbClr val="3333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from</a:t>
            </a:r>
            <a:r>
              <a:rPr lang="en-US" altLang="zh-CN" sz="1800" i="1" dirty="0">
                <a:solidFill>
                  <a:srgbClr val="3333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 customer</a:t>
            </a:r>
            <a:br>
              <a:rPr lang="en-US" altLang="zh-CN" sz="1800" i="1" dirty="0">
                <a:solidFill>
                  <a:srgbClr val="3333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</a:br>
            <a:r>
              <a:rPr lang="en-US" altLang="zh-CN" sz="1800" i="1" dirty="0">
                <a:solidFill>
                  <a:srgbClr val="1B06BA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	</a:t>
            </a:r>
            <a:r>
              <a:rPr lang="en-US" altLang="zh-CN" sz="1800" b="1" i="1" dirty="0">
                <a:solidFill>
                  <a:srgbClr val="3333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where</a:t>
            </a:r>
            <a:r>
              <a:rPr lang="en-US" altLang="zh-CN" sz="1800" i="1" dirty="0">
                <a:solidFill>
                  <a:srgbClr val="1B06BA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 </a:t>
            </a:r>
            <a:r>
              <a:rPr lang="en-US" altLang="zh-CN" sz="1800" b="1" i="1" dirty="0" err="1">
                <a:solidFill>
                  <a:srgbClr val="339933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account_count</a:t>
            </a:r>
            <a:r>
              <a:rPr lang="en-US" altLang="zh-CN" sz="1800" b="1" i="1" dirty="0">
                <a:solidFill>
                  <a:srgbClr val="339933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 </a:t>
            </a:r>
            <a:r>
              <a:rPr lang="en-US" altLang="zh-CN" sz="1800" i="1" dirty="0">
                <a:solidFill>
                  <a:srgbClr val="FF0000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(</a:t>
            </a:r>
            <a:r>
              <a:rPr lang="en-US" altLang="zh-CN" sz="1800" i="1" dirty="0" err="1">
                <a:solidFill>
                  <a:srgbClr val="FF0000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customer_name</a:t>
            </a:r>
            <a:r>
              <a:rPr lang="en-US" altLang="zh-CN" sz="1800" i="1" dirty="0">
                <a:solidFill>
                  <a:srgbClr val="FF0000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 ) &gt; 1</a:t>
            </a:r>
            <a:endParaRPr lang="en-US" altLang="zh-CN" sz="1800" i="1" dirty="0">
              <a:solidFill>
                <a:srgbClr val="FF0000"/>
              </a:solidFill>
              <a:latin typeface="Comic Sans MS" panose="030F0702030302020204" pitchFamily="66" charset="0"/>
              <a:cs typeface="Times New Roman" panose="02020603050405020304" pitchFamily="18" charset="0"/>
            </a:endParaRPr>
          </a:p>
          <a:p>
            <a:endParaRPr lang="zh-CN" altLang="en-US" sz="1800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anose="030F0702030302020204" pitchFamily="66" charset="0"/>
              </a:rPr>
              <a:t>Table Functions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627534"/>
            <a:ext cx="8640960" cy="4392488"/>
          </a:xfrm>
        </p:spPr>
        <p:txBody>
          <a:bodyPr/>
          <a:lstStyle/>
          <a:p>
            <a:r>
              <a:rPr lang="en-US" altLang="zh-CN" sz="2000" dirty="0">
                <a:latin typeface="Comic Sans MS" panose="030F0702030302020204" pitchFamily="66" charset="0"/>
              </a:rPr>
              <a:t>SQL:2003 added functions that </a:t>
            </a:r>
            <a:r>
              <a:rPr lang="en-US" altLang="zh-CN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return a relation as a result</a:t>
            </a:r>
            <a:endParaRPr lang="en-US" altLang="zh-CN" sz="2000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lvl="1"/>
            <a:r>
              <a:rPr lang="en-US" altLang="zh-CN" sz="1600" dirty="0">
                <a:latin typeface="Comic Sans MS" panose="030F0702030302020204" pitchFamily="66" charset="0"/>
              </a:rPr>
              <a:t>Example: Return all accounts owned by a given customer</a:t>
            </a:r>
            <a:endParaRPr lang="en-US" altLang="zh-CN" sz="1600" dirty="0">
              <a:latin typeface="Comic Sans MS" panose="030F0702030302020204" pitchFamily="66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dirty="0">
                <a:latin typeface="Comic Sans MS" panose="030F0702030302020204" pitchFamily="66" charset="0"/>
              </a:rPr>
              <a:t>	</a:t>
            </a:r>
            <a:r>
              <a:rPr lang="en-US" altLang="zh-CN" sz="1800" b="1" i="1" dirty="0">
                <a:solidFill>
                  <a:srgbClr val="FF0000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create function </a:t>
            </a:r>
            <a:r>
              <a:rPr lang="en-US" altLang="zh-CN" sz="1800" b="1" i="1" dirty="0" err="1">
                <a:solidFill>
                  <a:srgbClr val="00B050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accounts_of</a:t>
            </a:r>
            <a:r>
              <a:rPr lang="en-US" altLang="zh-CN" sz="1800" b="1" i="1" dirty="0">
                <a:solidFill>
                  <a:srgbClr val="00B050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 </a:t>
            </a:r>
            <a:r>
              <a:rPr lang="en-US" altLang="zh-CN" sz="1800" i="1" dirty="0">
                <a:solidFill>
                  <a:srgbClr val="3333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(</a:t>
            </a:r>
            <a:r>
              <a:rPr lang="en-US" altLang="zh-CN" sz="1800" b="1" i="1" dirty="0" err="1">
                <a:solidFill>
                  <a:srgbClr val="3333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customer_name</a:t>
            </a:r>
            <a:r>
              <a:rPr lang="en-US" altLang="zh-CN" sz="1800" b="1" i="1" dirty="0">
                <a:solidFill>
                  <a:srgbClr val="3333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 </a:t>
            </a:r>
            <a:r>
              <a:rPr lang="en-US" altLang="zh-CN" sz="1800" i="1" dirty="0">
                <a:solidFill>
                  <a:srgbClr val="3333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char(20)</a:t>
            </a:r>
            <a:endParaRPr lang="en-US" altLang="zh-CN" sz="1800" i="1" dirty="0">
              <a:solidFill>
                <a:srgbClr val="3333FF"/>
              </a:solidFill>
              <a:latin typeface="Comic Sans MS" panose="030F0702030302020204" pitchFamily="66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i="1" dirty="0">
                <a:solidFill>
                  <a:srgbClr val="1B06BA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	</a:t>
            </a:r>
            <a:r>
              <a:rPr lang="en-US" altLang="zh-CN" sz="1800" b="1" i="1" dirty="0">
                <a:solidFill>
                  <a:srgbClr val="FF0000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returns </a:t>
            </a:r>
            <a:r>
              <a:rPr lang="en-US" altLang="zh-CN" sz="1800" b="1" i="1" dirty="0">
                <a:solidFill>
                  <a:srgbClr val="3333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table</a:t>
            </a:r>
            <a:r>
              <a:rPr lang="en-US" altLang="zh-CN" sz="1800" b="1" i="1" dirty="0">
                <a:solidFill>
                  <a:srgbClr val="FF0000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 </a:t>
            </a:r>
            <a:r>
              <a:rPr lang="en-US" altLang="zh-CN" sz="1800" i="1" dirty="0">
                <a:solidFill>
                  <a:srgbClr val="3333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(  </a:t>
            </a:r>
            <a:r>
              <a:rPr lang="en-US" altLang="zh-CN" sz="1800" i="1" dirty="0" err="1">
                <a:solidFill>
                  <a:srgbClr val="3333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account_number</a:t>
            </a:r>
            <a:r>
              <a:rPr lang="en-US" altLang="zh-CN" sz="1800" i="1" dirty="0">
                <a:solidFill>
                  <a:srgbClr val="3333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 char(10),</a:t>
            </a:r>
            <a:br>
              <a:rPr lang="en-US" altLang="zh-CN" sz="1800" i="1" dirty="0">
                <a:solidFill>
                  <a:srgbClr val="3333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</a:br>
            <a:r>
              <a:rPr lang="en-US" altLang="zh-CN" sz="1800" i="1" dirty="0">
                <a:solidFill>
                  <a:srgbClr val="3333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			</a:t>
            </a:r>
            <a:r>
              <a:rPr lang="en-US" altLang="zh-CN" sz="1800" i="1" dirty="0" err="1">
                <a:solidFill>
                  <a:srgbClr val="3333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branch_name</a:t>
            </a:r>
            <a:r>
              <a:rPr lang="en-US" altLang="zh-CN" sz="1800" i="1" dirty="0">
                <a:solidFill>
                  <a:srgbClr val="3333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 char(15)</a:t>
            </a:r>
            <a:br>
              <a:rPr lang="en-US" altLang="zh-CN" sz="1800" i="1" dirty="0">
                <a:solidFill>
                  <a:srgbClr val="3333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</a:br>
            <a:r>
              <a:rPr lang="en-US" altLang="zh-CN" sz="1800" i="1" dirty="0">
                <a:solidFill>
                  <a:srgbClr val="3333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			balance numeric(12,2)) </a:t>
            </a:r>
            <a:endParaRPr lang="en-US" altLang="zh-CN" sz="1800" i="1" dirty="0">
              <a:solidFill>
                <a:srgbClr val="3333FF"/>
              </a:solidFill>
              <a:latin typeface="Comic Sans MS" panose="030F0702030302020204" pitchFamily="66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i="1" dirty="0">
                <a:solidFill>
                  <a:srgbClr val="1B06BA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 	</a:t>
            </a:r>
            <a:r>
              <a:rPr lang="en-US" altLang="zh-CN" sz="1800" b="1" i="1" dirty="0">
                <a:solidFill>
                  <a:srgbClr val="FF0000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return table</a:t>
            </a:r>
            <a:br>
              <a:rPr lang="en-US" altLang="zh-CN" sz="1800" i="1" dirty="0">
                <a:solidFill>
                  <a:srgbClr val="1B06BA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</a:br>
            <a:r>
              <a:rPr lang="en-US" altLang="zh-CN" sz="1800" i="1" dirty="0">
                <a:solidFill>
                  <a:srgbClr val="1B06BA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	</a:t>
            </a:r>
            <a:r>
              <a:rPr lang="en-US" altLang="zh-CN" sz="1800" i="1" dirty="0">
                <a:solidFill>
                  <a:srgbClr val="3333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(</a:t>
            </a:r>
            <a:r>
              <a:rPr lang="en-US" altLang="zh-CN" sz="1800" b="1" i="1" dirty="0">
                <a:solidFill>
                  <a:srgbClr val="3333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select</a:t>
            </a:r>
            <a:r>
              <a:rPr lang="en-US" altLang="zh-CN" sz="1800" i="1" dirty="0">
                <a:solidFill>
                  <a:srgbClr val="3333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 </a:t>
            </a:r>
            <a:r>
              <a:rPr lang="en-US" altLang="zh-CN" sz="1800" i="1" dirty="0" err="1">
                <a:solidFill>
                  <a:srgbClr val="3333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account_number</a:t>
            </a:r>
            <a:r>
              <a:rPr lang="en-US" altLang="zh-CN" sz="1800" i="1" dirty="0">
                <a:solidFill>
                  <a:srgbClr val="3333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, </a:t>
            </a:r>
            <a:r>
              <a:rPr lang="en-US" altLang="zh-CN" sz="1800" i="1" dirty="0" err="1">
                <a:solidFill>
                  <a:srgbClr val="3333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branch_name</a:t>
            </a:r>
            <a:r>
              <a:rPr lang="en-US" altLang="zh-CN" sz="1800" i="1" dirty="0">
                <a:solidFill>
                  <a:srgbClr val="3333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, balance</a:t>
            </a:r>
            <a:br>
              <a:rPr lang="en-US" altLang="zh-CN" sz="1800" i="1" dirty="0">
                <a:solidFill>
                  <a:srgbClr val="3333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</a:br>
            <a:r>
              <a:rPr lang="en-US" altLang="zh-CN" sz="1800" i="1" dirty="0">
                <a:solidFill>
                  <a:srgbClr val="3333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	 </a:t>
            </a:r>
            <a:r>
              <a:rPr lang="en-US" altLang="zh-CN" sz="1800" b="1" i="1" dirty="0">
                <a:solidFill>
                  <a:srgbClr val="3333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from</a:t>
            </a:r>
            <a:r>
              <a:rPr lang="en-US" altLang="zh-CN" sz="1800" i="1" dirty="0">
                <a:solidFill>
                  <a:srgbClr val="3333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  account A</a:t>
            </a:r>
            <a:br>
              <a:rPr lang="en-US" altLang="zh-CN" sz="1800" i="1" dirty="0">
                <a:solidFill>
                  <a:srgbClr val="3333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</a:br>
            <a:r>
              <a:rPr lang="en-US" altLang="zh-CN" sz="1800" i="1" dirty="0">
                <a:solidFill>
                  <a:srgbClr val="3333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	 </a:t>
            </a:r>
            <a:r>
              <a:rPr lang="en-US" altLang="zh-CN" sz="1800" b="1" i="1" dirty="0">
                <a:solidFill>
                  <a:srgbClr val="3333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where</a:t>
            </a:r>
            <a:r>
              <a:rPr lang="en-US" altLang="zh-CN" sz="1800" i="1" dirty="0">
                <a:solidFill>
                  <a:srgbClr val="3333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 </a:t>
            </a:r>
            <a:r>
              <a:rPr lang="en-US" altLang="zh-CN" sz="1800" b="1" i="1" dirty="0">
                <a:solidFill>
                  <a:srgbClr val="3333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exists</a:t>
            </a:r>
            <a:r>
              <a:rPr lang="en-US" altLang="zh-CN" sz="1800" i="1" dirty="0">
                <a:solidFill>
                  <a:srgbClr val="3333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 (</a:t>
            </a:r>
            <a:br>
              <a:rPr lang="en-US" altLang="zh-CN" sz="1800" i="1" dirty="0">
                <a:solidFill>
                  <a:srgbClr val="3333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</a:br>
            <a:r>
              <a:rPr lang="en-US" altLang="zh-CN" sz="1800" i="1" dirty="0">
                <a:solidFill>
                  <a:srgbClr val="3333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	     </a:t>
            </a:r>
            <a:r>
              <a:rPr lang="en-US" altLang="zh-CN" sz="1800" b="1" i="1" dirty="0">
                <a:solidFill>
                  <a:srgbClr val="3333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select</a:t>
            </a:r>
            <a:r>
              <a:rPr lang="en-US" altLang="zh-CN" sz="1800" i="1" dirty="0">
                <a:solidFill>
                  <a:srgbClr val="3333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 *</a:t>
            </a:r>
            <a:br>
              <a:rPr lang="en-US" altLang="zh-CN" sz="1800" i="1" dirty="0">
                <a:solidFill>
                  <a:srgbClr val="3333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</a:br>
            <a:r>
              <a:rPr lang="en-US" altLang="zh-CN" sz="1800" i="1" dirty="0">
                <a:solidFill>
                  <a:srgbClr val="3333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	     </a:t>
            </a:r>
            <a:r>
              <a:rPr lang="en-US" altLang="zh-CN" sz="1800" b="1" i="1" dirty="0">
                <a:solidFill>
                  <a:srgbClr val="3333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from  </a:t>
            </a:r>
            <a:r>
              <a:rPr lang="en-US" altLang="zh-CN" sz="1800" i="1" dirty="0">
                <a:solidFill>
                  <a:srgbClr val="3333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depositor D</a:t>
            </a:r>
            <a:br>
              <a:rPr lang="en-US" altLang="zh-CN" sz="1800" i="1" dirty="0">
                <a:solidFill>
                  <a:srgbClr val="3333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</a:br>
            <a:r>
              <a:rPr lang="en-US" altLang="zh-CN" sz="1800" i="1" dirty="0">
                <a:solidFill>
                  <a:srgbClr val="3333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	     </a:t>
            </a:r>
            <a:r>
              <a:rPr lang="en-US" altLang="zh-CN" sz="1800" b="1" i="1" dirty="0">
                <a:solidFill>
                  <a:srgbClr val="3333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where</a:t>
            </a:r>
            <a:r>
              <a:rPr lang="en-US" altLang="zh-CN" sz="1800" i="1" dirty="0">
                <a:solidFill>
                  <a:srgbClr val="3333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 </a:t>
            </a:r>
            <a:r>
              <a:rPr lang="en-US" altLang="zh-CN" sz="1800" i="1" dirty="0" err="1">
                <a:solidFill>
                  <a:srgbClr val="3333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D.customer_name</a:t>
            </a:r>
            <a:r>
              <a:rPr lang="en-US" altLang="zh-CN" sz="1800" i="1" dirty="0">
                <a:solidFill>
                  <a:srgbClr val="3333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 = </a:t>
            </a:r>
            <a:r>
              <a:rPr lang="en-US" altLang="zh-CN" sz="1800" i="1" dirty="0" err="1">
                <a:solidFill>
                  <a:srgbClr val="FF0000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accounts_of.customer_name</a:t>
            </a:r>
            <a:br>
              <a:rPr lang="en-US" altLang="zh-CN" sz="1800" i="1" dirty="0">
                <a:solidFill>
                  <a:srgbClr val="1B06BA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</a:br>
            <a:r>
              <a:rPr lang="en-US" altLang="zh-CN" sz="1800" i="1" dirty="0">
                <a:solidFill>
                  <a:srgbClr val="1B06BA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	               </a:t>
            </a:r>
            <a:r>
              <a:rPr lang="en-US" altLang="zh-CN" sz="1800" b="1" i="1" dirty="0">
                <a:solidFill>
                  <a:srgbClr val="3333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and</a:t>
            </a:r>
            <a:r>
              <a:rPr lang="en-US" altLang="zh-CN" sz="1800" i="1" dirty="0">
                <a:solidFill>
                  <a:srgbClr val="3333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 </a:t>
            </a:r>
            <a:r>
              <a:rPr lang="en-US" altLang="zh-CN" sz="1800" i="1" dirty="0" err="1">
                <a:solidFill>
                  <a:srgbClr val="3333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D.account_number</a:t>
            </a:r>
            <a:r>
              <a:rPr lang="en-US" altLang="zh-CN" sz="1800" i="1" dirty="0">
                <a:solidFill>
                  <a:srgbClr val="3333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 = </a:t>
            </a:r>
            <a:r>
              <a:rPr lang="en-US" altLang="zh-CN" sz="1800" i="1" dirty="0" err="1">
                <a:solidFill>
                  <a:srgbClr val="3333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A.account_number</a:t>
            </a:r>
            <a:r>
              <a:rPr lang="en-US" altLang="zh-CN" sz="1800" i="1" dirty="0">
                <a:solidFill>
                  <a:srgbClr val="3333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 ))</a:t>
            </a:r>
            <a:endParaRPr lang="en-US" altLang="zh-CN" sz="2000" i="1" dirty="0">
              <a:solidFill>
                <a:srgbClr val="3333FF"/>
              </a:solidFill>
              <a:latin typeface="Comic Sans MS" panose="030F0702030302020204" pitchFamily="66" charset="0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Comic Sans MS" panose="030F0702030302020204" pitchFamily="66" charset="0"/>
              </a:rPr>
              <a:t>Usage:  </a:t>
            </a:r>
            <a:r>
              <a:rPr lang="en-US" altLang="zh-CN" sz="2000" b="1" dirty="0">
                <a:solidFill>
                  <a:srgbClr val="FF0000"/>
                </a:solidFill>
                <a:latin typeface="Comic Sans MS" panose="030F0702030302020204" pitchFamily="66" charset="0"/>
              </a:rPr>
              <a:t>select</a:t>
            </a:r>
            <a:r>
              <a:rPr lang="en-US" altLang="zh-CN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 * </a:t>
            </a:r>
            <a:r>
              <a:rPr lang="en-US" altLang="zh-CN" sz="2000" b="1" dirty="0">
                <a:solidFill>
                  <a:srgbClr val="FF0000"/>
                </a:solidFill>
                <a:latin typeface="Comic Sans MS" panose="030F0702030302020204" pitchFamily="66" charset="0"/>
              </a:rPr>
              <a:t>from</a:t>
            </a:r>
            <a:r>
              <a:rPr lang="en-US" altLang="zh-CN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 table (</a:t>
            </a:r>
            <a:r>
              <a:rPr lang="en-US" altLang="zh-CN" sz="2000" b="1" dirty="0" err="1">
                <a:solidFill>
                  <a:srgbClr val="00B050"/>
                </a:solidFill>
                <a:latin typeface="Comic Sans MS" panose="030F0702030302020204" pitchFamily="66" charset="0"/>
              </a:rPr>
              <a:t>accounts_of</a:t>
            </a:r>
            <a:r>
              <a:rPr lang="en-US" altLang="zh-CN" sz="2000" b="1" dirty="0">
                <a:solidFill>
                  <a:srgbClr val="00B050"/>
                </a:solidFill>
                <a:latin typeface="Comic Sans MS" panose="030F0702030302020204" pitchFamily="66" charset="0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(‘Smith’))</a:t>
            </a:r>
            <a:endParaRPr lang="en-US" altLang="zh-CN" sz="20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2800" dirty="0">
                <a:latin typeface="Comic Sans MS" panose="030F0702030302020204" pitchFamily="66" charset="0"/>
              </a:rPr>
              <a:t>Procedural Extensions and Stored Procedures</a:t>
            </a:r>
            <a:endParaRPr lang="zh-CN" altLang="en-US" sz="2800" dirty="0">
              <a:latin typeface="Comic Sans MS" panose="030F0702030302020204" pitchFamily="66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669215"/>
            <a:ext cx="8856984" cy="3805070"/>
          </a:xfrm>
        </p:spPr>
        <p:txBody>
          <a:bodyPr/>
          <a:lstStyle/>
          <a:p>
            <a:r>
              <a:rPr lang="en-US" altLang="zh-CN" sz="2000" b="1" dirty="0">
                <a:latin typeface="Comic Sans MS" panose="030F0702030302020204" pitchFamily="66" charset="0"/>
              </a:rPr>
              <a:t>SQL provides a module language </a:t>
            </a:r>
            <a:endParaRPr lang="en-US" altLang="zh-CN" sz="2000" b="1" dirty="0">
              <a:latin typeface="Comic Sans MS" panose="030F0702030302020204" pitchFamily="66" charset="0"/>
            </a:endParaRPr>
          </a:p>
          <a:p>
            <a:pPr lvl="1"/>
            <a:r>
              <a:rPr lang="en-US" altLang="zh-CN" sz="1800" dirty="0">
                <a:latin typeface="Comic Sans MS" panose="030F0702030302020204" pitchFamily="66" charset="0"/>
              </a:rPr>
              <a:t>Permits definition of </a:t>
            </a:r>
            <a:r>
              <a:rPr lang="en-US" altLang="zh-CN" sz="1800" b="1" dirty="0">
                <a:solidFill>
                  <a:srgbClr val="FF0000"/>
                </a:solidFill>
                <a:latin typeface="Comic Sans MS" panose="030F0702030302020204" pitchFamily="66" charset="0"/>
              </a:rPr>
              <a:t>procedures</a:t>
            </a:r>
            <a:r>
              <a:rPr lang="en-US" altLang="zh-CN" sz="1800" dirty="0">
                <a:latin typeface="Comic Sans MS" panose="030F0702030302020204" pitchFamily="66" charset="0"/>
              </a:rPr>
              <a:t> in SQL, with </a:t>
            </a:r>
            <a:r>
              <a:rPr lang="en-US" altLang="zh-CN" sz="1800" b="1" dirty="0">
                <a:solidFill>
                  <a:srgbClr val="3333FF"/>
                </a:solidFill>
                <a:latin typeface="Comic Sans MS" panose="030F0702030302020204" pitchFamily="66" charset="0"/>
              </a:rPr>
              <a:t>if-then-else</a:t>
            </a:r>
            <a:r>
              <a:rPr lang="en-US" altLang="zh-CN" sz="1800" dirty="0">
                <a:solidFill>
                  <a:srgbClr val="3333FF"/>
                </a:solidFill>
                <a:latin typeface="Comic Sans MS" panose="030F0702030302020204" pitchFamily="66" charset="0"/>
              </a:rPr>
              <a:t> statements, </a:t>
            </a:r>
            <a:r>
              <a:rPr lang="en-US" altLang="zh-CN" sz="1800" b="1" dirty="0">
                <a:solidFill>
                  <a:srgbClr val="3333FF"/>
                </a:solidFill>
                <a:latin typeface="Comic Sans MS" panose="030F0702030302020204" pitchFamily="66" charset="0"/>
              </a:rPr>
              <a:t>for</a:t>
            </a:r>
            <a:r>
              <a:rPr lang="en-US" altLang="zh-CN" sz="1800" dirty="0">
                <a:solidFill>
                  <a:srgbClr val="3333FF"/>
                </a:solidFill>
                <a:latin typeface="Comic Sans MS" panose="030F0702030302020204" pitchFamily="66" charset="0"/>
              </a:rPr>
              <a:t> and </a:t>
            </a:r>
            <a:r>
              <a:rPr lang="en-US" altLang="zh-CN" sz="1800" b="1" dirty="0">
                <a:solidFill>
                  <a:srgbClr val="3333FF"/>
                </a:solidFill>
                <a:latin typeface="Comic Sans MS" panose="030F0702030302020204" pitchFamily="66" charset="0"/>
              </a:rPr>
              <a:t>while</a:t>
            </a:r>
            <a:r>
              <a:rPr lang="en-US" altLang="zh-CN" sz="1800" dirty="0">
                <a:solidFill>
                  <a:srgbClr val="3333FF"/>
                </a:solidFill>
                <a:latin typeface="Comic Sans MS" panose="030F0702030302020204" pitchFamily="66" charset="0"/>
              </a:rPr>
              <a:t> loops, </a:t>
            </a:r>
            <a:r>
              <a:rPr lang="en-US" altLang="zh-CN" sz="1800" dirty="0">
                <a:latin typeface="Comic Sans MS" panose="030F0702030302020204" pitchFamily="66" charset="0"/>
              </a:rPr>
              <a:t>etc.</a:t>
            </a:r>
            <a:endParaRPr lang="en-US" altLang="zh-CN" sz="1800" dirty="0">
              <a:latin typeface="Comic Sans MS" panose="030F0702030302020204" pitchFamily="66" charset="0"/>
            </a:endParaRPr>
          </a:p>
          <a:p>
            <a:r>
              <a:rPr lang="en-US" altLang="zh-CN" sz="2000" b="1" dirty="0">
                <a:latin typeface="Comic Sans MS" panose="030F0702030302020204" pitchFamily="66" charset="0"/>
              </a:rPr>
              <a:t>Stored procedures</a:t>
            </a:r>
            <a:endParaRPr lang="en-US" altLang="zh-CN" sz="2000" b="1" dirty="0">
              <a:latin typeface="Comic Sans MS" panose="030F0702030302020204" pitchFamily="66" charset="0"/>
            </a:endParaRPr>
          </a:p>
          <a:p>
            <a:pPr lvl="1"/>
            <a:r>
              <a:rPr lang="en-US" altLang="zh-CN" sz="1800" dirty="0">
                <a:latin typeface="Comic Sans MS" panose="030F0702030302020204" pitchFamily="66" charset="0"/>
              </a:rPr>
              <a:t>Can </a:t>
            </a:r>
            <a:r>
              <a:rPr lang="en-US" altLang="zh-CN" sz="1800" dirty="0">
                <a:solidFill>
                  <a:srgbClr val="3333FF"/>
                </a:solidFill>
                <a:latin typeface="Comic Sans MS" panose="030F0702030302020204" pitchFamily="66" charset="0"/>
              </a:rPr>
              <a:t>store procedures </a:t>
            </a:r>
            <a:r>
              <a:rPr lang="en-US" altLang="zh-CN" sz="1800" dirty="0">
                <a:latin typeface="Comic Sans MS" panose="030F0702030302020204" pitchFamily="66" charset="0"/>
              </a:rPr>
              <a:t>in the database </a:t>
            </a:r>
            <a:endParaRPr lang="en-US" altLang="zh-CN" sz="1800" dirty="0">
              <a:latin typeface="Comic Sans MS" panose="030F0702030302020204" pitchFamily="66" charset="0"/>
            </a:endParaRPr>
          </a:p>
          <a:p>
            <a:pPr lvl="1"/>
            <a:r>
              <a:rPr lang="en-US" altLang="zh-CN" sz="1800" dirty="0">
                <a:latin typeface="Comic Sans MS" panose="030F0702030302020204" pitchFamily="66" charset="0"/>
              </a:rPr>
              <a:t>then execute them using the </a:t>
            </a:r>
            <a:r>
              <a:rPr lang="en-US" altLang="zh-CN" sz="1800" dirty="0">
                <a:solidFill>
                  <a:srgbClr val="3333FF"/>
                </a:solidFill>
                <a:latin typeface="Comic Sans MS" panose="030F0702030302020204" pitchFamily="66" charset="0"/>
              </a:rPr>
              <a:t>call </a:t>
            </a:r>
            <a:r>
              <a:rPr lang="en-US" altLang="zh-CN" sz="1800" dirty="0">
                <a:latin typeface="Comic Sans MS" panose="030F0702030302020204" pitchFamily="66" charset="0"/>
              </a:rPr>
              <a:t>statement</a:t>
            </a:r>
            <a:endParaRPr lang="en-US" altLang="zh-CN" sz="1800" dirty="0">
              <a:latin typeface="Comic Sans MS" panose="030F0702030302020204" pitchFamily="66" charset="0"/>
            </a:endParaRPr>
          </a:p>
          <a:p>
            <a:pPr lvl="1"/>
            <a:r>
              <a:rPr lang="en-US" altLang="zh-CN" sz="1800" dirty="0">
                <a:latin typeface="Comic Sans MS" panose="030F0702030302020204" pitchFamily="66" charset="0"/>
              </a:rPr>
              <a:t>permit external applications to operate on the database without knowing about internal details</a:t>
            </a:r>
            <a:endParaRPr lang="en-US" altLang="zh-CN" sz="1800" dirty="0">
              <a:latin typeface="Comic Sans MS" panose="030F0702030302020204" pitchFamily="66" charset="0"/>
            </a:endParaRPr>
          </a:p>
          <a:p>
            <a:endParaRPr lang="zh-CN" altLang="en-US" sz="2000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anose="030F0702030302020204" pitchFamily="66" charset="0"/>
              </a:rPr>
              <a:t>Procedural</a:t>
            </a:r>
            <a:r>
              <a:rPr lang="en-US" altLang="zh-CN" dirty="0"/>
              <a:t> Constructs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627534"/>
            <a:ext cx="8568952" cy="4320480"/>
          </a:xfrm>
        </p:spPr>
        <p:txBody>
          <a:bodyPr/>
          <a:lstStyle/>
          <a:p>
            <a:r>
              <a:rPr lang="en-US" altLang="zh-CN" sz="2000" dirty="0">
                <a:latin typeface="Comic Sans MS" panose="030F0702030302020204" pitchFamily="66" charset="0"/>
              </a:rPr>
              <a:t>Compound statement: </a:t>
            </a:r>
            <a:r>
              <a:rPr lang="en-US" altLang="zh-CN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begin … end </a:t>
            </a:r>
            <a:endParaRPr lang="en-US" altLang="zh-CN" sz="2000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lvl="1"/>
            <a:r>
              <a:rPr lang="en-US" altLang="zh-CN" sz="1600" dirty="0">
                <a:latin typeface="Comic Sans MS" panose="030F0702030302020204" pitchFamily="66" charset="0"/>
              </a:rPr>
              <a:t>May contain multiple SQL statements between begin and end</a:t>
            </a:r>
            <a:endParaRPr lang="en-US" altLang="zh-CN" sz="1600" dirty="0">
              <a:latin typeface="Comic Sans MS" panose="030F0702030302020204" pitchFamily="66" charset="0"/>
            </a:endParaRPr>
          </a:p>
          <a:p>
            <a:pPr lvl="1"/>
            <a:r>
              <a:rPr lang="en-US" altLang="zh-CN" sz="1600" dirty="0">
                <a:solidFill>
                  <a:srgbClr val="3333FF"/>
                </a:solidFill>
                <a:latin typeface="Comic Sans MS" panose="030F0702030302020204" pitchFamily="66" charset="0"/>
              </a:rPr>
              <a:t>Local variables </a:t>
            </a:r>
            <a:r>
              <a:rPr lang="en-US" altLang="zh-CN" sz="1600" dirty="0">
                <a:latin typeface="Comic Sans MS" panose="030F0702030302020204" pitchFamily="66" charset="0"/>
              </a:rPr>
              <a:t>can be declared within a compound statements</a:t>
            </a:r>
            <a:endParaRPr lang="en-US" altLang="zh-CN" sz="1600" dirty="0">
              <a:latin typeface="Comic Sans MS" panose="030F0702030302020204" pitchFamily="66" charset="0"/>
            </a:endParaRPr>
          </a:p>
          <a:p>
            <a:r>
              <a:rPr lang="en-US" altLang="zh-CN" sz="2000" b="1" dirty="0">
                <a:solidFill>
                  <a:srgbClr val="FF0000"/>
                </a:solidFill>
                <a:latin typeface="Comic Sans MS" panose="030F0702030302020204" pitchFamily="66" charset="0"/>
              </a:rPr>
              <a:t>While and repeat </a:t>
            </a:r>
            <a:r>
              <a:rPr lang="en-US" altLang="zh-CN" sz="2000" dirty="0">
                <a:latin typeface="Comic Sans MS" panose="030F0702030302020204" pitchFamily="66" charset="0"/>
              </a:rPr>
              <a:t>statements:</a:t>
            </a:r>
            <a:endParaRPr lang="en-US" altLang="zh-CN" sz="20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zh-CN" altLang="en-US" sz="2000" dirty="0">
              <a:latin typeface="Comic Sans MS" panose="030F0702030302020204" pitchFamily="66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907704" y="2139702"/>
            <a:ext cx="3960440" cy="26407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i="1" dirty="0">
                <a:solidFill>
                  <a:srgbClr val="3333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declare</a:t>
            </a:r>
            <a:r>
              <a:rPr lang="en-US" altLang="zh-CN" sz="1800" i="1" dirty="0">
                <a:solidFill>
                  <a:srgbClr val="3333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 n integer default 0;</a:t>
            </a:r>
            <a:endParaRPr lang="en-US" altLang="zh-CN" sz="1800" i="1" dirty="0">
              <a:solidFill>
                <a:srgbClr val="3333FF"/>
              </a:solidFill>
              <a:latin typeface="Comic Sans MS" panose="030F0702030302020204" pitchFamily="66" charset="0"/>
              <a:cs typeface="Times New Roman" panose="02020603050405020304" pitchFamily="18" charset="0"/>
            </a:endParaRPr>
          </a:p>
          <a:p>
            <a:r>
              <a:rPr lang="en-US" altLang="zh-CN" sz="1800" b="1" i="1" dirty="0">
                <a:solidFill>
                  <a:srgbClr val="FF0000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while</a:t>
            </a:r>
            <a:r>
              <a:rPr lang="en-US" altLang="zh-CN" sz="1800" i="1" dirty="0">
                <a:solidFill>
                  <a:srgbClr val="3333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 n &lt; 10 do</a:t>
            </a:r>
            <a:endParaRPr lang="en-US" altLang="zh-CN" sz="1800" i="1" dirty="0">
              <a:solidFill>
                <a:srgbClr val="3333FF"/>
              </a:solidFill>
              <a:latin typeface="Comic Sans MS" panose="030F0702030302020204" pitchFamily="66" charset="0"/>
              <a:cs typeface="Times New Roman" panose="02020603050405020304" pitchFamily="18" charset="0"/>
            </a:endParaRPr>
          </a:p>
          <a:p>
            <a:r>
              <a:rPr lang="en-US" altLang="zh-CN" sz="1800" i="1" dirty="0">
                <a:solidFill>
                  <a:srgbClr val="3333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      set n = n + 1</a:t>
            </a:r>
            <a:endParaRPr lang="en-US" altLang="zh-CN" sz="1800" i="1" dirty="0">
              <a:solidFill>
                <a:srgbClr val="3333FF"/>
              </a:solidFill>
              <a:latin typeface="Comic Sans MS" panose="030F0702030302020204" pitchFamily="66" charset="0"/>
              <a:cs typeface="Times New Roman" panose="02020603050405020304" pitchFamily="18" charset="0"/>
            </a:endParaRPr>
          </a:p>
          <a:p>
            <a:r>
              <a:rPr lang="en-US" altLang="zh-CN" sz="1800" b="1" i="1" dirty="0">
                <a:solidFill>
                  <a:srgbClr val="FF0000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end while</a:t>
            </a:r>
            <a:br>
              <a:rPr lang="en-US" altLang="zh-CN" sz="1800" i="1" dirty="0">
                <a:solidFill>
                  <a:srgbClr val="3333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</a:br>
            <a:r>
              <a:rPr lang="en-US" altLang="zh-CN" sz="1800" b="1" i="1" dirty="0">
                <a:solidFill>
                  <a:srgbClr val="FF0000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repeat</a:t>
            </a:r>
            <a:endParaRPr lang="en-US" altLang="zh-CN" sz="1800" b="1" i="1" dirty="0">
              <a:solidFill>
                <a:srgbClr val="FF0000"/>
              </a:solidFill>
              <a:latin typeface="Comic Sans MS" panose="030F0702030302020204" pitchFamily="66" charset="0"/>
              <a:cs typeface="Times New Roman" panose="02020603050405020304" pitchFamily="18" charset="0"/>
            </a:endParaRPr>
          </a:p>
          <a:p>
            <a:r>
              <a:rPr lang="en-US" altLang="zh-CN" sz="1800" i="1" dirty="0">
                <a:solidFill>
                  <a:srgbClr val="3333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      set n = n  – 1</a:t>
            </a:r>
            <a:endParaRPr lang="en-US" altLang="zh-CN" sz="1800" i="1" dirty="0">
              <a:solidFill>
                <a:srgbClr val="3333FF"/>
              </a:solidFill>
              <a:latin typeface="Comic Sans MS" panose="030F0702030302020204" pitchFamily="66" charset="0"/>
              <a:cs typeface="Times New Roman" panose="02020603050405020304" pitchFamily="18" charset="0"/>
            </a:endParaRPr>
          </a:p>
          <a:p>
            <a:r>
              <a:rPr lang="en-US" altLang="zh-CN" sz="1800" i="1" dirty="0">
                <a:solidFill>
                  <a:srgbClr val="3333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until n = 0</a:t>
            </a:r>
            <a:endParaRPr lang="en-US" altLang="zh-CN" sz="1800" i="1" dirty="0">
              <a:solidFill>
                <a:srgbClr val="3333FF"/>
              </a:solidFill>
              <a:latin typeface="Comic Sans MS" panose="030F0702030302020204" pitchFamily="66" charset="0"/>
              <a:cs typeface="Times New Roman" panose="02020603050405020304" pitchFamily="18" charset="0"/>
            </a:endParaRPr>
          </a:p>
          <a:p>
            <a:r>
              <a:rPr lang="en-US" altLang="zh-CN" sz="1800" b="1" i="1" dirty="0">
                <a:solidFill>
                  <a:srgbClr val="FF0000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end repeat</a:t>
            </a:r>
            <a:endParaRPr lang="zh-CN" altLang="en-US" sz="1800" b="1" i="1" dirty="0">
              <a:solidFill>
                <a:srgbClr val="FF0000"/>
              </a:solidFill>
              <a:latin typeface="Comic Sans MS" panose="030F0702030302020204" pitchFamily="66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anose="030F0702030302020204" pitchFamily="66" charset="0"/>
              </a:rPr>
              <a:t>Procedural Constructs (Cont.)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b="1" dirty="0">
                <a:solidFill>
                  <a:srgbClr val="FF0000"/>
                </a:solidFill>
                <a:latin typeface="Comic Sans MS" panose="030F0702030302020204" pitchFamily="66" charset="0"/>
              </a:rPr>
              <a:t>For loop</a:t>
            </a:r>
            <a:endParaRPr lang="en-US" altLang="zh-CN" sz="20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lvl="1"/>
            <a:r>
              <a:rPr lang="en-US" altLang="zh-CN" sz="1800" dirty="0">
                <a:latin typeface="Comic Sans MS" panose="030F0702030302020204" pitchFamily="66" charset="0"/>
              </a:rPr>
              <a:t>Permits iteration over all results of a query</a:t>
            </a:r>
            <a:endParaRPr lang="en-US" altLang="zh-CN" sz="1800" dirty="0">
              <a:latin typeface="Comic Sans MS" panose="030F0702030302020204" pitchFamily="66" charset="0"/>
            </a:endParaRPr>
          </a:p>
          <a:p>
            <a:pPr lvl="1"/>
            <a:r>
              <a:rPr lang="en-US" altLang="zh-CN" sz="1800" dirty="0">
                <a:latin typeface="Comic Sans MS" panose="030F0702030302020204" pitchFamily="66" charset="0"/>
              </a:rPr>
              <a:t>E.g., find total of all balances at the </a:t>
            </a:r>
            <a:r>
              <a:rPr lang="en-US" altLang="zh-CN" sz="1800" dirty="0" err="1">
                <a:latin typeface="Comic Sans MS" panose="030F0702030302020204" pitchFamily="66" charset="0"/>
              </a:rPr>
              <a:t>Perryridge</a:t>
            </a:r>
            <a:r>
              <a:rPr lang="en-US" altLang="zh-CN" sz="1800" dirty="0">
                <a:latin typeface="Comic Sans MS" panose="030F0702030302020204" pitchFamily="66" charset="0"/>
              </a:rPr>
              <a:t> branch</a:t>
            </a:r>
            <a:br>
              <a:rPr lang="en-US" altLang="zh-CN" sz="1800" dirty="0">
                <a:latin typeface="Comic Sans MS" panose="030F0702030302020204" pitchFamily="66" charset="0"/>
              </a:rPr>
            </a:br>
            <a:endParaRPr lang="zh-CN" altLang="en-US" sz="1800" dirty="0">
              <a:latin typeface="Comic Sans MS" panose="030F0702030302020204" pitchFamily="66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835696" y="2067694"/>
            <a:ext cx="6120680" cy="2474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i="1" dirty="0">
                <a:solidFill>
                  <a:srgbClr val="3333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declare</a:t>
            </a:r>
            <a:r>
              <a:rPr lang="en-US" altLang="zh-CN" sz="1800" i="1" dirty="0">
                <a:solidFill>
                  <a:srgbClr val="3333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 n  integer default 0;</a:t>
            </a:r>
            <a:endParaRPr lang="en-US" altLang="zh-CN" sz="1800" i="1" dirty="0">
              <a:solidFill>
                <a:srgbClr val="3333FF"/>
              </a:solidFill>
              <a:latin typeface="Comic Sans MS" panose="030F0702030302020204" pitchFamily="66" charset="0"/>
              <a:cs typeface="Times New Roman" panose="02020603050405020304" pitchFamily="18" charset="0"/>
            </a:endParaRPr>
          </a:p>
          <a:p>
            <a:r>
              <a:rPr lang="en-US" altLang="zh-CN" sz="1800" b="1" i="1" dirty="0">
                <a:solidFill>
                  <a:srgbClr val="3333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 </a:t>
            </a:r>
            <a:r>
              <a:rPr lang="en-US" altLang="zh-CN" sz="1800" b="1" i="1" dirty="0">
                <a:solidFill>
                  <a:srgbClr val="FF0000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for </a:t>
            </a:r>
            <a:r>
              <a:rPr lang="en-US" altLang="zh-CN" sz="1800" i="1" dirty="0">
                <a:solidFill>
                  <a:srgbClr val="3333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r  as</a:t>
            </a:r>
            <a:br>
              <a:rPr lang="en-US" altLang="zh-CN" sz="1800" i="1" dirty="0">
                <a:solidFill>
                  <a:srgbClr val="3333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</a:br>
            <a:r>
              <a:rPr lang="en-US" altLang="zh-CN" sz="1800" i="1" dirty="0">
                <a:solidFill>
                  <a:srgbClr val="3333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         </a:t>
            </a:r>
            <a:r>
              <a:rPr lang="en-US" altLang="zh-CN" sz="1800" b="1" i="1" dirty="0">
                <a:solidFill>
                  <a:srgbClr val="3333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select</a:t>
            </a:r>
            <a:r>
              <a:rPr lang="en-US" altLang="zh-CN" sz="1800" i="1" dirty="0">
                <a:solidFill>
                  <a:srgbClr val="3333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 balance </a:t>
            </a:r>
            <a:endParaRPr lang="en-US" altLang="zh-CN" sz="1800" i="1" dirty="0">
              <a:solidFill>
                <a:srgbClr val="3333FF"/>
              </a:solidFill>
              <a:latin typeface="Comic Sans MS" panose="030F0702030302020204" pitchFamily="66" charset="0"/>
              <a:cs typeface="Times New Roman" panose="02020603050405020304" pitchFamily="18" charset="0"/>
            </a:endParaRPr>
          </a:p>
          <a:p>
            <a:r>
              <a:rPr lang="en-US" altLang="zh-CN" sz="1800" b="1" i="1" dirty="0">
                <a:solidFill>
                  <a:srgbClr val="3333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      from</a:t>
            </a:r>
            <a:r>
              <a:rPr lang="en-US" altLang="zh-CN" sz="1800" i="1" dirty="0">
                <a:solidFill>
                  <a:srgbClr val="3333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 account</a:t>
            </a:r>
            <a:br>
              <a:rPr lang="en-US" altLang="zh-CN" sz="1800" i="1" dirty="0">
                <a:solidFill>
                  <a:srgbClr val="3333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</a:br>
            <a:r>
              <a:rPr lang="en-US" altLang="zh-CN" sz="1800" i="1" dirty="0">
                <a:solidFill>
                  <a:srgbClr val="3333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         </a:t>
            </a:r>
            <a:r>
              <a:rPr lang="en-US" altLang="zh-CN" sz="1800" b="1" i="1" dirty="0">
                <a:solidFill>
                  <a:srgbClr val="3333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where</a:t>
            </a:r>
            <a:r>
              <a:rPr lang="en-US" altLang="zh-CN" sz="1800" i="1" dirty="0">
                <a:solidFill>
                  <a:srgbClr val="3333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 </a:t>
            </a:r>
            <a:r>
              <a:rPr lang="en-US" altLang="zh-CN" sz="1800" i="1" dirty="0" err="1">
                <a:solidFill>
                  <a:srgbClr val="3333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branch_name</a:t>
            </a:r>
            <a:r>
              <a:rPr lang="en-US" altLang="zh-CN" sz="1800" i="1" dirty="0">
                <a:solidFill>
                  <a:srgbClr val="3333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 = ‘</a:t>
            </a:r>
            <a:r>
              <a:rPr lang="en-US" altLang="zh-CN" sz="1800" i="1" dirty="0" err="1">
                <a:solidFill>
                  <a:srgbClr val="3333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Perryridge</a:t>
            </a:r>
            <a:r>
              <a:rPr lang="en-US" altLang="zh-CN" sz="1800" i="1" dirty="0">
                <a:solidFill>
                  <a:srgbClr val="3333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’</a:t>
            </a:r>
            <a:br>
              <a:rPr lang="en-US" altLang="zh-CN" sz="1800" i="1" dirty="0">
                <a:solidFill>
                  <a:srgbClr val="3333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</a:br>
            <a:r>
              <a:rPr lang="en-US" altLang="zh-CN" sz="1800" i="1" dirty="0">
                <a:solidFill>
                  <a:srgbClr val="3333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  </a:t>
            </a:r>
            <a:r>
              <a:rPr lang="en-US" altLang="zh-CN" sz="1800" b="1" i="1" dirty="0">
                <a:solidFill>
                  <a:srgbClr val="FF0000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do</a:t>
            </a:r>
            <a:endParaRPr lang="en-US" altLang="zh-CN" sz="1800" b="1" i="1" dirty="0">
              <a:solidFill>
                <a:srgbClr val="FF0000"/>
              </a:solidFill>
              <a:latin typeface="Comic Sans MS" panose="030F0702030302020204" pitchFamily="66" charset="0"/>
              <a:cs typeface="Times New Roman" panose="02020603050405020304" pitchFamily="18" charset="0"/>
            </a:endParaRPr>
          </a:p>
          <a:p>
            <a:r>
              <a:rPr lang="en-US" altLang="zh-CN" sz="1800" i="1" dirty="0">
                <a:solidFill>
                  <a:srgbClr val="3333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         set n = n + </a:t>
            </a:r>
            <a:r>
              <a:rPr lang="en-US" altLang="zh-CN" sz="1800" i="1" dirty="0" err="1">
                <a:solidFill>
                  <a:srgbClr val="3333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r.balance</a:t>
            </a:r>
            <a:br>
              <a:rPr lang="en-US" altLang="zh-CN" sz="1800" i="1" dirty="0">
                <a:solidFill>
                  <a:srgbClr val="3333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</a:br>
            <a:r>
              <a:rPr lang="en-US" altLang="zh-CN" sz="1800" i="1" dirty="0">
                <a:solidFill>
                  <a:srgbClr val="3333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 </a:t>
            </a:r>
            <a:r>
              <a:rPr lang="en-US" altLang="zh-CN" sz="1800" b="1" i="1" dirty="0">
                <a:solidFill>
                  <a:srgbClr val="FF0000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end for</a:t>
            </a:r>
            <a:endParaRPr lang="en-US" altLang="zh-CN" sz="1800" b="1" i="1" dirty="0">
              <a:solidFill>
                <a:srgbClr val="FF0000"/>
              </a:solidFill>
              <a:latin typeface="Comic Sans MS" panose="030F0702030302020204" pitchFamily="66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anose="030F0702030302020204" pitchFamily="66" charset="0"/>
              </a:rPr>
              <a:t>Outline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1200"/>
              </a:spcBef>
              <a:buNone/>
            </a:pPr>
            <a:r>
              <a:rPr lang="zh-CN" altLang="en-US" b="1">
                <a:solidFill>
                  <a:srgbClr val="FF0000"/>
                </a:solidFill>
                <a:latin typeface="Comic Sans MS" panose="030F0702030302020204" pitchFamily="66" charset="0"/>
                <a:ea typeface="华文中宋" panose="02010600040101010101" pitchFamily="2" charset="-122"/>
                <a:sym typeface="Wingdings" panose="05000000000000000000" pitchFamily="2" charset="2"/>
              </a:rPr>
              <a:t> </a:t>
            </a:r>
            <a:r>
              <a:rPr lang="en-US" altLang="zh-CN" b="1">
                <a:solidFill>
                  <a:srgbClr val="FF0000"/>
                </a:solidFill>
                <a:latin typeface="Comic Sans MS" panose="030F0702030302020204" pitchFamily="66" charset="0"/>
              </a:rPr>
              <a:t>Accessing </a:t>
            </a:r>
            <a:r>
              <a:rPr lang="en-US" altLang="zh-CN" b="1" dirty="0">
                <a:solidFill>
                  <a:srgbClr val="FF0000"/>
                </a:solidFill>
                <a:latin typeface="Comic Sans MS" panose="030F0702030302020204" pitchFamily="66" charset="0"/>
              </a:rPr>
              <a:t>DB From a Programming Language </a:t>
            </a:r>
            <a:endParaRPr lang="en-US" altLang="zh-CN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>
              <a:spcBef>
                <a:spcPts val="1200"/>
              </a:spcBef>
            </a:pPr>
            <a:r>
              <a:rPr lang="en-US" altLang="zh-CN">
                <a:latin typeface="Comic Sans MS" panose="030F0702030302020204" pitchFamily="66" charset="0"/>
              </a:rPr>
              <a:t>Functions </a:t>
            </a:r>
            <a:r>
              <a:rPr lang="en-US" altLang="zh-CN" dirty="0">
                <a:latin typeface="Comic Sans MS" panose="030F0702030302020204" pitchFamily="66" charset="0"/>
              </a:rPr>
              <a:t>and Procedures</a:t>
            </a:r>
            <a:endParaRPr lang="en-US" altLang="zh-CN" dirty="0">
              <a:latin typeface="Comic Sans MS" panose="030F0702030302020204" pitchFamily="66" charset="0"/>
            </a:endParaRPr>
          </a:p>
          <a:p>
            <a:pPr>
              <a:spcBef>
                <a:spcPts val="1200"/>
              </a:spcBef>
            </a:pPr>
            <a:r>
              <a:rPr lang="en-US" altLang="zh-CN">
                <a:latin typeface="Comic Sans MS" panose="030F0702030302020204" pitchFamily="66" charset="0"/>
              </a:rPr>
              <a:t>Triggers</a:t>
            </a:r>
            <a:endParaRPr lang="en-US" altLang="zh-CN" dirty="0">
              <a:latin typeface="Comic Sans MS" panose="030F0702030302020204" pitchFamily="66" charset="0"/>
            </a:endParaRPr>
          </a:p>
          <a:p>
            <a:pPr>
              <a:spcBef>
                <a:spcPts val="1200"/>
              </a:spcBef>
            </a:pPr>
            <a:r>
              <a:rPr lang="en-US" altLang="zh-CN">
                <a:latin typeface="Comic Sans MS" panose="030F0702030302020204" pitchFamily="66" charset="0"/>
              </a:rPr>
              <a:t>Recursion </a:t>
            </a:r>
            <a:r>
              <a:rPr lang="en-US" altLang="zh-CN" dirty="0">
                <a:latin typeface="Comic Sans MS" panose="030F0702030302020204" pitchFamily="66" charset="0"/>
              </a:rPr>
              <a:t>in SQL</a:t>
            </a:r>
            <a:r>
              <a:rPr lang="zh-CN" altLang="en-US" dirty="0">
                <a:latin typeface="Comic Sans MS" panose="030F0702030302020204" pitchFamily="66" charset="0"/>
              </a:rPr>
              <a:t>*</a:t>
            </a:r>
            <a:endParaRPr lang="en-US" altLang="zh-CN" dirty="0">
              <a:latin typeface="Comic Sans MS" panose="030F0702030302020204" pitchFamily="66" charset="0"/>
            </a:endParaRPr>
          </a:p>
          <a:p>
            <a:pPr>
              <a:spcBef>
                <a:spcPts val="1200"/>
              </a:spcBef>
            </a:pPr>
            <a:r>
              <a:rPr lang="en-US" altLang="zh-CN">
                <a:latin typeface="Comic Sans MS" panose="030F0702030302020204" pitchFamily="66" charset="0"/>
              </a:rPr>
              <a:t>Advanced </a:t>
            </a:r>
            <a:r>
              <a:rPr lang="en-US" altLang="zh-CN" dirty="0">
                <a:latin typeface="Comic Sans MS" panose="030F0702030302020204" pitchFamily="66" charset="0"/>
              </a:rPr>
              <a:t>SQL Features</a:t>
            </a:r>
            <a:r>
              <a:rPr lang="zh-CN" altLang="en-US" dirty="0">
                <a:latin typeface="Comic Sans MS" panose="030F0702030302020204" pitchFamily="66" charset="0"/>
              </a:rPr>
              <a:t>*</a:t>
            </a:r>
            <a:endParaRPr lang="en-US" altLang="zh-CN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anose="030F0702030302020204" pitchFamily="66" charset="0"/>
              </a:rPr>
              <a:t>Procedural Constructs (Cont.)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627534"/>
            <a:ext cx="8712968" cy="380507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1800" b="1" dirty="0">
                <a:solidFill>
                  <a:srgbClr val="FF0000"/>
                </a:solidFill>
                <a:latin typeface="Comic Sans MS" panose="030F0702030302020204" pitchFamily="66" charset="0"/>
              </a:rPr>
              <a:t>Conditional statements  (if-then-else)</a:t>
            </a:r>
            <a:endParaRPr lang="en-US" altLang="zh-CN" sz="18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latin typeface="Comic Sans MS" panose="030F0702030302020204" pitchFamily="66" charset="0"/>
              </a:rPr>
              <a:t>E.g. To find sum of balances for each of three categories of accounts (with balance &lt;1000, &gt;=1000 and &lt;5000, &gt;= 5000)</a:t>
            </a:r>
            <a:endParaRPr lang="en-US" altLang="zh-CN" sz="1800" dirty="0">
              <a:latin typeface="Comic Sans MS" panose="030F0702030302020204" pitchFamily="66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>
                <a:latin typeface="Comic Sans MS" panose="030F0702030302020204" pitchFamily="66" charset="0"/>
              </a:rPr>
              <a:t>	</a:t>
            </a:r>
            <a:r>
              <a:rPr lang="en-US" altLang="zh-CN" sz="1800" b="1" i="1" dirty="0">
                <a:solidFill>
                  <a:srgbClr val="FF0000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if</a:t>
            </a:r>
            <a:r>
              <a:rPr lang="en-US" altLang="zh-CN" sz="1800" i="1" dirty="0">
                <a:solidFill>
                  <a:srgbClr val="3333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 </a:t>
            </a:r>
            <a:r>
              <a:rPr lang="en-US" altLang="zh-CN" sz="1800" i="1" dirty="0" err="1">
                <a:solidFill>
                  <a:srgbClr val="3333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r.balance</a:t>
            </a:r>
            <a:r>
              <a:rPr lang="en-US" altLang="zh-CN" sz="1800" i="1" dirty="0">
                <a:solidFill>
                  <a:srgbClr val="3333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 &lt; 1000</a:t>
            </a:r>
            <a:br>
              <a:rPr lang="en-US" altLang="zh-CN" sz="1800" i="1" dirty="0">
                <a:solidFill>
                  <a:srgbClr val="3333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</a:br>
            <a:r>
              <a:rPr lang="en-US" altLang="zh-CN" sz="1800" i="1" dirty="0">
                <a:solidFill>
                  <a:srgbClr val="3333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	     </a:t>
            </a:r>
            <a:r>
              <a:rPr lang="en-US" altLang="zh-CN" sz="1800" b="1" i="1" dirty="0">
                <a:solidFill>
                  <a:srgbClr val="FF0000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then</a:t>
            </a:r>
            <a:r>
              <a:rPr lang="en-US" altLang="zh-CN" sz="1800" i="1" dirty="0">
                <a:solidFill>
                  <a:srgbClr val="3333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 set l = l + </a:t>
            </a:r>
            <a:r>
              <a:rPr lang="en-US" altLang="zh-CN" sz="1800" i="1" dirty="0" err="1">
                <a:solidFill>
                  <a:srgbClr val="3333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r.balance</a:t>
            </a:r>
            <a:br>
              <a:rPr lang="en-US" altLang="zh-CN" sz="1800" i="1" dirty="0">
                <a:solidFill>
                  <a:srgbClr val="3333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</a:br>
            <a:r>
              <a:rPr lang="en-US" altLang="zh-CN" sz="1800" i="1" dirty="0">
                <a:solidFill>
                  <a:srgbClr val="3333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	</a:t>
            </a:r>
            <a:r>
              <a:rPr lang="en-US" altLang="zh-CN" sz="1800" b="1" i="1" dirty="0">
                <a:solidFill>
                  <a:srgbClr val="FF0000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elseif</a:t>
            </a:r>
            <a:r>
              <a:rPr lang="en-US" altLang="zh-CN" sz="1800" i="1" dirty="0">
                <a:solidFill>
                  <a:srgbClr val="3333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 </a:t>
            </a:r>
            <a:r>
              <a:rPr lang="en-US" altLang="zh-CN" sz="1800" i="1" dirty="0" err="1">
                <a:solidFill>
                  <a:srgbClr val="3333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r.balance</a:t>
            </a:r>
            <a:r>
              <a:rPr lang="en-US" altLang="zh-CN" sz="1800" i="1" dirty="0">
                <a:solidFill>
                  <a:srgbClr val="3333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 &lt; 5000</a:t>
            </a:r>
            <a:br>
              <a:rPr lang="en-US" altLang="zh-CN" sz="1800" i="1" dirty="0">
                <a:solidFill>
                  <a:srgbClr val="3333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</a:br>
            <a:r>
              <a:rPr lang="en-US" altLang="zh-CN" sz="1800" i="1" dirty="0">
                <a:solidFill>
                  <a:srgbClr val="3333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	     </a:t>
            </a:r>
            <a:r>
              <a:rPr lang="en-US" altLang="zh-CN" sz="1800" b="1" i="1" dirty="0">
                <a:solidFill>
                  <a:srgbClr val="FF0000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then</a:t>
            </a:r>
            <a:r>
              <a:rPr lang="en-US" altLang="zh-CN" sz="1800" i="1" dirty="0">
                <a:solidFill>
                  <a:srgbClr val="FF0000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 </a:t>
            </a:r>
            <a:r>
              <a:rPr lang="en-US" altLang="zh-CN" sz="1800" i="1" dirty="0">
                <a:solidFill>
                  <a:srgbClr val="3333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set m = m + </a:t>
            </a:r>
            <a:r>
              <a:rPr lang="en-US" altLang="zh-CN" sz="1800" i="1" dirty="0" err="1">
                <a:solidFill>
                  <a:srgbClr val="3333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r.balance</a:t>
            </a:r>
            <a:br>
              <a:rPr lang="en-US" altLang="zh-CN" sz="1800" i="1" dirty="0">
                <a:solidFill>
                  <a:srgbClr val="3333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</a:br>
            <a:r>
              <a:rPr lang="en-US" altLang="zh-CN" sz="1800" i="1" dirty="0">
                <a:solidFill>
                  <a:srgbClr val="3333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	</a:t>
            </a:r>
            <a:r>
              <a:rPr lang="en-US" altLang="zh-CN" sz="1800" b="1" i="1" dirty="0">
                <a:solidFill>
                  <a:srgbClr val="FF0000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else</a:t>
            </a:r>
            <a:r>
              <a:rPr lang="en-US" altLang="zh-CN" sz="1800" i="1" dirty="0">
                <a:solidFill>
                  <a:srgbClr val="3333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 set h = h + </a:t>
            </a:r>
            <a:r>
              <a:rPr lang="en-US" altLang="zh-CN" sz="1800" i="1" dirty="0" err="1">
                <a:solidFill>
                  <a:srgbClr val="3333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r.balance</a:t>
            </a:r>
            <a:br>
              <a:rPr lang="en-US" altLang="zh-CN" sz="1800" i="1" dirty="0">
                <a:solidFill>
                  <a:srgbClr val="3333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</a:br>
            <a:r>
              <a:rPr lang="en-US" altLang="zh-CN" sz="1800" i="1" dirty="0">
                <a:solidFill>
                  <a:srgbClr val="3333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	</a:t>
            </a:r>
            <a:r>
              <a:rPr lang="en-US" altLang="zh-CN" sz="1800" b="1" i="1" dirty="0">
                <a:solidFill>
                  <a:srgbClr val="FF0000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end if </a:t>
            </a:r>
            <a:endParaRPr lang="en-US" altLang="zh-CN" sz="1800" b="1" i="1" dirty="0">
              <a:solidFill>
                <a:srgbClr val="FF0000"/>
              </a:solidFill>
              <a:latin typeface="Comic Sans MS" panose="030F0702030302020204" pitchFamily="66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anose="030F0702030302020204" pitchFamily="66" charset="0"/>
              </a:rPr>
              <a:t>Procedural Constructs (Cont.)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627534"/>
            <a:ext cx="8712968" cy="380507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zh-CN" sz="1800" dirty="0">
                <a:latin typeface="Comic Sans MS" panose="030F0702030302020204" pitchFamily="66" charset="0"/>
              </a:rPr>
              <a:t>Signaling of </a:t>
            </a:r>
            <a:r>
              <a:rPr lang="en-US" altLang="zh-CN" sz="1800" dirty="0">
                <a:solidFill>
                  <a:srgbClr val="FF0000"/>
                </a:solidFill>
                <a:latin typeface="Comic Sans MS" panose="030F0702030302020204" pitchFamily="66" charset="0"/>
              </a:rPr>
              <a:t>exception conditions</a:t>
            </a:r>
            <a:r>
              <a:rPr lang="en-US" altLang="zh-CN" sz="1800" dirty="0">
                <a:latin typeface="Comic Sans MS" panose="030F0702030302020204" pitchFamily="66" charset="0"/>
              </a:rPr>
              <a:t>, and declaring handlers for exceptions</a:t>
            </a:r>
            <a:endParaRPr lang="en-US" altLang="zh-CN" sz="18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altLang="zh-CN" sz="1800" dirty="0">
                <a:latin typeface="Comic Sans MS" panose="030F0702030302020204" pitchFamily="66" charset="0"/>
              </a:rPr>
              <a:t>	</a:t>
            </a:r>
            <a:r>
              <a:rPr lang="en-US" altLang="zh-CN" sz="1800" b="1" i="1" dirty="0">
                <a:solidFill>
                  <a:srgbClr val="3333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declare</a:t>
            </a:r>
            <a:r>
              <a:rPr lang="en-US" altLang="zh-CN" sz="1800" i="1" dirty="0">
                <a:solidFill>
                  <a:srgbClr val="3333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 </a:t>
            </a:r>
            <a:r>
              <a:rPr lang="en-US" altLang="zh-CN" sz="1800" i="1" dirty="0" err="1">
                <a:solidFill>
                  <a:srgbClr val="3333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out_of_stock</a:t>
            </a:r>
            <a:r>
              <a:rPr lang="en-US" altLang="zh-CN" sz="1800" i="1" dirty="0">
                <a:solidFill>
                  <a:srgbClr val="3333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 condition</a:t>
            </a:r>
            <a:br>
              <a:rPr lang="en-US" altLang="zh-CN" sz="1800" i="1" dirty="0">
                <a:solidFill>
                  <a:srgbClr val="3333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</a:br>
            <a:r>
              <a:rPr lang="en-US" altLang="zh-CN" sz="1800" i="1" dirty="0">
                <a:solidFill>
                  <a:srgbClr val="3333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	</a:t>
            </a:r>
            <a:r>
              <a:rPr lang="en-US" altLang="zh-CN" sz="1800" b="1" i="1" dirty="0">
                <a:solidFill>
                  <a:srgbClr val="3333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declare</a:t>
            </a:r>
            <a:r>
              <a:rPr lang="en-US" altLang="zh-CN" sz="1800" i="1" dirty="0">
                <a:solidFill>
                  <a:srgbClr val="3333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 </a:t>
            </a:r>
            <a:r>
              <a:rPr lang="en-US" altLang="zh-CN" sz="1800" b="1" i="1" dirty="0">
                <a:solidFill>
                  <a:srgbClr val="FF0000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exit</a:t>
            </a:r>
            <a:r>
              <a:rPr lang="en-US" altLang="zh-CN" sz="1800" i="1" dirty="0">
                <a:solidFill>
                  <a:srgbClr val="FF0000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 </a:t>
            </a:r>
            <a:r>
              <a:rPr lang="en-US" altLang="zh-CN" sz="1800" i="1" dirty="0">
                <a:solidFill>
                  <a:srgbClr val="3333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handler for </a:t>
            </a:r>
            <a:r>
              <a:rPr lang="en-US" altLang="zh-CN" sz="1800" i="1" dirty="0" err="1">
                <a:solidFill>
                  <a:srgbClr val="3333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out_of_stock</a:t>
            </a:r>
            <a:br>
              <a:rPr lang="en-US" altLang="zh-CN" sz="1800" i="1" dirty="0">
                <a:solidFill>
                  <a:srgbClr val="3333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</a:br>
            <a:r>
              <a:rPr lang="en-US" altLang="zh-CN" sz="1800" i="1" dirty="0">
                <a:solidFill>
                  <a:srgbClr val="3333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	</a:t>
            </a:r>
            <a:r>
              <a:rPr lang="en-US" altLang="zh-CN" sz="1800" b="1" i="1" dirty="0">
                <a:solidFill>
                  <a:srgbClr val="3333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begin</a:t>
            </a:r>
            <a:br>
              <a:rPr lang="en-US" altLang="zh-CN" sz="1800" i="1" dirty="0">
                <a:solidFill>
                  <a:srgbClr val="3333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</a:br>
            <a:r>
              <a:rPr lang="en-US" altLang="zh-CN" sz="1800" i="1" dirty="0">
                <a:solidFill>
                  <a:srgbClr val="3333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	…</a:t>
            </a:r>
            <a:br>
              <a:rPr lang="en-US" altLang="zh-CN" sz="1800" i="1" dirty="0">
                <a:solidFill>
                  <a:srgbClr val="3333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</a:br>
            <a:r>
              <a:rPr lang="en-US" altLang="zh-CN" sz="1800" i="1" dirty="0">
                <a:solidFill>
                  <a:srgbClr val="3333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        	 ..  signal out-of-stock</a:t>
            </a:r>
            <a:br>
              <a:rPr lang="en-US" altLang="zh-CN" sz="1800" i="1" dirty="0">
                <a:solidFill>
                  <a:srgbClr val="3333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</a:br>
            <a:r>
              <a:rPr lang="en-US" altLang="zh-CN" sz="1800" i="1" dirty="0">
                <a:solidFill>
                  <a:srgbClr val="3333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	</a:t>
            </a:r>
            <a:r>
              <a:rPr lang="en-US" altLang="zh-CN" sz="1800" b="1" i="1" dirty="0">
                <a:solidFill>
                  <a:srgbClr val="3333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end</a:t>
            </a:r>
            <a:endParaRPr lang="en-US" altLang="zh-CN" sz="1800" b="1" i="1" dirty="0">
              <a:solidFill>
                <a:srgbClr val="3333FF"/>
              </a:solidFill>
              <a:latin typeface="Comic Sans MS" panose="030F0702030302020204" pitchFamily="66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1800" dirty="0">
                <a:latin typeface="Comic Sans MS" panose="030F0702030302020204" pitchFamily="66" charset="0"/>
              </a:rPr>
              <a:t>The handler here is </a:t>
            </a:r>
            <a:r>
              <a:rPr lang="en-US" altLang="zh-CN" sz="1800" dirty="0">
                <a:solidFill>
                  <a:srgbClr val="FF0000"/>
                </a:solidFill>
                <a:latin typeface="Comic Sans MS" panose="030F0702030302020204" pitchFamily="66" charset="0"/>
              </a:rPr>
              <a:t>exit </a:t>
            </a:r>
            <a:r>
              <a:rPr lang="en-US" altLang="zh-CN" sz="1800" dirty="0">
                <a:latin typeface="Comic Sans MS" panose="030F0702030302020204" pitchFamily="66" charset="0"/>
              </a:rPr>
              <a:t>-- causes enclosing begin...end to be exited</a:t>
            </a:r>
            <a:endParaRPr lang="en-US" altLang="zh-CN" sz="1800" dirty="0">
              <a:latin typeface="Comic Sans MS" panose="030F0702030302020204" pitchFamily="66" charset="0"/>
            </a:endParaRPr>
          </a:p>
          <a:p>
            <a:pPr lvl="1"/>
            <a:r>
              <a:rPr lang="en-US" altLang="zh-CN" sz="1800" dirty="0">
                <a:latin typeface="Comic Sans MS" panose="030F0702030302020204" pitchFamily="66" charset="0"/>
              </a:rPr>
              <a:t>Other actions possible on exception</a:t>
            </a:r>
            <a:endParaRPr lang="en-US" altLang="zh-CN" sz="1800" dirty="0">
              <a:latin typeface="Comic Sans MS" panose="030F0702030302020204" pitchFamily="66" charset="0"/>
            </a:endParaRPr>
          </a:p>
          <a:p>
            <a:endParaRPr lang="zh-CN" altLang="en-US" sz="1800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anose="030F0702030302020204" pitchFamily="66" charset="0"/>
              </a:rPr>
              <a:t>SQL Procedures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496" y="669214"/>
            <a:ext cx="9108504" cy="4062775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zh-CN" sz="1600" dirty="0">
                <a:latin typeface="Comic Sans MS" panose="030F0702030302020204" pitchFamily="66" charset="0"/>
              </a:rPr>
              <a:t>The </a:t>
            </a:r>
            <a:r>
              <a:rPr lang="en-US" altLang="zh-CN" sz="1600" dirty="0" err="1">
                <a:latin typeface="Comic Sans MS" panose="030F0702030302020204" pitchFamily="66" charset="0"/>
              </a:rPr>
              <a:t>account_count</a:t>
            </a:r>
            <a:r>
              <a:rPr lang="en-US" altLang="zh-CN" sz="1600" dirty="0">
                <a:latin typeface="Comic Sans MS" panose="030F0702030302020204" pitchFamily="66" charset="0"/>
              </a:rPr>
              <a:t> function could instead be written as procedure:</a:t>
            </a:r>
            <a:endParaRPr lang="en-US" altLang="zh-CN" sz="1600" dirty="0">
              <a:latin typeface="Comic Sans MS" panose="030F0702030302020204" pitchFamily="66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1" i="1" dirty="0">
                <a:solidFill>
                  <a:srgbClr val="FF0000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create procedure </a:t>
            </a:r>
            <a:r>
              <a:rPr lang="en-US" altLang="zh-CN" sz="1600" b="1" i="1" dirty="0" err="1">
                <a:solidFill>
                  <a:srgbClr val="00B050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account_count_proc</a:t>
            </a:r>
            <a:r>
              <a:rPr lang="en-US" altLang="zh-CN" sz="1600" b="1" i="1" dirty="0">
                <a:solidFill>
                  <a:srgbClr val="00B050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 </a:t>
            </a:r>
            <a:r>
              <a:rPr lang="en-US" altLang="zh-CN" sz="1600" i="1" dirty="0">
                <a:solidFill>
                  <a:srgbClr val="3333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(</a:t>
            </a:r>
            <a:r>
              <a:rPr lang="en-US" altLang="zh-CN" sz="1600" b="1" i="1" dirty="0">
                <a:solidFill>
                  <a:srgbClr val="FF0000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in</a:t>
            </a:r>
            <a:r>
              <a:rPr lang="en-US" altLang="zh-CN" sz="1600" i="1" dirty="0">
                <a:solidFill>
                  <a:srgbClr val="FF0000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 </a:t>
            </a:r>
            <a:r>
              <a:rPr lang="en-US" altLang="zh-CN" sz="1600" i="1" dirty="0" err="1">
                <a:solidFill>
                  <a:srgbClr val="3333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customer_name</a:t>
            </a:r>
            <a:r>
              <a:rPr lang="en-US" altLang="zh-CN" sz="1600" i="1" dirty="0">
                <a:solidFill>
                  <a:srgbClr val="3333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 varchar(20), </a:t>
            </a:r>
            <a:r>
              <a:rPr lang="en-US" altLang="zh-CN" sz="1600" b="1" i="1" dirty="0">
                <a:solidFill>
                  <a:srgbClr val="FF0000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out</a:t>
            </a:r>
            <a:r>
              <a:rPr lang="en-US" altLang="zh-CN" sz="1600" i="1" dirty="0">
                <a:solidFill>
                  <a:srgbClr val="FF0000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 </a:t>
            </a:r>
            <a:r>
              <a:rPr lang="en-US" altLang="zh-CN" sz="1600" i="1" dirty="0" err="1">
                <a:solidFill>
                  <a:srgbClr val="3333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a_count</a:t>
            </a:r>
            <a:r>
              <a:rPr lang="en-US" altLang="zh-CN" sz="1600" i="1" dirty="0">
                <a:solidFill>
                  <a:srgbClr val="3333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 integer)</a:t>
            </a:r>
            <a:br>
              <a:rPr lang="en-US" altLang="zh-CN" sz="1600" i="1" dirty="0">
                <a:solidFill>
                  <a:srgbClr val="3333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</a:br>
            <a:r>
              <a:rPr lang="en-US" altLang="zh-CN" sz="1600" i="1" dirty="0">
                <a:solidFill>
                  <a:srgbClr val="3333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      </a:t>
            </a:r>
            <a:r>
              <a:rPr lang="en-US" altLang="zh-CN" sz="1600" b="1" i="1" dirty="0">
                <a:solidFill>
                  <a:srgbClr val="3333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begin</a:t>
            </a:r>
            <a:endParaRPr lang="en-US" altLang="zh-CN" sz="1600" b="1" i="1" dirty="0">
              <a:solidFill>
                <a:srgbClr val="3333FF"/>
              </a:solidFill>
              <a:latin typeface="Comic Sans MS" panose="030F0702030302020204" pitchFamily="66" charset="0"/>
              <a:cs typeface="Times New Roman" panose="02020603050405020304" pitchFamily="18" charset="0"/>
            </a:endParaRPr>
          </a:p>
          <a:p>
            <a:pPr marL="400050" lvl="1" indent="0">
              <a:spcBef>
                <a:spcPts val="0"/>
              </a:spcBef>
              <a:buNone/>
            </a:pPr>
            <a:r>
              <a:rPr lang="en-US" altLang="zh-CN" sz="1600" i="1" dirty="0">
                <a:solidFill>
                  <a:srgbClr val="3333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    </a:t>
            </a:r>
            <a:r>
              <a:rPr lang="en-US" altLang="zh-CN" sz="1600" b="1" i="1" dirty="0">
                <a:solidFill>
                  <a:srgbClr val="3333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select</a:t>
            </a:r>
            <a:r>
              <a:rPr lang="en-US" altLang="zh-CN" sz="1600" i="1" dirty="0">
                <a:solidFill>
                  <a:srgbClr val="3333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 count(*) </a:t>
            </a:r>
            <a:r>
              <a:rPr lang="en-US" altLang="zh-CN" sz="1600" b="1" i="1" dirty="0">
                <a:solidFill>
                  <a:srgbClr val="FF0000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into</a:t>
            </a:r>
            <a:r>
              <a:rPr lang="en-US" altLang="zh-CN" sz="1600" i="1" dirty="0">
                <a:solidFill>
                  <a:srgbClr val="FF0000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 </a:t>
            </a:r>
            <a:r>
              <a:rPr lang="en-US" altLang="zh-CN" sz="1600" i="1" dirty="0" err="1">
                <a:solidFill>
                  <a:srgbClr val="3333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a_count</a:t>
            </a:r>
            <a:br>
              <a:rPr lang="en-US" altLang="zh-CN" sz="1600" i="1" dirty="0">
                <a:solidFill>
                  <a:srgbClr val="1B06BA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</a:br>
            <a:r>
              <a:rPr lang="en-US" altLang="zh-CN" sz="1600" i="1" dirty="0">
                <a:solidFill>
                  <a:srgbClr val="1B06BA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    </a:t>
            </a:r>
            <a:r>
              <a:rPr lang="en-US" altLang="zh-CN" sz="1600" b="1" i="1" dirty="0">
                <a:solidFill>
                  <a:srgbClr val="3333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from</a:t>
            </a:r>
            <a:r>
              <a:rPr lang="en-US" altLang="zh-CN" sz="1600" i="1" dirty="0">
                <a:solidFill>
                  <a:srgbClr val="3333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  depositor</a:t>
            </a:r>
            <a:br>
              <a:rPr lang="en-US" altLang="zh-CN" sz="1600" i="1" dirty="0">
                <a:solidFill>
                  <a:srgbClr val="3333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</a:br>
            <a:r>
              <a:rPr lang="en-US" altLang="zh-CN" sz="1600" i="1" dirty="0">
                <a:solidFill>
                  <a:srgbClr val="3333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    </a:t>
            </a:r>
            <a:r>
              <a:rPr lang="en-US" altLang="zh-CN" sz="1600" b="1" i="1" dirty="0">
                <a:solidFill>
                  <a:srgbClr val="3333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where</a:t>
            </a:r>
            <a:r>
              <a:rPr lang="en-US" altLang="zh-CN" sz="1600" i="1" dirty="0">
                <a:solidFill>
                  <a:srgbClr val="3333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 </a:t>
            </a:r>
            <a:r>
              <a:rPr lang="en-US" altLang="zh-CN" sz="1600" i="1" dirty="0" err="1">
                <a:solidFill>
                  <a:srgbClr val="3333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depositor.customer_name</a:t>
            </a:r>
            <a:r>
              <a:rPr lang="en-US" altLang="zh-CN" sz="1600" i="1" dirty="0">
                <a:solidFill>
                  <a:srgbClr val="3333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 = </a:t>
            </a:r>
            <a:r>
              <a:rPr lang="en-US" altLang="zh-CN" sz="1600" b="1" i="1" dirty="0" err="1">
                <a:solidFill>
                  <a:srgbClr val="00B050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account_count_proc</a:t>
            </a:r>
            <a:r>
              <a:rPr lang="en-US" altLang="zh-CN" sz="1600" b="1" i="1" dirty="0" err="1">
                <a:solidFill>
                  <a:srgbClr val="339933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.</a:t>
            </a:r>
            <a:r>
              <a:rPr lang="en-US" altLang="zh-CN" sz="1600" i="1" dirty="0" err="1">
                <a:solidFill>
                  <a:srgbClr val="FF0000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customer_name</a:t>
            </a:r>
            <a:endParaRPr lang="en-US" altLang="zh-CN" sz="1600" i="1" dirty="0">
              <a:solidFill>
                <a:srgbClr val="FF0000"/>
              </a:solidFill>
              <a:latin typeface="Comic Sans MS" panose="030F0702030302020204" pitchFamily="66" charset="0"/>
              <a:cs typeface="Times New Roman" panose="02020603050405020304" pitchFamily="18" charset="0"/>
            </a:endParaRPr>
          </a:p>
          <a:p>
            <a:pPr marL="400050" lvl="1" indent="0">
              <a:spcBef>
                <a:spcPts val="0"/>
              </a:spcBef>
              <a:buNone/>
            </a:pPr>
            <a:r>
              <a:rPr lang="en-US" altLang="zh-CN" sz="1600" b="1" i="1" dirty="0">
                <a:solidFill>
                  <a:srgbClr val="3333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end</a:t>
            </a:r>
            <a:endParaRPr lang="en-US" altLang="zh-CN" sz="1600" b="1" i="1" dirty="0">
              <a:solidFill>
                <a:srgbClr val="3333FF"/>
              </a:solidFill>
              <a:latin typeface="Comic Sans MS" panose="030F0702030302020204" pitchFamily="66" charset="0"/>
              <a:cs typeface="Times New Roman" panose="02020603050405020304" pitchFamily="18" charset="0"/>
            </a:endParaRPr>
          </a:p>
          <a:p>
            <a:r>
              <a:rPr lang="en-US" altLang="zh-CN" sz="1600" dirty="0">
                <a:latin typeface="Comic Sans MS" panose="030F0702030302020204" pitchFamily="66" charset="0"/>
              </a:rPr>
              <a:t>Procedures can be invoked either from an SQL procedure or from embedded SQL, using the call statement.</a:t>
            </a:r>
            <a:endParaRPr lang="en-US" altLang="zh-CN" sz="16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altLang="zh-CN" sz="1600" dirty="0">
                <a:latin typeface="Comic Sans MS" panose="030F0702030302020204" pitchFamily="66" charset="0"/>
              </a:rPr>
              <a:t>      </a:t>
            </a:r>
            <a:r>
              <a:rPr lang="en-US" altLang="zh-CN" sz="1600" b="1" i="1" dirty="0">
                <a:solidFill>
                  <a:srgbClr val="3333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declare</a:t>
            </a:r>
            <a:r>
              <a:rPr lang="en-US" altLang="zh-CN" sz="1600" i="1" dirty="0">
                <a:solidFill>
                  <a:srgbClr val="3333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 </a:t>
            </a:r>
            <a:r>
              <a:rPr lang="en-US" altLang="zh-CN" sz="1600" i="1" dirty="0" err="1">
                <a:solidFill>
                  <a:srgbClr val="3333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a_count</a:t>
            </a:r>
            <a:r>
              <a:rPr lang="en-US" altLang="zh-CN" sz="1600" i="1" dirty="0">
                <a:solidFill>
                  <a:srgbClr val="3333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 integer;</a:t>
            </a:r>
            <a:br>
              <a:rPr lang="en-US" altLang="zh-CN" sz="1600" i="1" dirty="0">
                <a:solidFill>
                  <a:srgbClr val="3333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</a:br>
            <a:r>
              <a:rPr lang="en-US" altLang="zh-CN" sz="1600" i="1" dirty="0">
                <a:solidFill>
                  <a:srgbClr val="1B06BA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       </a:t>
            </a:r>
            <a:r>
              <a:rPr lang="en-US" altLang="zh-CN" sz="1600" b="1" i="1" dirty="0">
                <a:solidFill>
                  <a:srgbClr val="FF0000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call</a:t>
            </a:r>
            <a:r>
              <a:rPr lang="en-US" altLang="zh-CN" sz="1600" i="1" dirty="0">
                <a:solidFill>
                  <a:srgbClr val="FF0000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 </a:t>
            </a:r>
            <a:r>
              <a:rPr lang="en-US" altLang="zh-CN" sz="1600" b="1" i="1" dirty="0" err="1">
                <a:solidFill>
                  <a:srgbClr val="00B050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account_count_proc</a:t>
            </a:r>
            <a:r>
              <a:rPr lang="en-US" altLang="zh-CN" sz="1600" i="1" dirty="0">
                <a:solidFill>
                  <a:srgbClr val="FF0000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( ‘Smith’, </a:t>
            </a:r>
            <a:r>
              <a:rPr lang="en-US" altLang="zh-CN" sz="1600" i="1" dirty="0" err="1">
                <a:solidFill>
                  <a:srgbClr val="FF0000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a_count</a:t>
            </a:r>
            <a:r>
              <a:rPr lang="en-US" altLang="zh-CN" sz="1600" i="1" dirty="0">
                <a:solidFill>
                  <a:srgbClr val="FF0000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);</a:t>
            </a:r>
            <a:endParaRPr lang="en-US" altLang="zh-CN" sz="1600" i="1" dirty="0">
              <a:solidFill>
                <a:srgbClr val="FF0000"/>
              </a:solidFill>
              <a:latin typeface="Comic Sans MS" panose="030F0702030302020204" pitchFamily="66" charset="0"/>
              <a:cs typeface="Times New Roman" panose="02020603050405020304" pitchFamily="18" charset="0"/>
            </a:endParaRPr>
          </a:p>
          <a:p>
            <a:r>
              <a:rPr lang="en-US" altLang="zh-CN" sz="1600" dirty="0">
                <a:latin typeface="Comic Sans MS" panose="030F0702030302020204" pitchFamily="66" charset="0"/>
              </a:rPr>
              <a:t>Procedures and functions can be invoked also from dynamic SQL.</a:t>
            </a:r>
            <a:endParaRPr lang="en-US" altLang="zh-CN" sz="1600" dirty="0">
              <a:latin typeface="Comic Sans MS" panose="030F0702030302020204" pitchFamily="66" charset="0"/>
            </a:endParaRPr>
          </a:p>
          <a:p>
            <a:r>
              <a:rPr lang="en-US" altLang="zh-CN" sz="1600" dirty="0">
                <a:latin typeface="Comic Sans MS" panose="030F0702030302020204" pitchFamily="66" charset="0"/>
              </a:rPr>
              <a:t>SQL:1999 allows more than one function/procedure of the same name (called name overloading), as long as the number of arguments differ, or at least the types of the arguments differ.</a:t>
            </a:r>
            <a:endParaRPr lang="en-US" altLang="zh-CN" sz="1600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2800" dirty="0">
                <a:latin typeface="Comic Sans MS" panose="030F0702030302020204" pitchFamily="66" charset="0"/>
              </a:rPr>
              <a:t>External Language Functions/Procedures</a:t>
            </a:r>
            <a:endParaRPr lang="zh-CN" altLang="en-US" sz="2800" dirty="0">
              <a:latin typeface="Comic Sans MS" panose="030F0702030302020204" pitchFamily="66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>
                <a:latin typeface="Comic Sans MS" panose="030F0702030302020204" pitchFamily="66" charset="0"/>
              </a:rPr>
              <a:t>SQL:1999 permits the use of functions and procedures written in other languages such as C or C++ </a:t>
            </a:r>
            <a:endParaRPr lang="en-US" altLang="zh-CN" sz="2000" dirty="0">
              <a:latin typeface="Comic Sans MS" panose="030F0702030302020204" pitchFamily="66" charset="0"/>
            </a:endParaRPr>
          </a:p>
          <a:p>
            <a:r>
              <a:rPr lang="en-US" altLang="zh-CN" sz="2000" dirty="0">
                <a:latin typeface="Comic Sans MS" panose="030F0702030302020204" pitchFamily="66" charset="0"/>
              </a:rPr>
              <a:t>Declaring external language procedures and functions</a:t>
            </a:r>
            <a:endParaRPr lang="en-US" altLang="zh-CN" sz="2000" dirty="0">
              <a:latin typeface="Comic Sans MS" panose="030F0702030302020204" pitchFamily="66" charset="0"/>
            </a:endParaRPr>
          </a:p>
          <a:p>
            <a:pPr marL="400050" lvl="1" indent="0">
              <a:buNone/>
            </a:pPr>
            <a:r>
              <a:rPr lang="en-US" altLang="zh-CN" sz="1800" b="1" i="1" dirty="0">
                <a:solidFill>
                  <a:srgbClr val="FF0000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create procedure </a:t>
            </a:r>
            <a:r>
              <a:rPr lang="en-US" altLang="zh-CN" sz="1800" b="1" i="1" dirty="0" err="1">
                <a:solidFill>
                  <a:srgbClr val="339933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account_count_proc</a:t>
            </a:r>
            <a:r>
              <a:rPr lang="en-US" altLang="zh-CN" sz="1800" i="1" dirty="0">
                <a:solidFill>
                  <a:srgbClr val="FF0000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(</a:t>
            </a:r>
            <a:r>
              <a:rPr lang="en-US" altLang="zh-CN" sz="1800" b="1" i="1" dirty="0">
                <a:solidFill>
                  <a:srgbClr val="FF0000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in</a:t>
            </a:r>
            <a:r>
              <a:rPr lang="en-US" altLang="zh-CN" sz="1800" i="1" dirty="0">
                <a:solidFill>
                  <a:srgbClr val="FF0000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 </a:t>
            </a:r>
            <a:r>
              <a:rPr lang="en-US" altLang="zh-CN" sz="1800" i="1" dirty="0" err="1">
                <a:solidFill>
                  <a:srgbClr val="3333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customer_name</a:t>
            </a:r>
            <a:r>
              <a:rPr lang="en-US" altLang="zh-CN" sz="1800" i="1" dirty="0">
                <a:solidFill>
                  <a:srgbClr val="3333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 </a:t>
            </a:r>
            <a:r>
              <a:rPr lang="en-US" altLang="zh-CN" sz="1800" b="1" i="1" dirty="0">
                <a:solidFill>
                  <a:srgbClr val="3333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varchar</a:t>
            </a:r>
            <a:r>
              <a:rPr lang="en-US" altLang="zh-CN" sz="1800" i="1" dirty="0">
                <a:solidFill>
                  <a:srgbClr val="3333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(20),  </a:t>
            </a:r>
            <a:r>
              <a:rPr lang="en-US" altLang="zh-CN" sz="1800" b="1" i="1" dirty="0">
                <a:solidFill>
                  <a:srgbClr val="FF0000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out</a:t>
            </a:r>
            <a:r>
              <a:rPr lang="en-US" altLang="zh-CN" sz="1800" i="1" dirty="0">
                <a:solidFill>
                  <a:srgbClr val="FF0000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 </a:t>
            </a:r>
            <a:r>
              <a:rPr lang="en-US" altLang="zh-CN" sz="1800" i="1" dirty="0">
                <a:solidFill>
                  <a:srgbClr val="3333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count </a:t>
            </a:r>
            <a:r>
              <a:rPr lang="en-US" altLang="zh-CN" sz="1800" b="1" i="1" dirty="0">
                <a:solidFill>
                  <a:srgbClr val="3333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integer</a:t>
            </a:r>
            <a:r>
              <a:rPr lang="en-US" altLang="zh-CN" sz="1800" i="1" dirty="0">
                <a:solidFill>
                  <a:srgbClr val="FF0000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)</a:t>
            </a:r>
            <a:br>
              <a:rPr lang="en-US" altLang="zh-CN" sz="1800" i="1" dirty="0">
                <a:solidFill>
                  <a:srgbClr val="FF0000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</a:br>
            <a:r>
              <a:rPr lang="en-US" altLang="zh-CN" sz="1800" b="1" i="1" dirty="0">
                <a:latin typeface="Comic Sans MS" panose="030F0702030302020204" pitchFamily="66" charset="0"/>
                <a:cs typeface="Times New Roman" panose="02020603050405020304" pitchFamily="18" charset="0"/>
              </a:rPr>
              <a:t>language</a:t>
            </a:r>
            <a:r>
              <a:rPr lang="en-US" altLang="zh-CN" sz="1800" i="1" dirty="0">
                <a:latin typeface="Comic Sans MS" panose="030F0702030302020204" pitchFamily="66" charset="0"/>
                <a:cs typeface="Times New Roman" panose="02020603050405020304" pitchFamily="18" charset="0"/>
              </a:rPr>
              <a:t> C</a:t>
            </a:r>
            <a:br>
              <a:rPr lang="en-US" altLang="zh-CN" sz="1800" i="1" dirty="0">
                <a:latin typeface="Comic Sans MS" panose="030F0702030302020204" pitchFamily="66" charset="0"/>
                <a:cs typeface="Times New Roman" panose="02020603050405020304" pitchFamily="18" charset="0"/>
              </a:rPr>
            </a:br>
            <a:r>
              <a:rPr lang="en-US" altLang="zh-CN" sz="1800" b="1" i="1" dirty="0">
                <a:latin typeface="Comic Sans MS" panose="030F0702030302020204" pitchFamily="66" charset="0"/>
                <a:cs typeface="Times New Roman" panose="02020603050405020304" pitchFamily="18" charset="0"/>
              </a:rPr>
              <a:t>external</a:t>
            </a:r>
            <a:r>
              <a:rPr lang="en-US" altLang="zh-CN" sz="1800" i="1" dirty="0">
                <a:latin typeface="Comic Sans MS" panose="030F0702030302020204" pitchFamily="66" charset="0"/>
                <a:cs typeface="Times New Roman" panose="02020603050405020304" pitchFamily="18" charset="0"/>
              </a:rPr>
              <a:t> </a:t>
            </a:r>
            <a:r>
              <a:rPr lang="en-US" altLang="zh-CN" sz="1800" b="1" i="1" dirty="0">
                <a:latin typeface="Comic Sans MS" panose="030F0702030302020204" pitchFamily="66" charset="0"/>
                <a:cs typeface="Times New Roman" panose="02020603050405020304" pitchFamily="18" charset="0"/>
              </a:rPr>
              <a:t>name</a:t>
            </a:r>
            <a:r>
              <a:rPr lang="en-US" altLang="zh-CN" sz="1800" i="1" dirty="0">
                <a:latin typeface="Comic Sans MS" panose="030F0702030302020204" pitchFamily="66" charset="0"/>
                <a:cs typeface="Times New Roman" panose="02020603050405020304" pitchFamily="18" charset="0"/>
              </a:rPr>
              <a:t> ’ /</a:t>
            </a:r>
            <a:r>
              <a:rPr lang="en-US" altLang="zh-CN" sz="1800" i="1" dirty="0" err="1">
                <a:latin typeface="Comic Sans MS" panose="030F0702030302020204" pitchFamily="66" charset="0"/>
                <a:cs typeface="Times New Roman" panose="02020603050405020304" pitchFamily="18" charset="0"/>
              </a:rPr>
              <a:t>usr</a:t>
            </a:r>
            <a:r>
              <a:rPr lang="en-US" altLang="zh-CN" sz="1800" i="1" dirty="0">
                <a:latin typeface="Comic Sans MS" panose="030F0702030302020204" pitchFamily="66" charset="0"/>
                <a:cs typeface="Times New Roman" panose="02020603050405020304" pitchFamily="18" charset="0"/>
              </a:rPr>
              <a:t>/</a:t>
            </a:r>
            <a:r>
              <a:rPr lang="en-US" altLang="zh-CN" sz="1800" i="1" dirty="0" err="1">
                <a:latin typeface="Comic Sans MS" panose="030F0702030302020204" pitchFamily="66" charset="0"/>
                <a:cs typeface="Times New Roman" panose="02020603050405020304" pitchFamily="18" charset="0"/>
              </a:rPr>
              <a:t>avi</a:t>
            </a:r>
            <a:r>
              <a:rPr lang="en-US" altLang="zh-CN" sz="1800" i="1" dirty="0">
                <a:latin typeface="Comic Sans MS" panose="030F0702030302020204" pitchFamily="66" charset="0"/>
                <a:cs typeface="Times New Roman" panose="02020603050405020304" pitchFamily="18" charset="0"/>
              </a:rPr>
              <a:t>/bin/</a:t>
            </a:r>
            <a:r>
              <a:rPr lang="en-US" altLang="zh-CN" sz="1800" i="1" dirty="0" err="1">
                <a:solidFill>
                  <a:srgbClr val="339933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account_count_proc</a:t>
            </a:r>
            <a:r>
              <a:rPr lang="en-US" altLang="zh-CN" sz="1800" i="1" dirty="0">
                <a:latin typeface="Comic Sans MS" panose="030F0702030302020204" pitchFamily="66" charset="0"/>
                <a:cs typeface="Times New Roman" panose="02020603050405020304" pitchFamily="18" charset="0"/>
              </a:rPr>
              <a:t>’</a:t>
            </a:r>
            <a:br>
              <a:rPr lang="en-US" altLang="zh-CN" sz="1800" i="1" dirty="0">
                <a:latin typeface="Comic Sans MS" panose="030F0702030302020204" pitchFamily="66" charset="0"/>
                <a:cs typeface="Times New Roman" panose="02020603050405020304" pitchFamily="18" charset="0"/>
              </a:rPr>
            </a:br>
            <a:br>
              <a:rPr lang="en-US" altLang="zh-CN" sz="1800" i="1" dirty="0">
                <a:latin typeface="Comic Sans MS" panose="030F0702030302020204" pitchFamily="66" charset="0"/>
                <a:cs typeface="Times New Roman" panose="02020603050405020304" pitchFamily="18" charset="0"/>
              </a:rPr>
            </a:br>
            <a:r>
              <a:rPr lang="en-US" altLang="zh-CN" sz="1800" b="1" i="1" dirty="0">
                <a:solidFill>
                  <a:srgbClr val="FF0000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create function </a:t>
            </a:r>
            <a:r>
              <a:rPr lang="en-US" altLang="zh-CN" sz="1800" b="1" i="1" dirty="0" err="1">
                <a:solidFill>
                  <a:srgbClr val="339933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account_count</a:t>
            </a:r>
            <a:r>
              <a:rPr lang="en-US" altLang="zh-CN" sz="1800" i="1" dirty="0">
                <a:solidFill>
                  <a:srgbClr val="FF0000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(</a:t>
            </a:r>
            <a:r>
              <a:rPr lang="en-US" altLang="zh-CN" sz="1800" i="1" dirty="0" err="1">
                <a:solidFill>
                  <a:srgbClr val="FF0000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customer_name</a:t>
            </a:r>
            <a:r>
              <a:rPr lang="en-US" altLang="zh-CN" sz="1800" i="1" dirty="0">
                <a:solidFill>
                  <a:srgbClr val="FF0000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 </a:t>
            </a:r>
            <a:r>
              <a:rPr lang="en-US" altLang="zh-CN" sz="1800" b="1" i="1" dirty="0">
                <a:solidFill>
                  <a:srgbClr val="FF0000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varchar</a:t>
            </a:r>
            <a:r>
              <a:rPr lang="en-US" altLang="zh-CN" sz="1800" i="1" dirty="0">
                <a:solidFill>
                  <a:srgbClr val="FF0000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(20))</a:t>
            </a:r>
            <a:br>
              <a:rPr lang="en-US" altLang="zh-CN" sz="1800" i="1" dirty="0">
                <a:solidFill>
                  <a:srgbClr val="FF0000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</a:br>
            <a:r>
              <a:rPr lang="en-US" altLang="zh-CN" sz="1800" b="1" i="1" dirty="0">
                <a:solidFill>
                  <a:srgbClr val="FF0000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returns integer</a:t>
            </a:r>
            <a:br>
              <a:rPr lang="en-US" altLang="zh-CN" sz="1800" i="1" dirty="0">
                <a:solidFill>
                  <a:srgbClr val="FF0000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</a:br>
            <a:r>
              <a:rPr lang="en-US" altLang="zh-CN" sz="1800" b="1" i="1" dirty="0">
                <a:latin typeface="Comic Sans MS" panose="030F0702030302020204" pitchFamily="66" charset="0"/>
                <a:cs typeface="Times New Roman" panose="02020603050405020304" pitchFamily="18" charset="0"/>
              </a:rPr>
              <a:t>language</a:t>
            </a:r>
            <a:r>
              <a:rPr lang="en-US" altLang="zh-CN" sz="1800" i="1" dirty="0">
                <a:latin typeface="Comic Sans MS" panose="030F0702030302020204" pitchFamily="66" charset="0"/>
                <a:cs typeface="Times New Roman" panose="02020603050405020304" pitchFamily="18" charset="0"/>
              </a:rPr>
              <a:t> C</a:t>
            </a:r>
            <a:br>
              <a:rPr lang="en-US" altLang="zh-CN" sz="1800" i="1" dirty="0">
                <a:latin typeface="Comic Sans MS" panose="030F0702030302020204" pitchFamily="66" charset="0"/>
                <a:cs typeface="Times New Roman" panose="02020603050405020304" pitchFamily="18" charset="0"/>
              </a:rPr>
            </a:br>
            <a:r>
              <a:rPr lang="en-US" altLang="zh-CN" sz="1800" b="1" i="1" dirty="0">
                <a:latin typeface="Comic Sans MS" panose="030F0702030302020204" pitchFamily="66" charset="0"/>
                <a:cs typeface="Times New Roman" panose="02020603050405020304" pitchFamily="18" charset="0"/>
              </a:rPr>
              <a:t>external</a:t>
            </a:r>
            <a:r>
              <a:rPr lang="en-US" altLang="zh-CN" sz="1800" i="1" dirty="0">
                <a:latin typeface="Comic Sans MS" panose="030F0702030302020204" pitchFamily="66" charset="0"/>
                <a:cs typeface="Times New Roman" panose="02020603050405020304" pitchFamily="18" charset="0"/>
              </a:rPr>
              <a:t> </a:t>
            </a:r>
            <a:r>
              <a:rPr lang="en-US" altLang="zh-CN" sz="1800" b="1" i="1" dirty="0">
                <a:latin typeface="Comic Sans MS" panose="030F0702030302020204" pitchFamily="66" charset="0"/>
                <a:cs typeface="Times New Roman" panose="02020603050405020304" pitchFamily="18" charset="0"/>
              </a:rPr>
              <a:t>name</a:t>
            </a:r>
            <a:r>
              <a:rPr lang="en-US" altLang="zh-CN" sz="1800" i="1" dirty="0">
                <a:latin typeface="Comic Sans MS" panose="030F0702030302020204" pitchFamily="66" charset="0"/>
                <a:cs typeface="Times New Roman" panose="02020603050405020304" pitchFamily="18" charset="0"/>
              </a:rPr>
              <a:t> ‘/</a:t>
            </a:r>
            <a:r>
              <a:rPr lang="en-US" altLang="zh-CN" sz="1800" i="1" dirty="0" err="1">
                <a:latin typeface="Comic Sans MS" panose="030F0702030302020204" pitchFamily="66" charset="0"/>
                <a:cs typeface="Times New Roman" panose="02020603050405020304" pitchFamily="18" charset="0"/>
              </a:rPr>
              <a:t>usr</a:t>
            </a:r>
            <a:r>
              <a:rPr lang="en-US" altLang="zh-CN" sz="1800" i="1" dirty="0">
                <a:latin typeface="Comic Sans MS" panose="030F0702030302020204" pitchFamily="66" charset="0"/>
                <a:cs typeface="Times New Roman" panose="02020603050405020304" pitchFamily="18" charset="0"/>
              </a:rPr>
              <a:t>/</a:t>
            </a:r>
            <a:r>
              <a:rPr lang="en-US" altLang="zh-CN" sz="1800" i="1" dirty="0" err="1">
                <a:latin typeface="Comic Sans MS" panose="030F0702030302020204" pitchFamily="66" charset="0"/>
                <a:cs typeface="Times New Roman" panose="02020603050405020304" pitchFamily="18" charset="0"/>
              </a:rPr>
              <a:t>avi</a:t>
            </a:r>
            <a:r>
              <a:rPr lang="en-US" altLang="zh-CN" sz="1800" i="1" dirty="0">
                <a:latin typeface="Comic Sans MS" panose="030F0702030302020204" pitchFamily="66" charset="0"/>
                <a:cs typeface="Times New Roman" panose="02020603050405020304" pitchFamily="18" charset="0"/>
              </a:rPr>
              <a:t>/bin/</a:t>
            </a:r>
            <a:r>
              <a:rPr lang="en-US" altLang="zh-CN" sz="1800" i="1" dirty="0" err="1">
                <a:solidFill>
                  <a:srgbClr val="339933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account_count</a:t>
            </a:r>
            <a:r>
              <a:rPr lang="en-US" altLang="zh-CN" sz="1800" i="1" dirty="0">
                <a:latin typeface="Comic Sans MS" panose="030F0702030302020204" pitchFamily="66" charset="0"/>
                <a:cs typeface="Times New Roman" panose="02020603050405020304" pitchFamily="18" charset="0"/>
              </a:rPr>
              <a:t>’</a:t>
            </a:r>
            <a:endParaRPr lang="en-US" altLang="zh-CN" sz="1800" i="1" dirty="0">
              <a:latin typeface="Comic Sans MS" panose="030F0702030302020204" pitchFamily="66" charset="0"/>
              <a:cs typeface="Times New Roman" panose="02020603050405020304" pitchFamily="18" charset="0"/>
            </a:endParaRPr>
          </a:p>
          <a:p>
            <a:endParaRPr lang="zh-CN" altLang="en-US" sz="2000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2800" dirty="0">
                <a:latin typeface="Comic Sans MS" panose="030F0702030302020204" pitchFamily="66" charset="0"/>
              </a:rPr>
              <a:t>External Language Routines (Cont.)</a:t>
            </a:r>
            <a:endParaRPr lang="zh-CN" altLang="en-US" sz="2800" dirty="0">
              <a:latin typeface="Comic Sans MS" panose="030F0702030302020204" pitchFamily="66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843558"/>
            <a:ext cx="8568952" cy="3589046"/>
          </a:xfrm>
        </p:spPr>
        <p:txBody>
          <a:bodyPr/>
          <a:lstStyle/>
          <a:p>
            <a:r>
              <a:rPr lang="en-US" altLang="zh-CN" sz="2000" b="1" dirty="0">
                <a:solidFill>
                  <a:srgbClr val="3333FF"/>
                </a:solidFill>
                <a:latin typeface="Comic Sans MS" panose="030F0702030302020204" pitchFamily="66" charset="0"/>
              </a:rPr>
              <a:t>Benefits </a:t>
            </a:r>
            <a:r>
              <a:rPr lang="en-US" altLang="zh-CN" sz="2000" dirty="0">
                <a:latin typeface="Comic Sans MS" panose="030F0702030302020204" pitchFamily="66" charset="0"/>
              </a:rPr>
              <a:t>of external language functions/procedures:  </a:t>
            </a:r>
            <a:endParaRPr lang="en-US" altLang="zh-CN" sz="2000" dirty="0">
              <a:latin typeface="Comic Sans MS" panose="030F0702030302020204" pitchFamily="66" charset="0"/>
            </a:endParaRPr>
          </a:p>
          <a:p>
            <a:pPr lvl="1"/>
            <a:r>
              <a:rPr lang="en-US" altLang="zh-CN" sz="1800" dirty="0">
                <a:solidFill>
                  <a:srgbClr val="3333FF"/>
                </a:solidFill>
                <a:latin typeface="Comic Sans MS" panose="030F0702030302020204" pitchFamily="66" charset="0"/>
              </a:rPr>
              <a:t>more efficient </a:t>
            </a:r>
            <a:r>
              <a:rPr lang="en-US" altLang="zh-CN" sz="1800" dirty="0">
                <a:latin typeface="Comic Sans MS" panose="030F0702030302020204" pitchFamily="66" charset="0"/>
              </a:rPr>
              <a:t>for many operations, and more expressive power</a:t>
            </a:r>
            <a:endParaRPr lang="en-US" altLang="zh-CN" sz="1800" dirty="0">
              <a:latin typeface="Comic Sans MS" panose="030F0702030302020204" pitchFamily="66" charset="0"/>
            </a:endParaRPr>
          </a:p>
          <a:p>
            <a:r>
              <a:rPr lang="en-US" altLang="zh-CN" sz="2000" b="1" dirty="0">
                <a:solidFill>
                  <a:srgbClr val="FF0000"/>
                </a:solidFill>
                <a:latin typeface="Comic Sans MS" panose="030F0702030302020204" pitchFamily="66" charset="0"/>
              </a:rPr>
              <a:t>Drawbacks</a:t>
            </a:r>
            <a:endParaRPr lang="en-US" altLang="zh-CN" sz="20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lvl="1"/>
            <a:r>
              <a:rPr lang="en-US" altLang="zh-CN" sz="1800" dirty="0">
                <a:latin typeface="Comic Sans MS" panose="030F0702030302020204" pitchFamily="66" charset="0"/>
              </a:rPr>
              <a:t>Code to implement function may need to be loaded into database system and executed in the database system’s address space</a:t>
            </a:r>
            <a:endParaRPr lang="en-US" altLang="zh-CN" sz="1800" dirty="0">
              <a:latin typeface="Comic Sans MS" panose="030F0702030302020204" pitchFamily="66" charset="0"/>
            </a:endParaRPr>
          </a:p>
          <a:p>
            <a:pPr lvl="2"/>
            <a:r>
              <a:rPr lang="en-US" altLang="zh-CN" sz="1600" b="1" dirty="0">
                <a:solidFill>
                  <a:srgbClr val="FF0000"/>
                </a:solidFill>
                <a:latin typeface="Comic Sans MS" panose="030F0702030302020204" pitchFamily="66" charset="0"/>
              </a:rPr>
              <a:t>risk</a:t>
            </a:r>
            <a:r>
              <a:rPr lang="en-US" altLang="zh-CN" sz="1600" dirty="0">
                <a:solidFill>
                  <a:srgbClr val="FF0000"/>
                </a:solidFill>
                <a:latin typeface="Comic Sans MS" panose="030F0702030302020204" pitchFamily="66" charset="0"/>
              </a:rPr>
              <a:t> of accidental </a:t>
            </a:r>
            <a:r>
              <a:rPr lang="en-US" altLang="zh-CN" sz="1600" b="1" dirty="0">
                <a:solidFill>
                  <a:srgbClr val="FF0000"/>
                </a:solidFill>
                <a:latin typeface="Comic Sans MS" panose="030F0702030302020204" pitchFamily="66" charset="0"/>
              </a:rPr>
              <a:t>corruption</a:t>
            </a:r>
            <a:r>
              <a:rPr lang="en-US" altLang="zh-CN" sz="1600" dirty="0">
                <a:solidFill>
                  <a:srgbClr val="FF0000"/>
                </a:solidFill>
                <a:latin typeface="Comic Sans MS" panose="030F0702030302020204" pitchFamily="66" charset="0"/>
              </a:rPr>
              <a:t> of database structures</a:t>
            </a:r>
            <a:endParaRPr lang="en-US" altLang="zh-CN" sz="1600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lvl="2"/>
            <a:r>
              <a:rPr lang="en-US" altLang="zh-CN" sz="1600" b="1" dirty="0">
                <a:solidFill>
                  <a:srgbClr val="FF0000"/>
                </a:solidFill>
                <a:latin typeface="Comic Sans MS" panose="030F0702030302020204" pitchFamily="66" charset="0"/>
              </a:rPr>
              <a:t>security risk</a:t>
            </a:r>
            <a:r>
              <a:rPr lang="en-US" altLang="zh-CN" sz="1600" dirty="0">
                <a:solidFill>
                  <a:srgbClr val="FF0000"/>
                </a:solidFill>
                <a:latin typeface="Comic Sans MS" panose="030F0702030302020204" pitchFamily="66" charset="0"/>
              </a:rPr>
              <a:t>, allowing users access to unauthorized data</a:t>
            </a:r>
            <a:endParaRPr lang="en-US" altLang="zh-CN" sz="1600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lvl="1"/>
            <a:r>
              <a:rPr lang="en-US" altLang="zh-CN" sz="1800" dirty="0">
                <a:latin typeface="Comic Sans MS" panose="030F0702030302020204" pitchFamily="66" charset="0"/>
              </a:rPr>
              <a:t>Direct execution in the database system’s space is used when </a:t>
            </a:r>
            <a:r>
              <a:rPr lang="en-US" altLang="zh-CN" sz="1800" b="1" dirty="0">
                <a:solidFill>
                  <a:srgbClr val="3333FF"/>
                </a:solidFill>
                <a:latin typeface="Comic Sans MS" panose="030F0702030302020204" pitchFamily="66" charset="0"/>
              </a:rPr>
              <a:t>efficiency</a:t>
            </a:r>
            <a:r>
              <a:rPr lang="en-US" altLang="zh-CN" sz="1800" dirty="0">
                <a:latin typeface="Comic Sans MS" panose="030F0702030302020204" pitchFamily="66" charset="0"/>
              </a:rPr>
              <a:t> is more important than </a:t>
            </a:r>
            <a:r>
              <a:rPr lang="en-US" altLang="zh-CN" sz="1800" b="1" dirty="0">
                <a:solidFill>
                  <a:srgbClr val="3333FF"/>
                </a:solidFill>
                <a:latin typeface="Comic Sans MS" panose="030F0702030302020204" pitchFamily="66" charset="0"/>
              </a:rPr>
              <a:t>security</a:t>
            </a:r>
            <a:endParaRPr lang="en-US" altLang="zh-CN" sz="1800" b="1" dirty="0">
              <a:solidFill>
                <a:srgbClr val="3333FF"/>
              </a:solidFill>
              <a:latin typeface="Comic Sans MS" panose="030F0702030302020204" pitchFamily="66" charset="0"/>
            </a:endParaRPr>
          </a:p>
          <a:p>
            <a:endParaRPr lang="zh-CN" altLang="en-US" sz="2000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2800" dirty="0">
                <a:latin typeface="Comic Sans MS" panose="030F0702030302020204" pitchFamily="66" charset="0"/>
              </a:rPr>
              <a:t>Security with External Language Routines</a:t>
            </a:r>
            <a:endParaRPr lang="zh-CN" altLang="en-US" sz="2800" dirty="0">
              <a:latin typeface="Comic Sans MS" panose="030F0702030302020204" pitchFamily="66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>
                <a:latin typeface="Comic Sans MS" panose="030F0702030302020204" pitchFamily="66" charset="0"/>
              </a:rPr>
              <a:t>To deal with </a:t>
            </a:r>
            <a:r>
              <a:rPr lang="en-US" altLang="zh-CN" sz="2000" b="1" dirty="0">
                <a:solidFill>
                  <a:srgbClr val="3333FF"/>
                </a:solidFill>
                <a:latin typeface="Comic Sans MS" panose="030F0702030302020204" pitchFamily="66" charset="0"/>
              </a:rPr>
              <a:t>security</a:t>
            </a:r>
            <a:r>
              <a:rPr lang="en-US" altLang="zh-CN" sz="2000" dirty="0">
                <a:latin typeface="Comic Sans MS" panose="030F0702030302020204" pitchFamily="66" charset="0"/>
              </a:rPr>
              <a:t> problems</a:t>
            </a:r>
            <a:endParaRPr lang="en-US" altLang="zh-CN" sz="2000" dirty="0">
              <a:latin typeface="Comic Sans MS" panose="030F0702030302020204" pitchFamily="66" charset="0"/>
            </a:endParaRPr>
          </a:p>
          <a:p>
            <a:pPr lvl="1"/>
            <a:r>
              <a:rPr lang="en-US" altLang="zh-CN" sz="1800" dirty="0">
                <a:latin typeface="Comic Sans MS" panose="030F0702030302020204" pitchFamily="66" charset="0"/>
              </a:rPr>
              <a:t>Use </a:t>
            </a:r>
            <a:r>
              <a:rPr lang="en-US" altLang="zh-CN" sz="1800" dirty="0">
                <a:solidFill>
                  <a:srgbClr val="FF0000"/>
                </a:solidFill>
                <a:latin typeface="Comic Sans MS" panose="030F0702030302020204" pitchFamily="66" charset="0"/>
              </a:rPr>
              <a:t>sandbox</a:t>
            </a:r>
            <a:r>
              <a:rPr lang="en-US" altLang="zh-CN" sz="1800" dirty="0">
                <a:latin typeface="Comic Sans MS" panose="030F0702030302020204" pitchFamily="66" charset="0"/>
              </a:rPr>
              <a:t> techniques</a:t>
            </a:r>
            <a:endParaRPr lang="en-US" altLang="zh-CN" sz="1800" dirty="0">
              <a:latin typeface="Comic Sans MS" panose="030F0702030302020204" pitchFamily="66" charset="0"/>
            </a:endParaRPr>
          </a:p>
          <a:p>
            <a:pPr lvl="2"/>
            <a:r>
              <a:rPr lang="en-US" altLang="zh-CN" sz="1600" dirty="0">
                <a:latin typeface="Comic Sans MS" panose="030F0702030302020204" pitchFamily="66" charset="0"/>
              </a:rPr>
              <a:t>that is use a safe language like Java, which cannot be used to access/damage other parts of the database code</a:t>
            </a:r>
            <a:endParaRPr lang="en-US" altLang="zh-CN" sz="1600" dirty="0">
              <a:latin typeface="Comic Sans MS" panose="030F0702030302020204" pitchFamily="66" charset="0"/>
            </a:endParaRPr>
          </a:p>
          <a:p>
            <a:pPr lvl="1"/>
            <a:r>
              <a:rPr lang="en-US" altLang="zh-CN" sz="1800" dirty="0">
                <a:latin typeface="Comic Sans MS" panose="030F0702030302020204" pitchFamily="66" charset="0"/>
              </a:rPr>
              <a:t>Or, </a:t>
            </a:r>
            <a:r>
              <a:rPr lang="en-US" altLang="zh-CN" sz="1800" dirty="0">
                <a:solidFill>
                  <a:srgbClr val="FF0000"/>
                </a:solidFill>
                <a:latin typeface="Comic Sans MS" panose="030F0702030302020204" pitchFamily="66" charset="0"/>
              </a:rPr>
              <a:t>run external language functions/procedures in a separate process</a:t>
            </a:r>
            <a:r>
              <a:rPr lang="en-US" altLang="zh-CN" sz="1800" dirty="0">
                <a:latin typeface="Comic Sans MS" panose="030F0702030302020204" pitchFamily="66" charset="0"/>
              </a:rPr>
              <a:t>, with no access to the database process’ memory</a:t>
            </a:r>
            <a:endParaRPr lang="en-US" altLang="zh-CN" sz="1800" dirty="0">
              <a:latin typeface="Comic Sans MS" panose="030F0702030302020204" pitchFamily="66" charset="0"/>
            </a:endParaRPr>
          </a:p>
          <a:p>
            <a:pPr lvl="2"/>
            <a:r>
              <a:rPr lang="en-US" altLang="zh-CN" sz="1600" dirty="0">
                <a:latin typeface="Comic Sans MS" panose="030F0702030302020204" pitchFamily="66" charset="0"/>
              </a:rPr>
              <a:t>Parameters and results communicated via inter-process communication</a:t>
            </a:r>
            <a:endParaRPr lang="en-US" altLang="zh-CN" sz="1600" dirty="0">
              <a:latin typeface="Comic Sans MS" panose="030F0702030302020204" pitchFamily="66" charset="0"/>
            </a:endParaRPr>
          </a:p>
          <a:p>
            <a:r>
              <a:rPr lang="en-US" altLang="zh-CN" sz="2000" dirty="0">
                <a:latin typeface="Comic Sans MS" panose="030F0702030302020204" pitchFamily="66" charset="0"/>
              </a:rPr>
              <a:t>Both have </a:t>
            </a:r>
            <a:r>
              <a:rPr lang="en-US" altLang="zh-CN" sz="2000" b="1" dirty="0">
                <a:solidFill>
                  <a:srgbClr val="FF0000"/>
                </a:solidFill>
                <a:latin typeface="Comic Sans MS" panose="030F0702030302020204" pitchFamily="66" charset="0"/>
              </a:rPr>
              <a:t>performance overheads</a:t>
            </a:r>
            <a:endParaRPr lang="en-US" altLang="zh-CN" sz="20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r>
              <a:rPr lang="en-US" altLang="zh-CN" sz="2000" dirty="0">
                <a:latin typeface="Comic Sans MS" panose="030F0702030302020204" pitchFamily="66" charset="0"/>
              </a:rPr>
              <a:t>Many database systems support both above approaches as well as direct executing in database system address space</a:t>
            </a:r>
            <a:endParaRPr lang="en-US" altLang="zh-CN" sz="2000" dirty="0">
              <a:latin typeface="Comic Sans MS" panose="030F0702030302020204" pitchFamily="66" charset="0"/>
            </a:endParaRPr>
          </a:p>
          <a:p>
            <a:endParaRPr lang="zh-CN" altLang="en-US" sz="2000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anose="030F0702030302020204" pitchFamily="66" charset="0"/>
              </a:rPr>
              <a:t>Outline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altLang="zh-CN">
                <a:latin typeface="Comic Sans MS" panose="030F0702030302020204" pitchFamily="66" charset="0"/>
              </a:rPr>
              <a:t>Accessing </a:t>
            </a:r>
            <a:r>
              <a:rPr lang="en-US" altLang="zh-CN" dirty="0">
                <a:latin typeface="Comic Sans MS" panose="030F0702030302020204" pitchFamily="66" charset="0"/>
              </a:rPr>
              <a:t>DB From a Programming Language </a:t>
            </a:r>
            <a:endParaRPr lang="en-US" altLang="zh-CN" dirty="0">
              <a:latin typeface="Comic Sans MS" panose="030F0702030302020204" pitchFamily="66" charset="0"/>
            </a:endParaRPr>
          </a:p>
          <a:p>
            <a:pPr>
              <a:spcBef>
                <a:spcPts val="1200"/>
              </a:spcBef>
            </a:pPr>
            <a:r>
              <a:rPr lang="en-US" altLang="zh-CN">
                <a:latin typeface="Comic Sans MS" panose="030F0702030302020204" pitchFamily="66" charset="0"/>
              </a:rPr>
              <a:t>Functions </a:t>
            </a:r>
            <a:r>
              <a:rPr lang="en-US" altLang="zh-CN" dirty="0">
                <a:latin typeface="Comic Sans MS" panose="030F0702030302020204" pitchFamily="66" charset="0"/>
              </a:rPr>
              <a:t>and Procedures</a:t>
            </a:r>
            <a:endParaRPr lang="en-US" altLang="zh-CN" dirty="0">
              <a:latin typeface="Comic Sans MS" panose="030F0702030302020204" pitchFamily="66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zh-CN" altLang="en-US" b="1">
                <a:solidFill>
                  <a:srgbClr val="FF0000"/>
                </a:solidFill>
                <a:latin typeface="Comic Sans MS" panose="030F0702030302020204" pitchFamily="66" charset="0"/>
                <a:ea typeface="华文中宋" panose="02010600040101010101" pitchFamily="2" charset="-122"/>
                <a:sym typeface="Wingdings" panose="05000000000000000000" pitchFamily="2" charset="2"/>
              </a:rPr>
              <a:t> </a:t>
            </a:r>
            <a:r>
              <a:rPr lang="en-US" altLang="zh-CN" b="1">
                <a:solidFill>
                  <a:srgbClr val="FF0000"/>
                </a:solidFill>
                <a:latin typeface="Comic Sans MS" panose="030F0702030302020204" pitchFamily="66" charset="0"/>
              </a:rPr>
              <a:t>Triggers</a:t>
            </a:r>
            <a:endParaRPr lang="en-US" altLang="zh-CN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>
              <a:spcBef>
                <a:spcPts val="1200"/>
              </a:spcBef>
            </a:pPr>
            <a:r>
              <a:rPr lang="en-US" altLang="zh-CN">
                <a:latin typeface="Comic Sans MS" panose="030F0702030302020204" pitchFamily="66" charset="0"/>
              </a:rPr>
              <a:t>Recursion </a:t>
            </a:r>
            <a:r>
              <a:rPr lang="en-US" altLang="zh-CN" dirty="0">
                <a:latin typeface="Comic Sans MS" panose="030F0702030302020204" pitchFamily="66" charset="0"/>
              </a:rPr>
              <a:t>in SQL</a:t>
            </a:r>
            <a:r>
              <a:rPr lang="zh-CN" altLang="en-US" dirty="0">
                <a:latin typeface="Comic Sans MS" panose="030F0702030302020204" pitchFamily="66" charset="0"/>
              </a:rPr>
              <a:t>*</a:t>
            </a:r>
            <a:endParaRPr lang="en-US" altLang="zh-CN" dirty="0">
              <a:latin typeface="Comic Sans MS" panose="030F0702030302020204" pitchFamily="66" charset="0"/>
            </a:endParaRPr>
          </a:p>
          <a:p>
            <a:pPr>
              <a:spcBef>
                <a:spcPts val="1200"/>
              </a:spcBef>
            </a:pPr>
            <a:r>
              <a:rPr lang="en-US" altLang="zh-CN">
                <a:latin typeface="Comic Sans MS" panose="030F0702030302020204" pitchFamily="66" charset="0"/>
              </a:rPr>
              <a:t>Advanced </a:t>
            </a:r>
            <a:r>
              <a:rPr lang="en-US" altLang="zh-CN" dirty="0">
                <a:latin typeface="Comic Sans MS" panose="030F0702030302020204" pitchFamily="66" charset="0"/>
              </a:rPr>
              <a:t>SQL Features</a:t>
            </a:r>
            <a:r>
              <a:rPr lang="zh-CN" altLang="en-US" dirty="0">
                <a:latin typeface="Comic Sans MS" panose="030F0702030302020204" pitchFamily="66" charset="0"/>
              </a:rPr>
              <a:t>*</a:t>
            </a:r>
            <a:endParaRPr lang="en-US" altLang="zh-CN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anose="030F0702030302020204" pitchFamily="66" charset="0"/>
              </a:rPr>
              <a:t>Triggers (</a:t>
            </a:r>
            <a:r>
              <a:rPr lang="zh-CN" altLang="en-US" dirty="0">
                <a:latin typeface="Comic Sans MS" panose="030F0702030302020204" pitchFamily="66" charset="0"/>
              </a:rPr>
              <a:t>触发器</a:t>
            </a:r>
            <a:r>
              <a:rPr lang="en-US" altLang="zh-CN" dirty="0">
                <a:latin typeface="Comic Sans MS" panose="030F0702030302020204" pitchFamily="66" charset="0"/>
              </a:rPr>
              <a:t>)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843557"/>
            <a:ext cx="8712968" cy="3630727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dirty="0">
                <a:latin typeface="Comic Sans MS" panose="030F0702030302020204" pitchFamily="66" charset="0"/>
              </a:rPr>
              <a:t>A </a:t>
            </a:r>
            <a:r>
              <a:rPr lang="en-US" altLang="zh-CN" sz="2000" b="1" dirty="0">
                <a:solidFill>
                  <a:srgbClr val="3333FF"/>
                </a:solidFill>
                <a:latin typeface="Comic Sans MS" panose="030F0702030302020204" pitchFamily="66" charset="0"/>
              </a:rPr>
              <a:t>trigger</a:t>
            </a:r>
            <a:r>
              <a:rPr lang="en-US" altLang="zh-CN" sz="2000" dirty="0">
                <a:latin typeface="Comic Sans MS" panose="030F0702030302020204" pitchFamily="66" charset="0"/>
              </a:rPr>
              <a:t> is a statement that is </a:t>
            </a:r>
            <a:r>
              <a:rPr lang="en-US" altLang="zh-CN" sz="2000" dirty="0">
                <a:solidFill>
                  <a:srgbClr val="3333FF"/>
                </a:solidFill>
                <a:latin typeface="Comic Sans MS" panose="030F0702030302020204" pitchFamily="66" charset="0"/>
              </a:rPr>
              <a:t>executed automatically </a:t>
            </a:r>
            <a:r>
              <a:rPr lang="en-US" altLang="zh-CN" sz="2000" dirty="0">
                <a:latin typeface="Comic Sans MS" panose="030F0702030302020204" pitchFamily="66" charset="0"/>
              </a:rPr>
              <a:t>by the system as a side effect of a modification to the database</a:t>
            </a:r>
            <a:endParaRPr lang="en-US" altLang="zh-CN" sz="2000" dirty="0">
              <a:latin typeface="Comic Sans MS" panose="030F0702030302020204" pitchFamily="66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dirty="0">
                <a:latin typeface="Comic Sans MS" panose="030F0702030302020204" pitchFamily="66" charset="0"/>
              </a:rPr>
              <a:t>To design a trigger mechanism, we should:</a:t>
            </a:r>
            <a:endParaRPr lang="en-US" altLang="zh-CN" sz="2000" dirty="0">
              <a:latin typeface="Comic Sans MS" panose="030F0702030302020204" pitchFamily="66" charset="0"/>
            </a:endParaRP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altLang="zh-CN" sz="1800" dirty="0">
                <a:latin typeface="Comic Sans MS" panose="030F0702030302020204" pitchFamily="66" charset="0"/>
              </a:rPr>
              <a:t>Specify the </a:t>
            </a:r>
            <a:r>
              <a:rPr lang="en-US" altLang="zh-CN" sz="1800" b="1" dirty="0">
                <a:solidFill>
                  <a:srgbClr val="FF0000"/>
                </a:solidFill>
                <a:latin typeface="Comic Sans MS" panose="030F0702030302020204" pitchFamily="66" charset="0"/>
              </a:rPr>
              <a:t>conditions</a:t>
            </a:r>
            <a:r>
              <a:rPr lang="en-US" altLang="zh-CN" sz="1800" dirty="0">
                <a:latin typeface="Comic Sans MS" panose="030F0702030302020204" pitchFamily="66" charset="0"/>
              </a:rPr>
              <a:t> under which the trigger is to be executed</a:t>
            </a:r>
            <a:endParaRPr lang="en-US" altLang="zh-CN" sz="1800" dirty="0">
              <a:latin typeface="Comic Sans MS" panose="030F0702030302020204" pitchFamily="66" charset="0"/>
            </a:endParaRP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altLang="zh-CN" sz="1800" dirty="0">
                <a:latin typeface="Comic Sans MS" panose="030F0702030302020204" pitchFamily="66" charset="0"/>
              </a:rPr>
              <a:t>Specify the </a:t>
            </a:r>
            <a:r>
              <a:rPr lang="en-US" altLang="zh-CN" sz="1800" b="1" dirty="0">
                <a:solidFill>
                  <a:srgbClr val="FF0000"/>
                </a:solidFill>
                <a:latin typeface="Comic Sans MS" panose="030F0702030302020204" pitchFamily="66" charset="0"/>
              </a:rPr>
              <a:t>actions </a:t>
            </a:r>
            <a:r>
              <a:rPr lang="en-US" altLang="zh-CN" sz="1800" dirty="0">
                <a:latin typeface="Comic Sans MS" panose="030F0702030302020204" pitchFamily="66" charset="0"/>
              </a:rPr>
              <a:t>to be taken when the trigger executes</a:t>
            </a:r>
            <a:endParaRPr lang="en-US" altLang="zh-CN" sz="1800" dirty="0">
              <a:latin typeface="Comic Sans MS" panose="030F0702030302020204" pitchFamily="66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dirty="0">
                <a:latin typeface="Comic Sans MS" panose="030F0702030302020204" pitchFamily="66" charset="0"/>
              </a:rPr>
              <a:t>The above model of triggers is referred to as the </a:t>
            </a:r>
            <a:r>
              <a:rPr lang="en-US" altLang="zh-CN" sz="2000" b="1" dirty="0">
                <a:solidFill>
                  <a:srgbClr val="FF0000"/>
                </a:solidFill>
                <a:latin typeface="Comic Sans MS" panose="030F0702030302020204" pitchFamily="66" charset="0"/>
              </a:rPr>
              <a:t>event-condition-action (ECA)</a:t>
            </a:r>
            <a:r>
              <a:rPr lang="en-US" altLang="zh-CN" sz="2000" dirty="0">
                <a:latin typeface="Comic Sans MS" panose="030F0702030302020204" pitchFamily="66" charset="0"/>
              </a:rPr>
              <a:t> model for triggers</a:t>
            </a:r>
            <a:endParaRPr lang="en-US" altLang="zh-CN" sz="2000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anose="030F0702030302020204" pitchFamily="66" charset="0"/>
              </a:rPr>
              <a:t>Trigger Example 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627534"/>
            <a:ext cx="8784976" cy="403244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Comic Sans MS" panose="030F0702030302020204" pitchFamily="66" charset="0"/>
              </a:rPr>
              <a:t>Suppose that instead of allowing negative account balances, the bank deals with overdrafts (</a:t>
            </a:r>
            <a:r>
              <a:rPr lang="zh-CN" altLang="en-US" sz="2000" dirty="0">
                <a:latin typeface="Comic Sans MS" panose="030F0702030302020204" pitchFamily="66" charset="0"/>
              </a:rPr>
              <a:t>透支</a:t>
            </a:r>
            <a:r>
              <a:rPr lang="en-US" altLang="zh-CN" sz="2000" dirty="0">
                <a:latin typeface="Comic Sans MS" panose="030F0702030302020204" pitchFamily="66" charset="0"/>
              </a:rPr>
              <a:t>) by (actions) </a:t>
            </a:r>
            <a:endParaRPr lang="en-US" altLang="zh-CN" sz="2000" dirty="0">
              <a:latin typeface="Comic Sans MS" panose="030F0702030302020204" pitchFamily="66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solidFill>
                  <a:srgbClr val="3333FF"/>
                </a:solidFill>
                <a:latin typeface="Comic Sans MS" panose="030F0702030302020204" pitchFamily="66" charset="0"/>
              </a:rPr>
              <a:t>setting the account balance to zero</a:t>
            </a:r>
            <a:endParaRPr lang="en-US" altLang="zh-CN" sz="1800" dirty="0">
              <a:solidFill>
                <a:srgbClr val="3333FF"/>
              </a:solidFill>
              <a:latin typeface="Comic Sans MS" panose="030F0702030302020204" pitchFamily="66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solidFill>
                  <a:srgbClr val="3333FF"/>
                </a:solidFill>
                <a:latin typeface="Comic Sans MS" panose="030F0702030302020204" pitchFamily="66" charset="0"/>
              </a:rPr>
              <a:t>creating a loan in the amount of the overdraft</a:t>
            </a:r>
            <a:endParaRPr lang="en-US" altLang="zh-CN" sz="1800" dirty="0">
              <a:solidFill>
                <a:srgbClr val="3333FF"/>
              </a:solidFill>
              <a:latin typeface="Comic Sans MS" panose="030F0702030302020204" pitchFamily="66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solidFill>
                  <a:srgbClr val="3333FF"/>
                </a:solidFill>
                <a:latin typeface="Comic Sans MS" panose="030F0702030302020204" pitchFamily="66" charset="0"/>
              </a:rPr>
              <a:t>giving this loan a loan number identical to the account number of the overdrawn account</a:t>
            </a:r>
            <a:endParaRPr lang="en-US" altLang="zh-CN" sz="1800" dirty="0">
              <a:solidFill>
                <a:srgbClr val="3333FF"/>
              </a:solidFill>
              <a:latin typeface="Comic Sans MS" panose="030F0702030302020204" pitchFamily="66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Comic Sans MS" panose="030F0702030302020204" pitchFamily="66" charset="0"/>
              </a:rPr>
              <a:t>The </a:t>
            </a:r>
            <a:r>
              <a:rPr lang="en-US" altLang="zh-CN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condition</a:t>
            </a:r>
            <a:r>
              <a:rPr lang="en-US" altLang="zh-CN" sz="2000" dirty="0">
                <a:latin typeface="Comic Sans MS" panose="030F0702030302020204" pitchFamily="66" charset="0"/>
              </a:rPr>
              <a:t> for executing the trigger is an </a:t>
            </a:r>
            <a:r>
              <a:rPr lang="en-US" altLang="zh-CN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update (event) </a:t>
            </a:r>
            <a:r>
              <a:rPr lang="en-US" altLang="zh-CN" sz="2000" dirty="0">
                <a:latin typeface="Comic Sans MS" panose="030F0702030302020204" pitchFamily="66" charset="0"/>
              </a:rPr>
              <a:t>to the account relation that </a:t>
            </a:r>
            <a:r>
              <a:rPr lang="en-US" altLang="zh-CN" sz="2000" dirty="0">
                <a:solidFill>
                  <a:srgbClr val="3333FF"/>
                </a:solidFill>
                <a:latin typeface="Comic Sans MS" panose="030F0702030302020204" pitchFamily="66" charset="0"/>
              </a:rPr>
              <a:t>results in a negative balance value</a:t>
            </a:r>
            <a:endParaRPr lang="en-US" altLang="zh-CN" sz="2000" dirty="0">
              <a:solidFill>
                <a:srgbClr val="3333FF"/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anose="030F0702030302020204" pitchFamily="66" charset="0"/>
              </a:rPr>
              <a:t>Trigger Example in SQL:1999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55576" y="771550"/>
            <a:ext cx="7632848" cy="402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i="1" dirty="0">
                <a:solidFill>
                  <a:srgbClr val="FF0000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create trigger </a:t>
            </a:r>
            <a:r>
              <a:rPr lang="en-US" altLang="zh-CN" sz="1800" i="1" dirty="0" err="1">
                <a:solidFill>
                  <a:srgbClr val="3333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overdraft_trigger</a:t>
            </a:r>
            <a:r>
              <a:rPr lang="en-US" altLang="zh-CN" sz="1800" i="1" dirty="0">
                <a:solidFill>
                  <a:srgbClr val="3333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 </a:t>
            </a:r>
            <a:r>
              <a:rPr lang="en-US" altLang="zh-CN" sz="1800" b="1" i="1" dirty="0">
                <a:solidFill>
                  <a:srgbClr val="00B050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after update </a:t>
            </a:r>
            <a:r>
              <a:rPr lang="en-US" altLang="zh-CN" sz="1800" b="1" i="1" dirty="0">
                <a:solidFill>
                  <a:srgbClr val="3333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on </a:t>
            </a:r>
            <a:r>
              <a:rPr lang="en-US" altLang="zh-CN" sz="1800" i="1" dirty="0">
                <a:solidFill>
                  <a:srgbClr val="3333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account </a:t>
            </a:r>
            <a:br>
              <a:rPr lang="en-US" altLang="zh-CN" sz="1800" i="1" dirty="0">
                <a:solidFill>
                  <a:srgbClr val="3333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</a:br>
            <a:r>
              <a:rPr lang="en-US" altLang="zh-CN" sz="1800" b="1" i="1" dirty="0">
                <a:solidFill>
                  <a:srgbClr val="3333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referencing</a:t>
            </a:r>
            <a:r>
              <a:rPr lang="en-US" altLang="zh-CN" sz="1800" i="1" dirty="0">
                <a:solidFill>
                  <a:srgbClr val="3333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 </a:t>
            </a:r>
            <a:r>
              <a:rPr lang="en-US" altLang="zh-CN" sz="1800" b="1" i="1" dirty="0">
                <a:solidFill>
                  <a:srgbClr val="3333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new row as </a:t>
            </a:r>
            <a:r>
              <a:rPr lang="en-US" altLang="zh-CN" sz="1800" i="1" dirty="0" err="1">
                <a:solidFill>
                  <a:srgbClr val="3333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nrow</a:t>
            </a:r>
            <a:r>
              <a:rPr lang="en-US" altLang="zh-CN" sz="1800" i="1" dirty="0">
                <a:solidFill>
                  <a:srgbClr val="3333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 </a:t>
            </a:r>
            <a:endParaRPr lang="en-US" altLang="zh-CN" sz="1800" i="1" dirty="0">
              <a:solidFill>
                <a:srgbClr val="3333FF"/>
              </a:solidFill>
              <a:latin typeface="Comic Sans MS" panose="030F0702030302020204" pitchFamily="66" charset="0"/>
              <a:cs typeface="Times New Roman" panose="02020603050405020304" pitchFamily="18" charset="0"/>
            </a:endParaRPr>
          </a:p>
          <a:p>
            <a:r>
              <a:rPr lang="en-US" altLang="zh-CN" sz="1800" b="1" i="1" dirty="0">
                <a:solidFill>
                  <a:srgbClr val="3333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for each row</a:t>
            </a:r>
            <a:br>
              <a:rPr lang="en-US" altLang="zh-CN" sz="1800" i="1" dirty="0">
                <a:solidFill>
                  <a:srgbClr val="3333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</a:br>
            <a:r>
              <a:rPr lang="en-US" altLang="zh-CN" sz="1800" b="1" i="1" dirty="0">
                <a:solidFill>
                  <a:srgbClr val="339933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when</a:t>
            </a:r>
            <a:r>
              <a:rPr lang="en-US" altLang="zh-CN" sz="1800" i="1" dirty="0">
                <a:solidFill>
                  <a:srgbClr val="339933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 </a:t>
            </a:r>
            <a:r>
              <a:rPr lang="en-US" altLang="zh-CN" sz="1800" i="1" dirty="0" err="1">
                <a:solidFill>
                  <a:srgbClr val="339933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nrow.balance</a:t>
            </a:r>
            <a:r>
              <a:rPr lang="en-US" altLang="zh-CN" sz="1800" i="1" dirty="0">
                <a:solidFill>
                  <a:srgbClr val="339933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 &lt;0</a:t>
            </a:r>
            <a:br>
              <a:rPr lang="en-US" altLang="zh-CN" sz="1800" i="1" dirty="0">
                <a:solidFill>
                  <a:srgbClr val="339933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</a:br>
            <a:r>
              <a:rPr lang="en-US" altLang="zh-CN" sz="1800" b="1" i="1" dirty="0">
                <a:solidFill>
                  <a:srgbClr val="FF0000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begin</a:t>
            </a:r>
            <a:r>
              <a:rPr lang="en-US" altLang="zh-CN" sz="1800" i="1" dirty="0">
                <a:solidFill>
                  <a:srgbClr val="FF0000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 </a:t>
            </a:r>
            <a:r>
              <a:rPr lang="en-US" altLang="zh-CN" sz="1800" b="1" i="1" dirty="0">
                <a:solidFill>
                  <a:srgbClr val="FF0000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atomic</a:t>
            </a:r>
            <a:br>
              <a:rPr lang="en-US" altLang="zh-CN" sz="1800" i="1" dirty="0">
                <a:latin typeface="Comic Sans MS" panose="030F0702030302020204" pitchFamily="66" charset="0"/>
                <a:cs typeface="Times New Roman" panose="02020603050405020304" pitchFamily="18" charset="0"/>
              </a:rPr>
            </a:br>
            <a:r>
              <a:rPr lang="en-US" altLang="zh-CN" sz="1800" i="1" dirty="0">
                <a:latin typeface="Comic Sans MS" panose="030F0702030302020204" pitchFamily="66" charset="0"/>
                <a:cs typeface="Times New Roman" panose="02020603050405020304" pitchFamily="18" charset="0"/>
              </a:rPr>
              <a:t>  </a:t>
            </a:r>
            <a:r>
              <a:rPr lang="en-US" altLang="zh-CN" sz="1800" b="1" i="1" dirty="0">
                <a:solidFill>
                  <a:srgbClr val="3333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insert into </a:t>
            </a:r>
            <a:r>
              <a:rPr lang="en-US" altLang="zh-CN" sz="1800" i="1" dirty="0">
                <a:solidFill>
                  <a:srgbClr val="3333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borrower </a:t>
            </a:r>
            <a:br>
              <a:rPr lang="en-US" altLang="zh-CN" sz="1800" i="1" dirty="0">
                <a:latin typeface="Comic Sans MS" panose="030F0702030302020204" pitchFamily="66" charset="0"/>
                <a:cs typeface="Times New Roman" panose="02020603050405020304" pitchFamily="18" charset="0"/>
              </a:rPr>
            </a:br>
            <a:r>
              <a:rPr lang="en-US" altLang="zh-CN" sz="1800" i="1" dirty="0">
                <a:latin typeface="Comic Sans MS" panose="030F0702030302020204" pitchFamily="66" charset="0"/>
                <a:cs typeface="Times New Roman" panose="02020603050405020304" pitchFamily="18" charset="0"/>
              </a:rPr>
              <a:t>    (</a:t>
            </a:r>
            <a:r>
              <a:rPr lang="en-US" altLang="zh-CN" sz="1800" b="1" i="1" dirty="0">
                <a:latin typeface="Comic Sans MS" panose="030F0702030302020204" pitchFamily="66" charset="0"/>
                <a:cs typeface="Times New Roman" panose="02020603050405020304" pitchFamily="18" charset="0"/>
              </a:rPr>
              <a:t>select</a:t>
            </a:r>
            <a:r>
              <a:rPr lang="en-US" altLang="zh-CN" sz="1800" i="1" dirty="0">
                <a:latin typeface="Comic Sans MS" panose="030F0702030302020204" pitchFamily="66" charset="0"/>
                <a:cs typeface="Times New Roman" panose="02020603050405020304" pitchFamily="18" charset="0"/>
              </a:rPr>
              <a:t> </a:t>
            </a:r>
            <a:r>
              <a:rPr lang="en-US" altLang="zh-CN" sz="1800" i="1" dirty="0" err="1">
                <a:latin typeface="Comic Sans MS" panose="030F0702030302020204" pitchFamily="66" charset="0"/>
                <a:cs typeface="Times New Roman" panose="02020603050405020304" pitchFamily="18" charset="0"/>
              </a:rPr>
              <a:t>customer_name</a:t>
            </a:r>
            <a:r>
              <a:rPr lang="en-US" altLang="zh-CN" sz="1800" i="1" dirty="0">
                <a:latin typeface="Comic Sans MS" panose="030F0702030302020204" pitchFamily="66" charset="0"/>
                <a:cs typeface="Times New Roman" panose="02020603050405020304" pitchFamily="18" charset="0"/>
              </a:rPr>
              <a:t>, </a:t>
            </a:r>
            <a:r>
              <a:rPr lang="en-US" altLang="zh-CN" sz="1800" i="1" dirty="0" err="1">
                <a:latin typeface="Comic Sans MS" panose="030F0702030302020204" pitchFamily="66" charset="0"/>
                <a:cs typeface="Times New Roman" panose="02020603050405020304" pitchFamily="18" charset="0"/>
              </a:rPr>
              <a:t>account_number</a:t>
            </a:r>
            <a:br>
              <a:rPr lang="en-US" altLang="zh-CN" sz="1800" i="1" dirty="0">
                <a:latin typeface="Comic Sans MS" panose="030F0702030302020204" pitchFamily="66" charset="0"/>
                <a:cs typeface="Times New Roman" panose="02020603050405020304" pitchFamily="18" charset="0"/>
              </a:rPr>
            </a:br>
            <a:r>
              <a:rPr lang="en-US" altLang="zh-CN" sz="1800" i="1" dirty="0">
                <a:latin typeface="Comic Sans MS" panose="030F0702030302020204" pitchFamily="66" charset="0"/>
                <a:cs typeface="Times New Roman" panose="02020603050405020304" pitchFamily="18" charset="0"/>
              </a:rPr>
              <a:t>     </a:t>
            </a:r>
            <a:r>
              <a:rPr lang="en-US" altLang="zh-CN" sz="1800" b="1" i="1" dirty="0">
                <a:latin typeface="Comic Sans MS" panose="030F0702030302020204" pitchFamily="66" charset="0"/>
                <a:cs typeface="Times New Roman" panose="02020603050405020304" pitchFamily="18" charset="0"/>
              </a:rPr>
              <a:t>from</a:t>
            </a:r>
            <a:r>
              <a:rPr lang="en-US" altLang="zh-CN" sz="1800" i="1" dirty="0">
                <a:latin typeface="Comic Sans MS" panose="030F0702030302020204" pitchFamily="66" charset="0"/>
                <a:cs typeface="Times New Roman" panose="02020603050405020304" pitchFamily="18" charset="0"/>
              </a:rPr>
              <a:t>  depositor</a:t>
            </a:r>
            <a:br>
              <a:rPr lang="en-US" altLang="zh-CN" sz="1800" i="1" dirty="0">
                <a:latin typeface="Comic Sans MS" panose="030F0702030302020204" pitchFamily="66" charset="0"/>
                <a:cs typeface="Times New Roman" panose="02020603050405020304" pitchFamily="18" charset="0"/>
              </a:rPr>
            </a:br>
            <a:r>
              <a:rPr lang="en-US" altLang="zh-CN" sz="1800" i="1" dirty="0">
                <a:latin typeface="Comic Sans MS" panose="030F0702030302020204" pitchFamily="66" charset="0"/>
                <a:cs typeface="Times New Roman" panose="02020603050405020304" pitchFamily="18" charset="0"/>
              </a:rPr>
              <a:t>     </a:t>
            </a:r>
            <a:r>
              <a:rPr lang="en-US" altLang="zh-CN" sz="1800" b="1" i="1" dirty="0">
                <a:latin typeface="Comic Sans MS" panose="030F0702030302020204" pitchFamily="66" charset="0"/>
                <a:cs typeface="Times New Roman" panose="02020603050405020304" pitchFamily="18" charset="0"/>
              </a:rPr>
              <a:t>where</a:t>
            </a:r>
            <a:r>
              <a:rPr lang="en-US" altLang="zh-CN" sz="1800" i="1" dirty="0">
                <a:latin typeface="Comic Sans MS" panose="030F0702030302020204" pitchFamily="66" charset="0"/>
                <a:cs typeface="Times New Roman" panose="02020603050405020304" pitchFamily="18" charset="0"/>
              </a:rPr>
              <a:t> </a:t>
            </a:r>
            <a:r>
              <a:rPr lang="en-US" altLang="zh-CN" sz="1800" i="1" dirty="0" err="1">
                <a:solidFill>
                  <a:srgbClr val="00B050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nrow.account_number</a:t>
            </a:r>
            <a:r>
              <a:rPr lang="en-US" altLang="zh-CN" sz="1800" i="1" dirty="0">
                <a:solidFill>
                  <a:srgbClr val="00B050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 </a:t>
            </a:r>
            <a:r>
              <a:rPr lang="en-US" altLang="zh-CN" sz="1800" i="1" dirty="0">
                <a:latin typeface="Comic Sans MS" panose="030F0702030302020204" pitchFamily="66" charset="0"/>
                <a:cs typeface="Times New Roman" panose="02020603050405020304" pitchFamily="18" charset="0"/>
              </a:rPr>
              <a:t>=</a:t>
            </a:r>
            <a:r>
              <a:rPr lang="en-US" altLang="zh-CN" sz="1800" i="1" dirty="0" err="1">
                <a:latin typeface="Comic Sans MS" panose="030F0702030302020204" pitchFamily="66" charset="0"/>
                <a:cs typeface="Times New Roman" panose="02020603050405020304" pitchFamily="18" charset="0"/>
              </a:rPr>
              <a:t>depositor.account_number</a:t>
            </a:r>
            <a:r>
              <a:rPr lang="en-US" altLang="zh-CN" sz="1800" i="1" dirty="0">
                <a:latin typeface="Comic Sans MS" panose="030F0702030302020204" pitchFamily="66" charset="0"/>
                <a:cs typeface="Times New Roman" panose="02020603050405020304" pitchFamily="18" charset="0"/>
              </a:rPr>
              <a:t>);</a:t>
            </a:r>
            <a:br>
              <a:rPr lang="en-US" altLang="zh-CN" sz="1800" i="1" dirty="0">
                <a:latin typeface="Comic Sans MS" panose="030F0702030302020204" pitchFamily="66" charset="0"/>
                <a:cs typeface="Times New Roman" panose="02020603050405020304" pitchFamily="18" charset="0"/>
              </a:rPr>
            </a:br>
            <a:r>
              <a:rPr lang="en-US" altLang="zh-CN" sz="1800" i="1" dirty="0">
                <a:latin typeface="Comic Sans MS" panose="030F0702030302020204" pitchFamily="66" charset="0"/>
                <a:cs typeface="Times New Roman" panose="02020603050405020304" pitchFamily="18" charset="0"/>
              </a:rPr>
              <a:t>  </a:t>
            </a:r>
            <a:r>
              <a:rPr lang="en-US" altLang="zh-CN" sz="1800" b="1" i="1" dirty="0">
                <a:solidFill>
                  <a:srgbClr val="3333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insert</a:t>
            </a:r>
            <a:r>
              <a:rPr lang="en-US" altLang="zh-CN" sz="1800" i="1" dirty="0">
                <a:solidFill>
                  <a:srgbClr val="3333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 </a:t>
            </a:r>
            <a:r>
              <a:rPr lang="en-US" altLang="zh-CN" sz="1800" b="1" i="1" dirty="0">
                <a:solidFill>
                  <a:srgbClr val="3333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into</a:t>
            </a:r>
            <a:r>
              <a:rPr lang="en-US" altLang="zh-CN" sz="1800" i="1" dirty="0">
                <a:solidFill>
                  <a:srgbClr val="3333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 loan  values</a:t>
            </a:r>
            <a:br>
              <a:rPr lang="en-US" altLang="zh-CN" sz="1800" i="1" dirty="0">
                <a:solidFill>
                  <a:srgbClr val="1B06BA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</a:br>
            <a:r>
              <a:rPr lang="en-US" altLang="zh-CN" sz="1800" i="1" dirty="0">
                <a:latin typeface="Comic Sans MS" panose="030F0702030302020204" pitchFamily="66" charset="0"/>
                <a:cs typeface="Times New Roman" panose="02020603050405020304" pitchFamily="18" charset="0"/>
              </a:rPr>
              <a:t>    (</a:t>
            </a:r>
            <a:r>
              <a:rPr lang="en-US" altLang="zh-CN" sz="1800" b="1" i="1" dirty="0" err="1">
                <a:solidFill>
                  <a:srgbClr val="00B050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nrow.account_number</a:t>
            </a:r>
            <a:r>
              <a:rPr lang="en-US" altLang="zh-CN" sz="1800" i="1" dirty="0">
                <a:latin typeface="Comic Sans MS" panose="030F0702030302020204" pitchFamily="66" charset="0"/>
                <a:cs typeface="Times New Roman" panose="02020603050405020304" pitchFamily="18" charset="0"/>
              </a:rPr>
              <a:t>, </a:t>
            </a:r>
            <a:r>
              <a:rPr lang="en-US" altLang="zh-CN" sz="1800" i="1" dirty="0" err="1">
                <a:latin typeface="Comic Sans MS" panose="030F0702030302020204" pitchFamily="66" charset="0"/>
                <a:cs typeface="Times New Roman" panose="02020603050405020304" pitchFamily="18" charset="0"/>
              </a:rPr>
              <a:t>nrow.branch_name</a:t>
            </a:r>
            <a:r>
              <a:rPr lang="en-US" altLang="zh-CN" sz="1800" i="1" dirty="0">
                <a:latin typeface="Comic Sans MS" panose="030F0702030302020204" pitchFamily="66" charset="0"/>
                <a:cs typeface="Times New Roman" panose="02020603050405020304" pitchFamily="18" charset="0"/>
              </a:rPr>
              <a:t>, </a:t>
            </a:r>
            <a:r>
              <a:rPr lang="en-US" altLang="zh-CN" sz="1800" b="1" i="1" dirty="0">
                <a:solidFill>
                  <a:srgbClr val="00B050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–</a:t>
            </a:r>
            <a:r>
              <a:rPr lang="en-US" altLang="zh-CN" sz="1800" b="1" i="1" dirty="0" err="1">
                <a:solidFill>
                  <a:srgbClr val="00B050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nrow.balance</a:t>
            </a:r>
            <a:r>
              <a:rPr lang="en-US" altLang="zh-CN" sz="1800" i="1" dirty="0">
                <a:latin typeface="Comic Sans MS" panose="030F0702030302020204" pitchFamily="66" charset="0"/>
                <a:cs typeface="Times New Roman" panose="02020603050405020304" pitchFamily="18" charset="0"/>
              </a:rPr>
              <a:t>);</a:t>
            </a:r>
            <a:br>
              <a:rPr lang="en-US" altLang="zh-CN" sz="1800" i="1" dirty="0">
                <a:latin typeface="Comic Sans MS" panose="030F0702030302020204" pitchFamily="66" charset="0"/>
                <a:cs typeface="Times New Roman" panose="02020603050405020304" pitchFamily="18" charset="0"/>
              </a:rPr>
            </a:br>
            <a:r>
              <a:rPr lang="en-US" altLang="zh-CN" sz="1800" b="1" i="1" dirty="0">
                <a:solidFill>
                  <a:srgbClr val="3333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  update account set </a:t>
            </a:r>
            <a:r>
              <a:rPr lang="en-US" altLang="zh-CN" sz="1800" i="1" dirty="0">
                <a:solidFill>
                  <a:srgbClr val="3333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balance = 0</a:t>
            </a:r>
            <a:br>
              <a:rPr lang="en-US" altLang="zh-CN" sz="1800" i="1" dirty="0">
                <a:solidFill>
                  <a:srgbClr val="3333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</a:br>
            <a:r>
              <a:rPr lang="en-US" altLang="zh-CN" sz="1800" i="1" dirty="0">
                <a:latin typeface="Comic Sans MS" panose="030F0702030302020204" pitchFamily="66" charset="0"/>
                <a:cs typeface="Times New Roman" panose="02020603050405020304" pitchFamily="18" charset="0"/>
              </a:rPr>
              <a:t>     </a:t>
            </a:r>
            <a:r>
              <a:rPr lang="en-US" altLang="zh-CN" sz="1800" b="1" i="1" dirty="0">
                <a:latin typeface="Comic Sans MS" panose="030F0702030302020204" pitchFamily="66" charset="0"/>
                <a:cs typeface="Times New Roman" panose="02020603050405020304" pitchFamily="18" charset="0"/>
              </a:rPr>
              <a:t>where</a:t>
            </a:r>
            <a:r>
              <a:rPr lang="en-US" altLang="zh-CN" sz="1800" i="1" dirty="0">
                <a:latin typeface="Comic Sans MS" panose="030F0702030302020204" pitchFamily="66" charset="0"/>
                <a:cs typeface="Times New Roman" panose="02020603050405020304" pitchFamily="18" charset="0"/>
              </a:rPr>
              <a:t> </a:t>
            </a:r>
            <a:r>
              <a:rPr lang="en-US" altLang="zh-CN" sz="1800" i="1" dirty="0" err="1">
                <a:latin typeface="Comic Sans MS" panose="030F0702030302020204" pitchFamily="66" charset="0"/>
                <a:cs typeface="Times New Roman" panose="02020603050405020304" pitchFamily="18" charset="0"/>
              </a:rPr>
              <a:t>account.account_number</a:t>
            </a:r>
            <a:r>
              <a:rPr lang="en-US" altLang="zh-CN" sz="1800" i="1" dirty="0">
                <a:latin typeface="Comic Sans MS" panose="030F0702030302020204" pitchFamily="66" charset="0"/>
                <a:cs typeface="Times New Roman" panose="02020603050405020304" pitchFamily="18" charset="0"/>
              </a:rPr>
              <a:t> = </a:t>
            </a:r>
            <a:r>
              <a:rPr lang="en-US" altLang="zh-CN" sz="1800" i="1" dirty="0" err="1">
                <a:solidFill>
                  <a:srgbClr val="00B050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nrow.account_number</a:t>
            </a:r>
            <a:br>
              <a:rPr lang="en-US" altLang="zh-CN" sz="1800" i="1" dirty="0">
                <a:latin typeface="Comic Sans MS" panose="030F0702030302020204" pitchFamily="66" charset="0"/>
                <a:cs typeface="Times New Roman" panose="02020603050405020304" pitchFamily="18" charset="0"/>
              </a:rPr>
            </a:br>
            <a:r>
              <a:rPr lang="en-US" altLang="zh-CN" sz="1800" b="1" i="1" dirty="0">
                <a:solidFill>
                  <a:srgbClr val="FF0000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end</a:t>
            </a:r>
            <a:r>
              <a:rPr lang="en-US" altLang="zh-CN" sz="1800" i="1" dirty="0">
                <a:latin typeface="Comic Sans MS" panose="030F0702030302020204" pitchFamily="66" charset="0"/>
                <a:cs typeface="Times New Roman" panose="02020603050405020304" pitchFamily="18" charset="0"/>
              </a:rPr>
              <a:t>		</a:t>
            </a:r>
            <a:endParaRPr lang="en-US" altLang="zh-CN" sz="1800" i="1" dirty="0">
              <a:latin typeface="Comic Sans MS" panose="030F0702030302020204" pitchFamily="66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2800" dirty="0">
                <a:latin typeface="Comic Sans MS" panose="030F0702030302020204" pitchFamily="66" charset="0"/>
              </a:rPr>
              <a:t>Accessing DB From a Programming Language </a:t>
            </a:r>
            <a:endParaRPr lang="zh-CN" altLang="en-US" sz="2800" dirty="0">
              <a:latin typeface="Comic Sans MS" panose="030F0702030302020204" pitchFamily="66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699542"/>
            <a:ext cx="8568952" cy="3960440"/>
          </a:xfrm>
        </p:spPr>
        <p:txBody>
          <a:bodyPr/>
          <a:lstStyle/>
          <a:p>
            <a:r>
              <a:rPr lang="en-US" altLang="zh-CN" sz="2000" dirty="0">
                <a:latin typeface="Comic Sans MS" panose="030F0702030302020204" pitchFamily="66" charset="0"/>
              </a:rPr>
              <a:t>API (application-program interface) for a program to interact with a database server</a:t>
            </a:r>
            <a:endParaRPr lang="en-US" altLang="zh-CN" sz="2000" dirty="0">
              <a:latin typeface="Comic Sans MS" panose="030F0702030302020204" pitchFamily="66" charset="0"/>
            </a:endParaRPr>
          </a:p>
          <a:p>
            <a:r>
              <a:rPr lang="en-US" altLang="zh-CN" sz="2000" dirty="0">
                <a:latin typeface="Comic Sans MS" panose="030F0702030302020204" pitchFamily="66" charset="0"/>
              </a:rPr>
              <a:t>Application makes calls to</a:t>
            </a:r>
            <a:endParaRPr lang="en-US" altLang="zh-CN" sz="2000" dirty="0">
              <a:latin typeface="Comic Sans MS" panose="030F0702030302020204" pitchFamily="66" charset="0"/>
            </a:endParaRPr>
          </a:p>
          <a:p>
            <a:pPr lvl="1"/>
            <a:r>
              <a:rPr lang="en-US" altLang="zh-CN" sz="1800" dirty="0">
                <a:solidFill>
                  <a:srgbClr val="FF0000"/>
                </a:solidFill>
                <a:latin typeface="Comic Sans MS" panose="030F0702030302020204" pitchFamily="66" charset="0"/>
              </a:rPr>
              <a:t>Connect</a:t>
            </a:r>
            <a:r>
              <a:rPr lang="en-US" altLang="zh-CN" sz="1800" dirty="0">
                <a:latin typeface="Comic Sans MS" panose="030F0702030302020204" pitchFamily="66" charset="0"/>
              </a:rPr>
              <a:t> with the database server</a:t>
            </a:r>
            <a:endParaRPr lang="en-US" altLang="zh-CN" sz="1800" dirty="0">
              <a:latin typeface="Comic Sans MS" panose="030F0702030302020204" pitchFamily="66" charset="0"/>
            </a:endParaRPr>
          </a:p>
          <a:p>
            <a:pPr lvl="1"/>
            <a:r>
              <a:rPr lang="en-US" altLang="zh-CN" sz="1800" dirty="0">
                <a:solidFill>
                  <a:srgbClr val="FF0000"/>
                </a:solidFill>
                <a:latin typeface="Comic Sans MS" panose="030F0702030302020204" pitchFamily="66" charset="0"/>
              </a:rPr>
              <a:t>Send SQL commands </a:t>
            </a:r>
            <a:r>
              <a:rPr lang="en-US" altLang="zh-CN" sz="1800" dirty="0">
                <a:latin typeface="Comic Sans MS" panose="030F0702030302020204" pitchFamily="66" charset="0"/>
              </a:rPr>
              <a:t>to the database server</a:t>
            </a:r>
            <a:endParaRPr lang="en-US" altLang="zh-CN" sz="1800" dirty="0">
              <a:latin typeface="Comic Sans MS" panose="030F0702030302020204" pitchFamily="66" charset="0"/>
            </a:endParaRPr>
          </a:p>
          <a:p>
            <a:pPr lvl="1"/>
            <a:r>
              <a:rPr lang="en-US" altLang="zh-CN" sz="1800" dirty="0">
                <a:solidFill>
                  <a:srgbClr val="FF0000"/>
                </a:solidFill>
                <a:latin typeface="Comic Sans MS" panose="030F0702030302020204" pitchFamily="66" charset="0"/>
              </a:rPr>
              <a:t>Fetch tuples </a:t>
            </a:r>
            <a:r>
              <a:rPr lang="en-US" altLang="zh-CN" sz="1800" dirty="0">
                <a:latin typeface="Comic Sans MS" panose="030F0702030302020204" pitchFamily="66" charset="0"/>
              </a:rPr>
              <a:t>of result one-by-one into program variables</a:t>
            </a:r>
            <a:endParaRPr lang="en-US" altLang="zh-CN" sz="1800" dirty="0">
              <a:latin typeface="Comic Sans MS" panose="030F0702030302020204" pitchFamily="66" charset="0"/>
            </a:endParaRPr>
          </a:p>
          <a:p>
            <a:r>
              <a:rPr lang="en-US" altLang="zh-CN" sz="2000" dirty="0">
                <a:latin typeface="Comic Sans MS" panose="030F0702030302020204" pitchFamily="66" charset="0"/>
              </a:rPr>
              <a:t>Various tools:</a:t>
            </a:r>
            <a:endParaRPr lang="en-US" altLang="zh-CN" sz="2000" dirty="0">
              <a:latin typeface="Comic Sans MS" panose="030F0702030302020204" pitchFamily="66" charset="0"/>
            </a:endParaRPr>
          </a:p>
          <a:p>
            <a:pPr lvl="1"/>
            <a:r>
              <a:rPr lang="en-US" altLang="zh-CN" b="1" i="1" dirty="0">
                <a:solidFill>
                  <a:srgbClr val="3333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Dynamic SQL</a:t>
            </a:r>
            <a:endParaRPr lang="en-US" altLang="zh-CN" b="1" i="1" dirty="0">
              <a:solidFill>
                <a:srgbClr val="3333FF"/>
              </a:solidFill>
              <a:latin typeface="Comic Sans MS" panose="030F0702030302020204" pitchFamily="66" charset="0"/>
              <a:cs typeface="Times New Roman" panose="02020603050405020304" pitchFamily="18" charset="0"/>
            </a:endParaRPr>
          </a:p>
          <a:p>
            <a:pPr lvl="2"/>
            <a:r>
              <a:rPr lang="en-US" altLang="zh-CN" sz="1600" b="1" dirty="0">
                <a:solidFill>
                  <a:srgbClr val="FF0000"/>
                </a:solidFill>
                <a:latin typeface="Comic Sans MS" panose="030F0702030302020204" pitchFamily="66" charset="0"/>
              </a:rPr>
              <a:t>ODBC </a:t>
            </a:r>
            <a:r>
              <a:rPr lang="en-US" altLang="zh-CN" sz="1600" dirty="0">
                <a:latin typeface="Comic Sans MS" panose="030F0702030302020204" pitchFamily="66" charset="0"/>
              </a:rPr>
              <a:t>(Open Database Connectivity) works with C, C++, C#, and Visual Basic.  Other API’s such as ADO.NET sit on top of ODBC</a:t>
            </a:r>
            <a:endParaRPr lang="en-US" altLang="zh-CN" sz="1600" dirty="0">
              <a:latin typeface="Comic Sans MS" panose="030F0702030302020204" pitchFamily="66" charset="0"/>
            </a:endParaRPr>
          </a:p>
          <a:p>
            <a:pPr lvl="2"/>
            <a:r>
              <a:rPr lang="en-US" altLang="zh-CN" sz="1600" b="1" dirty="0">
                <a:solidFill>
                  <a:srgbClr val="FF0000"/>
                </a:solidFill>
                <a:latin typeface="Comic Sans MS" panose="030F0702030302020204" pitchFamily="66" charset="0"/>
              </a:rPr>
              <a:t>JDBC</a:t>
            </a:r>
            <a:r>
              <a:rPr lang="en-US" altLang="zh-CN" sz="1600" dirty="0">
                <a:latin typeface="Comic Sans MS" panose="030F0702030302020204" pitchFamily="66" charset="0"/>
              </a:rPr>
              <a:t> (Java Database Connectivity) works with Java</a:t>
            </a:r>
            <a:endParaRPr lang="en-US" altLang="zh-CN" sz="1600" dirty="0">
              <a:latin typeface="Comic Sans MS" panose="030F0702030302020204" pitchFamily="66" charset="0"/>
            </a:endParaRPr>
          </a:p>
          <a:p>
            <a:pPr lvl="1"/>
            <a:r>
              <a:rPr lang="en-US" altLang="zh-CN" b="1" i="1" dirty="0">
                <a:solidFill>
                  <a:srgbClr val="3333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Embedded SQL</a:t>
            </a:r>
            <a:endParaRPr lang="en-US" altLang="zh-CN" b="1" i="1" dirty="0">
              <a:solidFill>
                <a:srgbClr val="3333FF"/>
              </a:solidFill>
              <a:latin typeface="Comic Sans MS" panose="030F0702030302020204" pitchFamily="66" charset="0"/>
              <a:cs typeface="Times New Roman" panose="02020603050405020304" pitchFamily="18" charset="0"/>
            </a:endParaRPr>
          </a:p>
          <a:p>
            <a:endParaRPr lang="zh-CN" altLang="en-US" sz="2000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2800" dirty="0">
                <a:latin typeface="Comic Sans MS" panose="030F0702030302020204" pitchFamily="66" charset="0"/>
              </a:rPr>
              <a:t>Triggering Events and Actions in SQL</a:t>
            </a:r>
            <a:endParaRPr lang="zh-CN" altLang="en-US" sz="2800" dirty="0">
              <a:latin typeface="Comic Sans MS" panose="030F0702030302020204" pitchFamily="66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Comic Sans MS" panose="030F0702030302020204" pitchFamily="66" charset="0"/>
              </a:rPr>
              <a:t>Triggering </a:t>
            </a:r>
            <a:r>
              <a:rPr lang="en-US" altLang="zh-CN" sz="2000" b="1" dirty="0">
                <a:solidFill>
                  <a:srgbClr val="FF0000"/>
                </a:solidFill>
                <a:latin typeface="Comic Sans MS" panose="030F0702030302020204" pitchFamily="66" charset="0"/>
              </a:rPr>
              <a:t>event</a:t>
            </a:r>
            <a:r>
              <a:rPr lang="en-US" altLang="zh-CN" sz="2000" dirty="0">
                <a:latin typeface="Comic Sans MS" panose="030F0702030302020204" pitchFamily="66" charset="0"/>
              </a:rPr>
              <a:t> can be </a:t>
            </a:r>
            <a:r>
              <a:rPr lang="en-US" altLang="zh-CN" sz="2000" b="1" dirty="0">
                <a:solidFill>
                  <a:srgbClr val="3333FF"/>
                </a:solidFill>
                <a:latin typeface="Comic Sans MS" panose="030F0702030302020204" pitchFamily="66" charset="0"/>
              </a:rPr>
              <a:t>insert, delete or update</a:t>
            </a:r>
            <a:endParaRPr lang="en-US" altLang="zh-CN" sz="2000" b="1" dirty="0">
              <a:solidFill>
                <a:srgbClr val="3333FF"/>
              </a:solidFill>
              <a:latin typeface="Comic Sans MS" panose="030F0702030302020204" pitchFamily="66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Comic Sans MS" panose="030F0702030302020204" pitchFamily="66" charset="0"/>
              </a:rPr>
              <a:t>Triggers on </a:t>
            </a:r>
            <a:r>
              <a:rPr lang="en-US" altLang="zh-CN" sz="2000" dirty="0">
                <a:solidFill>
                  <a:srgbClr val="3333FF"/>
                </a:solidFill>
                <a:latin typeface="Comic Sans MS" panose="030F0702030302020204" pitchFamily="66" charset="0"/>
              </a:rPr>
              <a:t>update</a:t>
            </a:r>
            <a:r>
              <a:rPr lang="en-US" altLang="zh-CN" sz="2000" dirty="0">
                <a:latin typeface="Comic Sans MS" panose="030F0702030302020204" pitchFamily="66" charset="0"/>
              </a:rPr>
              <a:t> can be restricted to </a:t>
            </a:r>
            <a:r>
              <a:rPr lang="en-US" altLang="zh-CN" sz="2000" dirty="0">
                <a:solidFill>
                  <a:srgbClr val="3333FF"/>
                </a:solidFill>
                <a:latin typeface="Comic Sans MS" panose="030F0702030302020204" pitchFamily="66" charset="0"/>
              </a:rPr>
              <a:t>specific attributes</a:t>
            </a:r>
            <a:endParaRPr lang="en-US" altLang="zh-CN" sz="2000" dirty="0">
              <a:solidFill>
                <a:srgbClr val="3333FF"/>
              </a:solidFill>
              <a:latin typeface="Comic Sans MS" panose="030F0702030302020204" pitchFamily="66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latin typeface="Comic Sans MS" panose="030F0702030302020204" pitchFamily="66" charset="0"/>
              </a:rPr>
              <a:t>E.g., after update of balance on account</a:t>
            </a:r>
            <a:endParaRPr lang="en-US" altLang="zh-CN" sz="1800" dirty="0">
              <a:latin typeface="Comic Sans MS" panose="030F0702030302020204" pitchFamily="66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Comic Sans MS" panose="030F0702030302020204" pitchFamily="66" charset="0"/>
              </a:rPr>
              <a:t>Values of attributes </a:t>
            </a:r>
            <a:r>
              <a:rPr lang="en-US" altLang="zh-CN" sz="2000" b="1" dirty="0">
                <a:solidFill>
                  <a:srgbClr val="00B050"/>
                </a:solidFill>
                <a:latin typeface="Comic Sans MS" panose="030F0702030302020204" pitchFamily="66" charset="0"/>
              </a:rPr>
              <a:t>before</a:t>
            </a:r>
            <a:r>
              <a:rPr lang="en-US" altLang="zh-CN" sz="2000" dirty="0">
                <a:latin typeface="Comic Sans MS" panose="030F0702030302020204" pitchFamily="66" charset="0"/>
              </a:rPr>
              <a:t> and </a:t>
            </a:r>
            <a:r>
              <a:rPr lang="en-US" altLang="zh-CN" sz="2000" b="1" dirty="0">
                <a:solidFill>
                  <a:srgbClr val="00B050"/>
                </a:solidFill>
                <a:latin typeface="Comic Sans MS" panose="030F0702030302020204" pitchFamily="66" charset="0"/>
              </a:rPr>
              <a:t>after</a:t>
            </a:r>
            <a:r>
              <a:rPr lang="en-US" altLang="zh-CN" sz="2000" dirty="0">
                <a:latin typeface="Comic Sans MS" panose="030F0702030302020204" pitchFamily="66" charset="0"/>
              </a:rPr>
              <a:t> an update can be referenced</a:t>
            </a:r>
            <a:endParaRPr lang="en-US" altLang="zh-CN" sz="2000" dirty="0">
              <a:latin typeface="Comic Sans MS" panose="030F0702030302020204" pitchFamily="66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solidFill>
                  <a:srgbClr val="FF0000"/>
                </a:solidFill>
                <a:latin typeface="Comic Sans MS" panose="030F0702030302020204" pitchFamily="66" charset="0"/>
              </a:rPr>
              <a:t>referencing old row as</a:t>
            </a:r>
            <a:r>
              <a:rPr lang="en-US" altLang="zh-CN" sz="1800" dirty="0">
                <a:latin typeface="Comic Sans MS" panose="030F0702030302020204" pitchFamily="66" charset="0"/>
              </a:rPr>
              <a:t>: for </a:t>
            </a:r>
            <a:r>
              <a:rPr lang="en-US" altLang="zh-CN" sz="1800" dirty="0">
                <a:solidFill>
                  <a:srgbClr val="3333FF"/>
                </a:solidFill>
                <a:latin typeface="Comic Sans MS" panose="030F0702030302020204" pitchFamily="66" charset="0"/>
              </a:rPr>
              <a:t>deletes and updates</a:t>
            </a:r>
            <a:endParaRPr lang="en-US" altLang="zh-CN" sz="1800" dirty="0">
              <a:solidFill>
                <a:srgbClr val="3333FF"/>
              </a:solidFill>
              <a:latin typeface="Comic Sans MS" panose="030F0702030302020204" pitchFamily="66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solidFill>
                  <a:srgbClr val="FF0000"/>
                </a:solidFill>
                <a:latin typeface="Comic Sans MS" panose="030F0702030302020204" pitchFamily="66" charset="0"/>
              </a:rPr>
              <a:t>referencing new row as</a:t>
            </a:r>
            <a:r>
              <a:rPr lang="en-US" altLang="zh-CN" sz="1800" dirty="0">
                <a:latin typeface="Comic Sans MS" panose="030F0702030302020204" pitchFamily="66" charset="0"/>
              </a:rPr>
              <a:t>: for </a:t>
            </a:r>
            <a:r>
              <a:rPr lang="en-US" altLang="zh-CN" sz="1800" dirty="0">
                <a:solidFill>
                  <a:srgbClr val="3333FF"/>
                </a:solidFill>
                <a:latin typeface="Comic Sans MS" panose="030F0702030302020204" pitchFamily="66" charset="0"/>
              </a:rPr>
              <a:t>inserts and updates</a:t>
            </a:r>
            <a:endParaRPr lang="en-US" altLang="zh-CN" sz="1800" dirty="0">
              <a:solidFill>
                <a:srgbClr val="3333FF"/>
              </a:solidFill>
              <a:latin typeface="Comic Sans MS" panose="030F0702030302020204" pitchFamily="66" charset="0"/>
            </a:endParaRPr>
          </a:p>
          <a:p>
            <a:pPr>
              <a:lnSpc>
                <a:spcPct val="150000"/>
              </a:lnSpc>
            </a:pPr>
            <a:endParaRPr lang="zh-CN" altLang="en-US" sz="2000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2800" dirty="0">
                <a:latin typeface="Comic Sans MS" panose="030F0702030302020204" pitchFamily="66" charset="0"/>
              </a:rPr>
              <a:t>Triggering Events and Actions in SQL</a:t>
            </a:r>
            <a:endParaRPr lang="zh-CN" altLang="en-US" sz="2800" dirty="0">
              <a:latin typeface="Comic Sans MS" panose="030F0702030302020204" pitchFamily="66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789553"/>
            <a:ext cx="8712968" cy="380507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Comic Sans MS" panose="030F0702030302020204" pitchFamily="66" charset="0"/>
              </a:rPr>
              <a:t>Triggers can be activated </a:t>
            </a:r>
            <a:r>
              <a:rPr lang="en-US" altLang="zh-CN" sz="2000" b="1" dirty="0">
                <a:solidFill>
                  <a:srgbClr val="00B050"/>
                </a:solidFill>
                <a:latin typeface="Comic Sans MS" panose="030F0702030302020204" pitchFamily="66" charset="0"/>
              </a:rPr>
              <a:t>before</a:t>
            </a:r>
            <a:r>
              <a:rPr lang="en-US" altLang="zh-CN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 an event</a:t>
            </a:r>
            <a:r>
              <a:rPr lang="en-US" altLang="zh-CN" sz="2000" dirty="0">
                <a:latin typeface="Comic Sans MS" panose="030F0702030302020204" pitchFamily="66" charset="0"/>
              </a:rPr>
              <a:t>, which can serve as extra constraints</a:t>
            </a:r>
            <a:endParaRPr lang="en-US" altLang="zh-CN" sz="2000" dirty="0">
              <a:latin typeface="Comic Sans MS" panose="030F0702030302020204" pitchFamily="66" charset="0"/>
            </a:endParaRPr>
          </a:p>
          <a:p>
            <a:pPr marL="400050" lvl="1" indent="0">
              <a:lnSpc>
                <a:spcPct val="150000"/>
              </a:lnSpc>
              <a:buNone/>
            </a:pPr>
            <a:r>
              <a:rPr lang="en-US" altLang="zh-CN" sz="1800" b="1" i="1" dirty="0">
                <a:solidFill>
                  <a:srgbClr val="FF0000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create trigger </a:t>
            </a:r>
            <a:r>
              <a:rPr lang="en-US" altLang="zh-CN" sz="1800" i="1" dirty="0" err="1">
                <a:solidFill>
                  <a:srgbClr val="3333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setnull_trigger</a:t>
            </a:r>
            <a:r>
              <a:rPr lang="en-US" altLang="zh-CN" sz="1800" i="1" dirty="0">
                <a:solidFill>
                  <a:srgbClr val="3333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 </a:t>
            </a:r>
            <a:r>
              <a:rPr lang="en-US" altLang="zh-CN" sz="1800" b="1" i="1" dirty="0">
                <a:solidFill>
                  <a:srgbClr val="00B050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before update </a:t>
            </a:r>
            <a:r>
              <a:rPr lang="en-US" altLang="zh-CN" sz="1800" b="1" i="1" dirty="0">
                <a:solidFill>
                  <a:srgbClr val="3333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on </a:t>
            </a:r>
            <a:r>
              <a:rPr lang="en-US" altLang="zh-CN" sz="1800" i="1" dirty="0">
                <a:solidFill>
                  <a:srgbClr val="3333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r</a:t>
            </a:r>
            <a:br>
              <a:rPr lang="en-US" altLang="zh-CN" sz="1800" i="1" dirty="0">
                <a:solidFill>
                  <a:srgbClr val="3333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</a:br>
            <a:r>
              <a:rPr lang="en-US" altLang="zh-CN" sz="1800" i="1" dirty="0">
                <a:solidFill>
                  <a:srgbClr val="3333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referencing new row as </a:t>
            </a:r>
            <a:r>
              <a:rPr lang="en-US" altLang="zh-CN" sz="1800" i="1" dirty="0" err="1">
                <a:solidFill>
                  <a:srgbClr val="3333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nrow</a:t>
            </a:r>
            <a:br>
              <a:rPr lang="en-US" altLang="zh-CN" sz="1800" i="1" dirty="0">
                <a:solidFill>
                  <a:srgbClr val="3333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</a:br>
            <a:r>
              <a:rPr lang="en-US" altLang="zh-CN" sz="1800" i="1" dirty="0">
                <a:solidFill>
                  <a:srgbClr val="3333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for each row</a:t>
            </a:r>
            <a:br>
              <a:rPr lang="en-US" altLang="zh-CN" sz="1800" i="1" dirty="0">
                <a:solidFill>
                  <a:srgbClr val="3333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</a:br>
            <a:r>
              <a:rPr lang="en-US" altLang="zh-CN" sz="1800" i="1" dirty="0">
                <a:solidFill>
                  <a:srgbClr val="3333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    when </a:t>
            </a:r>
            <a:r>
              <a:rPr lang="en-US" altLang="zh-CN" sz="1800" i="1" dirty="0" err="1">
                <a:solidFill>
                  <a:srgbClr val="3333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nrow.phone_number</a:t>
            </a:r>
            <a:r>
              <a:rPr lang="en-US" altLang="zh-CN" sz="1800" i="1" dirty="0">
                <a:solidFill>
                  <a:srgbClr val="3333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 = ‘ ‘</a:t>
            </a:r>
            <a:br>
              <a:rPr lang="en-US" altLang="zh-CN" sz="1800" i="1" dirty="0">
                <a:solidFill>
                  <a:srgbClr val="3333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</a:br>
            <a:r>
              <a:rPr lang="en-US" altLang="zh-CN" sz="1800" i="1" dirty="0">
                <a:solidFill>
                  <a:srgbClr val="3333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    set </a:t>
            </a:r>
            <a:r>
              <a:rPr lang="en-US" altLang="zh-CN" sz="1800" i="1" dirty="0" err="1">
                <a:solidFill>
                  <a:srgbClr val="3333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nrow.phone_number</a:t>
            </a:r>
            <a:r>
              <a:rPr lang="en-US" altLang="zh-CN" sz="1800" i="1" dirty="0">
                <a:solidFill>
                  <a:srgbClr val="3333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 = null</a:t>
            </a:r>
            <a:endParaRPr lang="en-US" altLang="zh-CN" sz="1800" i="1" dirty="0">
              <a:solidFill>
                <a:srgbClr val="3333FF"/>
              </a:solidFill>
              <a:latin typeface="Comic Sans MS" panose="030F0702030302020204" pitchFamily="66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zh-CN" altLang="en-US" sz="2000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anose="030F0702030302020204" pitchFamily="66" charset="0"/>
              </a:rPr>
              <a:t>Statement Level Triggers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710896"/>
            <a:ext cx="8928992" cy="380507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Comic Sans MS" panose="030F0702030302020204" pitchFamily="66" charset="0"/>
              </a:rPr>
              <a:t>Instead of executing a separate action for each affected row, a single action can be executed for all rows affected by a transaction</a:t>
            </a:r>
            <a:endParaRPr lang="en-US" altLang="zh-CN" sz="2000" dirty="0">
              <a:latin typeface="Comic Sans MS" panose="030F0702030302020204" pitchFamily="66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latin typeface="Comic Sans MS" panose="030F0702030302020204" pitchFamily="66" charset="0"/>
              </a:rPr>
              <a:t>Use </a:t>
            </a:r>
            <a:r>
              <a:rPr lang="en-US" altLang="zh-CN" sz="1800" dirty="0">
                <a:solidFill>
                  <a:srgbClr val="FF0000"/>
                </a:solidFill>
                <a:latin typeface="Comic Sans MS" panose="030F0702030302020204" pitchFamily="66" charset="0"/>
              </a:rPr>
              <a:t>for each statement </a:t>
            </a:r>
            <a:r>
              <a:rPr lang="en-US" altLang="zh-CN" sz="1800" dirty="0">
                <a:latin typeface="Comic Sans MS" panose="030F0702030302020204" pitchFamily="66" charset="0"/>
              </a:rPr>
              <a:t>instead of </a:t>
            </a:r>
            <a:r>
              <a:rPr lang="en-US" altLang="zh-CN" sz="1800" dirty="0">
                <a:solidFill>
                  <a:srgbClr val="FF0000"/>
                </a:solidFill>
                <a:latin typeface="Comic Sans MS" panose="030F0702030302020204" pitchFamily="66" charset="0"/>
              </a:rPr>
              <a:t>for each row</a:t>
            </a:r>
            <a:endParaRPr lang="en-US" altLang="zh-CN" sz="1800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latin typeface="Comic Sans MS" panose="030F0702030302020204" pitchFamily="66" charset="0"/>
              </a:rPr>
              <a:t>Use </a:t>
            </a:r>
            <a:r>
              <a:rPr lang="en-US" altLang="zh-CN" sz="1800" dirty="0">
                <a:solidFill>
                  <a:srgbClr val="FF0000"/>
                </a:solidFill>
                <a:latin typeface="Comic Sans MS" panose="030F0702030302020204" pitchFamily="66" charset="0"/>
              </a:rPr>
              <a:t>referencing old table </a:t>
            </a:r>
            <a:r>
              <a:rPr lang="en-US" altLang="zh-CN" sz="1800" dirty="0">
                <a:latin typeface="Comic Sans MS" panose="030F0702030302020204" pitchFamily="66" charset="0"/>
              </a:rPr>
              <a:t>or </a:t>
            </a:r>
            <a:r>
              <a:rPr lang="en-US" altLang="zh-CN" sz="1800" dirty="0">
                <a:solidFill>
                  <a:srgbClr val="FF0000"/>
                </a:solidFill>
                <a:latin typeface="Comic Sans MS" panose="030F0702030302020204" pitchFamily="66" charset="0"/>
              </a:rPr>
              <a:t>referencing new table </a:t>
            </a:r>
            <a:r>
              <a:rPr lang="en-US" altLang="zh-CN" sz="1800" dirty="0">
                <a:latin typeface="Comic Sans MS" panose="030F0702030302020204" pitchFamily="66" charset="0"/>
              </a:rPr>
              <a:t>to refer to temporary tables  (called </a:t>
            </a:r>
            <a:r>
              <a:rPr lang="en-US" altLang="zh-CN" sz="1800" dirty="0">
                <a:solidFill>
                  <a:srgbClr val="3333FF"/>
                </a:solidFill>
                <a:latin typeface="Comic Sans MS" panose="030F0702030302020204" pitchFamily="66" charset="0"/>
              </a:rPr>
              <a:t>transition tables</a:t>
            </a:r>
            <a:r>
              <a:rPr lang="en-US" altLang="zh-CN" sz="1800" dirty="0">
                <a:latin typeface="Comic Sans MS" panose="030F0702030302020204" pitchFamily="66" charset="0"/>
              </a:rPr>
              <a:t>) containing the affected rows</a:t>
            </a:r>
            <a:endParaRPr lang="en-US" altLang="zh-CN" sz="1800" dirty="0">
              <a:latin typeface="Comic Sans MS" panose="030F0702030302020204" pitchFamily="66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latin typeface="Comic Sans MS" panose="030F0702030302020204" pitchFamily="66" charset="0"/>
              </a:rPr>
              <a:t>Can be more efficient when dealing with SQL statements that update a large number of rows</a:t>
            </a:r>
            <a:endParaRPr lang="en-US" altLang="zh-CN" sz="1800" dirty="0">
              <a:latin typeface="Comic Sans MS" panose="030F0702030302020204" pitchFamily="66" charset="0"/>
            </a:endParaRPr>
          </a:p>
          <a:p>
            <a:pPr>
              <a:lnSpc>
                <a:spcPct val="150000"/>
              </a:lnSpc>
            </a:pPr>
            <a:endParaRPr lang="zh-CN" altLang="en-US" sz="2000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anose="030F0702030302020204" pitchFamily="66" charset="0"/>
              </a:rPr>
              <a:t>External World Actions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555526"/>
            <a:ext cx="8568952" cy="380507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Comic Sans MS" panose="030F0702030302020204" pitchFamily="66" charset="0"/>
              </a:rPr>
              <a:t>We sometimes require </a:t>
            </a:r>
            <a:r>
              <a:rPr lang="en-US" altLang="zh-CN" sz="2000" dirty="0">
                <a:solidFill>
                  <a:srgbClr val="3333FF"/>
                </a:solidFill>
                <a:latin typeface="Comic Sans MS" panose="030F0702030302020204" pitchFamily="66" charset="0"/>
              </a:rPr>
              <a:t>external world actions </a:t>
            </a:r>
            <a:r>
              <a:rPr lang="en-US" altLang="zh-CN" sz="2000" dirty="0">
                <a:latin typeface="Comic Sans MS" panose="030F0702030302020204" pitchFamily="66" charset="0"/>
              </a:rPr>
              <a:t>to be triggered on a </a:t>
            </a:r>
            <a:r>
              <a:rPr lang="en-US" altLang="zh-CN" sz="2000" dirty="0">
                <a:solidFill>
                  <a:srgbClr val="3333FF"/>
                </a:solidFill>
                <a:latin typeface="Comic Sans MS" panose="030F0702030302020204" pitchFamily="66" charset="0"/>
              </a:rPr>
              <a:t>database update</a:t>
            </a:r>
            <a:endParaRPr lang="en-US" altLang="zh-CN" sz="2000" dirty="0">
              <a:solidFill>
                <a:srgbClr val="3333FF"/>
              </a:solidFill>
              <a:latin typeface="Comic Sans MS" panose="030F0702030302020204" pitchFamily="66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latin typeface="Comic Sans MS" panose="030F0702030302020204" pitchFamily="66" charset="0"/>
              </a:rPr>
              <a:t>E.g. re-ordering an item whose quantity in a warehouse has become small, or turning on an alarm light, </a:t>
            </a:r>
            <a:endParaRPr lang="en-US" altLang="zh-CN" sz="1800" dirty="0">
              <a:latin typeface="Comic Sans MS" panose="030F0702030302020204" pitchFamily="66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Comic Sans MS" panose="030F0702030302020204" pitchFamily="66" charset="0"/>
              </a:rPr>
              <a:t>Triggers cannot be used to directly implement external world actions, BUT</a:t>
            </a:r>
            <a:endParaRPr lang="en-US" altLang="zh-CN" sz="2000" dirty="0">
              <a:latin typeface="Comic Sans MS" panose="030F0702030302020204" pitchFamily="66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latin typeface="Comic Sans MS" panose="030F0702030302020204" pitchFamily="66" charset="0"/>
              </a:rPr>
              <a:t>Triggers can be used to </a:t>
            </a:r>
            <a:r>
              <a:rPr lang="en-US" altLang="zh-CN" sz="1800" dirty="0">
                <a:solidFill>
                  <a:srgbClr val="3333FF"/>
                </a:solidFill>
                <a:latin typeface="Comic Sans MS" panose="030F0702030302020204" pitchFamily="66" charset="0"/>
              </a:rPr>
              <a:t>record actions-to-be-taken </a:t>
            </a:r>
            <a:r>
              <a:rPr lang="en-US" altLang="zh-CN" sz="1800" dirty="0">
                <a:latin typeface="Comic Sans MS" panose="030F0702030302020204" pitchFamily="66" charset="0"/>
              </a:rPr>
              <a:t>in a separate table</a:t>
            </a:r>
            <a:endParaRPr lang="en-US" altLang="zh-CN" sz="1800" dirty="0">
              <a:latin typeface="Comic Sans MS" panose="030F0702030302020204" pitchFamily="66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latin typeface="Comic Sans MS" panose="030F0702030302020204" pitchFamily="66" charset="0"/>
              </a:rPr>
              <a:t>Have an external process that repeatedly scans the table, carries out external world actions and deletes action from table</a:t>
            </a:r>
            <a:endParaRPr lang="en-US" altLang="zh-CN" sz="1800" dirty="0">
              <a:latin typeface="Comic Sans MS" panose="030F0702030302020204" pitchFamily="66" charset="0"/>
            </a:endParaRPr>
          </a:p>
          <a:p>
            <a:pPr>
              <a:lnSpc>
                <a:spcPct val="150000"/>
              </a:lnSpc>
            </a:pPr>
            <a:endParaRPr lang="zh-CN" altLang="en-US" sz="2000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anose="030F0702030302020204" pitchFamily="66" charset="0"/>
              </a:rPr>
              <a:t>External</a:t>
            </a:r>
            <a:r>
              <a:rPr lang="en-US" altLang="zh-CN" dirty="0"/>
              <a:t> World Actions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Comic Sans MS" panose="030F0702030302020204" pitchFamily="66" charset="0"/>
              </a:rPr>
              <a:t>E.g., suppose a warehouse has the following tables</a:t>
            </a:r>
            <a:endParaRPr lang="en-US" altLang="zh-CN" sz="2000" dirty="0">
              <a:latin typeface="Comic Sans MS" panose="030F0702030302020204" pitchFamily="66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sz="1800" b="1" dirty="0">
                <a:solidFill>
                  <a:srgbClr val="3333FF"/>
                </a:solidFill>
                <a:latin typeface="Comic Sans MS" panose="030F0702030302020204" pitchFamily="66" charset="0"/>
              </a:rPr>
              <a:t>inventory(item, level):  </a:t>
            </a:r>
            <a:r>
              <a:rPr lang="en-US" altLang="zh-CN" sz="1800" dirty="0">
                <a:latin typeface="Comic Sans MS" panose="030F0702030302020204" pitchFamily="66" charset="0"/>
              </a:rPr>
              <a:t>How much of each item is in the warehouse</a:t>
            </a:r>
            <a:endParaRPr lang="en-US" altLang="zh-CN" sz="1800" dirty="0">
              <a:latin typeface="Comic Sans MS" panose="030F0702030302020204" pitchFamily="66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sz="1800" b="1" dirty="0" err="1">
                <a:solidFill>
                  <a:srgbClr val="3333FF"/>
                </a:solidFill>
                <a:latin typeface="Comic Sans MS" panose="030F0702030302020204" pitchFamily="66" charset="0"/>
              </a:rPr>
              <a:t>minlevel</a:t>
            </a:r>
            <a:r>
              <a:rPr lang="en-US" altLang="zh-CN" sz="1800" b="1" dirty="0">
                <a:solidFill>
                  <a:srgbClr val="3333FF"/>
                </a:solidFill>
                <a:latin typeface="Comic Sans MS" panose="030F0702030302020204" pitchFamily="66" charset="0"/>
              </a:rPr>
              <a:t>(item, level) :   </a:t>
            </a:r>
            <a:r>
              <a:rPr lang="en-US" altLang="zh-CN" sz="1800" dirty="0">
                <a:latin typeface="Comic Sans MS" panose="030F0702030302020204" pitchFamily="66" charset="0"/>
              </a:rPr>
              <a:t>What is the minimum desired level</a:t>
            </a:r>
            <a:endParaRPr lang="en-US" altLang="zh-CN" sz="1800" dirty="0">
              <a:latin typeface="Comic Sans MS" panose="030F0702030302020204" pitchFamily="66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sz="1800" b="1" dirty="0">
                <a:solidFill>
                  <a:srgbClr val="3333FF"/>
                </a:solidFill>
                <a:latin typeface="Comic Sans MS" panose="030F0702030302020204" pitchFamily="66" charset="0"/>
              </a:rPr>
              <a:t>reorder(item, amount):  </a:t>
            </a:r>
            <a:r>
              <a:rPr lang="en-US" altLang="zh-CN" sz="1800" dirty="0">
                <a:latin typeface="Comic Sans MS" panose="030F0702030302020204" pitchFamily="66" charset="0"/>
              </a:rPr>
              <a:t>What quantity should we re-order</a:t>
            </a:r>
            <a:endParaRPr lang="en-US" altLang="zh-CN" sz="1800" dirty="0">
              <a:latin typeface="Comic Sans MS" panose="030F0702030302020204" pitchFamily="66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sz="1800" b="1" dirty="0">
                <a:solidFill>
                  <a:srgbClr val="3333FF"/>
                </a:solidFill>
                <a:latin typeface="Comic Sans MS" panose="030F0702030302020204" pitchFamily="66" charset="0"/>
              </a:rPr>
              <a:t>orders(item, amount) :  </a:t>
            </a:r>
            <a:r>
              <a:rPr lang="en-US" altLang="zh-CN" sz="1800" dirty="0">
                <a:latin typeface="Comic Sans MS" panose="030F0702030302020204" pitchFamily="66" charset="0"/>
              </a:rPr>
              <a:t>Orders to be placed</a:t>
            </a:r>
            <a:endParaRPr lang="en-US" altLang="zh-CN" sz="1800" dirty="0">
              <a:latin typeface="Comic Sans MS" panose="030F0702030302020204" pitchFamily="66" charset="0"/>
            </a:endParaRPr>
          </a:p>
          <a:p>
            <a:pPr>
              <a:lnSpc>
                <a:spcPct val="150000"/>
              </a:lnSpc>
            </a:pPr>
            <a:endParaRPr lang="zh-CN" altLang="en-US" sz="2000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2800" dirty="0">
                <a:latin typeface="Comic Sans MS" panose="030F0702030302020204" pitchFamily="66" charset="0"/>
              </a:rPr>
              <a:t>External World Actions (Cont.)</a:t>
            </a:r>
            <a:endParaRPr lang="zh-CN" altLang="en-US" sz="2800" dirty="0">
              <a:latin typeface="Comic Sans MS" panose="030F0702030302020204" pitchFamily="66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39552" y="617042"/>
            <a:ext cx="828092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altLang="zh-CN" sz="1800" b="1" dirty="0">
                <a:solidFill>
                  <a:srgbClr val="FF0000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create trigger </a:t>
            </a:r>
            <a:r>
              <a:rPr lang="en-US" altLang="zh-CN" sz="1800" dirty="0" err="1">
                <a:solidFill>
                  <a:srgbClr val="FF0000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reorder_trigger</a:t>
            </a:r>
            <a:r>
              <a:rPr lang="en-US" altLang="zh-CN" sz="1800" dirty="0">
                <a:solidFill>
                  <a:srgbClr val="FF0000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rgbClr val="00B050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after update </a:t>
            </a:r>
            <a:r>
              <a:rPr lang="en-US" altLang="zh-CN" sz="1800" b="1" dirty="0">
                <a:solidFill>
                  <a:srgbClr val="FF0000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of</a:t>
            </a:r>
            <a:r>
              <a:rPr lang="en-US" altLang="zh-CN" sz="1800" dirty="0">
                <a:solidFill>
                  <a:srgbClr val="FF0000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 amount </a:t>
            </a:r>
            <a:r>
              <a:rPr lang="en-US" altLang="zh-CN" sz="1800" b="1" dirty="0">
                <a:solidFill>
                  <a:srgbClr val="FF0000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on</a:t>
            </a:r>
            <a:r>
              <a:rPr lang="en-US" altLang="zh-CN" sz="1800" dirty="0">
                <a:solidFill>
                  <a:srgbClr val="FF0000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 inventory</a:t>
            </a:r>
            <a:endParaRPr lang="en-US" altLang="zh-CN" sz="1800" dirty="0">
              <a:solidFill>
                <a:srgbClr val="FF0000"/>
              </a:solidFill>
              <a:latin typeface="Comic Sans MS" panose="030F0702030302020204" pitchFamily="66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US" altLang="zh-CN" sz="1800" dirty="0">
                <a:solidFill>
                  <a:srgbClr val="3333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referencing old row as </a:t>
            </a:r>
            <a:r>
              <a:rPr lang="en-US" altLang="zh-CN" sz="1800" dirty="0" err="1">
                <a:solidFill>
                  <a:srgbClr val="3333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orow</a:t>
            </a:r>
            <a:r>
              <a:rPr lang="en-US" altLang="zh-CN" sz="1800" dirty="0">
                <a:solidFill>
                  <a:srgbClr val="3333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, new row as </a:t>
            </a:r>
            <a:r>
              <a:rPr lang="en-US" altLang="zh-CN" sz="1800" dirty="0" err="1">
                <a:solidFill>
                  <a:srgbClr val="3333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nrow</a:t>
            </a:r>
            <a:endParaRPr lang="en-US" altLang="zh-CN" sz="1800" dirty="0">
              <a:solidFill>
                <a:srgbClr val="3333FF"/>
              </a:solidFill>
              <a:latin typeface="Comic Sans MS" panose="030F0702030302020204" pitchFamily="66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US" altLang="zh-CN" sz="1800" dirty="0">
                <a:solidFill>
                  <a:srgbClr val="3333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for each row</a:t>
            </a:r>
            <a:endParaRPr lang="en-US" altLang="zh-CN" sz="1800" dirty="0">
              <a:solidFill>
                <a:srgbClr val="3333FF"/>
              </a:solidFill>
              <a:latin typeface="Comic Sans MS" panose="030F0702030302020204" pitchFamily="66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US" altLang="zh-CN" sz="1800" dirty="0">
                <a:latin typeface="Comic Sans MS" panose="030F0702030302020204" pitchFamily="66" charset="0"/>
                <a:cs typeface="Times New Roman" panose="02020603050405020304" pitchFamily="18" charset="0"/>
              </a:rPr>
              <a:t>   when </a:t>
            </a:r>
            <a:r>
              <a:rPr lang="en-US" altLang="zh-CN" sz="1800" dirty="0" err="1">
                <a:solidFill>
                  <a:srgbClr val="3333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nrow.level</a:t>
            </a:r>
            <a:r>
              <a:rPr lang="en-US" altLang="zh-CN" sz="1800" dirty="0">
                <a:solidFill>
                  <a:srgbClr val="3333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 &lt; = </a:t>
            </a:r>
            <a:r>
              <a:rPr lang="en-US" altLang="zh-CN" sz="1800" dirty="0">
                <a:latin typeface="Comic Sans MS" panose="030F0702030302020204" pitchFamily="66" charset="0"/>
                <a:cs typeface="Times New Roman" panose="02020603050405020304" pitchFamily="18" charset="0"/>
              </a:rPr>
              <a:t>(</a:t>
            </a:r>
            <a:r>
              <a:rPr lang="en-US" altLang="zh-CN" sz="1800" b="1" dirty="0">
                <a:latin typeface="Comic Sans MS" panose="030F0702030302020204" pitchFamily="66" charset="0"/>
                <a:cs typeface="Times New Roman" panose="02020603050405020304" pitchFamily="18" charset="0"/>
              </a:rPr>
              <a:t>select</a:t>
            </a:r>
            <a:r>
              <a:rPr lang="en-US" altLang="zh-CN" sz="1800" dirty="0">
                <a:latin typeface="Comic Sans MS" panose="030F0702030302020204" pitchFamily="66" charset="0"/>
                <a:cs typeface="Times New Roman" panose="02020603050405020304" pitchFamily="18" charset="0"/>
              </a:rPr>
              <a:t> level</a:t>
            </a:r>
            <a:endParaRPr lang="en-US" altLang="zh-CN" sz="1800" dirty="0">
              <a:latin typeface="Comic Sans MS" panose="030F0702030302020204" pitchFamily="66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US" altLang="zh-CN" sz="1800" dirty="0">
                <a:latin typeface="Comic Sans MS" panose="030F0702030302020204" pitchFamily="66" charset="0"/>
                <a:cs typeface="Times New Roman" panose="02020603050405020304" pitchFamily="18" charset="0"/>
              </a:rPr>
              <a:t>	                     </a:t>
            </a:r>
            <a:r>
              <a:rPr lang="en-US" altLang="zh-CN" sz="1800" b="1" dirty="0">
                <a:latin typeface="Comic Sans MS" panose="030F0702030302020204" pitchFamily="66" charset="0"/>
                <a:cs typeface="Times New Roman" panose="02020603050405020304" pitchFamily="18" charset="0"/>
              </a:rPr>
              <a:t>from</a:t>
            </a:r>
            <a:r>
              <a:rPr lang="en-US" altLang="zh-CN" sz="1800" dirty="0">
                <a:latin typeface="Comic Sans MS" panose="030F0702030302020204" pitchFamily="66" charset="0"/>
                <a:cs typeface="Times New Roman" panose="02020603050405020304" pitchFamily="18" charset="0"/>
              </a:rPr>
              <a:t>   </a:t>
            </a:r>
            <a:r>
              <a:rPr lang="en-US" altLang="zh-CN" sz="1800" dirty="0" err="1">
                <a:latin typeface="Comic Sans MS" panose="030F0702030302020204" pitchFamily="66" charset="0"/>
                <a:cs typeface="Times New Roman" panose="02020603050405020304" pitchFamily="18" charset="0"/>
              </a:rPr>
              <a:t>minlevel</a:t>
            </a:r>
            <a:endParaRPr lang="en-US" altLang="zh-CN" sz="1800" dirty="0">
              <a:latin typeface="Comic Sans MS" panose="030F0702030302020204" pitchFamily="66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US" altLang="zh-CN" sz="1800" dirty="0">
                <a:latin typeface="Comic Sans MS" panose="030F0702030302020204" pitchFamily="66" charset="0"/>
                <a:cs typeface="Times New Roman" panose="02020603050405020304" pitchFamily="18" charset="0"/>
              </a:rPr>
              <a:t>		        </a:t>
            </a:r>
            <a:r>
              <a:rPr lang="en-US" altLang="zh-CN" sz="1800" b="1" dirty="0">
                <a:latin typeface="Comic Sans MS" panose="030F0702030302020204" pitchFamily="66" charset="0"/>
                <a:cs typeface="Times New Roman" panose="02020603050405020304" pitchFamily="18" charset="0"/>
              </a:rPr>
              <a:t>where</a:t>
            </a:r>
            <a:r>
              <a:rPr lang="en-US" altLang="zh-CN" sz="1800" dirty="0">
                <a:latin typeface="Comic Sans MS" panose="030F0702030302020204" pitchFamily="66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err="1">
                <a:latin typeface="Comic Sans MS" panose="030F0702030302020204" pitchFamily="66" charset="0"/>
                <a:cs typeface="Times New Roman" panose="02020603050405020304" pitchFamily="18" charset="0"/>
              </a:rPr>
              <a:t>minlevel.item</a:t>
            </a:r>
            <a:r>
              <a:rPr lang="en-US" altLang="zh-CN" sz="1800" dirty="0">
                <a:latin typeface="Comic Sans MS" panose="030F0702030302020204" pitchFamily="66" charset="0"/>
                <a:cs typeface="Times New Roman" panose="02020603050405020304" pitchFamily="18" charset="0"/>
              </a:rPr>
              <a:t> = </a:t>
            </a:r>
            <a:r>
              <a:rPr lang="en-US" altLang="zh-CN" sz="1800" dirty="0" err="1">
                <a:latin typeface="Comic Sans MS" panose="030F0702030302020204" pitchFamily="66" charset="0"/>
                <a:cs typeface="Times New Roman" panose="02020603050405020304" pitchFamily="18" charset="0"/>
              </a:rPr>
              <a:t>orow.item</a:t>
            </a:r>
            <a:r>
              <a:rPr lang="en-US" altLang="zh-CN" sz="1800" dirty="0">
                <a:latin typeface="Comic Sans MS" panose="030F0702030302020204" pitchFamily="66" charset="0"/>
                <a:cs typeface="Times New Roman" panose="02020603050405020304" pitchFamily="18" charset="0"/>
              </a:rPr>
              <a:t>)</a:t>
            </a:r>
            <a:endParaRPr lang="en-US" altLang="zh-CN" sz="1800" dirty="0">
              <a:latin typeface="Comic Sans MS" panose="030F0702030302020204" pitchFamily="66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US" altLang="zh-CN" sz="1800" dirty="0">
                <a:latin typeface="Comic Sans MS" panose="030F0702030302020204" pitchFamily="66" charset="0"/>
                <a:cs typeface="Times New Roman" panose="02020603050405020304" pitchFamily="18" charset="0"/>
              </a:rPr>
              <a:t>      and </a:t>
            </a:r>
            <a:r>
              <a:rPr lang="en-US" altLang="zh-CN" sz="1800" dirty="0" err="1">
                <a:solidFill>
                  <a:srgbClr val="3333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orow.level</a:t>
            </a:r>
            <a:r>
              <a:rPr lang="en-US" altLang="zh-CN" sz="1800" dirty="0">
                <a:solidFill>
                  <a:srgbClr val="3333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 &gt; </a:t>
            </a:r>
            <a:r>
              <a:rPr lang="en-US" altLang="zh-CN" sz="1800" dirty="0">
                <a:latin typeface="Comic Sans MS" panose="030F0702030302020204" pitchFamily="66" charset="0"/>
                <a:cs typeface="Times New Roman" panose="02020603050405020304" pitchFamily="18" charset="0"/>
              </a:rPr>
              <a:t>(</a:t>
            </a:r>
            <a:r>
              <a:rPr lang="en-US" altLang="zh-CN" sz="1800" b="1" dirty="0">
                <a:latin typeface="Comic Sans MS" panose="030F0702030302020204" pitchFamily="66" charset="0"/>
                <a:cs typeface="Times New Roman" panose="02020603050405020304" pitchFamily="18" charset="0"/>
              </a:rPr>
              <a:t>select</a:t>
            </a:r>
            <a:r>
              <a:rPr lang="en-US" altLang="zh-CN" sz="1800" dirty="0">
                <a:latin typeface="Comic Sans MS" panose="030F0702030302020204" pitchFamily="66" charset="0"/>
                <a:cs typeface="Times New Roman" panose="02020603050405020304" pitchFamily="18" charset="0"/>
              </a:rPr>
              <a:t> level</a:t>
            </a:r>
            <a:endParaRPr lang="en-US" altLang="zh-CN" sz="1800" dirty="0">
              <a:latin typeface="Comic Sans MS" panose="030F0702030302020204" pitchFamily="66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US" altLang="zh-CN" sz="1800" dirty="0">
                <a:latin typeface="Comic Sans MS" panose="030F0702030302020204" pitchFamily="66" charset="0"/>
                <a:cs typeface="Times New Roman" panose="02020603050405020304" pitchFamily="18" charset="0"/>
              </a:rPr>
              <a:t>	                   </a:t>
            </a:r>
            <a:r>
              <a:rPr lang="en-US" altLang="zh-CN" sz="1800" b="1" dirty="0">
                <a:latin typeface="Comic Sans MS" panose="030F0702030302020204" pitchFamily="66" charset="0"/>
                <a:cs typeface="Times New Roman" panose="02020603050405020304" pitchFamily="18" charset="0"/>
              </a:rPr>
              <a:t>from</a:t>
            </a:r>
            <a:r>
              <a:rPr lang="en-US" altLang="zh-CN" sz="1800" dirty="0">
                <a:latin typeface="Comic Sans MS" panose="030F0702030302020204" pitchFamily="66" charset="0"/>
                <a:cs typeface="Times New Roman" panose="02020603050405020304" pitchFamily="18" charset="0"/>
              </a:rPr>
              <a:t>   </a:t>
            </a:r>
            <a:r>
              <a:rPr lang="en-US" altLang="zh-CN" sz="1800" dirty="0" err="1">
                <a:latin typeface="Comic Sans MS" panose="030F0702030302020204" pitchFamily="66" charset="0"/>
                <a:cs typeface="Times New Roman" panose="02020603050405020304" pitchFamily="18" charset="0"/>
              </a:rPr>
              <a:t>minlevel</a:t>
            </a:r>
            <a:endParaRPr lang="en-US" altLang="zh-CN" sz="1800" dirty="0">
              <a:latin typeface="Comic Sans MS" panose="030F0702030302020204" pitchFamily="66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US" altLang="zh-CN" sz="1800" dirty="0">
                <a:latin typeface="Comic Sans MS" panose="030F0702030302020204" pitchFamily="66" charset="0"/>
                <a:cs typeface="Times New Roman" panose="02020603050405020304" pitchFamily="18" charset="0"/>
              </a:rPr>
              <a:t>	                   </a:t>
            </a:r>
            <a:r>
              <a:rPr lang="en-US" altLang="zh-CN" sz="1800" b="1" dirty="0">
                <a:latin typeface="Comic Sans MS" panose="030F0702030302020204" pitchFamily="66" charset="0"/>
                <a:cs typeface="Times New Roman" panose="02020603050405020304" pitchFamily="18" charset="0"/>
              </a:rPr>
              <a:t>where</a:t>
            </a:r>
            <a:r>
              <a:rPr lang="en-US" altLang="zh-CN" sz="1800" dirty="0">
                <a:latin typeface="Comic Sans MS" panose="030F0702030302020204" pitchFamily="66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err="1">
                <a:latin typeface="Comic Sans MS" panose="030F0702030302020204" pitchFamily="66" charset="0"/>
                <a:cs typeface="Times New Roman" panose="02020603050405020304" pitchFamily="18" charset="0"/>
              </a:rPr>
              <a:t>minlevel.item</a:t>
            </a:r>
            <a:r>
              <a:rPr lang="en-US" altLang="zh-CN" sz="1800" dirty="0">
                <a:latin typeface="Comic Sans MS" panose="030F0702030302020204" pitchFamily="66" charset="0"/>
                <a:cs typeface="Times New Roman" panose="02020603050405020304" pitchFamily="18" charset="0"/>
              </a:rPr>
              <a:t> = </a:t>
            </a:r>
            <a:r>
              <a:rPr lang="en-US" altLang="zh-CN" sz="1800" dirty="0" err="1">
                <a:latin typeface="Comic Sans MS" panose="030F0702030302020204" pitchFamily="66" charset="0"/>
                <a:cs typeface="Times New Roman" panose="02020603050405020304" pitchFamily="18" charset="0"/>
              </a:rPr>
              <a:t>orow.item</a:t>
            </a:r>
            <a:r>
              <a:rPr lang="en-US" altLang="zh-CN" sz="1800" dirty="0">
                <a:latin typeface="Comic Sans MS" panose="030F0702030302020204" pitchFamily="66" charset="0"/>
                <a:cs typeface="Times New Roman" panose="02020603050405020304" pitchFamily="18" charset="0"/>
              </a:rPr>
              <a:t>)</a:t>
            </a:r>
            <a:endParaRPr lang="en-US" altLang="zh-CN" sz="1800" dirty="0">
              <a:latin typeface="Comic Sans MS" panose="030F0702030302020204" pitchFamily="66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US" altLang="zh-CN" sz="1800" dirty="0">
                <a:solidFill>
                  <a:srgbClr val="3333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begin</a:t>
            </a:r>
            <a:endParaRPr lang="en-US" altLang="zh-CN" sz="1800" dirty="0">
              <a:solidFill>
                <a:srgbClr val="3333FF"/>
              </a:solidFill>
              <a:latin typeface="Comic Sans MS" panose="030F0702030302020204" pitchFamily="66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US" altLang="zh-CN" sz="1800" dirty="0">
                <a:latin typeface="Comic Sans MS" panose="030F0702030302020204" pitchFamily="66" charset="0"/>
                <a:cs typeface="Times New Roman" panose="02020603050405020304" pitchFamily="18" charset="0"/>
              </a:rPr>
              <a:t>        </a:t>
            </a:r>
            <a:r>
              <a:rPr lang="en-US" altLang="zh-CN" sz="1800" dirty="0">
                <a:solidFill>
                  <a:srgbClr val="FF0000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insert into orders</a:t>
            </a:r>
            <a:endParaRPr lang="en-US" altLang="zh-CN" sz="1800" dirty="0">
              <a:solidFill>
                <a:srgbClr val="FF0000"/>
              </a:solidFill>
              <a:latin typeface="Comic Sans MS" panose="030F0702030302020204" pitchFamily="66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US" altLang="zh-CN" sz="1800" dirty="0">
                <a:latin typeface="Comic Sans MS" panose="030F0702030302020204" pitchFamily="66" charset="0"/>
                <a:cs typeface="Times New Roman" panose="02020603050405020304" pitchFamily="18" charset="0"/>
              </a:rPr>
              <a:t>	(</a:t>
            </a:r>
            <a:r>
              <a:rPr lang="en-US" altLang="zh-CN" sz="1800" b="1" dirty="0">
                <a:latin typeface="Comic Sans MS" panose="030F0702030302020204" pitchFamily="66" charset="0"/>
                <a:cs typeface="Times New Roman" panose="02020603050405020304" pitchFamily="18" charset="0"/>
              </a:rPr>
              <a:t>select</a:t>
            </a:r>
            <a:r>
              <a:rPr lang="en-US" altLang="zh-CN" sz="1800" dirty="0">
                <a:latin typeface="Comic Sans MS" panose="030F0702030302020204" pitchFamily="66" charset="0"/>
                <a:cs typeface="Times New Roman" panose="02020603050405020304" pitchFamily="18" charset="0"/>
              </a:rPr>
              <a:t> item, amount</a:t>
            </a:r>
            <a:endParaRPr lang="en-US" altLang="zh-CN" sz="1800" dirty="0">
              <a:latin typeface="Comic Sans MS" panose="030F0702030302020204" pitchFamily="66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US" altLang="zh-CN" sz="1800" dirty="0">
                <a:latin typeface="Comic Sans MS" panose="030F0702030302020204" pitchFamily="66" charset="0"/>
                <a:cs typeface="Times New Roman" panose="02020603050405020304" pitchFamily="18" charset="0"/>
              </a:rPr>
              <a:t>	 </a:t>
            </a:r>
            <a:r>
              <a:rPr lang="en-US" altLang="zh-CN" sz="1800" b="1" dirty="0">
                <a:latin typeface="Comic Sans MS" panose="030F0702030302020204" pitchFamily="66" charset="0"/>
                <a:cs typeface="Times New Roman" panose="02020603050405020304" pitchFamily="18" charset="0"/>
              </a:rPr>
              <a:t>from</a:t>
            </a:r>
            <a:r>
              <a:rPr lang="en-US" altLang="zh-CN" sz="1800" dirty="0">
                <a:latin typeface="Comic Sans MS" panose="030F0702030302020204" pitchFamily="66" charset="0"/>
                <a:cs typeface="Times New Roman" panose="02020603050405020304" pitchFamily="18" charset="0"/>
              </a:rPr>
              <a:t>   reorder</a:t>
            </a:r>
            <a:endParaRPr lang="en-US" altLang="zh-CN" sz="1800" dirty="0">
              <a:latin typeface="Comic Sans MS" panose="030F0702030302020204" pitchFamily="66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US" altLang="zh-CN" sz="1800" dirty="0">
                <a:latin typeface="Comic Sans MS" panose="030F0702030302020204" pitchFamily="66" charset="0"/>
                <a:cs typeface="Times New Roman" panose="02020603050405020304" pitchFamily="18" charset="0"/>
              </a:rPr>
              <a:t>	 </a:t>
            </a:r>
            <a:r>
              <a:rPr lang="en-US" altLang="zh-CN" sz="1800" b="1" dirty="0">
                <a:latin typeface="Comic Sans MS" panose="030F0702030302020204" pitchFamily="66" charset="0"/>
                <a:cs typeface="Times New Roman" panose="02020603050405020304" pitchFamily="18" charset="0"/>
              </a:rPr>
              <a:t>where</a:t>
            </a:r>
            <a:r>
              <a:rPr lang="en-US" altLang="zh-CN" sz="1800" dirty="0">
                <a:latin typeface="Comic Sans MS" panose="030F0702030302020204" pitchFamily="66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err="1">
                <a:latin typeface="Comic Sans MS" panose="030F0702030302020204" pitchFamily="66" charset="0"/>
                <a:cs typeface="Times New Roman" panose="02020603050405020304" pitchFamily="18" charset="0"/>
              </a:rPr>
              <a:t>reorder.item</a:t>
            </a:r>
            <a:r>
              <a:rPr lang="en-US" altLang="zh-CN" sz="1800" dirty="0">
                <a:latin typeface="Comic Sans MS" panose="030F0702030302020204" pitchFamily="66" charset="0"/>
                <a:cs typeface="Times New Roman" panose="02020603050405020304" pitchFamily="18" charset="0"/>
              </a:rPr>
              <a:t> = </a:t>
            </a:r>
            <a:r>
              <a:rPr lang="en-US" altLang="zh-CN" sz="1800" dirty="0" err="1">
                <a:latin typeface="Comic Sans MS" panose="030F0702030302020204" pitchFamily="66" charset="0"/>
                <a:cs typeface="Times New Roman" panose="02020603050405020304" pitchFamily="18" charset="0"/>
              </a:rPr>
              <a:t>orow.item</a:t>
            </a:r>
            <a:r>
              <a:rPr lang="en-US" altLang="zh-CN" sz="1800" dirty="0">
                <a:latin typeface="Comic Sans MS" panose="030F0702030302020204" pitchFamily="66" charset="0"/>
                <a:cs typeface="Times New Roman" panose="02020603050405020304" pitchFamily="18" charset="0"/>
              </a:rPr>
              <a:t>)</a:t>
            </a:r>
            <a:endParaRPr lang="en-US" altLang="zh-CN" sz="1800" dirty="0">
              <a:latin typeface="Comic Sans MS" panose="030F0702030302020204" pitchFamily="66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US" altLang="zh-CN" sz="1800" dirty="0">
                <a:solidFill>
                  <a:srgbClr val="3333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end</a:t>
            </a:r>
            <a:endParaRPr lang="zh-CN" altLang="en-US" sz="1800" dirty="0">
              <a:solidFill>
                <a:srgbClr val="3333FF"/>
              </a:solidFill>
              <a:latin typeface="Comic Sans MS" panose="030F0702030302020204" pitchFamily="66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anose="030F0702030302020204" pitchFamily="66" charset="0"/>
              </a:rPr>
              <a:t>When Not to Use Triggers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699542"/>
            <a:ext cx="8784976" cy="3960440"/>
          </a:xfrm>
        </p:spPr>
        <p:txBody>
          <a:bodyPr/>
          <a:lstStyle/>
          <a:p>
            <a:r>
              <a:rPr lang="en-US" altLang="zh-CN" sz="2000" b="1" dirty="0">
                <a:solidFill>
                  <a:srgbClr val="3333FF"/>
                </a:solidFill>
                <a:latin typeface="Comic Sans MS" panose="030F0702030302020204" pitchFamily="66" charset="0"/>
              </a:rPr>
              <a:t>Triggers </a:t>
            </a:r>
            <a:r>
              <a:rPr lang="en-US" altLang="zh-CN" sz="2000" dirty="0">
                <a:latin typeface="Comic Sans MS" panose="030F0702030302020204" pitchFamily="66" charset="0"/>
              </a:rPr>
              <a:t>were used earlier for tasks such as </a:t>
            </a:r>
            <a:endParaRPr lang="en-US" altLang="zh-CN" sz="2000" dirty="0">
              <a:latin typeface="Comic Sans MS" panose="030F0702030302020204" pitchFamily="66" charset="0"/>
            </a:endParaRPr>
          </a:p>
          <a:p>
            <a:pPr lvl="1"/>
            <a:r>
              <a:rPr lang="en-US" altLang="zh-CN" sz="1800" dirty="0">
                <a:latin typeface="Comic Sans MS" panose="030F0702030302020204" pitchFamily="66" charset="0"/>
              </a:rPr>
              <a:t>maintaining </a:t>
            </a:r>
            <a:r>
              <a:rPr lang="en-US" altLang="zh-CN" sz="1800" dirty="0">
                <a:solidFill>
                  <a:srgbClr val="FF0000"/>
                </a:solidFill>
                <a:latin typeface="Comic Sans MS" panose="030F0702030302020204" pitchFamily="66" charset="0"/>
              </a:rPr>
              <a:t>summary data </a:t>
            </a:r>
            <a:r>
              <a:rPr lang="en-US" altLang="zh-CN" sz="1800" dirty="0">
                <a:latin typeface="Comic Sans MS" panose="030F0702030302020204" pitchFamily="66" charset="0"/>
              </a:rPr>
              <a:t>(e.g. total salary of each department)</a:t>
            </a:r>
            <a:endParaRPr lang="en-US" altLang="zh-CN" sz="1800" dirty="0">
              <a:latin typeface="Comic Sans MS" panose="030F0702030302020204" pitchFamily="66" charset="0"/>
            </a:endParaRPr>
          </a:p>
          <a:p>
            <a:pPr lvl="1"/>
            <a:r>
              <a:rPr lang="en-US" altLang="zh-CN" sz="1800" dirty="0">
                <a:solidFill>
                  <a:srgbClr val="FF0000"/>
                </a:solidFill>
                <a:latin typeface="Comic Sans MS" panose="030F0702030302020204" pitchFamily="66" charset="0"/>
              </a:rPr>
              <a:t>Replicating databases </a:t>
            </a:r>
            <a:r>
              <a:rPr lang="en-US" altLang="zh-CN" sz="1800" dirty="0">
                <a:latin typeface="Comic Sans MS" panose="030F0702030302020204" pitchFamily="66" charset="0"/>
              </a:rPr>
              <a:t>by recording changes to special relations and having a separate process that applies the changes over to a replica </a:t>
            </a:r>
            <a:endParaRPr lang="en-US" altLang="zh-CN" sz="1800" dirty="0">
              <a:latin typeface="Comic Sans MS" panose="030F0702030302020204" pitchFamily="66" charset="0"/>
            </a:endParaRPr>
          </a:p>
          <a:p>
            <a:r>
              <a:rPr lang="en-US" altLang="zh-CN" sz="2000" dirty="0">
                <a:latin typeface="Comic Sans MS" panose="030F0702030302020204" pitchFamily="66" charset="0"/>
              </a:rPr>
              <a:t>There are better ways of doing these now:</a:t>
            </a:r>
            <a:endParaRPr lang="en-US" altLang="zh-CN" sz="2000" dirty="0">
              <a:latin typeface="Comic Sans MS" panose="030F0702030302020204" pitchFamily="66" charset="0"/>
            </a:endParaRPr>
          </a:p>
          <a:p>
            <a:pPr lvl="1"/>
            <a:r>
              <a:rPr lang="en-US" altLang="zh-CN" sz="1800" dirty="0">
                <a:latin typeface="Comic Sans MS" panose="030F0702030302020204" pitchFamily="66" charset="0"/>
              </a:rPr>
              <a:t>Databases today provide built in </a:t>
            </a:r>
            <a:r>
              <a:rPr lang="en-US" altLang="zh-CN" sz="1800" dirty="0">
                <a:solidFill>
                  <a:srgbClr val="FF0000"/>
                </a:solidFill>
                <a:latin typeface="Comic Sans MS" panose="030F0702030302020204" pitchFamily="66" charset="0"/>
              </a:rPr>
              <a:t>materialized view </a:t>
            </a:r>
            <a:r>
              <a:rPr lang="en-US" altLang="zh-CN" sz="1800" dirty="0">
                <a:latin typeface="Comic Sans MS" panose="030F0702030302020204" pitchFamily="66" charset="0"/>
              </a:rPr>
              <a:t>facilities to maintain summary data</a:t>
            </a:r>
            <a:endParaRPr lang="en-US" altLang="zh-CN" sz="1800" dirty="0">
              <a:latin typeface="Comic Sans MS" panose="030F0702030302020204" pitchFamily="66" charset="0"/>
            </a:endParaRPr>
          </a:p>
          <a:p>
            <a:pPr lvl="1"/>
            <a:r>
              <a:rPr lang="en-US" altLang="zh-CN" sz="1800" dirty="0">
                <a:latin typeface="Comic Sans MS" panose="030F0702030302020204" pitchFamily="66" charset="0"/>
              </a:rPr>
              <a:t>Databases provide built-in support for replication</a:t>
            </a:r>
            <a:endParaRPr lang="en-US" altLang="zh-CN" sz="1800" dirty="0">
              <a:latin typeface="Comic Sans MS" panose="030F0702030302020204" pitchFamily="66" charset="0"/>
            </a:endParaRPr>
          </a:p>
          <a:p>
            <a:r>
              <a:rPr lang="en-US" altLang="zh-CN" sz="2000" dirty="0">
                <a:latin typeface="Comic Sans MS" panose="030F0702030302020204" pitchFamily="66" charset="0"/>
              </a:rPr>
              <a:t>Encapsulation facilities can be used instead of triggers in many cases</a:t>
            </a:r>
            <a:endParaRPr lang="en-US" altLang="zh-CN" sz="2000" dirty="0">
              <a:latin typeface="Comic Sans MS" panose="030F0702030302020204" pitchFamily="66" charset="0"/>
            </a:endParaRPr>
          </a:p>
          <a:p>
            <a:pPr lvl="1"/>
            <a:r>
              <a:rPr lang="en-US" altLang="zh-CN" sz="1800" dirty="0">
                <a:latin typeface="Comic Sans MS" panose="030F0702030302020204" pitchFamily="66" charset="0"/>
              </a:rPr>
              <a:t>Define methods to update fields</a:t>
            </a:r>
            <a:endParaRPr lang="en-US" altLang="zh-CN" sz="1800" dirty="0">
              <a:latin typeface="Comic Sans MS" panose="030F0702030302020204" pitchFamily="66" charset="0"/>
            </a:endParaRPr>
          </a:p>
          <a:p>
            <a:pPr lvl="1"/>
            <a:r>
              <a:rPr lang="en-US" altLang="zh-CN" sz="1800" dirty="0">
                <a:latin typeface="Comic Sans MS" panose="030F0702030302020204" pitchFamily="66" charset="0"/>
              </a:rPr>
              <a:t>Carry out actions as part of the update methods instead of through a trigger </a:t>
            </a:r>
            <a:endParaRPr lang="en-US" altLang="zh-CN" sz="1800" dirty="0">
              <a:latin typeface="Comic Sans MS" panose="030F0702030302020204" pitchFamily="66" charset="0"/>
            </a:endParaRPr>
          </a:p>
          <a:p>
            <a:endParaRPr lang="zh-CN" altLang="en-US" sz="2000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anose="030F0702030302020204" pitchFamily="66" charset="0"/>
              </a:rPr>
              <a:t>Outline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altLang="zh-CN">
                <a:latin typeface="Comic Sans MS" panose="030F0702030302020204" pitchFamily="66" charset="0"/>
              </a:rPr>
              <a:t>Accessing </a:t>
            </a:r>
            <a:r>
              <a:rPr lang="en-US" altLang="zh-CN" dirty="0">
                <a:latin typeface="Comic Sans MS" panose="030F0702030302020204" pitchFamily="66" charset="0"/>
              </a:rPr>
              <a:t>DB From a Programming Language </a:t>
            </a:r>
            <a:endParaRPr lang="en-US" altLang="zh-CN" dirty="0">
              <a:latin typeface="Comic Sans MS" panose="030F0702030302020204" pitchFamily="66" charset="0"/>
            </a:endParaRPr>
          </a:p>
          <a:p>
            <a:pPr>
              <a:spcBef>
                <a:spcPts val="1200"/>
              </a:spcBef>
            </a:pPr>
            <a:r>
              <a:rPr lang="en-US" altLang="zh-CN">
                <a:latin typeface="Comic Sans MS" panose="030F0702030302020204" pitchFamily="66" charset="0"/>
              </a:rPr>
              <a:t>Functions </a:t>
            </a:r>
            <a:r>
              <a:rPr lang="en-US" altLang="zh-CN" dirty="0">
                <a:latin typeface="Comic Sans MS" panose="030F0702030302020204" pitchFamily="66" charset="0"/>
              </a:rPr>
              <a:t>and Procedures</a:t>
            </a:r>
            <a:endParaRPr lang="en-US" altLang="zh-CN" dirty="0">
              <a:latin typeface="Comic Sans MS" panose="030F0702030302020204" pitchFamily="66" charset="0"/>
            </a:endParaRPr>
          </a:p>
          <a:p>
            <a:pPr>
              <a:spcBef>
                <a:spcPts val="1200"/>
              </a:spcBef>
            </a:pPr>
            <a:r>
              <a:rPr lang="en-US" altLang="zh-CN">
                <a:latin typeface="Comic Sans MS" panose="030F0702030302020204" pitchFamily="66" charset="0"/>
              </a:rPr>
              <a:t>Triggers</a:t>
            </a:r>
            <a:endParaRPr lang="en-US" altLang="zh-CN" dirty="0">
              <a:latin typeface="Comic Sans MS" panose="030F0702030302020204" pitchFamily="66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zh-CN" altLang="en-US" b="1">
                <a:solidFill>
                  <a:srgbClr val="FF0000"/>
                </a:solidFill>
                <a:latin typeface="Comic Sans MS" panose="030F0702030302020204" pitchFamily="66" charset="0"/>
                <a:ea typeface="华文中宋" panose="02010600040101010101" pitchFamily="2" charset="-122"/>
                <a:sym typeface="Wingdings" panose="05000000000000000000" pitchFamily="2" charset="2"/>
              </a:rPr>
              <a:t> </a:t>
            </a:r>
            <a:r>
              <a:rPr lang="en-US" altLang="zh-CN" b="1">
                <a:solidFill>
                  <a:srgbClr val="FF0000"/>
                </a:solidFill>
                <a:latin typeface="Comic Sans MS" panose="030F0702030302020204" pitchFamily="66" charset="0"/>
              </a:rPr>
              <a:t>Recursion </a:t>
            </a:r>
            <a:r>
              <a:rPr lang="en-US" altLang="zh-CN" b="1" dirty="0">
                <a:solidFill>
                  <a:srgbClr val="FF0000"/>
                </a:solidFill>
                <a:latin typeface="Comic Sans MS" panose="030F0702030302020204" pitchFamily="66" charset="0"/>
              </a:rPr>
              <a:t>in SQL</a:t>
            </a:r>
            <a:r>
              <a:rPr lang="zh-CN" altLang="en-US" b="1" dirty="0">
                <a:solidFill>
                  <a:srgbClr val="FF0000"/>
                </a:solidFill>
                <a:latin typeface="Comic Sans MS" panose="030F0702030302020204" pitchFamily="66" charset="0"/>
              </a:rPr>
              <a:t>*</a:t>
            </a:r>
            <a:endParaRPr lang="en-US" altLang="zh-CN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>
              <a:spcBef>
                <a:spcPts val="1200"/>
              </a:spcBef>
            </a:pPr>
            <a:r>
              <a:rPr lang="en-US" altLang="zh-CN">
                <a:latin typeface="Comic Sans MS" panose="030F0702030302020204" pitchFamily="66" charset="0"/>
              </a:rPr>
              <a:t>Advanced </a:t>
            </a:r>
            <a:r>
              <a:rPr lang="en-US" altLang="zh-CN" dirty="0">
                <a:latin typeface="Comic Sans MS" panose="030F0702030302020204" pitchFamily="66" charset="0"/>
              </a:rPr>
              <a:t>SQL Features</a:t>
            </a:r>
            <a:r>
              <a:rPr lang="zh-CN" altLang="en-US" dirty="0">
                <a:latin typeface="Comic Sans MS" panose="030F0702030302020204" pitchFamily="66" charset="0"/>
              </a:rPr>
              <a:t>*</a:t>
            </a:r>
            <a:endParaRPr lang="en-US" altLang="zh-CN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anose="030F0702030302020204" pitchFamily="66" charset="0"/>
              </a:rPr>
              <a:t>Recursion (</a:t>
            </a:r>
            <a:r>
              <a:rPr lang="zh-CN" altLang="en-US" dirty="0">
                <a:latin typeface="Comic Sans MS" panose="030F0702030302020204" pitchFamily="66" charset="0"/>
              </a:rPr>
              <a:t>递归</a:t>
            </a:r>
            <a:r>
              <a:rPr lang="en-US" altLang="zh-CN" dirty="0">
                <a:latin typeface="Comic Sans MS" panose="030F0702030302020204" pitchFamily="66" charset="0"/>
              </a:rPr>
              <a:t>) in SQL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669215"/>
            <a:ext cx="8784976" cy="3805070"/>
          </a:xfrm>
        </p:spPr>
        <p:txBody>
          <a:bodyPr/>
          <a:lstStyle/>
          <a:p>
            <a:r>
              <a:rPr lang="en-US" altLang="zh-CN" sz="2000" dirty="0">
                <a:latin typeface="Comic Sans MS" panose="030F0702030302020204" pitchFamily="66" charset="0"/>
              </a:rPr>
              <a:t>SQL:1999 permits recursive view definition</a:t>
            </a:r>
            <a:endParaRPr lang="en-US" altLang="zh-CN" sz="2000" dirty="0">
              <a:latin typeface="Comic Sans MS" panose="030F0702030302020204" pitchFamily="66" charset="0"/>
            </a:endParaRPr>
          </a:p>
          <a:p>
            <a:pPr lvl="1"/>
            <a:r>
              <a:rPr lang="en-US" altLang="zh-CN" sz="1600" dirty="0">
                <a:latin typeface="Comic Sans MS" panose="030F0702030302020204" pitchFamily="66" charset="0"/>
              </a:rPr>
              <a:t>E.g., find all employee-manager pairs, where the employee reports to the manager directly or indirectly (that is manager’s manager, manager’s </a:t>
            </a:r>
            <a:r>
              <a:rPr lang="en-US" altLang="zh-CN" sz="1600" dirty="0" err="1">
                <a:latin typeface="Comic Sans MS" panose="030F0702030302020204" pitchFamily="66" charset="0"/>
              </a:rPr>
              <a:t>manager’s</a:t>
            </a:r>
            <a:r>
              <a:rPr lang="en-US" altLang="zh-CN" sz="1600" dirty="0">
                <a:latin typeface="Comic Sans MS" panose="030F0702030302020204" pitchFamily="66" charset="0"/>
              </a:rPr>
              <a:t> manager, etc.)</a:t>
            </a:r>
            <a:br>
              <a:rPr lang="en-US" altLang="zh-CN" sz="1600" dirty="0">
                <a:latin typeface="Comic Sans MS" panose="030F0702030302020204" pitchFamily="66" charset="0"/>
              </a:rPr>
            </a:br>
            <a:r>
              <a:rPr lang="en-US" altLang="zh-CN" sz="1600" dirty="0">
                <a:latin typeface="Comic Sans MS" panose="030F0702030302020204" pitchFamily="66" charset="0"/>
              </a:rPr>
              <a:t>    </a:t>
            </a:r>
            <a:r>
              <a:rPr lang="en-US" altLang="zh-CN" sz="1600" b="1" i="1" dirty="0">
                <a:solidFill>
                  <a:srgbClr val="FF0000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with</a:t>
            </a:r>
            <a:r>
              <a:rPr lang="en-US" altLang="zh-CN" sz="1600" i="1" dirty="0">
                <a:solidFill>
                  <a:srgbClr val="FF0000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 </a:t>
            </a:r>
            <a:r>
              <a:rPr lang="en-US" altLang="zh-CN" sz="1600" b="1" i="1" dirty="0">
                <a:solidFill>
                  <a:srgbClr val="FF0000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recursive</a:t>
            </a:r>
            <a:r>
              <a:rPr lang="en-US" altLang="zh-CN" sz="1600" i="1" dirty="0">
                <a:solidFill>
                  <a:srgbClr val="FF0000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 </a:t>
            </a:r>
            <a:r>
              <a:rPr lang="en-US" altLang="zh-CN" sz="1600" i="1" dirty="0" err="1">
                <a:latin typeface="Comic Sans MS" panose="030F0702030302020204" pitchFamily="66" charset="0"/>
                <a:cs typeface="Times New Roman" panose="02020603050405020304" pitchFamily="18" charset="0"/>
              </a:rPr>
              <a:t>empl</a:t>
            </a:r>
            <a:r>
              <a:rPr lang="en-US" altLang="zh-CN" sz="1600" i="1" dirty="0">
                <a:latin typeface="Comic Sans MS" panose="030F0702030302020204" pitchFamily="66" charset="0"/>
                <a:cs typeface="Times New Roman" panose="02020603050405020304" pitchFamily="18" charset="0"/>
              </a:rPr>
              <a:t> (</a:t>
            </a:r>
            <a:r>
              <a:rPr lang="en-US" altLang="zh-CN" sz="1600" i="1" dirty="0" err="1">
                <a:latin typeface="Comic Sans MS" panose="030F0702030302020204" pitchFamily="66" charset="0"/>
                <a:cs typeface="Times New Roman" panose="02020603050405020304" pitchFamily="18" charset="0"/>
              </a:rPr>
              <a:t>employee_name</a:t>
            </a:r>
            <a:r>
              <a:rPr lang="en-US" altLang="zh-CN" sz="1600" i="1" dirty="0">
                <a:latin typeface="Comic Sans MS" panose="030F0702030302020204" pitchFamily="66" charset="0"/>
                <a:cs typeface="Times New Roman" panose="02020603050405020304" pitchFamily="18" charset="0"/>
              </a:rPr>
              <a:t>, </a:t>
            </a:r>
            <a:r>
              <a:rPr lang="en-US" altLang="zh-CN" sz="1600" i="1" dirty="0" err="1">
                <a:latin typeface="Comic Sans MS" panose="030F0702030302020204" pitchFamily="66" charset="0"/>
                <a:cs typeface="Times New Roman" panose="02020603050405020304" pitchFamily="18" charset="0"/>
              </a:rPr>
              <a:t>manager_name</a:t>
            </a:r>
            <a:r>
              <a:rPr lang="en-US" altLang="zh-CN" sz="1600" i="1" dirty="0">
                <a:latin typeface="Comic Sans MS" panose="030F0702030302020204" pitchFamily="66" charset="0"/>
                <a:cs typeface="Times New Roman" panose="02020603050405020304" pitchFamily="18" charset="0"/>
              </a:rPr>
              <a:t> ) </a:t>
            </a:r>
            <a:r>
              <a:rPr lang="en-US" altLang="zh-CN" sz="1600" b="1" i="1" dirty="0">
                <a:latin typeface="Comic Sans MS" panose="030F0702030302020204" pitchFamily="66" charset="0"/>
                <a:cs typeface="Times New Roman" panose="02020603050405020304" pitchFamily="18" charset="0"/>
              </a:rPr>
              <a:t>as</a:t>
            </a:r>
            <a:r>
              <a:rPr lang="en-US" altLang="zh-CN" sz="1600" i="1" dirty="0">
                <a:latin typeface="Comic Sans MS" panose="030F0702030302020204" pitchFamily="66" charset="0"/>
                <a:cs typeface="Times New Roman" panose="02020603050405020304" pitchFamily="18" charset="0"/>
              </a:rPr>
              <a:t> (</a:t>
            </a:r>
            <a:br>
              <a:rPr lang="en-US" altLang="zh-CN" sz="1600" i="1" dirty="0">
                <a:latin typeface="Comic Sans MS" panose="030F0702030302020204" pitchFamily="66" charset="0"/>
                <a:cs typeface="Times New Roman" panose="02020603050405020304" pitchFamily="18" charset="0"/>
              </a:rPr>
            </a:br>
            <a:r>
              <a:rPr lang="en-US" altLang="zh-CN" sz="1600" i="1" dirty="0">
                <a:latin typeface="Comic Sans MS" panose="030F0702030302020204" pitchFamily="66" charset="0"/>
                <a:cs typeface="Times New Roman" panose="02020603050405020304" pitchFamily="18" charset="0"/>
              </a:rPr>
              <a:t>        </a:t>
            </a:r>
            <a:r>
              <a:rPr lang="en-US" altLang="zh-CN" sz="1600" b="1" i="1" dirty="0">
                <a:latin typeface="Comic Sans MS" panose="030F0702030302020204" pitchFamily="66" charset="0"/>
                <a:cs typeface="Times New Roman" panose="02020603050405020304" pitchFamily="18" charset="0"/>
              </a:rPr>
              <a:t>select</a:t>
            </a:r>
            <a:r>
              <a:rPr lang="en-US" altLang="zh-CN" sz="1600" i="1" dirty="0">
                <a:latin typeface="Comic Sans MS" panose="030F0702030302020204" pitchFamily="66" charset="0"/>
                <a:cs typeface="Times New Roman" panose="02020603050405020304" pitchFamily="18" charset="0"/>
              </a:rPr>
              <a:t> </a:t>
            </a:r>
            <a:r>
              <a:rPr lang="en-US" altLang="zh-CN" sz="1600" i="1" dirty="0" err="1">
                <a:latin typeface="Comic Sans MS" panose="030F0702030302020204" pitchFamily="66" charset="0"/>
                <a:cs typeface="Times New Roman" panose="02020603050405020304" pitchFamily="18" charset="0"/>
              </a:rPr>
              <a:t>employee_name</a:t>
            </a:r>
            <a:r>
              <a:rPr lang="en-US" altLang="zh-CN" sz="1600" i="1" dirty="0">
                <a:latin typeface="Comic Sans MS" panose="030F0702030302020204" pitchFamily="66" charset="0"/>
                <a:cs typeface="Times New Roman" panose="02020603050405020304" pitchFamily="18" charset="0"/>
              </a:rPr>
              <a:t>, </a:t>
            </a:r>
            <a:r>
              <a:rPr lang="en-US" altLang="zh-CN" sz="1600" i="1" dirty="0" err="1">
                <a:latin typeface="Comic Sans MS" panose="030F0702030302020204" pitchFamily="66" charset="0"/>
                <a:cs typeface="Times New Roman" panose="02020603050405020304" pitchFamily="18" charset="0"/>
              </a:rPr>
              <a:t>manager_name</a:t>
            </a:r>
            <a:r>
              <a:rPr lang="en-US" altLang="zh-CN" sz="1600" i="1" dirty="0">
                <a:latin typeface="Comic Sans MS" panose="030F0702030302020204" pitchFamily="66" charset="0"/>
                <a:cs typeface="Times New Roman" panose="02020603050405020304" pitchFamily="18" charset="0"/>
              </a:rPr>
              <a:t> </a:t>
            </a:r>
            <a:br>
              <a:rPr lang="en-US" altLang="zh-CN" sz="1600" i="1" dirty="0">
                <a:latin typeface="Comic Sans MS" panose="030F0702030302020204" pitchFamily="66" charset="0"/>
                <a:cs typeface="Times New Roman" panose="02020603050405020304" pitchFamily="18" charset="0"/>
              </a:rPr>
            </a:br>
            <a:r>
              <a:rPr lang="en-US" altLang="zh-CN" sz="1600" i="1" dirty="0">
                <a:latin typeface="Comic Sans MS" panose="030F0702030302020204" pitchFamily="66" charset="0"/>
                <a:cs typeface="Times New Roman" panose="02020603050405020304" pitchFamily="18" charset="0"/>
              </a:rPr>
              <a:t>        </a:t>
            </a:r>
            <a:r>
              <a:rPr lang="en-US" altLang="zh-CN" sz="1600" b="1" i="1" dirty="0">
                <a:latin typeface="Comic Sans MS" panose="030F0702030302020204" pitchFamily="66" charset="0"/>
                <a:cs typeface="Times New Roman" panose="02020603050405020304" pitchFamily="18" charset="0"/>
              </a:rPr>
              <a:t>from</a:t>
            </a:r>
            <a:r>
              <a:rPr lang="en-US" altLang="zh-CN" sz="1600" i="1" dirty="0">
                <a:latin typeface="Comic Sans MS" panose="030F0702030302020204" pitchFamily="66" charset="0"/>
                <a:cs typeface="Times New Roman" panose="02020603050405020304" pitchFamily="18" charset="0"/>
              </a:rPr>
              <a:t>  manager     </a:t>
            </a:r>
            <a:r>
              <a:rPr lang="en-US" altLang="zh-CN" sz="1600" i="1" dirty="0">
                <a:solidFill>
                  <a:srgbClr val="1B06BA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/*a base query */</a:t>
            </a:r>
            <a:br>
              <a:rPr lang="en-US" altLang="zh-CN" sz="1600" i="1" dirty="0">
                <a:latin typeface="Comic Sans MS" panose="030F0702030302020204" pitchFamily="66" charset="0"/>
                <a:cs typeface="Times New Roman" panose="02020603050405020304" pitchFamily="18" charset="0"/>
              </a:rPr>
            </a:br>
            <a:r>
              <a:rPr lang="en-US" altLang="zh-CN" sz="1600" i="1" dirty="0">
                <a:latin typeface="Comic Sans MS" panose="030F0702030302020204" pitchFamily="66" charset="0"/>
                <a:cs typeface="Times New Roman" panose="02020603050405020304" pitchFamily="18" charset="0"/>
              </a:rPr>
              <a:t>      </a:t>
            </a:r>
            <a:r>
              <a:rPr lang="en-US" altLang="zh-CN" sz="1600" b="1" i="1" dirty="0">
                <a:latin typeface="Comic Sans MS" panose="030F0702030302020204" pitchFamily="66" charset="0"/>
                <a:cs typeface="Times New Roman" panose="02020603050405020304" pitchFamily="18" charset="0"/>
              </a:rPr>
              <a:t>union</a:t>
            </a:r>
            <a:br>
              <a:rPr lang="en-US" altLang="zh-CN" sz="1600" i="1" dirty="0">
                <a:latin typeface="Comic Sans MS" panose="030F0702030302020204" pitchFamily="66" charset="0"/>
                <a:cs typeface="Times New Roman" panose="02020603050405020304" pitchFamily="18" charset="0"/>
              </a:rPr>
            </a:br>
            <a:r>
              <a:rPr lang="en-US" altLang="zh-CN" sz="1600" i="1" dirty="0">
                <a:latin typeface="Comic Sans MS" panose="030F0702030302020204" pitchFamily="66" charset="0"/>
                <a:cs typeface="Times New Roman" panose="02020603050405020304" pitchFamily="18" charset="0"/>
              </a:rPr>
              <a:t>        </a:t>
            </a:r>
            <a:r>
              <a:rPr lang="en-US" altLang="zh-CN" sz="1600" b="1" i="1" dirty="0">
                <a:latin typeface="Comic Sans MS" panose="030F0702030302020204" pitchFamily="66" charset="0"/>
                <a:cs typeface="Times New Roman" panose="02020603050405020304" pitchFamily="18" charset="0"/>
              </a:rPr>
              <a:t>select</a:t>
            </a:r>
            <a:r>
              <a:rPr lang="en-US" altLang="zh-CN" sz="1600" i="1" dirty="0">
                <a:latin typeface="Comic Sans MS" panose="030F0702030302020204" pitchFamily="66" charset="0"/>
                <a:cs typeface="Times New Roman" panose="02020603050405020304" pitchFamily="18" charset="0"/>
              </a:rPr>
              <a:t> </a:t>
            </a:r>
            <a:r>
              <a:rPr lang="en-US" altLang="zh-CN" sz="1600" i="1" dirty="0" err="1">
                <a:latin typeface="Comic Sans MS" panose="030F0702030302020204" pitchFamily="66" charset="0"/>
                <a:cs typeface="Times New Roman" panose="02020603050405020304" pitchFamily="18" charset="0"/>
              </a:rPr>
              <a:t>manager.employee_name</a:t>
            </a:r>
            <a:r>
              <a:rPr lang="en-US" altLang="zh-CN" sz="1600" i="1" dirty="0">
                <a:latin typeface="Comic Sans MS" panose="030F0702030302020204" pitchFamily="66" charset="0"/>
                <a:cs typeface="Times New Roman" panose="02020603050405020304" pitchFamily="18" charset="0"/>
              </a:rPr>
              <a:t>, </a:t>
            </a:r>
            <a:r>
              <a:rPr lang="en-US" altLang="zh-CN" sz="1600" i="1" dirty="0" err="1">
                <a:latin typeface="Comic Sans MS" panose="030F0702030302020204" pitchFamily="66" charset="0"/>
                <a:cs typeface="Times New Roman" panose="02020603050405020304" pitchFamily="18" charset="0"/>
              </a:rPr>
              <a:t>empl.manager_name</a:t>
            </a:r>
            <a:br>
              <a:rPr lang="en-US" altLang="zh-CN" sz="1600" i="1" dirty="0">
                <a:latin typeface="Comic Sans MS" panose="030F0702030302020204" pitchFamily="66" charset="0"/>
                <a:cs typeface="Times New Roman" panose="02020603050405020304" pitchFamily="18" charset="0"/>
              </a:rPr>
            </a:br>
            <a:r>
              <a:rPr lang="en-US" altLang="zh-CN" sz="1600" i="1" dirty="0">
                <a:latin typeface="Comic Sans MS" panose="030F0702030302020204" pitchFamily="66" charset="0"/>
                <a:cs typeface="Times New Roman" panose="02020603050405020304" pitchFamily="18" charset="0"/>
              </a:rPr>
              <a:t>        </a:t>
            </a:r>
            <a:r>
              <a:rPr lang="en-US" altLang="zh-CN" sz="1600" b="1" i="1" dirty="0">
                <a:latin typeface="Comic Sans MS" panose="030F0702030302020204" pitchFamily="66" charset="0"/>
                <a:cs typeface="Times New Roman" panose="02020603050405020304" pitchFamily="18" charset="0"/>
              </a:rPr>
              <a:t>from</a:t>
            </a:r>
            <a:r>
              <a:rPr lang="en-US" altLang="zh-CN" sz="1600" i="1" dirty="0">
                <a:latin typeface="Comic Sans MS" panose="030F0702030302020204" pitchFamily="66" charset="0"/>
                <a:cs typeface="Times New Roman" panose="02020603050405020304" pitchFamily="18" charset="0"/>
              </a:rPr>
              <a:t>   manager, </a:t>
            </a:r>
            <a:r>
              <a:rPr lang="en-US" altLang="zh-CN" sz="1600" i="1" dirty="0" err="1">
                <a:latin typeface="Comic Sans MS" panose="030F0702030302020204" pitchFamily="66" charset="0"/>
                <a:cs typeface="Times New Roman" panose="02020603050405020304" pitchFamily="18" charset="0"/>
              </a:rPr>
              <a:t>empl</a:t>
            </a:r>
            <a:r>
              <a:rPr lang="en-US" altLang="zh-CN" sz="1600" i="1" dirty="0">
                <a:latin typeface="Comic Sans MS" panose="030F0702030302020204" pitchFamily="66" charset="0"/>
                <a:cs typeface="Times New Roman" panose="02020603050405020304" pitchFamily="18" charset="0"/>
              </a:rPr>
              <a:t>      </a:t>
            </a:r>
            <a:r>
              <a:rPr lang="en-US" altLang="zh-CN" sz="1600" i="1" dirty="0">
                <a:solidFill>
                  <a:srgbClr val="1B06BA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 /*a recursive query*/</a:t>
            </a:r>
            <a:br>
              <a:rPr lang="en-US" altLang="zh-CN" sz="1600" i="1" dirty="0">
                <a:latin typeface="Comic Sans MS" panose="030F0702030302020204" pitchFamily="66" charset="0"/>
                <a:cs typeface="Times New Roman" panose="02020603050405020304" pitchFamily="18" charset="0"/>
              </a:rPr>
            </a:br>
            <a:r>
              <a:rPr lang="en-US" altLang="zh-CN" sz="1600" i="1" dirty="0">
                <a:latin typeface="Comic Sans MS" panose="030F0702030302020204" pitchFamily="66" charset="0"/>
                <a:cs typeface="Times New Roman" panose="02020603050405020304" pitchFamily="18" charset="0"/>
              </a:rPr>
              <a:t>        </a:t>
            </a:r>
            <a:r>
              <a:rPr lang="en-US" altLang="zh-CN" sz="1600" b="1" i="1" dirty="0">
                <a:latin typeface="Comic Sans MS" panose="030F0702030302020204" pitchFamily="66" charset="0"/>
                <a:cs typeface="Times New Roman" panose="02020603050405020304" pitchFamily="18" charset="0"/>
              </a:rPr>
              <a:t>where</a:t>
            </a:r>
            <a:r>
              <a:rPr lang="en-US" altLang="zh-CN" sz="1600" i="1" dirty="0">
                <a:latin typeface="Comic Sans MS" panose="030F0702030302020204" pitchFamily="66" charset="0"/>
                <a:cs typeface="Times New Roman" panose="02020603050405020304" pitchFamily="18" charset="0"/>
              </a:rPr>
              <a:t> </a:t>
            </a:r>
            <a:r>
              <a:rPr lang="en-US" altLang="zh-CN" sz="1600" i="1" dirty="0" err="1">
                <a:latin typeface="Comic Sans MS" panose="030F0702030302020204" pitchFamily="66" charset="0"/>
                <a:cs typeface="Times New Roman" panose="02020603050405020304" pitchFamily="18" charset="0"/>
              </a:rPr>
              <a:t>manager.manager_name</a:t>
            </a:r>
            <a:r>
              <a:rPr lang="en-US" altLang="zh-CN" sz="1600" i="1" dirty="0">
                <a:latin typeface="Comic Sans MS" panose="030F0702030302020204" pitchFamily="66" charset="0"/>
                <a:cs typeface="Times New Roman" panose="02020603050405020304" pitchFamily="18" charset="0"/>
              </a:rPr>
              <a:t> = </a:t>
            </a:r>
            <a:r>
              <a:rPr lang="en-US" altLang="zh-CN" sz="1600" i="1" dirty="0" err="1">
                <a:latin typeface="Comic Sans MS" panose="030F0702030302020204" pitchFamily="66" charset="0"/>
                <a:cs typeface="Times New Roman" panose="02020603050405020304" pitchFamily="18" charset="0"/>
              </a:rPr>
              <a:t>empl.employe_name</a:t>
            </a:r>
            <a:r>
              <a:rPr lang="en-US" altLang="zh-CN" sz="1600" i="1" dirty="0">
                <a:latin typeface="Comic Sans MS" panose="030F0702030302020204" pitchFamily="66" charset="0"/>
                <a:cs typeface="Times New Roman" panose="02020603050405020304" pitchFamily="18" charset="0"/>
              </a:rPr>
              <a:t>)</a:t>
            </a:r>
            <a:br>
              <a:rPr lang="en-US" altLang="zh-CN" sz="1600" i="1" dirty="0">
                <a:latin typeface="Comic Sans MS" panose="030F0702030302020204" pitchFamily="66" charset="0"/>
                <a:cs typeface="Times New Roman" panose="02020603050405020304" pitchFamily="18" charset="0"/>
              </a:rPr>
            </a:br>
            <a:r>
              <a:rPr lang="en-US" altLang="zh-CN" sz="1600" i="1" dirty="0">
                <a:latin typeface="Comic Sans MS" panose="030F0702030302020204" pitchFamily="66" charset="0"/>
                <a:cs typeface="Times New Roman" panose="02020603050405020304" pitchFamily="18" charset="0"/>
              </a:rPr>
              <a:t>    select * </a:t>
            </a:r>
            <a:br>
              <a:rPr lang="en-US" altLang="zh-CN" sz="1600" i="1" dirty="0">
                <a:latin typeface="Comic Sans MS" panose="030F0702030302020204" pitchFamily="66" charset="0"/>
                <a:cs typeface="Times New Roman" panose="02020603050405020304" pitchFamily="18" charset="0"/>
              </a:rPr>
            </a:br>
            <a:r>
              <a:rPr lang="en-US" altLang="zh-CN" sz="1600" i="1" dirty="0">
                <a:latin typeface="Comic Sans MS" panose="030F0702030302020204" pitchFamily="66" charset="0"/>
                <a:cs typeface="Times New Roman" panose="02020603050405020304" pitchFamily="18" charset="0"/>
              </a:rPr>
              <a:t>    from </a:t>
            </a:r>
            <a:r>
              <a:rPr lang="en-US" altLang="zh-CN" sz="1600" i="1" dirty="0" err="1">
                <a:latin typeface="Comic Sans MS" panose="030F0702030302020204" pitchFamily="66" charset="0"/>
                <a:cs typeface="Times New Roman" panose="02020603050405020304" pitchFamily="18" charset="0"/>
              </a:rPr>
              <a:t>empl</a:t>
            </a:r>
            <a:endParaRPr lang="en-US" altLang="zh-CN" sz="1600" i="1" dirty="0">
              <a:latin typeface="Comic Sans MS" panose="030F0702030302020204" pitchFamily="66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1800" b="1" dirty="0">
                <a:latin typeface="Comic Sans MS" panose="030F0702030302020204" pitchFamily="66" charset="0"/>
              </a:rPr>
              <a:t>Note: </a:t>
            </a:r>
            <a:r>
              <a:rPr lang="en-US" altLang="zh-CN" sz="1800" dirty="0">
                <a:latin typeface="Comic Sans MS" panose="030F0702030302020204" pitchFamily="66" charset="0"/>
              </a:rPr>
              <a:t>This example view </a:t>
            </a:r>
            <a:r>
              <a:rPr lang="en-US" altLang="zh-CN" sz="1800" b="1" dirty="0" err="1">
                <a:solidFill>
                  <a:srgbClr val="C00000"/>
                </a:solidFill>
                <a:latin typeface="Comic Sans MS" panose="030F0702030302020204" pitchFamily="66" charset="0"/>
              </a:rPr>
              <a:t>empl</a:t>
            </a:r>
            <a:r>
              <a:rPr lang="en-US" altLang="zh-CN" sz="1800" dirty="0">
                <a:latin typeface="Comic Sans MS" panose="030F0702030302020204" pitchFamily="66" charset="0"/>
              </a:rPr>
              <a:t> is called the transitive closure (</a:t>
            </a:r>
            <a:r>
              <a:rPr lang="zh-CN" altLang="en-US" sz="1800" dirty="0">
                <a:latin typeface="Comic Sans MS" panose="030F0702030302020204" pitchFamily="66" charset="0"/>
              </a:rPr>
              <a:t>传递闭包</a:t>
            </a:r>
            <a:r>
              <a:rPr lang="en-US" altLang="zh-CN" sz="1800" dirty="0">
                <a:latin typeface="Comic Sans MS" panose="030F0702030302020204" pitchFamily="66" charset="0"/>
              </a:rPr>
              <a:t>) of the </a:t>
            </a:r>
            <a:r>
              <a:rPr lang="en-US" altLang="zh-CN" sz="1800">
                <a:latin typeface="Comic Sans MS" panose="030F0702030302020204" pitchFamily="66" charset="0"/>
              </a:rPr>
              <a:t>manager relation</a:t>
            </a:r>
            <a:endParaRPr lang="en-US" altLang="zh-CN" sz="1800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anose="030F0702030302020204" pitchFamily="66" charset="0"/>
              </a:rPr>
              <a:t>The Power of Recursion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789553"/>
            <a:ext cx="8784976" cy="3805070"/>
          </a:xfrm>
        </p:spPr>
        <p:txBody>
          <a:bodyPr/>
          <a:lstStyle/>
          <a:p>
            <a:r>
              <a:rPr lang="en-US" altLang="zh-CN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Recursive views</a:t>
            </a:r>
            <a:r>
              <a:rPr lang="en-US" altLang="zh-CN" sz="2000" dirty="0">
                <a:latin typeface="Comic Sans MS" panose="030F0702030302020204" pitchFamily="66" charset="0"/>
              </a:rPr>
              <a:t> make it possible to write queries, such as transitive closure queries, that cannot be written without recursion or iteration.</a:t>
            </a:r>
            <a:endParaRPr lang="en-US" altLang="zh-CN" sz="2000" dirty="0">
              <a:latin typeface="Comic Sans MS" panose="030F0702030302020204" pitchFamily="66" charset="0"/>
            </a:endParaRPr>
          </a:p>
          <a:p>
            <a:pPr lvl="1"/>
            <a:r>
              <a:rPr lang="en-US" altLang="zh-CN" sz="1800" dirty="0">
                <a:latin typeface="Comic Sans MS" panose="030F0702030302020204" pitchFamily="66" charset="0"/>
              </a:rPr>
              <a:t>Intuition:  Without recursion, a non-recursive non-iterative program can perform only a fixed number of joins of manager with itself</a:t>
            </a:r>
            <a:endParaRPr lang="en-US" altLang="zh-CN" sz="1800" dirty="0">
              <a:latin typeface="Comic Sans MS" panose="030F0702030302020204" pitchFamily="66" charset="0"/>
            </a:endParaRPr>
          </a:p>
          <a:p>
            <a:pPr lvl="2"/>
            <a:r>
              <a:rPr lang="en-US" altLang="zh-CN" dirty="0">
                <a:latin typeface="Comic Sans MS" panose="030F0702030302020204" pitchFamily="66" charset="0"/>
              </a:rPr>
              <a:t>This can give only a fixed number of levels of managers</a:t>
            </a:r>
            <a:endParaRPr lang="en-US" altLang="zh-CN" dirty="0">
              <a:latin typeface="Comic Sans MS" panose="030F0702030302020204" pitchFamily="66" charset="0"/>
            </a:endParaRPr>
          </a:p>
          <a:p>
            <a:pPr lvl="2"/>
            <a:r>
              <a:rPr lang="en-US" altLang="zh-CN" dirty="0">
                <a:latin typeface="Comic Sans MS" panose="030F0702030302020204" pitchFamily="66" charset="0"/>
              </a:rPr>
              <a:t>Given a program we can construct a database with a greater number of levels of managers on which the program will not work</a:t>
            </a:r>
            <a:endParaRPr lang="en-US" altLang="zh-CN" dirty="0">
              <a:latin typeface="Comic Sans MS" panose="030F0702030302020204" pitchFamily="66" charset="0"/>
            </a:endParaRPr>
          </a:p>
          <a:p>
            <a:endParaRPr lang="zh-CN" altLang="en-US" sz="2000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anose="030F0702030302020204" pitchFamily="66" charset="0"/>
              </a:rPr>
              <a:t>JDBC (Java Database Connectivity)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669215"/>
            <a:ext cx="8856984" cy="4278800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en-US" altLang="zh-CN" sz="1800" b="1" dirty="0">
                <a:solidFill>
                  <a:srgbClr val="FF0000"/>
                </a:solidFill>
                <a:latin typeface="Comic Sans MS" panose="030F0702030302020204" pitchFamily="66" charset="0"/>
              </a:rPr>
              <a:t>JDBC</a:t>
            </a:r>
            <a:endParaRPr lang="en-US" altLang="zh-CN" sz="18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lvl="1">
              <a:spcBef>
                <a:spcPts val="300"/>
              </a:spcBef>
            </a:pPr>
            <a:r>
              <a:rPr lang="en-US" altLang="zh-CN" sz="1800" dirty="0">
                <a:latin typeface="Comic Sans MS" panose="030F0702030302020204" pitchFamily="66" charset="0"/>
              </a:rPr>
              <a:t>a Java API for communicating with database systems supporting SQL</a:t>
            </a:r>
            <a:endParaRPr lang="en-US" altLang="zh-CN" sz="1800" dirty="0">
              <a:latin typeface="Comic Sans MS" panose="030F0702030302020204" pitchFamily="66" charset="0"/>
            </a:endParaRPr>
          </a:p>
          <a:p>
            <a:pPr lvl="1">
              <a:spcBef>
                <a:spcPts val="300"/>
              </a:spcBef>
            </a:pPr>
            <a:r>
              <a:rPr lang="en-US" altLang="zh-CN" sz="1800" dirty="0">
                <a:latin typeface="Comic Sans MS" panose="030F0702030302020204" pitchFamily="66" charset="0"/>
              </a:rPr>
              <a:t>support a variety of features for querying and updating data, and for retrieving query results</a:t>
            </a:r>
            <a:endParaRPr lang="en-US" altLang="zh-CN" sz="1800" dirty="0">
              <a:latin typeface="Comic Sans MS" panose="030F0702030302020204" pitchFamily="66" charset="0"/>
            </a:endParaRPr>
          </a:p>
          <a:p>
            <a:pPr lvl="1">
              <a:spcBef>
                <a:spcPts val="300"/>
              </a:spcBef>
            </a:pPr>
            <a:r>
              <a:rPr lang="en-US" altLang="zh-CN" sz="1800" dirty="0">
                <a:latin typeface="Comic Sans MS" panose="030F0702030302020204" pitchFamily="66" charset="0"/>
              </a:rPr>
              <a:t>support metadata retrieval, such as querying about relations present in the database and the names and types of relation attributes</a:t>
            </a:r>
            <a:endParaRPr lang="en-US" altLang="zh-CN" sz="1800" dirty="0">
              <a:latin typeface="Comic Sans MS" panose="030F0702030302020204" pitchFamily="66" charset="0"/>
            </a:endParaRPr>
          </a:p>
          <a:p>
            <a:pPr lvl="1">
              <a:spcBef>
                <a:spcPts val="300"/>
              </a:spcBef>
            </a:pPr>
            <a:r>
              <a:rPr lang="en-US" altLang="zh-CN" sz="1800" dirty="0">
                <a:latin typeface="Comic Sans MS" panose="030F0702030302020204" pitchFamily="66" charset="0"/>
              </a:rPr>
              <a:t>The Java program must import </a:t>
            </a:r>
            <a:r>
              <a:rPr lang="en-US" altLang="zh-CN" sz="1800" b="1" dirty="0" err="1">
                <a:solidFill>
                  <a:srgbClr val="3333FF"/>
                </a:solidFill>
                <a:latin typeface="Comic Sans MS" panose="030F0702030302020204" pitchFamily="66" charset="0"/>
              </a:rPr>
              <a:t>java.sql</a:t>
            </a:r>
            <a:r>
              <a:rPr lang="en-US" altLang="zh-CN" sz="1800" b="1" dirty="0">
                <a:solidFill>
                  <a:srgbClr val="3333FF"/>
                </a:solidFill>
                <a:latin typeface="Comic Sans MS" panose="030F0702030302020204" pitchFamily="66" charset="0"/>
              </a:rPr>
              <a:t>.*</a:t>
            </a:r>
            <a:r>
              <a:rPr lang="en-US" altLang="zh-CN" sz="1800" dirty="0">
                <a:latin typeface="Comic Sans MS" panose="030F0702030302020204" pitchFamily="66" charset="0"/>
              </a:rPr>
              <a:t>, which contains the interface definitions for the functionality provided by JDBC</a:t>
            </a:r>
            <a:endParaRPr lang="en-US" altLang="zh-CN" sz="1800" dirty="0">
              <a:latin typeface="Comic Sans MS" panose="030F0702030302020204" pitchFamily="66" charset="0"/>
            </a:endParaRPr>
          </a:p>
          <a:p>
            <a:pPr>
              <a:spcBef>
                <a:spcPts val="300"/>
              </a:spcBef>
            </a:pPr>
            <a:r>
              <a:rPr lang="en-US" altLang="zh-CN" sz="1800" b="1" dirty="0">
                <a:solidFill>
                  <a:srgbClr val="FF0000"/>
                </a:solidFill>
                <a:latin typeface="Comic Sans MS" panose="030F0702030302020204" pitchFamily="66" charset="0"/>
              </a:rPr>
              <a:t>Model for communicating with the database:</a:t>
            </a:r>
            <a:endParaRPr lang="en-US" altLang="zh-CN" sz="18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lvl="1">
              <a:spcBef>
                <a:spcPts val="300"/>
              </a:spcBef>
            </a:pPr>
            <a:r>
              <a:rPr lang="en-US" altLang="zh-CN" sz="1800" b="1" dirty="0">
                <a:solidFill>
                  <a:srgbClr val="3333FF"/>
                </a:solidFill>
                <a:latin typeface="Comic Sans MS" panose="030F0702030302020204" pitchFamily="66" charset="0"/>
              </a:rPr>
              <a:t>Open</a:t>
            </a:r>
            <a:r>
              <a:rPr lang="en-US" altLang="zh-CN" sz="1800" dirty="0">
                <a:solidFill>
                  <a:srgbClr val="3333FF"/>
                </a:solidFill>
                <a:latin typeface="Comic Sans MS" panose="030F0702030302020204" pitchFamily="66" charset="0"/>
              </a:rPr>
              <a:t> a connection</a:t>
            </a:r>
            <a:endParaRPr lang="en-US" altLang="zh-CN" sz="1800" dirty="0">
              <a:solidFill>
                <a:srgbClr val="3333FF"/>
              </a:solidFill>
              <a:latin typeface="Comic Sans MS" panose="030F0702030302020204" pitchFamily="66" charset="0"/>
            </a:endParaRPr>
          </a:p>
          <a:p>
            <a:pPr lvl="1">
              <a:spcBef>
                <a:spcPts val="300"/>
              </a:spcBef>
            </a:pPr>
            <a:r>
              <a:rPr lang="en-US" altLang="zh-CN" sz="1800" b="1" dirty="0">
                <a:solidFill>
                  <a:srgbClr val="3333FF"/>
                </a:solidFill>
                <a:latin typeface="Comic Sans MS" panose="030F0702030302020204" pitchFamily="66" charset="0"/>
              </a:rPr>
              <a:t>Create</a:t>
            </a:r>
            <a:r>
              <a:rPr lang="en-US" altLang="zh-CN" sz="1800" dirty="0">
                <a:solidFill>
                  <a:srgbClr val="3333FF"/>
                </a:solidFill>
                <a:latin typeface="Comic Sans MS" panose="030F0702030302020204" pitchFamily="66" charset="0"/>
              </a:rPr>
              <a:t> a “Statement” object</a:t>
            </a:r>
            <a:endParaRPr lang="en-US" altLang="zh-CN" sz="1800" dirty="0">
              <a:solidFill>
                <a:srgbClr val="3333FF"/>
              </a:solidFill>
              <a:latin typeface="Comic Sans MS" panose="030F0702030302020204" pitchFamily="66" charset="0"/>
            </a:endParaRPr>
          </a:p>
          <a:p>
            <a:pPr lvl="1">
              <a:spcBef>
                <a:spcPts val="300"/>
              </a:spcBef>
            </a:pPr>
            <a:r>
              <a:rPr lang="en-US" altLang="zh-CN" sz="1800" b="1" dirty="0">
                <a:solidFill>
                  <a:srgbClr val="3333FF"/>
                </a:solidFill>
                <a:latin typeface="Comic Sans MS" panose="030F0702030302020204" pitchFamily="66" charset="0"/>
              </a:rPr>
              <a:t>Execute</a:t>
            </a:r>
            <a:r>
              <a:rPr lang="en-US" altLang="zh-CN" sz="1800" dirty="0">
                <a:solidFill>
                  <a:srgbClr val="3333FF"/>
                </a:solidFill>
                <a:latin typeface="Comic Sans MS" panose="030F0702030302020204" pitchFamily="66" charset="0"/>
              </a:rPr>
              <a:t> queries using the Statement object to </a:t>
            </a:r>
            <a:r>
              <a:rPr lang="en-US" altLang="zh-CN" sz="1800" b="1" dirty="0">
                <a:solidFill>
                  <a:srgbClr val="3333FF"/>
                </a:solidFill>
                <a:latin typeface="Comic Sans MS" panose="030F0702030302020204" pitchFamily="66" charset="0"/>
              </a:rPr>
              <a:t>send</a:t>
            </a:r>
            <a:r>
              <a:rPr lang="en-US" altLang="zh-CN" sz="1800" dirty="0">
                <a:solidFill>
                  <a:srgbClr val="3333FF"/>
                </a:solidFill>
                <a:latin typeface="Comic Sans MS" panose="030F0702030302020204" pitchFamily="66" charset="0"/>
              </a:rPr>
              <a:t> queries and </a:t>
            </a:r>
            <a:r>
              <a:rPr lang="en-US" altLang="zh-CN" sz="1800" b="1" dirty="0">
                <a:solidFill>
                  <a:srgbClr val="3333FF"/>
                </a:solidFill>
                <a:latin typeface="Comic Sans MS" panose="030F0702030302020204" pitchFamily="66" charset="0"/>
              </a:rPr>
              <a:t>fetch</a:t>
            </a:r>
            <a:r>
              <a:rPr lang="en-US" altLang="zh-CN" sz="1800" dirty="0">
                <a:solidFill>
                  <a:srgbClr val="3333FF"/>
                </a:solidFill>
                <a:latin typeface="Comic Sans MS" panose="030F0702030302020204" pitchFamily="66" charset="0"/>
              </a:rPr>
              <a:t> results</a:t>
            </a:r>
            <a:endParaRPr lang="en-US" altLang="zh-CN" sz="1800" dirty="0">
              <a:solidFill>
                <a:srgbClr val="3333FF"/>
              </a:solidFill>
              <a:latin typeface="Comic Sans MS" panose="030F0702030302020204" pitchFamily="66" charset="0"/>
            </a:endParaRPr>
          </a:p>
          <a:p>
            <a:pPr lvl="1">
              <a:spcBef>
                <a:spcPts val="300"/>
              </a:spcBef>
            </a:pPr>
            <a:r>
              <a:rPr lang="en-US" altLang="zh-CN" sz="1800" b="1" dirty="0">
                <a:solidFill>
                  <a:srgbClr val="3333FF"/>
                </a:solidFill>
                <a:latin typeface="Comic Sans MS" panose="030F0702030302020204" pitchFamily="66" charset="0"/>
              </a:rPr>
              <a:t>Exception</a:t>
            </a:r>
            <a:r>
              <a:rPr lang="en-US" altLang="zh-CN" sz="1800" dirty="0">
                <a:solidFill>
                  <a:srgbClr val="3333FF"/>
                </a:solidFill>
                <a:latin typeface="Comic Sans MS" panose="030F0702030302020204" pitchFamily="66" charset="0"/>
              </a:rPr>
              <a:t> mechanism to handle errors</a:t>
            </a:r>
            <a:endParaRPr lang="en-US" altLang="zh-CN" sz="1800" dirty="0">
              <a:solidFill>
                <a:srgbClr val="3333FF"/>
              </a:solidFill>
              <a:latin typeface="Comic Sans MS" panose="030F0702030302020204" pitchFamily="66" charset="0"/>
            </a:endParaRPr>
          </a:p>
          <a:p>
            <a:pPr>
              <a:spcBef>
                <a:spcPts val="300"/>
              </a:spcBef>
            </a:pPr>
            <a:endParaRPr lang="zh-CN" altLang="en-US" sz="1800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>
    <p:fad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anose="030F0702030302020204" pitchFamily="66" charset="0"/>
              </a:rPr>
              <a:t>The Power of Recursion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Computing transitive closure</a:t>
            </a:r>
            <a:endParaRPr lang="en-US" altLang="zh-CN" sz="2000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lvl="1"/>
            <a:r>
              <a:rPr lang="en-US" altLang="zh-CN" sz="1800" dirty="0">
                <a:latin typeface="Comic Sans MS" panose="030F0702030302020204" pitchFamily="66" charset="0"/>
              </a:rPr>
              <a:t>The next slide shows a manager relation</a:t>
            </a:r>
            <a:endParaRPr lang="en-US" altLang="zh-CN" sz="1800" dirty="0">
              <a:latin typeface="Comic Sans MS" panose="030F0702030302020204" pitchFamily="66" charset="0"/>
            </a:endParaRPr>
          </a:p>
          <a:p>
            <a:pPr lvl="1"/>
            <a:r>
              <a:rPr lang="en-US" altLang="zh-CN" sz="1800" dirty="0">
                <a:latin typeface="Comic Sans MS" panose="030F0702030302020204" pitchFamily="66" charset="0"/>
              </a:rPr>
              <a:t>Each step of the iterative process constructs an extended version of </a:t>
            </a:r>
            <a:r>
              <a:rPr lang="en-US" altLang="zh-CN" sz="1800" dirty="0" err="1">
                <a:latin typeface="Comic Sans MS" panose="030F0702030302020204" pitchFamily="66" charset="0"/>
              </a:rPr>
              <a:t>empl</a:t>
            </a:r>
            <a:r>
              <a:rPr lang="en-US" altLang="zh-CN" sz="1800" dirty="0">
                <a:latin typeface="Comic Sans MS" panose="030F0702030302020204" pitchFamily="66" charset="0"/>
              </a:rPr>
              <a:t> from its recursive definition.  </a:t>
            </a:r>
            <a:endParaRPr lang="en-US" altLang="zh-CN" sz="1800" dirty="0">
              <a:latin typeface="Comic Sans MS" panose="030F0702030302020204" pitchFamily="66" charset="0"/>
            </a:endParaRPr>
          </a:p>
          <a:p>
            <a:pPr lvl="1"/>
            <a:r>
              <a:rPr lang="en-US" altLang="zh-CN" sz="1800" dirty="0">
                <a:latin typeface="Comic Sans MS" panose="030F0702030302020204" pitchFamily="66" charset="0"/>
              </a:rPr>
              <a:t>The final result is called the fixed point  of the recursive view definition.</a:t>
            </a:r>
            <a:endParaRPr lang="en-US" altLang="zh-CN" sz="1800" dirty="0">
              <a:latin typeface="Comic Sans MS" panose="030F0702030302020204" pitchFamily="66" charset="0"/>
            </a:endParaRPr>
          </a:p>
          <a:p>
            <a:r>
              <a:rPr lang="en-US" altLang="zh-CN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Recursive views </a:t>
            </a:r>
            <a:r>
              <a:rPr lang="en-US" altLang="zh-CN" sz="2000" dirty="0">
                <a:latin typeface="Comic Sans MS" panose="030F0702030302020204" pitchFamily="66" charset="0"/>
              </a:rPr>
              <a:t>are required to be monotonic.  That is, if we add tuples to manger the view contains all of the tuples it contained before, plus possibly more</a:t>
            </a:r>
            <a:endParaRPr lang="en-US" altLang="zh-CN" sz="2000" dirty="0">
              <a:latin typeface="Comic Sans MS" panose="030F0702030302020204" pitchFamily="66" charset="0"/>
            </a:endParaRPr>
          </a:p>
          <a:p>
            <a:endParaRPr lang="zh-CN" altLang="en-US" sz="2000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>
    <p:fad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2800" dirty="0">
                <a:latin typeface="Comic Sans MS" panose="030F0702030302020204" pitchFamily="66" charset="0"/>
              </a:rPr>
              <a:t>Example of Fixed-Point Computation</a:t>
            </a:r>
            <a:endParaRPr lang="zh-CN" altLang="en-US" sz="2800" dirty="0">
              <a:latin typeface="Comic Sans MS" panose="030F0702030302020204" pitchFamily="66" charset="0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" t="3716" r="697" b="4024"/>
          <a:stretch>
            <a:fillRect/>
          </a:stretch>
        </p:blipFill>
        <p:spPr bwMode="auto">
          <a:xfrm>
            <a:off x="3346848" y="1221581"/>
            <a:ext cx="2416969" cy="1691879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2" t="35001" r="592" b="35526"/>
          <a:stretch>
            <a:fillRect/>
          </a:stretch>
        </p:blipFill>
        <p:spPr bwMode="auto">
          <a:xfrm>
            <a:off x="1747837" y="3338513"/>
            <a:ext cx="5748338" cy="1285875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anose="030F0702030302020204" pitchFamily="66" charset="0"/>
              </a:rPr>
              <a:t>Outline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altLang="zh-CN">
                <a:latin typeface="Comic Sans MS" panose="030F0702030302020204" pitchFamily="66" charset="0"/>
              </a:rPr>
              <a:t>Accessing </a:t>
            </a:r>
            <a:r>
              <a:rPr lang="en-US" altLang="zh-CN" dirty="0">
                <a:latin typeface="Comic Sans MS" panose="030F0702030302020204" pitchFamily="66" charset="0"/>
              </a:rPr>
              <a:t>DB From a Programming Language </a:t>
            </a:r>
            <a:endParaRPr lang="en-US" altLang="zh-CN" dirty="0">
              <a:latin typeface="Comic Sans MS" panose="030F0702030302020204" pitchFamily="66" charset="0"/>
            </a:endParaRPr>
          </a:p>
          <a:p>
            <a:pPr>
              <a:spcBef>
                <a:spcPts val="1200"/>
              </a:spcBef>
            </a:pPr>
            <a:r>
              <a:rPr lang="en-US" altLang="zh-CN">
                <a:latin typeface="Comic Sans MS" panose="030F0702030302020204" pitchFamily="66" charset="0"/>
              </a:rPr>
              <a:t>Functions </a:t>
            </a:r>
            <a:r>
              <a:rPr lang="en-US" altLang="zh-CN" dirty="0">
                <a:latin typeface="Comic Sans MS" panose="030F0702030302020204" pitchFamily="66" charset="0"/>
              </a:rPr>
              <a:t>and Procedures</a:t>
            </a:r>
            <a:endParaRPr lang="en-US" altLang="zh-CN" dirty="0">
              <a:latin typeface="Comic Sans MS" panose="030F0702030302020204" pitchFamily="66" charset="0"/>
            </a:endParaRPr>
          </a:p>
          <a:p>
            <a:pPr>
              <a:spcBef>
                <a:spcPts val="1200"/>
              </a:spcBef>
            </a:pPr>
            <a:r>
              <a:rPr lang="en-US" altLang="zh-CN">
                <a:latin typeface="Comic Sans MS" panose="030F0702030302020204" pitchFamily="66" charset="0"/>
              </a:rPr>
              <a:t>Triggers</a:t>
            </a:r>
            <a:endParaRPr lang="en-US" altLang="zh-CN" dirty="0">
              <a:latin typeface="Comic Sans MS" panose="030F0702030302020204" pitchFamily="66" charset="0"/>
            </a:endParaRPr>
          </a:p>
          <a:p>
            <a:pPr>
              <a:spcBef>
                <a:spcPts val="1200"/>
              </a:spcBef>
            </a:pPr>
            <a:r>
              <a:rPr lang="en-US" altLang="zh-CN">
                <a:latin typeface="Comic Sans MS" panose="030F0702030302020204" pitchFamily="66" charset="0"/>
              </a:rPr>
              <a:t>Recursion </a:t>
            </a:r>
            <a:r>
              <a:rPr lang="en-US" altLang="zh-CN" dirty="0">
                <a:latin typeface="Comic Sans MS" panose="030F0702030302020204" pitchFamily="66" charset="0"/>
              </a:rPr>
              <a:t>in SQL</a:t>
            </a:r>
            <a:r>
              <a:rPr lang="zh-CN" altLang="en-US" dirty="0">
                <a:latin typeface="Comic Sans MS" panose="030F0702030302020204" pitchFamily="66" charset="0"/>
              </a:rPr>
              <a:t>*</a:t>
            </a:r>
            <a:endParaRPr lang="en-US" altLang="zh-CN" dirty="0">
              <a:latin typeface="Comic Sans MS" panose="030F0702030302020204" pitchFamily="66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zh-CN" altLang="en-US" b="1">
                <a:solidFill>
                  <a:srgbClr val="FF0000"/>
                </a:solidFill>
                <a:latin typeface="Comic Sans MS" panose="030F0702030302020204" pitchFamily="66" charset="0"/>
                <a:ea typeface="华文中宋" panose="02010600040101010101" pitchFamily="2" charset="-122"/>
                <a:sym typeface="Wingdings" panose="05000000000000000000" pitchFamily="2" charset="2"/>
              </a:rPr>
              <a:t> </a:t>
            </a:r>
            <a:r>
              <a:rPr lang="en-US" altLang="zh-CN" b="1">
                <a:solidFill>
                  <a:srgbClr val="FF0000"/>
                </a:solidFill>
                <a:latin typeface="Comic Sans MS" panose="030F0702030302020204" pitchFamily="66" charset="0"/>
              </a:rPr>
              <a:t>Advanced </a:t>
            </a:r>
            <a:r>
              <a:rPr lang="en-US" altLang="zh-CN" b="1" dirty="0">
                <a:solidFill>
                  <a:srgbClr val="FF0000"/>
                </a:solidFill>
                <a:latin typeface="Comic Sans MS" panose="030F0702030302020204" pitchFamily="66" charset="0"/>
              </a:rPr>
              <a:t>SQL Features</a:t>
            </a:r>
            <a:r>
              <a:rPr lang="zh-CN" altLang="en-US" b="1" dirty="0">
                <a:solidFill>
                  <a:srgbClr val="FF0000"/>
                </a:solidFill>
                <a:latin typeface="Comic Sans MS" panose="030F0702030302020204" pitchFamily="66" charset="0"/>
              </a:rPr>
              <a:t>*</a:t>
            </a:r>
            <a:endParaRPr lang="en-US" altLang="zh-CN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>
    <p:fad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anose="030F0702030302020204" pitchFamily="66" charset="0"/>
              </a:rPr>
              <a:t>Advanced SQL Features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008" y="611348"/>
            <a:ext cx="8892480" cy="4336665"/>
          </a:xfrm>
        </p:spPr>
        <p:txBody>
          <a:bodyPr/>
          <a:lstStyle/>
          <a:p>
            <a:r>
              <a:rPr lang="en-US" altLang="zh-CN" sz="2000" dirty="0">
                <a:solidFill>
                  <a:srgbClr val="3333FF"/>
                </a:solidFill>
                <a:latin typeface="Comic Sans MS" panose="030F0702030302020204" pitchFamily="66" charset="0"/>
              </a:rPr>
              <a:t>Create a table with the same schema as an existing table:</a:t>
            </a:r>
            <a:endParaRPr lang="en-US" altLang="zh-CN" sz="2000" dirty="0">
              <a:solidFill>
                <a:srgbClr val="3333FF"/>
              </a:solidFill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altLang="zh-CN" sz="2000" dirty="0">
                <a:latin typeface="Comic Sans MS" panose="030F0702030302020204" pitchFamily="66" charset="0"/>
              </a:rPr>
              <a:t>	</a:t>
            </a:r>
            <a:r>
              <a:rPr lang="en-US" altLang="zh-CN" sz="2000" b="1" i="1" dirty="0">
                <a:solidFill>
                  <a:srgbClr val="FF0000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create table </a:t>
            </a:r>
            <a:r>
              <a:rPr lang="en-US" altLang="zh-CN" sz="2000" i="1" dirty="0" err="1">
                <a:solidFill>
                  <a:srgbClr val="FF0000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temp_account</a:t>
            </a:r>
            <a:r>
              <a:rPr lang="en-US" altLang="zh-CN" sz="2000" i="1" dirty="0">
                <a:solidFill>
                  <a:srgbClr val="FF0000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 </a:t>
            </a:r>
            <a:r>
              <a:rPr lang="en-US" altLang="zh-CN" sz="2000" b="1" i="1" dirty="0">
                <a:solidFill>
                  <a:srgbClr val="FF0000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like</a:t>
            </a:r>
            <a:r>
              <a:rPr lang="en-US" altLang="zh-CN" sz="2000" i="1" dirty="0">
                <a:solidFill>
                  <a:srgbClr val="FF0000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 account</a:t>
            </a:r>
            <a:endParaRPr lang="en-US" altLang="zh-CN" sz="2000" i="1" dirty="0">
              <a:solidFill>
                <a:srgbClr val="FF0000"/>
              </a:solidFill>
              <a:latin typeface="Comic Sans MS" panose="030F0702030302020204" pitchFamily="66" charset="0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Comic Sans MS" panose="030F0702030302020204" pitchFamily="66" charset="0"/>
              </a:rPr>
              <a:t>SQL:2003 allows </a:t>
            </a:r>
            <a:r>
              <a:rPr lang="en-US" altLang="zh-CN" sz="2000" dirty="0">
                <a:solidFill>
                  <a:srgbClr val="3333FF"/>
                </a:solidFill>
                <a:latin typeface="Comic Sans MS" panose="030F0702030302020204" pitchFamily="66" charset="0"/>
              </a:rPr>
              <a:t>subqueries</a:t>
            </a:r>
            <a:r>
              <a:rPr lang="en-US" altLang="zh-CN" sz="2000" dirty="0">
                <a:latin typeface="Comic Sans MS" panose="030F0702030302020204" pitchFamily="66" charset="0"/>
              </a:rPr>
              <a:t> to occur anywhere a value is required provided the subquery returns only one value.  This applies to updates as well</a:t>
            </a:r>
            <a:endParaRPr lang="en-US" altLang="zh-CN" sz="2000" dirty="0">
              <a:latin typeface="Comic Sans MS" panose="030F0702030302020204" pitchFamily="66" charset="0"/>
            </a:endParaRPr>
          </a:p>
          <a:p>
            <a:r>
              <a:rPr lang="en-US" altLang="zh-CN" sz="2000" dirty="0">
                <a:latin typeface="Comic Sans MS" panose="030F0702030302020204" pitchFamily="66" charset="0"/>
              </a:rPr>
              <a:t>SQL2003 allows </a:t>
            </a:r>
            <a:r>
              <a:rPr lang="en-US" altLang="zh-CN" sz="2000" dirty="0">
                <a:solidFill>
                  <a:srgbClr val="3333FF"/>
                </a:solidFill>
                <a:latin typeface="Comic Sans MS" panose="030F0702030302020204" pitchFamily="66" charset="0"/>
              </a:rPr>
              <a:t>subqueries</a:t>
            </a:r>
            <a:r>
              <a:rPr lang="en-US" altLang="zh-CN" sz="2000" dirty="0">
                <a:latin typeface="Comic Sans MS" panose="030F0702030302020204" pitchFamily="66" charset="0"/>
              </a:rPr>
              <a:t> in the from clause to access attributes of other relations in the from clause using the lateral(</a:t>
            </a:r>
            <a:r>
              <a:rPr lang="zh-CN" altLang="en-US" sz="2000" dirty="0">
                <a:latin typeface="Comic Sans MS" panose="030F0702030302020204" pitchFamily="66" charset="0"/>
              </a:rPr>
              <a:t>横向</a:t>
            </a:r>
            <a:r>
              <a:rPr lang="en-US" altLang="zh-CN" sz="2000" dirty="0">
                <a:latin typeface="Comic Sans MS" panose="030F0702030302020204" pitchFamily="66" charset="0"/>
              </a:rPr>
              <a:t>) construct:</a:t>
            </a:r>
            <a:endParaRPr lang="en-US" altLang="zh-CN" sz="20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altLang="zh-CN" sz="2000" dirty="0">
                <a:latin typeface="Comic Sans MS" panose="030F0702030302020204" pitchFamily="66" charset="0"/>
              </a:rPr>
              <a:t>	</a:t>
            </a:r>
            <a:r>
              <a:rPr lang="en-US" altLang="zh-CN" sz="2000" b="1" i="1" dirty="0">
                <a:solidFill>
                  <a:srgbClr val="3333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select</a:t>
            </a:r>
            <a:r>
              <a:rPr lang="en-US" altLang="zh-CN" sz="2000" i="1" dirty="0">
                <a:latin typeface="Comic Sans MS" panose="030F0702030302020204" pitchFamily="66" charset="0"/>
                <a:cs typeface="Times New Roman" panose="02020603050405020304" pitchFamily="18" charset="0"/>
              </a:rPr>
              <a:t> </a:t>
            </a:r>
            <a:r>
              <a:rPr lang="en-US" altLang="zh-CN" sz="2000" i="1" dirty="0" err="1">
                <a:latin typeface="Comic Sans MS" panose="030F0702030302020204" pitchFamily="66" charset="0"/>
                <a:cs typeface="Times New Roman" panose="02020603050405020304" pitchFamily="18" charset="0"/>
              </a:rPr>
              <a:t>C.customer_name</a:t>
            </a:r>
            <a:r>
              <a:rPr lang="en-US" altLang="zh-CN" sz="2000" i="1" dirty="0">
                <a:latin typeface="Comic Sans MS" panose="030F0702030302020204" pitchFamily="66" charset="0"/>
                <a:cs typeface="Times New Roman" panose="02020603050405020304" pitchFamily="18" charset="0"/>
              </a:rPr>
              <a:t>, </a:t>
            </a:r>
            <a:r>
              <a:rPr lang="en-US" altLang="zh-CN" sz="2000" i="1" dirty="0" err="1">
                <a:latin typeface="Comic Sans MS" panose="030F0702030302020204" pitchFamily="66" charset="0"/>
                <a:cs typeface="Times New Roman" panose="02020603050405020304" pitchFamily="18" charset="0"/>
              </a:rPr>
              <a:t>num_accounts</a:t>
            </a:r>
            <a:br>
              <a:rPr lang="en-US" altLang="zh-CN" sz="2000" i="1" dirty="0">
                <a:latin typeface="Comic Sans MS" panose="030F0702030302020204" pitchFamily="66" charset="0"/>
                <a:cs typeface="Times New Roman" panose="02020603050405020304" pitchFamily="18" charset="0"/>
              </a:rPr>
            </a:br>
            <a:r>
              <a:rPr lang="en-US" altLang="zh-CN" sz="2000" i="1" dirty="0">
                <a:latin typeface="Comic Sans MS" panose="030F0702030302020204" pitchFamily="66" charset="0"/>
                <a:cs typeface="Times New Roman" panose="02020603050405020304" pitchFamily="18" charset="0"/>
              </a:rPr>
              <a:t>	</a:t>
            </a:r>
            <a:r>
              <a:rPr lang="en-US" altLang="zh-CN" sz="2000" b="1" i="1" dirty="0">
                <a:solidFill>
                  <a:srgbClr val="3333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from </a:t>
            </a:r>
            <a:r>
              <a:rPr lang="en-US" altLang="zh-CN" sz="2000" i="1" dirty="0">
                <a:latin typeface="Comic Sans MS" panose="030F0702030302020204" pitchFamily="66" charset="0"/>
                <a:cs typeface="Times New Roman" panose="02020603050405020304" pitchFamily="18" charset="0"/>
              </a:rPr>
              <a:t>customer C, </a:t>
            </a:r>
            <a:br>
              <a:rPr lang="en-US" altLang="zh-CN" sz="2000" i="1" dirty="0">
                <a:latin typeface="Comic Sans MS" panose="030F0702030302020204" pitchFamily="66" charset="0"/>
                <a:cs typeface="Times New Roman" panose="02020603050405020304" pitchFamily="18" charset="0"/>
              </a:rPr>
            </a:br>
            <a:r>
              <a:rPr lang="en-US" altLang="zh-CN" sz="2000" i="1" dirty="0">
                <a:latin typeface="Comic Sans MS" panose="030F0702030302020204" pitchFamily="66" charset="0"/>
                <a:cs typeface="Times New Roman" panose="02020603050405020304" pitchFamily="18" charset="0"/>
              </a:rPr>
              <a:t>	      </a:t>
            </a:r>
            <a:r>
              <a:rPr lang="en-US" altLang="zh-CN" sz="2000" b="1" i="1" dirty="0">
                <a:solidFill>
                  <a:srgbClr val="FF0000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lateral</a:t>
            </a:r>
            <a:r>
              <a:rPr lang="en-US" altLang="zh-CN" sz="2000" i="1" dirty="0">
                <a:latin typeface="Comic Sans MS" panose="030F0702030302020204" pitchFamily="66" charset="0"/>
                <a:cs typeface="Times New Roman" panose="02020603050405020304" pitchFamily="18" charset="0"/>
              </a:rPr>
              <a:t> (</a:t>
            </a:r>
            <a:r>
              <a:rPr lang="en-US" altLang="zh-CN" sz="2000" b="1" i="1" dirty="0">
                <a:solidFill>
                  <a:srgbClr val="3333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select</a:t>
            </a:r>
            <a:r>
              <a:rPr lang="en-US" altLang="zh-CN" sz="2000" i="1" dirty="0">
                <a:latin typeface="Comic Sans MS" panose="030F0702030302020204" pitchFamily="66" charset="0"/>
                <a:cs typeface="Times New Roman" panose="02020603050405020304" pitchFamily="18" charset="0"/>
              </a:rPr>
              <a:t> count(*) </a:t>
            </a:r>
            <a:br>
              <a:rPr lang="en-US" altLang="zh-CN" sz="2000" i="1" dirty="0">
                <a:latin typeface="Comic Sans MS" panose="030F0702030302020204" pitchFamily="66" charset="0"/>
                <a:cs typeface="Times New Roman" panose="02020603050405020304" pitchFamily="18" charset="0"/>
              </a:rPr>
            </a:br>
            <a:r>
              <a:rPr lang="en-US" altLang="zh-CN" sz="2000" i="1" dirty="0">
                <a:latin typeface="Comic Sans MS" panose="030F0702030302020204" pitchFamily="66" charset="0"/>
                <a:cs typeface="Times New Roman" panose="02020603050405020304" pitchFamily="18" charset="0"/>
              </a:rPr>
              <a:t>	  	      </a:t>
            </a:r>
            <a:r>
              <a:rPr lang="en-US" altLang="zh-CN" sz="2000" b="1" i="1" dirty="0">
                <a:solidFill>
                  <a:srgbClr val="3333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from</a:t>
            </a:r>
            <a:r>
              <a:rPr lang="en-US" altLang="zh-CN" sz="2000" i="1" dirty="0">
                <a:latin typeface="Comic Sans MS" panose="030F0702030302020204" pitchFamily="66" charset="0"/>
                <a:cs typeface="Times New Roman" panose="02020603050405020304" pitchFamily="18" charset="0"/>
              </a:rPr>
              <a:t>  account A		    </a:t>
            </a:r>
            <a:br>
              <a:rPr lang="en-US" altLang="zh-CN" sz="2000" i="1" dirty="0">
                <a:latin typeface="Comic Sans MS" panose="030F0702030302020204" pitchFamily="66" charset="0"/>
                <a:cs typeface="Times New Roman" panose="02020603050405020304" pitchFamily="18" charset="0"/>
              </a:rPr>
            </a:br>
            <a:r>
              <a:rPr lang="en-US" altLang="zh-CN" sz="2000" i="1" dirty="0">
                <a:latin typeface="Comic Sans MS" panose="030F0702030302020204" pitchFamily="66" charset="0"/>
                <a:cs typeface="Times New Roman" panose="02020603050405020304" pitchFamily="18" charset="0"/>
              </a:rPr>
              <a:t>		      </a:t>
            </a:r>
            <a:r>
              <a:rPr lang="en-US" altLang="zh-CN" sz="2000" b="1" i="1" dirty="0">
                <a:solidFill>
                  <a:srgbClr val="3333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where</a:t>
            </a:r>
            <a:r>
              <a:rPr lang="en-US" altLang="zh-CN" sz="2000" i="1" dirty="0">
                <a:latin typeface="Comic Sans MS" panose="030F0702030302020204" pitchFamily="66" charset="0"/>
                <a:cs typeface="Times New Roman" panose="02020603050405020304" pitchFamily="18" charset="0"/>
              </a:rPr>
              <a:t> </a:t>
            </a:r>
            <a:r>
              <a:rPr lang="en-US" altLang="zh-CN" sz="2000" i="1" dirty="0" err="1">
                <a:latin typeface="Comic Sans MS" panose="030F0702030302020204" pitchFamily="66" charset="0"/>
                <a:cs typeface="Times New Roman" panose="02020603050405020304" pitchFamily="18" charset="0"/>
              </a:rPr>
              <a:t>A.customer_name</a:t>
            </a:r>
            <a:r>
              <a:rPr lang="en-US" altLang="zh-CN" sz="2000" i="1" dirty="0">
                <a:latin typeface="Comic Sans MS" panose="030F0702030302020204" pitchFamily="66" charset="0"/>
                <a:cs typeface="Times New Roman" panose="02020603050405020304" pitchFamily="18" charset="0"/>
              </a:rPr>
              <a:t> = </a:t>
            </a:r>
            <a:r>
              <a:rPr lang="en-US" altLang="zh-CN" sz="2000" i="1" dirty="0" err="1">
                <a:latin typeface="Comic Sans MS" panose="030F0702030302020204" pitchFamily="66" charset="0"/>
                <a:cs typeface="Times New Roman" panose="02020603050405020304" pitchFamily="18" charset="0"/>
              </a:rPr>
              <a:t>C.customer_name</a:t>
            </a:r>
            <a:r>
              <a:rPr lang="en-US" altLang="zh-CN" sz="2000" i="1" dirty="0">
                <a:latin typeface="Comic Sans MS" panose="030F0702030302020204" pitchFamily="66" charset="0"/>
                <a:cs typeface="Times New Roman" panose="02020603050405020304" pitchFamily="18" charset="0"/>
              </a:rPr>
              <a:t> )</a:t>
            </a:r>
            <a:br>
              <a:rPr lang="en-US" altLang="zh-CN" sz="2000" i="1" dirty="0">
                <a:latin typeface="Comic Sans MS" panose="030F0702030302020204" pitchFamily="66" charset="0"/>
                <a:cs typeface="Times New Roman" panose="02020603050405020304" pitchFamily="18" charset="0"/>
              </a:rPr>
            </a:br>
            <a:r>
              <a:rPr lang="en-US" altLang="zh-CN" sz="2000" i="1" dirty="0">
                <a:latin typeface="Comic Sans MS" panose="030F0702030302020204" pitchFamily="66" charset="0"/>
                <a:cs typeface="Times New Roman" panose="02020603050405020304" pitchFamily="18" charset="0"/>
              </a:rPr>
              <a:t>		</a:t>
            </a:r>
            <a:r>
              <a:rPr lang="en-US" altLang="zh-CN" sz="2000" i="1" dirty="0">
                <a:solidFill>
                  <a:srgbClr val="FF0000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as </a:t>
            </a:r>
            <a:r>
              <a:rPr lang="en-US" altLang="zh-CN" sz="2000" i="1" dirty="0" err="1">
                <a:solidFill>
                  <a:srgbClr val="FF0000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this_customer</a:t>
            </a:r>
            <a:r>
              <a:rPr lang="en-US" altLang="zh-CN" sz="2000" i="1" dirty="0">
                <a:solidFill>
                  <a:srgbClr val="FF0000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 (</a:t>
            </a:r>
            <a:r>
              <a:rPr lang="en-US" altLang="zh-CN" sz="2000" i="1" dirty="0" err="1">
                <a:solidFill>
                  <a:srgbClr val="FF0000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num_accounts</a:t>
            </a:r>
            <a:r>
              <a:rPr lang="en-US" altLang="zh-CN" sz="2000" i="1" dirty="0">
                <a:solidFill>
                  <a:srgbClr val="FF0000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 )</a:t>
            </a:r>
            <a:endParaRPr lang="en-US" altLang="zh-CN" sz="2000" i="1" dirty="0">
              <a:solidFill>
                <a:srgbClr val="FF0000"/>
              </a:solidFill>
              <a:latin typeface="Comic Sans MS" panose="030F0702030302020204" pitchFamily="66" charset="0"/>
              <a:cs typeface="Times New Roman" panose="02020603050405020304" pitchFamily="18" charset="0"/>
            </a:endParaRPr>
          </a:p>
          <a:p>
            <a:endParaRPr lang="zh-CN" altLang="en-US" sz="2000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>
    <p:fade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anose="030F0702030302020204" pitchFamily="66" charset="0"/>
              </a:rPr>
              <a:t>Advanced SQL Features (Cont.)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699542"/>
            <a:ext cx="8568952" cy="380507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1800" dirty="0">
                <a:latin typeface="Comic Sans MS" panose="030F0702030302020204" pitchFamily="66" charset="0"/>
              </a:rPr>
              <a:t>Merge construct allows </a:t>
            </a:r>
            <a:r>
              <a:rPr lang="en-US" altLang="zh-CN" sz="1800" b="1" dirty="0">
                <a:solidFill>
                  <a:srgbClr val="3333FF"/>
                </a:solidFill>
                <a:latin typeface="Comic Sans MS" panose="030F0702030302020204" pitchFamily="66" charset="0"/>
              </a:rPr>
              <a:t>batch processing of updates</a:t>
            </a:r>
            <a:endParaRPr lang="en-US" altLang="zh-CN" sz="1800" b="1" dirty="0">
              <a:solidFill>
                <a:srgbClr val="3333FF"/>
              </a:solidFill>
              <a:latin typeface="Comic Sans MS" panose="030F0702030302020204" pitchFamily="66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latin typeface="Comic Sans MS" panose="030F0702030302020204" pitchFamily="66" charset="0"/>
              </a:rPr>
              <a:t>E.g., relation </a:t>
            </a:r>
            <a:r>
              <a:rPr lang="en-US" altLang="zh-CN" sz="1800" dirty="0" err="1">
                <a:solidFill>
                  <a:srgbClr val="3333FF"/>
                </a:solidFill>
                <a:latin typeface="Comic Sans MS" panose="030F0702030302020204" pitchFamily="66" charset="0"/>
              </a:rPr>
              <a:t>funds_received</a:t>
            </a:r>
            <a:r>
              <a:rPr lang="en-US" altLang="zh-CN" sz="1800" dirty="0">
                <a:solidFill>
                  <a:srgbClr val="3333FF"/>
                </a:solidFill>
                <a:latin typeface="Comic Sans MS" panose="030F0702030302020204" pitchFamily="66" charset="0"/>
              </a:rPr>
              <a:t> (</a:t>
            </a:r>
            <a:r>
              <a:rPr lang="en-US" altLang="zh-CN" sz="1800" dirty="0" err="1">
                <a:solidFill>
                  <a:srgbClr val="3333FF"/>
                </a:solidFill>
                <a:latin typeface="Comic Sans MS" panose="030F0702030302020204" pitchFamily="66" charset="0"/>
              </a:rPr>
              <a:t>account_number</a:t>
            </a:r>
            <a:r>
              <a:rPr lang="en-US" altLang="zh-CN" sz="1800" dirty="0">
                <a:solidFill>
                  <a:srgbClr val="3333FF"/>
                </a:solidFill>
                <a:latin typeface="Comic Sans MS" panose="030F0702030302020204" pitchFamily="66" charset="0"/>
              </a:rPr>
              <a:t>, amount ) </a:t>
            </a:r>
            <a:r>
              <a:rPr lang="en-US" altLang="zh-CN" sz="1800" dirty="0">
                <a:latin typeface="Comic Sans MS" panose="030F0702030302020204" pitchFamily="66" charset="0"/>
              </a:rPr>
              <a:t>has batch of deposits to be added to the proper account in the account relation</a:t>
            </a:r>
            <a:endParaRPr lang="en-US" altLang="zh-CN" sz="1800" dirty="0">
              <a:latin typeface="Comic Sans MS" panose="030F0702030302020204" pitchFamily="66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i="1" dirty="0">
                <a:latin typeface="Comic Sans MS" panose="030F0702030302020204" pitchFamily="66" charset="0"/>
                <a:cs typeface="Times New Roman" panose="02020603050405020304" pitchFamily="18" charset="0"/>
              </a:rPr>
              <a:t>        </a:t>
            </a:r>
            <a:r>
              <a:rPr lang="en-US" altLang="zh-CN" sz="1800" b="1" i="1" dirty="0">
                <a:solidFill>
                  <a:srgbClr val="FF0000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merge into</a:t>
            </a:r>
            <a:r>
              <a:rPr lang="en-US" altLang="zh-CN" sz="1800" i="1" dirty="0">
                <a:solidFill>
                  <a:srgbClr val="FF0000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 </a:t>
            </a:r>
            <a:r>
              <a:rPr lang="en-US" altLang="zh-CN" sz="1800" i="1" dirty="0">
                <a:latin typeface="Comic Sans MS" panose="030F0702030302020204" pitchFamily="66" charset="0"/>
                <a:cs typeface="Times New Roman" panose="02020603050405020304" pitchFamily="18" charset="0"/>
              </a:rPr>
              <a:t>account as A</a:t>
            </a:r>
            <a:br>
              <a:rPr lang="en-US" altLang="zh-CN" sz="1800" i="1" dirty="0">
                <a:latin typeface="Comic Sans MS" panose="030F0702030302020204" pitchFamily="66" charset="0"/>
                <a:cs typeface="Times New Roman" panose="02020603050405020304" pitchFamily="18" charset="0"/>
              </a:rPr>
            </a:br>
            <a:r>
              <a:rPr lang="en-US" altLang="zh-CN" sz="1800" i="1" dirty="0">
                <a:latin typeface="Comic Sans MS" panose="030F0702030302020204" pitchFamily="66" charset="0"/>
                <a:cs typeface="Times New Roman" panose="02020603050405020304" pitchFamily="18" charset="0"/>
              </a:rPr>
              <a:t>	</a:t>
            </a:r>
            <a:r>
              <a:rPr lang="en-US" altLang="zh-CN" sz="1800" i="1" dirty="0">
                <a:solidFill>
                  <a:srgbClr val="FF0000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using </a:t>
            </a:r>
            <a:r>
              <a:rPr lang="en-US" altLang="zh-CN" sz="1800" i="1" dirty="0">
                <a:latin typeface="Comic Sans MS" panose="030F0702030302020204" pitchFamily="66" charset="0"/>
                <a:cs typeface="Times New Roman" panose="02020603050405020304" pitchFamily="18" charset="0"/>
              </a:rPr>
              <a:t>(</a:t>
            </a:r>
            <a:r>
              <a:rPr lang="en-US" altLang="zh-CN" sz="1800" b="1" i="1" dirty="0">
                <a:solidFill>
                  <a:srgbClr val="3333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select</a:t>
            </a:r>
            <a:r>
              <a:rPr lang="en-US" altLang="zh-CN" sz="1800" i="1" dirty="0">
                <a:latin typeface="Comic Sans MS" panose="030F0702030302020204" pitchFamily="66" charset="0"/>
                <a:cs typeface="Times New Roman" panose="02020603050405020304" pitchFamily="18" charset="0"/>
              </a:rPr>
              <a:t> *</a:t>
            </a:r>
            <a:br>
              <a:rPr lang="en-US" altLang="zh-CN" sz="1800" i="1" dirty="0">
                <a:latin typeface="Comic Sans MS" panose="030F0702030302020204" pitchFamily="66" charset="0"/>
                <a:cs typeface="Times New Roman" panose="02020603050405020304" pitchFamily="18" charset="0"/>
              </a:rPr>
            </a:br>
            <a:r>
              <a:rPr lang="en-US" altLang="zh-CN" sz="1800" i="1" dirty="0">
                <a:latin typeface="Comic Sans MS" panose="030F0702030302020204" pitchFamily="66" charset="0"/>
                <a:cs typeface="Times New Roman" panose="02020603050405020304" pitchFamily="18" charset="0"/>
              </a:rPr>
              <a:t>    	         </a:t>
            </a:r>
            <a:r>
              <a:rPr lang="en-US" altLang="zh-CN" sz="1800" b="1" i="1" dirty="0">
                <a:solidFill>
                  <a:srgbClr val="3333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from</a:t>
            </a:r>
            <a:r>
              <a:rPr lang="en-US" altLang="zh-CN" sz="1800" i="1" dirty="0">
                <a:latin typeface="Comic Sans MS" panose="030F0702030302020204" pitchFamily="66" charset="0"/>
                <a:cs typeface="Times New Roman" panose="02020603050405020304" pitchFamily="18" charset="0"/>
              </a:rPr>
              <a:t> </a:t>
            </a:r>
            <a:r>
              <a:rPr lang="en-US" altLang="zh-CN" sz="1800" i="1" dirty="0" err="1">
                <a:latin typeface="Comic Sans MS" panose="030F0702030302020204" pitchFamily="66" charset="0"/>
                <a:cs typeface="Times New Roman" panose="02020603050405020304" pitchFamily="18" charset="0"/>
              </a:rPr>
              <a:t>funds_received</a:t>
            </a:r>
            <a:r>
              <a:rPr lang="en-US" altLang="zh-CN" sz="1800" i="1" dirty="0">
                <a:latin typeface="Comic Sans MS" panose="030F0702030302020204" pitchFamily="66" charset="0"/>
                <a:cs typeface="Times New Roman" panose="02020603050405020304" pitchFamily="18" charset="0"/>
              </a:rPr>
              <a:t>) as F </a:t>
            </a:r>
            <a:br>
              <a:rPr lang="en-US" altLang="zh-CN" sz="1800" i="1" dirty="0">
                <a:latin typeface="Comic Sans MS" panose="030F0702030302020204" pitchFamily="66" charset="0"/>
                <a:cs typeface="Times New Roman" panose="02020603050405020304" pitchFamily="18" charset="0"/>
              </a:rPr>
            </a:br>
            <a:r>
              <a:rPr lang="en-US" altLang="zh-CN" sz="1800" i="1" dirty="0">
                <a:latin typeface="Comic Sans MS" panose="030F0702030302020204" pitchFamily="66" charset="0"/>
                <a:cs typeface="Times New Roman" panose="02020603050405020304" pitchFamily="18" charset="0"/>
              </a:rPr>
              <a:t>                        on (</a:t>
            </a:r>
            <a:r>
              <a:rPr lang="en-US" altLang="zh-CN" sz="1800" i="1" dirty="0" err="1">
                <a:latin typeface="Comic Sans MS" panose="030F0702030302020204" pitchFamily="66" charset="0"/>
                <a:cs typeface="Times New Roman" panose="02020603050405020304" pitchFamily="18" charset="0"/>
              </a:rPr>
              <a:t>A.account_number</a:t>
            </a:r>
            <a:r>
              <a:rPr lang="en-US" altLang="zh-CN" sz="1800" i="1" dirty="0">
                <a:latin typeface="Comic Sans MS" panose="030F0702030302020204" pitchFamily="66" charset="0"/>
                <a:cs typeface="Times New Roman" panose="02020603050405020304" pitchFamily="18" charset="0"/>
              </a:rPr>
              <a:t> = </a:t>
            </a:r>
            <a:r>
              <a:rPr lang="en-US" altLang="zh-CN" sz="1800" i="1" dirty="0" err="1">
                <a:latin typeface="Comic Sans MS" panose="030F0702030302020204" pitchFamily="66" charset="0"/>
                <a:cs typeface="Times New Roman" panose="02020603050405020304" pitchFamily="18" charset="0"/>
              </a:rPr>
              <a:t>F.account_number</a:t>
            </a:r>
            <a:r>
              <a:rPr lang="en-US" altLang="zh-CN" sz="1800" i="1" dirty="0">
                <a:latin typeface="Comic Sans MS" panose="030F0702030302020204" pitchFamily="66" charset="0"/>
                <a:cs typeface="Times New Roman" panose="02020603050405020304" pitchFamily="18" charset="0"/>
              </a:rPr>
              <a:t> )</a:t>
            </a:r>
            <a:br>
              <a:rPr lang="en-US" altLang="zh-CN" sz="1800" i="1" dirty="0">
                <a:latin typeface="Comic Sans MS" panose="030F0702030302020204" pitchFamily="66" charset="0"/>
                <a:cs typeface="Times New Roman" panose="02020603050405020304" pitchFamily="18" charset="0"/>
              </a:rPr>
            </a:br>
            <a:r>
              <a:rPr lang="en-US" altLang="zh-CN" sz="1800" i="1" dirty="0">
                <a:latin typeface="Comic Sans MS" panose="030F0702030302020204" pitchFamily="66" charset="0"/>
                <a:cs typeface="Times New Roman" panose="02020603050405020304" pitchFamily="18" charset="0"/>
              </a:rPr>
              <a:t>              </a:t>
            </a:r>
            <a:r>
              <a:rPr lang="en-US" altLang="zh-CN" sz="1800" i="1" dirty="0">
                <a:solidFill>
                  <a:srgbClr val="FF0000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when matched then</a:t>
            </a:r>
            <a:br>
              <a:rPr lang="en-US" altLang="zh-CN" sz="1800" i="1" dirty="0">
                <a:latin typeface="Comic Sans MS" panose="030F0702030302020204" pitchFamily="66" charset="0"/>
                <a:cs typeface="Times New Roman" panose="02020603050405020304" pitchFamily="18" charset="0"/>
              </a:rPr>
            </a:br>
            <a:r>
              <a:rPr lang="en-US" altLang="zh-CN" sz="1800" i="1" dirty="0">
                <a:latin typeface="Comic Sans MS" panose="030F0702030302020204" pitchFamily="66" charset="0"/>
                <a:cs typeface="Times New Roman" panose="02020603050405020304" pitchFamily="18" charset="0"/>
              </a:rPr>
              <a:t>                      update set balance = balance + </a:t>
            </a:r>
            <a:r>
              <a:rPr lang="en-US" altLang="zh-CN" sz="1800" i="1" dirty="0" err="1">
                <a:latin typeface="Comic Sans MS" panose="030F0702030302020204" pitchFamily="66" charset="0"/>
                <a:cs typeface="Times New Roman" panose="02020603050405020304" pitchFamily="18" charset="0"/>
              </a:rPr>
              <a:t>F.amount</a:t>
            </a:r>
            <a:endParaRPr lang="en-US" altLang="zh-CN" sz="1800" i="1" dirty="0">
              <a:latin typeface="Comic Sans MS" panose="030F0702030302020204" pitchFamily="66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zh-CN" altLang="en-US" sz="1800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>
    <p:fade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anose="030F0702030302020204" pitchFamily="66" charset="0"/>
              </a:rPr>
              <a:t>Homework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7524" y="843558"/>
            <a:ext cx="8568952" cy="207022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b="1" dirty="0">
                <a:latin typeface="Comic Sans MS" panose="030F0702030302020204" pitchFamily="66" charset="0"/>
              </a:rPr>
              <a:t>Further Reading</a:t>
            </a:r>
            <a:endParaRPr lang="en-US" altLang="zh-CN" b="1" dirty="0">
              <a:latin typeface="Comic Sans MS" panose="030F0702030302020204" pitchFamily="66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Comic Sans MS" panose="030F0702030302020204" pitchFamily="66" charset="0"/>
              </a:rPr>
              <a:t>Chapter 5</a:t>
            </a:r>
            <a:endParaRPr lang="en-US" altLang="zh-CN" dirty="0">
              <a:latin typeface="Comic Sans MS" panose="030F0702030302020204" pitchFamily="66" charset="0"/>
            </a:endParaRPr>
          </a:p>
          <a:p>
            <a:pPr>
              <a:lnSpc>
                <a:spcPct val="150000"/>
              </a:lnSpc>
            </a:pPr>
            <a:endParaRPr lang="zh-CN" altLang="en-US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>
    <p:fade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584" y="1995686"/>
            <a:ext cx="7386416" cy="519113"/>
          </a:xfrm>
        </p:spPr>
        <p:txBody>
          <a:bodyPr/>
          <a:lstStyle/>
          <a:p>
            <a:r>
              <a:rPr lang="en-US" altLang="zh-CN" sz="3600" dirty="0">
                <a:latin typeface="Comic Sans MS" panose="030F0702030302020204" pitchFamily="66" charset="0"/>
                <a:ea typeface="宋体" panose="02010600030101010101" pitchFamily="2" charset="-122"/>
              </a:rPr>
              <a:t>End of </a:t>
            </a:r>
            <a:r>
              <a:rPr lang="en-US" altLang="zh-CN" sz="3600">
                <a:latin typeface="Comic Sans MS" panose="030F0702030302020204" pitchFamily="66" charset="0"/>
                <a:ea typeface="宋体" panose="02010600030101010101" pitchFamily="2" charset="-122"/>
              </a:rPr>
              <a:t>Lecture 5</a:t>
            </a:r>
            <a:endParaRPr lang="zh-CN" altLang="en-US" sz="3600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anose="030F0702030302020204" pitchFamily="66" charset="0"/>
              </a:rPr>
              <a:t>JDBC Code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75556" y="627534"/>
            <a:ext cx="8388932" cy="4376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omic Sans MS" panose="030F0702030302020204" pitchFamily="66" charset="0"/>
                <a:cs typeface="Times New Roman" panose="02020603050405020304" pitchFamily="18" charset="0"/>
              </a:rPr>
              <a:t>public static void </a:t>
            </a:r>
            <a:r>
              <a:rPr lang="en-US" altLang="zh-CN" sz="1600" dirty="0" err="1">
                <a:latin typeface="Comic Sans MS" panose="030F0702030302020204" pitchFamily="66" charset="0"/>
                <a:cs typeface="Times New Roman" panose="02020603050405020304" pitchFamily="18" charset="0"/>
              </a:rPr>
              <a:t>JDBCexample</a:t>
            </a:r>
            <a:r>
              <a:rPr lang="en-US" altLang="zh-CN" sz="1600" dirty="0">
                <a:latin typeface="Comic Sans MS" panose="030F0702030302020204" pitchFamily="66" charset="0"/>
                <a:cs typeface="Times New Roman" panose="02020603050405020304" pitchFamily="18" charset="0"/>
              </a:rPr>
              <a:t>(String </a:t>
            </a:r>
            <a:r>
              <a:rPr lang="en-US" altLang="zh-CN" sz="1600" dirty="0" err="1">
                <a:latin typeface="Comic Sans MS" panose="030F0702030302020204" pitchFamily="66" charset="0"/>
                <a:cs typeface="Times New Roman" panose="02020603050405020304" pitchFamily="18" charset="0"/>
              </a:rPr>
              <a:t>dbid</a:t>
            </a:r>
            <a:r>
              <a:rPr lang="en-US" altLang="zh-CN" sz="1600" dirty="0">
                <a:latin typeface="Comic Sans MS" panose="030F0702030302020204" pitchFamily="66" charset="0"/>
                <a:cs typeface="Times New Roman" panose="02020603050405020304" pitchFamily="18" charset="0"/>
              </a:rPr>
              <a:t>, String </a:t>
            </a:r>
            <a:r>
              <a:rPr lang="en-US" altLang="zh-CN" sz="1600" dirty="0" err="1">
                <a:latin typeface="Comic Sans MS" panose="030F0702030302020204" pitchFamily="66" charset="0"/>
                <a:cs typeface="Times New Roman" panose="02020603050405020304" pitchFamily="18" charset="0"/>
              </a:rPr>
              <a:t>userid</a:t>
            </a:r>
            <a:r>
              <a:rPr lang="en-US" altLang="zh-CN" sz="1600" dirty="0">
                <a:latin typeface="Comic Sans MS" panose="030F0702030302020204" pitchFamily="66" charset="0"/>
                <a:cs typeface="Times New Roman" panose="02020603050405020304" pitchFamily="18" charset="0"/>
              </a:rPr>
              <a:t>, String passwd){ </a:t>
            </a:r>
            <a:endParaRPr lang="en-US" altLang="zh-CN" sz="1600" dirty="0">
              <a:latin typeface="Comic Sans MS" panose="030F0702030302020204" pitchFamily="66" charset="0"/>
              <a:cs typeface="Times New Roman" panose="02020603050405020304" pitchFamily="18" charset="0"/>
            </a:endParaRPr>
          </a:p>
          <a:p>
            <a:r>
              <a:rPr lang="en-US" altLang="zh-CN" sz="1600" dirty="0">
                <a:latin typeface="Comic Sans MS" panose="030F0702030302020204" pitchFamily="66" charset="0"/>
                <a:cs typeface="Times New Roman" panose="02020603050405020304" pitchFamily="18" charset="0"/>
              </a:rPr>
              <a:t>      try { </a:t>
            </a:r>
            <a:endParaRPr lang="en-US" altLang="zh-CN" sz="1600" dirty="0">
              <a:latin typeface="Comic Sans MS" panose="030F0702030302020204" pitchFamily="66" charset="0"/>
              <a:cs typeface="Times New Roman" panose="02020603050405020304" pitchFamily="18" charset="0"/>
            </a:endParaRPr>
          </a:p>
          <a:p>
            <a:r>
              <a:rPr lang="en-US" altLang="zh-CN" sz="1600" dirty="0">
                <a:latin typeface="Comic Sans MS" panose="030F0702030302020204" pitchFamily="66" charset="0"/>
                <a:cs typeface="Times New Roman" panose="02020603050405020304" pitchFamily="18" charset="0"/>
              </a:rPr>
              <a:t>                  </a:t>
            </a:r>
            <a:r>
              <a:rPr lang="en-US" altLang="zh-CN" sz="1600" dirty="0" err="1">
                <a:latin typeface="Comic Sans MS" panose="030F0702030302020204" pitchFamily="66" charset="0"/>
                <a:cs typeface="Times New Roman" panose="02020603050405020304" pitchFamily="18" charset="0"/>
              </a:rPr>
              <a:t>Class.forName</a:t>
            </a:r>
            <a:r>
              <a:rPr lang="en-US" altLang="zh-CN" sz="1600" dirty="0">
                <a:latin typeface="Comic Sans MS" panose="030F0702030302020204" pitchFamily="66" charset="0"/>
                <a:cs typeface="Times New Roman" panose="02020603050405020304" pitchFamily="18" charset="0"/>
              </a:rPr>
              <a:t> ("</a:t>
            </a:r>
            <a:r>
              <a:rPr lang="en-US" altLang="zh-CN" sz="1600" dirty="0" err="1">
                <a:latin typeface="Comic Sans MS" panose="030F0702030302020204" pitchFamily="66" charset="0"/>
                <a:cs typeface="Times New Roman" panose="02020603050405020304" pitchFamily="18" charset="0"/>
              </a:rPr>
              <a:t>oracle.jdbc.driver.OracleDriver</a:t>
            </a:r>
            <a:r>
              <a:rPr lang="en-US" altLang="zh-CN" sz="1600" dirty="0">
                <a:latin typeface="Comic Sans MS" panose="030F0702030302020204" pitchFamily="66" charset="0"/>
                <a:cs typeface="Times New Roman" panose="02020603050405020304" pitchFamily="18" charset="0"/>
              </a:rPr>
              <a:t>"); </a:t>
            </a:r>
            <a:endParaRPr lang="en-US" altLang="zh-CN" sz="1600" dirty="0">
              <a:latin typeface="Comic Sans MS" panose="030F0702030302020204" pitchFamily="66" charset="0"/>
              <a:cs typeface="Times New Roman" panose="02020603050405020304" pitchFamily="18" charset="0"/>
            </a:endParaRPr>
          </a:p>
          <a:p>
            <a:r>
              <a:rPr lang="en-US" altLang="zh-CN" sz="1600" dirty="0">
                <a:latin typeface="Comic Sans MS" panose="030F0702030302020204" pitchFamily="66" charset="0"/>
                <a:cs typeface="Times New Roman" panose="02020603050405020304" pitchFamily="18" charset="0"/>
              </a:rPr>
              <a:t>                  Connection conn = </a:t>
            </a:r>
            <a:r>
              <a:rPr lang="en-US" altLang="zh-CN" sz="1600" dirty="0" err="1">
                <a:latin typeface="Comic Sans MS" panose="030F0702030302020204" pitchFamily="66" charset="0"/>
                <a:cs typeface="Times New Roman" panose="02020603050405020304" pitchFamily="18" charset="0"/>
              </a:rPr>
              <a:t>DriverManager.</a:t>
            </a:r>
            <a:r>
              <a:rPr lang="en-US" altLang="zh-CN" sz="1600" dirty="0" err="1">
                <a:solidFill>
                  <a:srgbClr val="3333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getConnection</a:t>
            </a:r>
            <a:r>
              <a:rPr lang="en-US" altLang="zh-CN" sz="1600" dirty="0">
                <a:solidFill>
                  <a:srgbClr val="C00000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("</a:t>
            </a:r>
            <a:r>
              <a:rPr lang="en-US" altLang="zh-CN" sz="1600" dirty="0" err="1">
                <a:solidFill>
                  <a:srgbClr val="C00000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jdbc:oracle:thin</a:t>
            </a:r>
            <a:r>
              <a:rPr lang="en-US" altLang="zh-CN" sz="1600" dirty="0">
                <a:solidFill>
                  <a:srgbClr val="C00000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:@aura.bell-labs.com:2000:bankdb", </a:t>
            </a:r>
            <a:r>
              <a:rPr lang="en-US" altLang="zh-CN" sz="1600" dirty="0" err="1">
                <a:solidFill>
                  <a:srgbClr val="C00000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userid</a:t>
            </a:r>
            <a:r>
              <a:rPr lang="en-US" altLang="zh-CN" sz="1600" dirty="0">
                <a:solidFill>
                  <a:srgbClr val="C00000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, passwd</a:t>
            </a:r>
            <a:r>
              <a:rPr lang="en-US" altLang="zh-CN" sz="1600" dirty="0">
                <a:latin typeface="Comic Sans MS" panose="030F0702030302020204" pitchFamily="66" charset="0"/>
                <a:cs typeface="Times New Roman" panose="02020603050405020304" pitchFamily="18" charset="0"/>
              </a:rPr>
              <a:t>); </a:t>
            </a:r>
            <a:endParaRPr lang="en-US" altLang="zh-CN" sz="1600" dirty="0">
              <a:latin typeface="Comic Sans MS" panose="030F0702030302020204" pitchFamily="66" charset="0"/>
              <a:cs typeface="Times New Roman" panose="02020603050405020304" pitchFamily="18" charset="0"/>
            </a:endParaRPr>
          </a:p>
          <a:p>
            <a:r>
              <a:rPr lang="en-US" altLang="zh-CN" sz="1600" dirty="0">
                <a:latin typeface="Comic Sans MS" panose="030F0702030302020204" pitchFamily="66" charset="0"/>
                <a:cs typeface="Times New Roman" panose="02020603050405020304" pitchFamily="18" charset="0"/>
              </a:rPr>
              <a:t>                  Statement </a:t>
            </a:r>
            <a:r>
              <a:rPr lang="en-US" altLang="zh-CN" sz="1600" dirty="0" err="1">
                <a:solidFill>
                  <a:srgbClr val="FF0000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stmt</a:t>
            </a:r>
            <a:r>
              <a:rPr lang="en-US" altLang="zh-CN" sz="1600" dirty="0">
                <a:latin typeface="Comic Sans MS" panose="030F0702030302020204" pitchFamily="66" charset="0"/>
                <a:cs typeface="Times New Roman" panose="02020603050405020304" pitchFamily="18" charset="0"/>
              </a:rPr>
              <a:t> = </a:t>
            </a:r>
            <a:r>
              <a:rPr lang="en-US" altLang="zh-CN" sz="1600" dirty="0" err="1">
                <a:solidFill>
                  <a:srgbClr val="3333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conn.createStatement</a:t>
            </a:r>
            <a:r>
              <a:rPr lang="en-US" altLang="zh-CN" sz="1600" dirty="0">
                <a:latin typeface="Comic Sans MS" panose="030F0702030302020204" pitchFamily="66" charset="0"/>
                <a:cs typeface="Times New Roman" panose="02020603050405020304" pitchFamily="18" charset="0"/>
              </a:rPr>
              <a:t>(); </a:t>
            </a:r>
            <a:endParaRPr lang="en-US" altLang="zh-CN" sz="1600" dirty="0">
              <a:latin typeface="Comic Sans MS" panose="030F0702030302020204" pitchFamily="66" charset="0"/>
              <a:cs typeface="Times New Roman" panose="02020603050405020304" pitchFamily="18" charset="0"/>
            </a:endParaRPr>
          </a:p>
          <a:p>
            <a:r>
              <a:rPr lang="en-US" altLang="zh-CN" sz="1600" dirty="0">
                <a:latin typeface="Comic Sans MS" panose="030F0702030302020204" pitchFamily="66" charset="0"/>
                <a:cs typeface="Times New Roman" panose="02020603050405020304" pitchFamily="18" charset="0"/>
              </a:rPr>
              <a:t>                  … Do Actual Work ….</a:t>
            </a:r>
            <a:endParaRPr lang="en-US" altLang="zh-CN" sz="1600" dirty="0">
              <a:latin typeface="Comic Sans MS" panose="030F0702030302020204" pitchFamily="66" charset="0"/>
              <a:cs typeface="Times New Roman" panose="02020603050405020304" pitchFamily="18" charset="0"/>
            </a:endParaRPr>
          </a:p>
          <a:p>
            <a:r>
              <a:rPr lang="en-US" altLang="zh-CN" sz="1600" dirty="0">
                <a:latin typeface="Comic Sans MS" panose="030F0702030302020204" pitchFamily="66" charset="0"/>
                <a:cs typeface="Times New Roman" panose="02020603050405020304" pitchFamily="18" charset="0"/>
              </a:rPr>
              <a:t>                  </a:t>
            </a:r>
            <a:r>
              <a:rPr lang="en-US" altLang="zh-CN" sz="1600" dirty="0" err="1">
                <a:solidFill>
                  <a:srgbClr val="3333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stmt.close</a:t>
            </a:r>
            <a:r>
              <a:rPr lang="en-US" altLang="zh-CN" sz="1600" dirty="0">
                <a:latin typeface="Comic Sans MS" panose="030F0702030302020204" pitchFamily="66" charset="0"/>
                <a:cs typeface="Times New Roman" panose="02020603050405020304" pitchFamily="18" charset="0"/>
              </a:rPr>
              <a:t>();	</a:t>
            </a:r>
            <a:endParaRPr lang="en-US" altLang="zh-CN" sz="1600" dirty="0">
              <a:latin typeface="Comic Sans MS" panose="030F0702030302020204" pitchFamily="66" charset="0"/>
              <a:cs typeface="Times New Roman" panose="02020603050405020304" pitchFamily="18" charset="0"/>
            </a:endParaRPr>
          </a:p>
          <a:p>
            <a:r>
              <a:rPr lang="en-US" altLang="zh-CN" sz="1600" dirty="0">
                <a:solidFill>
                  <a:srgbClr val="1B06BA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                  </a:t>
            </a:r>
            <a:r>
              <a:rPr lang="en-US" altLang="zh-CN" sz="1600" dirty="0" err="1">
                <a:solidFill>
                  <a:srgbClr val="3333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conn.close</a:t>
            </a:r>
            <a:r>
              <a:rPr lang="en-US" altLang="zh-CN" sz="1600" dirty="0">
                <a:latin typeface="Comic Sans MS" panose="030F0702030302020204" pitchFamily="66" charset="0"/>
                <a:cs typeface="Times New Roman" panose="02020603050405020304" pitchFamily="18" charset="0"/>
              </a:rPr>
              <a:t>();	</a:t>
            </a:r>
            <a:endParaRPr lang="en-US" altLang="zh-CN" sz="1600" dirty="0">
              <a:latin typeface="Comic Sans MS" panose="030F0702030302020204" pitchFamily="66" charset="0"/>
              <a:cs typeface="Times New Roman" panose="02020603050405020304" pitchFamily="18" charset="0"/>
            </a:endParaRPr>
          </a:p>
          <a:p>
            <a:r>
              <a:rPr lang="en-US" altLang="zh-CN" sz="1600" dirty="0">
                <a:latin typeface="Comic Sans MS" panose="030F0702030302020204" pitchFamily="66" charset="0"/>
                <a:cs typeface="Times New Roman" panose="02020603050405020304" pitchFamily="18" charset="0"/>
              </a:rPr>
              <a:t>           }		</a:t>
            </a:r>
            <a:endParaRPr lang="en-US" altLang="zh-CN" sz="1600" dirty="0">
              <a:latin typeface="Comic Sans MS" panose="030F0702030302020204" pitchFamily="66" charset="0"/>
              <a:cs typeface="Times New Roman" panose="02020603050405020304" pitchFamily="18" charset="0"/>
            </a:endParaRPr>
          </a:p>
          <a:p>
            <a:r>
              <a:rPr lang="en-US" altLang="zh-CN" sz="1600" dirty="0">
                <a:latin typeface="Comic Sans MS" panose="030F0702030302020204" pitchFamily="66" charset="0"/>
                <a:cs typeface="Times New Roman" panose="02020603050405020304" pitchFamily="18" charset="0"/>
              </a:rPr>
              <a:t>     catch (</a:t>
            </a:r>
            <a:r>
              <a:rPr lang="en-US" altLang="zh-CN" sz="1600" dirty="0" err="1">
                <a:solidFill>
                  <a:srgbClr val="3333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SQLException</a:t>
            </a:r>
            <a:r>
              <a:rPr lang="en-US" altLang="zh-CN" sz="1600" dirty="0">
                <a:latin typeface="Comic Sans MS" panose="030F0702030302020204" pitchFamily="66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err="1">
                <a:latin typeface="Comic Sans MS" panose="030F0702030302020204" pitchFamily="66" charset="0"/>
                <a:cs typeface="Times New Roman" panose="02020603050405020304" pitchFamily="18" charset="0"/>
              </a:rPr>
              <a:t>sqle</a:t>
            </a:r>
            <a:r>
              <a:rPr lang="en-US" altLang="zh-CN" sz="1600" dirty="0">
                <a:latin typeface="Comic Sans MS" panose="030F0702030302020204" pitchFamily="66" charset="0"/>
                <a:cs typeface="Times New Roman" panose="02020603050405020304" pitchFamily="18" charset="0"/>
              </a:rPr>
              <a:t>) { 		</a:t>
            </a:r>
            <a:endParaRPr lang="en-US" altLang="zh-CN" sz="1600" dirty="0">
              <a:latin typeface="Comic Sans MS" panose="030F0702030302020204" pitchFamily="66" charset="0"/>
              <a:cs typeface="Times New Roman" panose="02020603050405020304" pitchFamily="18" charset="0"/>
            </a:endParaRPr>
          </a:p>
          <a:p>
            <a:r>
              <a:rPr lang="en-US" altLang="zh-CN" sz="1600" dirty="0">
                <a:latin typeface="Comic Sans MS" panose="030F0702030302020204" pitchFamily="66" charset="0"/>
                <a:cs typeface="Times New Roman" panose="02020603050405020304" pitchFamily="18" charset="0"/>
              </a:rPr>
              <a:t>                 </a:t>
            </a:r>
            <a:r>
              <a:rPr lang="en-US" altLang="zh-CN" sz="1600" dirty="0" err="1">
                <a:latin typeface="Comic Sans MS" panose="030F0702030302020204" pitchFamily="66" charset="0"/>
                <a:cs typeface="Times New Roman" panose="02020603050405020304" pitchFamily="18" charset="0"/>
              </a:rPr>
              <a:t>System.out.println</a:t>
            </a:r>
            <a:r>
              <a:rPr lang="en-US" altLang="zh-CN" sz="1600" dirty="0">
                <a:latin typeface="Comic Sans MS" panose="030F0702030302020204" pitchFamily="66" charset="0"/>
                <a:cs typeface="Times New Roman" panose="02020603050405020304" pitchFamily="18" charset="0"/>
              </a:rPr>
              <a:t>("</a:t>
            </a:r>
            <a:r>
              <a:rPr lang="en-US" altLang="zh-CN" sz="1600" dirty="0" err="1">
                <a:latin typeface="Comic Sans MS" panose="030F0702030302020204" pitchFamily="66" charset="0"/>
                <a:cs typeface="Times New Roman" panose="02020603050405020304" pitchFamily="18" charset="0"/>
              </a:rPr>
              <a:t>SQLException</a:t>
            </a:r>
            <a:r>
              <a:rPr lang="en-US" altLang="zh-CN" sz="1600" dirty="0">
                <a:latin typeface="Comic Sans MS" panose="030F0702030302020204" pitchFamily="66" charset="0"/>
                <a:cs typeface="Times New Roman" panose="02020603050405020304" pitchFamily="18" charset="0"/>
              </a:rPr>
              <a:t> : " + </a:t>
            </a:r>
            <a:r>
              <a:rPr lang="en-US" altLang="zh-CN" sz="1600" dirty="0" err="1">
                <a:latin typeface="Comic Sans MS" panose="030F0702030302020204" pitchFamily="66" charset="0"/>
                <a:cs typeface="Times New Roman" panose="02020603050405020304" pitchFamily="18" charset="0"/>
              </a:rPr>
              <a:t>sqle</a:t>
            </a:r>
            <a:r>
              <a:rPr lang="en-US" altLang="zh-CN" sz="1600" dirty="0">
                <a:latin typeface="Comic Sans MS" panose="030F0702030302020204" pitchFamily="66" charset="0"/>
                <a:cs typeface="Times New Roman" panose="02020603050405020304" pitchFamily="18" charset="0"/>
              </a:rPr>
              <a:t>);		</a:t>
            </a:r>
            <a:endParaRPr lang="en-US" altLang="zh-CN" sz="1600" dirty="0">
              <a:latin typeface="Comic Sans MS" panose="030F0702030302020204" pitchFamily="66" charset="0"/>
              <a:cs typeface="Times New Roman" panose="02020603050405020304" pitchFamily="18" charset="0"/>
            </a:endParaRPr>
          </a:p>
          <a:p>
            <a:r>
              <a:rPr lang="en-US" altLang="zh-CN" sz="1600" dirty="0">
                <a:latin typeface="Comic Sans MS" panose="030F0702030302020204" pitchFamily="66" charset="0"/>
                <a:cs typeface="Times New Roman" panose="02020603050405020304" pitchFamily="18" charset="0"/>
              </a:rPr>
              <a:t>           }	</a:t>
            </a:r>
            <a:endParaRPr lang="en-US" altLang="zh-CN" sz="1600" dirty="0">
              <a:latin typeface="Comic Sans MS" panose="030F0702030302020204" pitchFamily="66" charset="0"/>
              <a:cs typeface="Times New Roman" panose="02020603050405020304" pitchFamily="18" charset="0"/>
            </a:endParaRPr>
          </a:p>
          <a:p>
            <a:r>
              <a:rPr lang="en-US" altLang="zh-CN" sz="1600" dirty="0">
                <a:latin typeface="Comic Sans MS" panose="030F0702030302020204" pitchFamily="66" charset="0"/>
                <a:cs typeface="Times New Roman" panose="02020603050405020304" pitchFamily="18" charset="0"/>
              </a:rPr>
              <a:t> }</a:t>
            </a:r>
            <a:endParaRPr lang="en-US" altLang="zh-CN" sz="1600" dirty="0">
              <a:latin typeface="Comic Sans MS" panose="030F0702030302020204" pitchFamily="66" charset="0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940152" y="2211710"/>
            <a:ext cx="3096344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FF0000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Creates a Statement handle (</a:t>
            </a:r>
            <a:r>
              <a:rPr lang="en-US" altLang="zh-CN" dirty="0" err="1">
                <a:latin typeface="Comic Sans MS" panose="030F0702030302020204" pitchFamily="66" charset="0"/>
              </a:rPr>
              <a:t>stmt</a:t>
            </a:r>
            <a:r>
              <a:rPr lang="en-US" altLang="zh-CN" dirty="0">
                <a:latin typeface="Comic Sans MS" panose="030F0702030302020204" pitchFamily="66" charset="0"/>
              </a:rPr>
              <a:t>) on the connection conn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anose="030F0702030302020204" pitchFamily="66" charset="0"/>
              </a:rPr>
              <a:t>JDBC Code (Cont.)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627534"/>
            <a:ext cx="8712968" cy="3805070"/>
          </a:xfrm>
        </p:spPr>
        <p:txBody>
          <a:bodyPr/>
          <a:lstStyle/>
          <a:p>
            <a:r>
              <a:rPr lang="en-US" altLang="zh-CN" sz="2000" b="1" dirty="0">
                <a:solidFill>
                  <a:srgbClr val="3333FF"/>
                </a:solidFill>
                <a:latin typeface="Comic Sans MS" panose="030F0702030302020204" pitchFamily="66" charset="0"/>
              </a:rPr>
              <a:t>Update to database</a:t>
            </a:r>
            <a:endParaRPr lang="en-US" altLang="zh-CN" sz="2000" b="1" dirty="0">
              <a:solidFill>
                <a:srgbClr val="3333FF"/>
              </a:solidFill>
              <a:latin typeface="Comic Sans MS" panose="030F0702030302020204" pitchFamily="66" charset="0"/>
            </a:endParaRPr>
          </a:p>
          <a:p>
            <a:endParaRPr lang="en-US" altLang="zh-CN" dirty="0">
              <a:latin typeface="Comic Sans MS" panose="030F0702030302020204" pitchFamily="66" charset="0"/>
            </a:endParaRPr>
          </a:p>
          <a:p>
            <a:endParaRPr lang="en-US" altLang="zh-CN" dirty="0">
              <a:latin typeface="Comic Sans MS" panose="030F0702030302020204" pitchFamily="66" charset="0"/>
            </a:endParaRPr>
          </a:p>
          <a:p>
            <a:endParaRPr lang="en-US" altLang="zh-CN" dirty="0">
              <a:latin typeface="Comic Sans MS" panose="030F0702030302020204" pitchFamily="66" charset="0"/>
            </a:endParaRPr>
          </a:p>
          <a:p>
            <a:endParaRPr lang="en-US" altLang="zh-CN" dirty="0">
              <a:latin typeface="Comic Sans MS" panose="030F0702030302020204" pitchFamily="66" charset="0"/>
            </a:endParaRPr>
          </a:p>
          <a:p>
            <a:r>
              <a:rPr lang="en-US" altLang="zh-CN" sz="2000" b="1" dirty="0">
                <a:solidFill>
                  <a:srgbClr val="3333FF"/>
                </a:solidFill>
                <a:latin typeface="Comic Sans MS" panose="030F0702030302020204" pitchFamily="66" charset="0"/>
              </a:rPr>
              <a:t>Execute query and fetch and print results </a:t>
            </a:r>
            <a:endParaRPr lang="en-US" altLang="zh-CN" sz="2000" b="1" dirty="0">
              <a:solidFill>
                <a:srgbClr val="3333FF"/>
              </a:solidFill>
              <a:latin typeface="Comic Sans MS" panose="030F0702030302020204" pitchFamily="66" charset="0"/>
            </a:endParaRPr>
          </a:p>
          <a:p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87624" y="987574"/>
            <a:ext cx="6624736" cy="1766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omic Sans MS" panose="030F0702030302020204" pitchFamily="66" charset="0"/>
                <a:cs typeface="Times New Roman" panose="02020603050405020304" pitchFamily="18" charset="0"/>
              </a:rPr>
              <a:t>try { </a:t>
            </a:r>
            <a:r>
              <a:rPr lang="en-US" altLang="zh-CN" sz="1600" dirty="0" err="1">
                <a:latin typeface="Comic Sans MS" panose="030F0702030302020204" pitchFamily="66" charset="0"/>
                <a:cs typeface="Times New Roman" panose="02020603050405020304" pitchFamily="18" charset="0"/>
              </a:rPr>
              <a:t>stmt.</a:t>
            </a:r>
            <a:r>
              <a:rPr lang="en-US" altLang="zh-CN" sz="1600" dirty="0" err="1">
                <a:solidFill>
                  <a:srgbClr val="3333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executeUpdate</a:t>
            </a:r>
            <a:r>
              <a:rPr lang="en-US" altLang="zh-CN" sz="1600" dirty="0">
                <a:latin typeface="Comic Sans MS" panose="030F0702030302020204" pitchFamily="66" charset="0"/>
                <a:cs typeface="Times New Roman" panose="02020603050405020304" pitchFamily="18" charset="0"/>
              </a:rPr>
              <a:t>(  "insert into account values</a:t>
            </a:r>
            <a:br>
              <a:rPr lang="en-US" altLang="zh-CN" sz="1600" dirty="0">
                <a:latin typeface="Comic Sans MS" panose="030F0702030302020204" pitchFamily="66" charset="0"/>
                <a:cs typeface="Times New Roman" panose="02020603050405020304" pitchFamily="18" charset="0"/>
              </a:rPr>
            </a:br>
            <a:r>
              <a:rPr lang="en-US" altLang="zh-CN" sz="1600" dirty="0">
                <a:latin typeface="Comic Sans MS" panose="030F0702030302020204" pitchFamily="66" charset="0"/>
                <a:cs typeface="Times New Roman" panose="02020603050405020304" pitchFamily="18" charset="0"/>
              </a:rPr>
              <a:t>                                ('A-9732', '</a:t>
            </a:r>
            <a:r>
              <a:rPr lang="en-US" altLang="zh-CN" sz="1600" dirty="0" err="1">
                <a:latin typeface="Comic Sans MS" panose="030F0702030302020204" pitchFamily="66" charset="0"/>
                <a:cs typeface="Times New Roman" panose="02020603050405020304" pitchFamily="18" charset="0"/>
              </a:rPr>
              <a:t>Perryridge</a:t>
            </a:r>
            <a:r>
              <a:rPr lang="en-US" altLang="zh-CN" sz="1600" dirty="0">
                <a:latin typeface="Comic Sans MS" panose="030F0702030302020204" pitchFamily="66" charset="0"/>
                <a:cs typeface="Times New Roman" panose="02020603050405020304" pitchFamily="18" charset="0"/>
              </a:rPr>
              <a:t>', 1200)"); </a:t>
            </a:r>
            <a:endParaRPr lang="en-US" altLang="zh-CN" sz="1600" dirty="0">
              <a:latin typeface="Comic Sans MS" panose="030F0702030302020204" pitchFamily="66" charset="0"/>
              <a:cs typeface="Times New Roman" panose="02020603050405020304" pitchFamily="18" charset="0"/>
            </a:endParaRPr>
          </a:p>
          <a:p>
            <a:r>
              <a:rPr lang="en-US" altLang="zh-CN" sz="1600" dirty="0">
                <a:latin typeface="Comic Sans MS" panose="030F0702030302020204" pitchFamily="66" charset="0"/>
                <a:cs typeface="Times New Roman" panose="02020603050405020304" pitchFamily="18" charset="0"/>
              </a:rPr>
              <a:t>} </a:t>
            </a:r>
            <a:endParaRPr lang="en-US" altLang="zh-CN" sz="1600" dirty="0">
              <a:latin typeface="Comic Sans MS" panose="030F0702030302020204" pitchFamily="66" charset="0"/>
              <a:cs typeface="Times New Roman" panose="02020603050405020304" pitchFamily="18" charset="0"/>
            </a:endParaRPr>
          </a:p>
          <a:p>
            <a:r>
              <a:rPr lang="en-US" altLang="zh-CN" sz="1600" dirty="0">
                <a:latin typeface="Comic Sans MS" panose="030F0702030302020204" pitchFamily="66" charset="0"/>
                <a:cs typeface="Times New Roman" panose="02020603050405020304" pitchFamily="18" charset="0"/>
              </a:rPr>
              <a:t>catch (</a:t>
            </a:r>
            <a:r>
              <a:rPr lang="en-US" altLang="zh-CN" sz="1600" dirty="0" err="1">
                <a:latin typeface="Comic Sans MS" panose="030F0702030302020204" pitchFamily="66" charset="0"/>
                <a:cs typeface="Times New Roman" panose="02020603050405020304" pitchFamily="18" charset="0"/>
              </a:rPr>
              <a:t>SQLException</a:t>
            </a:r>
            <a:r>
              <a:rPr lang="en-US" altLang="zh-CN" sz="1600" dirty="0">
                <a:latin typeface="Comic Sans MS" panose="030F0702030302020204" pitchFamily="66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err="1">
                <a:latin typeface="Comic Sans MS" panose="030F0702030302020204" pitchFamily="66" charset="0"/>
                <a:cs typeface="Times New Roman" panose="02020603050405020304" pitchFamily="18" charset="0"/>
              </a:rPr>
              <a:t>sqle</a:t>
            </a:r>
            <a:r>
              <a:rPr lang="en-US" altLang="zh-CN" sz="1600" dirty="0">
                <a:latin typeface="Comic Sans MS" panose="030F0702030302020204" pitchFamily="66" charset="0"/>
                <a:cs typeface="Times New Roman" panose="02020603050405020304" pitchFamily="18" charset="0"/>
              </a:rPr>
              <a:t>) { </a:t>
            </a:r>
            <a:endParaRPr lang="en-US" altLang="zh-CN" sz="1600" dirty="0">
              <a:latin typeface="Comic Sans MS" panose="030F0702030302020204" pitchFamily="66" charset="0"/>
              <a:cs typeface="Times New Roman" panose="02020603050405020304" pitchFamily="18" charset="0"/>
            </a:endParaRPr>
          </a:p>
          <a:p>
            <a:r>
              <a:rPr lang="en-US" altLang="zh-CN" sz="1600" dirty="0">
                <a:latin typeface="Comic Sans MS" panose="030F0702030302020204" pitchFamily="66" charset="0"/>
                <a:cs typeface="Times New Roman" panose="02020603050405020304" pitchFamily="18" charset="0"/>
              </a:rPr>
              <a:t>     </a:t>
            </a:r>
            <a:r>
              <a:rPr lang="en-US" altLang="zh-CN" sz="1600" dirty="0" err="1">
                <a:latin typeface="Comic Sans MS" panose="030F0702030302020204" pitchFamily="66" charset="0"/>
                <a:cs typeface="Times New Roman" panose="02020603050405020304" pitchFamily="18" charset="0"/>
              </a:rPr>
              <a:t>System.out.println</a:t>
            </a:r>
            <a:r>
              <a:rPr lang="en-US" altLang="zh-CN" sz="1600" dirty="0">
                <a:latin typeface="Comic Sans MS" panose="030F0702030302020204" pitchFamily="66" charset="0"/>
                <a:cs typeface="Times New Roman" panose="02020603050405020304" pitchFamily="18" charset="0"/>
              </a:rPr>
              <a:t>("Could not insert tuple. " + </a:t>
            </a:r>
            <a:r>
              <a:rPr lang="en-US" altLang="zh-CN" sz="1600" dirty="0" err="1">
                <a:latin typeface="Comic Sans MS" panose="030F0702030302020204" pitchFamily="66" charset="0"/>
                <a:cs typeface="Times New Roman" panose="02020603050405020304" pitchFamily="18" charset="0"/>
              </a:rPr>
              <a:t>sqle</a:t>
            </a:r>
            <a:r>
              <a:rPr lang="en-US" altLang="zh-CN" sz="1600" dirty="0">
                <a:latin typeface="Comic Sans MS" panose="030F0702030302020204" pitchFamily="66" charset="0"/>
                <a:cs typeface="Times New Roman" panose="02020603050405020304" pitchFamily="18" charset="0"/>
              </a:rPr>
              <a:t>);</a:t>
            </a:r>
            <a:endParaRPr lang="en-US" altLang="zh-CN" sz="1600" dirty="0">
              <a:latin typeface="Comic Sans MS" panose="030F0702030302020204" pitchFamily="66" charset="0"/>
              <a:cs typeface="Times New Roman" panose="02020603050405020304" pitchFamily="18" charset="0"/>
            </a:endParaRPr>
          </a:p>
          <a:p>
            <a:r>
              <a:rPr lang="en-US" altLang="zh-CN" sz="1600" dirty="0">
                <a:latin typeface="Comic Sans MS" panose="030F0702030302020204" pitchFamily="66" charset="0"/>
                <a:cs typeface="Times New Roman" panose="02020603050405020304" pitchFamily="18" charset="0"/>
              </a:rPr>
              <a:t>}</a:t>
            </a:r>
            <a:endParaRPr lang="en-US" altLang="zh-CN" sz="1600" dirty="0">
              <a:latin typeface="Comic Sans MS" panose="030F0702030302020204" pitchFamily="66" charset="0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87624" y="3219822"/>
            <a:ext cx="7488832" cy="1766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>
                <a:latin typeface="Comic Sans MS" panose="030F0702030302020204" pitchFamily="66" charset="0"/>
                <a:cs typeface="Times New Roman" panose="02020603050405020304" pitchFamily="18" charset="0"/>
              </a:rPr>
              <a:t>ResultSet</a:t>
            </a:r>
            <a:r>
              <a:rPr lang="en-US" altLang="zh-CN" sz="1600" dirty="0">
                <a:latin typeface="Comic Sans MS" panose="030F0702030302020204" pitchFamily="66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err="1">
                <a:latin typeface="Comic Sans MS" panose="030F0702030302020204" pitchFamily="66" charset="0"/>
                <a:cs typeface="Times New Roman" panose="02020603050405020304" pitchFamily="18" charset="0"/>
              </a:rPr>
              <a:t>rset</a:t>
            </a:r>
            <a:r>
              <a:rPr lang="en-US" altLang="zh-CN" sz="1600" dirty="0">
                <a:latin typeface="Comic Sans MS" panose="030F0702030302020204" pitchFamily="66" charset="0"/>
                <a:cs typeface="Times New Roman" panose="02020603050405020304" pitchFamily="18" charset="0"/>
              </a:rPr>
              <a:t> = </a:t>
            </a:r>
            <a:r>
              <a:rPr lang="en-US" altLang="zh-CN" sz="1600" dirty="0" err="1">
                <a:latin typeface="Comic Sans MS" panose="030F0702030302020204" pitchFamily="66" charset="0"/>
                <a:cs typeface="Times New Roman" panose="02020603050405020304" pitchFamily="18" charset="0"/>
              </a:rPr>
              <a:t>stmt.</a:t>
            </a:r>
            <a:r>
              <a:rPr lang="en-US" altLang="zh-CN" sz="1600" dirty="0" err="1">
                <a:solidFill>
                  <a:srgbClr val="3333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executeQuery</a:t>
            </a:r>
            <a:r>
              <a:rPr lang="en-US" altLang="zh-CN" sz="1600" dirty="0">
                <a:latin typeface="Comic Sans MS" panose="030F0702030302020204" pitchFamily="66" charset="0"/>
                <a:cs typeface="Times New Roman" panose="02020603050405020304" pitchFamily="18" charset="0"/>
              </a:rPr>
              <a:t>( "</a:t>
            </a:r>
            <a:r>
              <a:rPr lang="en-US" altLang="zh-CN" sz="1600" b="1" dirty="0">
                <a:solidFill>
                  <a:srgbClr val="FF0000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select</a:t>
            </a:r>
            <a:r>
              <a:rPr lang="en-US" altLang="zh-CN" sz="1600" dirty="0">
                <a:solidFill>
                  <a:srgbClr val="FF0000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err="1">
                <a:solidFill>
                  <a:srgbClr val="FF0000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branch_name</a:t>
            </a:r>
            <a:r>
              <a:rPr lang="en-US" altLang="zh-CN" sz="1600" dirty="0">
                <a:solidFill>
                  <a:srgbClr val="FF0000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, avg(balance)  </a:t>
            </a:r>
            <a:br>
              <a:rPr lang="en-US" altLang="zh-CN" sz="1600" dirty="0">
                <a:solidFill>
                  <a:srgbClr val="FF0000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</a:br>
            <a:r>
              <a:rPr lang="en-US" altLang="zh-CN" sz="1600" dirty="0">
                <a:solidFill>
                  <a:srgbClr val="FF0000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             </a:t>
            </a:r>
            <a:r>
              <a:rPr lang="en-US" altLang="zh-CN" sz="1600" b="1" dirty="0">
                <a:solidFill>
                  <a:srgbClr val="FF0000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from</a:t>
            </a:r>
            <a:r>
              <a:rPr lang="en-US" altLang="zh-CN" sz="1600" dirty="0">
                <a:solidFill>
                  <a:srgbClr val="FF0000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 account </a:t>
            </a:r>
            <a:r>
              <a:rPr lang="en-US" altLang="zh-CN" sz="1600" b="1" dirty="0">
                <a:solidFill>
                  <a:srgbClr val="FF0000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group by </a:t>
            </a:r>
            <a:r>
              <a:rPr lang="en-US" altLang="zh-CN" sz="1600" dirty="0" err="1">
                <a:solidFill>
                  <a:srgbClr val="FF0000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branch_name</a:t>
            </a:r>
            <a:r>
              <a:rPr lang="en-US" altLang="zh-CN" sz="1600" dirty="0">
                <a:latin typeface="Comic Sans MS" panose="030F0702030302020204" pitchFamily="66" charset="0"/>
                <a:cs typeface="Times New Roman" panose="02020603050405020304" pitchFamily="18" charset="0"/>
              </a:rPr>
              <a:t>");</a:t>
            </a:r>
            <a:endParaRPr lang="en-US" altLang="zh-CN" sz="1600" dirty="0">
              <a:latin typeface="Comic Sans MS" panose="030F0702030302020204" pitchFamily="66" charset="0"/>
              <a:cs typeface="Times New Roman" panose="02020603050405020304" pitchFamily="18" charset="0"/>
            </a:endParaRPr>
          </a:p>
          <a:p>
            <a:r>
              <a:rPr lang="en-US" altLang="zh-CN" sz="1600" dirty="0">
                <a:latin typeface="Comic Sans MS" panose="030F0702030302020204" pitchFamily="66" charset="0"/>
                <a:cs typeface="Times New Roman" panose="02020603050405020304" pitchFamily="18" charset="0"/>
              </a:rPr>
              <a:t>while (</a:t>
            </a:r>
            <a:r>
              <a:rPr lang="en-US" altLang="zh-CN" sz="1600" dirty="0" err="1">
                <a:latin typeface="Comic Sans MS" panose="030F0702030302020204" pitchFamily="66" charset="0"/>
                <a:cs typeface="Times New Roman" panose="02020603050405020304" pitchFamily="18" charset="0"/>
              </a:rPr>
              <a:t>rset.next</a:t>
            </a:r>
            <a:r>
              <a:rPr lang="en-US" altLang="zh-CN" sz="1600" dirty="0">
                <a:latin typeface="Comic Sans MS" panose="030F0702030302020204" pitchFamily="66" charset="0"/>
                <a:cs typeface="Times New Roman" panose="02020603050405020304" pitchFamily="18" charset="0"/>
              </a:rPr>
              <a:t>()) {		</a:t>
            </a:r>
            <a:endParaRPr lang="en-US" altLang="zh-CN" sz="1600" dirty="0">
              <a:latin typeface="Comic Sans MS" panose="030F0702030302020204" pitchFamily="66" charset="0"/>
              <a:cs typeface="Times New Roman" panose="02020603050405020304" pitchFamily="18" charset="0"/>
            </a:endParaRPr>
          </a:p>
          <a:p>
            <a:r>
              <a:rPr lang="en-US" altLang="zh-CN" sz="1600" dirty="0">
                <a:latin typeface="Comic Sans MS" panose="030F0702030302020204" pitchFamily="66" charset="0"/>
                <a:cs typeface="Times New Roman" panose="02020603050405020304" pitchFamily="18" charset="0"/>
              </a:rPr>
              <a:t>     </a:t>
            </a:r>
            <a:r>
              <a:rPr lang="en-US" altLang="zh-CN" sz="1600" dirty="0" err="1">
                <a:latin typeface="Comic Sans MS" panose="030F0702030302020204" pitchFamily="66" charset="0"/>
                <a:cs typeface="Times New Roman" panose="02020603050405020304" pitchFamily="18" charset="0"/>
              </a:rPr>
              <a:t>System.out.println</a:t>
            </a:r>
            <a:r>
              <a:rPr lang="en-US" altLang="zh-CN" sz="1600" dirty="0">
                <a:latin typeface="Comic Sans MS" panose="030F0702030302020204" pitchFamily="66" charset="0"/>
                <a:cs typeface="Times New Roman" panose="02020603050405020304" pitchFamily="18" charset="0"/>
              </a:rPr>
              <a:t>(</a:t>
            </a:r>
            <a:endParaRPr lang="en-US" altLang="zh-CN" sz="1600" dirty="0">
              <a:latin typeface="Comic Sans MS" panose="030F0702030302020204" pitchFamily="66" charset="0"/>
              <a:cs typeface="Times New Roman" panose="02020603050405020304" pitchFamily="18" charset="0"/>
            </a:endParaRPr>
          </a:p>
          <a:p>
            <a:r>
              <a:rPr lang="en-US" altLang="zh-CN" sz="1600" dirty="0">
                <a:latin typeface="Comic Sans MS" panose="030F0702030302020204" pitchFamily="66" charset="0"/>
                <a:cs typeface="Times New Roman" panose="02020603050405020304" pitchFamily="18" charset="0"/>
              </a:rPr>
              <a:t>     </a:t>
            </a:r>
            <a:r>
              <a:rPr lang="en-US" altLang="zh-CN" sz="1600" dirty="0" err="1">
                <a:latin typeface="Comic Sans MS" panose="030F0702030302020204" pitchFamily="66" charset="0"/>
                <a:cs typeface="Times New Roman" panose="02020603050405020304" pitchFamily="18" charset="0"/>
              </a:rPr>
              <a:t>rset.getString</a:t>
            </a:r>
            <a:r>
              <a:rPr lang="en-US" altLang="zh-CN" sz="1600" dirty="0">
                <a:latin typeface="Comic Sans MS" panose="030F0702030302020204" pitchFamily="66" charset="0"/>
                <a:cs typeface="Times New Roman" panose="02020603050405020304" pitchFamily="18" charset="0"/>
              </a:rPr>
              <a:t>("</a:t>
            </a:r>
            <a:r>
              <a:rPr lang="en-US" altLang="zh-CN" sz="1600" dirty="0" err="1">
                <a:solidFill>
                  <a:srgbClr val="FF0000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branch_name</a:t>
            </a:r>
            <a:r>
              <a:rPr lang="en-US" altLang="zh-CN" sz="1600" dirty="0">
                <a:latin typeface="Comic Sans MS" panose="030F0702030302020204" pitchFamily="66" charset="0"/>
                <a:cs typeface="Times New Roman" panose="02020603050405020304" pitchFamily="18" charset="0"/>
              </a:rPr>
              <a:t>") + "  " + </a:t>
            </a:r>
            <a:r>
              <a:rPr lang="en-US" altLang="zh-CN" sz="1600" dirty="0" err="1">
                <a:latin typeface="Comic Sans MS" panose="030F0702030302020204" pitchFamily="66" charset="0"/>
                <a:cs typeface="Times New Roman" panose="02020603050405020304" pitchFamily="18" charset="0"/>
              </a:rPr>
              <a:t>rset.getFloat</a:t>
            </a:r>
            <a:r>
              <a:rPr lang="en-US" altLang="zh-CN" sz="1600" dirty="0">
                <a:latin typeface="Comic Sans MS" panose="030F0702030302020204" pitchFamily="66" charset="0"/>
                <a:cs typeface="Times New Roman" panose="02020603050405020304" pitchFamily="18" charset="0"/>
              </a:rPr>
              <a:t>(</a:t>
            </a:r>
            <a:r>
              <a:rPr lang="en-US" altLang="zh-CN" sz="1600" dirty="0">
                <a:solidFill>
                  <a:srgbClr val="FF0000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2</a:t>
            </a:r>
            <a:r>
              <a:rPr lang="en-US" altLang="zh-CN" sz="1600" dirty="0">
                <a:latin typeface="Comic Sans MS" panose="030F0702030302020204" pitchFamily="66" charset="0"/>
                <a:cs typeface="Times New Roman" panose="02020603050405020304" pitchFamily="18" charset="0"/>
              </a:rPr>
              <a:t>));	</a:t>
            </a:r>
            <a:endParaRPr lang="en-US" altLang="zh-CN" sz="1600" dirty="0">
              <a:latin typeface="Comic Sans MS" panose="030F0702030302020204" pitchFamily="66" charset="0"/>
              <a:cs typeface="Times New Roman" panose="02020603050405020304" pitchFamily="18" charset="0"/>
            </a:endParaRPr>
          </a:p>
          <a:p>
            <a:r>
              <a:rPr lang="en-US" altLang="zh-CN" sz="1600" dirty="0">
                <a:latin typeface="Comic Sans MS" panose="030F0702030302020204" pitchFamily="66" charset="0"/>
                <a:cs typeface="Times New Roman" panose="02020603050405020304" pitchFamily="18" charset="0"/>
              </a:rPr>
              <a:t>}	</a:t>
            </a:r>
            <a:endParaRPr lang="zh-CN" altLang="en-US" sz="1600" dirty="0">
              <a:latin typeface="Comic Sans MS" panose="030F0702030302020204" pitchFamily="66" charset="0"/>
              <a:cs typeface="Times New Roman" panose="02020603050405020304" pitchFamily="18" charset="0"/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 flipH="1">
            <a:off x="6804248" y="3579862"/>
            <a:ext cx="792088" cy="720080"/>
          </a:xfrm>
          <a:prstGeom prst="straightConnector1">
            <a:avLst/>
          </a:prstGeom>
          <a:ln w="38100">
            <a:solidFill>
              <a:srgbClr val="3333FF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anose="030F0702030302020204" pitchFamily="66" charset="0"/>
              </a:rPr>
              <a:t>JDBC Code Details 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789553"/>
            <a:ext cx="8712968" cy="3805070"/>
          </a:xfrm>
        </p:spPr>
        <p:txBody>
          <a:bodyPr/>
          <a:lstStyle/>
          <a:p>
            <a:r>
              <a:rPr lang="en-US" altLang="zh-CN" sz="2000" b="1" dirty="0">
                <a:solidFill>
                  <a:srgbClr val="3333FF"/>
                </a:solidFill>
                <a:latin typeface="Comic Sans MS" panose="030F0702030302020204" pitchFamily="66" charset="0"/>
              </a:rPr>
              <a:t>Getting result fields:</a:t>
            </a:r>
            <a:endParaRPr lang="en-US" altLang="zh-CN" sz="2000" b="1" dirty="0">
              <a:solidFill>
                <a:srgbClr val="3333FF"/>
              </a:solidFill>
              <a:latin typeface="Comic Sans MS" panose="030F0702030302020204" pitchFamily="66" charset="0"/>
            </a:endParaRPr>
          </a:p>
          <a:p>
            <a:pPr marL="457200" lvl="1" indent="0">
              <a:buNone/>
            </a:pPr>
            <a:r>
              <a:rPr lang="en-US" altLang="zh-CN" sz="1800" i="1" dirty="0" err="1">
                <a:latin typeface="Comic Sans MS" panose="030F0702030302020204" pitchFamily="66" charset="0"/>
                <a:cs typeface="Times New Roman" panose="02020603050405020304" pitchFamily="18" charset="0"/>
              </a:rPr>
              <a:t>rset.getString</a:t>
            </a:r>
            <a:r>
              <a:rPr lang="en-US" altLang="zh-CN" sz="1800" i="1" dirty="0">
                <a:latin typeface="Comic Sans MS" panose="030F0702030302020204" pitchFamily="66" charset="0"/>
                <a:cs typeface="Times New Roman" panose="02020603050405020304" pitchFamily="18" charset="0"/>
              </a:rPr>
              <a:t>(</a:t>
            </a:r>
            <a:r>
              <a:rPr lang="en-US" altLang="zh-CN" sz="1800" i="1" dirty="0">
                <a:solidFill>
                  <a:srgbClr val="FF0000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“</a:t>
            </a:r>
            <a:r>
              <a:rPr lang="en-US" altLang="zh-CN" sz="1800" i="1" dirty="0" err="1">
                <a:solidFill>
                  <a:srgbClr val="FF0000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branchname</a:t>
            </a:r>
            <a:r>
              <a:rPr lang="en-US" altLang="zh-CN" sz="1800" i="1" dirty="0">
                <a:solidFill>
                  <a:srgbClr val="FF0000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”</a:t>
            </a:r>
            <a:r>
              <a:rPr lang="en-US" altLang="zh-CN" sz="1800" i="1" dirty="0">
                <a:latin typeface="Comic Sans MS" panose="030F0702030302020204" pitchFamily="66" charset="0"/>
                <a:cs typeface="Times New Roman" panose="02020603050405020304" pitchFamily="18" charset="0"/>
              </a:rPr>
              <a:t>) </a:t>
            </a:r>
            <a:r>
              <a:rPr lang="en-US" altLang="zh-CN" sz="1800" dirty="0">
                <a:latin typeface="Comic Sans MS" panose="030F0702030302020204" pitchFamily="66" charset="0"/>
                <a:cs typeface="Times New Roman" panose="02020603050405020304" pitchFamily="18" charset="0"/>
              </a:rPr>
              <a:t>and </a:t>
            </a:r>
            <a:r>
              <a:rPr lang="en-US" altLang="zh-CN" sz="1800" i="1" dirty="0" err="1">
                <a:latin typeface="Comic Sans MS" panose="030F0702030302020204" pitchFamily="66" charset="0"/>
                <a:cs typeface="Times New Roman" panose="02020603050405020304" pitchFamily="18" charset="0"/>
              </a:rPr>
              <a:t>rs.getString</a:t>
            </a:r>
            <a:r>
              <a:rPr lang="en-US" altLang="zh-CN" sz="1800" i="1" dirty="0">
                <a:latin typeface="Comic Sans MS" panose="030F0702030302020204" pitchFamily="66" charset="0"/>
                <a:cs typeface="Times New Roman" panose="02020603050405020304" pitchFamily="18" charset="0"/>
              </a:rPr>
              <a:t>(</a:t>
            </a:r>
            <a:r>
              <a:rPr lang="en-US" altLang="zh-CN" sz="1800" i="1" dirty="0">
                <a:solidFill>
                  <a:srgbClr val="FF0000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1</a:t>
            </a:r>
            <a:r>
              <a:rPr lang="en-US" altLang="zh-CN" sz="1800" i="1" dirty="0">
                <a:latin typeface="Comic Sans MS" panose="030F0702030302020204" pitchFamily="66" charset="0"/>
                <a:cs typeface="Times New Roman" panose="02020603050405020304" pitchFamily="18" charset="0"/>
              </a:rPr>
              <a:t>) </a:t>
            </a:r>
            <a:r>
              <a:rPr lang="en-US" altLang="zh-CN" sz="1800" dirty="0">
                <a:latin typeface="Comic Sans MS" panose="030F0702030302020204" pitchFamily="66" charset="0"/>
                <a:cs typeface="Times New Roman" panose="02020603050405020304" pitchFamily="18" charset="0"/>
              </a:rPr>
              <a:t>are equivalent if </a:t>
            </a:r>
            <a:r>
              <a:rPr lang="en-US" altLang="zh-CN" sz="1800" dirty="0" err="1">
                <a:latin typeface="Comic Sans MS" panose="030F0702030302020204" pitchFamily="66" charset="0"/>
                <a:cs typeface="Times New Roman" panose="02020603050405020304" pitchFamily="18" charset="0"/>
              </a:rPr>
              <a:t>branchname</a:t>
            </a:r>
            <a:r>
              <a:rPr lang="en-US" altLang="zh-CN" sz="1800" dirty="0">
                <a:latin typeface="Comic Sans MS" panose="030F0702030302020204" pitchFamily="66" charset="0"/>
                <a:cs typeface="Times New Roman" panose="02020603050405020304" pitchFamily="18" charset="0"/>
              </a:rPr>
              <a:t> is the first argument of select result.</a:t>
            </a:r>
            <a:endParaRPr lang="en-US" altLang="zh-CN" sz="1800" dirty="0">
              <a:latin typeface="Comic Sans MS" panose="030F0702030302020204" pitchFamily="66" charset="0"/>
              <a:cs typeface="Times New Roman" panose="02020603050405020304" pitchFamily="18" charset="0"/>
            </a:endParaRPr>
          </a:p>
          <a:p>
            <a:endParaRPr lang="en-US" altLang="zh-CN" sz="2000" dirty="0">
              <a:latin typeface="Comic Sans MS" panose="030F0702030302020204" pitchFamily="66" charset="0"/>
            </a:endParaRPr>
          </a:p>
          <a:p>
            <a:r>
              <a:rPr lang="en-US" altLang="zh-CN" sz="2000" b="1" dirty="0">
                <a:solidFill>
                  <a:srgbClr val="3333FF"/>
                </a:solidFill>
                <a:latin typeface="Comic Sans MS" panose="030F0702030302020204" pitchFamily="66" charset="0"/>
              </a:rPr>
              <a:t>Dealing with Null values</a:t>
            </a:r>
            <a:endParaRPr lang="en-US" altLang="zh-CN" sz="2000" b="1" dirty="0">
              <a:solidFill>
                <a:srgbClr val="3333FF"/>
              </a:solidFill>
              <a:latin typeface="Comic Sans MS" panose="030F0702030302020204" pitchFamily="66" charset="0"/>
            </a:endParaRPr>
          </a:p>
          <a:p>
            <a:pPr marL="457200" lvl="1" indent="0">
              <a:buNone/>
            </a:pPr>
            <a:r>
              <a:rPr lang="en-US" altLang="zh-CN" sz="1800" i="1" dirty="0">
                <a:latin typeface="Comic Sans MS" panose="030F0702030302020204" pitchFamily="66" charset="0"/>
                <a:cs typeface="Times New Roman" panose="02020603050405020304" pitchFamily="18" charset="0"/>
              </a:rPr>
              <a:t>if (</a:t>
            </a:r>
            <a:r>
              <a:rPr lang="en-US" altLang="zh-CN" sz="1800" i="1" dirty="0" err="1">
                <a:solidFill>
                  <a:srgbClr val="FF0000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rset.wasNull</a:t>
            </a:r>
            <a:r>
              <a:rPr lang="en-US" altLang="zh-CN" sz="1800" i="1" dirty="0">
                <a:solidFill>
                  <a:srgbClr val="FF0000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()</a:t>
            </a:r>
            <a:r>
              <a:rPr lang="en-US" altLang="zh-CN" sz="1800" i="1" dirty="0">
                <a:latin typeface="Comic Sans MS" panose="030F0702030302020204" pitchFamily="66" charset="0"/>
                <a:cs typeface="Times New Roman" panose="02020603050405020304" pitchFamily="18" charset="0"/>
              </a:rPr>
              <a:t>) </a:t>
            </a:r>
            <a:endParaRPr lang="en-US" altLang="zh-CN" sz="1800" i="1" dirty="0">
              <a:latin typeface="Comic Sans MS" panose="030F0702030302020204" pitchFamily="66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CN" sz="1800" i="1" dirty="0">
                <a:latin typeface="Comic Sans MS" panose="030F0702030302020204" pitchFamily="66" charset="0"/>
                <a:cs typeface="Times New Roman" panose="02020603050405020304" pitchFamily="18" charset="0"/>
              </a:rPr>
              <a:t>    </a:t>
            </a:r>
            <a:r>
              <a:rPr lang="en-US" altLang="zh-CN" sz="1800" i="1" dirty="0" err="1">
                <a:latin typeface="Comic Sans MS" panose="030F0702030302020204" pitchFamily="66" charset="0"/>
                <a:cs typeface="Times New Roman" panose="02020603050405020304" pitchFamily="18" charset="0"/>
              </a:rPr>
              <a:t>Systems.out.println</a:t>
            </a:r>
            <a:r>
              <a:rPr lang="en-US" altLang="zh-CN" sz="1800" i="1" dirty="0">
                <a:latin typeface="Comic Sans MS" panose="030F0702030302020204" pitchFamily="66" charset="0"/>
                <a:cs typeface="Times New Roman" panose="02020603050405020304" pitchFamily="18" charset="0"/>
              </a:rPr>
              <a:t>(“Got null value”);</a:t>
            </a:r>
            <a:endParaRPr lang="en-US" altLang="zh-CN" sz="1800" i="1" dirty="0">
              <a:latin typeface="Comic Sans MS" panose="030F0702030302020204" pitchFamily="66" charset="0"/>
              <a:cs typeface="Times New Roman" panose="02020603050405020304" pitchFamily="18" charset="0"/>
            </a:endParaRPr>
          </a:p>
          <a:p>
            <a:endParaRPr lang="zh-CN" altLang="en-US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anose="030F0702030302020204" pitchFamily="66" charset="0"/>
              </a:rPr>
              <a:t>ODBC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789553"/>
            <a:ext cx="8784976" cy="380507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3333FF"/>
                </a:solidFill>
                <a:latin typeface="Comic Sans MS" panose="030F0702030302020204" pitchFamily="66" charset="0"/>
              </a:rPr>
              <a:t>Open </a:t>
            </a:r>
            <a:r>
              <a:rPr lang="en-US" altLang="zh-CN" sz="2000" b="1" dirty="0" err="1">
                <a:solidFill>
                  <a:srgbClr val="3333FF"/>
                </a:solidFill>
                <a:latin typeface="Comic Sans MS" panose="030F0702030302020204" pitchFamily="66" charset="0"/>
              </a:rPr>
              <a:t>DataBase</a:t>
            </a:r>
            <a:r>
              <a:rPr lang="en-US" altLang="zh-CN" sz="2000" b="1" dirty="0">
                <a:solidFill>
                  <a:srgbClr val="3333FF"/>
                </a:solidFill>
                <a:latin typeface="Comic Sans MS" panose="030F0702030302020204" pitchFamily="66" charset="0"/>
              </a:rPr>
              <a:t> Connectivity(ODBC) </a:t>
            </a:r>
            <a:r>
              <a:rPr lang="en-US" altLang="zh-CN" sz="2000" dirty="0">
                <a:latin typeface="Comic Sans MS" panose="030F0702030302020204" pitchFamily="66" charset="0"/>
              </a:rPr>
              <a:t>standard </a:t>
            </a:r>
            <a:endParaRPr lang="en-US" altLang="zh-CN" sz="2000" dirty="0">
              <a:latin typeface="Comic Sans MS" panose="030F0702030302020204" pitchFamily="66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latin typeface="Comic Sans MS" panose="030F0702030302020204" pitchFamily="66" charset="0"/>
              </a:rPr>
              <a:t>standard for application program to communicate with a database server</a:t>
            </a:r>
            <a:endParaRPr lang="en-US" altLang="zh-CN" sz="1800" dirty="0">
              <a:latin typeface="Comic Sans MS" panose="030F0702030302020204" pitchFamily="66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latin typeface="Comic Sans MS" panose="030F0702030302020204" pitchFamily="66" charset="0"/>
              </a:rPr>
              <a:t>application program interface (API) to </a:t>
            </a:r>
            <a:endParaRPr lang="en-US" altLang="zh-CN" sz="1800" dirty="0">
              <a:latin typeface="Comic Sans MS" panose="030F0702030302020204" pitchFamily="66" charset="0"/>
            </a:endParaRPr>
          </a:p>
          <a:p>
            <a:pPr lvl="2">
              <a:lnSpc>
                <a:spcPct val="150000"/>
              </a:lnSpc>
            </a:pPr>
            <a:r>
              <a:rPr lang="en-US" altLang="zh-CN" b="1" dirty="0">
                <a:solidFill>
                  <a:srgbClr val="3333FF"/>
                </a:solidFill>
                <a:latin typeface="Comic Sans MS" panose="030F0702030302020204" pitchFamily="66" charset="0"/>
              </a:rPr>
              <a:t>open a connection with a database</a:t>
            </a:r>
            <a:endParaRPr lang="en-US" altLang="zh-CN" b="1" dirty="0">
              <a:solidFill>
                <a:srgbClr val="3333FF"/>
              </a:solidFill>
              <a:latin typeface="Comic Sans MS" panose="030F0702030302020204" pitchFamily="66" charset="0"/>
            </a:endParaRPr>
          </a:p>
          <a:p>
            <a:pPr lvl="2">
              <a:lnSpc>
                <a:spcPct val="150000"/>
              </a:lnSpc>
            </a:pPr>
            <a:r>
              <a:rPr lang="en-US" altLang="zh-CN" b="1" dirty="0">
                <a:solidFill>
                  <a:srgbClr val="3333FF"/>
                </a:solidFill>
                <a:latin typeface="Comic Sans MS" panose="030F0702030302020204" pitchFamily="66" charset="0"/>
              </a:rPr>
              <a:t>send queries and updates</a:t>
            </a:r>
            <a:endParaRPr lang="en-US" altLang="zh-CN" b="1" dirty="0">
              <a:solidFill>
                <a:srgbClr val="3333FF"/>
              </a:solidFill>
              <a:latin typeface="Comic Sans MS" panose="030F0702030302020204" pitchFamily="66" charset="0"/>
            </a:endParaRPr>
          </a:p>
          <a:p>
            <a:pPr lvl="2">
              <a:lnSpc>
                <a:spcPct val="150000"/>
              </a:lnSpc>
            </a:pPr>
            <a:r>
              <a:rPr lang="en-US" altLang="zh-CN" b="1" dirty="0">
                <a:solidFill>
                  <a:srgbClr val="3333FF"/>
                </a:solidFill>
                <a:latin typeface="Comic Sans MS" panose="030F0702030302020204" pitchFamily="66" charset="0"/>
              </a:rPr>
              <a:t>get back results</a:t>
            </a:r>
            <a:endParaRPr lang="en-US" altLang="zh-CN" b="1" dirty="0">
              <a:solidFill>
                <a:srgbClr val="3333FF"/>
              </a:solidFill>
              <a:latin typeface="Comic Sans MS" panose="030F0702030302020204" pitchFamily="66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Comic Sans MS" panose="030F0702030302020204" pitchFamily="66" charset="0"/>
              </a:rPr>
              <a:t>Applications such as GUI, statistical analysis, and spreadsheets can use ODBC</a:t>
            </a:r>
            <a:endParaRPr lang="en-US" altLang="zh-CN" sz="2000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默认设计模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2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2_Office 主题">
      <a:majorFont>
        <a:latin typeface="Calibri"/>
        <a:ea typeface="黑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 cap="flat" cmpd="sng">
          <a:solidFill>
            <a:srgbClr val="FF0000"/>
          </a:solidFill>
          <a:prstDash val="sysDash"/>
          <a:round/>
        </a:ln>
      </a:spPr>
      <a:bodyPr anchor="ctr"/>
      <a:lstStyle>
        <a:defPPr>
          <a:defRPr/>
        </a:defPPr>
      </a:lstStyle>
    </a:spDef>
  </a:objectDefaults>
  <a:extraClrSchemeLst>
    <a:extraClrScheme>
      <a:clrScheme name="2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e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-te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23083</Words>
  <Application>WPS 演示</Application>
  <PresentationFormat>全屏显示(16:9)</PresentationFormat>
  <Paragraphs>575</Paragraphs>
  <Slides>56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56</vt:i4>
      </vt:variant>
    </vt:vector>
  </HeadingPairs>
  <TitlesOfParts>
    <vt:vector size="72" baseType="lpstr">
      <vt:lpstr>Arial</vt:lpstr>
      <vt:lpstr>宋体</vt:lpstr>
      <vt:lpstr>Wingdings</vt:lpstr>
      <vt:lpstr>Trebuchet MS</vt:lpstr>
      <vt:lpstr>Times New Roman</vt:lpstr>
      <vt:lpstr>微软雅黑</vt:lpstr>
      <vt:lpstr>Calibri</vt:lpstr>
      <vt:lpstr>Calibri</vt:lpstr>
      <vt:lpstr>黑体</vt:lpstr>
      <vt:lpstr>MS PGothic</vt:lpstr>
      <vt:lpstr>Comic Sans MS</vt:lpstr>
      <vt:lpstr>华文楷体</vt:lpstr>
      <vt:lpstr>华文中宋</vt:lpstr>
      <vt:lpstr>Arial Unicode MS</vt:lpstr>
      <vt:lpstr>默认设计模板</vt:lpstr>
      <vt:lpstr>2_Office 主题</vt:lpstr>
      <vt:lpstr>PowerPoint 演示文稿</vt:lpstr>
      <vt:lpstr>Outline of the Course </vt:lpstr>
      <vt:lpstr>Outline</vt:lpstr>
      <vt:lpstr>Accessing DB From a Programming Language </vt:lpstr>
      <vt:lpstr>JDBC (Java Database Connectivity)</vt:lpstr>
      <vt:lpstr>JDBC Code</vt:lpstr>
      <vt:lpstr>JDBC Code (Cont.)</vt:lpstr>
      <vt:lpstr>JDBC Code Details </vt:lpstr>
      <vt:lpstr>ODBC</vt:lpstr>
      <vt:lpstr>ODBC  (Cont.)</vt:lpstr>
      <vt:lpstr>ODBC  (Cont.)</vt:lpstr>
      <vt:lpstr>ODBC Code</vt:lpstr>
      <vt:lpstr>ODBC Code (Cont.)</vt:lpstr>
      <vt:lpstr>ODBC Code (Cont.)</vt:lpstr>
      <vt:lpstr>ODBC Code (Cont.)</vt:lpstr>
      <vt:lpstr>More ODBC Features</vt:lpstr>
      <vt:lpstr>Embedded SQL</vt:lpstr>
      <vt:lpstr>Embedded SQL vs. JDBC or ODBC</vt:lpstr>
      <vt:lpstr>Example Query</vt:lpstr>
      <vt:lpstr>Embedded SQL (Cont.)</vt:lpstr>
      <vt:lpstr>Updates Through Cursors</vt:lpstr>
      <vt:lpstr>Dynamic SQL</vt:lpstr>
      <vt:lpstr>Outline</vt:lpstr>
      <vt:lpstr>Functions and Procedures</vt:lpstr>
      <vt:lpstr>SQL Functions</vt:lpstr>
      <vt:lpstr>Table Functions</vt:lpstr>
      <vt:lpstr>Procedural Extensions and Stored Procedures</vt:lpstr>
      <vt:lpstr>Procedural Constructs</vt:lpstr>
      <vt:lpstr>Procedural Constructs (Cont.)</vt:lpstr>
      <vt:lpstr>Procedural Constructs (Cont.)</vt:lpstr>
      <vt:lpstr>Procedural Constructs (Cont.)</vt:lpstr>
      <vt:lpstr>SQL Procedures</vt:lpstr>
      <vt:lpstr>External Language Functions/Procedures</vt:lpstr>
      <vt:lpstr>External Language Routines (Cont.)</vt:lpstr>
      <vt:lpstr>Security with External Language Routines</vt:lpstr>
      <vt:lpstr>Outline</vt:lpstr>
      <vt:lpstr>Triggers (触发器)</vt:lpstr>
      <vt:lpstr>Trigger Example </vt:lpstr>
      <vt:lpstr>Trigger Example in SQL:1999</vt:lpstr>
      <vt:lpstr>Triggering Events and Actions in SQL</vt:lpstr>
      <vt:lpstr>Triggering Events and Actions in SQL</vt:lpstr>
      <vt:lpstr>Statement Level Triggers</vt:lpstr>
      <vt:lpstr>External World Actions</vt:lpstr>
      <vt:lpstr>External World Actions</vt:lpstr>
      <vt:lpstr>External World Actions (Cont.)</vt:lpstr>
      <vt:lpstr>When Not to Use Triggers</vt:lpstr>
      <vt:lpstr>Outline</vt:lpstr>
      <vt:lpstr>Recursion (递归) in SQL</vt:lpstr>
      <vt:lpstr>The Power of Recursion</vt:lpstr>
      <vt:lpstr>The Power of Recursion</vt:lpstr>
      <vt:lpstr>Example of Fixed-Point Computation</vt:lpstr>
      <vt:lpstr>Outline</vt:lpstr>
      <vt:lpstr>Advanced SQL Features</vt:lpstr>
      <vt:lpstr>Advanced SQL Features (Cont.)</vt:lpstr>
      <vt:lpstr>Homework</vt:lpstr>
      <vt:lpstr>End of Lecture 5</vt:lpstr>
    </vt:vector>
  </TitlesOfParts>
  <Company>Global Intelligence Alliance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Value Creating System Analysis</dc:title>
  <dc:creator>Jessie Wang</dc:creator>
  <cp:lastModifiedBy>微信用户</cp:lastModifiedBy>
  <cp:revision>2018</cp:revision>
  <dcterms:created xsi:type="dcterms:W3CDTF">2007-09-26T12:04:00Z</dcterms:created>
  <dcterms:modified xsi:type="dcterms:W3CDTF">2024-01-06T18:27:14Z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FF2E9EF354394BDDB0B3CC73BB60DCA2_12</vt:lpwstr>
  </property>
  <property fmtid="{D5CDD505-2E9C-101B-9397-08002B2CF9AE}" pid="3" name="KSOProductBuildVer">
    <vt:lpwstr>2052-12.1.0.16120</vt:lpwstr>
  </property>
</Properties>
</file>