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4" r:id="rId3"/>
  </p:sldMasterIdLst>
  <p:notesMasterIdLst>
    <p:notesMasterId r:id="rId5"/>
  </p:notesMasterIdLst>
  <p:handoutMasterIdLst>
    <p:handoutMasterId r:id="rId97"/>
  </p:handoutMasterIdLst>
  <p:sldIdLst>
    <p:sldId id="1750" r:id="rId4"/>
    <p:sldId id="1872" r:id="rId6"/>
    <p:sldId id="1873" r:id="rId7"/>
    <p:sldId id="1874" r:id="rId8"/>
    <p:sldId id="1877" r:id="rId9"/>
    <p:sldId id="1876" r:id="rId10"/>
    <p:sldId id="1769" r:id="rId11"/>
    <p:sldId id="1818" r:id="rId12"/>
    <p:sldId id="1738" r:id="rId13"/>
    <p:sldId id="1741" r:id="rId14"/>
    <p:sldId id="1742" r:id="rId15"/>
    <p:sldId id="1844" r:id="rId16"/>
    <p:sldId id="1852" r:id="rId17"/>
    <p:sldId id="1840" r:id="rId18"/>
    <p:sldId id="1744" r:id="rId19"/>
    <p:sldId id="1745" r:id="rId20"/>
    <p:sldId id="1746" r:id="rId21"/>
    <p:sldId id="1747" r:id="rId22"/>
    <p:sldId id="1748" r:id="rId23"/>
    <p:sldId id="1749" r:id="rId24"/>
    <p:sldId id="1751" r:id="rId25"/>
    <p:sldId id="1752" r:id="rId26"/>
    <p:sldId id="1753" r:id="rId27"/>
    <p:sldId id="1754" r:id="rId28"/>
    <p:sldId id="1846" r:id="rId29"/>
    <p:sldId id="1755" r:id="rId30"/>
    <p:sldId id="1855" r:id="rId31"/>
    <p:sldId id="1856" r:id="rId32"/>
    <p:sldId id="1857" r:id="rId33"/>
    <p:sldId id="1768" r:id="rId34"/>
    <p:sldId id="1845" r:id="rId35"/>
    <p:sldId id="1760" r:id="rId36"/>
    <p:sldId id="1761" r:id="rId37"/>
    <p:sldId id="1762" r:id="rId38"/>
    <p:sldId id="1763" r:id="rId39"/>
    <p:sldId id="1764" r:id="rId40"/>
    <p:sldId id="1765" r:id="rId41"/>
    <p:sldId id="1766" r:id="rId42"/>
    <p:sldId id="1767" r:id="rId43"/>
    <p:sldId id="1770" r:id="rId44"/>
    <p:sldId id="1771" r:id="rId45"/>
    <p:sldId id="1772" r:id="rId46"/>
    <p:sldId id="1773" r:id="rId47"/>
    <p:sldId id="1774" r:id="rId48"/>
    <p:sldId id="1775" r:id="rId49"/>
    <p:sldId id="1776" r:id="rId50"/>
    <p:sldId id="1777" r:id="rId51"/>
    <p:sldId id="1779" r:id="rId52"/>
    <p:sldId id="1780" r:id="rId53"/>
    <p:sldId id="1878" r:id="rId54"/>
    <p:sldId id="1879" r:id="rId55"/>
    <p:sldId id="1858" r:id="rId56"/>
    <p:sldId id="1830" r:id="rId57"/>
    <p:sldId id="1831" r:id="rId58"/>
    <p:sldId id="1832" r:id="rId59"/>
    <p:sldId id="1833" r:id="rId60"/>
    <p:sldId id="1859" r:id="rId61"/>
    <p:sldId id="1860" r:id="rId62"/>
    <p:sldId id="1861" r:id="rId63"/>
    <p:sldId id="1862" r:id="rId64"/>
    <p:sldId id="1863" r:id="rId65"/>
    <p:sldId id="1864" r:id="rId66"/>
    <p:sldId id="1865" r:id="rId67"/>
    <p:sldId id="1866" r:id="rId68"/>
    <p:sldId id="1867" r:id="rId69"/>
    <p:sldId id="1868" r:id="rId70"/>
    <p:sldId id="1869" r:id="rId71"/>
    <p:sldId id="1847" r:id="rId72"/>
    <p:sldId id="1783" r:id="rId73"/>
    <p:sldId id="1784" r:id="rId74"/>
    <p:sldId id="1785" r:id="rId75"/>
    <p:sldId id="1786" r:id="rId76"/>
    <p:sldId id="1787" r:id="rId77"/>
    <p:sldId id="1788" r:id="rId78"/>
    <p:sldId id="1789" r:id="rId79"/>
    <p:sldId id="1834" r:id="rId80"/>
    <p:sldId id="1835" r:id="rId81"/>
    <p:sldId id="1870" r:id="rId82"/>
    <p:sldId id="1854" r:id="rId83"/>
    <p:sldId id="1853" r:id="rId84"/>
    <p:sldId id="1848" r:id="rId85"/>
    <p:sldId id="1806" r:id="rId86"/>
    <p:sldId id="1808" r:id="rId87"/>
    <p:sldId id="1809" r:id="rId88"/>
    <p:sldId id="1825" r:id="rId89"/>
    <p:sldId id="1824" r:id="rId90"/>
    <p:sldId id="1822" r:id="rId91"/>
    <p:sldId id="1823" r:id="rId92"/>
    <p:sldId id="1836" r:id="rId93"/>
    <p:sldId id="1838" r:id="rId94"/>
    <p:sldId id="1837" r:id="rId95"/>
    <p:sldId id="1851" r:id="rId96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1pPr>
    <a:lvl2pPr marL="455930" indent="1905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2pPr>
    <a:lvl3pPr marL="913130" indent="1905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3pPr>
    <a:lvl4pPr marL="1370330" indent="1905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4pPr>
    <a:lvl5pPr marL="1827530" indent="1905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750"/>
            <p14:sldId id="1872"/>
            <p14:sldId id="1873"/>
            <p14:sldId id="1874"/>
            <p14:sldId id="1877"/>
            <p14:sldId id="1876"/>
            <p14:sldId id="1769"/>
            <p14:sldId id="1818"/>
            <p14:sldId id="1738"/>
            <p14:sldId id="1741"/>
            <p14:sldId id="1742"/>
            <p14:sldId id="1844"/>
            <p14:sldId id="1852"/>
            <p14:sldId id="1840"/>
            <p14:sldId id="1744"/>
            <p14:sldId id="1745"/>
            <p14:sldId id="1746"/>
            <p14:sldId id="1747"/>
            <p14:sldId id="1748"/>
            <p14:sldId id="1749"/>
            <p14:sldId id="1751"/>
            <p14:sldId id="1752"/>
            <p14:sldId id="1753"/>
            <p14:sldId id="1754"/>
            <p14:sldId id="1846"/>
            <p14:sldId id="1755"/>
            <p14:sldId id="1855"/>
            <p14:sldId id="1856"/>
            <p14:sldId id="1857"/>
            <p14:sldId id="1768"/>
            <p14:sldId id="1845"/>
            <p14:sldId id="1760"/>
            <p14:sldId id="1761"/>
            <p14:sldId id="1762"/>
            <p14:sldId id="1763"/>
            <p14:sldId id="1764"/>
            <p14:sldId id="1765"/>
            <p14:sldId id="1766"/>
            <p14:sldId id="1767"/>
            <p14:sldId id="1770"/>
            <p14:sldId id="1771"/>
            <p14:sldId id="1772"/>
            <p14:sldId id="1773"/>
            <p14:sldId id="1774"/>
            <p14:sldId id="1775"/>
            <p14:sldId id="1776"/>
            <p14:sldId id="1777"/>
            <p14:sldId id="1779"/>
            <p14:sldId id="1780"/>
            <p14:sldId id="1878"/>
            <p14:sldId id="1879"/>
            <p14:sldId id="1858"/>
            <p14:sldId id="1830"/>
            <p14:sldId id="1831"/>
            <p14:sldId id="1832"/>
            <p14:sldId id="1833"/>
            <p14:sldId id="1859"/>
            <p14:sldId id="1860"/>
            <p14:sldId id="1861"/>
            <p14:sldId id="1862"/>
            <p14:sldId id="1863"/>
            <p14:sldId id="1864"/>
            <p14:sldId id="1865"/>
            <p14:sldId id="1866"/>
            <p14:sldId id="1867"/>
            <p14:sldId id="1868"/>
            <p14:sldId id="1869"/>
            <p14:sldId id="1847"/>
            <p14:sldId id="1783"/>
            <p14:sldId id="1784"/>
            <p14:sldId id="1785"/>
            <p14:sldId id="1786"/>
            <p14:sldId id="1787"/>
            <p14:sldId id="1788"/>
            <p14:sldId id="1789"/>
            <p14:sldId id="1834"/>
            <p14:sldId id="1835"/>
            <p14:sldId id="1870"/>
            <p14:sldId id="1854"/>
            <p14:sldId id="1853"/>
            <p14:sldId id="1848"/>
            <p14:sldId id="1806"/>
            <p14:sldId id="1808"/>
            <p14:sldId id="1809"/>
            <p14:sldId id="1825"/>
            <p14:sldId id="1824"/>
            <p14:sldId id="1822"/>
            <p14:sldId id="1823"/>
            <p14:sldId id="1836"/>
            <p14:sldId id="1838"/>
            <p14:sldId id="1837"/>
            <p14:sldId id="18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33"/>
    <a:srgbClr val="1B06BA"/>
    <a:srgbClr val="080808"/>
    <a:srgbClr val="B5880B"/>
    <a:srgbClr val="E87071"/>
    <a:srgbClr val="00B3EE"/>
    <a:srgbClr val="93E5FF"/>
    <a:srgbClr val="F7FE9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6" autoAdjust="0"/>
    <p:restoredTop sz="86924" autoAdjust="0"/>
  </p:normalViewPr>
  <p:slideViewPr>
    <p:cSldViewPr showGuides="1">
      <p:cViewPr varScale="1">
        <p:scale>
          <a:sx n="90" d="100"/>
          <a:sy n="90" d="100"/>
        </p:scale>
        <p:origin x="591" y="60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viewProps" Target="viewProps.xml"/><Relationship Id="rId98" Type="http://schemas.openxmlformats.org/officeDocument/2006/relationships/presProps" Target="presProps.xml"/><Relationship Id="rId97" Type="http://schemas.openxmlformats.org/officeDocument/2006/relationships/handoutMaster" Target="handoutMasters/handoutMaster1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0" Type="http://schemas.openxmlformats.org/officeDocument/2006/relationships/tableStyles" Target="tableStyle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i-FI" noProof="0"/>
              <a:t>Muokkaa tekstin perustyylejä napsauttamalla</a:t>
            </a:r>
            <a:endParaRPr lang="fi-FI" noProof="0"/>
          </a:p>
          <a:p>
            <a:pPr lvl="1"/>
            <a:r>
              <a:rPr lang="fi-FI" noProof="0"/>
              <a:t>toinen taso</a:t>
            </a:r>
            <a:endParaRPr lang="fi-FI" noProof="0"/>
          </a:p>
          <a:p>
            <a:pPr lvl="2"/>
            <a:r>
              <a:rPr lang="fi-FI" noProof="0"/>
              <a:t>kolmas taso</a:t>
            </a:r>
            <a:endParaRPr lang="fi-FI" noProof="0"/>
          </a:p>
          <a:p>
            <a:pPr lvl="3"/>
            <a:r>
              <a:rPr lang="fi-FI" noProof="0"/>
              <a:t>neljäs taso</a:t>
            </a:r>
            <a:endParaRPr lang="fi-FI" noProof="0"/>
          </a:p>
          <a:p>
            <a:pPr lvl="4"/>
            <a:r>
              <a:rPr lang="fi-FI" noProof="0"/>
              <a:t>viides taso</a:t>
            </a:r>
            <a:endParaRPr lang="fi-FI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</a:fld>
            <a:endParaRPr lang="fi-FI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Arial" panose="020B0604020202020204" pitchFamily="34" charset="0"/>
              </a:rPr>
              <a:t>Suppose there is a relationship set </a:t>
            </a:r>
            <a:r>
              <a:rPr lang="en-US" altLang="zh-CN" i="1" dirty="0">
                <a:latin typeface="Arial" panose="020B0604020202020204" pitchFamily="34" charset="0"/>
              </a:rPr>
              <a:t>R </a:t>
            </a:r>
            <a:r>
              <a:rPr lang="en-US" altLang="zh-CN" dirty="0">
                <a:latin typeface="Arial" panose="020B0604020202020204" pitchFamily="34" charset="0"/>
              </a:rPr>
              <a:t>between entity sets 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en-US" altLang="zh-CN" i="1" dirty="0">
                <a:latin typeface="Arial" panose="020B0604020202020204" pitchFamily="34" charset="0"/>
              </a:rPr>
              <a:t>, A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en-US" altLang="zh-CN" i="1" dirty="0">
                <a:latin typeface="Arial" panose="020B0604020202020204" pitchFamily="34" charset="0"/>
              </a:rPr>
              <a:t>, . . ., An</a:t>
            </a:r>
            <a:r>
              <a:rPr lang="en-US" altLang="zh-CN" dirty="0">
                <a:latin typeface="Arial" panose="020B0604020202020204" pitchFamily="34" charset="0"/>
              </a:rPr>
              <a:t>,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and the only arrows are on the edges to entity sets </a:t>
            </a:r>
            <a:r>
              <a:rPr lang="en-US" altLang="zh-CN" i="1" dirty="0">
                <a:latin typeface="Arial" panose="020B0604020202020204" pitchFamily="34" charset="0"/>
              </a:rPr>
              <a:t>Ai</a:t>
            </a:r>
            <a:r>
              <a:rPr lang="en-US" altLang="zh-CN" dirty="0">
                <a:latin typeface="Arial" panose="020B0604020202020204" pitchFamily="34" charset="0"/>
              </a:rPr>
              <a:t>+1</a:t>
            </a:r>
            <a:r>
              <a:rPr lang="en-US" altLang="zh-CN" i="1" dirty="0">
                <a:latin typeface="Arial" panose="020B0604020202020204" pitchFamily="34" charset="0"/>
              </a:rPr>
              <a:t>, Ai</a:t>
            </a:r>
            <a:r>
              <a:rPr lang="en-US" altLang="zh-CN" dirty="0">
                <a:latin typeface="Arial" panose="020B0604020202020204" pitchFamily="34" charset="0"/>
              </a:rPr>
              <a:t>+2</a:t>
            </a:r>
            <a:r>
              <a:rPr lang="en-US" altLang="zh-CN" i="1" dirty="0">
                <a:latin typeface="Arial" panose="020B0604020202020204" pitchFamily="34" charset="0"/>
              </a:rPr>
              <a:t>, . . ., An</a:t>
            </a:r>
            <a:r>
              <a:rPr lang="en-US" altLang="zh-CN" dirty="0">
                <a:latin typeface="Arial" panose="020B0604020202020204" pitchFamily="34" charset="0"/>
              </a:rPr>
              <a:t>. Then, the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two possible interpretations are: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</a:rPr>
              <a:t>1. </a:t>
            </a:r>
            <a:r>
              <a:rPr lang="en-US" altLang="zh-CN" dirty="0">
                <a:latin typeface="Arial" panose="020B0604020202020204" pitchFamily="34" charset="0"/>
              </a:rPr>
              <a:t>A particular combination of entities from 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en-US" altLang="zh-CN" i="1" dirty="0">
                <a:latin typeface="Arial" panose="020B0604020202020204" pitchFamily="34" charset="0"/>
              </a:rPr>
              <a:t>, A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en-US" altLang="zh-CN" i="1" dirty="0">
                <a:latin typeface="Arial" panose="020B0604020202020204" pitchFamily="34" charset="0"/>
              </a:rPr>
              <a:t>, . . . , Ai </a:t>
            </a:r>
            <a:r>
              <a:rPr lang="en-US" altLang="zh-CN" dirty="0">
                <a:latin typeface="Arial" panose="020B0604020202020204" pitchFamily="34" charset="0"/>
              </a:rPr>
              <a:t>can be associated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with at most one combination of entities from </a:t>
            </a:r>
            <a:r>
              <a:rPr lang="en-US" altLang="zh-CN" i="1" dirty="0">
                <a:latin typeface="Arial" panose="020B0604020202020204" pitchFamily="34" charset="0"/>
              </a:rPr>
              <a:t>Ai</a:t>
            </a:r>
            <a:r>
              <a:rPr lang="en-US" altLang="zh-CN" dirty="0">
                <a:latin typeface="Arial" panose="020B0604020202020204" pitchFamily="34" charset="0"/>
              </a:rPr>
              <a:t>+1</a:t>
            </a:r>
            <a:r>
              <a:rPr lang="en-US" altLang="zh-CN" i="1" dirty="0">
                <a:latin typeface="Arial" panose="020B0604020202020204" pitchFamily="34" charset="0"/>
              </a:rPr>
              <a:t>, Ai</a:t>
            </a:r>
            <a:r>
              <a:rPr lang="en-US" altLang="zh-CN" dirty="0">
                <a:latin typeface="Arial" panose="020B0604020202020204" pitchFamily="34" charset="0"/>
              </a:rPr>
              <a:t>+2</a:t>
            </a:r>
            <a:r>
              <a:rPr lang="en-US" altLang="zh-CN" i="1" dirty="0">
                <a:latin typeface="Arial" panose="020B0604020202020204" pitchFamily="34" charset="0"/>
              </a:rPr>
              <a:t>, . . . , An</a:t>
            </a:r>
            <a:r>
              <a:rPr lang="en-US" altLang="zh-CN" dirty="0">
                <a:latin typeface="Arial" panose="020B0604020202020204" pitchFamily="34" charset="0"/>
              </a:rPr>
              <a:t>. Thus, the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primary key for the relationship </a:t>
            </a:r>
            <a:r>
              <a:rPr lang="en-US" altLang="zh-CN" i="1" dirty="0">
                <a:latin typeface="Arial" panose="020B0604020202020204" pitchFamily="34" charset="0"/>
              </a:rPr>
              <a:t>R </a:t>
            </a:r>
            <a:r>
              <a:rPr lang="en-US" altLang="zh-CN" dirty="0">
                <a:latin typeface="Arial" panose="020B0604020202020204" pitchFamily="34" charset="0"/>
              </a:rPr>
              <a:t>can be constructed by the union of the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primary keys of 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en-US" altLang="zh-CN" i="1" dirty="0">
                <a:latin typeface="Arial" panose="020B0604020202020204" pitchFamily="34" charset="0"/>
              </a:rPr>
              <a:t>, A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en-US" altLang="zh-CN" i="1" dirty="0">
                <a:latin typeface="Arial" panose="020B0604020202020204" pitchFamily="34" charset="0"/>
              </a:rPr>
              <a:t>, . . . , Ai</a:t>
            </a:r>
            <a:r>
              <a:rPr lang="en-US" altLang="zh-CN" dirty="0">
                <a:latin typeface="Arial" panose="020B0604020202020204" pitchFamily="34" charset="0"/>
              </a:rPr>
              <a:t>. </a:t>
            </a:r>
            <a:r>
              <a:rPr lang="zh-CN" altLang="en-US" dirty="0">
                <a:latin typeface="Arial" panose="020B0604020202020204" pitchFamily="34" charset="0"/>
              </a:rPr>
              <a:t>关系集</a:t>
            </a:r>
            <a:r>
              <a:rPr lang="en-US" altLang="zh-CN" dirty="0">
                <a:latin typeface="Arial" panose="020B0604020202020204" pitchFamily="34" charset="0"/>
              </a:rPr>
              <a:t>R</a:t>
            </a:r>
            <a:r>
              <a:rPr lang="zh-CN" altLang="en-US" dirty="0">
                <a:latin typeface="Arial" panose="020B0604020202020204" pitchFamily="34" charset="0"/>
              </a:rPr>
              <a:t>的主码可以用</a:t>
            </a:r>
            <a:r>
              <a:rPr lang="en-US" altLang="zh-CN" dirty="0">
                <a:latin typeface="Arial" panose="020B0604020202020204" pitchFamily="34" charset="0"/>
              </a:rPr>
              <a:t>A1,A2,…,Ai</a:t>
            </a:r>
            <a:r>
              <a:rPr lang="zh-CN" altLang="en-US" dirty="0">
                <a:latin typeface="Arial" panose="020B0604020202020204" pitchFamily="34" charset="0"/>
              </a:rPr>
              <a:t>的主码的并集来构造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</a:rPr>
              <a:t>2. </a:t>
            </a:r>
            <a:r>
              <a:rPr lang="en-US" altLang="zh-CN" dirty="0">
                <a:latin typeface="Arial" panose="020B0604020202020204" pitchFamily="34" charset="0"/>
              </a:rPr>
              <a:t>For each entity set </a:t>
            </a:r>
            <a:r>
              <a:rPr lang="en-US" altLang="zh-CN" i="1" dirty="0">
                <a:latin typeface="Arial" panose="020B0604020202020204" pitchFamily="34" charset="0"/>
              </a:rPr>
              <a:t>Ak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en-US" altLang="zh-CN" i="1" dirty="0" err="1">
                <a:latin typeface="Arial" panose="020B0604020202020204" pitchFamily="34" charset="0"/>
              </a:rPr>
              <a:t>i</a:t>
            </a:r>
            <a:r>
              <a:rPr lang="en-US" altLang="zh-CN" i="1" dirty="0">
                <a:latin typeface="Arial" panose="020B0604020202020204" pitchFamily="34" charset="0"/>
              </a:rPr>
              <a:t> &lt; k </a:t>
            </a:r>
            <a:r>
              <a:rPr lang="en-US" altLang="zh-CN" dirty="0">
                <a:latin typeface="Arial" panose="020B0604020202020204" pitchFamily="34" charset="0"/>
              </a:rPr>
              <a:t>≤ </a:t>
            </a:r>
            <a:r>
              <a:rPr lang="en-US" altLang="zh-CN" i="1" dirty="0">
                <a:latin typeface="Arial" panose="020B0604020202020204" pitchFamily="34" charset="0"/>
              </a:rPr>
              <a:t>n</a:t>
            </a:r>
            <a:r>
              <a:rPr lang="en-US" altLang="zh-CN" dirty="0">
                <a:latin typeface="Arial" panose="020B0604020202020204" pitchFamily="34" charset="0"/>
              </a:rPr>
              <a:t>, each combination of the entities from the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other entity sets can be associated with at most one entity from </a:t>
            </a:r>
            <a:r>
              <a:rPr lang="en-US" altLang="zh-CN" i="1" dirty="0">
                <a:latin typeface="Arial" panose="020B0604020202020204" pitchFamily="34" charset="0"/>
              </a:rPr>
              <a:t>Ak</a:t>
            </a:r>
            <a:r>
              <a:rPr lang="en-US" altLang="zh-CN" dirty="0">
                <a:latin typeface="Arial" panose="020B0604020202020204" pitchFamily="34" charset="0"/>
              </a:rPr>
              <a:t>. Each set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{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en-US" altLang="zh-CN" i="1" dirty="0">
                <a:latin typeface="Arial" panose="020B0604020202020204" pitchFamily="34" charset="0"/>
              </a:rPr>
              <a:t>, A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en-US" altLang="zh-CN" i="1" dirty="0">
                <a:latin typeface="Arial" panose="020B0604020202020204" pitchFamily="34" charset="0"/>
              </a:rPr>
              <a:t>, . . ., Ak</a:t>
            </a:r>
            <a:r>
              <a:rPr lang="en-US" altLang="zh-CN" dirty="0">
                <a:latin typeface="Arial" panose="020B0604020202020204" pitchFamily="34" charset="0"/>
              </a:rPr>
              <a:t>-1</a:t>
            </a:r>
            <a:r>
              <a:rPr lang="en-US" altLang="zh-CN" i="1" dirty="0">
                <a:latin typeface="Arial" panose="020B0604020202020204" pitchFamily="34" charset="0"/>
              </a:rPr>
              <a:t>, Ak</a:t>
            </a:r>
            <a:r>
              <a:rPr lang="en-US" altLang="zh-CN" dirty="0">
                <a:latin typeface="Arial" panose="020B0604020202020204" pitchFamily="34" charset="0"/>
              </a:rPr>
              <a:t>+1</a:t>
            </a:r>
            <a:r>
              <a:rPr lang="en-US" altLang="zh-CN" i="1" dirty="0">
                <a:latin typeface="Arial" panose="020B0604020202020204" pitchFamily="34" charset="0"/>
              </a:rPr>
              <a:t>, . . ., An</a:t>
            </a:r>
            <a:r>
              <a:rPr lang="en-US" altLang="zh-CN" dirty="0">
                <a:latin typeface="Arial" panose="020B0604020202020204" pitchFamily="34" charset="0"/>
              </a:rPr>
              <a:t>}, for </a:t>
            </a:r>
            <a:r>
              <a:rPr lang="en-US" altLang="zh-CN" i="1" dirty="0" err="1">
                <a:latin typeface="Arial" panose="020B0604020202020204" pitchFamily="34" charset="0"/>
              </a:rPr>
              <a:t>i</a:t>
            </a:r>
            <a:r>
              <a:rPr lang="en-US" altLang="zh-CN" i="1" dirty="0">
                <a:latin typeface="Arial" panose="020B0604020202020204" pitchFamily="34" charset="0"/>
              </a:rPr>
              <a:t> &lt; k </a:t>
            </a:r>
            <a:r>
              <a:rPr lang="en-US" altLang="zh-CN" dirty="0">
                <a:latin typeface="Arial" panose="020B0604020202020204" pitchFamily="34" charset="0"/>
              </a:rPr>
              <a:t>≤ </a:t>
            </a:r>
            <a:r>
              <a:rPr lang="en-US" altLang="zh-CN" i="1" dirty="0">
                <a:latin typeface="Arial" panose="020B0604020202020204" pitchFamily="34" charset="0"/>
              </a:rPr>
              <a:t>n</a:t>
            </a:r>
            <a:r>
              <a:rPr lang="en-US" altLang="zh-CN" dirty="0">
                <a:latin typeface="Arial" panose="020B0604020202020204" pitchFamily="34" charset="0"/>
              </a:rPr>
              <a:t>, then forms a candidate key. 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关系集</a:t>
            </a:r>
            <a:r>
              <a:rPr lang="en-US" altLang="zh-CN" dirty="0">
                <a:latin typeface="Arial" panose="020B0604020202020204" pitchFamily="34" charset="0"/>
              </a:rPr>
              <a:t>R</a:t>
            </a:r>
            <a:r>
              <a:rPr lang="zh-CN" altLang="en-US" dirty="0">
                <a:latin typeface="Arial" panose="020B0604020202020204" pitchFamily="34" charset="0"/>
              </a:rPr>
              <a:t>的候选码可以用</a:t>
            </a:r>
            <a:r>
              <a:rPr lang="en-US" altLang="zh-CN" dirty="0">
                <a:latin typeface="Arial" panose="020B0604020202020204" pitchFamily="34" charset="0"/>
              </a:rPr>
              <a:t>{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en-US" altLang="zh-CN" i="1" dirty="0">
                <a:latin typeface="Arial" panose="020B0604020202020204" pitchFamily="34" charset="0"/>
              </a:rPr>
              <a:t>, A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en-US" altLang="zh-CN" i="1" dirty="0">
                <a:latin typeface="Arial" panose="020B0604020202020204" pitchFamily="34" charset="0"/>
              </a:rPr>
              <a:t>, . . ., Ak</a:t>
            </a:r>
            <a:r>
              <a:rPr lang="en-US" altLang="zh-CN" dirty="0">
                <a:latin typeface="Arial" panose="020B0604020202020204" pitchFamily="34" charset="0"/>
              </a:rPr>
              <a:t>-1</a:t>
            </a:r>
            <a:r>
              <a:rPr lang="en-US" altLang="zh-CN" i="1" dirty="0">
                <a:latin typeface="Arial" panose="020B0604020202020204" pitchFamily="34" charset="0"/>
              </a:rPr>
              <a:t>, Ak</a:t>
            </a:r>
            <a:r>
              <a:rPr lang="en-US" altLang="zh-CN" dirty="0">
                <a:latin typeface="Arial" panose="020B0604020202020204" pitchFamily="34" charset="0"/>
              </a:rPr>
              <a:t>+1</a:t>
            </a:r>
            <a:r>
              <a:rPr lang="en-US" altLang="zh-CN" i="1" dirty="0">
                <a:latin typeface="Arial" panose="020B0604020202020204" pitchFamily="34" charset="0"/>
              </a:rPr>
              <a:t>, . . ., An</a:t>
            </a:r>
            <a:r>
              <a:rPr lang="en-US" altLang="zh-CN" dirty="0">
                <a:latin typeface="Arial" panose="020B0604020202020204" pitchFamily="34" charset="0"/>
              </a:rPr>
              <a:t>}</a:t>
            </a:r>
            <a:r>
              <a:rPr lang="zh-CN" altLang="en-US" dirty="0">
                <a:latin typeface="Arial" panose="020B0604020202020204" pitchFamily="34" charset="0"/>
              </a:rPr>
              <a:t>来构造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Arial" panose="020B0604020202020204" pitchFamily="34" charset="0"/>
              </a:rPr>
              <a:t>The figure also illustrates the use of double lines to indicate </a:t>
            </a:r>
            <a:r>
              <a:rPr lang="en-US" altLang="zh-CN" i="1" dirty="0">
                <a:latin typeface="Arial" panose="020B0604020202020204" pitchFamily="34" charset="0"/>
              </a:rPr>
              <a:t>total participation </a:t>
            </a:r>
            <a:r>
              <a:rPr lang="zh-CN" altLang="en-US" i="1" dirty="0">
                <a:latin typeface="Arial" panose="020B0604020202020204" pitchFamily="34" charset="0"/>
              </a:rPr>
              <a:t>（完全参与）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the participation of the (weak) entity set </a:t>
            </a:r>
            <a:r>
              <a:rPr lang="en-US" altLang="zh-CN" i="1" dirty="0">
                <a:latin typeface="Arial" panose="020B0604020202020204" pitchFamily="34" charset="0"/>
              </a:rPr>
              <a:t>section </a:t>
            </a:r>
            <a:r>
              <a:rPr lang="en-US" altLang="zh-CN" dirty="0">
                <a:latin typeface="Arial" panose="020B0604020202020204" pitchFamily="34" charset="0"/>
              </a:rPr>
              <a:t>in the relationship </a:t>
            </a:r>
            <a:r>
              <a:rPr lang="en-US" altLang="zh-CN" i="1" dirty="0">
                <a:latin typeface="Arial" panose="020B0604020202020204" pitchFamily="34" charset="0"/>
              </a:rPr>
              <a:t>sec course </a:t>
            </a:r>
            <a:r>
              <a:rPr lang="en-US" altLang="zh-CN" dirty="0">
                <a:latin typeface="Arial" panose="020B0604020202020204" pitchFamily="34" charset="0"/>
              </a:rPr>
              <a:t>is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total, meaning that every section must be related via </a:t>
            </a:r>
            <a:r>
              <a:rPr lang="en-US" altLang="zh-CN" i="1" dirty="0">
                <a:latin typeface="Arial" panose="020B0604020202020204" pitchFamily="34" charset="0"/>
              </a:rPr>
              <a:t>sec course </a:t>
            </a:r>
            <a:r>
              <a:rPr lang="en-US" altLang="zh-CN" dirty="0">
                <a:latin typeface="Arial" panose="020B0604020202020204" pitchFamily="34" charset="0"/>
              </a:rPr>
              <a:t>to some course.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Finally, the arrow from </a:t>
            </a:r>
            <a:r>
              <a:rPr lang="en-US" altLang="zh-CN" i="1" dirty="0" err="1">
                <a:latin typeface="Arial" panose="020B0604020202020204" pitchFamily="34" charset="0"/>
              </a:rPr>
              <a:t>sec_course</a:t>
            </a:r>
            <a:r>
              <a:rPr lang="en-US" altLang="zh-CN" i="1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to </a:t>
            </a:r>
            <a:r>
              <a:rPr lang="en-US" altLang="zh-CN" i="1" dirty="0">
                <a:latin typeface="Arial" panose="020B0604020202020204" pitchFamily="34" charset="0"/>
              </a:rPr>
              <a:t>course </a:t>
            </a:r>
            <a:r>
              <a:rPr lang="en-US" altLang="zh-CN" dirty="0">
                <a:latin typeface="Arial" panose="020B0604020202020204" pitchFamily="34" charset="0"/>
              </a:rPr>
              <a:t>indicates that each section is related to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a single course. 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A weak entity set may be more appropriately modeled as an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attribute if it participates in only the identifying relationship, and if it has few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attributes. Conversely, a weak entity set representation more aptly </a:t>
            </a:r>
            <a:r>
              <a:rPr lang="zh-CN" altLang="en-US" dirty="0">
                <a:latin typeface="Arial" panose="020B0604020202020204" pitchFamily="34" charset="0"/>
              </a:rPr>
              <a:t>（恰当地）</a:t>
            </a:r>
            <a:r>
              <a:rPr lang="en-US" altLang="zh-CN" dirty="0">
                <a:latin typeface="Arial" panose="020B0604020202020204" pitchFamily="34" charset="0"/>
              </a:rPr>
              <a:t> models a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situation where the set participates in relationships other than the identifying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relationship, and where the weak entity set has several attributes.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latin typeface="Arial" panose="020B0604020202020204" pitchFamily="34" charset="0"/>
              </a:rPr>
              <a:t>Designate</a:t>
            </a:r>
            <a:r>
              <a:rPr lang="zh-CN" altLang="en-US" b="1" dirty="0">
                <a:latin typeface="Arial" panose="020B0604020202020204" pitchFamily="34" charset="0"/>
              </a:rPr>
              <a:t>：指定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Arial" panose="020B0604020202020204" pitchFamily="34" charset="0"/>
              </a:rPr>
              <a:t>The way we depict specialization in an E-R diagram depends on whether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an entity may belong to multiple specialized entity sets or if it must belong to at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most one specialized entity set. The former case (multiple sets permitted) is called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</a:rPr>
              <a:t>overlapping specialization</a:t>
            </a:r>
            <a:r>
              <a:rPr lang="en-US" altLang="zh-CN" dirty="0">
                <a:latin typeface="Arial" panose="020B0604020202020204" pitchFamily="34" charset="0"/>
              </a:rPr>
              <a:t>, while the latter case (at most one permitted) is called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</a:rPr>
              <a:t>disjoint specialization</a:t>
            </a:r>
            <a:r>
              <a:rPr lang="en-US" altLang="zh-CN" dirty="0">
                <a:latin typeface="Arial" panose="020B0604020202020204" pitchFamily="34" charset="0"/>
              </a:rPr>
              <a:t>.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Arial" panose="020B0604020202020204" pitchFamily="34" charset="0"/>
              </a:rPr>
              <a:t>if we had an instructor with </a:t>
            </a:r>
            <a:r>
              <a:rPr lang="en-US" altLang="zh-CN" i="1" dirty="0">
                <a:latin typeface="Arial" panose="020B0604020202020204" pitchFamily="34" charset="0"/>
              </a:rPr>
              <a:t>ID </a:t>
            </a:r>
            <a:r>
              <a:rPr lang="en-US" altLang="zh-CN" dirty="0">
                <a:latin typeface="Arial" panose="020B0604020202020204" pitchFamily="34" charset="0"/>
              </a:rPr>
              <a:t>22222, and phone numbers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555-1234 and 555-4321, the relation </a:t>
            </a:r>
            <a:r>
              <a:rPr lang="en-US" altLang="zh-CN" i="1" dirty="0">
                <a:latin typeface="Arial" panose="020B0604020202020204" pitchFamily="34" charset="0"/>
              </a:rPr>
              <a:t>instructor phone </a:t>
            </a:r>
            <a:r>
              <a:rPr lang="en-US" altLang="zh-CN" dirty="0">
                <a:latin typeface="Arial" panose="020B0604020202020204" pitchFamily="34" charset="0"/>
              </a:rPr>
              <a:t>would have two tuples (22222,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555-1234) and (22222, 555-4321).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identifying 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：识别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latin typeface="Arial" panose="020B0604020202020204" pitchFamily="34" charset="0"/>
              </a:rPr>
              <a:t>OO</a:t>
            </a:r>
            <a:r>
              <a:rPr lang="zh-CN" altLang="en-US" b="1" dirty="0">
                <a:latin typeface="Arial" panose="020B0604020202020204" pitchFamily="34" charset="0"/>
              </a:rPr>
              <a:t>：面向对象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FD :</a:t>
            </a:r>
            <a:r>
              <a:rPr lang="en-US" altLang="zh-CN" dirty="0">
                <a:latin typeface="Arial" panose="020B0604020202020204" pitchFamily="34" charset="0"/>
              </a:rPr>
              <a:t>Functional Dependencies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latin typeface="Arial" panose="020B0604020202020204" pitchFamily="34" charset="0"/>
              </a:rPr>
              <a:t>Instantiating</a:t>
            </a:r>
            <a:r>
              <a:rPr lang="zh-CN" altLang="en-US" b="1" dirty="0">
                <a:latin typeface="Arial" panose="020B0604020202020204" pitchFamily="34" charset="0"/>
              </a:rPr>
              <a:t>：实例化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latin typeface="Arial" panose="020B0604020202020204" pitchFamily="34" charset="0"/>
              </a:rPr>
              <a:t>Pictorially</a:t>
            </a:r>
            <a:r>
              <a:rPr lang="zh-CN" altLang="en-US" b="1" dirty="0">
                <a:latin typeface="Arial" panose="020B0604020202020204" pitchFamily="34" charset="0"/>
              </a:rPr>
              <a:t>：绘画般地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latin typeface="Arial" panose="020B0604020202020204" pitchFamily="34" charset="0"/>
              </a:rPr>
              <a:t>“watered-down”</a:t>
            </a:r>
            <a:r>
              <a:rPr lang="zh-CN" altLang="en-US" b="1" dirty="0">
                <a:latin typeface="Arial" panose="020B0604020202020204" pitchFamily="34" charset="0"/>
              </a:rPr>
              <a:t>：淡化了的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An </a:t>
            </a:r>
            <a:r>
              <a:rPr lang="en-US" altLang="zh-CN" b="1" dirty="0">
                <a:latin typeface="Arial" panose="020B0604020202020204" pitchFamily="34" charset="0"/>
              </a:rPr>
              <a:t>entity set</a:t>
            </a:r>
            <a:r>
              <a:rPr lang="zh-CN" altLang="en-US" b="1" dirty="0">
                <a:latin typeface="Arial" panose="020B0604020202020204" pitchFamily="34" charset="0"/>
              </a:rPr>
              <a:t>（一个实体或关系）</a:t>
            </a:r>
            <a:r>
              <a:rPr lang="en-US" altLang="zh-CN" b="1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is a set of entities of the same type that share the same properties,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or attributes. The set of all people who are instructors at a given university, for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example, can be defined as the entity set </a:t>
            </a:r>
            <a:r>
              <a:rPr lang="en-US" altLang="zh-CN" i="1" dirty="0">
                <a:latin typeface="Arial" panose="020B0604020202020204" pitchFamily="34" charset="0"/>
              </a:rPr>
              <a:t>instructor</a:t>
            </a:r>
            <a:r>
              <a:rPr lang="en-US" altLang="zh-CN" dirty="0">
                <a:latin typeface="Arial" panose="020B0604020202020204" pitchFamily="34" charset="0"/>
              </a:rPr>
              <a:t>. Similarly, the entity set </a:t>
            </a:r>
            <a:r>
              <a:rPr lang="en-US" altLang="zh-CN" i="1" dirty="0">
                <a:latin typeface="Arial" panose="020B0604020202020204" pitchFamily="34" charset="0"/>
              </a:rPr>
              <a:t>student</a:t>
            </a:r>
            <a:br>
              <a:rPr lang="en-US" altLang="zh-CN" i="1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might represent the set of all students in the university. 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extension </a:t>
            </a:r>
            <a:r>
              <a:rPr lang="en-US" altLang="zh-CN" dirty="0">
                <a:latin typeface="Arial" panose="020B0604020202020204" pitchFamily="34" charset="0"/>
              </a:rPr>
              <a:t>of the entity set to refer to the actual collection of entities belonging to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the entity set. Thus, the set of actual instructors in the university forms the extension of the entity set </a:t>
            </a:r>
            <a:r>
              <a:rPr lang="en-US" altLang="zh-CN" i="1" dirty="0">
                <a:latin typeface="Arial" panose="020B0604020202020204" pitchFamily="34" charset="0"/>
              </a:rPr>
              <a:t>instructor</a:t>
            </a:r>
            <a:r>
              <a:rPr lang="en-US" altLang="zh-CN" dirty="0">
                <a:latin typeface="Arial" panose="020B0604020202020204" pitchFamily="34" charset="0"/>
              </a:rPr>
              <a:t>. The above distinction is similar to the difference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between a relation and a relation instance </a:t>
            </a:r>
            <a:br>
              <a:rPr lang="en-US" altLang="zh-CN" dirty="0">
                <a:latin typeface="Arial" panose="020B0604020202020204" pitchFamily="34" charset="0"/>
              </a:rPr>
            </a:br>
            <a:br>
              <a:rPr lang="en-US" altLang="zh-CN" dirty="0">
                <a:latin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a composite attribute may appear as a hierarchy .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upper and lower bounds may be placed on the number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of values in a multivalued attribute. For example, a university may limit the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number of phone numbers recorded for a single instructor to two. 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The value of a derived attribute is not stored but is computed when required.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Suppose that the relationship set is many-to-many. Then the primary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key of </a:t>
            </a:r>
            <a:r>
              <a:rPr lang="en-US" altLang="zh-CN" i="1" dirty="0">
                <a:latin typeface="Arial" panose="020B0604020202020204" pitchFamily="34" charset="0"/>
              </a:rPr>
              <a:t>advisor </a:t>
            </a:r>
            <a:r>
              <a:rPr lang="en-US" altLang="zh-CN" dirty="0">
                <a:latin typeface="Arial" panose="020B0604020202020204" pitchFamily="34" charset="0"/>
              </a:rPr>
              <a:t>consists of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the union of the primary keys of </a:t>
            </a:r>
            <a:r>
              <a:rPr lang="en-US" altLang="zh-CN" b="1" i="1" dirty="0">
                <a:solidFill>
                  <a:srgbClr val="FF0000"/>
                </a:solidFill>
                <a:latin typeface="Arial" panose="020B0604020202020204" pitchFamily="34" charset="0"/>
              </a:rPr>
              <a:t>instructor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and </a:t>
            </a:r>
            <a:r>
              <a:rPr lang="en-US" altLang="zh-CN" b="1" i="1" dirty="0">
                <a:solidFill>
                  <a:srgbClr val="FF0000"/>
                </a:solidFill>
                <a:latin typeface="Arial" panose="020B0604020202020204" pitchFamily="34" charset="0"/>
              </a:rPr>
              <a:t>student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. </a:t>
            </a:r>
            <a:r>
              <a:rPr lang="en-US" altLang="zh-CN" dirty="0">
                <a:latin typeface="Arial" panose="020B0604020202020204" pitchFamily="34" charset="0"/>
              </a:rPr>
              <a:t>If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the relationship is many-to-one from </a:t>
            </a:r>
            <a:r>
              <a:rPr lang="en-US" altLang="zh-CN" i="1" dirty="0">
                <a:latin typeface="Arial" panose="020B0604020202020204" pitchFamily="34" charset="0"/>
              </a:rPr>
              <a:t>student </a:t>
            </a:r>
            <a:r>
              <a:rPr lang="en-US" altLang="zh-CN" dirty="0">
                <a:latin typeface="Arial" panose="020B0604020202020204" pitchFamily="34" charset="0"/>
              </a:rPr>
              <a:t>to </a:t>
            </a:r>
            <a:r>
              <a:rPr lang="en-US" altLang="zh-CN" i="1" dirty="0">
                <a:latin typeface="Arial" panose="020B0604020202020204" pitchFamily="34" charset="0"/>
              </a:rPr>
              <a:t>instructor</a:t>
            </a:r>
            <a:r>
              <a:rPr lang="en-US" altLang="zh-CN" dirty="0">
                <a:latin typeface="Arial" panose="020B0604020202020204" pitchFamily="34" charset="0"/>
              </a:rPr>
              <a:t>—that is, each student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can have at most one advisor—then the primary key of </a:t>
            </a:r>
            <a:r>
              <a:rPr lang="en-US" altLang="zh-CN" i="1" dirty="0">
                <a:latin typeface="Arial" panose="020B0604020202020204" pitchFamily="34" charset="0"/>
              </a:rPr>
              <a:t>advisor </a:t>
            </a:r>
            <a:r>
              <a:rPr lang="en-US" altLang="zh-CN" dirty="0">
                <a:latin typeface="Arial" panose="020B0604020202020204" pitchFamily="34" charset="0"/>
              </a:rPr>
              <a:t>is simply the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primary key of </a:t>
            </a:r>
            <a:r>
              <a:rPr lang="en-US" altLang="zh-CN" i="1" dirty="0">
                <a:latin typeface="Arial" panose="020B0604020202020204" pitchFamily="34" charset="0"/>
              </a:rPr>
              <a:t>student</a:t>
            </a:r>
            <a:r>
              <a:rPr lang="en-US" altLang="zh-CN" dirty="0">
                <a:latin typeface="Arial" panose="020B0604020202020204" pitchFamily="34" charset="0"/>
              </a:rPr>
              <a:t>. However, if an instructor can advise only one student—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that is, if the </a:t>
            </a:r>
            <a:r>
              <a:rPr lang="en-US" altLang="zh-CN" i="1" dirty="0">
                <a:latin typeface="Arial" panose="020B0604020202020204" pitchFamily="34" charset="0"/>
              </a:rPr>
              <a:t>advisor </a:t>
            </a:r>
            <a:r>
              <a:rPr lang="en-US" altLang="zh-CN" dirty="0">
                <a:latin typeface="Arial" panose="020B0604020202020204" pitchFamily="34" charset="0"/>
              </a:rPr>
              <a:t>relationship is many-to-one from </a:t>
            </a:r>
            <a:r>
              <a:rPr lang="en-US" altLang="zh-CN" i="1" dirty="0">
                <a:latin typeface="Arial" panose="020B0604020202020204" pitchFamily="34" charset="0"/>
              </a:rPr>
              <a:t>instructor </a:t>
            </a:r>
            <a:r>
              <a:rPr lang="en-US" altLang="zh-CN" dirty="0">
                <a:latin typeface="Arial" panose="020B0604020202020204" pitchFamily="34" charset="0"/>
              </a:rPr>
              <a:t>to </a:t>
            </a:r>
            <a:r>
              <a:rPr lang="en-US" altLang="zh-CN" i="1" dirty="0">
                <a:latin typeface="Arial" panose="020B0604020202020204" pitchFamily="34" charset="0"/>
              </a:rPr>
              <a:t>student</a:t>
            </a:r>
            <a:r>
              <a:rPr lang="en-US" altLang="zh-CN" dirty="0">
                <a:latin typeface="Arial" panose="020B0604020202020204" pitchFamily="34" charset="0"/>
              </a:rPr>
              <a:t>—then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the primary key of </a:t>
            </a:r>
            <a:r>
              <a:rPr lang="en-US" altLang="zh-CN" i="1" dirty="0">
                <a:latin typeface="Arial" panose="020B0604020202020204" pitchFamily="34" charset="0"/>
              </a:rPr>
              <a:t>advisor </a:t>
            </a:r>
            <a:r>
              <a:rPr lang="en-US" altLang="zh-CN" dirty="0">
                <a:latin typeface="Arial" panose="020B0604020202020204" pitchFamily="34" charset="0"/>
              </a:rPr>
              <a:t>is simply the primary key of </a:t>
            </a:r>
            <a:r>
              <a:rPr lang="en-US" altLang="zh-CN" i="1" dirty="0">
                <a:latin typeface="Arial" panose="020B0604020202020204" pitchFamily="34" charset="0"/>
              </a:rPr>
              <a:t>instructor</a:t>
            </a:r>
            <a:r>
              <a:rPr lang="en-US" altLang="zh-CN" dirty="0">
                <a:latin typeface="Arial" panose="020B0604020202020204" pitchFamily="34" charset="0"/>
              </a:rPr>
              <a:t>. For one-to-one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relationships either candidate key can be used as the primary key.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5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</a:fld>
            <a:endParaRPr lang="zh-CN" altLang="en-US" dirty="0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5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</a:fld>
            <a:endParaRPr lang="zh-CN" altLang="en-US" dirty="0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780" indent="-271780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5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3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3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3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 hasCustomPrompt="1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780" indent="-271780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5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3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3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3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 hasCustomPrompt="1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3220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088390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45097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271780" indent="-27178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280" indent="-22606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145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365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585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805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6pPr>
      <a:lvl7pPr marL="2358390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7pPr>
      <a:lvl8pPr marL="2721610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8pPr>
      <a:lvl9pPr marL="3084195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1pPr>
      <a:lvl2pPr marL="36322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3pPr>
      <a:lvl4pPr marL="108839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7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5pPr>
      <a:lvl6pPr marL="181419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6pPr>
      <a:lvl7pPr marL="217678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7pPr>
      <a:lvl8pPr marL="254000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8pPr>
      <a:lvl9pPr marL="290258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hyperlink" Target="mailto:christy.au@polyu.edu.hk" TargetMode="Externa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/>
          <p:cNvSpPr txBox="1">
            <a:spLocks noChangeArrowheads="1"/>
          </p:cNvSpPr>
          <p:nvPr/>
        </p:nvSpPr>
        <p:spPr bwMode="auto">
          <a:xfrm>
            <a:off x="-12340" y="1995686"/>
            <a:ext cx="9156340" cy="1008112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zh-CN" sz="2800" b="1">
                <a:solidFill>
                  <a:prstClr val="black"/>
                </a:solidFill>
                <a:latin typeface="Comic Sans MS" panose="030F0702030302020204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Lecture 6 Database </a:t>
            </a:r>
            <a:r>
              <a:rPr lang="en-US" altLang="zh-CN" sz="2800" b="1" dirty="0">
                <a:solidFill>
                  <a:prstClr val="black"/>
                </a:solidFill>
                <a:latin typeface="Comic Sans MS" panose="030F0702030302020204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Design and the E-R Model</a:t>
            </a:r>
            <a:endParaRPr lang="en-US" altLang="zh-CN" sz="2800" b="1" dirty="0">
              <a:solidFill>
                <a:prstClr val="black"/>
              </a:solidFill>
              <a:latin typeface="Comic Sans MS" panose="030F0702030302020204" pitchFamily="66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Subtitle 2"/>
          <p:cNvSpPr txBox="1">
            <a:spLocks noChangeArrowheads="1"/>
          </p:cNvSpPr>
          <p:nvPr/>
        </p:nvSpPr>
        <p:spPr bwMode="auto">
          <a:xfrm>
            <a:off x="-12340" y="3003798"/>
            <a:ext cx="9144000" cy="11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latin typeface="Comic Sans MS" panose="030F0702030302020204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Prof. Jihong Guan </a:t>
            </a:r>
            <a:endParaRPr lang="en-US" altLang="zh-CN" sz="2000">
              <a:latin typeface="Comic Sans MS" panose="030F0702030302020204" pitchFamily="66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GB" altLang="zh-CN" sz="2000">
                <a:latin typeface="Comic Sans MS" panose="030F0702030302020204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Email: </a:t>
            </a:r>
            <a:r>
              <a:rPr lang="en-GB" altLang="zh-CN" sz="2000">
                <a:latin typeface="Comic Sans MS" panose="030F0702030302020204" pitchFamily="66" charset="0"/>
                <a:ea typeface="华文楷体" panose="02010600040101010101" pitchFamily="2" charset="-122"/>
                <a:cs typeface="Times New Roman" panose="02020603050405020304" pitchFamily="18" charset="0"/>
                <a:hlinkClick r:id="rId2"/>
              </a:rPr>
              <a:t>jhguan@tongji.edu.cn</a:t>
            </a:r>
            <a:endParaRPr lang="en-GB" altLang="zh-CN" sz="2000">
              <a:latin typeface="Comic Sans MS" panose="030F0702030302020204" pitchFamily="66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Department of Computer Science and Technology</a:t>
            </a:r>
            <a:endParaRPr lang="en-US" altLang="zh-CN" sz="2000">
              <a:solidFill>
                <a:srgbClr val="000000"/>
              </a:solidFill>
              <a:latin typeface="Comic Sans MS" panose="030F0702030302020204" pitchFamily="66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Tongji University</a:t>
            </a:r>
            <a:endParaRPr lang="en-US" altLang="zh-CN" sz="2000">
              <a:solidFill>
                <a:srgbClr val="000000"/>
              </a:solidFill>
              <a:latin typeface="Comic Sans MS" panose="030F0702030302020204" pitchFamily="66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Database Design (</a:t>
            </a:r>
            <a:r>
              <a:rPr lang="zh-CN" altLang="en-US" dirty="0">
                <a:latin typeface="Comic Sans MS" panose="030F0702030302020204" pitchFamily="66" charset="0"/>
              </a:rPr>
              <a:t>数据库设计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Conceptual design(</a:t>
            </a:r>
            <a:r>
              <a:rPr lang="zh-CN" altLang="en-US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概念设计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)</a:t>
            </a:r>
            <a:endParaRPr lang="en-US" altLang="zh-CN" sz="2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Mapping a real world organization to a conceptual model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Logical design(</a:t>
            </a:r>
            <a:r>
              <a:rPr lang="zh-CN" altLang="en-US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逻辑设计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)</a:t>
            </a:r>
            <a:endParaRPr lang="en-US" altLang="zh-CN" sz="2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Transforming the conceptual model to a logical model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Physical design(</a:t>
            </a:r>
            <a:r>
              <a:rPr lang="zh-CN" altLang="en-US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物理设计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)</a:t>
            </a:r>
            <a:endParaRPr lang="en-US" altLang="zh-CN" sz="2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Instantiating the logical model to physical organization and storage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Database Design (Cont.)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Understand the real-world domain being modeled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Specify it using a </a:t>
            </a:r>
            <a:r>
              <a:rPr lang="en-US" altLang="zh-CN" b="1" dirty="0">
                <a:solidFill>
                  <a:srgbClr val="1B06BA"/>
                </a:solidFill>
                <a:latin typeface="Comic Sans MS" panose="030F0702030302020204" pitchFamily="66" charset="0"/>
              </a:rPr>
              <a:t>database design model</a:t>
            </a:r>
            <a:endParaRPr lang="en-US" altLang="zh-CN" b="1" dirty="0">
              <a:solidFill>
                <a:srgbClr val="1B06BA"/>
              </a:solidFill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Design models are especially convenient for schema design, but are not necessarily implemented by DBMS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2">
              <a:spcBef>
                <a:spcPts val="600"/>
              </a:spcBef>
            </a:pP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Entity/Relationship (E/R) model</a:t>
            </a:r>
            <a:endParaRPr lang="en-US" altLang="zh-CN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2">
              <a:spcBef>
                <a:spcPts val="6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Object Definition Language (ODL)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Translate specification to the </a:t>
            </a:r>
            <a:r>
              <a:rPr lang="en-US" altLang="zh-CN" b="1" dirty="0">
                <a:solidFill>
                  <a:srgbClr val="1B06BA"/>
                </a:solidFill>
                <a:latin typeface="Comic Sans MS" panose="030F0702030302020204" pitchFamily="66" charset="0"/>
              </a:rPr>
              <a:t>data model of DBMS</a:t>
            </a:r>
            <a:endParaRPr lang="en-US" altLang="zh-CN" b="1" dirty="0">
              <a:solidFill>
                <a:srgbClr val="1B06BA"/>
              </a:solidFill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</a:rPr>
              <a:t>Relational</a:t>
            </a:r>
            <a:r>
              <a:rPr lang="en-US" altLang="zh-CN" dirty="0">
                <a:solidFill>
                  <a:srgbClr val="0000FF"/>
                </a:solidFill>
                <a:latin typeface="Comic Sans MS" panose="030F0702030302020204" pitchFamily="66" charset="0"/>
              </a:rPr>
              <a:t>,</a:t>
            </a:r>
            <a:r>
              <a:rPr lang="en-US" altLang="zh-CN" dirty="0">
                <a:latin typeface="Comic Sans MS" panose="030F0702030302020204" pitchFamily="66" charset="0"/>
              </a:rPr>
              <a:t> XML, object-oriented, etc.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Create the DBMS schema</a:t>
            </a:r>
            <a:endParaRPr lang="zh-CN" alt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Outline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524" y="771550"/>
            <a:ext cx="8568952" cy="38050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Overview of the Design Process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anose="030F0702030302020204" pitchFamily="66" charset="0"/>
                <a:ea typeface="华文中宋" panose="02010600040101010101" pitchFamily="2" charset="-122"/>
                <a:sym typeface="Wingdings" panose="05000000000000000000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anose="030F0702030302020204" pitchFamily="66" charset="0"/>
              </a:rPr>
              <a:t>Entity-Relationship 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Model (</a:t>
            </a:r>
            <a:r>
              <a:rPr lang="zh-CN" alt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实体联系模型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en-US" altLang="zh-CN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Constraints 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Entity-Relationship Diagrams (</a:t>
            </a:r>
            <a:r>
              <a:rPr lang="zh-CN" altLang="en-US" b="1" dirty="0">
                <a:latin typeface="Comic Sans MS" panose="030F0702030302020204" pitchFamily="66" charset="0"/>
              </a:rPr>
              <a:t>实体联系图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Reduction to Relation Schemas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Summary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874" r="14110" b="1357"/>
          <a:stretch>
            <a:fillRect/>
          </a:stretch>
        </p:blipFill>
        <p:spPr bwMode="auto">
          <a:xfrm>
            <a:off x="985838" y="696517"/>
            <a:ext cx="7643812" cy="412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20538"/>
            <a:ext cx="9144000" cy="576064"/>
          </a:xfrm>
        </p:spPr>
        <p:txBody>
          <a:bodyPr/>
          <a:lstStyle/>
          <a:p>
            <a:pPr algn="ctr"/>
            <a:r>
              <a:rPr lang="pt-BR" altLang="zh-CN" sz="2800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E-R Diagram for a Banking Enterprise</a:t>
            </a:r>
            <a:endParaRPr lang="en-US" altLang="zh-CN" sz="2800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172" name="AutoShape 8"/>
          <p:cNvSpPr>
            <a:spLocks noChangeArrowheads="1"/>
          </p:cNvSpPr>
          <p:nvPr/>
        </p:nvSpPr>
        <p:spPr bwMode="auto">
          <a:xfrm>
            <a:off x="68263" y="3651870"/>
            <a:ext cx="1295400" cy="448643"/>
          </a:xfrm>
          <a:prstGeom prst="wedgeRoundRectCallout">
            <a:avLst>
              <a:gd name="adj1" fmla="val 42769"/>
              <a:gd name="adj2" fmla="val 135662"/>
              <a:gd name="adj3" fmla="val 16667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panose="02010600030101010101" pitchFamily="2" charset="-122"/>
              </a:rPr>
              <a:t>multi-valued attribute</a:t>
            </a:r>
            <a:endParaRPr kumimoji="1"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7173" name="AutoShape 9"/>
          <p:cNvSpPr>
            <a:spLocks noChangeArrowheads="1"/>
          </p:cNvSpPr>
          <p:nvPr/>
        </p:nvSpPr>
        <p:spPr bwMode="auto">
          <a:xfrm>
            <a:off x="2085975" y="4886325"/>
            <a:ext cx="1695450" cy="209550"/>
          </a:xfrm>
          <a:prstGeom prst="wedgeRoundRectCallout">
            <a:avLst>
              <a:gd name="adj1" fmla="val -31245"/>
              <a:gd name="adj2" fmla="val -10290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panose="02010600030101010101" pitchFamily="2" charset="-122"/>
              </a:rPr>
              <a:t>derived attribute</a:t>
            </a:r>
            <a:endParaRPr kumimoji="1"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7174" name="AutoShape 10"/>
          <p:cNvSpPr>
            <a:spLocks noChangeArrowheads="1"/>
          </p:cNvSpPr>
          <p:nvPr/>
        </p:nvSpPr>
        <p:spPr bwMode="auto">
          <a:xfrm>
            <a:off x="7638603" y="2787774"/>
            <a:ext cx="1469901" cy="296266"/>
          </a:xfrm>
          <a:prstGeom prst="wedgeRoundRectCallout">
            <a:avLst>
              <a:gd name="adj1" fmla="val -40165"/>
              <a:gd name="adj2" fmla="val -91029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panose="02010600030101010101" pitchFamily="2" charset="-122"/>
              </a:rPr>
              <a:t>Weak entity sets</a:t>
            </a:r>
            <a:endParaRPr kumimoji="1" lang="zh-CN" altLang="en-US" sz="1200" b="1">
              <a:ea typeface="宋体" panose="02010600030101010101" pitchFamily="2" charset="-122"/>
            </a:endParaRPr>
          </a:p>
        </p:txBody>
      </p:sp>
      <p:cxnSp>
        <p:nvCxnSpPr>
          <p:cNvPr id="7178" name="肘形连接符 16"/>
          <p:cNvCxnSpPr>
            <a:cxnSpLocks noChangeShapeType="1"/>
          </p:cNvCxnSpPr>
          <p:nvPr/>
        </p:nvCxnSpPr>
        <p:spPr bwMode="auto">
          <a:xfrm rot="10800000">
            <a:off x="4356101" y="1221581"/>
            <a:ext cx="3095625" cy="2268141"/>
          </a:xfrm>
          <a:prstGeom prst="bentConnector3">
            <a:avLst>
              <a:gd name="adj1" fmla="val -43750"/>
            </a:avLst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菱形 10"/>
          <p:cNvSpPr/>
          <p:nvPr/>
        </p:nvSpPr>
        <p:spPr bwMode="auto">
          <a:xfrm>
            <a:off x="6660232" y="897731"/>
            <a:ext cx="1079772" cy="685800"/>
          </a:xfrm>
          <a:prstGeom prst="diamond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80" name="TextBox 20"/>
          <p:cNvSpPr txBox="1">
            <a:spLocks noChangeArrowheads="1"/>
          </p:cNvSpPr>
          <p:nvPr/>
        </p:nvSpPr>
        <p:spPr bwMode="auto">
          <a:xfrm>
            <a:off x="6660232" y="1131590"/>
            <a:ext cx="10795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sz="900" i="1">
                <a:ea typeface="宋体" panose="02010600030101010101" pitchFamily="2" charset="-122"/>
              </a:rPr>
              <a:t>account-branch</a:t>
            </a:r>
            <a:endParaRPr lang="zh-CN" altLang="en-US" sz="900" i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Comic Sans MS" panose="030F0702030302020204" pitchFamily="66" charset="0"/>
              </a:rPr>
              <a:t>大学</a:t>
            </a:r>
            <a:r>
              <a:rPr lang="pt-BR" altLang="zh-CN" dirty="0">
                <a:latin typeface="Comic Sans MS" panose="030F0702030302020204" pitchFamily="66" charset="0"/>
              </a:rPr>
              <a:t>E-R</a:t>
            </a:r>
            <a:r>
              <a:rPr lang="zh-CN" altLang="en-US" dirty="0">
                <a:latin typeface="Comic Sans MS" panose="030F0702030302020204" pitchFamily="66" charset="0"/>
              </a:rPr>
              <a:t>图</a:t>
            </a:r>
            <a:endParaRPr lang="pt-BR" altLang="zh-CN" dirty="0">
              <a:latin typeface="Comic Sans MS" panose="030F0702030302020204" pitchFamily="66" charset="0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1"/>
          <a:srcRect r="-2934"/>
          <a:stretch>
            <a:fillRect/>
          </a:stretch>
        </p:blipFill>
        <p:spPr>
          <a:xfrm>
            <a:off x="1475656" y="641427"/>
            <a:ext cx="5544616" cy="447614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Database Conceptual Design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89553"/>
            <a:ext cx="8352928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Conceptual design  (ER Model is used at this stage) </a:t>
            </a:r>
            <a:endParaRPr lang="en-US" altLang="zh-CN" b="1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What</a:t>
            </a:r>
            <a:r>
              <a:rPr lang="en-US" altLang="zh-CN" dirty="0">
                <a:latin typeface="Comic Sans MS" panose="030F0702030302020204" pitchFamily="66" charset="0"/>
              </a:rPr>
              <a:t> are the 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</a:rPr>
              <a:t>entities</a:t>
            </a:r>
            <a:r>
              <a:rPr lang="en-US" altLang="zh-CN" dirty="0">
                <a:latin typeface="Comic Sans MS" panose="030F0702030302020204" pitchFamily="66" charset="0"/>
              </a:rPr>
              <a:t> and 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</a:rPr>
              <a:t>relationships</a:t>
            </a:r>
            <a:r>
              <a:rPr lang="en-US" altLang="zh-CN" dirty="0">
                <a:latin typeface="Comic Sans MS" panose="030F0702030302020204" pitchFamily="66" charset="0"/>
              </a:rPr>
              <a:t>?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What</a:t>
            </a:r>
            <a:r>
              <a:rPr lang="en-US" altLang="zh-CN" dirty="0">
                <a:latin typeface="Comic Sans MS" panose="030F0702030302020204" pitchFamily="66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</a:rPr>
              <a:t>information</a:t>
            </a:r>
            <a:r>
              <a:rPr lang="en-US" altLang="zh-CN" dirty="0">
                <a:latin typeface="Comic Sans MS" panose="030F0702030302020204" pitchFamily="66" charset="0"/>
              </a:rPr>
              <a:t> about these entities and relationships should we store in the database?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What</a:t>
            </a:r>
            <a:r>
              <a:rPr lang="en-US" altLang="zh-CN" dirty="0">
                <a:latin typeface="Comic Sans MS" panose="030F0702030302020204" pitchFamily="66" charset="0"/>
              </a:rPr>
              <a:t> are the 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</a:rPr>
              <a:t>integrity constraints </a:t>
            </a:r>
            <a:r>
              <a:rPr lang="en-US" altLang="zh-CN" dirty="0">
                <a:latin typeface="Comic Sans MS" panose="030F0702030302020204" pitchFamily="66" charset="0"/>
              </a:rPr>
              <a:t>or 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</a:rPr>
              <a:t>business rules </a:t>
            </a:r>
            <a:r>
              <a:rPr lang="en-US" altLang="zh-CN" dirty="0">
                <a:latin typeface="Comic Sans MS" panose="030F0702030302020204" pitchFamily="66" charset="0"/>
              </a:rPr>
              <a:t>that should hold? 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endParaRPr lang="en-US" altLang="zh-CN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A database ‘schema’ in the ER Model can be represented pictorially using 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ER diagram</a:t>
            </a:r>
            <a:endParaRPr lang="en-US" altLang="zh-CN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Can map an ER diagram into a relational schema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ER Model: A General View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27534"/>
            <a:ext cx="8568952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anose="030F0702030302020204" pitchFamily="66" charset="0"/>
              </a:rPr>
              <a:t>Historically very popular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anose="030F0702030302020204" pitchFamily="66" charset="0"/>
              </a:rPr>
              <a:t>A “watered-down” object-oriented design model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anose="030F0702030302020204" pitchFamily="66" charset="0"/>
              </a:rPr>
              <a:t>ER diagrams represent designs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anose="030F0702030302020204" pitchFamily="66" charset="0"/>
              </a:rPr>
              <a:t>Primarily a design model—not implemented by any major DBMS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Three concepts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Entity set</a:t>
            </a:r>
            <a:endParaRPr lang="en-US" altLang="zh-CN" sz="1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Attributes</a:t>
            </a:r>
            <a:endParaRPr lang="en-US" altLang="zh-CN" sz="1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Relationship sets </a:t>
            </a:r>
            <a:endParaRPr lang="en-US" altLang="zh-CN" sz="1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Peter Pin-Shan Chen</a:t>
            </a:r>
            <a:r>
              <a:rPr lang="zh-CN" altLang="en-US" dirty="0">
                <a:latin typeface="Comic Sans MS" panose="030F0702030302020204" pitchFamily="66" charset="0"/>
              </a:rPr>
              <a:t>（陈品山）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771800" y="1168003"/>
            <a:ext cx="5616624" cy="2376488"/>
          </a:xfrm>
          <a:prstGeom prst="rect">
            <a:avLst/>
          </a:prstGeom>
          <a:noFill/>
          <a:ln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Tx/>
            </a:pPr>
            <a:r>
              <a:rPr lang="en-US" altLang="zh-CN" sz="1500" kern="0" dirty="0">
                <a:latin typeface="Comic Sans MS" panose="030F0702030302020204" pitchFamily="66" charset="0"/>
                <a:ea typeface="宋体" panose="02010600030101010101" pitchFamily="2" charset="-122"/>
              </a:rPr>
              <a:t>Dr. Peter P. Chen is the originator of the Entity-Relationship Model (ER Model), and the founder of ER international conference</a:t>
            </a:r>
            <a:endParaRPr lang="en-US" altLang="zh-CN" sz="1500" kern="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Tx/>
            </a:pPr>
            <a:r>
              <a:rPr lang="en-US" altLang="zh-CN" sz="1500" kern="0" dirty="0">
                <a:latin typeface="Comic Sans MS" panose="030F0702030302020204" pitchFamily="66" charset="0"/>
                <a:ea typeface="宋体" panose="02010600030101010101" pitchFamily="2" charset="-122"/>
              </a:rPr>
              <a:t>The ER Model serves as the foundation of many systems analysis and design methodologies, computer-aided software engineering (CASE) tools, and repository systems </a:t>
            </a:r>
            <a:endParaRPr lang="en-US" altLang="zh-CN" sz="1500" kern="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5" name="Picture 4" descr="peterche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68003"/>
            <a:ext cx="1728788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5576" y="3902557"/>
            <a:ext cx="7632848" cy="5078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None/>
            </a:pPr>
            <a:r>
              <a:rPr kumimoji="0" lang="en-US" altLang="zh-CN" sz="135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Peter Chen</a:t>
            </a:r>
            <a:r>
              <a:rPr kumimoji="0" lang="en-US" altLang="zh-CN" sz="1350" b="1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1350" b="1" i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The Entity-Relationship Model--Toward a Unified View of Data </a:t>
            </a:r>
            <a:br>
              <a:rPr kumimoji="0" lang="en-US" altLang="zh-CN" sz="1350" b="1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1350" b="1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ACM Transactions on Database Systems, Vol. 1, No. 1, March 1976, Pages 9 - 36 </a:t>
            </a:r>
            <a:endParaRPr kumimoji="0" lang="en-US" altLang="zh-CN" sz="1350" b="1" i="1">
              <a:solidFill>
                <a:srgbClr val="0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Entity Sets</a:t>
            </a:r>
            <a:r>
              <a:rPr lang="zh-CN" altLang="en-US" dirty="0">
                <a:latin typeface="Comic Sans MS" panose="030F0702030302020204" pitchFamily="66" charset="0"/>
              </a:rPr>
              <a:t>（实体集）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69214"/>
            <a:ext cx="8856984" cy="3990767"/>
          </a:xfrm>
        </p:spPr>
        <p:txBody>
          <a:bodyPr/>
          <a:lstStyle/>
          <a:p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 database </a:t>
            </a:r>
            <a:r>
              <a:rPr lang="en-US" altLang="zh-CN" sz="1800" dirty="0">
                <a:latin typeface="Comic Sans MS" panose="030F0702030302020204" pitchFamily="66" charset="0"/>
              </a:rPr>
              <a:t>can be modeled as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a collection of entities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relationship among entities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An entity </a:t>
            </a:r>
            <a:r>
              <a:rPr lang="en-US" altLang="zh-CN" sz="1800" dirty="0">
                <a:latin typeface="Comic Sans MS" panose="030F0702030302020204" pitchFamily="66" charset="0"/>
              </a:rPr>
              <a:t>is an object that exists and is distinguishable from other objects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E.g., specific person, company, event, university</a:t>
            </a:r>
            <a:endParaRPr lang="zh-CN" altLang="en-US" sz="1800" dirty="0">
              <a:latin typeface="Comic Sans MS" panose="030F0702030302020204" pitchFamily="66" charset="0"/>
            </a:endParaRPr>
          </a:p>
          <a:p>
            <a:r>
              <a:rPr lang="en-US" altLang="zh-CN" sz="1800" dirty="0">
                <a:latin typeface="Comic Sans MS" panose="030F0702030302020204" pitchFamily="66" charset="0"/>
              </a:rPr>
              <a:t>Entities have 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attributes</a:t>
            </a:r>
            <a:endParaRPr lang="en-US" altLang="zh-CN" sz="1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E.g., people have names and addresses	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An entity set </a:t>
            </a:r>
            <a:r>
              <a:rPr lang="en-US" altLang="zh-CN" sz="1800" dirty="0">
                <a:latin typeface="Comic Sans MS" panose="030F0702030302020204" pitchFamily="66" charset="0"/>
              </a:rPr>
              <a:t>is a set of entities of the same type that share the same properties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E.g., the set of all persons, companies, trees, holidays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Extension of the entity set</a:t>
            </a:r>
            <a:r>
              <a:rPr lang="en-US" altLang="zh-CN" sz="1800" dirty="0">
                <a:latin typeface="Comic Sans MS" panose="030F0702030302020204" pitchFamily="66" charset="0"/>
              </a:rPr>
              <a:t> (</a:t>
            </a:r>
            <a:r>
              <a:rPr lang="zh-CN" altLang="en-US" sz="1800" dirty="0">
                <a:latin typeface="Comic Sans MS" panose="030F0702030302020204" pitchFamily="66" charset="0"/>
              </a:rPr>
              <a:t>实体集的外延</a:t>
            </a:r>
            <a:r>
              <a:rPr lang="en-US" altLang="zh-CN" sz="1800" dirty="0">
                <a:latin typeface="Comic Sans MS" panose="030F0702030302020204" pitchFamily="66" charset="0"/>
              </a:rPr>
              <a:t>) is the actual collection of entities belonging to the entity set </a:t>
            </a:r>
            <a:br>
              <a:rPr lang="en-US" altLang="zh-CN" sz="1800" dirty="0">
                <a:latin typeface="Comic Sans MS" panose="030F0702030302020204" pitchFamily="66" charset="0"/>
              </a:rPr>
            </a:br>
            <a:endParaRPr lang="en-US" altLang="zh-CN" sz="1800" dirty="0">
              <a:latin typeface="Comic Sans MS" panose="030F0702030302020204" pitchFamily="66" charset="0"/>
            </a:endParaRPr>
          </a:p>
          <a:p>
            <a:endParaRPr lang="zh-CN" altLang="en-US" sz="1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Entity Sets customer and loan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" t="7526" r="1247" b="9843"/>
          <a:stretch>
            <a:fillRect/>
          </a:stretch>
        </p:blipFill>
        <p:spPr bwMode="auto">
          <a:xfrm>
            <a:off x="1925241" y="1600201"/>
            <a:ext cx="5237559" cy="307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25241" y="1113235"/>
            <a:ext cx="5293519" cy="41549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r>
              <a:rPr kumimoji="0" lang="en-US" altLang="zh-CN" sz="1050">
                <a:solidFill>
                  <a:srgbClr val="000000"/>
                </a:solidFill>
                <a:ea typeface="宋体" panose="02010600030101010101" pitchFamily="2" charset="-122"/>
              </a:rPr>
              <a:t>     Customer</a:t>
            </a:r>
            <a:r>
              <a:rPr kumimoji="0" lang="en-US" altLang="zh-CN" sz="1050" dirty="0">
                <a:solidFill>
                  <a:srgbClr val="000000"/>
                </a:solidFill>
                <a:ea typeface="宋体" panose="02010600030101010101" pitchFamily="2" charset="-122"/>
              </a:rPr>
              <a:t>_      customer_   customer_   customer_                   loan</a:t>
            </a:r>
            <a:r>
              <a:rPr kumimoji="0" lang="en-US" altLang="zh-CN" sz="1050">
                <a:solidFill>
                  <a:srgbClr val="000000"/>
                </a:solidFill>
                <a:ea typeface="宋体" panose="02010600030101010101" pitchFamily="2" charset="-122"/>
              </a:rPr>
              <a:t>_    amount</a:t>
            </a:r>
            <a:br>
              <a:rPr kumimoji="0" lang="en-US" altLang="zh-CN" sz="1050" dirty="0">
                <a:solidFill>
                  <a:srgbClr val="000000"/>
                </a:solidFill>
                <a:ea typeface="宋体" panose="02010600030101010101" pitchFamily="2" charset="-122"/>
              </a:rPr>
            </a:br>
            <a:r>
              <a:rPr kumimoji="0" lang="en-US" altLang="zh-CN" sz="1050" dirty="0">
                <a:solidFill>
                  <a:srgbClr val="000000"/>
                </a:solidFill>
                <a:ea typeface="宋体" panose="02010600030101010101" pitchFamily="2" charset="-122"/>
              </a:rPr>
              <a:t>           </a:t>
            </a:r>
            <a:r>
              <a:rPr kumimoji="0" lang="en-US" altLang="zh-CN" sz="1050">
                <a:solidFill>
                  <a:srgbClr val="000000"/>
                </a:solidFill>
                <a:ea typeface="宋体" panose="02010600030101010101" pitchFamily="2" charset="-122"/>
              </a:rPr>
              <a:t>id                   name         </a:t>
            </a:r>
            <a:r>
              <a:rPr kumimoji="0" lang="en-US" altLang="zh-CN" sz="1050" dirty="0">
                <a:solidFill>
                  <a:srgbClr val="000000"/>
                </a:solidFill>
                <a:ea typeface="宋体" panose="02010600030101010101" pitchFamily="2" charset="-122"/>
              </a:rPr>
              <a:t>street           city                          number</a:t>
            </a:r>
            <a:endParaRPr kumimoji="0" lang="en-US" altLang="zh-CN" sz="105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Outline of the Course 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27534"/>
            <a:ext cx="4716016" cy="422688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rgbClr val="2408F2"/>
                </a:solidFill>
                <a:latin typeface="Comic Sans MS" panose="030F0702030302020204" pitchFamily="66" charset="0"/>
              </a:rPr>
              <a:t>Part </a:t>
            </a:r>
            <a:r>
              <a:rPr lang="en-US" altLang="zh-CN" sz="1600" b="1" dirty="0">
                <a:solidFill>
                  <a:srgbClr val="2408F2"/>
                </a:solidFill>
                <a:latin typeface="Comic Sans MS" panose="030F0702030302020204" pitchFamily="66" charset="0"/>
              </a:rPr>
              <a:t>0: Overview</a:t>
            </a:r>
            <a:endParaRPr lang="en-US" altLang="zh-CN" sz="1600" b="1" dirty="0">
              <a:solidFill>
                <a:srgbClr val="2408F2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Comic Sans MS" panose="030F0702030302020204" pitchFamily="66" charset="0"/>
              </a:rPr>
              <a:t>Ch1: Introduction </a:t>
            </a:r>
            <a:endParaRPr lang="en-US" altLang="zh-CN" sz="14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rgbClr val="2408F2"/>
                </a:solidFill>
                <a:latin typeface="Comic Sans MS" panose="030F0702030302020204" pitchFamily="66" charset="0"/>
              </a:rPr>
              <a:t>Part </a:t>
            </a:r>
            <a:r>
              <a:rPr lang="en-US" altLang="zh-CN" sz="1600" b="1" dirty="0">
                <a:solidFill>
                  <a:srgbClr val="2408F2"/>
                </a:solidFill>
                <a:latin typeface="Comic Sans MS" panose="030F0702030302020204" pitchFamily="66" charset="0"/>
              </a:rPr>
              <a:t>1  Relational Databases</a:t>
            </a:r>
            <a:endParaRPr lang="en-US" altLang="zh-CN" sz="1600" b="1" dirty="0">
              <a:solidFill>
                <a:srgbClr val="2408F2"/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anose="030F0702030302020204" pitchFamily="66" charset="0"/>
              </a:rPr>
              <a:t>Ch2: Relational model (data model, relational algebra) </a:t>
            </a:r>
            <a:endParaRPr lang="en-US" altLang="zh-CN" sz="1400" dirty="0"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anose="030F0702030302020204" pitchFamily="66" charset="0"/>
              </a:rPr>
              <a:t>Ch3&amp;4: SQL(Structured Query Language)</a:t>
            </a:r>
            <a:endParaRPr lang="en-US" altLang="zh-CN" sz="1400" dirty="0"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anose="030F0702030302020204" pitchFamily="66" charset="0"/>
              </a:rPr>
              <a:t>Ch5: Advanced SQL </a:t>
            </a:r>
            <a:endParaRPr lang="en-US" altLang="zh-CN" sz="1400" dirty="0">
              <a:latin typeface="Comic Sans MS" panose="030F0702030302020204" pitchFamily="66" charset="0"/>
            </a:endParaRPr>
          </a:p>
          <a:p>
            <a:pPr marL="0" indent="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16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sz="1600" b="1">
                <a:solidFill>
                  <a:srgbClr val="FF0000"/>
                </a:solidFill>
                <a:latin typeface="Comic Sans MS" panose="030F0702030302020204" pitchFamily="66" charset="0"/>
              </a:rPr>
              <a:t>Part 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2  Database Design</a:t>
            </a:r>
            <a:endParaRPr lang="en-US" altLang="zh-CN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Ch6: Database design based on E-R model </a:t>
            </a:r>
            <a:endParaRPr lang="en-US" altLang="zh-CN" sz="1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anose="030F0702030302020204" pitchFamily="66" charset="0"/>
              </a:rPr>
              <a:t>Ch7: Relational database design </a:t>
            </a:r>
            <a:endParaRPr lang="en-US" altLang="zh-CN" sz="1400" dirty="0">
              <a:latin typeface="Comic Sans MS" panose="030F0702030302020204" pitchFamily="66" charset="0"/>
            </a:endParaRPr>
          </a:p>
          <a:p>
            <a:pPr marL="252095" indent="-252095">
              <a:lnSpc>
                <a:spcPts val="1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Part 3  Application Design &amp; Development 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Ch8: Complex data types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Ch9: Application development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252095" indent="-252095">
              <a:lnSpc>
                <a:spcPts val="1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Part 4  Big data analytics 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Ch10: Big data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Ch11: Data analytics 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1800" dirty="0">
              <a:latin typeface="Comic Sans MS" panose="030F0702030302020204" pitchFamily="66" charset="0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572000" y="710896"/>
            <a:ext cx="4572000" cy="416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2095" indent="-252095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anose="030F0702030302020204" pitchFamily="66" charset="0"/>
              </a:rPr>
              <a:t>Part 5  Data Storage &amp; Indexing </a:t>
            </a:r>
            <a:endParaRPr lang="en-US" altLang="zh-CN" sz="1600" b="1" dirty="0">
              <a:solidFill>
                <a:srgbClr val="2408F2"/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anose="030F0702030302020204" pitchFamily="66" charset="0"/>
              </a:rPr>
              <a:t>Ch12: Physical storage system</a:t>
            </a:r>
            <a:endParaRPr lang="en-US" altLang="zh-CN" sz="1400" kern="0" dirty="0"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anose="030F0702030302020204" pitchFamily="66" charset="0"/>
              </a:rPr>
              <a:t>Ch13: Data storage structure</a:t>
            </a:r>
            <a:endParaRPr lang="en-US" altLang="zh-CN" sz="1400" kern="0" dirty="0"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anose="030F0702030302020204" pitchFamily="66" charset="0"/>
              </a:rPr>
              <a:t>Ch14: Indexing</a:t>
            </a:r>
            <a:endParaRPr lang="en-US" altLang="zh-CN" sz="1600" b="1" kern="0" dirty="0">
              <a:latin typeface="Comic Sans MS" panose="030F0702030302020204" pitchFamily="66" charset="0"/>
            </a:endParaRPr>
          </a:p>
          <a:p>
            <a:pPr marL="252095" indent="-252095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anose="030F0702030302020204" pitchFamily="66" charset="0"/>
              </a:rPr>
              <a:t>Part 6  Query Processing &amp; Optimization </a:t>
            </a:r>
            <a:endParaRPr lang="en-US" altLang="zh-CN" sz="1600" b="1" dirty="0">
              <a:solidFill>
                <a:srgbClr val="2408F2"/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anose="030F0702030302020204" pitchFamily="66" charset="0"/>
              </a:rPr>
              <a:t>Ch15: Query processing</a:t>
            </a:r>
            <a:endParaRPr lang="en-US" altLang="zh-CN" sz="1400" kern="0" dirty="0"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anose="030F0702030302020204" pitchFamily="66" charset="0"/>
              </a:rPr>
              <a:t>Ch16: Query optimization </a:t>
            </a:r>
            <a:endParaRPr lang="en-US" altLang="zh-CN" sz="1600" b="1" kern="0" dirty="0">
              <a:latin typeface="Comic Sans MS" panose="030F0702030302020204" pitchFamily="66" charset="0"/>
            </a:endParaRPr>
          </a:p>
          <a:p>
            <a:pPr marL="252095" indent="-252095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anose="030F0702030302020204" pitchFamily="66" charset="0"/>
              </a:rPr>
              <a:t>Part 7 Transaction Management</a:t>
            </a:r>
            <a:endParaRPr lang="en-US" altLang="zh-CN" sz="1600" b="1" dirty="0">
              <a:solidFill>
                <a:srgbClr val="2408F2"/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anose="030F0702030302020204" pitchFamily="66" charset="0"/>
              </a:rPr>
              <a:t>Ch17: Transactions  </a:t>
            </a:r>
            <a:endParaRPr lang="en-US" altLang="zh-CN" sz="1400" kern="0" dirty="0"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anose="030F0702030302020204" pitchFamily="66" charset="0"/>
              </a:rPr>
              <a:t>Ch18: Concurrency control</a:t>
            </a:r>
            <a:endParaRPr lang="en-US" altLang="zh-CN" sz="1400" kern="0" dirty="0"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anose="030F0702030302020204" pitchFamily="66" charset="0"/>
              </a:rPr>
              <a:t>Ch19: Recovery system</a:t>
            </a:r>
            <a:endParaRPr lang="en-US" altLang="zh-CN" sz="1400" kern="0" dirty="0">
              <a:latin typeface="Comic Sans MS" panose="030F0702030302020204" pitchFamily="66" charset="0"/>
            </a:endParaRPr>
          </a:p>
          <a:p>
            <a:pPr marL="252095" indent="-252095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Part 8 Parallel &amp; Distributed Database 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Ch20: Database system architecture</a:t>
            </a:r>
            <a:endParaRPr lang="en-US" altLang="zh-CN" sz="1400" kern="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Ch21-23: Parallel &amp; distributed storage, query processing &amp; transaction processing  </a:t>
            </a:r>
            <a:endParaRPr lang="en-US" altLang="zh-CN" sz="1400" kern="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252095" indent="-252095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anose="030F0702030302020204" pitchFamily="66" charset="0"/>
              </a:rPr>
              <a:t>Part 9</a:t>
            </a:r>
            <a:endParaRPr lang="en-US" altLang="zh-CN" sz="1600" b="1" dirty="0">
              <a:solidFill>
                <a:srgbClr val="2408F2"/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b="1" kern="0">
                <a:solidFill>
                  <a:srgbClr val="2408F2"/>
                </a:solidFill>
                <a:latin typeface="Comic Sans MS" panose="030F0702030302020204" pitchFamily="66" charset="0"/>
              </a:rPr>
              <a:t>DB Platform:</a:t>
            </a:r>
            <a:r>
              <a:rPr lang="en-US" altLang="zh-CN" sz="1400" kern="0">
                <a:latin typeface="Comic Sans MS" panose="030F0702030302020204" pitchFamily="66" charset="0"/>
              </a:rPr>
              <a:t>OceanBase</a:t>
            </a:r>
            <a:r>
              <a:rPr lang="en-US" altLang="zh-CN" sz="1400" kern="0" dirty="0">
                <a:latin typeface="Comic Sans MS" panose="030F0702030302020204" pitchFamily="66" charset="0"/>
              </a:rPr>
              <a:t>, MongoDB, Neo4J</a:t>
            </a:r>
            <a:endParaRPr lang="en-US" altLang="zh-CN" sz="1400" kern="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Attributes</a:t>
            </a:r>
            <a:r>
              <a:rPr lang="zh-CN" altLang="en-US" dirty="0">
                <a:latin typeface="Comic Sans MS" panose="030F0702030302020204" pitchFamily="66" charset="0"/>
              </a:rPr>
              <a:t>（属性）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99542"/>
            <a:ext cx="8892480" cy="3895081"/>
          </a:xfrm>
        </p:spPr>
        <p:txBody>
          <a:bodyPr/>
          <a:lstStyle/>
          <a:p>
            <a:r>
              <a:rPr lang="en-US" altLang="zh-CN" sz="1800" dirty="0">
                <a:latin typeface="Comic Sans MS" panose="030F0702030302020204" pitchFamily="66" charset="0"/>
              </a:rPr>
              <a:t>An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zh-CN" sz="1800" dirty="0">
                <a:latin typeface="Comic Sans MS" panose="030F0702030302020204" pitchFamily="66" charset="0"/>
              </a:rPr>
              <a:t> is represented by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a set of attributes</a:t>
            </a:r>
            <a:r>
              <a:rPr lang="en-US" altLang="zh-CN" sz="1800" dirty="0">
                <a:latin typeface="Comic Sans MS" panose="030F0702030302020204" pitchFamily="66" charset="0"/>
              </a:rPr>
              <a:t>, that is descriptive properties possessed by all members of an entity set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zh-CN" sz="1800" i="1" dirty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customer (</a:t>
            </a:r>
            <a:r>
              <a:rPr lang="en-US" altLang="zh-CN" sz="1800" i="1" dirty="0" err="1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customer_id</a:t>
            </a:r>
            <a:r>
              <a:rPr lang="en-US" altLang="zh-CN" sz="1800" i="1" dirty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customer_name</a:t>
            </a:r>
            <a:r>
              <a:rPr lang="en-US" altLang="zh-CN" sz="1800" i="1" dirty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customer_street</a:t>
            </a:r>
            <a:r>
              <a:rPr lang="en-US" altLang="zh-CN" sz="1800" i="1" dirty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customer_city</a:t>
            </a:r>
            <a:r>
              <a:rPr lang="en-US" altLang="zh-CN" sz="1800" i="1" dirty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)</a:t>
            </a:r>
            <a:br>
              <a:rPr lang="en-US" altLang="zh-CN" sz="1800" i="1" dirty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loan (</a:t>
            </a:r>
            <a:r>
              <a:rPr lang="en-US" altLang="zh-CN" sz="1800" i="1" dirty="0" err="1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loan_number</a:t>
            </a:r>
            <a:r>
              <a:rPr lang="en-US" altLang="zh-CN" sz="1800" i="1" dirty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amount)</a:t>
            </a:r>
            <a:endParaRPr lang="en-US" altLang="zh-CN" sz="1800" i="1" dirty="0">
              <a:solidFill>
                <a:srgbClr val="0000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i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Domain (</a:t>
            </a:r>
            <a:r>
              <a:rPr lang="zh-CN" altLang="en-US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域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lang="en-US" altLang="zh-CN" sz="1800" dirty="0">
                <a:latin typeface="Comic Sans MS" panose="030F0702030302020204" pitchFamily="66" charset="0"/>
              </a:rPr>
              <a:t> – the set of permitted values for each attribute 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Attribute types</a:t>
            </a:r>
            <a:endParaRPr lang="en-US" altLang="zh-CN" sz="1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Simple and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composite attributes </a:t>
            </a:r>
            <a:r>
              <a:rPr lang="en-US" altLang="zh-CN" sz="1800" dirty="0">
                <a:latin typeface="Comic Sans MS" panose="030F0702030302020204" pitchFamily="66" charset="0"/>
              </a:rPr>
              <a:t>(</a:t>
            </a:r>
            <a:r>
              <a:rPr lang="zh-CN" altLang="en-US" sz="1800" dirty="0">
                <a:latin typeface="Comic Sans MS" panose="030F0702030302020204" pitchFamily="66" charset="0"/>
              </a:rPr>
              <a:t>复合属性</a:t>
            </a:r>
            <a:r>
              <a:rPr lang="en-US" altLang="zh-CN" sz="1800" dirty="0">
                <a:latin typeface="Comic Sans MS" panose="030F0702030302020204" pitchFamily="66" charset="0"/>
              </a:rPr>
              <a:t>)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Single-valued and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multi-valued attributes</a:t>
            </a:r>
            <a:endParaRPr lang="en-US" altLang="zh-CN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Derived attributes</a:t>
            </a:r>
            <a:endParaRPr lang="zh-CN" altLang="en-US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t="29094" r="1903" b="28831"/>
          <a:stretch>
            <a:fillRect/>
          </a:stretch>
        </p:blipFill>
        <p:spPr bwMode="auto">
          <a:xfrm>
            <a:off x="5573664" y="3275490"/>
            <a:ext cx="3462832" cy="152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Relationship Sets (</a:t>
            </a:r>
            <a:r>
              <a:rPr lang="zh-CN" altLang="en-US" dirty="0">
                <a:latin typeface="Comic Sans MS" panose="030F0702030302020204" pitchFamily="66" charset="0"/>
              </a:rPr>
              <a:t>联系集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789553"/>
                <a:ext cx="8712968" cy="3805070"/>
              </a:xfrm>
            </p:spPr>
            <p:txBody>
              <a:bodyPr/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 relationship </a:t>
                </a:r>
                <a:r>
                  <a:rPr lang="en-US" altLang="zh-CN" sz="2000" dirty="0">
                    <a:latin typeface="Comic Sans MS" panose="030F0702030302020204" pitchFamily="66" charset="0"/>
                  </a:rPr>
                  <a:t>is an association among several entities</a:t>
                </a:r>
                <a:endParaRPr lang="en-US" altLang="zh-CN" sz="2000" dirty="0">
                  <a:latin typeface="Comic Sans MS" panose="030F0702030302020204" pitchFamily="66" charset="0"/>
                </a:endParaRPr>
              </a:p>
              <a:p>
                <a:pPr marL="457200" lvl="1" indent="0">
                  <a:buNone/>
                </a:pPr>
                <a:br>
                  <a:rPr lang="en-US" altLang="zh-CN" sz="1800" dirty="0">
                    <a:latin typeface="Comic Sans MS" panose="030F0702030302020204" pitchFamily="66" charset="0"/>
                  </a:rPr>
                </a:br>
                <a:r>
                  <a:rPr lang="en-US" altLang="zh-CN" sz="1800" dirty="0">
                    <a:latin typeface="Comic Sans MS" panose="030F0702030302020204" pitchFamily="66" charset="0"/>
                  </a:rPr>
                  <a:t>	</a:t>
                </a:r>
                <a:r>
                  <a:rPr lang="en-US" altLang="zh-CN" sz="1800" i="1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Hayes		  depositor		A-102</a:t>
                </a:r>
                <a:br>
                  <a:rPr lang="en-US" altLang="zh-CN" sz="1800" i="1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</a:br>
                <a:r>
                  <a:rPr lang="en-US" altLang="zh-CN" sz="1800" i="1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i="1" dirty="0">
                    <a:solidFill>
                      <a:srgbClr val="0000FF"/>
                    </a:solidFill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customer entity	  relationship set	        account entity</a:t>
                </a:r>
                <a:endParaRPr lang="en-US" altLang="zh-CN" sz="1800" i="1" dirty="0">
                  <a:solidFill>
                    <a:srgbClr val="0000FF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Comic Sans MS" panose="030F0702030302020204" pitchFamily="66" charset="0"/>
                </a:endParaRPr>
              </a:p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 relationship set </a:t>
                </a:r>
                <a:r>
                  <a:rPr lang="en-US" altLang="zh-CN" sz="2000" dirty="0">
                    <a:latin typeface="Comic Sans MS" panose="030F0702030302020204" pitchFamily="66" charset="0"/>
                  </a:rPr>
                  <a:t>is a mathematical relation among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000" dirty="0">
                    <a:latin typeface="Comic Sans MS" panose="030F0702030302020204" pitchFamily="66" charset="0"/>
                  </a:rPr>
                  <a:t> entities, each taken from entity sets</a:t>
                </a:r>
                <a:endParaRPr lang="en-US" altLang="zh-CN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{(</m:t>
                      </m:r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1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1" dirty="0">
                  <a:solidFill>
                    <a:srgbClr val="0000FF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Comic Sans MS" panose="030F0702030302020204" pitchFamily="66" charset="0"/>
                  </a:rPr>
                  <a:t>     where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en-US" altLang="zh-CN" sz="2000" dirty="0">
                    <a:latin typeface="Comic Sans MS" panose="030F0702030302020204" pitchFamily="66" charset="0"/>
                  </a:rPr>
                  <a:t>is a relationship</a:t>
                </a:r>
                <a:endParaRPr lang="en-US" altLang="zh-CN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Comic Sans MS" panose="030F0702030302020204" pitchFamily="66" charset="0"/>
                  </a:rPr>
                  <a:t>      	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    </a:t>
                </a:r>
                <a:r>
                  <a:rPr lang="en-US" altLang="zh-CN" sz="1800" i="1" dirty="0">
                    <a:solidFill>
                      <a:srgbClr val="0000FF"/>
                    </a:solidFill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(Hayes, A-102)</a:t>
                </a:r>
                <a:r>
                  <a:rPr lang="en-US" altLang="zh-CN" sz="1800" i="1" dirty="0">
                    <a:solidFill>
                      <a:srgbClr val="0000FF"/>
                    </a:solidFill>
                    <a:latin typeface="Comic Sans MS" panose="030F0702030302020204" pitchFamily="66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1800" i="1" dirty="0">
                    <a:solidFill>
                      <a:srgbClr val="0000FF"/>
                    </a:solidFill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depositor</a:t>
                </a:r>
                <a:endParaRPr lang="en-US" altLang="zh-CN" sz="2000" i="1" dirty="0">
                  <a:solidFill>
                    <a:srgbClr val="1B06BA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endParaRPr lang="zh-CN" altLang="en-US" sz="20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89553"/>
                <a:ext cx="8712968" cy="3805070"/>
              </a:xfrm>
              <a:blipFill rotWithShape="1">
                <a:blip r:embed="rId1"/>
                <a:stretch>
                  <a:fillRect l="-1" t="-7" r="2" b="-5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Relationship Set borrower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" t="7613" r="1443" b="8794"/>
          <a:stretch>
            <a:fillRect/>
          </a:stretch>
        </p:blipFill>
        <p:spPr bwMode="auto">
          <a:xfrm>
            <a:off x="1907704" y="1131590"/>
            <a:ext cx="5189934" cy="334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Relationship Sets (Cont.)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An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attribute</a:t>
            </a:r>
            <a:r>
              <a:rPr lang="en-US" altLang="zh-CN" sz="2000" dirty="0">
                <a:latin typeface="Comic Sans MS" panose="030F0702030302020204" pitchFamily="66" charset="0"/>
              </a:rPr>
              <a:t> can also be property of a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relationship set</a:t>
            </a:r>
            <a:endParaRPr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latin typeface="Comic Sans MS" panose="030F0702030302020204" pitchFamily="66" charset="0"/>
              </a:rPr>
              <a:t>For instance, the depositor relationship set between entity sets </a:t>
            </a:r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customer</a:t>
            </a:r>
            <a:r>
              <a:rPr lang="en-US" altLang="zh-CN" sz="2000" dirty="0">
                <a:latin typeface="Comic Sans MS" panose="030F0702030302020204" pitchFamily="66" charset="0"/>
              </a:rPr>
              <a:t> and </a:t>
            </a:r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account</a:t>
            </a:r>
            <a:r>
              <a:rPr lang="en-US" altLang="zh-CN" sz="2000" dirty="0">
                <a:latin typeface="Comic Sans MS" panose="030F0702030302020204" pitchFamily="66" charset="0"/>
              </a:rPr>
              <a:t> may have the attribute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access-date</a:t>
            </a:r>
            <a:endParaRPr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7306" r="3543" b="7744"/>
          <a:stretch>
            <a:fillRect/>
          </a:stretch>
        </p:blipFill>
        <p:spPr bwMode="auto">
          <a:xfrm>
            <a:off x="1979712" y="2007775"/>
            <a:ext cx="4392488" cy="294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Degree (</a:t>
            </a:r>
            <a:r>
              <a:rPr lang="zh-CN" altLang="en-US" dirty="0">
                <a:latin typeface="Comic Sans MS" panose="030F0702030302020204" pitchFamily="66" charset="0"/>
              </a:rPr>
              <a:t>度</a:t>
            </a:r>
            <a:r>
              <a:rPr lang="en-US" altLang="zh-CN" dirty="0">
                <a:latin typeface="Comic Sans MS" panose="030F0702030302020204" pitchFamily="66" charset="0"/>
              </a:rPr>
              <a:t>/</a:t>
            </a:r>
            <a:r>
              <a:rPr lang="zh-CN" altLang="en-US" dirty="0">
                <a:latin typeface="Comic Sans MS" panose="030F0702030302020204" pitchFamily="66" charset="0"/>
              </a:rPr>
              <a:t>阶</a:t>
            </a:r>
            <a:r>
              <a:rPr lang="en-US" altLang="zh-CN" dirty="0">
                <a:latin typeface="Comic Sans MS" panose="030F0702030302020204" pitchFamily="66" charset="0"/>
              </a:rPr>
              <a:t>) of a Relationship Set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89553"/>
            <a:ext cx="8280920" cy="380507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anose="030F0702030302020204" pitchFamily="66" charset="0"/>
              </a:rPr>
              <a:t>The number of entity sets that participate in a relationship set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Relationship sets that involve two entity sets are 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binary (</a:t>
            </a:r>
            <a:r>
              <a:rPr lang="zh-CN" altLang="en-US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二元的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lang="en-US" altLang="zh-CN" sz="1800" dirty="0">
                <a:latin typeface="Comic Sans MS" panose="030F0702030302020204" pitchFamily="66" charset="0"/>
              </a:rPr>
              <a:t>  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Relationship sets may involve more than two entity sets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Relationships between more than two entity sets are rare, and most relationships are binary 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Outline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524" y="771550"/>
            <a:ext cx="8568952" cy="38050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Overview of the Design Process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Entity-Relationship Model (</a:t>
            </a:r>
            <a:r>
              <a:rPr lang="zh-CN" altLang="en-US" b="1" dirty="0">
                <a:latin typeface="Comic Sans MS" panose="030F0702030302020204" pitchFamily="66" charset="0"/>
              </a:rPr>
              <a:t>实体联系模型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anose="030F0702030302020204" pitchFamily="66" charset="0"/>
                <a:ea typeface="华文中宋" panose="02010600040101010101" pitchFamily="2" charset="-122"/>
                <a:sym typeface="Wingdings" panose="05000000000000000000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anose="030F0702030302020204" pitchFamily="66" charset="0"/>
              </a:rPr>
              <a:t>Constraints</a:t>
            </a:r>
            <a:r>
              <a:rPr lang="en-US" altLang="zh-CN" b="1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endParaRPr lang="en-US" altLang="zh-CN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Entity-Relationship Diagrams (</a:t>
            </a:r>
            <a:r>
              <a:rPr lang="zh-CN" altLang="en-US" b="1" dirty="0">
                <a:latin typeface="Comic Sans MS" panose="030F0702030302020204" pitchFamily="66" charset="0"/>
              </a:rPr>
              <a:t>实体联系图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Reduction to Relation Schemas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Summary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Mapping Cardinalities (</a:t>
            </a:r>
            <a:r>
              <a:rPr lang="zh-CN" altLang="en-US" dirty="0">
                <a:latin typeface="Comic Sans MS" panose="030F0702030302020204" pitchFamily="66" charset="0"/>
              </a:rPr>
              <a:t>映射基数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27534"/>
            <a:ext cx="8712968" cy="4320480"/>
          </a:xfrm>
        </p:spPr>
        <p:txBody>
          <a:bodyPr/>
          <a:lstStyle/>
          <a:p>
            <a:r>
              <a:rPr lang="en-US" altLang="zh-CN" sz="1800" dirty="0">
                <a:latin typeface="Comic Sans MS" panose="030F0702030302020204" pitchFamily="66" charset="0"/>
              </a:rPr>
              <a:t>Express the number of entities to which another entity can be associated via a relationship set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r>
              <a:rPr lang="en-US" altLang="zh-CN" sz="1800" dirty="0">
                <a:latin typeface="Comic Sans MS" panose="030F0702030302020204" pitchFamily="66" charset="0"/>
              </a:rPr>
              <a:t>For a binary relationship set, the mapping cardinality must be one of the following types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One to one (1</a:t>
            </a:r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对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1): </a:t>
            </a:r>
            <a:r>
              <a:rPr lang="en-US" altLang="zh-CN" sz="1600" dirty="0">
                <a:latin typeface="Comic Sans MS" panose="030F0702030302020204" pitchFamily="66" charset="0"/>
              </a:rPr>
              <a:t>An entity in A is associated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at most one entity </a:t>
            </a:r>
            <a:r>
              <a:rPr lang="en-US" altLang="zh-CN" sz="1600" dirty="0">
                <a:latin typeface="Comic Sans MS" panose="030F0702030302020204" pitchFamily="66" charset="0"/>
              </a:rPr>
              <a:t>in B, and an entity in B is associated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at most one entity </a:t>
            </a:r>
            <a:r>
              <a:rPr lang="en-US" altLang="zh-CN" sz="1600" dirty="0">
                <a:latin typeface="Comic Sans MS" panose="030F0702030302020204" pitchFamily="66" charset="0"/>
              </a:rPr>
              <a:t>in A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One to many (1</a:t>
            </a:r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对多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): </a:t>
            </a:r>
            <a:r>
              <a:rPr lang="en-US" altLang="zh-CN" sz="1600" dirty="0">
                <a:latin typeface="Comic Sans MS" panose="030F0702030302020204" pitchFamily="66" charset="0"/>
              </a:rPr>
              <a:t>An entity in A is associated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any number (zero or more) of entities</a:t>
            </a:r>
            <a:r>
              <a:rPr lang="en-US" altLang="zh-CN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600" dirty="0">
                <a:latin typeface="Comic Sans MS" panose="030F0702030302020204" pitchFamily="66" charset="0"/>
              </a:rPr>
              <a:t>in B. An entity in B, however, can be associated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at most one entity</a:t>
            </a:r>
            <a:r>
              <a:rPr lang="en-US" altLang="zh-CN" sz="1600" dirty="0">
                <a:latin typeface="Comic Sans MS" panose="030F0702030302020204" pitchFamily="66" charset="0"/>
              </a:rPr>
              <a:t> in A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Many to one (</a:t>
            </a:r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多对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1): </a:t>
            </a:r>
            <a:r>
              <a:rPr lang="en-US" altLang="zh-CN" sz="1600" dirty="0">
                <a:latin typeface="Comic Sans MS" panose="030F0702030302020204" pitchFamily="66" charset="0"/>
              </a:rPr>
              <a:t>An entity in A is associated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at most one entity </a:t>
            </a:r>
            <a:r>
              <a:rPr lang="en-US" altLang="zh-CN" sz="1600" dirty="0">
                <a:latin typeface="Comic Sans MS" panose="030F0702030302020204" pitchFamily="66" charset="0"/>
              </a:rPr>
              <a:t>in B. An entity in B, however, can be associated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any number (zero or more) of entities</a:t>
            </a:r>
            <a:r>
              <a:rPr lang="en-US" altLang="zh-CN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600" dirty="0">
                <a:latin typeface="Comic Sans MS" panose="030F0702030302020204" pitchFamily="66" charset="0"/>
              </a:rPr>
              <a:t>in A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Many to many (</a:t>
            </a:r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多对多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): </a:t>
            </a:r>
            <a:r>
              <a:rPr lang="en-US" altLang="zh-CN" sz="1600" dirty="0">
                <a:latin typeface="Comic Sans MS" panose="030F0702030302020204" pitchFamily="66" charset="0"/>
              </a:rPr>
              <a:t>An entity in A is associated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any number (zero or more) of entities</a:t>
            </a:r>
            <a:r>
              <a:rPr lang="en-US" altLang="zh-CN" sz="1600" b="1" dirty="0">
                <a:latin typeface="Comic Sans MS" panose="030F0702030302020204" pitchFamily="66" charset="0"/>
              </a:rPr>
              <a:t> </a:t>
            </a:r>
            <a:r>
              <a:rPr lang="en-US" altLang="zh-CN" sz="1600" dirty="0">
                <a:latin typeface="Comic Sans MS" panose="030F0702030302020204" pitchFamily="66" charset="0"/>
              </a:rPr>
              <a:t>in B, and an entity in B is associated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any number (zero or more) of entities</a:t>
            </a:r>
            <a:r>
              <a:rPr lang="en-US" altLang="zh-CN" sz="1600" dirty="0">
                <a:latin typeface="Comic Sans MS" panose="030F0702030302020204" pitchFamily="66" charset="0"/>
              </a:rPr>
              <a:t> in A</a:t>
            </a:r>
            <a:endParaRPr lang="en-US" altLang="zh-CN" sz="16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20538"/>
            <a:ext cx="9144000" cy="581025"/>
          </a:xfrm>
        </p:spPr>
        <p:txBody>
          <a:bodyPr/>
          <a:lstStyle/>
          <a:p>
            <a:pPr algn="ctr"/>
            <a:r>
              <a:rPr lang="en-US" altLang="zh-CN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Mapping Cardinalities (cont.)</a:t>
            </a:r>
            <a:endParaRPr lang="zh-CN" altLang="en-US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970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36512" y="555526"/>
            <a:ext cx="9180512" cy="2015728"/>
          </a:xfrm>
        </p:spPr>
        <p:txBody>
          <a:bodyPr/>
          <a:lstStyle/>
          <a:p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Mapping cardinality types:</a:t>
            </a:r>
            <a:endParaRPr lang="en-US" altLang="zh-CN" sz="1800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8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One to one(1</a:t>
            </a:r>
            <a:r>
              <a:rPr lang="zh-CN" altLang="en-US" sz="18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对</a:t>
            </a:r>
            <a:r>
              <a:rPr lang="en-US" altLang="zh-CN" sz="18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1): 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An entity in </a:t>
            </a: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 is associated with </a:t>
            </a: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at most one 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entity in </a:t>
            </a: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, and an entity in </a:t>
            </a: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 is associated with </a:t>
            </a:r>
            <a:r>
              <a:rPr lang="en-US" altLang="zh-CN" sz="18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at most one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 entity in </a:t>
            </a: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.</a:t>
            </a:r>
            <a:endParaRPr lang="zh-CN" altLang="en-US" sz="18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8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One to many(1</a:t>
            </a:r>
            <a:r>
              <a:rPr lang="zh-CN" altLang="en-US" sz="18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对多</a:t>
            </a:r>
            <a:r>
              <a:rPr lang="en-US" altLang="zh-CN" sz="18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): 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An entity in </a:t>
            </a: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 is associated with </a:t>
            </a: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any number (zero or more)</a:t>
            </a:r>
            <a:r>
              <a:rPr lang="en-US" altLang="zh-CN" sz="18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of entities in </a:t>
            </a: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. An entity in </a:t>
            </a: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, however, can be associated with </a:t>
            </a:r>
            <a:r>
              <a:rPr lang="en-US" altLang="zh-CN" sz="18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at most one 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entity in </a:t>
            </a: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.</a:t>
            </a:r>
            <a:endParaRPr lang="zh-CN" altLang="en-US" sz="1800" b="1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29703" name="Group 7"/>
          <p:cNvGrpSpPr/>
          <p:nvPr/>
        </p:nvGrpSpPr>
        <p:grpSpPr bwMode="auto">
          <a:xfrm>
            <a:off x="1187450" y="2571750"/>
            <a:ext cx="7056958" cy="2319463"/>
            <a:chOff x="611" y="1062"/>
            <a:chExt cx="4673" cy="3226"/>
          </a:xfrm>
        </p:grpSpPr>
        <p:pic>
          <p:nvPicPr>
            <p:cNvPr id="29704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0" t="10025" r="1834" b="10269"/>
            <a:stretch>
              <a:fillRect/>
            </a:stretch>
          </p:blipFill>
          <p:spPr bwMode="auto">
            <a:xfrm>
              <a:off x="1020" y="1062"/>
              <a:ext cx="3558" cy="2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5" name="Text Box 4"/>
            <p:cNvSpPr txBox="1">
              <a:spLocks noChangeArrowheads="1"/>
            </p:cNvSpPr>
            <p:nvPr/>
          </p:nvSpPr>
          <p:spPr bwMode="auto">
            <a:xfrm>
              <a:off x="1194" y="3203"/>
              <a:ext cx="892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 sz="1600" b="1" i="0">
                  <a:solidFill>
                    <a:srgbClr val="FF0000"/>
                  </a:solidFill>
                </a:rPr>
                <a:t>One to one</a:t>
              </a:r>
              <a:endParaRPr kumimoji="0" lang="en-US" altLang="zh-CN" sz="1600" b="1" i="0">
                <a:solidFill>
                  <a:srgbClr val="FF0000"/>
                </a:solidFill>
              </a:endParaRPr>
            </a:p>
          </p:txBody>
        </p:sp>
        <p:sp>
          <p:nvSpPr>
            <p:cNvPr id="29706" name="Text Box 5"/>
            <p:cNvSpPr txBox="1">
              <a:spLocks noChangeArrowheads="1"/>
            </p:cNvSpPr>
            <p:nvPr/>
          </p:nvSpPr>
          <p:spPr bwMode="auto">
            <a:xfrm>
              <a:off x="3402" y="3203"/>
              <a:ext cx="974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 sz="1600" b="1" i="0">
                  <a:solidFill>
                    <a:srgbClr val="FF0000"/>
                  </a:solidFill>
                </a:rPr>
                <a:t>One to Many</a:t>
              </a:r>
              <a:endParaRPr kumimoji="0" lang="en-US" altLang="zh-CN" sz="1600" b="1" i="0">
                <a:solidFill>
                  <a:srgbClr val="FF0000"/>
                </a:solidFill>
              </a:endParaRPr>
            </a:p>
          </p:txBody>
        </p:sp>
        <p:sp>
          <p:nvSpPr>
            <p:cNvPr id="29707" name="Text Box 6"/>
            <p:cNvSpPr txBox="1">
              <a:spLocks noChangeArrowheads="1"/>
            </p:cNvSpPr>
            <p:nvPr/>
          </p:nvSpPr>
          <p:spPr bwMode="auto">
            <a:xfrm>
              <a:off x="611" y="3475"/>
              <a:ext cx="4673" cy="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kumimoji="0" lang="en-US" altLang="zh-CN" sz="1600" b="1" i="0">
                  <a:solidFill>
                    <a:srgbClr val="FF0000"/>
                  </a:solidFill>
                </a:rPr>
                <a:t>Note:</a:t>
              </a:r>
              <a:r>
                <a:rPr kumimoji="0" lang="en-US" altLang="zh-CN" sz="1600" b="1" i="0"/>
                <a:t> Some elements in </a:t>
              </a:r>
              <a:r>
                <a:rPr kumimoji="0" lang="en-US" altLang="zh-CN" sz="1600" b="1" i="0">
                  <a:solidFill>
                    <a:srgbClr val="0000FF"/>
                  </a:solidFill>
                </a:rPr>
                <a:t>A</a:t>
              </a:r>
              <a:r>
                <a:rPr kumimoji="0" lang="en-US" altLang="zh-CN" sz="1600" b="1" i="0"/>
                <a:t> and </a:t>
              </a:r>
              <a:r>
                <a:rPr kumimoji="0" lang="en-US" altLang="zh-CN" sz="1600" b="1" i="0">
                  <a:solidFill>
                    <a:srgbClr val="0000FF"/>
                  </a:solidFill>
                </a:rPr>
                <a:t>B</a:t>
              </a:r>
              <a:r>
                <a:rPr kumimoji="0" lang="en-US" altLang="zh-CN" sz="1600" b="1" i="0"/>
                <a:t> may not be mapped to any elements in the other set</a:t>
              </a:r>
              <a:endParaRPr kumimoji="0" lang="en-US" altLang="zh-CN" sz="1600" b="1" i="0"/>
            </a:p>
          </p:txBody>
        </p:sp>
      </p:grp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20538"/>
            <a:ext cx="9144000" cy="581025"/>
          </a:xfrm>
        </p:spPr>
        <p:txBody>
          <a:bodyPr/>
          <a:lstStyle/>
          <a:p>
            <a:pPr algn="ctr"/>
            <a:r>
              <a:rPr lang="en-US" altLang="zh-CN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Mapping Cardinalities (cont.)</a:t>
            </a:r>
            <a:endParaRPr lang="zh-CN" altLang="en-US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07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627534"/>
            <a:ext cx="9144000" cy="2070422"/>
          </a:xfrm>
        </p:spPr>
        <p:txBody>
          <a:bodyPr/>
          <a:lstStyle/>
          <a:p>
            <a:r>
              <a:rPr lang="en-US" altLang="zh-CN" sz="16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Mapping cardinality types:</a:t>
            </a:r>
            <a:endParaRPr lang="zh-CN" altLang="en-US" sz="16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6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Many to one(</a:t>
            </a:r>
            <a:r>
              <a:rPr lang="zh-CN" altLang="en-US" sz="16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多对</a:t>
            </a:r>
            <a:r>
              <a:rPr lang="en-US" altLang="zh-CN" sz="16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1): </a:t>
            </a:r>
            <a:r>
              <a:rPr lang="en-US" altLang="zh-CN" sz="1600" b="1">
                <a:latin typeface="Comic Sans MS" panose="030F0702030302020204" pitchFamily="66" charset="0"/>
                <a:ea typeface="宋体" panose="02010600030101010101" pitchFamily="2" charset="-122"/>
              </a:rPr>
              <a:t>An entity in </a:t>
            </a:r>
            <a:r>
              <a:rPr lang="en-US" altLang="zh-CN" sz="16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</a:t>
            </a:r>
            <a:r>
              <a:rPr lang="en-US" altLang="zh-CN" sz="1600" b="1">
                <a:latin typeface="Comic Sans MS" panose="030F0702030302020204" pitchFamily="66" charset="0"/>
                <a:ea typeface="宋体" panose="02010600030101010101" pitchFamily="2" charset="-122"/>
              </a:rPr>
              <a:t> is associated with </a:t>
            </a:r>
            <a:r>
              <a:rPr lang="en-US" altLang="zh-CN" sz="16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at most one entity</a:t>
            </a:r>
            <a:r>
              <a:rPr lang="en-US" altLang="zh-CN" sz="1600" b="1">
                <a:latin typeface="Comic Sans MS" panose="030F0702030302020204" pitchFamily="66" charset="0"/>
                <a:ea typeface="宋体" panose="02010600030101010101" pitchFamily="2" charset="-122"/>
              </a:rPr>
              <a:t> in </a:t>
            </a:r>
            <a:r>
              <a:rPr lang="en-US" altLang="zh-CN" sz="16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600" b="1">
                <a:latin typeface="Comic Sans MS" panose="030F0702030302020204" pitchFamily="66" charset="0"/>
                <a:ea typeface="宋体" panose="02010600030101010101" pitchFamily="2" charset="-122"/>
              </a:rPr>
              <a:t>. An entity in </a:t>
            </a:r>
            <a:r>
              <a:rPr lang="en-US" altLang="zh-CN" sz="16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600" b="1">
                <a:latin typeface="Comic Sans MS" panose="030F0702030302020204" pitchFamily="66" charset="0"/>
                <a:ea typeface="宋体" panose="02010600030101010101" pitchFamily="2" charset="-122"/>
              </a:rPr>
              <a:t>, however, can be associated with </a:t>
            </a:r>
            <a:r>
              <a:rPr lang="en-US" altLang="zh-CN" sz="16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any number (zero or more) </a:t>
            </a:r>
            <a:r>
              <a:rPr lang="en-US" altLang="zh-CN" sz="1600" b="1">
                <a:latin typeface="Comic Sans MS" panose="030F0702030302020204" pitchFamily="66" charset="0"/>
                <a:ea typeface="宋体" panose="02010600030101010101" pitchFamily="2" charset="-122"/>
              </a:rPr>
              <a:t>of entities in </a:t>
            </a:r>
            <a:r>
              <a:rPr lang="en-US" altLang="zh-CN" sz="16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</a:t>
            </a:r>
            <a:r>
              <a:rPr lang="en-US" altLang="zh-CN" sz="1600" b="1">
                <a:latin typeface="Comic Sans MS" panose="030F0702030302020204" pitchFamily="66" charset="0"/>
                <a:ea typeface="宋体" panose="02010600030101010101" pitchFamily="2" charset="-122"/>
              </a:rPr>
              <a:t>. </a:t>
            </a:r>
            <a:endParaRPr lang="zh-CN" altLang="en-US" sz="16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6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Many to many(</a:t>
            </a:r>
            <a:r>
              <a:rPr lang="zh-CN" altLang="en-US" sz="16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多对多</a:t>
            </a:r>
            <a:r>
              <a:rPr lang="en-US" altLang="zh-CN" sz="16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): </a:t>
            </a:r>
            <a:r>
              <a:rPr lang="en-US" altLang="zh-CN" sz="1600" b="1">
                <a:latin typeface="Comic Sans MS" panose="030F0702030302020204" pitchFamily="66" charset="0"/>
                <a:ea typeface="宋体" panose="02010600030101010101" pitchFamily="2" charset="-122"/>
              </a:rPr>
              <a:t>An entity in </a:t>
            </a:r>
            <a:r>
              <a:rPr lang="en-US" altLang="zh-CN" sz="16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</a:t>
            </a:r>
            <a:r>
              <a:rPr lang="en-US" altLang="zh-CN" sz="1600" b="1">
                <a:latin typeface="Comic Sans MS" panose="030F0702030302020204" pitchFamily="66" charset="0"/>
                <a:ea typeface="宋体" panose="02010600030101010101" pitchFamily="2" charset="-122"/>
              </a:rPr>
              <a:t> is associated with </a:t>
            </a:r>
            <a:r>
              <a:rPr lang="en-US" altLang="zh-CN" sz="16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any number (zero or more)</a:t>
            </a:r>
            <a:r>
              <a:rPr lang="en-US" altLang="zh-CN" sz="1600" b="1">
                <a:latin typeface="Comic Sans MS" panose="030F0702030302020204" pitchFamily="66" charset="0"/>
                <a:ea typeface="宋体" panose="02010600030101010101" pitchFamily="2" charset="-122"/>
              </a:rPr>
              <a:t> of entities in </a:t>
            </a:r>
            <a:r>
              <a:rPr lang="en-US" altLang="zh-CN" sz="16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600" b="1">
                <a:latin typeface="Comic Sans MS" panose="030F0702030302020204" pitchFamily="66" charset="0"/>
                <a:ea typeface="宋体" panose="02010600030101010101" pitchFamily="2" charset="-122"/>
              </a:rPr>
              <a:t>, and an entity in </a:t>
            </a:r>
            <a:r>
              <a:rPr lang="en-US" altLang="zh-CN" sz="16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600" b="1">
                <a:latin typeface="Comic Sans MS" panose="030F0702030302020204" pitchFamily="66" charset="0"/>
                <a:ea typeface="宋体" panose="02010600030101010101" pitchFamily="2" charset="-122"/>
              </a:rPr>
              <a:t> is associated with </a:t>
            </a:r>
            <a:r>
              <a:rPr lang="en-US" altLang="zh-CN" sz="16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any number (zero or more) </a:t>
            </a:r>
            <a:r>
              <a:rPr lang="en-US" altLang="zh-CN" sz="1600" b="1">
                <a:latin typeface="Comic Sans MS" panose="030F0702030302020204" pitchFamily="66" charset="0"/>
                <a:ea typeface="宋体" panose="02010600030101010101" pitchFamily="2" charset="-122"/>
              </a:rPr>
              <a:t>of entities in </a:t>
            </a:r>
            <a:r>
              <a:rPr lang="en-US" altLang="zh-CN" sz="16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</a:t>
            </a:r>
            <a:r>
              <a:rPr lang="en-US" altLang="zh-CN" sz="1600" b="1">
                <a:latin typeface="Comic Sans MS" panose="030F0702030302020204" pitchFamily="66" charset="0"/>
                <a:ea typeface="宋体" panose="02010600030101010101" pitchFamily="2" charset="-122"/>
              </a:rPr>
              <a:t>.</a:t>
            </a:r>
            <a:endParaRPr lang="zh-CN" altLang="en-US" sz="1600" b="1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30727" name="Group 7"/>
          <p:cNvGrpSpPr/>
          <p:nvPr/>
        </p:nvGrpSpPr>
        <p:grpSpPr bwMode="auto">
          <a:xfrm>
            <a:off x="1042988" y="2542447"/>
            <a:ext cx="6409332" cy="2509655"/>
            <a:chOff x="657" y="890"/>
            <a:chExt cx="4172" cy="3457"/>
          </a:xfrm>
        </p:grpSpPr>
        <p:pic>
          <p:nvPicPr>
            <p:cNvPr id="30728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" t="10165" r="1236" b="8791"/>
            <a:stretch>
              <a:fillRect/>
            </a:stretch>
          </p:blipFill>
          <p:spPr bwMode="auto">
            <a:xfrm>
              <a:off x="928" y="890"/>
              <a:ext cx="3812" cy="2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9" name="Text Box 4"/>
            <p:cNvSpPr txBox="1">
              <a:spLocks noChangeArrowheads="1"/>
            </p:cNvSpPr>
            <p:nvPr/>
          </p:nvSpPr>
          <p:spPr bwMode="auto">
            <a:xfrm>
              <a:off x="1330" y="3249"/>
              <a:ext cx="822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 sz="1400" b="1" i="0">
                  <a:solidFill>
                    <a:srgbClr val="FF0000"/>
                  </a:solidFill>
                </a:rPr>
                <a:t>Many to one</a:t>
              </a:r>
              <a:endParaRPr kumimoji="0" lang="en-US" altLang="zh-CN" sz="1400" b="1" i="0">
                <a:solidFill>
                  <a:srgbClr val="FF0000"/>
                </a:solidFill>
              </a:endParaRPr>
            </a:p>
          </p:txBody>
        </p:sp>
        <p:sp>
          <p:nvSpPr>
            <p:cNvPr id="30730" name="Text Box 5"/>
            <p:cNvSpPr txBox="1">
              <a:spLocks noChangeArrowheads="1"/>
            </p:cNvSpPr>
            <p:nvPr/>
          </p:nvSpPr>
          <p:spPr bwMode="auto">
            <a:xfrm>
              <a:off x="3517" y="3249"/>
              <a:ext cx="915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 sz="1400" b="1" i="0">
                  <a:solidFill>
                    <a:srgbClr val="FF0000"/>
                  </a:solidFill>
                </a:rPr>
                <a:t>Many to many</a:t>
              </a:r>
              <a:endParaRPr kumimoji="0" lang="en-US" altLang="zh-CN" sz="1400" b="1" i="0">
                <a:solidFill>
                  <a:srgbClr val="FF0000"/>
                </a:solidFill>
              </a:endParaRPr>
            </a:p>
          </p:txBody>
        </p:sp>
        <p:sp>
          <p:nvSpPr>
            <p:cNvPr id="30731" name="Text Box 6"/>
            <p:cNvSpPr txBox="1">
              <a:spLocks noChangeArrowheads="1"/>
            </p:cNvSpPr>
            <p:nvPr/>
          </p:nvSpPr>
          <p:spPr bwMode="auto">
            <a:xfrm>
              <a:off x="657" y="3626"/>
              <a:ext cx="4172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kumimoji="0" lang="en-US" altLang="zh-CN" sz="1400" b="1" i="0">
                  <a:solidFill>
                    <a:srgbClr val="FF0000"/>
                  </a:solidFill>
                </a:rPr>
                <a:t>Note:</a:t>
              </a:r>
              <a:r>
                <a:rPr kumimoji="0" lang="en-US" altLang="zh-CN" sz="1400" b="1" i="0"/>
                <a:t> Some elements in </a:t>
              </a:r>
              <a:r>
                <a:rPr kumimoji="0" lang="en-US" altLang="zh-CN" sz="1400" b="1" i="0">
                  <a:solidFill>
                    <a:srgbClr val="0000FF"/>
                  </a:solidFill>
                </a:rPr>
                <a:t>A</a:t>
              </a:r>
              <a:r>
                <a:rPr kumimoji="0" lang="en-US" altLang="zh-CN" sz="1400" b="1" i="0"/>
                <a:t> and </a:t>
              </a:r>
              <a:r>
                <a:rPr kumimoji="0" lang="en-US" altLang="zh-CN" sz="1400" b="1" i="0">
                  <a:solidFill>
                    <a:srgbClr val="0000FF"/>
                  </a:solidFill>
                </a:rPr>
                <a:t>B</a:t>
              </a:r>
              <a:r>
                <a:rPr kumimoji="0" lang="en-US" altLang="zh-CN" sz="1400" b="1" i="0"/>
                <a:t> may not be mapped to any elements in the other set</a:t>
              </a:r>
              <a:endParaRPr kumimoji="0" lang="en-US" altLang="zh-CN" sz="1400" b="1" i="0"/>
            </a:p>
          </p:txBody>
        </p:sp>
      </p:grp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11812" r="3018" b="12732"/>
          <a:stretch>
            <a:fillRect/>
          </a:stretch>
        </p:blipFill>
        <p:spPr bwMode="auto">
          <a:xfrm>
            <a:off x="1562100" y="2067694"/>
            <a:ext cx="574675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Mapping Cardinalities affect ER Design</a:t>
            </a:r>
            <a:endParaRPr lang="en-US" altLang="zh-CN" sz="2800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17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7504" y="699542"/>
            <a:ext cx="8928992" cy="13370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Can make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access-date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an 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attribute of account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, instead of a relationship attribute, if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each account can have only one customer </a:t>
            </a:r>
            <a:endParaRPr lang="en-US" altLang="zh-CN" sz="2000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University Database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5" name="Graphic 5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t="-1" b="12197"/>
          <a:stretch>
            <a:fillRect/>
          </a:stretch>
        </p:blipFill>
        <p:spPr>
          <a:xfrm>
            <a:off x="578080" y="994823"/>
            <a:ext cx="3993920" cy="3153854"/>
          </a:xfrm>
          <a:prstGeom prst="rect">
            <a:avLst/>
          </a:prstGeom>
        </p:spPr>
      </p:pic>
      <p:pic>
        <p:nvPicPr>
          <p:cNvPr id="6" name="Picture 5" descr="W:\db-book\db7\slide-dir\Tables-Figures\EPS-PDF-JPG-dir\tables\stud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4048" y="1002072"/>
            <a:ext cx="3543960" cy="3153854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1187624" y="429994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Comic Sans MS" panose="030F0702030302020204" pitchFamily="66" charset="0"/>
                <a:cs typeface="Arial" panose="020B0604020202020204" pitchFamily="34" charset="0"/>
              </a:rPr>
              <a:t>Instructor table</a:t>
            </a:r>
            <a:endParaRPr lang="zh-CN" altLang="en-US" sz="1800" b="1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80112" y="429994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Comic Sans MS" panose="030F0702030302020204" pitchFamily="66" charset="0"/>
                <a:cs typeface="Arial" panose="020B0604020202020204" pitchFamily="34" charset="0"/>
              </a:rPr>
              <a:t>Student table</a:t>
            </a:r>
            <a:endParaRPr lang="zh-CN" altLang="en-US" sz="1800" b="1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Participation Constraints (</a:t>
            </a:r>
            <a:r>
              <a:rPr lang="zh-CN" altLang="en-US" dirty="0">
                <a:latin typeface="Comic Sans MS" panose="030F0702030302020204" pitchFamily="66" charset="0"/>
              </a:rPr>
              <a:t>参与约束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27534"/>
            <a:ext cx="8784976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1600" b="1">
                <a:solidFill>
                  <a:srgbClr val="FF0000"/>
                </a:solidFill>
                <a:latin typeface="Comic Sans MS" panose="030F0702030302020204" pitchFamily="66" charset="0"/>
              </a:rPr>
              <a:t>Total participation</a:t>
            </a:r>
            <a:r>
              <a:rPr lang="en-US" altLang="zh-CN" sz="1600" b="1">
                <a:ea typeface="宋体" panose="02010600030101010101" pitchFamily="2" charset="-122"/>
              </a:rPr>
              <a:t> (indicated by </a:t>
            </a:r>
            <a:r>
              <a:rPr lang="en-US" altLang="zh-CN" sz="1600" b="1">
                <a:solidFill>
                  <a:srgbClr val="FF0000"/>
                </a:solidFill>
                <a:ea typeface="宋体" panose="02010600030101010101" pitchFamily="2" charset="-122"/>
              </a:rPr>
              <a:t>double line</a:t>
            </a:r>
            <a:r>
              <a:rPr lang="en-US" altLang="zh-CN" sz="1600" b="1">
                <a:ea typeface="宋体" panose="02010600030101010101" pitchFamily="2" charset="-122"/>
              </a:rPr>
              <a:t>): </a:t>
            </a:r>
            <a:endParaRPr lang="en-US" altLang="zh-CN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latin typeface="Comic Sans MS" panose="030F0702030302020204" pitchFamily="66" charset="0"/>
              </a:rPr>
              <a:t>Every entity in the entity set participates in at least one relationship in the relationship set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E.g.</a:t>
            </a:r>
            <a:r>
              <a:rPr lang="en-US" altLang="zh-CN" sz="1600" b="1" dirty="0">
                <a:latin typeface="Comic Sans MS" panose="030F0702030302020204" pitchFamily="66" charset="0"/>
              </a:rPr>
              <a:t>, </a:t>
            </a:r>
            <a:r>
              <a:rPr lang="zh-CN" altLang="en-US" sz="1600" dirty="0">
                <a:latin typeface="Comic Sans MS" panose="030F0702030302020204" pitchFamily="66" charset="0"/>
              </a:rPr>
              <a:t>每个</a:t>
            </a:r>
            <a:r>
              <a:rPr lang="en-US" altLang="zh-CN" sz="1600" dirty="0">
                <a:latin typeface="Comic Sans MS" panose="030F0702030302020204" pitchFamily="66" charset="0"/>
              </a:rPr>
              <a:t>student</a:t>
            </a:r>
            <a:r>
              <a:rPr lang="zh-CN" altLang="en-US" sz="1600" dirty="0">
                <a:latin typeface="Comic Sans MS" panose="030F0702030302020204" pitchFamily="66" charset="0"/>
              </a:rPr>
              <a:t>实体通过</a:t>
            </a:r>
            <a:r>
              <a:rPr lang="en-US" altLang="zh-CN" sz="1600" dirty="0">
                <a:latin typeface="Comic Sans MS" panose="030F0702030302020204" pitchFamily="66" charset="0"/>
              </a:rPr>
              <a:t>advisor</a:t>
            </a:r>
            <a:r>
              <a:rPr lang="zh-CN" altLang="en-US" sz="1600" dirty="0">
                <a:latin typeface="Comic Sans MS" panose="030F0702030302020204" pitchFamily="66" charset="0"/>
              </a:rPr>
              <a:t>联系同至少一名教师相联系，</a:t>
            </a:r>
            <a:r>
              <a:rPr lang="en-US" altLang="zh-CN" sz="1600" dirty="0">
                <a:latin typeface="Comic Sans MS" panose="030F0702030302020204" pitchFamily="66" charset="0"/>
              </a:rPr>
              <a:t>student</a:t>
            </a:r>
            <a:r>
              <a:rPr lang="zh-CN" altLang="en-US" sz="1600" dirty="0">
                <a:latin typeface="Comic Sans MS" panose="030F0702030302020204" pitchFamily="66" charset="0"/>
              </a:rPr>
              <a:t>在联系集</a:t>
            </a:r>
            <a:r>
              <a:rPr lang="en-US" altLang="zh-CN" sz="1600" dirty="0">
                <a:latin typeface="Comic Sans MS" panose="030F0702030302020204" pitchFamily="66" charset="0"/>
              </a:rPr>
              <a:t>advisor</a:t>
            </a:r>
            <a:r>
              <a:rPr lang="zh-CN" altLang="en-US" sz="1600" dirty="0">
                <a:latin typeface="Comic Sans MS" panose="030F0702030302020204" pitchFamily="66" charset="0"/>
              </a:rPr>
              <a:t>中是全部参与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Partial participation</a:t>
            </a:r>
            <a:endParaRPr lang="en-US" altLang="zh-CN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latin typeface="Comic Sans MS" panose="030F0702030302020204" pitchFamily="66" charset="0"/>
              </a:rPr>
              <a:t>Some entities may not participate in any relationship in the relationship set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E.g., </a:t>
            </a:r>
            <a:r>
              <a:rPr lang="zh-CN" altLang="en-US" sz="1600" dirty="0">
                <a:latin typeface="Comic Sans MS" panose="030F0702030302020204" pitchFamily="66" charset="0"/>
              </a:rPr>
              <a:t>有的</a:t>
            </a:r>
            <a:r>
              <a:rPr lang="en-US" altLang="zh-CN" sz="1600" dirty="0">
                <a:latin typeface="Comic Sans MS" panose="030F0702030302020204" pitchFamily="66" charset="0"/>
              </a:rPr>
              <a:t>instructor</a:t>
            </a:r>
            <a:r>
              <a:rPr lang="zh-CN" altLang="en-US" sz="1600" dirty="0">
                <a:latin typeface="Comic Sans MS" panose="030F0702030302020204" pitchFamily="66" charset="0"/>
              </a:rPr>
              <a:t>可能不指导学生，所以</a:t>
            </a:r>
            <a:r>
              <a:rPr lang="en-US" altLang="zh-CN" sz="1600" dirty="0">
                <a:latin typeface="Comic Sans MS" panose="030F0702030302020204" pitchFamily="66" charset="0"/>
              </a:rPr>
              <a:t>instructor</a:t>
            </a:r>
            <a:r>
              <a:rPr lang="zh-CN" altLang="en-US" sz="1600" dirty="0">
                <a:latin typeface="Comic Sans MS" panose="030F0702030302020204" pitchFamily="66" charset="0"/>
              </a:rPr>
              <a:t>在联系集</a:t>
            </a:r>
            <a:r>
              <a:rPr lang="en-US" altLang="zh-CN" sz="1600" dirty="0">
                <a:latin typeface="Comic Sans MS" panose="030F0702030302020204" pitchFamily="66" charset="0"/>
              </a:rPr>
              <a:t>advisor</a:t>
            </a:r>
            <a:r>
              <a:rPr lang="zh-CN" altLang="en-US" sz="1600" dirty="0">
                <a:latin typeface="Comic Sans MS" panose="030F0702030302020204" pitchFamily="66" charset="0"/>
              </a:rPr>
              <a:t>中是部分参与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endParaRPr lang="zh-CN" altLang="en-US" sz="16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t="32813" r="984" b="34563"/>
          <a:stretch>
            <a:fillRect/>
          </a:stretch>
        </p:blipFill>
        <p:spPr bwMode="auto">
          <a:xfrm>
            <a:off x="995363" y="3291830"/>
            <a:ext cx="7177087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Outline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524" y="771550"/>
            <a:ext cx="8568952" cy="38050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Overview of the Design Process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Entity-Relationship Model (</a:t>
            </a:r>
            <a:r>
              <a:rPr lang="zh-CN" altLang="en-US" b="1" dirty="0">
                <a:latin typeface="Comic Sans MS" panose="030F0702030302020204" pitchFamily="66" charset="0"/>
              </a:rPr>
              <a:t>实体联系模型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Constraints 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anose="030F0702030302020204" pitchFamily="66" charset="0"/>
                <a:ea typeface="华文中宋" panose="02010600040101010101" pitchFamily="2" charset="-122"/>
                <a:sym typeface="Wingdings" panose="05000000000000000000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anose="030F0702030302020204" pitchFamily="66" charset="0"/>
              </a:rPr>
              <a:t>Entity-Relationship 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Diagrams (</a:t>
            </a:r>
            <a:r>
              <a:rPr lang="zh-CN" alt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实体联系图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en-US" altLang="zh-CN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Reduction to Relation Schemas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Summary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Entity-Relationship Diagrams 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27534"/>
            <a:ext cx="8568952" cy="380507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Rectangles</a:t>
            </a:r>
            <a:r>
              <a:rPr lang="en-US" altLang="zh-CN" sz="2000" dirty="0">
                <a:latin typeface="Comic Sans MS" panose="030F0702030302020204" pitchFamily="66" charset="0"/>
              </a:rPr>
              <a:t> represent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entity sets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Diamonds</a:t>
            </a:r>
            <a:r>
              <a:rPr lang="en-US" altLang="zh-CN" sz="2000" dirty="0">
                <a:latin typeface="Comic Sans MS" panose="030F0702030302020204" pitchFamily="66" charset="0"/>
              </a:rPr>
              <a:t> represent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relationship sets</a:t>
            </a:r>
            <a:r>
              <a:rPr lang="en-US" altLang="zh-CN" sz="2000" dirty="0">
                <a:latin typeface="Comic Sans MS" panose="030F0702030302020204" pitchFamily="66" charset="0"/>
              </a:rPr>
              <a:t>.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Lines</a:t>
            </a:r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link attributes to entity sets and entity sets to relationship sets.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Ellipses</a:t>
            </a:r>
            <a:r>
              <a:rPr lang="en-US" altLang="zh-CN" sz="2000" dirty="0">
                <a:latin typeface="Comic Sans MS" panose="030F0702030302020204" pitchFamily="66" charset="0"/>
              </a:rPr>
              <a:t> represent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attributes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Double ellipses </a:t>
            </a:r>
            <a:r>
              <a:rPr lang="en-US" altLang="zh-CN" sz="1800" dirty="0">
                <a:latin typeface="Comic Sans MS" panose="030F0702030302020204" pitchFamily="66" charset="0"/>
              </a:rPr>
              <a:t>represent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multi-valued attributes</a:t>
            </a:r>
            <a:endParaRPr lang="en-US" altLang="zh-CN" sz="1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Dashed ellipses </a:t>
            </a:r>
            <a:r>
              <a:rPr lang="en-US" altLang="zh-CN" sz="1800" dirty="0">
                <a:latin typeface="Comic Sans MS" panose="030F0702030302020204" pitchFamily="66" charset="0"/>
              </a:rPr>
              <a:t>denote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derived attributes</a:t>
            </a:r>
            <a:endParaRPr lang="en-US" altLang="zh-CN" sz="1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Underline</a:t>
            </a:r>
            <a:r>
              <a:rPr lang="en-US" altLang="zh-CN" sz="2000" dirty="0">
                <a:latin typeface="Comic Sans MS" panose="030F0702030302020204" pitchFamily="66" charset="0"/>
              </a:rPr>
              <a:t> indicates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primary key attributes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" t="30756" r="1050" b="30756"/>
          <a:stretch>
            <a:fillRect/>
          </a:stretch>
        </p:blipFill>
        <p:spPr bwMode="auto">
          <a:xfrm>
            <a:off x="2063948" y="3533551"/>
            <a:ext cx="5016104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E-R Diagram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71550"/>
            <a:ext cx="8568952" cy="3805070"/>
          </a:xfrm>
        </p:spPr>
        <p:txBody>
          <a:bodyPr/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E-R Diagram with </a:t>
            </a:r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composite, multivalued</a:t>
            </a:r>
            <a:r>
              <a:rPr lang="en-US" altLang="zh-CN" sz="2000" dirty="0">
                <a:latin typeface="Comic Sans MS" panose="030F0702030302020204" pitchFamily="66" charset="0"/>
              </a:rPr>
              <a:t>, and </a:t>
            </a:r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derived attributes</a:t>
            </a:r>
            <a:endParaRPr lang="zh-CN" altLang="en-US" sz="20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" t="14656" r="1706" b="16931"/>
          <a:stretch>
            <a:fillRect/>
          </a:stretch>
        </p:blipFill>
        <p:spPr bwMode="auto">
          <a:xfrm>
            <a:off x="1739504" y="1488282"/>
            <a:ext cx="5641181" cy="2974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1547813" y="4462463"/>
            <a:ext cx="971550" cy="323850"/>
          </a:xfrm>
          <a:prstGeom prst="wedgeRoundRectCallout">
            <a:avLst>
              <a:gd name="adj1" fmla="val 27329"/>
              <a:gd name="adj2" fmla="val -82722"/>
              <a:gd name="adj3" fmla="val 16667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defTabSz="685800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900" b="1">
                <a:latin typeface="Helvetica" pitchFamily="34" charset="0"/>
                <a:ea typeface="宋体" panose="02010600030101010101" pitchFamily="2" charset="-122"/>
              </a:rPr>
              <a:t>multi-valued attribute</a:t>
            </a:r>
            <a:endParaRPr lang="zh-CN" altLang="en-US" sz="9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5975747" y="4354116"/>
            <a:ext cx="971550" cy="323850"/>
          </a:xfrm>
          <a:prstGeom prst="wedgeRoundRectCallout">
            <a:avLst>
              <a:gd name="adj1" fmla="val -58213"/>
              <a:gd name="adj2" fmla="val -9779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defTabSz="685800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900" b="1">
                <a:latin typeface="Helvetica" pitchFamily="34" charset="0"/>
                <a:ea typeface="宋体" panose="02010600030101010101" pitchFamily="2" charset="-122"/>
              </a:rPr>
              <a:t>derived attribute</a:t>
            </a:r>
            <a:endParaRPr lang="zh-CN" altLang="en-US" sz="9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3977879" y="2680097"/>
            <a:ext cx="971550" cy="323850"/>
          </a:xfrm>
          <a:prstGeom prst="wedgeRoundRectCallout">
            <a:avLst>
              <a:gd name="adj1" fmla="val 69361"/>
              <a:gd name="adj2" fmla="val -80514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defTabSz="685800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900" b="1" dirty="0">
                <a:latin typeface="Helvetica" pitchFamily="34" charset="0"/>
                <a:ea typeface="宋体" panose="02010600030101010101" pitchFamily="2" charset="-122"/>
              </a:rPr>
              <a:t>composite attribute</a:t>
            </a:r>
            <a:endParaRPr lang="zh-CN" altLang="en-US" sz="9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Relationship Sets with Attributes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" t="28876" r="1640" b="28612"/>
          <a:stretch>
            <a:fillRect/>
          </a:stretch>
        </p:blipFill>
        <p:spPr bwMode="auto">
          <a:xfrm>
            <a:off x="1259632" y="1467073"/>
            <a:ext cx="6740401" cy="220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/>
          <p:cNvSpPr/>
          <p:nvPr/>
        </p:nvSpPr>
        <p:spPr>
          <a:xfrm>
            <a:off x="4211960" y="1347614"/>
            <a:ext cx="1512168" cy="72008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Roles (</a:t>
            </a:r>
            <a:r>
              <a:rPr lang="zh-CN" altLang="en-US" dirty="0">
                <a:latin typeface="Comic Sans MS" panose="030F0702030302020204" pitchFamily="66" charset="0"/>
              </a:rPr>
              <a:t>角色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3805070"/>
          </a:xfrm>
        </p:spPr>
        <p:txBody>
          <a:bodyPr/>
          <a:lstStyle/>
          <a:p>
            <a:r>
              <a:rPr lang="en-US" altLang="zh-CN" sz="2000" b="1" dirty="0">
                <a:latin typeface="Comic Sans MS" panose="030F0702030302020204" pitchFamily="66" charset="0"/>
              </a:rPr>
              <a:t>Entity sets of a relationship need not be distinct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The labels “manager” and “worker” are called 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roles</a:t>
            </a:r>
            <a:r>
              <a:rPr lang="en-US" altLang="zh-CN" sz="1800" dirty="0">
                <a:latin typeface="Comic Sans MS" panose="030F0702030302020204" pitchFamily="66" charset="0"/>
              </a:rPr>
              <a:t>; they specify how employee entities interact via the works-for relationship set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Role labels are optional and used to clarify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semantics</a:t>
            </a:r>
            <a:r>
              <a:rPr lang="en-US" altLang="zh-CN" sz="1800" dirty="0">
                <a:latin typeface="Comic Sans MS" panose="030F0702030302020204" pitchFamily="66" charset="0"/>
              </a:rPr>
              <a:t> of the relationship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" t="22794" r="2362" b="23056"/>
          <a:stretch>
            <a:fillRect/>
          </a:stretch>
        </p:blipFill>
        <p:spPr bwMode="auto">
          <a:xfrm>
            <a:off x="2351199" y="2470207"/>
            <a:ext cx="4369594" cy="1850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Cardinality Constraints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We express cardinality constraints by drawing either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 directed line (→)</a:t>
            </a:r>
            <a:r>
              <a:rPr lang="en-US" altLang="zh-CN" sz="2000" dirty="0">
                <a:latin typeface="Comic Sans MS" panose="030F0702030302020204" pitchFamily="66" charset="0"/>
              </a:rPr>
              <a:t>, signifying “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one</a:t>
            </a:r>
            <a:r>
              <a:rPr lang="en-US" altLang="zh-CN" sz="2000" dirty="0">
                <a:latin typeface="Comic Sans MS" panose="030F0702030302020204" pitchFamily="66" charset="0"/>
              </a:rPr>
              <a:t>,” or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an undirected line (—), </a:t>
            </a:r>
            <a:r>
              <a:rPr lang="en-US" altLang="zh-CN" sz="2000" dirty="0">
                <a:latin typeface="Comic Sans MS" panose="030F0702030302020204" pitchFamily="66" charset="0"/>
              </a:rPr>
              <a:t>signifying “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many</a:t>
            </a:r>
            <a:r>
              <a:rPr lang="en-US" altLang="zh-CN" sz="2000" dirty="0">
                <a:latin typeface="Comic Sans MS" panose="030F0702030302020204" pitchFamily="66" charset="0"/>
              </a:rPr>
              <a:t>,” between the relationship set and the entity set.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en-US" altLang="zh-CN" sz="1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One-to-one relationship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600" dirty="0">
                <a:latin typeface="Comic Sans MS" panose="030F0702030302020204" pitchFamily="66" charset="0"/>
              </a:rPr>
              <a:t>A </a:t>
            </a:r>
            <a:r>
              <a:rPr lang="en-US" altLang="zh-CN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customer</a:t>
            </a:r>
            <a:r>
              <a:rPr lang="en-US" altLang="zh-CN" sz="1600" dirty="0">
                <a:latin typeface="Comic Sans MS" panose="030F0702030302020204" pitchFamily="66" charset="0"/>
              </a:rPr>
              <a:t> is associated with </a:t>
            </a:r>
            <a:r>
              <a:rPr lang="en-US" altLang="zh-CN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at most one </a:t>
            </a:r>
            <a:r>
              <a:rPr lang="en-US" altLang="zh-CN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loan</a:t>
            </a:r>
            <a:r>
              <a:rPr lang="en-US" altLang="zh-CN" sz="1600" dirty="0">
                <a:latin typeface="Comic Sans MS" panose="030F0702030302020204" pitchFamily="66" charset="0"/>
              </a:rPr>
              <a:t> via the relationship </a:t>
            </a:r>
            <a:r>
              <a:rPr lang="en-US" altLang="zh-CN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borrower</a:t>
            </a:r>
            <a:endParaRPr lang="en-US" altLang="zh-CN" sz="16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600" dirty="0">
                <a:latin typeface="Comic Sans MS" panose="030F0702030302020204" pitchFamily="66" charset="0"/>
              </a:rPr>
              <a:t>A </a:t>
            </a:r>
            <a:r>
              <a:rPr lang="en-US" altLang="zh-CN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loan</a:t>
            </a:r>
            <a:r>
              <a:rPr lang="en-US" altLang="zh-CN" sz="1600" dirty="0">
                <a:latin typeface="Comic Sans MS" panose="030F0702030302020204" pitchFamily="66" charset="0"/>
              </a:rPr>
              <a:t> is associated with </a:t>
            </a:r>
            <a:r>
              <a:rPr lang="en-US" altLang="zh-CN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at most one </a:t>
            </a:r>
            <a:r>
              <a:rPr lang="en-US" altLang="zh-CN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customer</a:t>
            </a:r>
            <a:r>
              <a:rPr lang="en-US" altLang="zh-CN" sz="1600" dirty="0">
                <a:latin typeface="Comic Sans MS" panose="030F0702030302020204" pitchFamily="66" charset="0"/>
              </a:rPr>
              <a:t> via </a:t>
            </a:r>
            <a:r>
              <a:rPr lang="en-US" altLang="zh-CN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borrower</a:t>
            </a:r>
            <a:endParaRPr lang="en-US" altLang="zh-CN" sz="16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7" t="63831" r="16734" b="5556"/>
          <a:stretch>
            <a:fillRect/>
          </a:stretch>
        </p:blipFill>
        <p:spPr bwMode="auto">
          <a:xfrm>
            <a:off x="1475656" y="2787774"/>
            <a:ext cx="6067275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One-To-Many Relationship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One-to-many relationship 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a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loan</a:t>
            </a:r>
            <a:r>
              <a:rPr lang="en-US" altLang="zh-CN" sz="1800" dirty="0">
                <a:latin typeface="Comic Sans MS" panose="030F0702030302020204" pitchFamily="66" charset="0"/>
              </a:rPr>
              <a:t> is associated with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at most one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customer</a:t>
            </a:r>
            <a:r>
              <a:rPr lang="en-US" altLang="zh-CN" sz="1800" dirty="0">
                <a:latin typeface="Comic Sans MS" panose="030F0702030302020204" pitchFamily="66" charset="0"/>
              </a:rPr>
              <a:t> via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borrower</a:t>
            </a:r>
            <a:endParaRPr lang="en-US" altLang="zh-CN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a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customer</a:t>
            </a:r>
            <a:r>
              <a:rPr lang="en-US" altLang="zh-CN" sz="1800" dirty="0">
                <a:latin typeface="Comic Sans MS" panose="030F0702030302020204" pitchFamily="66" charset="0"/>
              </a:rPr>
              <a:t> is associated with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several (including 0)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loans</a:t>
            </a:r>
            <a:r>
              <a:rPr lang="en-US" altLang="zh-CN" sz="1800" dirty="0">
                <a:latin typeface="Comic Sans MS" panose="030F0702030302020204" pitchFamily="66" charset="0"/>
              </a:rPr>
              <a:t> via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borrower</a:t>
            </a:r>
            <a:endParaRPr lang="en-US" altLang="zh-CN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7" t="832" r="16734" b="72406"/>
          <a:stretch>
            <a:fillRect/>
          </a:stretch>
        </p:blipFill>
        <p:spPr bwMode="auto">
          <a:xfrm>
            <a:off x="1187624" y="2211710"/>
            <a:ext cx="6460873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Many-To-One Relationships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Many-to-one relationship 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a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loan</a:t>
            </a:r>
            <a:r>
              <a:rPr lang="en-US" altLang="zh-CN" sz="1800" dirty="0">
                <a:latin typeface="Comic Sans MS" panose="030F0702030302020204" pitchFamily="66" charset="0"/>
              </a:rPr>
              <a:t> is associated with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several (including 0)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customers</a:t>
            </a:r>
            <a:r>
              <a:rPr lang="en-US" altLang="zh-CN" sz="1800" dirty="0">
                <a:latin typeface="Comic Sans MS" panose="030F0702030302020204" pitchFamily="66" charset="0"/>
              </a:rPr>
              <a:t> via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borrower</a:t>
            </a:r>
            <a:endParaRPr lang="en-US" altLang="zh-CN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a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customer</a:t>
            </a:r>
            <a:r>
              <a:rPr lang="en-US" altLang="zh-CN" sz="1800" dirty="0">
                <a:latin typeface="Comic Sans MS" panose="030F0702030302020204" pitchFamily="66" charset="0"/>
              </a:rPr>
              <a:t> is associated with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at most one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loan</a:t>
            </a:r>
            <a:r>
              <a:rPr lang="en-US" altLang="zh-CN" sz="1800" dirty="0">
                <a:latin typeface="Comic Sans MS" panose="030F0702030302020204" pitchFamily="66" charset="0"/>
              </a:rPr>
              <a:t> via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borrower</a:t>
            </a:r>
            <a:endParaRPr lang="en-US" altLang="zh-CN" sz="16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7" t="31763" r="16734" b="39987"/>
          <a:stretch>
            <a:fillRect/>
          </a:stretch>
        </p:blipFill>
        <p:spPr bwMode="auto">
          <a:xfrm>
            <a:off x="1403648" y="2067694"/>
            <a:ext cx="612611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Many-To-Many Relationship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Many-to-many relationship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a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customer</a:t>
            </a:r>
            <a:r>
              <a:rPr lang="en-US" altLang="zh-CN" sz="1800" dirty="0">
                <a:latin typeface="Comic Sans MS" panose="030F0702030302020204" pitchFamily="66" charset="0"/>
              </a:rPr>
              <a:t> is associated with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several (possibly 0)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loans</a:t>
            </a:r>
            <a:r>
              <a:rPr lang="en-US" altLang="zh-CN" sz="1800" dirty="0">
                <a:latin typeface="Comic Sans MS" panose="030F0702030302020204" pitchFamily="66" charset="0"/>
              </a:rPr>
              <a:t> via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borrower</a:t>
            </a:r>
            <a:endParaRPr lang="en-US" altLang="zh-CN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a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loan</a:t>
            </a:r>
            <a:r>
              <a:rPr lang="en-US" altLang="zh-CN" sz="1800" dirty="0">
                <a:latin typeface="Comic Sans MS" panose="030F0702030302020204" pitchFamily="66" charset="0"/>
              </a:rPr>
              <a:t> is associated with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several (possibly 0)</a:t>
            </a:r>
            <a:r>
              <a:rPr lang="en-US" altLang="zh-CN" sz="1800" dirty="0">
                <a:latin typeface="Comic Sans MS" panose="030F0702030302020204" pitchFamily="66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customers</a:t>
            </a:r>
            <a:r>
              <a:rPr lang="en-US" altLang="zh-CN" sz="1800" dirty="0">
                <a:latin typeface="Comic Sans MS" panose="030F0702030302020204" pitchFamily="66" charset="0"/>
              </a:rPr>
              <a:t> via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borrower</a:t>
            </a:r>
            <a:endParaRPr lang="en-US" altLang="zh-CN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" t="30756" r="1050" b="30756"/>
          <a:stretch>
            <a:fillRect/>
          </a:stretch>
        </p:blipFill>
        <p:spPr bwMode="auto">
          <a:xfrm>
            <a:off x="1403647" y="2211710"/>
            <a:ext cx="635224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University Database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1" cstate="print"/>
          <a:srcRect b="7865"/>
          <a:stretch>
            <a:fillRect/>
          </a:stretch>
        </p:blipFill>
        <p:spPr bwMode="auto">
          <a:xfrm>
            <a:off x="179512" y="699542"/>
            <a:ext cx="6975692" cy="42679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" name="矩形: 圆角 3"/>
          <p:cNvSpPr/>
          <p:nvPr/>
        </p:nvSpPr>
        <p:spPr>
          <a:xfrm>
            <a:off x="7236296" y="1203598"/>
            <a:ext cx="1809284" cy="5040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mic Sans MS" panose="030F0702030302020204" pitchFamily="66" charset="0"/>
              </a:rPr>
              <a:t>Relational Model</a:t>
            </a:r>
            <a:endParaRPr lang="zh-CN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7231726" y="1851670"/>
            <a:ext cx="1809284" cy="5040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mic Sans MS" panose="030F0702030302020204" pitchFamily="66" charset="0"/>
              </a:rPr>
              <a:t>SQL</a:t>
            </a:r>
            <a:endParaRPr lang="zh-CN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7244188" y="2475364"/>
            <a:ext cx="1809284" cy="5040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Comic Sans MS" panose="030F0702030302020204" pitchFamily="66" charset="0"/>
              </a:rPr>
              <a:t>Database Design</a:t>
            </a:r>
            <a:endParaRPr lang="zh-CN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7244188" y="3097180"/>
            <a:ext cx="1809284" cy="5040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mic Sans MS" panose="030F0702030302020204" pitchFamily="66" charset="0"/>
              </a:rPr>
              <a:t>Storage &amp; Query</a:t>
            </a:r>
            <a:endParaRPr lang="zh-CN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7244188" y="3723878"/>
            <a:ext cx="1809284" cy="5040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mic Sans MS" panose="030F0702030302020204" pitchFamily="66" charset="0"/>
              </a:rPr>
              <a:t>Transactions</a:t>
            </a:r>
            <a:endParaRPr lang="zh-CN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anose="030F0702030302020204" pitchFamily="66" charset="0"/>
              </a:rPr>
              <a:t>Alternative Notation for Cardinality Limits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789553"/>
                <a:ext cx="8568952" cy="3805070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Comic Sans MS" panose="030F0702030302020204" pitchFamily="66" charset="0"/>
                  </a:rPr>
                  <a:t>Cardinality limits can also express participation constraints</a:t>
                </a:r>
                <a:endParaRPr lang="en-US" altLang="zh-CN" sz="2000" dirty="0">
                  <a:latin typeface="Comic Sans MS" panose="030F0702030302020204" pitchFamily="66" charset="0"/>
                </a:endParaRPr>
              </a:p>
              <a:p>
                <a:r>
                  <a:rPr lang="en-US" altLang="zh-CN" sz="2000" dirty="0">
                    <a:latin typeface="Comic Sans MS" panose="030F0702030302020204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..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000" dirty="0">
                    <a:latin typeface="Comic Sans MS" panose="030F0702030302020204" pitchFamily="66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sz="20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000" dirty="0">
                    <a:latin typeface="Comic Sans MS" panose="030F0702030302020204" pitchFamily="66" charset="0"/>
                  </a:rPr>
                  <a:t> are the minimum and maximum cardinalities respectively</a:t>
                </a:r>
                <a:endParaRPr lang="en-US" altLang="zh-CN" sz="20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89553"/>
                <a:ext cx="8568952" cy="3805070"/>
              </a:xfrm>
              <a:blipFill rotWithShape="1">
                <a:blip r:embed="rId1"/>
                <a:stretch>
                  <a:fillRect l="-1" t="-7" r="4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" t="30493" r="1312" b="29488"/>
          <a:stretch>
            <a:fillRect/>
          </a:stretch>
        </p:blipFill>
        <p:spPr bwMode="auto">
          <a:xfrm>
            <a:off x="2033588" y="2518173"/>
            <a:ext cx="5207794" cy="161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Keys (</a:t>
            </a:r>
            <a:r>
              <a:rPr lang="zh-CN" altLang="en-US" dirty="0">
                <a:latin typeface="Comic Sans MS" panose="030F0702030302020204" pitchFamily="66" charset="0"/>
              </a:rPr>
              <a:t>键</a:t>
            </a:r>
            <a:r>
              <a:rPr lang="en-US" altLang="zh-CN" dirty="0">
                <a:latin typeface="Comic Sans MS" panose="030F0702030302020204" pitchFamily="66" charset="0"/>
              </a:rPr>
              <a:t>/</a:t>
            </a:r>
            <a:r>
              <a:rPr lang="zh-CN" altLang="en-US" dirty="0">
                <a:latin typeface="Comic Sans MS" panose="030F0702030302020204" pitchFamily="66" charset="0"/>
              </a:rPr>
              <a:t>码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 super key (</a:t>
            </a:r>
            <a:r>
              <a:rPr lang="zh-CN" alt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超键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 </a:t>
            </a:r>
            <a:r>
              <a:rPr lang="en-US" altLang="zh-CN" sz="2000" dirty="0">
                <a:latin typeface="Comic Sans MS" panose="030F0702030302020204" pitchFamily="66" charset="0"/>
              </a:rPr>
              <a:t>of an entity set is a set of one or more attributes whose values </a:t>
            </a:r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uniquely</a:t>
            </a:r>
            <a:r>
              <a:rPr lang="en-US" altLang="zh-CN" sz="2000" dirty="0">
                <a:latin typeface="Comic Sans MS" panose="030F0702030302020204" pitchFamily="66" charset="0"/>
              </a:rPr>
              <a:t> determine each entity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 candidate key (</a:t>
            </a:r>
            <a:r>
              <a:rPr lang="zh-CN" alt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候选键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 </a:t>
            </a:r>
            <a:r>
              <a:rPr lang="en-US" altLang="zh-CN" sz="2000" dirty="0">
                <a:latin typeface="Comic Sans MS" panose="030F0702030302020204" pitchFamily="66" charset="0"/>
              </a:rPr>
              <a:t>of an entity set is a </a:t>
            </a:r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minimal super key</a:t>
            </a:r>
            <a:endParaRPr lang="en-US" altLang="zh-CN" sz="20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customer_id</a:t>
            </a:r>
            <a:r>
              <a:rPr lang="en-US" altLang="zh-CN" sz="1600" dirty="0">
                <a:latin typeface="Comic Sans MS" panose="030F0702030302020204" pitchFamily="66" charset="0"/>
              </a:rPr>
              <a:t> is a candidate key of customer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account_number</a:t>
            </a:r>
            <a:r>
              <a:rPr lang="en-US" altLang="zh-CN" sz="1600" dirty="0">
                <a:latin typeface="Comic Sans MS" panose="030F0702030302020204" pitchFamily="66" charset="0"/>
              </a:rPr>
              <a:t> is a candidate key of account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anose="030F0702030302020204" pitchFamily="66" charset="0"/>
              </a:rPr>
              <a:t>Although several candidate keys may exist, one of the candidate keys is selected to be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the primary key (</a:t>
            </a:r>
            <a:r>
              <a:rPr lang="zh-CN" alt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主键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Keys for Relationship Sets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anose="030F0702030302020204" pitchFamily="66" charset="0"/>
              </a:rPr>
              <a:t>The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combination of primary keys </a:t>
            </a:r>
            <a:r>
              <a:rPr lang="en-US" altLang="zh-CN" sz="2000" dirty="0">
                <a:latin typeface="Comic Sans MS" panose="030F0702030302020204" pitchFamily="66" charset="0"/>
              </a:rPr>
              <a:t>of the participating entity sets forms a super key of a relationship set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customer_id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, </a:t>
            </a:r>
            <a:r>
              <a:rPr lang="en-US" altLang="zh-CN" sz="18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account_number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) </a:t>
            </a:r>
            <a:r>
              <a:rPr lang="en-US" altLang="zh-CN" sz="1800" dirty="0">
                <a:latin typeface="Comic Sans MS" panose="030F0702030302020204" pitchFamily="66" charset="0"/>
              </a:rPr>
              <a:t>is the super key of depositor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anose="030F0702030302020204" pitchFamily="66" charset="0"/>
              </a:rPr>
              <a:t>Must consider the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mapping cardinality </a:t>
            </a:r>
            <a:r>
              <a:rPr lang="en-US" altLang="zh-CN" sz="2000" dirty="0">
                <a:latin typeface="Comic Sans MS" panose="030F0702030302020204" pitchFamily="66" charset="0"/>
              </a:rPr>
              <a:t>of the relationship set when deciding what are the candidate keys 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anose="030F0702030302020204" pitchFamily="66" charset="0"/>
              </a:rPr>
              <a:t>Need to consider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semantics of relationship set </a:t>
            </a:r>
            <a:r>
              <a:rPr lang="en-US" altLang="zh-CN" sz="2000" dirty="0">
                <a:latin typeface="Comic Sans MS" panose="030F0702030302020204" pitchFamily="66" charset="0"/>
              </a:rPr>
              <a:t>in selecting the primary key in case of more than one candidate key</a:t>
            </a:r>
            <a:endParaRPr lang="en-US" altLang="zh-CN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anose="030F0702030302020204" pitchFamily="66" charset="0"/>
              </a:rPr>
              <a:t>E-R Diagram with a Ternary Relationship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t="27081" r="787" b="26819"/>
          <a:stretch>
            <a:fillRect/>
          </a:stretch>
        </p:blipFill>
        <p:spPr bwMode="auto">
          <a:xfrm>
            <a:off x="971600" y="1491630"/>
            <a:ext cx="6826432" cy="240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Diagram 6"/>
          <p:cNvGrpSpPr/>
          <p:nvPr/>
        </p:nvGrpSpPr>
        <p:grpSpPr bwMode="auto">
          <a:xfrm>
            <a:off x="1457325" y="876300"/>
            <a:ext cx="6257925" cy="3781425"/>
            <a:chOff x="230" y="544"/>
            <a:chExt cx="5256" cy="3176"/>
          </a:xfrm>
        </p:grpSpPr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438" y="2558"/>
              <a:ext cx="1089" cy="453"/>
            </a:xfrm>
            <a:prstGeom prst="ellips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anose="030F0702030302020204" pitchFamily="66" charset="0"/>
              </a:rPr>
              <a:t>Cardinality Constraints on Ternary Relationship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89553"/>
            <a:ext cx="8640960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anose="030F0702030302020204" pitchFamily="66" charset="0"/>
              </a:rPr>
              <a:t>We allow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at most one arrow out of a ternary relationship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E.g., </a:t>
            </a:r>
            <a:r>
              <a:rPr lang="en-US" altLang="zh-CN" sz="1800" dirty="0">
                <a:latin typeface="Comic Sans MS" panose="030F0702030302020204" pitchFamily="66" charset="0"/>
              </a:rPr>
              <a:t>an arrow from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works-on</a:t>
            </a:r>
            <a:r>
              <a:rPr lang="en-US" altLang="zh-CN" sz="1800" dirty="0">
                <a:latin typeface="Comic Sans MS" panose="030F0702030302020204" pitchFamily="66" charset="0"/>
              </a:rPr>
              <a:t> to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job</a:t>
            </a:r>
            <a:r>
              <a:rPr lang="en-US" altLang="zh-CN" sz="1800" dirty="0">
                <a:latin typeface="Comic Sans MS" panose="030F0702030302020204" pitchFamily="66" charset="0"/>
              </a:rPr>
              <a:t> indicates that each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employee</a:t>
            </a:r>
            <a:r>
              <a:rPr lang="en-US" altLang="zh-CN" sz="1800" dirty="0">
                <a:latin typeface="Comic Sans MS" panose="030F0702030302020204" pitchFamily="66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works on </a:t>
            </a:r>
            <a:r>
              <a:rPr lang="en-US" altLang="zh-CN" sz="1800" dirty="0">
                <a:latin typeface="Comic Sans MS" panose="030F0702030302020204" pitchFamily="66" charset="0"/>
              </a:rPr>
              <a:t>at most one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job</a:t>
            </a:r>
            <a:r>
              <a:rPr lang="en-US" altLang="zh-CN" sz="1800" dirty="0">
                <a:latin typeface="Comic Sans MS" panose="030F0702030302020204" pitchFamily="66" charset="0"/>
              </a:rPr>
              <a:t> at any branch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anose="030F0702030302020204" pitchFamily="66" charset="0"/>
              </a:rPr>
              <a:t>If there is more than one arrow, there are two ways of defining the meaning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anose="030F0702030302020204" pitchFamily="66" charset="0"/>
              </a:rPr>
              <a:t>E.g., a ternary relationship R between A, B and C with arrows to B and C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To avoid confusion we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outlaw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 more than one arrow</a:t>
            </a:r>
            <a:endParaRPr lang="en-US" altLang="zh-CN" sz="20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Binary vs. Non-Binary Relationships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82904"/>
            <a:ext cx="8568952" cy="3805070"/>
          </a:xfrm>
        </p:spPr>
        <p:txBody>
          <a:bodyPr/>
          <a:lstStyle/>
          <a:p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Some relationships that appear to be non-binary may be better represented using binary relationships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E.g.</a:t>
            </a: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  A </a:t>
            </a:r>
            <a:r>
              <a:rPr lang="en-US" altLang="zh-CN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ternary</a:t>
            </a: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 relationship </a:t>
            </a: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parents</a:t>
            </a: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, relating a </a:t>
            </a: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child</a:t>
            </a: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 to his/her</a:t>
            </a: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father</a:t>
            </a: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 and </a:t>
            </a: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mother</a:t>
            </a: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, is best replaced by two binary relationships,  </a:t>
            </a: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father</a:t>
            </a: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 and </a:t>
            </a: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mother</a:t>
            </a:r>
            <a:endParaRPr lang="en-US" altLang="zh-CN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2"/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Using two binary relationships allows partial information (e.g. only mother being know)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But there are some relationships that are naturally non-binary</a:t>
            </a:r>
            <a:endParaRPr lang="en-US" altLang="zh-CN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2"/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E.g.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works-on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Converting Non-Binary Relationships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669215"/>
                <a:ext cx="8928992" cy="3805070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Comic Sans MS" panose="030F0702030302020204" pitchFamily="66" charset="0"/>
                  </a:rPr>
                  <a:t>In general, any non-binary relationship can be represented using binary relationships by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creating an artificial entity set</a:t>
                </a:r>
                <a:endParaRPr lang="en-US" altLang="zh-CN" sz="2000" b="1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lvl="1"/>
                <a:r>
                  <a:rPr lang="en-US" altLang="zh-CN" sz="1600" dirty="0">
                    <a:latin typeface="Comic Sans MS" panose="030F0702030302020204" pitchFamily="66" charset="0"/>
                  </a:rPr>
                  <a:t>Replace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R</a:t>
                </a:r>
                <a:r>
                  <a:rPr lang="en-US" altLang="zh-CN" sz="1600" dirty="0">
                    <a:latin typeface="Comic Sans MS" panose="030F0702030302020204" pitchFamily="66" charset="0"/>
                  </a:rPr>
                  <a:t> between entity sets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A, B </a:t>
                </a:r>
                <a:r>
                  <a:rPr lang="en-US" altLang="zh-CN" sz="1600" dirty="0">
                    <a:latin typeface="Comic Sans MS" panose="030F0702030302020204" pitchFamily="66" charset="0"/>
                  </a:rPr>
                  <a:t>and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C</a:t>
                </a:r>
                <a:r>
                  <a:rPr lang="en-US" altLang="zh-CN" sz="1600" dirty="0">
                    <a:latin typeface="Comic Sans MS" panose="030F0702030302020204" pitchFamily="66" charset="0"/>
                  </a:rPr>
                  <a:t> by an entity set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E</a:t>
                </a:r>
                <a:r>
                  <a:rPr lang="en-US" altLang="zh-CN" sz="1600" dirty="0">
                    <a:latin typeface="Comic Sans MS" panose="030F0702030302020204" pitchFamily="66" charset="0"/>
                  </a:rPr>
                  <a:t>, and three relationship sets: </a:t>
                </a:r>
                <a:endParaRPr lang="en-US" altLang="zh-CN" sz="1600" dirty="0">
                  <a:latin typeface="Comic Sans MS" panose="030F0702030302020204" pitchFamily="66" charset="0"/>
                </a:endParaRPr>
              </a:p>
              <a:p>
                <a:pPr lvl="2"/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R</a:t>
                </a:r>
                <a:r>
                  <a:rPr lang="en-US" altLang="zh-CN" sz="1400" b="1" baseline="-250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</a:t>
                </a:r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relating E and A </a:t>
                </a:r>
                <a:endParaRPr lang="en-US" altLang="zh-CN" sz="1400" b="1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lvl="2"/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R</a:t>
                </a:r>
                <a:r>
                  <a:rPr lang="en-US" altLang="zh-CN" sz="1400" b="1" baseline="-250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B</a:t>
                </a:r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relating E and B</a:t>
                </a:r>
                <a:endParaRPr lang="en-US" altLang="zh-CN" sz="1400" b="1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lvl="2"/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R</a:t>
                </a:r>
                <a:r>
                  <a:rPr lang="en-US" altLang="zh-CN" sz="1400" b="1" baseline="-250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C</a:t>
                </a:r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relating E and C</a:t>
                </a:r>
                <a:endParaRPr lang="en-US" altLang="zh-CN" sz="1400" b="1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lvl="1"/>
                <a:r>
                  <a:rPr lang="en-US" altLang="zh-CN" sz="1600" dirty="0">
                    <a:latin typeface="Comic Sans MS" panose="030F0702030302020204" pitchFamily="66" charset="0"/>
                  </a:rPr>
                  <a:t>Create a special identifying attribute for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E</a:t>
                </a:r>
                <a:r>
                  <a:rPr lang="en-US" altLang="zh-CN" sz="1600" dirty="0">
                    <a:latin typeface="Comic Sans MS" panose="030F0702030302020204" pitchFamily="66" charset="0"/>
                  </a:rPr>
                  <a:t>,</a:t>
                </a:r>
                <a:r>
                  <a:rPr lang="zh-CN" altLang="en-US" sz="1600" dirty="0">
                    <a:latin typeface="Comic Sans MS" panose="030F0702030302020204" pitchFamily="66" charset="0"/>
                  </a:rPr>
                  <a:t> </a:t>
                </a:r>
                <a:r>
                  <a:rPr lang="en-US" altLang="zh-CN" sz="1600" dirty="0">
                    <a:latin typeface="Comic Sans MS" panose="030F0702030302020204" pitchFamily="66" charset="0"/>
                  </a:rPr>
                  <a:t>and</a:t>
                </a:r>
                <a:r>
                  <a:rPr lang="zh-CN" altLang="en-US" sz="1600" dirty="0">
                    <a:latin typeface="Comic Sans MS" panose="030F0702030302020204" pitchFamily="66" charset="0"/>
                  </a:rPr>
                  <a:t> </a:t>
                </a:r>
                <a:r>
                  <a:rPr lang="en-US" altLang="zh-CN" sz="1600" dirty="0">
                    <a:latin typeface="Comic Sans MS" panose="030F0702030302020204" pitchFamily="66" charset="0"/>
                  </a:rPr>
                  <a:t>add any attributes of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R</a:t>
                </a:r>
                <a:r>
                  <a:rPr lang="en-US" altLang="zh-CN" sz="1600" dirty="0">
                    <a:latin typeface="Comic Sans MS" panose="030F0702030302020204" pitchFamily="66" charset="0"/>
                  </a:rPr>
                  <a:t> to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E</a:t>
                </a:r>
                <a:r>
                  <a:rPr lang="en-US" altLang="zh-CN" sz="1600" dirty="0">
                    <a:latin typeface="Comic Sans MS" panose="030F0702030302020204" pitchFamily="66" charset="0"/>
                  </a:rPr>
                  <a:t> </a:t>
                </a:r>
                <a:endParaRPr lang="en-US" altLang="zh-CN" sz="1600" dirty="0">
                  <a:latin typeface="Comic Sans MS" panose="030F0702030302020204" pitchFamily="66" charset="0"/>
                </a:endParaRPr>
              </a:p>
              <a:p>
                <a:pPr lvl="1"/>
                <a:r>
                  <a:rPr lang="en-US" altLang="zh-CN" sz="1600" dirty="0">
                    <a:latin typeface="Comic Sans MS" panose="030F0702030302020204" pitchFamily="66" charset="0"/>
                  </a:rPr>
                  <a:t>For each relationship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)</a:t>
                </a:r>
                <a:r>
                  <a:rPr lang="en-US" altLang="zh-CN" sz="1600" dirty="0">
                    <a:latin typeface="Comic Sans MS" panose="030F0702030302020204" pitchFamily="66" charset="0"/>
                  </a:rPr>
                  <a:t> in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R</a:t>
                </a:r>
                <a:r>
                  <a:rPr lang="en-US" altLang="zh-CN" sz="1600" dirty="0">
                    <a:latin typeface="Comic Sans MS" panose="030F0702030302020204" pitchFamily="66" charset="0"/>
                  </a:rPr>
                  <a:t>, create </a:t>
                </a:r>
                <a:endParaRPr lang="en-US" altLang="zh-CN" sz="1600" dirty="0">
                  <a:latin typeface="Comic Sans MS" panose="030F0702030302020204" pitchFamily="66" charset="0"/>
                </a:endParaRPr>
              </a:p>
              <a:p>
                <a:pPr lvl="2"/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add a new entity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in the entity set E    </a:t>
                </a:r>
                <a:endParaRPr lang="en-US" altLang="zh-CN" sz="1400" b="1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lvl="2"/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add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) to RA</a:t>
                </a:r>
                <a:endParaRPr lang="en-US" altLang="zh-CN" sz="1400" b="1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lvl="2"/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add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) to RB      	       </a:t>
                </a:r>
                <a:endParaRPr lang="en-US" altLang="zh-CN" sz="1400" b="1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lvl="2"/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add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) </a:t>
                </a:r>
                <a:r>
                  <a:rPr lang="en-US" altLang="zh-CN" sz="1400" b="1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to RC</a:t>
                </a:r>
                <a:endParaRPr lang="en-US" altLang="zh-CN" sz="2000" dirty="0">
                  <a:latin typeface="Comic Sans MS" panose="030F0702030302020204" pitchFamily="66" charset="0"/>
                </a:endParaRPr>
              </a:p>
              <a:p>
                <a:endParaRPr lang="zh-CN" altLang="en-US" sz="20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669215"/>
                <a:ext cx="8928992" cy="3805070"/>
              </a:xfrm>
              <a:blipFill rotWithShape="1">
                <a:blip r:embed="rId1"/>
                <a:stretch>
                  <a:fillRect l="-2" t="-15" r="5" b="-3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" t="3806" r="1083" b="59763"/>
          <a:stretch>
            <a:fillRect/>
          </a:stretch>
        </p:blipFill>
        <p:spPr bwMode="auto">
          <a:xfrm>
            <a:off x="3491880" y="3469820"/>
            <a:ext cx="4536504" cy="140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anose="030F0702030302020204" pitchFamily="66" charset="0"/>
              </a:rPr>
              <a:t>Converting Non-Binary Relationships (Cont.)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27534"/>
            <a:ext cx="8496944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Comic Sans MS" panose="030F0702030302020204" pitchFamily="66" charset="0"/>
              </a:rPr>
              <a:t>Translate constraints</a:t>
            </a:r>
            <a:endParaRPr lang="en-US" altLang="zh-CN" b="1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Comic Sans MS" panose="030F0702030302020204" pitchFamily="66" charset="0"/>
              </a:rPr>
              <a:t>Translating all constraints may not be possible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Comic Sans MS" panose="030F0702030302020204" pitchFamily="66" charset="0"/>
              </a:rPr>
              <a:t>There may be instances in the translated schema that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cannot</a:t>
            </a:r>
            <a:r>
              <a:rPr lang="en-US" altLang="zh-CN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correspond to </a:t>
            </a:r>
            <a:r>
              <a:rPr lang="en-US" altLang="zh-CN" dirty="0">
                <a:latin typeface="Comic Sans MS" panose="030F0702030302020204" pitchFamily="66" charset="0"/>
              </a:rPr>
              <a:t>any instance of 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</a:rPr>
              <a:t>R</a:t>
            </a:r>
            <a:endParaRPr lang="en-US" altLang="zh-CN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Comic Sans MS" panose="030F0702030302020204" pitchFamily="66" charset="0"/>
              </a:rPr>
              <a:t>We can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avoid creating </a:t>
            </a:r>
            <a:r>
              <a:rPr lang="en-US" altLang="zh-CN" dirty="0">
                <a:latin typeface="Comic Sans MS" panose="030F0702030302020204" pitchFamily="66" charset="0"/>
              </a:rPr>
              <a:t>an identifying attribute by making 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</a:rPr>
              <a:t>E</a:t>
            </a:r>
            <a:r>
              <a:rPr lang="en-US" altLang="zh-CN" dirty="0">
                <a:latin typeface="Comic Sans MS" panose="030F0702030302020204" pitchFamily="66" charset="0"/>
              </a:rPr>
              <a:t> a weak entity set (described shortly) identified by the three relationship sets 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Weak Entity Sets</a:t>
            </a:r>
            <a:r>
              <a:rPr lang="zh-CN" altLang="en-US" dirty="0">
                <a:latin typeface="Comic Sans MS" panose="030F0702030302020204" pitchFamily="66" charset="0"/>
              </a:rPr>
              <a:t>（弱实体集）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27534"/>
            <a:ext cx="8784976" cy="389508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anose="030F0702030302020204" pitchFamily="66" charset="0"/>
              </a:rPr>
              <a:t>An entity set that does </a:t>
            </a:r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not have a primary key</a:t>
            </a:r>
            <a:r>
              <a:rPr lang="en-US" altLang="zh-CN" sz="2000" dirty="0">
                <a:latin typeface="Comic Sans MS" panose="030F0702030302020204" pitchFamily="66" charset="0"/>
              </a:rPr>
              <a:t> is referred to as a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weak entity set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anose="030F0702030302020204" pitchFamily="66" charset="0"/>
              </a:rPr>
              <a:t>The existence of </a:t>
            </a:r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a weak entity set </a:t>
            </a:r>
            <a:r>
              <a:rPr lang="en-US" altLang="zh-CN" sz="2000" dirty="0">
                <a:latin typeface="Comic Sans MS" panose="030F0702030302020204" pitchFamily="66" charset="0"/>
              </a:rPr>
              <a:t>depends on the existence of an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identifying entity set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Identifying relationship</a:t>
            </a:r>
            <a:r>
              <a:rPr lang="en-US" altLang="zh-CN" sz="1800" dirty="0">
                <a:latin typeface="Comic Sans MS" panose="030F0702030302020204" pitchFamily="66" charset="0"/>
              </a:rPr>
              <a:t> depicted using a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double diamond</a:t>
            </a:r>
            <a:endParaRPr lang="en-US" altLang="zh-CN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anose="030F0702030302020204" pitchFamily="66" charset="0"/>
              </a:rPr>
              <a:t>The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discriminator (partial key, </a:t>
            </a:r>
            <a:r>
              <a:rPr lang="zh-CN" alt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分辨符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anose="030F0702030302020204" pitchFamily="66" charset="0"/>
              </a:rPr>
              <a:t>The primary key of a weak entity set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b="1" dirty="0">
                <a:solidFill>
                  <a:srgbClr val="1B06BA"/>
                </a:solidFill>
                <a:latin typeface="Comic Sans MS" panose="030F0702030302020204" pitchFamily="66" charset="0"/>
              </a:rPr>
              <a:t>Discriminator plus primary keys of identifying entity sets</a:t>
            </a:r>
            <a:endParaRPr lang="en-US" altLang="zh-CN" sz="1800" b="1" dirty="0">
              <a:solidFill>
                <a:srgbClr val="1B06BA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Weak Entity Sets (Cont.)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Depict a weak entity set by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double rectangles</a:t>
            </a:r>
            <a:r>
              <a:rPr lang="en-US" altLang="zh-CN" sz="2000" dirty="0">
                <a:latin typeface="Comic Sans MS" panose="030F0702030302020204" pitchFamily="66" charset="0"/>
              </a:rPr>
              <a:t>.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latin typeface="Comic Sans MS" panose="030F0702030302020204" pitchFamily="66" charset="0"/>
              </a:rPr>
              <a:t>Underline the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discriminator (</a:t>
            </a:r>
            <a:r>
              <a:rPr lang="zh-CN" altLang="en-US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分辨符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) </a:t>
            </a:r>
            <a:r>
              <a:rPr lang="en-US" altLang="zh-CN" sz="2000" dirty="0">
                <a:latin typeface="Comic Sans MS" panose="030F0702030302020204" pitchFamily="66" charset="0"/>
              </a:rPr>
              <a:t>of a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weak entity set  </a:t>
            </a:r>
            <a:r>
              <a:rPr lang="en-US" altLang="zh-CN" sz="2000" dirty="0">
                <a:latin typeface="Comic Sans MS" panose="030F0702030302020204" pitchFamily="66" charset="0"/>
              </a:rPr>
              <a:t>with a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dashed line</a:t>
            </a:r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.</a:t>
            </a:r>
            <a:endParaRPr lang="en-US" altLang="zh-CN" sz="20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Payment_number</a:t>
            </a:r>
            <a:r>
              <a:rPr lang="en-US" altLang="zh-CN" sz="1800" dirty="0">
                <a:latin typeface="Comic Sans MS" panose="030F0702030302020204" pitchFamily="66" charset="0"/>
              </a:rPr>
              <a:t> – discriminator of the payment entity set 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Primary key for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payment</a:t>
            </a:r>
            <a:r>
              <a:rPr lang="en-US" altLang="zh-CN" sz="1800" dirty="0">
                <a:latin typeface="Comic Sans MS" panose="030F0702030302020204" pitchFamily="66" charset="0"/>
              </a:rPr>
              <a:t> – (</a:t>
            </a:r>
            <a:r>
              <a:rPr lang="en-US" altLang="zh-CN" sz="1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loan_number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, </a:t>
            </a:r>
            <a:r>
              <a:rPr lang="en-US" altLang="zh-CN" sz="1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payment_number</a:t>
            </a:r>
            <a:r>
              <a:rPr lang="en-US" altLang="zh-CN" sz="1800" dirty="0">
                <a:latin typeface="Comic Sans MS" panose="030F0702030302020204" pitchFamily="66" charset="0"/>
              </a:rPr>
              <a:t>) 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27869" r="1083" b="27650"/>
          <a:stretch>
            <a:fillRect/>
          </a:stretch>
        </p:blipFill>
        <p:spPr bwMode="auto">
          <a:xfrm>
            <a:off x="2075260" y="2787774"/>
            <a:ext cx="5088731" cy="173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874" r="14110" b="1357"/>
          <a:stretch>
            <a:fillRect/>
          </a:stretch>
        </p:blipFill>
        <p:spPr bwMode="auto">
          <a:xfrm>
            <a:off x="985838" y="696517"/>
            <a:ext cx="7643812" cy="412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20538"/>
            <a:ext cx="9144000" cy="576064"/>
          </a:xfrm>
        </p:spPr>
        <p:txBody>
          <a:bodyPr/>
          <a:lstStyle/>
          <a:p>
            <a:pPr algn="ctr"/>
            <a:r>
              <a:rPr lang="pt-BR" altLang="zh-CN" sz="2800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E-R Diagram for a Banking Enterprise</a:t>
            </a:r>
            <a:endParaRPr lang="en-US" altLang="zh-CN" sz="2800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172" name="AutoShape 8"/>
          <p:cNvSpPr>
            <a:spLocks noChangeArrowheads="1"/>
          </p:cNvSpPr>
          <p:nvPr/>
        </p:nvSpPr>
        <p:spPr bwMode="auto">
          <a:xfrm>
            <a:off x="68263" y="3651870"/>
            <a:ext cx="1295400" cy="448643"/>
          </a:xfrm>
          <a:prstGeom prst="wedgeRoundRectCallout">
            <a:avLst>
              <a:gd name="adj1" fmla="val 42769"/>
              <a:gd name="adj2" fmla="val 135662"/>
              <a:gd name="adj3" fmla="val 16667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panose="02010600030101010101" pitchFamily="2" charset="-122"/>
              </a:rPr>
              <a:t>multi-valued attribute</a:t>
            </a:r>
            <a:endParaRPr kumimoji="1"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7173" name="AutoShape 9"/>
          <p:cNvSpPr>
            <a:spLocks noChangeArrowheads="1"/>
          </p:cNvSpPr>
          <p:nvPr/>
        </p:nvSpPr>
        <p:spPr bwMode="auto">
          <a:xfrm>
            <a:off x="2085975" y="4886325"/>
            <a:ext cx="1695450" cy="209550"/>
          </a:xfrm>
          <a:prstGeom prst="wedgeRoundRectCallout">
            <a:avLst>
              <a:gd name="adj1" fmla="val -31245"/>
              <a:gd name="adj2" fmla="val -10290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panose="02010600030101010101" pitchFamily="2" charset="-122"/>
              </a:rPr>
              <a:t>derived attribute</a:t>
            </a:r>
            <a:endParaRPr kumimoji="1"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7174" name="AutoShape 10"/>
          <p:cNvSpPr>
            <a:spLocks noChangeArrowheads="1"/>
          </p:cNvSpPr>
          <p:nvPr/>
        </p:nvSpPr>
        <p:spPr bwMode="auto">
          <a:xfrm>
            <a:off x="7638603" y="2787774"/>
            <a:ext cx="1469901" cy="296266"/>
          </a:xfrm>
          <a:prstGeom prst="wedgeRoundRectCallout">
            <a:avLst>
              <a:gd name="adj1" fmla="val -40165"/>
              <a:gd name="adj2" fmla="val -91029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panose="02010600030101010101" pitchFamily="2" charset="-122"/>
              </a:rPr>
              <a:t>Weak entity sets</a:t>
            </a:r>
            <a:endParaRPr kumimoji="1" lang="zh-CN" altLang="en-US" sz="1200" b="1">
              <a:ea typeface="宋体" panose="02010600030101010101" pitchFamily="2" charset="-122"/>
            </a:endParaRPr>
          </a:p>
        </p:txBody>
      </p:sp>
      <p:cxnSp>
        <p:nvCxnSpPr>
          <p:cNvPr id="7178" name="肘形连接符 16"/>
          <p:cNvCxnSpPr>
            <a:cxnSpLocks noChangeShapeType="1"/>
          </p:cNvCxnSpPr>
          <p:nvPr/>
        </p:nvCxnSpPr>
        <p:spPr bwMode="auto">
          <a:xfrm rot="10800000">
            <a:off x="4356101" y="1221581"/>
            <a:ext cx="3095625" cy="2268141"/>
          </a:xfrm>
          <a:prstGeom prst="bentConnector3">
            <a:avLst>
              <a:gd name="adj1" fmla="val -43750"/>
            </a:avLst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菱形 10"/>
          <p:cNvSpPr/>
          <p:nvPr/>
        </p:nvSpPr>
        <p:spPr bwMode="auto">
          <a:xfrm>
            <a:off x="6660232" y="897731"/>
            <a:ext cx="1079772" cy="685800"/>
          </a:xfrm>
          <a:prstGeom prst="diamond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80" name="TextBox 20"/>
          <p:cNvSpPr txBox="1">
            <a:spLocks noChangeArrowheads="1"/>
          </p:cNvSpPr>
          <p:nvPr/>
        </p:nvSpPr>
        <p:spPr bwMode="auto">
          <a:xfrm>
            <a:off x="6660232" y="1131590"/>
            <a:ext cx="10795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sz="900" i="1">
                <a:ea typeface="宋体" panose="02010600030101010101" pitchFamily="2" charset="-122"/>
              </a:rPr>
              <a:t>account-branch</a:t>
            </a:r>
            <a:endParaRPr lang="zh-CN" altLang="en-US" sz="900" i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Weak Entity Sets (Cont.)</a:t>
            </a:r>
            <a:endParaRPr lang="en-US" altLang="zh-CN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51520" y="771550"/>
            <a:ext cx="8640959" cy="36909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Note: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the primary key of the strong entity set is not explicitly stored with the weak entity set, since it is implicit in the identifying relationship.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If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loan_number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were explicitly stored, payment could be made a strong entity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More Weak Entity Set Examples</a:t>
            </a:r>
            <a:endParaRPr lang="en-US" altLang="zh-CN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223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9512" y="627534"/>
            <a:ext cx="8784976" cy="38540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In a university, a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course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is a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strong entity 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and a 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course_offering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can be modeled as a 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weak entity</a:t>
            </a:r>
            <a:endParaRPr lang="en-US" altLang="zh-CN" sz="2000" b="1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The 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discriminator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of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course_offering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would be 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semester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(including year) and 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section_number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(if there is more than one section)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If we model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course_offering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as a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strong entity 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we would model 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course_number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as an attribute. Then the relationship with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course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would be implicit in the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course_number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attribute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zh-CN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ER D</a:t>
            </a:r>
            <a:r>
              <a:rPr lang="en-US" altLang="zh-CN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esign Issues</a:t>
            </a:r>
            <a:endParaRPr lang="en-US" altLang="zh-CN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813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528" y="771550"/>
            <a:ext cx="8712968" cy="396359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Use of entity sets 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vs.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attributes</a:t>
            </a:r>
            <a:endParaRPr lang="en-US" altLang="zh-CN" sz="2000" b="1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Choice mainly depends on the </a:t>
            </a: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structure</a:t>
            </a: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 of the enterprise being modeled, and on the </a:t>
            </a: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semantics</a:t>
            </a: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 associated with the attribute in question</a:t>
            </a:r>
            <a:endParaRPr lang="en-US" altLang="zh-CN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Use of entity sets 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vs.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relationship sets</a:t>
            </a:r>
            <a:endParaRPr lang="en-US" altLang="zh-CN" sz="2000" b="1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Possible guideline is to designate a </a:t>
            </a: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relationship set</a:t>
            </a: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 to </a:t>
            </a: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describe an action </a:t>
            </a: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that occurs between entities</a:t>
            </a:r>
            <a:endParaRPr lang="en-US" altLang="zh-CN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Binary 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versus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n-ary relationship sets</a:t>
            </a:r>
            <a:endParaRPr lang="en-US" altLang="zh-CN" sz="2000" b="1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Placement of relationship attributes</a:t>
            </a:r>
            <a:endParaRPr lang="en-US" altLang="zh-CN" sz="2000" b="1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Specialization</a:t>
            </a:r>
            <a:r>
              <a:rPr lang="zh-CN" altLang="en-US" dirty="0">
                <a:latin typeface="Comic Sans MS" panose="030F0702030302020204" pitchFamily="66" charset="0"/>
              </a:rPr>
              <a:t>（特化）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99542"/>
            <a:ext cx="8784976" cy="396044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Top-down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design process (</a:t>
            </a:r>
            <a:r>
              <a:rPr lang="zh-CN" altLang="en-US" sz="2000" b="1">
                <a:latin typeface="Comic Sans MS" panose="030F0702030302020204" pitchFamily="66" charset="0"/>
              </a:rPr>
              <a:t>自上而下的设计过程</a:t>
            </a:r>
            <a:r>
              <a:rPr lang="en-US" altLang="zh-CN" sz="2000" b="1">
                <a:latin typeface="Comic Sans MS" panose="030F0702030302020204" pitchFamily="66" charset="0"/>
              </a:rPr>
              <a:t>)</a:t>
            </a:r>
            <a:r>
              <a:rPr lang="zh-CN" altLang="en-US" sz="2000" b="1">
                <a:latin typeface="Comic Sans MS" panose="030F0702030302020204" pitchFamily="66" charset="0"/>
              </a:rPr>
              <a:t> 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designate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subgroupings</a:t>
            </a:r>
            <a:r>
              <a:rPr lang="en-US" altLang="zh-CN" sz="1800" dirty="0">
                <a:latin typeface="Comic Sans MS" panose="030F0702030302020204" pitchFamily="66" charset="0"/>
              </a:rPr>
              <a:t> within an entity set that are distinctive from other entities in the set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These subgroupings become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lower-level entity sets </a:t>
            </a:r>
            <a:r>
              <a:rPr lang="en-US" altLang="zh-CN" sz="1800" dirty="0">
                <a:latin typeface="Comic Sans MS" panose="030F0702030302020204" pitchFamily="66" charset="0"/>
              </a:rPr>
              <a:t>that have attributes or participate in relationships that do not apply to the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higher-level entity set</a:t>
            </a:r>
            <a:r>
              <a:rPr lang="en-US" altLang="zh-CN" sz="1800" dirty="0">
                <a:latin typeface="Comic Sans MS" panose="030F0702030302020204" pitchFamily="66" charset="0"/>
              </a:rPr>
              <a:t>.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Depicted by 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 triangle </a:t>
            </a:r>
            <a:r>
              <a:rPr lang="en-US" altLang="zh-CN" sz="1800" dirty="0">
                <a:latin typeface="Comic Sans MS" panose="030F0702030302020204" pitchFamily="66" charset="0"/>
              </a:rPr>
              <a:t>component labeled 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ISA</a:t>
            </a:r>
            <a:r>
              <a:rPr lang="en-US" altLang="zh-CN" sz="1800" dirty="0">
                <a:latin typeface="Comic Sans MS" panose="030F0702030302020204" pitchFamily="66" charset="0"/>
              </a:rPr>
              <a:t>,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e.g.</a:t>
            </a:r>
            <a:r>
              <a:rPr lang="en-US" altLang="zh-CN" sz="1800" dirty="0">
                <a:latin typeface="Comic Sans MS" panose="030F0702030302020204" pitchFamily="66" charset="0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customer</a:t>
            </a:r>
            <a:r>
              <a:rPr lang="en-US" altLang="zh-CN" sz="1800" dirty="0">
                <a:latin typeface="Comic Sans MS" panose="030F0702030302020204" pitchFamily="66" charset="0"/>
              </a:rPr>
              <a:t> “is a”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person</a:t>
            </a:r>
            <a:endParaRPr lang="en-US" altLang="zh-CN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Attribute inheritance</a:t>
            </a:r>
            <a:r>
              <a:rPr lang="zh-CN" altLang="en-US" sz="2000" b="1" dirty="0">
                <a:latin typeface="Comic Sans MS" panose="030F0702030302020204" pitchFamily="66" charset="0"/>
              </a:rPr>
              <a:t>（属性继承）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A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lower-level entity set </a:t>
            </a:r>
            <a:r>
              <a:rPr lang="en-US" altLang="zh-CN" sz="1800" dirty="0">
                <a:latin typeface="Comic Sans MS" panose="030F0702030302020204" pitchFamily="66" charset="0"/>
              </a:rPr>
              <a:t>inherits all the attributes and relationship participation of the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higher-level entity set </a:t>
            </a:r>
            <a:r>
              <a:rPr lang="en-US" altLang="zh-CN" sz="1800" dirty="0">
                <a:latin typeface="Comic Sans MS" panose="030F0702030302020204" pitchFamily="66" charset="0"/>
              </a:rPr>
              <a:t>to which it </a:t>
            </a:r>
            <a:r>
              <a:rPr lang="en-US" altLang="zh-CN" sz="1800">
                <a:latin typeface="Comic Sans MS" panose="030F0702030302020204" pitchFamily="66" charset="0"/>
              </a:rPr>
              <a:t>is linked</a:t>
            </a:r>
            <a:endParaRPr lang="en-US" altLang="zh-CN" sz="1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Example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4" t="1050" r="12601" b="787"/>
          <a:stretch>
            <a:fillRect/>
          </a:stretch>
        </p:blipFill>
        <p:spPr bwMode="auto">
          <a:xfrm>
            <a:off x="1609669" y="771550"/>
            <a:ext cx="562662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Generalization</a:t>
            </a:r>
            <a:r>
              <a:rPr lang="zh-CN" altLang="en-US" dirty="0">
                <a:latin typeface="Comic Sans MS" panose="030F0702030302020204" pitchFamily="66" charset="0"/>
              </a:rPr>
              <a:t>（泛化）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89553"/>
            <a:ext cx="8424936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A 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bottom-up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design process (</a:t>
            </a:r>
            <a:r>
              <a:rPr lang="zh-CN" altLang="en-US" sz="2000" b="1">
                <a:latin typeface="Comic Sans MS" panose="030F0702030302020204" pitchFamily="66" charset="0"/>
              </a:rPr>
              <a:t>自下而上的设计过程</a:t>
            </a:r>
            <a:r>
              <a:rPr lang="en-US" altLang="zh-CN" sz="2000" b="1">
                <a:latin typeface="Comic Sans MS" panose="030F0702030302020204" pitchFamily="66" charset="0"/>
              </a:rPr>
              <a:t>)</a:t>
            </a:r>
            <a:r>
              <a:rPr lang="zh-CN" altLang="en-US" sz="2000" b="1">
                <a:latin typeface="Comic Sans MS" panose="030F0702030302020204" pitchFamily="66" charset="0"/>
              </a:rPr>
              <a:t> 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Combine a number of entity sets that share the same features into a higher-level </a:t>
            </a:r>
            <a:r>
              <a:rPr lang="en-US" altLang="zh-CN" sz="1800">
                <a:latin typeface="Comic Sans MS" panose="030F0702030302020204" pitchFamily="66" charset="0"/>
              </a:rPr>
              <a:t>entity set</a:t>
            </a:r>
            <a:endParaRPr lang="en-US" altLang="zh-CN" sz="1800">
              <a:latin typeface="Comic Sans MS" panose="030F0702030302020204" pitchFamily="66" charset="0"/>
            </a:endParaRPr>
          </a:p>
          <a:p>
            <a:pPr lvl="1">
              <a:spcBef>
                <a:spcPts val="1200"/>
              </a:spcBef>
            </a:pP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</a:rPr>
              <a:t>Specialization (</a:t>
            </a:r>
            <a:r>
              <a:rPr lang="zh-CN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特化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</a:rPr>
              <a:t>), Generalization (</a:t>
            </a:r>
            <a:r>
              <a:rPr lang="zh-CN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泛化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Specialization and generalization are simple inversions of each other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They are represented in the same way in an E-R diagram</a:t>
            </a:r>
            <a:endParaRPr lang="en-US" altLang="zh-CN" sz="1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Specialization &amp; Generalization (Cont.)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Can have multiple specializations of an entity set based on different features.  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E.g.</a:t>
            </a:r>
            <a:r>
              <a:rPr lang="en-US" altLang="zh-CN" sz="1800" dirty="0">
                <a:latin typeface="Comic Sans MS" panose="030F0702030302020204" pitchFamily="66" charset="0"/>
              </a:rPr>
              <a:t>, permanent-employee vs. temporary-employee, in addition to officer vs. secretary vs. teller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Each particular employee would be 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2"/>
            <a:r>
              <a:rPr lang="en-US" altLang="zh-CN" sz="1600" dirty="0">
                <a:latin typeface="Comic Sans MS" panose="030F0702030302020204" pitchFamily="66" charset="0"/>
              </a:rPr>
              <a:t>a member of one of permanent-employee or temporary-employee, 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2"/>
            <a:r>
              <a:rPr lang="en-US" altLang="zh-CN" sz="1600" dirty="0">
                <a:latin typeface="Comic Sans MS" panose="030F0702030302020204" pitchFamily="66" charset="0"/>
              </a:rPr>
              <a:t>and also a member of one of officer, secretary, or teller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endParaRPr lang="en-US" altLang="zh-CN" sz="2000">
              <a:latin typeface="Comic Sans MS" panose="030F0702030302020204" pitchFamily="66" charset="0"/>
            </a:endParaRPr>
          </a:p>
          <a:p>
            <a:r>
              <a:rPr lang="en-US" altLang="zh-CN" sz="2000">
                <a:latin typeface="Comic Sans MS" panose="030F0702030302020204" pitchFamily="66" charset="0"/>
              </a:rPr>
              <a:t>The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ISA</a:t>
            </a:r>
            <a:r>
              <a:rPr lang="en-US" altLang="zh-CN" sz="2000" dirty="0">
                <a:latin typeface="Comic Sans MS" panose="030F0702030302020204" pitchFamily="66" charset="0"/>
              </a:rPr>
              <a:t> relationship also referred to as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superclass - subclass </a:t>
            </a:r>
            <a:r>
              <a:rPr lang="en-US" altLang="zh-CN" sz="2000" dirty="0">
                <a:latin typeface="Comic Sans MS" panose="030F0702030302020204" pitchFamily="66" charset="0"/>
              </a:rPr>
              <a:t>relationship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400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Design Constraints on a Specialization/Generalization</a:t>
            </a:r>
            <a:endParaRPr lang="en-US" altLang="zh-CN" sz="2400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73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627534"/>
            <a:ext cx="8712968" cy="39604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Constraint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on which entities can be 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members of 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a given lower-level entity set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condition-defined (attribute-defined)</a:t>
            </a:r>
            <a:endParaRPr lang="en-US" altLang="zh-CN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user-defined</a:t>
            </a:r>
            <a:endParaRPr lang="en-US" altLang="zh-CN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Constraint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on whether or not entities may belong to more than one lower-level entity set within a single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generalization</a:t>
            </a:r>
            <a:endParaRPr lang="en-US" altLang="zh-CN" sz="2000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Disjoint</a:t>
            </a:r>
            <a:endParaRPr lang="en-US" altLang="zh-CN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Overlapping</a:t>
            </a:r>
            <a:endParaRPr lang="en-US" altLang="zh-CN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000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Design Constraints on a Specialization/Generalization (Cont.)</a:t>
            </a:r>
            <a:endParaRPr lang="en-US" altLang="zh-CN" sz="2000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837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699542"/>
            <a:ext cx="8640960" cy="35283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Completeness constraint 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- specifies whether or not an entity in the higher-level entity set must belong to at least one of the lower-level entity sets within a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generalization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.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total :</a:t>
            </a: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 an entity must belong to one of the lower-level entity sets</a:t>
            </a:r>
            <a:endParaRPr lang="en-US" altLang="zh-CN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partial:</a:t>
            </a: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 an entity need not belong to one of the lower-level entity sets</a:t>
            </a:r>
            <a:endParaRPr lang="en-US" altLang="zh-CN" b="1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3632" r="2002" b="3412"/>
          <a:stretch>
            <a:fillRect/>
          </a:stretch>
        </p:blipFill>
        <p:spPr bwMode="auto">
          <a:xfrm>
            <a:off x="2124076" y="2139553"/>
            <a:ext cx="5013325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Aggregation (</a:t>
            </a:r>
            <a:r>
              <a:rPr lang="zh-CN" altLang="en-US" sz="2800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聚合</a:t>
            </a:r>
            <a:r>
              <a:rPr lang="en-US" altLang="zh-CN" sz="2800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2800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939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9512" y="627534"/>
            <a:ext cx="8820472" cy="14401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Consider the ternary relationship 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works-on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, which we saw earlier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Suppose we want to record managers for tasks performed by an employee at a branch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9400" name="Oval 7"/>
          <p:cNvSpPr>
            <a:spLocks noChangeArrowheads="1"/>
          </p:cNvSpPr>
          <p:nvPr/>
        </p:nvSpPr>
        <p:spPr bwMode="auto">
          <a:xfrm>
            <a:off x="3214689" y="3536156"/>
            <a:ext cx="2428875" cy="642938"/>
          </a:xfrm>
          <a:prstGeom prst="ellipse">
            <a:avLst/>
          </a:prstGeom>
          <a:noFill/>
          <a:ln w="9525" algn="ctr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The Banking Schema</a:t>
            </a:r>
            <a:endParaRPr lang="en-US" altLang="zh-CN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" y="673173"/>
            <a:ext cx="9037638" cy="4202833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latin typeface="Comic Sans MS" panose="030F0702030302020204" pitchFamily="66" charset="0"/>
                <a:ea typeface="宋体" panose="02010600030101010101" pitchFamily="2" charset="-122"/>
              </a:rPr>
              <a:t>branch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branch_name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dirty="0" err="1">
                <a:latin typeface="Comic Sans MS" panose="030F0702030302020204" pitchFamily="66" charset="0"/>
                <a:ea typeface="宋体" panose="02010600030101010101" pitchFamily="2" charset="-122"/>
              </a:rPr>
              <a:t>branch_city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dirty="0">
                <a:latin typeface="Comic Sans MS" panose="030F0702030302020204" pitchFamily="66" charset="0"/>
                <a:ea typeface="宋体" panose="02010600030101010101" pitchFamily="2" charset="-122"/>
              </a:rPr>
              <a:t>assets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latin typeface="Comic Sans MS" panose="030F0702030302020204" pitchFamily="66" charset="0"/>
                <a:ea typeface="宋体" panose="02010600030101010101" pitchFamily="2" charset="-122"/>
              </a:rPr>
              <a:t>customer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customer_id</a:t>
            </a:r>
            <a:r>
              <a:rPr lang="en-US" altLang="zh-CN" sz="1400" b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 i="1" dirty="0" err="1">
                <a:latin typeface="Comic Sans MS" panose="030F0702030302020204" pitchFamily="66" charset="0"/>
                <a:ea typeface="宋体" panose="02010600030101010101" pitchFamily="2" charset="-122"/>
              </a:rPr>
              <a:t>customer_name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dirty="0" err="1">
                <a:latin typeface="Comic Sans MS" panose="030F0702030302020204" pitchFamily="66" charset="0"/>
                <a:ea typeface="宋体" panose="02010600030101010101" pitchFamily="2" charset="-122"/>
              </a:rPr>
              <a:t>customer_street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dirty="0" err="1">
                <a:latin typeface="Comic Sans MS" panose="030F0702030302020204" pitchFamily="66" charset="0"/>
                <a:ea typeface="宋体" panose="02010600030101010101" pitchFamily="2" charset="-122"/>
              </a:rPr>
              <a:t>customer_city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latin typeface="Comic Sans MS" panose="030F0702030302020204" pitchFamily="66" charset="0"/>
                <a:ea typeface="宋体" panose="02010600030101010101" pitchFamily="2" charset="-122"/>
              </a:rPr>
              <a:t>loan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loan_number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dirty="0">
                <a:latin typeface="Comic Sans MS" panose="030F0702030302020204" pitchFamily="66" charset="0"/>
                <a:ea typeface="宋体" panose="02010600030101010101" pitchFamily="2" charset="-122"/>
              </a:rPr>
              <a:t>amount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latin typeface="Comic Sans MS" panose="030F0702030302020204" pitchFamily="66" charset="0"/>
                <a:ea typeface="宋体" panose="02010600030101010101" pitchFamily="2" charset="-122"/>
              </a:rPr>
              <a:t>account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account_number</a:t>
            </a:r>
            <a:r>
              <a:rPr lang="en-US" altLang="zh-CN" sz="1400" b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 i="1" dirty="0">
                <a:latin typeface="Comic Sans MS" panose="030F0702030302020204" pitchFamily="66" charset="0"/>
                <a:ea typeface="宋体" panose="02010600030101010101" pitchFamily="2" charset="-122"/>
              </a:rPr>
              <a:t>balance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latin typeface="Comic Sans MS" panose="030F0702030302020204" pitchFamily="66" charset="0"/>
                <a:ea typeface="宋体" panose="02010600030101010101" pitchFamily="2" charset="-122"/>
              </a:rPr>
              <a:t>employee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employee_id</a:t>
            </a:r>
            <a:r>
              <a:rPr lang="en-US" altLang="zh-CN" sz="1400" b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 i="1" dirty="0" err="1">
                <a:latin typeface="Comic Sans MS" panose="030F0702030302020204" pitchFamily="66" charset="0"/>
                <a:ea typeface="宋体" panose="02010600030101010101" pitchFamily="2" charset="-122"/>
              </a:rPr>
              <a:t>employee_name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dirty="0" err="1">
                <a:latin typeface="Comic Sans MS" panose="030F0702030302020204" pitchFamily="66" charset="0"/>
                <a:ea typeface="宋体" panose="02010600030101010101" pitchFamily="2" charset="-122"/>
              </a:rPr>
              <a:t>telephone_number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err="1">
                <a:latin typeface="Comic Sans MS" panose="030F0702030302020204" pitchFamily="66" charset="0"/>
                <a:ea typeface="宋体" panose="02010600030101010101" pitchFamily="2" charset="-122"/>
              </a:rPr>
              <a:t>start_date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endParaRPr lang="en-US" altLang="zh-CN" sz="1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rgbClr val="CC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dependent_name</a:t>
            </a:r>
            <a:r>
              <a:rPr lang="en-US" altLang="zh-CN" sz="1400" b="1" dirty="0">
                <a:solidFill>
                  <a:srgbClr val="CC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employee_id</a:t>
            </a:r>
            <a:r>
              <a:rPr lang="en-US" altLang="zh-CN" sz="1400" b="1" u="sng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dname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) (derived from a  </a:t>
            </a:r>
            <a:r>
              <a:rPr lang="en-US" altLang="zh-CN" sz="1400" b="1" dirty="0" err="1">
                <a:latin typeface="Comic Sans MS" panose="030F0702030302020204" pitchFamily="66" charset="0"/>
                <a:ea typeface="宋体" panose="02010600030101010101" pitchFamily="2" charset="-122"/>
              </a:rPr>
              <a:t>multivalued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attribute)</a:t>
            </a:r>
            <a:endParaRPr lang="en-US" altLang="zh-CN" sz="14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endParaRPr lang="en-US" altLang="zh-CN" sz="1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account_branch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7030A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account_number</a:t>
            </a:r>
            <a:r>
              <a:rPr lang="en-US" altLang="zh-CN" sz="1400" b="1" dirty="0">
                <a:solidFill>
                  <a:srgbClr val="7030A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 i="1" dirty="0" err="1">
                <a:latin typeface="Comic Sans MS" panose="030F0702030302020204" pitchFamily="66" charset="0"/>
                <a:ea typeface="宋体" panose="02010600030101010101" pitchFamily="2" charset="-122"/>
              </a:rPr>
              <a:t>branch_name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loan_branch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7030A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loan_number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dirty="0" err="1">
                <a:latin typeface="Comic Sans MS" panose="030F0702030302020204" pitchFamily="66" charset="0"/>
                <a:ea typeface="宋体" panose="02010600030101010101" pitchFamily="2" charset="-122"/>
              </a:rPr>
              <a:t>branch_name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borrower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customer_id</a:t>
            </a:r>
            <a:r>
              <a:rPr lang="en-US" altLang="zh-CN" sz="1400" b="1" u="sng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loan_number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depositor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customer_id</a:t>
            </a:r>
            <a:r>
              <a:rPr lang="en-US" altLang="zh-CN" sz="1400" b="1" u="sng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account_number</a:t>
            </a:r>
            <a:r>
              <a:rPr lang="en-US" altLang="zh-CN" sz="1400" b="1" i="1" dirty="0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dirty="0" err="1">
                <a:latin typeface="Comic Sans MS" panose="030F0702030302020204" pitchFamily="66" charset="0"/>
                <a:ea typeface="宋体" panose="02010600030101010101" pitchFamily="2" charset="-122"/>
              </a:rPr>
              <a:t>access_date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cust_banker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customer_id</a:t>
            </a:r>
            <a:r>
              <a:rPr lang="en-US" altLang="zh-CN" sz="1400" b="1" u="sng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dirty="0" err="1">
                <a:latin typeface="Comic Sans MS" panose="030F0702030302020204" pitchFamily="66" charset="0"/>
                <a:ea typeface="宋体" panose="02010600030101010101" pitchFamily="2" charset="-122"/>
              </a:rPr>
              <a:t>employee_id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>
                <a:latin typeface="Comic Sans MS" panose="030F0702030302020204" pitchFamily="66" charset="0"/>
                <a:ea typeface="宋体" panose="02010600030101010101" pitchFamily="2" charset="-122"/>
              </a:rPr>
              <a:t>type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works_for</a:t>
            </a:r>
            <a:r>
              <a:rPr lang="en-US" altLang="zh-CN" sz="1400" b="1" dirty="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worker_employee_id</a:t>
            </a:r>
            <a:r>
              <a:rPr lang="en-US" altLang="zh-CN" sz="1400" b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 i="1" dirty="0" err="1">
                <a:latin typeface="Comic Sans MS" panose="030F0702030302020204" pitchFamily="66" charset="0"/>
                <a:ea typeface="宋体" panose="02010600030101010101" pitchFamily="2" charset="-122"/>
              </a:rPr>
              <a:t>manager_employee_id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endParaRPr lang="en-US" altLang="zh-CN" sz="1400" b="1" i="1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payment</a:t>
            </a:r>
            <a:r>
              <a:rPr lang="en-US" altLang="zh-CN" sz="14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=(</a:t>
            </a:r>
            <a:r>
              <a:rPr lang="en-US" altLang="zh-CN" sz="1400" b="1" i="1" u="sng" err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loan_number</a:t>
            </a:r>
            <a:r>
              <a:rPr lang="en-US" altLang="zh-CN" sz="1400" b="1" u="sng" err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400" b="1" i="1" u="sng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payment_number</a:t>
            </a:r>
            <a:r>
              <a:rPr lang="en-US" altLang="zh-CN" sz="1400" b="1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400" b="1" i="1" err="1">
                <a:latin typeface="Comic Sans MS" panose="030F0702030302020204" pitchFamily="66" charset="0"/>
                <a:ea typeface="宋体" panose="02010600030101010101" pitchFamily="2" charset="-122"/>
              </a:rPr>
              <a:t>payment_date</a:t>
            </a:r>
            <a:r>
              <a:rPr lang="en-US" altLang="zh-CN" sz="1400" b="1" err="1"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400" b="1" i="1" err="1">
                <a:latin typeface="Comic Sans MS" panose="030F0702030302020204" pitchFamily="66" charset="0"/>
                <a:ea typeface="宋体" panose="02010600030101010101" pitchFamily="2" charset="-122"/>
              </a:rPr>
              <a:t>payment_amount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endParaRPr lang="en-US" altLang="zh-CN" sz="1400" b="1" i="1">
              <a:solidFill>
                <a:schemeClr val="tx2">
                  <a:lumMod val="75000"/>
                </a:schemeClr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savings_account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account_number</a:t>
            </a:r>
            <a:r>
              <a:rPr lang="en-US" altLang="zh-CN" sz="1400" b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 i="1" dirty="0" err="1">
                <a:latin typeface="Comic Sans MS" panose="030F0702030302020204" pitchFamily="66" charset="0"/>
                <a:ea typeface="宋体" panose="02010600030101010101" pitchFamily="2" charset="-122"/>
              </a:rPr>
              <a:t>interest_rate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checking_account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account_number</a:t>
            </a:r>
            <a:r>
              <a:rPr lang="en-US" altLang="zh-CN" sz="1400" b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dirty="0" err="1">
                <a:latin typeface="Comic Sans MS" panose="030F0702030302020204" pitchFamily="66" charset="0"/>
                <a:ea typeface="宋体" panose="02010600030101010101" pitchFamily="2" charset="-122"/>
              </a:rPr>
              <a:t>overdraft_amount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Aggregation (Cont.)</a:t>
            </a:r>
            <a:endParaRPr lang="en-US" altLang="zh-CN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04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9512" y="627534"/>
            <a:ext cx="8856984" cy="42484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Relationship sets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works-on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and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manages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represent 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overlapping 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information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Eliminate this redundancy via 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aggregation</a:t>
            </a:r>
            <a:endParaRPr lang="en-US" altLang="zh-CN" sz="2000" b="1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Treat relationship as an abstract entity</a:t>
            </a:r>
            <a:endParaRPr lang="en-US" altLang="zh-CN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Allows relationships between relationships</a:t>
            </a:r>
            <a:endParaRPr lang="en-US" altLang="zh-CN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Without introducing redundancy, the following diagram represents: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An employee works on a particular job at a particular branch </a:t>
            </a:r>
            <a:endParaRPr lang="en-US" altLang="zh-CN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An </a:t>
            </a: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employee, branch, job </a:t>
            </a: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combination may have an associated </a:t>
            </a: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manager</a:t>
            </a:r>
            <a:endParaRPr lang="en-US" altLang="zh-CN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" t="1312" r="2953" b="1575"/>
          <a:stretch>
            <a:fillRect/>
          </a:stretch>
        </p:blipFill>
        <p:spPr bwMode="auto">
          <a:xfrm>
            <a:off x="1285875" y="964406"/>
            <a:ext cx="6643688" cy="3696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E-R Diagram </a:t>
            </a:r>
            <a:r>
              <a:rPr lang="en-US" altLang="zh-CN" sz="2800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With</a:t>
            </a:r>
            <a:r>
              <a:rPr lang="en-US" altLang="zh-CN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 Aggregation</a:t>
            </a:r>
            <a:endParaRPr lang="en-US" altLang="zh-CN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1447" name="Oval Callout 6"/>
          <p:cNvSpPr>
            <a:spLocks noChangeArrowheads="1"/>
          </p:cNvSpPr>
          <p:nvPr/>
        </p:nvSpPr>
        <p:spPr bwMode="auto">
          <a:xfrm>
            <a:off x="142876" y="3053953"/>
            <a:ext cx="2714625" cy="1232297"/>
          </a:xfrm>
          <a:prstGeom prst="wedgeEllipseCallout">
            <a:avLst>
              <a:gd name="adj1" fmla="val 49954"/>
              <a:gd name="adj2" fmla="val -81398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8" name="TextBox 7"/>
          <p:cNvSpPr txBox="1">
            <a:spLocks noChangeArrowheads="1"/>
          </p:cNvSpPr>
          <p:nvPr/>
        </p:nvSpPr>
        <p:spPr bwMode="auto">
          <a:xfrm>
            <a:off x="428625" y="3147814"/>
            <a:ext cx="2286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kumimoji="0" lang="en-US" altLang="zh-CN" sz="2000" b="1" i="0"/>
              <a:t>A higher-level entity set called works_on</a:t>
            </a:r>
            <a:endParaRPr kumimoji="0" lang="zh-CN" altLang="en-US" sz="2000" b="1" i="0"/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E-R Design Decisions</a:t>
            </a:r>
            <a:endParaRPr lang="en-US" altLang="zh-CN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247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7504" y="661937"/>
            <a:ext cx="8928992" cy="39260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The use of an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attribute or entity set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to represent an object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Whether a real-world concept is best expressed by an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entity set or a relationship set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The use of a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ternary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relationship versus a pair of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binary 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relationships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The use of a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strong or weak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entity set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The use of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specialization/generalization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– contributes to modularity in the design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The use of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aggregation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– can treat the aggregate entity set as a single unit without concern for the details of its internal structure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Database Design Phases</a:t>
            </a:r>
            <a:endParaRPr lang="en-US" altLang="zh-CN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349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9512" y="699542"/>
            <a:ext cx="8750176" cy="4086771"/>
          </a:xfrm>
        </p:spPr>
        <p:txBody>
          <a:bodyPr/>
          <a:lstStyle/>
          <a:p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Requirements Analysis</a:t>
            </a:r>
            <a:endParaRPr lang="en-US" altLang="zh-CN" sz="2000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Conceptual Design (E-R Model)</a:t>
            </a:r>
            <a:endParaRPr lang="en-US" altLang="zh-CN" sz="2000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Functional Requirements Analysis</a:t>
            </a:r>
            <a:endParaRPr lang="en-US" altLang="zh-CN" sz="2000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Describe the operations that will be performed on the data</a:t>
            </a:r>
            <a:endParaRPr lang="en-US" altLang="zh-CN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Review the design</a:t>
            </a:r>
            <a:endParaRPr lang="en-US" altLang="zh-CN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Logical Implementation</a:t>
            </a:r>
            <a:endParaRPr lang="en-US" altLang="zh-CN" sz="2000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Mapping from conceptual model to implementation model</a:t>
            </a:r>
            <a:endParaRPr lang="en-US" altLang="zh-CN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Such as relational model, OO model</a:t>
            </a:r>
            <a:endParaRPr lang="en-US" altLang="zh-CN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Physical Implementation</a:t>
            </a:r>
            <a:endParaRPr lang="en-US" altLang="zh-CN" sz="2000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Specify physical features of the database</a:t>
            </a:r>
            <a:endParaRPr lang="en-US" altLang="zh-CN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buffer size, index…</a:t>
            </a:r>
            <a:endParaRPr lang="en-US" altLang="zh-CN" b="1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874" r="14110" b="1357"/>
          <a:stretch>
            <a:fillRect/>
          </a:stretch>
        </p:blipFill>
        <p:spPr bwMode="auto">
          <a:xfrm>
            <a:off x="1000126" y="696517"/>
            <a:ext cx="7643813" cy="412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42938"/>
          </a:xfrm>
        </p:spPr>
        <p:txBody>
          <a:bodyPr/>
          <a:lstStyle/>
          <a:p>
            <a:pPr algn="ctr"/>
            <a:r>
              <a:rPr lang="pt-BR" altLang="zh-CN" sz="2800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E-R Diagram for a Banking Enterprise</a:t>
            </a:r>
            <a:endParaRPr lang="en-US" altLang="zh-CN" sz="2800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cxnSp>
        <p:nvCxnSpPr>
          <p:cNvPr id="64519" name="肘形连接符 16"/>
          <p:cNvCxnSpPr>
            <a:cxnSpLocks noChangeShapeType="1"/>
          </p:cNvCxnSpPr>
          <p:nvPr/>
        </p:nvCxnSpPr>
        <p:spPr bwMode="auto">
          <a:xfrm rot="10800000">
            <a:off x="4356101" y="1221581"/>
            <a:ext cx="3095625" cy="2268141"/>
          </a:xfrm>
          <a:prstGeom prst="bentConnector3">
            <a:avLst>
              <a:gd name="adj1" fmla="val -43750"/>
            </a:avLst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菱形 7"/>
          <p:cNvSpPr/>
          <p:nvPr/>
        </p:nvSpPr>
        <p:spPr bwMode="auto">
          <a:xfrm>
            <a:off x="6660232" y="897731"/>
            <a:ext cx="1151856" cy="685800"/>
          </a:xfrm>
          <a:prstGeom prst="diamond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4521" name="TextBox 20"/>
          <p:cNvSpPr txBox="1">
            <a:spLocks noChangeArrowheads="1"/>
          </p:cNvSpPr>
          <p:nvPr/>
        </p:nvSpPr>
        <p:spPr bwMode="auto">
          <a:xfrm>
            <a:off x="6732588" y="1168004"/>
            <a:ext cx="10795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kumimoji="0" lang="en-US" altLang="zh-CN" sz="900">
                <a:latin typeface="Helvetica" pitchFamily="34" charset="0"/>
              </a:rPr>
              <a:t>account-branch</a:t>
            </a:r>
            <a:endParaRPr kumimoji="0" lang="zh-CN" altLang="en-US" sz="900">
              <a:latin typeface="Helvetic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1401" r="22772" b="53856"/>
          <a:stretch>
            <a:fillRect/>
          </a:stretch>
        </p:blipFill>
        <p:spPr bwMode="auto">
          <a:xfrm>
            <a:off x="714375" y="910829"/>
            <a:ext cx="7715250" cy="369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Summary of Symbols Used in E-R Notation</a:t>
            </a:r>
            <a:endParaRPr lang="en-US" altLang="zh-CN" sz="2800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46506" r="22772" b="6081"/>
          <a:stretch>
            <a:fillRect/>
          </a:stretch>
        </p:blipFill>
        <p:spPr bwMode="auto">
          <a:xfrm>
            <a:off x="714376" y="857250"/>
            <a:ext cx="7643813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Summary of Symbols (Cont.)</a:t>
            </a:r>
            <a:endParaRPr lang="en-US" altLang="zh-CN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t="6169" r="1149" b="5644"/>
          <a:stretch>
            <a:fillRect/>
          </a:stretch>
        </p:blipFill>
        <p:spPr bwMode="auto">
          <a:xfrm>
            <a:off x="857251" y="910829"/>
            <a:ext cx="7218363" cy="382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Alternative E-R Notations</a:t>
            </a:r>
            <a:endParaRPr lang="en-US" altLang="zh-CN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Outline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524" y="771550"/>
            <a:ext cx="8568952" cy="38050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Overview of the Design Process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Entity-Relationship Model (</a:t>
            </a:r>
            <a:r>
              <a:rPr lang="zh-CN" altLang="en-US" b="1" dirty="0">
                <a:latin typeface="Comic Sans MS" panose="030F0702030302020204" pitchFamily="66" charset="0"/>
              </a:rPr>
              <a:t>实体联系模型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Constraints 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Entity-Relationship Diagrams (</a:t>
            </a:r>
            <a:r>
              <a:rPr lang="zh-CN" altLang="en-US" b="1" dirty="0">
                <a:latin typeface="Comic Sans MS" panose="030F0702030302020204" pitchFamily="66" charset="0"/>
              </a:rPr>
              <a:t>实体联系图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anose="030F0702030302020204" pitchFamily="66" charset="0"/>
                <a:ea typeface="华文中宋" panose="02010600040101010101" pitchFamily="2" charset="-122"/>
                <a:sym typeface="Wingdings" panose="05000000000000000000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anose="030F0702030302020204" pitchFamily="66" charset="0"/>
              </a:rPr>
              <a:t>Reduction 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to Relation Schemas</a:t>
            </a:r>
            <a:endParaRPr lang="en-US" altLang="zh-CN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Summary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Reduction to Relational Schemas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r>
              <a:rPr lang="en-US" altLang="zh-CN" sz="2000" b="1" dirty="0">
                <a:latin typeface="Comic Sans MS" panose="030F0702030302020204" pitchFamily="66" charset="0"/>
              </a:rPr>
              <a:t>Reduction of an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E-R Diagram </a:t>
            </a:r>
            <a:r>
              <a:rPr lang="en-US" altLang="zh-CN" sz="2000" b="1" dirty="0">
                <a:latin typeface="Comic Sans MS" panose="030F0702030302020204" pitchFamily="66" charset="0"/>
              </a:rPr>
              <a:t>to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Tables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For 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</a:rPr>
              <a:t>each entity set </a:t>
            </a:r>
            <a:r>
              <a:rPr lang="en-US" altLang="zh-CN" dirty="0">
                <a:latin typeface="Comic Sans MS" panose="030F0702030302020204" pitchFamily="66" charset="0"/>
              </a:rPr>
              <a:t>and 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</a:rPr>
              <a:t>relationship set </a:t>
            </a:r>
            <a:r>
              <a:rPr lang="en-US" altLang="zh-CN" dirty="0">
                <a:latin typeface="Comic Sans MS" panose="030F0702030302020204" pitchFamily="66" charset="0"/>
              </a:rPr>
              <a:t>there is 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a unique table</a:t>
            </a:r>
            <a:r>
              <a:rPr lang="en-US" altLang="zh-CN" dirty="0">
                <a:latin typeface="Comic Sans MS" panose="030F0702030302020204" pitchFamily="66" charset="0"/>
              </a:rPr>
              <a:t>.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Each table has a number of columns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Converting an E-R diagram to a table format is the basis for deriving a relational database design from an </a:t>
            </a:r>
            <a:r>
              <a:rPr lang="en-US" altLang="zh-CN">
                <a:latin typeface="Comic Sans MS" panose="030F0702030302020204" pitchFamily="66" charset="0"/>
              </a:rPr>
              <a:t>E-R diagram</a:t>
            </a:r>
            <a:endParaRPr lang="en-US" altLang="zh-CN">
              <a:latin typeface="Comic Sans MS" panose="030F0702030302020204" pitchFamily="66" charset="0"/>
            </a:endParaRPr>
          </a:p>
          <a:p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Primary keys 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allow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entity sets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and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relationship sets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to be expressed uniformly as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tables 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which represent the contents of the database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Outline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524" y="771550"/>
            <a:ext cx="8568952" cy="3805070"/>
          </a:xfrm>
        </p:spPr>
        <p:txBody>
          <a:bodyPr/>
          <a:lstStyle/>
          <a:p>
            <a:pPr marL="0" indent="0">
              <a:spcBef>
                <a:spcPts val="8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anose="030F0702030302020204" pitchFamily="66" charset="0"/>
                <a:ea typeface="华文中宋" panose="02010600040101010101" pitchFamily="2" charset="-122"/>
                <a:sym typeface="Wingdings" panose="05000000000000000000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anose="030F0702030302020204" pitchFamily="66" charset="0"/>
              </a:rPr>
              <a:t>Overview 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of the Design Process</a:t>
            </a:r>
            <a:endParaRPr lang="en-US" altLang="zh-CN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Entity-Relationship Model (</a:t>
            </a:r>
            <a:r>
              <a:rPr lang="zh-CN" altLang="en-US" b="1" dirty="0">
                <a:latin typeface="Comic Sans MS" panose="030F0702030302020204" pitchFamily="66" charset="0"/>
              </a:rPr>
              <a:t>实体联系模型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Constraints 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Entity-Relationship Diagrams (</a:t>
            </a:r>
            <a:r>
              <a:rPr lang="zh-CN" altLang="en-US" b="1" dirty="0">
                <a:latin typeface="Comic Sans MS" panose="030F0702030302020204" pitchFamily="66" charset="0"/>
              </a:rPr>
              <a:t>实体联系图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Reduction to Relation Schemas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Summary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Representing Entity Sets as Tables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 strong entity set </a:t>
            </a:r>
            <a:r>
              <a:rPr lang="en-US" altLang="zh-CN" sz="2000" dirty="0">
                <a:latin typeface="Comic Sans MS" panose="030F0702030302020204" pitchFamily="66" charset="0"/>
              </a:rPr>
              <a:t>reduces to a table with the same attributes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23232" r="1050" b="23494"/>
          <a:stretch>
            <a:fillRect/>
          </a:stretch>
        </p:blipFill>
        <p:spPr bwMode="auto">
          <a:xfrm>
            <a:off x="1544836" y="1694463"/>
            <a:ext cx="6054328" cy="2678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Composite and Multi-valued Attributes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Composite attributes </a:t>
            </a:r>
            <a:r>
              <a:rPr lang="en-US" altLang="zh-CN" sz="2000" dirty="0">
                <a:latin typeface="Comic Sans MS" panose="030F0702030302020204" pitchFamily="66" charset="0"/>
              </a:rPr>
              <a:t>are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flattened out by creating a separate attribute for each component attribute</a:t>
            </a:r>
            <a:endParaRPr lang="en-US" altLang="zh-CN" sz="2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 multi-valued attribute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M </a:t>
            </a:r>
            <a:r>
              <a:rPr lang="en-US" altLang="zh-CN" sz="2000" dirty="0">
                <a:latin typeface="Comic Sans MS" panose="030F0702030302020204" pitchFamily="66" charset="0"/>
              </a:rPr>
              <a:t>of an entity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</a:t>
            </a:r>
            <a:r>
              <a:rPr lang="en-US" altLang="zh-CN" sz="2000" dirty="0">
                <a:latin typeface="Comic Sans MS" panose="030F0702030302020204" pitchFamily="66" charset="0"/>
              </a:rPr>
              <a:t> is represented by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</a:t>
            </a:r>
            <a:r>
              <a:rPr lang="en-US" altLang="zh-CN" sz="2000" b="1" dirty="0">
                <a:solidFill>
                  <a:srgbClr val="1B06BA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separate table EM</a:t>
            </a:r>
            <a:endParaRPr lang="en-US" altLang="zh-CN" sz="2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Table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EM</a:t>
            </a:r>
            <a:r>
              <a:rPr lang="en-US" altLang="zh-CN" sz="1800" dirty="0">
                <a:latin typeface="Comic Sans MS" panose="030F0702030302020204" pitchFamily="66" charset="0"/>
              </a:rPr>
              <a:t> has attributes corresponding to the primary key of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</a:t>
            </a:r>
            <a:r>
              <a:rPr lang="en-US" altLang="zh-CN" sz="1800" dirty="0">
                <a:latin typeface="Comic Sans MS" panose="030F0702030302020204" pitchFamily="66" charset="0"/>
              </a:rPr>
              <a:t> and an attribute corresponding to multivalued attribute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M</a:t>
            </a:r>
            <a:endParaRPr lang="en-US" altLang="zh-CN" sz="18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Each value of the multivalued attribute maps to a separate row of the table EM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Representing Weak Entity Sets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 weak entity set </a:t>
            </a:r>
            <a:r>
              <a:rPr lang="en-US" altLang="zh-CN" sz="2000" dirty="0">
                <a:latin typeface="Comic Sans MS" panose="030F0702030302020204" pitchFamily="66" charset="0"/>
              </a:rPr>
              <a:t>becomes a table that includes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 column for the primary key of the identifying strong entity set</a:t>
            </a:r>
            <a:endParaRPr lang="en-US" altLang="zh-CN" sz="2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" t="22269" r="919" b="22006"/>
          <a:stretch>
            <a:fillRect/>
          </a:stretch>
        </p:blipFill>
        <p:spPr bwMode="auto">
          <a:xfrm>
            <a:off x="1571625" y="2143125"/>
            <a:ext cx="5893594" cy="25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1"/>
          <p:cNvSpPr>
            <a:spLocks noChangeArrowheads="1"/>
          </p:cNvSpPr>
          <p:nvPr/>
        </p:nvSpPr>
        <p:spPr bwMode="auto">
          <a:xfrm>
            <a:off x="1656160" y="2143125"/>
            <a:ext cx="1241822" cy="2563416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endParaRPr kumimoji="0" lang="zh-CN" altLang="en-US" sz="1350" i="1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Representing Relationship Sets as Tables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Many-to-many relationship set 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Represented as a table with columns for the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primary keys of the two participating entity sets</a:t>
            </a:r>
            <a:r>
              <a:rPr lang="en-US" altLang="zh-CN" sz="1800" dirty="0">
                <a:latin typeface="Comic Sans MS" panose="030F0702030302020204" pitchFamily="66" charset="0"/>
              </a:rPr>
              <a:t>, and any descriptive attributes of the relationship set. 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E.g.: </a:t>
            </a:r>
            <a:r>
              <a:rPr lang="en-US" altLang="zh-CN" sz="1800" dirty="0">
                <a:latin typeface="Comic Sans MS" panose="030F0702030302020204" pitchFamily="66" charset="0"/>
              </a:rPr>
              <a:t>table for relationship set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borrower</a:t>
            </a:r>
            <a:endParaRPr lang="en-US" altLang="zh-CN" sz="16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5" t="2582" r="10172" b="3018"/>
          <a:stretch>
            <a:fillRect/>
          </a:stretch>
        </p:blipFill>
        <p:spPr bwMode="auto">
          <a:xfrm>
            <a:off x="3340894" y="2633663"/>
            <a:ext cx="2365772" cy="2097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1"/>
          <p:cNvSpPr>
            <a:spLocks noChangeArrowheads="1"/>
          </p:cNvSpPr>
          <p:nvPr/>
        </p:nvSpPr>
        <p:spPr bwMode="auto">
          <a:xfrm>
            <a:off x="3275410" y="2571750"/>
            <a:ext cx="2474119" cy="32385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endParaRPr kumimoji="0" lang="zh-CN" altLang="en-US" sz="1350" i="1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Representing Relationship Sets as Tables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Many-to-one</a:t>
            </a:r>
            <a:r>
              <a:rPr lang="en-US" altLang="zh-CN" sz="2000" b="1" dirty="0">
                <a:latin typeface="Comic Sans MS" panose="030F0702030302020204" pitchFamily="66" charset="0"/>
              </a:rPr>
              <a:t> and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one-to-many</a:t>
            </a:r>
            <a:r>
              <a:rPr lang="en-US" altLang="zh-CN" sz="2000" b="1" dirty="0">
                <a:latin typeface="Comic Sans MS" panose="030F0702030302020204" pitchFamily="66" charset="0"/>
              </a:rPr>
              <a:t> relationship sets 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Can be represented by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adding an extra attribute to the 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many side</a:t>
            </a:r>
            <a:r>
              <a:rPr lang="en-US" altLang="zh-CN" sz="1800" dirty="0">
                <a:latin typeface="Comic Sans MS" panose="030F0702030302020204" pitchFamily="66" charset="0"/>
              </a:rPr>
              <a:t>,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containing the 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primary key</a:t>
            </a:r>
            <a:r>
              <a:rPr lang="en-US" altLang="zh-CN" sz="1800" b="1" dirty="0">
                <a:solidFill>
                  <a:srgbClr val="1B06BA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of the 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one side</a:t>
            </a:r>
            <a:endParaRPr lang="en-US" altLang="zh-CN" sz="1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E.g.: </a:t>
            </a:r>
            <a:r>
              <a:rPr lang="en-US" altLang="zh-CN" sz="1800" dirty="0">
                <a:latin typeface="Comic Sans MS" panose="030F0702030302020204" pitchFamily="66" charset="0"/>
              </a:rPr>
              <a:t>instead of creating a table for relationship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account-branch</a:t>
            </a:r>
            <a:r>
              <a:rPr lang="en-US" altLang="zh-CN" sz="1800" dirty="0">
                <a:latin typeface="Comic Sans MS" panose="030F0702030302020204" pitchFamily="66" charset="0"/>
              </a:rPr>
              <a:t>, add an attribute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branch-name</a:t>
            </a:r>
            <a:r>
              <a:rPr lang="en-US" altLang="zh-CN" sz="1800" dirty="0">
                <a:latin typeface="Comic Sans MS" panose="030F0702030302020204" pitchFamily="66" charset="0"/>
              </a:rPr>
              <a:t> to the entity set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account</a:t>
            </a:r>
            <a:endParaRPr lang="en-US" altLang="zh-CN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" t="30362" r="821" b="30362"/>
          <a:stretch>
            <a:fillRect/>
          </a:stretch>
        </p:blipFill>
        <p:spPr bwMode="auto">
          <a:xfrm>
            <a:off x="2000250" y="3053953"/>
            <a:ext cx="5304235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1"/>
          <p:cNvSpPr>
            <a:spLocks noChangeArrowheads="1"/>
          </p:cNvSpPr>
          <p:nvPr/>
        </p:nvSpPr>
        <p:spPr bwMode="auto">
          <a:xfrm>
            <a:off x="4356497" y="3057526"/>
            <a:ext cx="1295400" cy="432197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endParaRPr kumimoji="0" lang="zh-CN" altLang="en-US" sz="1350" i="1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11"/>
          <p:cNvCxnSpPr>
            <a:cxnSpLocks noChangeShapeType="1"/>
          </p:cNvCxnSpPr>
          <p:nvPr/>
        </p:nvCxnSpPr>
        <p:spPr bwMode="auto">
          <a:xfrm flipV="1">
            <a:off x="4139804" y="3813572"/>
            <a:ext cx="1026319" cy="594122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框 12"/>
          <p:cNvSpPr txBox="1">
            <a:spLocks noChangeArrowheads="1"/>
          </p:cNvSpPr>
          <p:nvPr/>
        </p:nvSpPr>
        <p:spPr bwMode="auto">
          <a:xfrm>
            <a:off x="5503069" y="4518422"/>
            <a:ext cx="102631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r>
              <a:rPr kumimoji="0" lang="en-US" altLang="zh-CN" sz="1350" i="1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one side</a:t>
            </a:r>
            <a:endParaRPr kumimoji="0" lang="zh-CN" altLang="en-US" sz="1350" i="1">
              <a:solidFill>
                <a:srgbClr val="0000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16"/>
          <p:cNvSpPr txBox="1">
            <a:spLocks noChangeArrowheads="1"/>
          </p:cNvSpPr>
          <p:nvPr/>
        </p:nvSpPr>
        <p:spPr bwMode="auto">
          <a:xfrm>
            <a:off x="2681288" y="4516041"/>
            <a:ext cx="102631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r>
              <a:rPr kumimoji="0" lang="en-US" altLang="zh-CN" sz="1350" i="1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many side</a:t>
            </a:r>
            <a:endParaRPr kumimoji="0" lang="zh-CN" altLang="en-US" sz="1350" i="1">
              <a:solidFill>
                <a:srgbClr val="0000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曲线连接符 3"/>
          <p:cNvCxnSpPr>
            <a:cxnSpLocks noChangeShapeType="1"/>
          </p:cNvCxnSpPr>
          <p:nvPr/>
        </p:nvCxnSpPr>
        <p:spPr bwMode="auto">
          <a:xfrm rot="10800000" flipV="1">
            <a:off x="3330179" y="3274219"/>
            <a:ext cx="971550" cy="539354"/>
          </a:xfrm>
          <a:prstGeom prst="curvedConnector3">
            <a:avLst>
              <a:gd name="adj1" fmla="val 102259"/>
            </a:avLst>
          </a:prstGeom>
          <a:noFill/>
          <a:ln w="38100" algn="ctr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Representing Relationship Sets as Tables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One-to-one</a:t>
            </a:r>
            <a:r>
              <a:rPr lang="en-US" altLang="zh-CN" sz="2000" b="1" dirty="0">
                <a:latin typeface="Comic Sans MS" panose="030F0702030302020204" pitchFamily="66" charset="0"/>
              </a:rPr>
              <a:t> relationship sets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either side 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</a:rPr>
              <a:t>can be chosen to act as the 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“many” side</a:t>
            </a:r>
            <a:endParaRPr lang="en-US" altLang="zh-CN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endParaRPr lang="en-US" altLang="zh-CN" b="1" dirty="0">
              <a:solidFill>
                <a:srgbClr val="1B06BA"/>
              </a:solidFill>
              <a:latin typeface="Comic Sans MS" panose="030F0702030302020204" pitchFamily="66" charset="0"/>
            </a:endParaRPr>
          </a:p>
          <a:p>
            <a:pPr>
              <a:spcBef>
                <a:spcPct val="75000"/>
              </a:spcBef>
            </a:pP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If participation is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partial </a:t>
            </a: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on the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many side</a:t>
            </a: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, it could result in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null</a:t>
            </a: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 values</a:t>
            </a:r>
            <a:endParaRPr lang="en-US" altLang="zh-CN" sz="20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ct val="75000"/>
              </a:spcBef>
            </a:pP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The table corresponding to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 relationship set linking a weak entity set to its identifying strong entity set</a:t>
            </a: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 is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redundant</a:t>
            </a:r>
            <a:endParaRPr lang="en-US" altLang="zh-CN" sz="2000" b="1" dirty="0">
              <a:solidFill>
                <a:srgbClr val="1B06BA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anose="030F0702030302020204" pitchFamily="66" charset="0"/>
              </a:rPr>
              <a:t>Representing Specialization as Tables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Method 1:</a:t>
            </a:r>
            <a:r>
              <a:rPr lang="en-US" altLang="zh-CN" sz="2000" b="1" dirty="0">
                <a:latin typeface="Comic Sans MS" panose="030F0702030302020204" pitchFamily="66" charset="0"/>
              </a:rPr>
              <a:t> 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Form a table for the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higher level entity </a:t>
            </a:r>
            <a:endParaRPr lang="en-US" altLang="zh-CN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Form a table for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each lower level entity set</a:t>
            </a:r>
            <a:r>
              <a:rPr lang="en-US" altLang="zh-CN" sz="1800" dirty="0">
                <a:latin typeface="Comic Sans MS" panose="030F0702030302020204" pitchFamily="66" charset="0"/>
              </a:rPr>
              <a:t>, include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primary key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of higher level entity set</a:t>
            </a:r>
            <a:r>
              <a:rPr lang="en-US" altLang="zh-CN" sz="1800" dirty="0">
                <a:latin typeface="Comic Sans MS" panose="030F0702030302020204" pitchFamily="66" charset="0"/>
              </a:rPr>
              <a:t> and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local attributes</a:t>
            </a:r>
            <a:br>
              <a:rPr lang="en-US" altLang="zh-CN" sz="1800" dirty="0">
                <a:latin typeface="Comic Sans MS" panose="030F0702030302020204" pitchFamily="66" charset="0"/>
              </a:rPr>
            </a:br>
            <a:endParaRPr lang="en-US" altLang="zh-CN" sz="1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	</a:t>
            </a:r>
            <a:r>
              <a:rPr lang="en-US" altLang="zh-CN" sz="20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table	          table attributes</a:t>
            </a:r>
            <a:b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	person	</a:t>
            </a:r>
            <a:r>
              <a:rPr lang="en-US" altLang="zh-CN" sz="2000" b="1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b="1" i="1" dirty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name</a:t>
            </a: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, street, city  </a:t>
            </a:r>
            <a:b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	customer           </a:t>
            </a:r>
            <a:r>
              <a:rPr lang="en-US" altLang="zh-CN" sz="2000" b="1" i="1" dirty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name</a:t>
            </a:r>
            <a:r>
              <a:rPr lang="en-US" altLang="zh-CN" sz="2000" b="1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</a:t>
            </a: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credit-rating</a:t>
            </a:r>
            <a:b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	employee           </a:t>
            </a:r>
            <a:r>
              <a:rPr lang="en-US" altLang="zh-CN" sz="2000" b="1" i="1" dirty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name</a:t>
            </a: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, salary</a:t>
            </a:r>
            <a:endParaRPr lang="en-US" altLang="zh-CN" sz="2000" i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Drawback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:  </a:t>
            </a:r>
            <a:r>
              <a:rPr lang="en-US" altLang="zh-CN" sz="1800" dirty="0">
                <a:latin typeface="Comic Sans MS" panose="030F0702030302020204" pitchFamily="66" charset="0"/>
              </a:rPr>
              <a:t>Querying information about entities, e.g., employee, requires accessing two tables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1187624" y="2751964"/>
            <a:ext cx="460851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H="1">
            <a:off x="2483768" y="2428114"/>
            <a:ext cx="446" cy="129576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anose="030F0702030302020204" pitchFamily="66" charset="0"/>
              </a:rPr>
              <a:t>Representing Specialization as Tables (Cont.)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Method 2:  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Form a table for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each entity set </a:t>
            </a:r>
            <a:r>
              <a:rPr lang="en-US" altLang="zh-CN" sz="1800" dirty="0">
                <a:latin typeface="Comic Sans MS" panose="030F0702030302020204" pitchFamily="66" charset="0"/>
              </a:rPr>
              <a:t>with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all local and inherited attributes</a:t>
            </a:r>
            <a:r>
              <a:rPr lang="en-US" altLang="zh-CN" sz="1600" dirty="0">
                <a:latin typeface="Comic Sans MS" panose="030F0702030302020204" pitchFamily="66" charset="0"/>
              </a:rPr>
              <a:t>	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	</a:t>
            </a:r>
            <a:r>
              <a:rPr lang="en-US" altLang="zh-CN" sz="20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table 	   	table attributes</a:t>
            </a:r>
            <a:b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	person	             </a:t>
            </a:r>
            <a:r>
              <a:rPr lang="en-US" altLang="zh-CN" sz="2000" b="1" i="1" dirty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name, street, city</a:t>
            </a: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	</a:t>
            </a:r>
            <a:b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	customer	</a:t>
            </a:r>
            <a:r>
              <a:rPr lang="en-US" altLang="zh-CN" sz="2000" b="1" i="1" dirty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name, street, city</a:t>
            </a:r>
            <a:r>
              <a:rPr lang="en-US" altLang="zh-CN" sz="2000" b="1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credit-rating</a:t>
            </a:r>
            <a:b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	employee 	</a:t>
            </a:r>
            <a:r>
              <a:rPr lang="en-US" altLang="zh-CN" sz="2000" b="1" i="1" dirty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name, street, city</a:t>
            </a:r>
            <a:r>
              <a:rPr lang="en-US" altLang="zh-CN" sz="2000" b="1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salary</a:t>
            </a:r>
            <a:br>
              <a:rPr lang="en-US" altLang="zh-CN" sz="2000" dirty="0">
                <a:latin typeface="Comic Sans MS" panose="030F0702030302020204" pitchFamily="66" charset="0"/>
              </a:rPr>
            </a:br>
            <a:r>
              <a:rPr lang="en-US" altLang="zh-CN" sz="2000" dirty="0">
                <a:latin typeface="Comic Sans MS" panose="030F0702030302020204" pitchFamily="66" charset="0"/>
              </a:rPr>
              <a:t>		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Drawback: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street</a:t>
            </a:r>
            <a:r>
              <a:rPr lang="en-US" altLang="zh-CN" sz="1800" dirty="0">
                <a:latin typeface="Comic Sans MS" panose="030F0702030302020204" pitchFamily="66" charset="0"/>
              </a:rPr>
              <a:t> and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city</a:t>
            </a:r>
            <a:r>
              <a:rPr lang="en-US" altLang="zh-CN" sz="1800" dirty="0">
                <a:latin typeface="Comic Sans MS" panose="030F0702030302020204" pitchFamily="66" charset="0"/>
              </a:rPr>
              <a:t> may be stored redundantly for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persons</a:t>
            </a:r>
            <a:r>
              <a:rPr lang="en-US" altLang="zh-CN" sz="1800" dirty="0">
                <a:latin typeface="Comic Sans MS" panose="030F0702030302020204" pitchFamily="66" charset="0"/>
              </a:rPr>
              <a:t> who are both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customers</a:t>
            </a:r>
            <a:r>
              <a:rPr lang="en-US" altLang="zh-CN" sz="1800" dirty="0">
                <a:latin typeface="Comic Sans MS" panose="030F0702030302020204" pitchFamily="66" charset="0"/>
              </a:rPr>
              <a:t> and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employees</a:t>
            </a:r>
            <a:endParaRPr lang="en-US" altLang="zh-CN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  <a:ea typeface="宋体" panose="02010600030101010101" pitchFamily="2" charset="-122"/>
              </a:rPr>
              <a:t>If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specialization is total</a:t>
            </a:r>
            <a:r>
              <a:rPr lang="en-US" altLang="zh-CN" sz="1800" dirty="0">
                <a:latin typeface="Comic Sans MS" panose="030F0702030302020204" pitchFamily="66" charset="0"/>
                <a:ea typeface="宋体" panose="02010600030101010101" pitchFamily="2" charset="-122"/>
              </a:rPr>
              <a:t>, table for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generalized entity (person) not required</a:t>
            </a:r>
            <a:r>
              <a:rPr lang="en-US" altLang="zh-CN" sz="1800" dirty="0">
                <a:latin typeface="Comic Sans MS" panose="030F0702030302020204" pitchFamily="66" charset="0"/>
                <a:ea typeface="宋体" panose="02010600030101010101" pitchFamily="2" charset="-122"/>
              </a:rPr>
              <a:t> to store information</a:t>
            </a:r>
            <a:endParaRPr lang="en-US" altLang="zh-CN" sz="1800" dirty="0">
              <a:latin typeface="Comic Sans MS" panose="030F0702030302020204" pitchFamily="66" charset="0"/>
            </a:endParaRPr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1187624" y="2067694"/>
            <a:ext cx="529232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2429445" y="1563712"/>
            <a:ext cx="0" cy="151209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Relations Corresponding to Aggregation</a:t>
            </a:r>
            <a:endParaRPr lang="en-US" altLang="zh-CN" sz="2800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783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7504" y="627534"/>
            <a:ext cx="4536504" cy="2121283"/>
          </a:xfrm>
        </p:spPr>
        <p:txBody>
          <a:bodyPr/>
          <a:lstStyle/>
          <a:p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To represent </a:t>
            </a:r>
            <a:r>
              <a:rPr lang="en-US" altLang="zh-CN" sz="18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aggregation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, create a table containing</a:t>
            </a:r>
            <a:endParaRPr lang="en-US" altLang="zh-CN" sz="18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primary key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 of the aggregated relationship,</a:t>
            </a:r>
            <a:endParaRPr lang="en-US" altLang="zh-CN" sz="18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the </a:t>
            </a: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primary key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 of the associated entity set</a:t>
            </a:r>
            <a:endParaRPr lang="en-US" altLang="zh-CN" sz="18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Any </a:t>
            </a: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descriptive attributes</a:t>
            </a:r>
            <a:endParaRPr lang="en-US" altLang="zh-CN" sz="1800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" t="1312" r="2953" b="1575"/>
          <a:stretch>
            <a:fillRect/>
          </a:stretch>
        </p:blipFill>
        <p:spPr bwMode="auto">
          <a:xfrm>
            <a:off x="4716016" y="810507"/>
            <a:ext cx="4470335" cy="193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9513" y="3003798"/>
            <a:ext cx="88569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800" b="1">
                <a:latin typeface="Comic Sans MS" panose="030F0702030302020204" pitchFamily="66" charset="0"/>
              </a:rPr>
              <a:t>E.g. to represent aggregation </a:t>
            </a: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</a:rPr>
              <a:t>manages </a:t>
            </a:r>
            <a:r>
              <a:rPr lang="en-US" altLang="zh-CN" sz="1800" b="1">
                <a:latin typeface="Comic Sans MS" panose="030F0702030302020204" pitchFamily="66" charset="0"/>
              </a:rPr>
              <a:t>between </a:t>
            </a: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</a:rPr>
              <a:t>relationship works-on</a:t>
            </a:r>
            <a:r>
              <a:rPr lang="en-US" altLang="zh-CN" sz="1800" b="1">
                <a:latin typeface="Comic Sans MS" panose="030F0702030302020204" pitchFamily="66" charset="0"/>
              </a:rPr>
              <a:t> and entity set </a:t>
            </a: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</a:rPr>
              <a:t>manager</a:t>
            </a:r>
            <a:r>
              <a:rPr lang="en-US" altLang="zh-CN" sz="1800" b="1">
                <a:latin typeface="Comic Sans MS" panose="030F0702030302020204" pitchFamily="66" charset="0"/>
              </a:rPr>
              <a:t>, create a table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lvl="1" indent="0">
              <a:lnSpc>
                <a:spcPct val="90000"/>
              </a:lnSpc>
            </a:pPr>
            <a:r>
              <a:rPr lang="en-US" altLang="zh-CN" sz="1800" b="1">
                <a:solidFill>
                  <a:srgbClr val="FF0000"/>
                </a:solidFill>
                <a:latin typeface="Comic Sans MS" panose="030F0702030302020204" pitchFamily="66" charset="0"/>
              </a:rPr>
              <a:t>  manages(employee_id, branch_name, title, manager_name)</a:t>
            </a:r>
            <a:endParaRPr lang="en-US" altLang="zh-CN" sz="1800" b="1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 indent="0">
              <a:lnSpc>
                <a:spcPct val="90000"/>
              </a:lnSpc>
            </a:pPr>
            <a:endParaRPr lang="en-US" altLang="zh-CN" sz="1800" b="1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</a:rPr>
              <a:t>Table works-on </a:t>
            </a:r>
            <a:r>
              <a:rPr lang="en-US" altLang="zh-CN" sz="1800" b="1">
                <a:latin typeface="Comic Sans MS" panose="030F0702030302020204" pitchFamily="66" charset="0"/>
              </a:rPr>
              <a:t>is redundant </a:t>
            </a: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</a:rPr>
              <a:t>provided</a:t>
            </a:r>
            <a:r>
              <a:rPr lang="en-US" altLang="zh-CN" sz="1800" b="1">
                <a:latin typeface="Comic Sans MS" panose="030F0702030302020204" pitchFamily="66" charset="0"/>
              </a:rPr>
              <a:t> we are willing to store </a:t>
            </a:r>
            <a:r>
              <a:rPr lang="en-US" altLang="zh-CN" sz="1800" b="1">
                <a:solidFill>
                  <a:srgbClr val="FF0000"/>
                </a:solidFill>
                <a:latin typeface="Comic Sans MS" panose="030F0702030302020204" pitchFamily="66" charset="0"/>
              </a:rPr>
              <a:t>null</a:t>
            </a:r>
            <a:r>
              <a:rPr lang="en-US" altLang="zh-CN" sz="1800" b="1">
                <a:latin typeface="Comic Sans MS" panose="030F0702030302020204" pitchFamily="66" charset="0"/>
              </a:rPr>
              <a:t> values for attribute manager_name in table manages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874" r="14110" b="1357"/>
          <a:stretch>
            <a:fillRect/>
          </a:stretch>
        </p:blipFill>
        <p:spPr bwMode="auto">
          <a:xfrm>
            <a:off x="985838" y="696517"/>
            <a:ext cx="7643812" cy="412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20538"/>
            <a:ext cx="9144000" cy="576064"/>
          </a:xfrm>
        </p:spPr>
        <p:txBody>
          <a:bodyPr/>
          <a:lstStyle/>
          <a:p>
            <a:pPr algn="ctr"/>
            <a:r>
              <a:rPr lang="pt-BR" altLang="zh-CN" sz="2800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E-R Diagram for a Banking Enterprise</a:t>
            </a:r>
            <a:endParaRPr lang="en-US" altLang="zh-CN" sz="2800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172" name="AutoShape 8"/>
          <p:cNvSpPr>
            <a:spLocks noChangeArrowheads="1"/>
          </p:cNvSpPr>
          <p:nvPr/>
        </p:nvSpPr>
        <p:spPr bwMode="auto">
          <a:xfrm>
            <a:off x="68263" y="3651870"/>
            <a:ext cx="1295400" cy="448643"/>
          </a:xfrm>
          <a:prstGeom prst="wedgeRoundRectCallout">
            <a:avLst>
              <a:gd name="adj1" fmla="val 42769"/>
              <a:gd name="adj2" fmla="val 135662"/>
              <a:gd name="adj3" fmla="val 16667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panose="02010600030101010101" pitchFamily="2" charset="-122"/>
              </a:rPr>
              <a:t>multi-valued attribute</a:t>
            </a:r>
            <a:endParaRPr kumimoji="1"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7173" name="AutoShape 9"/>
          <p:cNvSpPr>
            <a:spLocks noChangeArrowheads="1"/>
          </p:cNvSpPr>
          <p:nvPr/>
        </p:nvSpPr>
        <p:spPr bwMode="auto">
          <a:xfrm>
            <a:off x="2085975" y="4886325"/>
            <a:ext cx="1695450" cy="209550"/>
          </a:xfrm>
          <a:prstGeom prst="wedgeRoundRectCallout">
            <a:avLst>
              <a:gd name="adj1" fmla="val -31245"/>
              <a:gd name="adj2" fmla="val -10290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panose="02010600030101010101" pitchFamily="2" charset="-122"/>
              </a:rPr>
              <a:t>derived attribute</a:t>
            </a:r>
            <a:endParaRPr kumimoji="1"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7174" name="AutoShape 10"/>
          <p:cNvSpPr>
            <a:spLocks noChangeArrowheads="1"/>
          </p:cNvSpPr>
          <p:nvPr/>
        </p:nvSpPr>
        <p:spPr bwMode="auto">
          <a:xfrm>
            <a:off x="7638603" y="2787774"/>
            <a:ext cx="1469901" cy="296266"/>
          </a:xfrm>
          <a:prstGeom prst="wedgeRoundRectCallout">
            <a:avLst>
              <a:gd name="adj1" fmla="val -40165"/>
              <a:gd name="adj2" fmla="val -91029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panose="02010600030101010101" pitchFamily="2" charset="-122"/>
              </a:rPr>
              <a:t>Weak entity sets</a:t>
            </a:r>
            <a:endParaRPr kumimoji="1" lang="zh-CN" altLang="en-US" sz="1200" b="1">
              <a:ea typeface="宋体" panose="02010600030101010101" pitchFamily="2" charset="-122"/>
            </a:endParaRPr>
          </a:p>
        </p:txBody>
      </p:sp>
      <p:cxnSp>
        <p:nvCxnSpPr>
          <p:cNvPr id="7178" name="肘形连接符 16"/>
          <p:cNvCxnSpPr>
            <a:cxnSpLocks noChangeShapeType="1"/>
          </p:cNvCxnSpPr>
          <p:nvPr/>
        </p:nvCxnSpPr>
        <p:spPr bwMode="auto">
          <a:xfrm rot="10800000">
            <a:off x="4356101" y="1221581"/>
            <a:ext cx="3095625" cy="2268141"/>
          </a:xfrm>
          <a:prstGeom prst="bentConnector3">
            <a:avLst>
              <a:gd name="adj1" fmla="val -43750"/>
            </a:avLst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菱形 10"/>
          <p:cNvSpPr/>
          <p:nvPr/>
        </p:nvSpPr>
        <p:spPr bwMode="auto">
          <a:xfrm>
            <a:off x="6660232" y="897731"/>
            <a:ext cx="1079772" cy="685800"/>
          </a:xfrm>
          <a:prstGeom prst="diamond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80" name="TextBox 20"/>
          <p:cNvSpPr txBox="1">
            <a:spLocks noChangeArrowheads="1"/>
          </p:cNvSpPr>
          <p:nvPr/>
        </p:nvSpPr>
        <p:spPr bwMode="auto">
          <a:xfrm>
            <a:off x="6660232" y="1131590"/>
            <a:ext cx="10795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sz="900" i="1">
                <a:ea typeface="宋体" panose="02010600030101010101" pitchFamily="2" charset="-122"/>
              </a:rPr>
              <a:t>account-branch</a:t>
            </a:r>
            <a:endParaRPr lang="zh-CN" altLang="en-US" sz="900" i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开发数据库应用包含的任务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203848" y="1131590"/>
            <a:ext cx="2232248" cy="792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用户需求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115616" y="2565492"/>
            <a:ext cx="1728192" cy="5760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设计数据库模式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455876" y="2565492"/>
            <a:ext cx="1728192" cy="5760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设计访问和更新数据的程序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5796136" y="2565492"/>
            <a:ext cx="1728192" cy="5760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设计控制数据访问的安全模式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43608" y="3219822"/>
            <a:ext cx="1368152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79705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关系（表）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179705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关系的属性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179705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The Banking Schema</a:t>
            </a:r>
            <a:endParaRPr lang="en-US" altLang="zh-CN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" y="627534"/>
            <a:ext cx="9037638" cy="4058817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latin typeface="Comic Sans MS" panose="030F0702030302020204" pitchFamily="66" charset="0"/>
                <a:ea typeface="宋体" panose="02010600030101010101" pitchFamily="2" charset="-122"/>
              </a:rPr>
              <a:t>branch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branch_name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>
                <a:latin typeface="Comic Sans MS" panose="030F0702030302020204" pitchFamily="66" charset="0"/>
                <a:ea typeface="宋体" panose="02010600030101010101" pitchFamily="2" charset="-122"/>
              </a:rPr>
              <a:t>branch_city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>
                <a:latin typeface="Comic Sans MS" panose="030F0702030302020204" pitchFamily="66" charset="0"/>
                <a:ea typeface="宋体" panose="02010600030101010101" pitchFamily="2" charset="-122"/>
              </a:rPr>
              <a:t>assets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latin typeface="Comic Sans MS" panose="030F0702030302020204" pitchFamily="66" charset="0"/>
                <a:ea typeface="宋体" panose="02010600030101010101" pitchFamily="2" charset="-122"/>
              </a:rPr>
              <a:t>customer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customer_id</a:t>
            </a:r>
            <a:r>
              <a:rPr lang="en-US" altLang="zh-CN" sz="14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 i="1">
                <a:latin typeface="Comic Sans MS" panose="030F0702030302020204" pitchFamily="66" charset="0"/>
                <a:ea typeface="宋体" panose="02010600030101010101" pitchFamily="2" charset="-122"/>
              </a:rPr>
              <a:t>customer_name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>
                <a:latin typeface="Comic Sans MS" panose="030F0702030302020204" pitchFamily="66" charset="0"/>
                <a:ea typeface="宋体" panose="02010600030101010101" pitchFamily="2" charset="-122"/>
              </a:rPr>
              <a:t>customer_street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>
                <a:latin typeface="Comic Sans MS" panose="030F0702030302020204" pitchFamily="66" charset="0"/>
                <a:ea typeface="宋体" panose="02010600030101010101" pitchFamily="2" charset="-122"/>
              </a:rPr>
              <a:t>customer_city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latin typeface="Comic Sans MS" panose="030F0702030302020204" pitchFamily="66" charset="0"/>
                <a:ea typeface="宋体" panose="02010600030101010101" pitchFamily="2" charset="-122"/>
              </a:rPr>
              <a:t>loan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loan_number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>
                <a:latin typeface="Comic Sans MS" panose="030F0702030302020204" pitchFamily="66" charset="0"/>
                <a:ea typeface="宋体" panose="02010600030101010101" pitchFamily="2" charset="-122"/>
              </a:rPr>
              <a:t>amount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latin typeface="Comic Sans MS" panose="030F0702030302020204" pitchFamily="66" charset="0"/>
                <a:ea typeface="宋体" panose="02010600030101010101" pitchFamily="2" charset="-122"/>
              </a:rPr>
              <a:t>account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account_number</a:t>
            </a:r>
            <a:r>
              <a:rPr lang="en-US" altLang="zh-CN" sz="14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 i="1">
                <a:latin typeface="Comic Sans MS" panose="030F0702030302020204" pitchFamily="66" charset="0"/>
                <a:ea typeface="宋体" panose="02010600030101010101" pitchFamily="2" charset="-122"/>
              </a:rPr>
              <a:t>balance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200" b="1" i="1">
                <a:latin typeface="Comic Sans MS" panose="030F0702030302020204" pitchFamily="66" charset="0"/>
                <a:ea typeface="宋体" panose="02010600030101010101" pitchFamily="2" charset="-122"/>
              </a:rPr>
              <a:t>employee</a:t>
            </a:r>
            <a:r>
              <a:rPr lang="en-US" altLang="zh-CN" sz="1200" b="1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200" b="1" i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employee_id</a:t>
            </a:r>
            <a:r>
              <a:rPr lang="en-US" altLang="zh-CN" sz="12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200" b="1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200" b="1" i="1">
                <a:latin typeface="Comic Sans MS" panose="030F0702030302020204" pitchFamily="66" charset="0"/>
                <a:ea typeface="宋体" panose="02010600030101010101" pitchFamily="2" charset="-122"/>
              </a:rPr>
              <a:t>employee_name</a:t>
            </a:r>
            <a:r>
              <a:rPr lang="en-US" altLang="zh-CN" sz="1200" b="1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200" b="1" i="1">
                <a:latin typeface="Comic Sans MS" panose="030F0702030302020204" pitchFamily="66" charset="0"/>
                <a:ea typeface="宋体" panose="02010600030101010101" pitchFamily="2" charset="-122"/>
              </a:rPr>
              <a:t>telephone_number</a:t>
            </a:r>
            <a:r>
              <a:rPr lang="en-US" altLang="zh-CN" sz="1200" b="1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200" b="1" i="1">
                <a:latin typeface="Comic Sans MS" panose="030F0702030302020204" pitchFamily="66" charset="0"/>
                <a:ea typeface="宋体" panose="02010600030101010101" pitchFamily="2" charset="-122"/>
              </a:rPr>
              <a:t>start_date</a:t>
            </a:r>
            <a:r>
              <a:rPr lang="en-US" altLang="zh-CN" sz="1200" b="1">
                <a:latin typeface="Comic Sans MS" panose="030F0702030302020204" pitchFamily="66" charset="0"/>
                <a:ea typeface="宋体" panose="02010600030101010101" pitchFamily="2" charset="-122"/>
              </a:rPr>
              <a:t>) (</a:t>
            </a:r>
            <a:r>
              <a:rPr lang="en-US" altLang="zh-CN" sz="12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derived attribute not included</a:t>
            </a:r>
            <a:r>
              <a:rPr lang="en-US" altLang="zh-CN" sz="12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2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endParaRPr lang="en-US" altLang="zh-CN" sz="12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rgbClr val="CC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dependent_name</a:t>
            </a:r>
            <a:r>
              <a:rPr lang="en-US" altLang="zh-CN" sz="1400" b="1">
                <a:solidFill>
                  <a:srgbClr val="CC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employee_id</a:t>
            </a:r>
            <a:r>
              <a:rPr lang="en-US" altLang="zh-CN" sz="1400" b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dname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 </a:t>
            </a:r>
            <a:r>
              <a:rPr lang="en-US" altLang="zh-CN" sz="1050" b="1">
                <a:latin typeface="Comic Sans MS" panose="030F0702030302020204" pitchFamily="66" charset="0"/>
                <a:ea typeface="宋体" panose="02010600030101010101" pitchFamily="2" charset="-122"/>
              </a:rPr>
              <a:t>(</a:t>
            </a:r>
            <a:r>
              <a:rPr lang="en-US" altLang="zh-CN" sz="12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derived from a  multivalued attribute</a:t>
            </a:r>
            <a:r>
              <a:rPr lang="en-US" altLang="zh-CN" sz="105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05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endParaRPr lang="en-US" altLang="zh-CN" sz="1400" b="1" i="1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account_branch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>
                <a:solidFill>
                  <a:srgbClr val="7030A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account_number</a:t>
            </a:r>
            <a:r>
              <a:rPr lang="en-US" altLang="zh-CN" sz="1400" b="1">
                <a:solidFill>
                  <a:srgbClr val="7030A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 i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branch_name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loan_branch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>
                <a:solidFill>
                  <a:srgbClr val="7030A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loan_number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branch_name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borrower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customer_id</a:t>
            </a:r>
            <a:r>
              <a:rPr lang="en-US" altLang="zh-CN" sz="1400" b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loan_number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depositor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customer_id</a:t>
            </a:r>
            <a:r>
              <a:rPr lang="en-US" altLang="zh-CN" sz="1400" b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account_number</a:t>
            </a:r>
            <a:r>
              <a:rPr lang="en-US" altLang="zh-CN" sz="1400" b="1" i="1">
                <a:latin typeface="Comic Sans MS" panose="030F0702030302020204" pitchFamily="66" charset="0"/>
                <a:ea typeface="宋体" panose="02010600030101010101" pitchFamily="2" charset="-122"/>
              </a:rPr>
              <a:t>, access_date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cust_banker</a:t>
            </a:r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customer_id</a:t>
            </a:r>
            <a:r>
              <a:rPr lang="en-US" altLang="zh-CN" sz="1400" b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employee_id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>
                <a:latin typeface="Comic Sans MS" panose="030F0702030302020204" pitchFamily="66" charset="0"/>
                <a:ea typeface="宋体" panose="02010600030101010101" pitchFamily="2" charset="-122"/>
              </a:rPr>
              <a:t>type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rgbClr val="00B05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works_for</a:t>
            </a:r>
            <a:r>
              <a:rPr lang="en-US" altLang="zh-CN" sz="1400" b="1">
                <a:solidFill>
                  <a:srgbClr val="00B05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worker_employee_id</a:t>
            </a:r>
            <a:r>
              <a:rPr lang="en-US" altLang="zh-CN" sz="14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 i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manager_employee_id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endParaRPr lang="en-US" altLang="zh-CN" sz="1200" b="1" i="1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200" b="1" i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payment</a:t>
            </a:r>
            <a:r>
              <a:rPr lang="en-US" altLang="zh-CN" sz="12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200" b="1">
                <a:latin typeface="Comic Sans MS" panose="030F0702030302020204" pitchFamily="66" charset="0"/>
                <a:ea typeface="宋体" panose="02010600030101010101" pitchFamily="2" charset="-122"/>
              </a:rPr>
              <a:t>=(</a:t>
            </a:r>
            <a:r>
              <a:rPr lang="en-US" altLang="zh-CN" sz="1200" b="1" i="1" u="sng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loan_number</a:t>
            </a:r>
            <a:r>
              <a:rPr lang="en-US" altLang="zh-CN" sz="1200" b="1" u="sng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200" b="1" i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payment_number</a:t>
            </a:r>
            <a:r>
              <a:rPr lang="en-US" altLang="zh-CN" sz="12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200" b="1" i="1">
                <a:latin typeface="Comic Sans MS" panose="030F0702030302020204" pitchFamily="66" charset="0"/>
                <a:ea typeface="宋体" panose="02010600030101010101" pitchFamily="2" charset="-122"/>
              </a:rPr>
              <a:t>payment_date</a:t>
            </a:r>
            <a:r>
              <a:rPr lang="en-US" altLang="zh-CN" sz="1200" b="1"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200" b="1" i="1">
                <a:latin typeface="Comic Sans MS" panose="030F0702030302020204" pitchFamily="66" charset="0"/>
                <a:ea typeface="宋体" panose="02010600030101010101" pitchFamily="2" charset="-122"/>
              </a:rPr>
              <a:t>payment_amount</a:t>
            </a:r>
            <a:r>
              <a:rPr lang="en-US" altLang="zh-CN" sz="1200" b="1">
                <a:latin typeface="Comic Sans MS" panose="030F0702030302020204" pitchFamily="66" charset="0"/>
                <a:ea typeface="宋体" panose="02010600030101010101" pitchFamily="2" charset="-122"/>
              </a:rPr>
              <a:t>) (</a:t>
            </a:r>
            <a:r>
              <a:rPr lang="en-US" altLang="zh-CN" sz="12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weak entity set</a:t>
            </a:r>
            <a:r>
              <a:rPr lang="en-US" altLang="zh-CN" sz="12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2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endParaRPr lang="en-US" altLang="zh-CN" sz="1400" b="1" i="1">
              <a:solidFill>
                <a:schemeClr val="tx2">
                  <a:lumMod val="75000"/>
                </a:schemeClr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savings_account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account_number</a:t>
            </a:r>
            <a:r>
              <a:rPr lang="en-US" altLang="zh-CN" sz="14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 i="1">
                <a:latin typeface="Comic Sans MS" panose="030F0702030302020204" pitchFamily="66" charset="0"/>
                <a:ea typeface="宋体" panose="02010600030101010101" pitchFamily="2" charset="-122"/>
              </a:rPr>
              <a:t>interest_rate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 (</a:t>
            </a:r>
            <a:r>
              <a:rPr lang="en-US" altLang="zh-CN" sz="12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ISA specialization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checking_account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account_number</a:t>
            </a:r>
            <a:r>
              <a:rPr lang="en-US" altLang="zh-CN" sz="14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>
                <a:latin typeface="Comic Sans MS" panose="030F0702030302020204" pitchFamily="66" charset="0"/>
                <a:ea typeface="宋体" panose="02010600030101010101" pitchFamily="2" charset="-122"/>
              </a:rPr>
              <a:t>overdraft_amount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 (</a:t>
            </a:r>
            <a:r>
              <a:rPr lang="en-US" altLang="zh-CN" sz="12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ISA specialization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Outline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524" y="771550"/>
            <a:ext cx="8568952" cy="38050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Overview of the Design Process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Entity-Relationship Model (</a:t>
            </a:r>
            <a:r>
              <a:rPr lang="zh-CN" altLang="en-US" b="1" dirty="0">
                <a:latin typeface="Comic Sans MS" panose="030F0702030302020204" pitchFamily="66" charset="0"/>
              </a:rPr>
              <a:t>实体联系模型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Constraints 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Entity-Relationship Diagrams (</a:t>
            </a:r>
            <a:r>
              <a:rPr lang="zh-CN" altLang="en-US" b="1" dirty="0">
                <a:latin typeface="Comic Sans MS" panose="030F0702030302020204" pitchFamily="66" charset="0"/>
              </a:rPr>
              <a:t>实体联系图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Reduction to Relation Schemas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anose="030F0702030302020204" pitchFamily="66" charset="0"/>
                <a:ea typeface="华文中宋" panose="02010600040101010101" pitchFamily="2" charset="-122"/>
                <a:sym typeface="Wingdings" panose="05000000000000000000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anose="030F0702030302020204" pitchFamily="66" charset="0"/>
              </a:rPr>
              <a:t>Summary</a:t>
            </a:r>
            <a:endParaRPr lang="en-US" altLang="zh-CN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Database Design Phases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Requirements Analysis</a:t>
            </a:r>
            <a:endParaRPr lang="en-US" altLang="zh-CN" sz="2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Conceptual Design (E-R Model)</a:t>
            </a:r>
            <a:endParaRPr lang="en-US" altLang="zh-CN" sz="2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Functional Requirements Analysis</a:t>
            </a:r>
            <a:endParaRPr lang="en-US" altLang="zh-CN" sz="2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600" dirty="0">
                <a:latin typeface="Comic Sans MS" panose="030F0702030302020204" pitchFamily="66" charset="0"/>
              </a:rPr>
              <a:t>Describe the operations that will be performed on the data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600" dirty="0">
                <a:latin typeface="Comic Sans MS" panose="030F0702030302020204" pitchFamily="66" charset="0"/>
              </a:rPr>
              <a:t>Review the design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Logical Implementation</a:t>
            </a:r>
            <a:endParaRPr lang="en-US" altLang="zh-CN" sz="2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600" dirty="0">
                <a:latin typeface="Comic Sans MS" panose="030F0702030302020204" pitchFamily="66" charset="0"/>
              </a:rPr>
              <a:t>Mapping from conceptual model to implementation model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600" dirty="0">
                <a:latin typeface="Comic Sans MS" panose="030F0702030302020204" pitchFamily="66" charset="0"/>
              </a:rPr>
              <a:t>E.g., relational model, OO model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Physical Implementation</a:t>
            </a:r>
            <a:endParaRPr lang="en-US" altLang="zh-CN" sz="2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600" dirty="0">
                <a:latin typeface="Comic Sans MS" panose="030F0702030302020204" pitchFamily="66" charset="0"/>
              </a:rPr>
              <a:t>Specify physical features of the database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600" dirty="0">
                <a:latin typeface="Comic Sans MS" panose="030F0702030302020204" pitchFamily="66" charset="0"/>
              </a:rPr>
              <a:t>buffer size, index…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Symbols Used in E-R Diagrams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1401" r="22772" b="53856"/>
          <a:stretch>
            <a:fillRect/>
          </a:stretch>
        </p:blipFill>
        <p:spPr bwMode="auto">
          <a:xfrm>
            <a:off x="1678781" y="910829"/>
            <a:ext cx="5786438" cy="369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Symbols Used in E-R Diagrams (Cont.)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46506" r="22772" b="6081"/>
          <a:stretch>
            <a:fillRect/>
          </a:stretch>
        </p:blipFill>
        <p:spPr bwMode="auto">
          <a:xfrm>
            <a:off x="1678782" y="857250"/>
            <a:ext cx="573286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Design Tools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sz="2000" b="1" dirty="0">
                <a:latin typeface="Comic Sans MS" panose="030F0702030302020204" pitchFamily="66" charset="0"/>
              </a:rPr>
              <a:t>Rational Rose</a:t>
            </a:r>
            <a:endParaRPr lang="fr-FR" altLang="zh-CN" sz="2000" b="1" dirty="0">
              <a:latin typeface="Comic Sans MS" panose="030F0702030302020204" pitchFamily="66" charset="0"/>
            </a:endParaRPr>
          </a:p>
          <a:p>
            <a:pPr lvl="1"/>
            <a:r>
              <a:rPr lang="fr-FR" altLang="zh-CN" sz="1800" dirty="0">
                <a:latin typeface="Comic Sans MS" panose="030F0702030302020204" pitchFamily="66" charset="0"/>
              </a:rPr>
              <a:t>http://www-306.ibm.com/software/rational/</a:t>
            </a:r>
            <a:endParaRPr lang="fr-FR" altLang="zh-CN" sz="1800" dirty="0">
              <a:latin typeface="Comic Sans MS" panose="030F0702030302020204" pitchFamily="66" charset="0"/>
            </a:endParaRPr>
          </a:p>
          <a:p>
            <a:r>
              <a:rPr lang="fr-FR" altLang="zh-CN" sz="2000" b="1" dirty="0">
                <a:latin typeface="Comic Sans MS" panose="030F0702030302020204" pitchFamily="66" charset="0"/>
              </a:rPr>
              <a:t>Visio Enterprise</a:t>
            </a:r>
            <a:endParaRPr lang="fr-FR" altLang="zh-CN" sz="2000" b="1" dirty="0">
              <a:latin typeface="Comic Sans MS" panose="030F0702030302020204" pitchFamily="66" charset="0"/>
            </a:endParaRPr>
          </a:p>
          <a:p>
            <a:pPr lvl="1"/>
            <a:r>
              <a:rPr lang="fr-FR" altLang="zh-CN" sz="1800" dirty="0">
                <a:latin typeface="Comic Sans MS" panose="030F0702030302020204" pitchFamily="66" charset="0"/>
              </a:rPr>
              <a:t>http://www.microsoft.com/china/office/xp/visio/default.asp</a:t>
            </a:r>
            <a:endParaRPr lang="fr-FR" altLang="zh-CN" sz="1800" dirty="0">
              <a:latin typeface="Comic Sans MS" panose="030F0702030302020204" pitchFamily="66" charset="0"/>
            </a:endParaRPr>
          </a:p>
          <a:p>
            <a:r>
              <a:rPr lang="fr-FR" altLang="zh-CN" sz="2000" b="1" dirty="0">
                <a:latin typeface="Comic Sans MS" panose="030F0702030302020204" pitchFamily="66" charset="0"/>
              </a:rPr>
              <a:t>Erwin</a:t>
            </a:r>
            <a:endParaRPr lang="fr-FR" altLang="zh-CN" sz="2000" b="1" dirty="0">
              <a:latin typeface="Comic Sans MS" panose="030F0702030302020204" pitchFamily="66" charset="0"/>
            </a:endParaRPr>
          </a:p>
          <a:p>
            <a:pPr lvl="1"/>
            <a:r>
              <a:rPr lang="fr-FR" altLang="zh-CN" sz="1800" dirty="0">
                <a:latin typeface="Comic Sans MS" panose="030F0702030302020204" pitchFamily="66" charset="0"/>
              </a:rPr>
              <a:t>http://www3.ca.com/Solutions/Product.asp?ID=260</a:t>
            </a:r>
            <a:endParaRPr lang="fr-FR" altLang="zh-CN" sz="1800" dirty="0">
              <a:latin typeface="Comic Sans MS" panose="030F0702030302020204" pitchFamily="66" charset="0"/>
            </a:endParaRPr>
          </a:p>
          <a:p>
            <a:r>
              <a:rPr lang="fr-FR" altLang="zh-CN" sz="2000" b="1" dirty="0">
                <a:latin typeface="Comic Sans MS" panose="030F0702030302020204" pitchFamily="66" charset="0"/>
              </a:rPr>
              <a:t>Power Designer</a:t>
            </a:r>
            <a:endParaRPr lang="fr-FR" altLang="zh-CN" sz="2000" b="1" dirty="0">
              <a:latin typeface="Comic Sans MS" panose="030F0702030302020204" pitchFamily="66" charset="0"/>
            </a:endParaRPr>
          </a:p>
          <a:p>
            <a:pPr lvl="1"/>
            <a:r>
              <a:rPr lang="fr-FR" altLang="zh-CN" sz="1800" dirty="0">
                <a:latin typeface="Comic Sans MS" panose="030F0702030302020204" pitchFamily="66" charset="0"/>
              </a:rPr>
              <a:t>http://www.sybase.com/products/developmentintegration/powerdesigner</a:t>
            </a:r>
            <a:endParaRPr lang="fr-FR" altLang="zh-CN" sz="1800" dirty="0"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Summary of ER Model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89553"/>
            <a:ext cx="8784976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Conceptual design </a:t>
            </a:r>
            <a:r>
              <a:rPr lang="en-US" altLang="zh-CN" sz="2000" dirty="0">
                <a:latin typeface="Comic Sans MS" panose="030F0702030302020204" pitchFamily="66" charset="0"/>
              </a:rPr>
              <a:t>follows requirements analysis 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Yields a high-level description of data to be stored 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E-R model </a:t>
            </a:r>
            <a:r>
              <a:rPr lang="en-US" altLang="zh-CN" sz="2000" dirty="0">
                <a:latin typeface="Comic Sans MS" panose="030F0702030302020204" pitchFamily="66" charset="0"/>
              </a:rPr>
              <a:t>is popular for conceptual design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Constructs are expressive, close to the way people think about their applications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latin typeface="Comic Sans MS" panose="030F0702030302020204" pitchFamily="66" charset="0"/>
              </a:rPr>
              <a:t>Basic constructs: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entities, relationships</a:t>
            </a:r>
            <a:r>
              <a:rPr lang="en-US" altLang="zh-CN" sz="2000" dirty="0">
                <a:latin typeface="Comic Sans MS" panose="030F0702030302020204" pitchFamily="66" charset="0"/>
              </a:rPr>
              <a:t>, and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attributes</a:t>
            </a:r>
            <a:r>
              <a:rPr lang="en-US" altLang="zh-CN" sz="2000" dirty="0">
                <a:latin typeface="Comic Sans MS" panose="030F0702030302020204" pitchFamily="66" charset="0"/>
              </a:rPr>
              <a:t> (of entities and relationships)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latin typeface="Comic Sans MS" panose="030F0702030302020204" pitchFamily="66" charset="0"/>
              </a:rPr>
              <a:t>Some additional constructs: </a:t>
            </a:r>
            <a:r>
              <a:rPr lang="en-US" altLang="zh-CN" sz="2000" b="1" dirty="0">
                <a:solidFill>
                  <a:srgbClr val="339933"/>
                </a:solidFill>
                <a:latin typeface="Comic Sans MS" panose="030F0702030302020204" pitchFamily="66" charset="0"/>
              </a:rPr>
              <a:t>weak entities, ISA </a:t>
            </a:r>
            <a:r>
              <a:rPr lang="en-US" altLang="zh-CN" sz="2000" dirty="0">
                <a:latin typeface="Comic Sans MS" panose="030F0702030302020204" pitchFamily="66" charset="0"/>
              </a:rPr>
              <a:t>hierarchies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latin typeface="Comic Sans MS" panose="030F0702030302020204" pitchFamily="66" charset="0"/>
              </a:rPr>
              <a:t>Note: There are many variations on ER model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Summary of ER Model (Cont.)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Integrity constraints </a:t>
            </a:r>
            <a:r>
              <a:rPr lang="en-US" altLang="zh-CN" sz="2000" b="1" dirty="0">
                <a:latin typeface="Comic Sans MS" panose="030F0702030302020204" pitchFamily="66" charset="0"/>
              </a:rPr>
              <a:t>in E-R model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key constraints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,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participation constraints</a:t>
            </a:r>
            <a:r>
              <a:rPr lang="en-US" altLang="zh-CN" sz="1800" dirty="0">
                <a:latin typeface="Comic Sans MS" panose="030F0702030302020204" pitchFamily="66" charset="0"/>
              </a:rPr>
              <a:t>, and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overlap/covering</a:t>
            </a:r>
            <a:r>
              <a:rPr lang="en-US" altLang="zh-CN" sz="1800" b="1" dirty="0">
                <a:latin typeface="Comic Sans MS" panose="030F0702030302020204" pitchFamily="66" charset="0"/>
              </a:rPr>
              <a:t> </a:t>
            </a:r>
            <a:r>
              <a:rPr lang="en-US" altLang="zh-CN" sz="1800" dirty="0">
                <a:latin typeface="Comic Sans MS" panose="030F0702030302020204" pitchFamily="66" charset="0"/>
              </a:rPr>
              <a:t>constraints for ISA hierarchies. Some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foreign key constraints </a:t>
            </a:r>
            <a:r>
              <a:rPr lang="en-US" altLang="zh-CN" sz="1800" dirty="0">
                <a:latin typeface="Comic Sans MS" panose="030F0702030302020204" pitchFamily="66" charset="0"/>
              </a:rPr>
              <a:t>are also implicit in the definition of a relationship set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Some constraints (notably, functional dependencies) cannot be expressed in the E-R model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Constraints play an important role in determining the best database design for an enterprise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Summary of ER Model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89553"/>
            <a:ext cx="8856984" cy="380507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ER design </a:t>
            </a:r>
            <a:r>
              <a:rPr lang="en-US" altLang="zh-CN" sz="2000" b="1" dirty="0">
                <a:latin typeface="Comic Sans MS" panose="030F0702030302020204" pitchFamily="66" charset="0"/>
              </a:rPr>
              <a:t>is subjective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There are often many ways to model a given scenario! Analyzing alternatives can be tricky, especially for a large enterprise. Common choices include: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2"/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Entity vs. attribute, entity vs. relationship, binary or n-</a:t>
            </a:r>
            <a:r>
              <a:rPr lang="en-US" altLang="zh-CN" sz="1600" b="1" dirty="0" err="1">
                <a:solidFill>
                  <a:srgbClr val="0000FF"/>
                </a:solidFill>
                <a:latin typeface="Comic Sans MS" panose="030F0702030302020204" pitchFamily="66" charset="0"/>
              </a:rPr>
              <a:t>ary</a:t>
            </a: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relationship, whether or not to use ISA hierarchies</a:t>
            </a:r>
            <a:endParaRPr lang="en-US" altLang="zh-CN" sz="16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latin typeface="Comic Sans MS" panose="030F0702030302020204" pitchFamily="66" charset="0"/>
              </a:rPr>
              <a:t>Ensuring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good database design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The generated relational schema should be analyzed and refined further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FD information and normalization techniques are especially useful (《</a:t>
            </a:r>
            <a:r>
              <a:rPr lang="zh-CN" altLang="en-US" sz="1800" dirty="0">
                <a:latin typeface="Comic Sans MS" panose="030F0702030302020204" pitchFamily="66" charset="0"/>
              </a:rPr>
              <a:t>数据库系统概念</a:t>
            </a:r>
            <a:r>
              <a:rPr lang="en-US" altLang="zh-CN" sz="1800">
                <a:latin typeface="Comic Sans MS" panose="030F0702030302020204" pitchFamily="66" charset="0"/>
              </a:rPr>
              <a:t>》</a:t>
            </a:r>
            <a:r>
              <a:rPr lang="zh-CN" altLang="en-US" sz="1800">
                <a:latin typeface="Comic Sans MS" panose="030F0702030302020204" pitchFamily="66" charset="0"/>
              </a:rPr>
              <a:t>第</a:t>
            </a:r>
            <a:r>
              <a:rPr lang="en-US" altLang="zh-CN" sz="1800">
                <a:latin typeface="Comic Sans MS" panose="030F0702030302020204" pitchFamily="66" charset="0"/>
              </a:rPr>
              <a:t>7</a:t>
            </a:r>
            <a:r>
              <a:rPr lang="zh-CN" altLang="en-US" sz="1800">
                <a:latin typeface="Comic Sans MS" panose="030F0702030302020204" pitchFamily="66" charset="0"/>
              </a:rPr>
              <a:t>章</a:t>
            </a:r>
            <a:r>
              <a:rPr lang="en-US" altLang="zh-CN" sz="1800">
                <a:latin typeface="Comic Sans MS" panose="030F0702030302020204" pitchFamily="66" charset="0"/>
              </a:rPr>
              <a:t>)</a:t>
            </a:r>
            <a:endParaRPr lang="en-US" altLang="zh-CN" sz="1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补充练习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>
                <a:latin typeface="Comic Sans MS" panose="030F0702030302020204" pitchFamily="66" charset="0"/>
              </a:rPr>
              <a:t>书店管理应用包含三个实体集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Bookstore: </a:t>
            </a:r>
            <a:r>
              <a:rPr lang="en-US" altLang="zh-CN" sz="1800" dirty="0" err="1">
                <a:latin typeface="Comic Sans MS" panose="030F0702030302020204" pitchFamily="66" charset="0"/>
              </a:rPr>
              <a:t>BSName</a:t>
            </a:r>
            <a:r>
              <a:rPr lang="en-US" altLang="zh-CN" sz="1800" dirty="0">
                <a:latin typeface="Comic Sans MS" panose="030F0702030302020204" pitchFamily="66" charset="0"/>
              </a:rPr>
              <a:t>, </a:t>
            </a:r>
            <a:r>
              <a:rPr lang="en-US" altLang="zh-CN" sz="1800" dirty="0" err="1">
                <a:latin typeface="Comic Sans MS" panose="030F0702030302020204" pitchFamily="66" charset="0"/>
              </a:rPr>
              <a:t>BSaddress</a:t>
            </a:r>
            <a:r>
              <a:rPr lang="en-US" altLang="zh-CN" sz="1800" dirty="0">
                <a:latin typeface="Comic Sans MS" panose="030F0702030302020204" pitchFamily="66" charset="0"/>
              </a:rPr>
              <a:t>, </a:t>
            </a:r>
            <a:r>
              <a:rPr lang="en-US" altLang="zh-CN" sz="1800" dirty="0" err="1">
                <a:latin typeface="Comic Sans MS" panose="030F0702030302020204" pitchFamily="66" charset="0"/>
              </a:rPr>
              <a:t>BSTel</a:t>
            </a:r>
            <a:r>
              <a:rPr lang="en-US" altLang="zh-CN" sz="1800" dirty="0">
                <a:latin typeface="Comic Sans MS" panose="030F0702030302020204" pitchFamily="66" charset="0"/>
              </a:rPr>
              <a:t>, </a:t>
            </a:r>
            <a:r>
              <a:rPr lang="en-US" altLang="zh-CN" sz="1800" dirty="0" err="1">
                <a:latin typeface="Comic Sans MS" panose="030F0702030302020204" pitchFamily="66" charset="0"/>
              </a:rPr>
              <a:t>BSManager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Book: </a:t>
            </a:r>
            <a:r>
              <a:rPr lang="en-US" altLang="zh-CN" sz="1800" dirty="0" err="1">
                <a:latin typeface="Comic Sans MS" panose="030F0702030302020204" pitchFamily="66" charset="0"/>
              </a:rPr>
              <a:t>BookNo</a:t>
            </a:r>
            <a:r>
              <a:rPr lang="en-US" altLang="zh-CN" sz="1800" dirty="0">
                <a:latin typeface="Comic Sans MS" panose="030F0702030302020204" pitchFamily="66" charset="0"/>
              </a:rPr>
              <a:t>, BName, </a:t>
            </a:r>
            <a:r>
              <a:rPr lang="en-US" altLang="zh-CN" sz="1800" dirty="0" err="1">
                <a:latin typeface="Comic Sans MS" panose="030F0702030302020204" pitchFamily="66" charset="0"/>
              </a:rPr>
              <a:t>BPrice</a:t>
            </a:r>
            <a:r>
              <a:rPr lang="en-US" altLang="zh-CN" sz="1800" dirty="0">
                <a:latin typeface="Comic Sans MS" panose="030F0702030302020204" pitchFamily="66" charset="0"/>
              </a:rPr>
              <a:t>, Author, Publisher, </a:t>
            </a:r>
            <a:r>
              <a:rPr lang="en-US" altLang="zh-CN" sz="1800" dirty="0" err="1">
                <a:latin typeface="Comic Sans MS" panose="030F0702030302020204" pitchFamily="66" charset="0"/>
              </a:rPr>
              <a:t>PublishYear</a:t>
            </a:r>
            <a:r>
              <a:rPr lang="en-US" altLang="zh-CN" sz="1800" dirty="0">
                <a:latin typeface="Comic Sans MS" panose="030F0702030302020204" pitchFamily="66" charset="0"/>
              </a:rPr>
              <a:t>, Version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Warehouse</a:t>
            </a:r>
            <a:r>
              <a:rPr lang="zh-CN" altLang="en-US" sz="1800" dirty="0">
                <a:latin typeface="Comic Sans MS" panose="030F0702030302020204" pitchFamily="66" charset="0"/>
              </a:rPr>
              <a:t>：</a:t>
            </a:r>
            <a:r>
              <a:rPr lang="en-US" altLang="zh-CN" sz="1800" dirty="0" err="1">
                <a:latin typeface="Comic Sans MS" panose="030F0702030302020204" pitchFamily="66" charset="0"/>
              </a:rPr>
              <a:t>WNo</a:t>
            </a:r>
            <a:r>
              <a:rPr lang="en-US" altLang="zh-CN" sz="1800" dirty="0">
                <a:latin typeface="Comic Sans MS" panose="030F0702030302020204" pitchFamily="66" charset="0"/>
              </a:rPr>
              <a:t>, </a:t>
            </a:r>
            <a:r>
              <a:rPr lang="en-US" altLang="zh-CN" sz="1800" dirty="0" err="1">
                <a:latin typeface="Comic Sans MS" panose="030F0702030302020204" pitchFamily="66" charset="0"/>
              </a:rPr>
              <a:t>WName</a:t>
            </a:r>
            <a:r>
              <a:rPr lang="en-US" altLang="zh-CN" sz="1800" dirty="0">
                <a:latin typeface="Comic Sans MS" panose="030F0702030302020204" pitchFamily="66" charset="0"/>
              </a:rPr>
              <a:t>, </a:t>
            </a:r>
            <a:r>
              <a:rPr lang="en-US" altLang="zh-CN" sz="1800" dirty="0" err="1">
                <a:latin typeface="Comic Sans MS" panose="030F0702030302020204" pitchFamily="66" charset="0"/>
              </a:rPr>
              <a:t>WAddress</a:t>
            </a:r>
            <a:r>
              <a:rPr lang="en-US" altLang="zh-CN" sz="1800" dirty="0">
                <a:latin typeface="Comic Sans MS" panose="030F0702030302020204" pitchFamily="66" charset="0"/>
              </a:rPr>
              <a:t>, </a:t>
            </a:r>
            <a:r>
              <a:rPr lang="en-US" altLang="zh-CN" sz="1800" dirty="0" err="1">
                <a:latin typeface="Comic Sans MS" panose="030F0702030302020204" pitchFamily="66" charset="0"/>
              </a:rPr>
              <a:t>Wadministrator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000" b="1" dirty="0">
                <a:latin typeface="Comic Sans MS" panose="030F0702030302020204" pitchFamily="66" charset="0"/>
              </a:rPr>
              <a:t>两个关系集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Sale (Bookstore and Book): </a:t>
            </a:r>
            <a:r>
              <a:rPr lang="en-US" altLang="zh-CN" sz="1800" dirty="0" err="1">
                <a:latin typeface="Comic Sans MS" panose="030F0702030302020204" pitchFamily="66" charset="0"/>
              </a:rPr>
              <a:t>SaleDate</a:t>
            </a:r>
            <a:r>
              <a:rPr lang="en-US" altLang="zh-CN" sz="1800" dirty="0">
                <a:latin typeface="Comic Sans MS" panose="030F0702030302020204" pitchFamily="66" charset="0"/>
              </a:rPr>
              <a:t> and </a:t>
            </a:r>
            <a:r>
              <a:rPr lang="en-US" altLang="zh-CN" sz="1800" dirty="0" err="1">
                <a:latin typeface="Comic Sans MS" panose="030F0702030302020204" pitchFamily="66" charset="0"/>
              </a:rPr>
              <a:t>SaleQuantity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Stock (Book and Warehouse)</a:t>
            </a:r>
            <a:r>
              <a:rPr lang="zh-CN" altLang="en-US" sz="1800" dirty="0">
                <a:latin typeface="Comic Sans MS" panose="030F0702030302020204" pitchFamily="66" charset="0"/>
              </a:rPr>
              <a:t>：</a:t>
            </a:r>
            <a:r>
              <a:rPr lang="en-US" altLang="zh-CN" sz="1800" dirty="0" err="1">
                <a:latin typeface="Comic Sans MS" panose="030F0702030302020204" pitchFamily="66" charset="0"/>
              </a:rPr>
              <a:t>InDate</a:t>
            </a:r>
            <a:r>
              <a:rPr lang="en-US" altLang="zh-CN" sz="1800" dirty="0">
                <a:latin typeface="Comic Sans MS" panose="030F0702030302020204" pitchFamily="66" charset="0"/>
              </a:rPr>
              <a:t>, </a:t>
            </a:r>
            <a:r>
              <a:rPr lang="en-US" altLang="zh-CN" sz="1800" dirty="0" err="1">
                <a:latin typeface="Comic Sans MS" panose="030F0702030302020204" pitchFamily="66" charset="0"/>
              </a:rPr>
              <a:t>InPrice</a:t>
            </a:r>
            <a:r>
              <a:rPr lang="en-US" altLang="zh-CN" sz="1800" dirty="0">
                <a:latin typeface="Comic Sans MS" panose="030F0702030302020204" pitchFamily="66" charset="0"/>
              </a:rPr>
              <a:t>, and </a:t>
            </a:r>
            <a:r>
              <a:rPr lang="en-US" altLang="zh-CN" sz="1800" dirty="0" err="1">
                <a:latin typeface="Comic Sans MS" panose="030F0702030302020204" pitchFamily="66" charset="0"/>
              </a:rPr>
              <a:t>StockQuantity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000" b="1" dirty="0">
                <a:latin typeface="Comic Sans MS" panose="030F0702030302020204" pitchFamily="66" charset="0"/>
              </a:rPr>
              <a:t>问题</a:t>
            </a:r>
            <a:r>
              <a:rPr lang="en-US" altLang="zh-CN" sz="2000" b="1" dirty="0">
                <a:latin typeface="Comic Sans MS" panose="030F0702030302020204" pitchFamily="66" charset="0"/>
              </a:rPr>
              <a:t>: </a:t>
            </a:r>
            <a:r>
              <a:rPr lang="zh-CN" altLang="en-US" sz="2000" dirty="0">
                <a:latin typeface="Comic Sans MS" panose="030F0702030302020204" pitchFamily="66" charset="0"/>
              </a:rPr>
              <a:t>给出对应的</a:t>
            </a:r>
            <a:r>
              <a:rPr lang="en-US" altLang="zh-CN" sz="2000" dirty="0">
                <a:latin typeface="Comic Sans MS" panose="030F0702030302020204" pitchFamily="66" charset="0"/>
              </a:rPr>
              <a:t>ER</a:t>
            </a:r>
            <a:r>
              <a:rPr lang="zh-CN" altLang="en-US" sz="2000" dirty="0">
                <a:latin typeface="Comic Sans MS" panose="030F0702030302020204" pitchFamily="66" charset="0"/>
              </a:rPr>
              <a:t>图和关系模式，并指出主码和外码</a:t>
            </a:r>
            <a:endParaRPr lang="en-US" altLang="zh-CN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Data Abstraction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700984" y="3625228"/>
            <a:ext cx="2051447" cy="562076"/>
          </a:xfrm>
          <a:prstGeom prst="roundRect">
            <a:avLst/>
          </a:prstGeom>
          <a:solidFill>
            <a:srgbClr val="0070C0"/>
          </a:solidFill>
          <a:ln w="25400" algn="ctr">
            <a:noFill/>
            <a:miter lim="800000"/>
          </a:ln>
        </p:spPr>
        <p:txBody>
          <a:bodyPr wrap="none" anchor="ctr"/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indent="-257175" algn="ctr" defTabSz="685800" eaLnBrk="0" fontAlgn="auto" hangingPunct="0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US" altLang="zh-CN" sz="1350" b="1" kern="0" dirty="0">
                <a:solidFill>
                  <a:schemeClr val="bg1"/>
                </a:solidFill>
                <a:ea typeface="宋体" panose="02010600030101010101" pitchFamily="2" charset="-122"/>
              </a:rPr>
              <a:t>Data model supported </a:t>
            </a:r>
            <a:endParaRPr kumimoji="0" lang="en-US" altLang="zh-CN" sz="1350" b="1" kern="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257175" indent="-257175" algn="ctr" defTabSz="685800" eaLnBrk="0" fontAlgn="auto" hangingPunct="0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US" altLang="zh-CN" sz="1350" b="1" kern="0" dirty="0">
                <a:solidFill>
                  <a:schemeClr val="bg1"/>
                </a:solidFill>
                <a:ea typeface="宋体" panose="02010600030101010101" pitchFamily="2" charset="-122"/>
              </a:rPr>
              <a:t>by DBMS</a:t>
            </a:r>
            <a:endParaRPr kumimoji="0" lang="zh-CN" altLang="en-US" sz="1350" b="1" kern="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699792" y="2839065"/>
            <a:ext cx="2051435" cy="449413"/>
          </a:xfrm>
          <a:prstGeom prst="roundRect">
            <a:avLst/>
          </a:prstGeom>
          <a:solidFill>
            <a:srgbClr val="0070C0"/>
          </a:solidFill>
          <a:ln w="25400" algn="ctr">
            <a:noFill/>
            <a:miter lim="800000"/>
          </a:ln>
        </p:spPr>
        <p:txBody>
          <a:bodyPr wrap="none" anchor="ctr"/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marR="0" lvl="0" indent="-257175" algn="ctr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35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panose="02010600030101010101" pitchFamily="2" charset="-122"/>
              </a:rPr>
              <a:t>Conceptual </a:t>
            </a:r>
            <a:r>
              <a:rPr kumimoji="0" lang="en-US" altLang="zh-CN" sz="1350" b="1" kern="0" dirty="0">
                <a:solidFill>
                  <a:schemeClr val="bg1"/>
                </a:solidFill>
                <a:ea typeface="宋体" panose="02010600030101010101" pitchFamily="2" charset="-122"/>
              </a:rPr>
              <a:t>m</a:t>
            </a:r>
            <a:r>
              <a:rPr kumimoji="0" lang="en-US" altLang="zh-CN" sz="1350" b="1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panose="02010600030101010101" pitchFamily="2" charset="-122"/>
              </a:rPr>
              <a:t>odel</a:t>
            </a:r>
            <a:endParaRPr kumimoji="0" lang="zh-CN" altLang="en-US" sz="1350" b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382144" y="1995951"/>
            <a:ext cx="685800" cy="617788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35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 flipH="1">
            <a:off x="4644528" y="1659201"/>
            <a:ext cx="1824166" cy="516268"/>
          </a:xfrm>
          <a:prstGeom prst="wedgeEllipseCallout">
            <a:avLst>
              <a:gd name="adj1" fmla="val 78116"/>
              <a:gd name="adj2" fmla="val 54551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rgbClr val="000000"/>
            </a:solidFill>
            <a:miter lim="800000"/>
          </a:ln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marR="0" lvl="0" indent="-257175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35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Abstraction</a:t>
            </a:r>
            <a:endParaRPr kumimoji="0" lang="zh-CN" altLang="en-US" sz="1350" b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827584" y="2907158"/>
            <a:ext cx="1685925" cy="29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marR="0" lvl="0" indent="-257175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35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</a:rPr>
              <a:t>Information world</a:t>
            </a:r>
            <a:endParaRPr kumimoji="0" lang="zh-CN" altLang="en-US" sz="135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华文中宋" panose="02010600040101010101" pitchFamily="2" charset="-12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827584" y="3790999"/>
            <a:ext cx="1434703" cy="29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marR="0" lvl="0" indent="-257175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35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</a:rPr>
              <a:t>Machine World</a:t>
            </a:r>
            <a:endParaRPr kumimoji="0" lang="zh-CN" altLang="en-US" sz="135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华文中宋" panose="02010600040101010101" pitchFamily="2" charset="-122"/>
            </a:endParaRPr>
          </a:p>
        </p:txBody>
      </p:sp>
      <p:sp>
        <p:nvSpPr>
          <p:cNvPr id="10" name="Cloud"/>
          <p:cNvSpPr>
            <a:spLocks noChangeAspect="1" noEditPoints="1" noChangeArrowheads="1"/>
          </p:cNvSpPr>
          <p:nvPr/>
        </p:nvSpPr>
        <p:spPr bwMode="auto">
          <a:xfrm>
            <a:off x="2860973" y="1203598"/>
            <a:ext cx="1782366" cy="553409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2 w 21600"/>
              <a:gd name="T13" fmla="*/ 3286 h 21600"/>
              <a:gd name="T14" fmla="*/ 17084 w 21600"/>
              <a:gd name="T15" fmla="*/ 1734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marR="0" lvl="0" indent="-257175" algn="ctr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35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panose="02010600030101010101" pitchFamily="2" charset="-122"/>
              </a:rPr>
              <a:t>Real Word </a:t>
            </a:r>
            <a:endParaRPr kumimoji="0" lang="zh-CN" altLang="en-US" sz="1350" b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3726557" y="1771864"/>
            <a:ext cx="0" cy="2240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726557" y="2613740"/>
            <a:ext cx="0" cy="2240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726557" y="3288478"/>
            <a:ext cx="0" cy="3367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14" name="Group 16"/>
          <p:cNvGrpSpPr/>
          <p:nvPr/>
        </p:nvGrpSpPr>
        <p:grpSpPr bwMode="auto">
          <a:xfrm>
            <a:off x="5273653" y="2500149"/>
            <a:ext cx="3114771" cy="523786"/>
            <a:chOff x="3407" y="2518"/>
            <a:chExt cx="2480" cy="424"/>
          </a:xfrm>
        </p:grpSpPr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3407" y="2518"/>
              <a:ext cx="2480" cy="424"/>
            </a:xfrm>
            <a:prstGeom prst="rect">
              <a:avLst/>
            </a:prstGeom>
            <a:noFill/>
            <a:ln w="25400" algn="ctr">
              <a:solidFill>
                <a:srgbClr val="FF9933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257175" marR="0" lvl="0" indent="-257175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Real </a:t>
              </a:r>
              <a:r>
                <a:rPr kumimoji="0" lang="en-US" altLang="zh-CN" sz="1400" b="1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world      Conceptual </a:t>
              </a: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model</a:t>
              </a:r>
              <a:endParaRPr kumimoji="0" lang="zh-CN" altLang="en-US" sz="1400" b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华文中宋" panose="02010600040101010101" pitchFamily="2" charset="-122"/>
              </a:endParaRPr>
            </a:p>
            <a:p>
              <a:pPr marL="257175" marR="0" lvl="0" indent="-257175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Database Designers</a:t>
              </a:r>
              <a:endParaRPr kumimoji="0" lang="zh-CN" altLang="en-US" sz="1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</a:endParaRPr>
            </a:p>
          </p:txBody>
        </p:sp>
        <p:sp>
          <p:nvSpPr>
            <p:cNvPr id="16" name="AutoShape 18"/>
            <p:cNvSpPr>
              <a:spLocks noChangeArrowheads="1"/>
            </p:cNvSpPr>
            <p:nvPr/>
          </p:nvSpPr>
          <p:spPr bwMode="auto">
            <a:xfrm>
              <a:off x="4268" y="2576"/>
              <a:ext cx="181" cy="90"/>
            </a:xfrm>
            <a:prstGeom prst="rightArrow">
              <a:avLst>
                <a:gd name="adj1" fmla="val 50000"/>
                <a:gd name="adj2" fmla="val 50278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Group 19"/>
          <p:cNvGrpSpPr/>
          <p:nvPr/>
        </p:nvGrpSpPr>
        <p:grpSpPr bwMode="auto">
          <a:xfrm>
            <a:off x="5284369" y="3982166"/>
            <a:ext cx="3104281" cy="523697"/>
            <a:chOff x="3552" y="3203"/>
            <a:chExt cx="2213" cy="423"/>
          </a:xfrm>
        </p:grpSpPr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3552" y="3203"/>
              <a:ext cx="2213" cy="423"/>
            </a:xfrm>
            <a:prstGeom prst="rect">
              <a:avLst/>
            </a:prstGeom>
            <a:noFill/>
            <a:ln w="25400" algn="ctr">
              <a:solidFill>
                <a:srgbClr val="FF9933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257175" marR="0" lvl="0" indent="-257175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Logical</a:t>
              </a:r>
              <a:r>
                <a:rPr kumimoji="0" lang="zh-CN" altLang="en-US" sz="1400" b="1" u="none" strike="noStrike" kern="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 </a:t>
              </a:r>
              <a:r>
                <a:rPr kumimoji="0" lang="en-US" altLang="zh-CN" sz="1400" b="1" u="none" strike="noStrike" kern="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model</a:t>
              </a:r>
              <a:r>
                <a:rPr kumimoji="0" lang="zh-CN" altLang="en-US" sz="1400" b="1" u="none" strike="noStrike" kern="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      </a:t>
              </a:r>
              <a:r>
                <a:rPr kumimoji="0" lang="en-US" altLang="zh-CN" sz="1400" b="1" u="none" strike="noStrike" kern="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Physical </a:t>
              </a: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model</a:t>
              </a:r>
              <a:endParaRPr kumimoji="0" lang="zh-CN" altLang="en-US" sz="1400" b="1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ea typeface="华文中宋" panose="02010600040101010101" pitchFamily="2" charset="-122"/>
              </a:endParaRPr>
            </a:p>
            <a:p>
              <a:pPr marL="257175" marR="0" lvl="0" indent="-257175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DBMS</a:t>
              </a:r>
              <a:endParaRPr kumimoji="0" lang="zh-CN" altLang="en-US" sz="1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</a:endParaRPr>
            </a:p>
          </p:txBody>
        </p:sp>
        <p:sp>
          <p:nvSpPr>
            <p:cNvPr id="19" name="AutoShape 21"/>
            <p:cNvSpPr>
              <a:spLocks noChangeArrowheads="1"/>
            </p:cNvSpPr>
            <p:nvPr/>
          </p:nvSpPr>
          <p:spPr bwMode="auto">
            <a:xfrm>
              <a:off x="4480" y="3264"/>
              <a:ext cx="181" cy="90"/>
            </a:xfrm>
            <a:prstGeom prst="rightArrow">
              <a:avLst>
                <a:gd name="adj1" fmla="val 50000"/>
                <a:gd name="adj2" fmla="val 50278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Group 22"/>
          <p:cNvGrpSpPr/>
          <p:nvPr/>
        </p:nvGrpSpPr>
        <p:grpSpPr bwMode="auto">
          <a:xfrm>
            <a:off x="5273654" y="3219822"/>
            <a:ext cx="3114997" cy="523695"/>
            <a:chOff x="3414" y="2536"/>
            <a:chExt cx="2866" cy="423"/>
          </a:xfrm>
        </p:grpSpPr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414" y="2536"/>
              <a:ext cx="2866" cy="423"/>
            </a:xfrm>
            <a:prstGeom prst="rect">
              <a:avLst/>
            </a:prstGeom>
            <a:noFill/>
            <a:ln w="25400" algn="ctr">
              <a:solidFill>
                <a:srgbClr val="FF9933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257175" marR="0" lvl="0" indent="-257175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Conceptual </a:t>
              </a:r>
              <a:r>
                <a:rPr kumimoji="0" lang="en-US" altLang="zh-CN" sz="1400" b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model</a:t>
              </a:r>
              <a:r>
                <a:rPr kumimoji="0" lang="zh-CN" altLang="en-US" sz="1400" b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    </a:t>
              </a:r>
              <a:r>
                <a:rPr kumimoji="0" lang="en-US" altLang="zh-CN" sz="1400" b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Logical </a:t>
              </a: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model</a:t>
              </a:r>
              <a:endParaRPr kumimoji="0" lang="zh-CN" altLang="en-US" sz="1400" b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华文中宋" panose="02010600040101010101" pitchFamily="2" charset="-122"/>
              </a:endParaRPr>
            </a:p>
            <a:p>
              <a:pPr marL="257175" marR="0" lvl="0" indent="-257175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Database Designers</a:t>
              </a:r>
              <a:endParaRPr kumimoji="0" lang="zh-CN" altLang="en-US" sz="1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</a:endParaRPr>
            </a:p>
          </p:txBody>
        </p:sp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4906" y="2618"/>
              <a:ext cx="181" cy="90"/>
            </a:xfrm>
            <a:prstGeom prst="rightArrow">
              <a:avLst>
                <a:gd name="adj1" fmla="val 50000"/>
                <a:gd name="adj2" fmla="val 50278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ER</a:t>
            </a:r>
            <a:r>
              <a:rPr lang="zh-CN" altLang="en-US" dirty="0">
                <a:latin typeface="Comic Sans MS" panose="030F0702030302020204" pitchFamily="66" charset="0"/>
              </a:rPr>
              <a:t>图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3588" y="2715766"/>
            <a:ext cx="1044116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Bookstore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11960" y="2715766"/>
            <a:ext cx="936104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34200" y="2715766"/>
            <a:ext cx="1033792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2699792" y="2613000"/>
            <a:ext cx="648072" cy="63758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菱形 8"/>
          <p:cNvSpPr/>
          <p:nvPr/>
        </p:nvSpPr>
        <p:spPr>
          <a:xfrm>
            <a:off x="5922072" y="2613000"/>
            <a:ext cx="648072" cy="63758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6336" y="1923678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/>
              <a:t>BSname</a:t>
            </a:r>
            <a:endParaRPr lang="zh-CN" altLang="en-US" sz="900" dirty="0"/>
          </a:p>
        </p:txBody>
      </p:sp>
      <p:sp>
        <p:nvSpPr>
          <p:cNvPr id="11" name="椭圆 10"/>
          <p:cNvSpPr/>
          <p:nvPr/>
        </p:nvSpPr>
        <p:spPr>
          <a:xfrm>
            <a:off x="1072265" y="1666404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 err="1"/>
              <a:t>BSaddress</a:t>
            </a:r>
            <a:endParaRPr lang="zh-CN" altLang="en-US" sz="900" dirty="0"/>
          </a:p>
        </p:txBody>
      </p:sp>
      <p:sp>
        <p:nvSpPr>
          <p:cNvPr id="12" name="椭圆 11"/>
          <p:cNvSpPr/>
          <p:nvPr/>
        </p:nvSpPr>
        <p:spPr>
          <a:xfrm>
            <a:off x="92716" y="3825253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 err="1"/>
              <a:t>BSTel</a:t>
            </a:r>
            <a:endParaRPr lang="zh-CN" altLang="en-US" sz="900" dirty="0"/>
          </a:p>
        </p:txBody>
      </p:sp>
      <p:sp>
        <p:nvSpPr>
          <p:cNvPr id="13" name="椭圆 12"/>
          <p:cNvSpPr/>
          <p:nvPr/>
        </p:nvSpPr>
        <p:spPr>
          <a:xfrm>
            <a:off x="1145040" y="4153624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 err="1"/>
              <a:t>BSManager</a:t>
            </a:r>
            <a:endParaRPr lang="zh-CN" altLang="en-US" sz="900" dirty="0"/>
          </a:p>
        </p:txBody>
      </p:sp>
      <p:sp>
        <p:nvSpPr>
          <p:cNvPr id="14" name="椭圆 13"/>
          <p:cNvSpPr/>
          <p:nvPr/>
        </p:nvSpPr>
        <p:spPr>
          <a:xfrm>
            <a:off x="2368213" y="1737261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 err="1"/>
              <a:t>SaleDate</a:t>
            </a:r>
            <a:endParaRPr lang="zh-CN" altLang="en-US" sz="900" dirty="0"/>
          </a:p>
        </p:txBody>
      </p:sp>
      <p:sp>
        <p:nvSpPr>
          <p:cNvPr id="15" name="椭圆 14"/>
          <p:cNvSpPr/>
          <p:nvPr/>
        </p:nvSpPr>
        <p:spPr>
          <a:xfrm>
            <a:off x="2271340" y="3748687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 err="1"/>
              <a:t>SaleQuantity</a:t>
            </a:r>
            <a:endParaRPr lang="zh-CN" altLang="en-US" sz="900" dirty="0"/>
          </a:p>
        </p:txBody>
      </p:sp>
      <p:sp>
        <p:nvSpPr>
          <p:cNvPr id="16" name="椭圆 15"/>
          <p:cNvSpPr/>
          <p:nvPr/>
        </p:nvSpPr>
        <p:spPr>
          <a:xfrm>
            <a:off x="3851920" y="1108175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 err="1"/>
              <a:t>BookNo</a:t>
            </a:r>
            <a:endParaRPr lang="zh-CN" altLang="en-US" sz="900" dirty="0"/>
          </a:p>
        </p:txBody>
      </p:sp>
      <p:sp>
        <p:nvSpPr>
          <p:cNvPr id="17" name="椭圆 16"/>
          <p:cNvSpPr/>
          <p:nvPr/>
        </p:nvSpPr>
        <p:spPr>
          <a:xfrm>
            <a:off x="4810120" y="1599308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 err="1"/>
              <a:t>BPrice</a:t>
            </a:r>
            <a:endParaRPr lang="zh-CN" altLang="en-US" sz="900" dirty="0"/>
          </a:p>
        </p:txBody>
      </p:sp>
      <p:sp>
        <p:nvSpPr>
          <p:cNvPr id="18" name="椭圆 17"/>
          <p:cNvSpPr/>
          <p:nvPr/>
        </p:nvSpPr>
        <p:spPr>
          <a:xfrm>
            <a:off x="3527688" y="2041388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/>
              <a:t>BName</a:t>
            </a:r>
            <a:endParaRPr lang="zh-CN" altLang="en-US" sz="900" dirty="0"/>
          </a:p>
        </p:txBody>
      </p:sp>
      <p:sp>
        <p:nvSpPr>
          <p:cNvPr id="19" name="椭圆 18"/>
          <p:cNvSpPr/>
          <p:nvPr/>
        </p:nvSpPr>
        <p:spPr>
          <a:xfrm>
            <a:off x="3531538" y="3532663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/>
              <a:t>Author</a:t>
            </a:r>
            <a:endParaRPr lang="zh-CN" altLang="en-US" sz="900" dirty="0"/>
          </a:p>
        </p:txBody>
      </p:sp>
      <p:sp>
        <p:nvSpPr>
          <p:cNvPr id="20" name="椭圆 19"/>
          <p:cNvSpPr/>
          <p:nvPr/>
        </p:nvSpPr>
        <p:spPr>
          <a:xfrm>
            <a:off x="4985968" y="3532663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/>
              <a:t>Publisher</a:t>
            </a:r>
            <a:endParaRPr lang="zh-CN" altLang="en-US" sz="900" dirty="0"/>
          </a:p>
        </p:txBody>
      </p:sp>
      <p:sp>
        <p:nvSpPr>
          <p:cNvPr id="21" name="椭圆 20"/>
          <p:cNvSpPr/>
          <p:nvPr/>
        </p:nvSpPr>
        <p:spPr>
          <a:xfrm>
            <a:off x="3851920" y="4155926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 err="1"/>
              <a:t>PublishYear</a:t>
            </a:r>
            <a:endParaRPr lang="zh-CN" altLang="en-US" sz="900" dirty="0"/>
          </a:p>
        </p:txBody>
      </p:sp>
      <p:sp>
        <p:nvSpPr>
          <p:cNvPr id="22" name="椭圆 21"/>
          <p:cNvSpPr/>
          <p:nvPr/>
        </p:nvSpPr>
        <p:spPr>
          <a:xfrm>
            <a:off x="4890512" y="4248292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/>
              <a:t>Version</a:t>
            </a:r>
            <a:endParaRPr lang="zh-CN" altLang="en-US" sz="900" dirty="0"/>
          </a:p>
        </p:txBody>
      </p:sp>
      <p:sp>
        <p:nvSpPr>
          <p:cNvPr id="23" name="椭圆 22"/>
          <p:cNvSpPr/>
          <p:nvPr/>
        </p:nvSpPr>
        <p:spPr>
          <a:xfrm>
            <a:off x="5984344" y="1606279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 err="1"/>
              <a:t>InDate</a:t>
            </a:r>
            <a:endParaRPr lang="zh-CN" altLang="en-US" sz="900" dirty="0"/>
          </a:p>
        </p:txBody>
      </p:sp>
      <p:sp>
        <p:nvSpPr>
          <p:cNvPr id="24" name="椭圆 23"/>
          <p:cNvSpPr/>
          <p:nvPr/>
        </p:nvSpPr>
        <p:spPr>
          <a:xfrm>
            <a:off x="6328664" y="3532663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 err="1"/>
              <a:t>InPrice</a:t>
            </a:r>
            <a:endParaRPr lang="zh-CN" altLang="en-US" sz="900" dirty="0"/>
          </a:p>
        </p:txBody>
      </p:sp>
      <p:sp>
        <p:nvSpPr>
          <p:cNvPr id="25" name="椭圆 24"/>
          <p:cNvSpPr/>
          <p:nvPr/>
        </p:nvSpPr>
        <p:spPr>
          <a:xfrm>
            <a:off x="5984344" y="4208833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 err="1"/>
              <a:t>StockQuantity</a:t>
            </a:r>
            <a:endParaRPr lang="zh-CN" altLang="en-US" sz="900" dirty="0"/>
          </a:p>
        </p:txBody>
      </p:sp>
      <p:sp>
        <p:nvSpPr>
          <p:cNvPr id="26" name="椭圆 25"/>
          <p:cNvSpPr/>
          <p:nvPr/>
        </p:nvSpPr>
        <p:spPr>
          <a:xfrm>
            <a:off x="8028384" y="1450380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WName</a:t>
            </a:r>
            <a:endParaRPr lang="zh-CN" altLang="en-US" sz="900" dirty="0"/>
          </a:p>
        </p:txBody>
      </p:sp>
      <p:sp>
        <p:nvSpPr>
          <p:cNvPr id="27" name="椭圆 26"/>
          <p:cNvSpPr/>
          <p:nvPr/>
        </p:nvSpPr>
        <p:spPr>
          <a:xfrm>
            <a:off x="7243504" y="1985690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 err="1"/>
              <a:t>WNo</a:t>
            </a:r>
            <a:endParaRPr lang="zh-CN" altLang="en-US" sz="900" dirty="0"/>
          </a:p>
        </p:txBody>
      </p:sp>
      <p:sp>
        <p:nvSpPr>
          <p:cNvPr id="28" name="椭圆 27"/>
          <p:cNvSpPr/>
          <p:nvPr/>
        </p:nvSpPr>
        <p:spPr>
          <a:xfrm>
            <a:off x="7899940" y="3532663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 err="1"/>
              <a:t>Wadministrator</a:t>
            </a:r>
            <a:endParaRPr lang="zh-CN" altLang="en-US" sz="900" dirty="0"/>
          </a:p>
        </p:txBody>
      </p:sp>
      <p:sp>
        <p:nvSpPr>
          <p:cNvPr id="29" name="椭圆 28"/>
          <p:cNvSpPr/>
          <p:nvPr/>
        </p:nvSpPr>
        <p:spPr>
          <a:xfrm>
            <a:off x="7539920" y="4235567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 err="1"/>
              <a:t>WAddress</a:t>
            </a:r>
            <a:endParaRPr lang="zh-CN" altLang="en-US" sz="900" dirty="0"/>
          </a:p>
        </p:txBody>
      </p:sp>
      <p:sp>
        <p:nvSpPr>
          <p:cNvPr id="30" name="文本框 29"/>
          <p:cNvSpPr txBox="1"/>
          <p:nvPr/>
        </p:nvSpPr>
        <p:spPr>
          <a:xfrm>
            <a:off x="2753388" y="277790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Sale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968624" y="276474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Stock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>
            <a:stCxn id="10" idx="4"/>
          </p:cNvCxnSpPr>
          <p:nvPr/>
        </p:nvCxnSpPr>
        <p:spPr>
          <a:xfrm>
            <a:off x="504388" y="2355726"/>
            <a:ext cx="567877" cy="360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1" idx="4"/>
            <a:endCxn id="5" idx="0"/>
          </p:cNvCxnSpPr>
          <p:nvPr/>
        </p:nvCxnSpPr>
        <p:spPr>
          <a:xfrm flipH="1">
            <a:off x="1385646" y="2098452"/>
            <a:ext cx="154671" cy="617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2" idx="0"/>
          </p:cNvCxnSpPr>
          <p:nvPr/>
        </p:nvCxnSpPr>
        <p:spPr>
          <a:xfrm flipV="1">
            <a:off x="560768" y="3147814"/>
            <a:ext cx="615192" cy="6774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3" idx="0"/>
            <a:endCxn id="5" idx="2"/>
          </p:cNvCxnSpPr>
          <p:nvPr/>
        </p:nvCxnSpPr>
        <p:spPr>
          <a:xfrm flipH="1" flipV="1">
            <a:off x="1385646" y="3147814"/>
            <a:ext cx="227446" cy="1005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5" idx="0"/>
            <a:endCxn id="8" idx="2"/>
          </p:cNvCxnSpPr>
          <p:nvPr/>
        </p:nvCxnSpPr>
        <p:spPr>
          <a:xfrm flipV="1">
            <a:off x="2739392" y="3250580"/>
            <a:ext cx="284436" cy="4981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8" idx="0"/>
            <a:endCxn id="14" idx="4"/>
          </p:cNvCxnSpPr>
          <p:nvPr/>
        </p:nvCxnSpPr>
        <p:spPr>
          <a:xfrm flipH="1" flipV="1">
            <a:off x="2836265" y="2169309"/>
            <a:ext cx="187563" cy="4436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18" idx="4"/>
          </p:cNvCxnSpPr>
          <p:nvPr/>
        </p:nvCxnSpPr>
        <p:spPr>
          <a:xfrm flipH="1" flipV="1">
            <a:off x="3995740" y="2473436"/>
            <a:ext cx="324036" cy="2504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6" idx="0"/>
            <a:endCxn id="16" idx="4"/>
          </p:cNvCxnSpPr>
          <p:nvPr/>
        </p:nvCxnSpPr>
        <p:spPr>
          <a:xfrm flipH="1" flipV="1">
            <a:off x="4319972" y="1540223"/>
            <a:ext cx="360040" cy="11755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17" idx="4"/>
          </p:cNvCxnSpPr>
          <p:nvPr/>
        </p:nvCxnSpPr>
        <p:spPr>
          <a:xfrm flipV="1">
            <a:off x="4965272" y="2031356"/>
            <a:ext cx="312900" cy="6844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endCxn id="19" idx="0"/>
          </p:cNvCxnSpPr>
          <p:nvPr/>
        </p:nvCxnSpPr>
        <p:spPr>
          <a:xfrm flipH="1">
            <a:off x="3999590" y="3139440"/>
            <a:ext cx="434974" cy="3932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20" idx="0"/>
          </p:cNvCxnSpPr>
          <p:nvPr/>
        </p:nvCxnSpPr>
        <p:spPr>
          <a:xfrm>
            <a:off x="5006340" y="3139440"/>
            <a:ext cx="447680" cy="3932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" idx="2"/>
            <a:endCxn id="21" idx="0"/>
          </p:cNvCxnSpPr>
          <p:nvPr/>
        </p:nvCxnSpPr>
        <p:spPr>
          <a:xfrm flipH="1">
            <a:off x="4319972" y="3147814"/>
            <a:ext cx="360040" cy="1008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endCxn id="22" idx="1"/>
          </p:cNvCxnSpPr>
          <p:nvPr/>
        </p:nvCxnSpPr>
        <p:spPr>
          <a:xfrm>
            <a:off x="4810120" y="3139440"/>
            <a:ext cx="217481" cy="11721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9" idx="0"/>
            <a:endCxn id="23" idx="4"/>
          </p:cNvCxnSpPr>
          <p:nvPr/>
        </p:nvCxnSpPr>
        <p:spPr>
          <a:xfrm flipV="1">
            <a:off x="6246108" y="2038327"/>
            <a:ext cx="206288" cy="5746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25" idx="1"/>
            <a:endCxn id="9" idx="2"/>
          </p:cNvCxnSpPr>
          <p:nvPr/>
        </p:nvCxnSpPr>
        <p:spPr>
          <a:xfrm flipV="1">
            <a:off x="6121433" y="3250580"/>
            <a:ext cx="124675" cy="10215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24" idx="0"/>
            <a:endCxn id="9" idx="2"/>
          </p:cNvCxnSpPr>
          <p:nvPr/>
        </p:nvCxnSpPr>
        <p:spPr>
          <a:xfrm flipH="1" flipV="1">
            <a:off x="6246108" y="3250580"/>
            <a:ext cx="550608" cy="2820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7" idx="0"/>
            <a:endCxn id="27" idx="4"/>
          </p:cNvCxnSpPr>
          <p:nvPr/>
        </p:nvCxnSpPr>
        <p:spPr>
          <a:xfrm flipH="1" flipV="1">
            <a:off x="7711556" y="2417738"/>
            <a:ext cx="139540" cy="2980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endCxn id="26" idx="4"/>
          </p:cNvCxnSpPr>
          <p:nvPr/>
        </p:nvCxnSpPr>
        <p:spPr>
          <a:xfrm flipV="1">
            <a:off x="8061860" y="1882428"/>
            <a:ext cx="434576" cy="833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9" idx="1"/>
            <a:endCxn id="7" idx="2"/>
          </p:cNvCxnSpPr>
          <p:nvPr/>
        </p:nvCxnSpPr>
        <p:spPr>
          <a:xfrm flipV="1">
            <a:off x="7677009" y="3147814"/>
            <a:ext cx="174087" cy="11510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28" idx="0"/>
          </p:cNvCxnSpPr>
          <p:nvPr/>
        </p:nvCxnSpPr>
        <p:spPr>
          <a:xfrm flipH="1" flipV="1">
            <a:off x="7959412" y="3139441"/>
            <a:ext cx="408580" cy="3932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8" idx="1"/>
            <a:endCxn id="5" idx="3"/>
          </p:cNvCxnSpPr>
          <p:nvPr/>
        </p:nvCxnSpPr>
        <p:spPr>
          <a:xfrm flipH="1">
            <a:off x="1907704" y="2931790"/>
            <a:ext cx="7920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6" idx="1"/>
          </p:cNvCxnSpPr>
          <p:nvPr/>
        </p:nvCxnSpPr>
        <p:spPr>
          <a:xfrm flipH="1">
            <a:off x="3347864" y="2931790"/>
            <a:ext cx="8640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31" idx="1"/>
            <a:endCxn id="6" idx="3"/>
          </p:cNvCxnSpPr>
          <p:nvPr/>
        </p:nvCxnSpPr>
        <p:spPr>
          <a:xfrm flipH="1">
            <a:off x="5148064" y="2918629"/>
            <a:ext cx="820560" cy="131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7" idx="1"/>
          </p:cNvCxnSpPr>
          <p:nvPr/>
        </p:nvCxnSpPr>
        <p:spPr>
          <a:xfrm flipH="1">
            <a:off x="6570144" y="2931790"/>
            <a:ext cx="76405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Comic Sans MS" panose="030F0702030302020204" pitchFamily="66" charset="0"/>
              </a:rPr>
              <a:t>关系模式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Relation schemas &amp; primary keys</a:t>
            </a:r>
            <a:endParaRPr lang="en-US" altLang="zh-CN" sz="2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latin typeface="Comic Sans MS" panose="030F0702030302020204" pitchFamily="66" charset="0"/>
              </a:rPr>
              <a:t>Bookstore</a:t>
            </a:r>
            <a:r>
              <a:rPr lang="en-US" altLang="zh-CN" sz="1600" dirty="0">
                <a:latin typeface="Comic Sans MS" panose="030F0702030302020204" pitchFamily="66" charset="0"/>
              </a:rPr>
              <a:t> (</a:t>
            </a:r>
            <a:r>
              <a:rPr lang="en-US" altLang="zh-CN" sz="1600" u="sng" dirty="0" err="1">
                <a:latin typeface="Comic Sans MS" panose="030F0702030302020204" pitchFamily="66" charset="0"/>
              </a:rPr>
              <a:t>BSName</a:t>
            </a:r>
            <a:r>
              <a:rPr lang="en-US" altLang="zh-CN" sz="1600" dirty="0">
                <a:latin typeface="Comic Sans MS" panose="030F0702030302020204" pitchFamily="66" charset="0"/>
              </a:rPr>
              <a:t>, </a:t>
            </a:r>
            <a:r>
              <a:rPr lang="en-US" altLang="zh-CN" sz="1600" dirty="0" err="1">
                <a:latin typeface="Comic Sans MS" panose="030F0702030302020204" pitchFamily="66" charset="0"/>
              </a:rPr>
              <a:t>BSaddress</a:t>
            </a:r>
            <a:r>
              <a:rPr lang="en-US" altLang="zh-CN" sz="1600" dirty="0">
                <a:latin typeface="Comic Sans MS" panose="030F0702030302020204" pitchFamily="66" charset="0"/>
              </a:rPr>
              <a:t>, </a:t>
            </a:r>
            <a:r>
              <a:rPr lang="en-US" altLang="zh-CN" sz="1600" dirty="0" err="1">
                <a:latin typeface="Comic Sans MS" panose="030F0702030302020204" pitchFamily="66" charset="0"/>
              </a:rPr>
              <a:t>BSTel</a:t>
            </a:r>
            <a:r>
              <a:rPr lang="en-US" altLang="zh-CN" sz="1600" dirty="0">
                <a:latin typeface="Comic Sans MS" panose="030F0702030302020204" pitchFamily="66" charset="0"/>
              </a:rPr>
              <a:t>, </a:t>
            </a:r>
            <a:r>
              <a:rPr lang="en-US" altLang="zh-CN" sz="1600" dirty="0" err="1">
                <a:latin typeface="Comic Sans MS" panose="030F0702030302020204" pitchFamily="66" charset="0"/>
              </a:rPr>
              <a:t>BSManager</a:t>
            </a:r>
            <a:r>
              <a:rPr lang="en-US" altLang="zh-CN" sz="1600" dirty="0">
                <a:latin typeface="Comic Sans MS" panose="030F0702030302020204" pitchFamily="66" charset="0"/>
              </a:rPr>
              <a:t>)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latin typeface="Comic Sans MS" panose="030F0702030302020204" pitchFamily="66" charset="0"/>
              </a:rPr>
              <a:t>Book</a:t>
            </a:r>
            <a:r>
              <a:rPr lang="en-US" altLang="zh-CN" sz="1600" dirty="0">
                <a:latin typeface="Comic Sans MS" panose="030F0702030302020204" pitchFamily="66" charset="0"/>
              </a:rPr>
              <a:t> (</a:t>
            </a:r>
            <a:r>
              <a:rPr lang="en-US" altLang="zh-CN" sz="1600" u="sng" dirty="0" err="1">
                <a:latin typeface="Comic Sans MS" panose="030F0702030302020204" pitchFamily="66" charset="0"/>
              </a:rPr>
              <a:t>BookNo</a:t>
            </a:r>
            <a:r>
              <a:rPr lang="en-US" altLang="zh-CN" sz="1600" dirty="0">
                <a:latin typeface="Comic Sans MS" panose="030F0702030302020204" pitchFamily="66" charset="0"/>
              </a:rPr>
              <a:t>, BName, </a:t>
            </a:r>
            <a:r>
              <a:rPr lang="en-US" altLang="zh-CN" sz="1600" dirty="0" err="1">
                <a:latin typeface="Comic Sans MS" panose="030F0702030302020204" pitchFamily="66" charset="0"/>
              </a:rPr>
              <a:t>BPrice</a:t>
            </a:r>
            <a:r>
              <a:rPr lang="en-US" altLang="zh-CN" sz="1600" dirty="0">
                <a:latin typeface="Comic Sans MS" panose="030F0702030302020204" pitchFamily="66" charset="0"/>
              </a:rPr>
              <a:t>, Author, Publisher, </a:t>
            </a:r>
            <a:r>
              <a:rPr lang="en-US" altLang="zh-CN" sz="1600" dirty="0" err="1">
                <a:latin typeface="Comic Sans MS" panose="030F0702030302020204" pitchFamily="66" charset="0"/>
              </a:rPr>
              <a:t>PublishYear</a:t>
            </a:r>
            <a:r>
              <a:rPr lang="en-US" altLang="zh-CN" sz="1600" dirty="0">
                <a:latin typeface="Comic Sans MS" panose="030F0702030302020204" pitchFamily="66" charset="0"/>
              </a:rPr>
              <a:t>, Version)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latin typeface="Comic Sans MS" panose="030F0702030302020204" pitchFamily="66" charset="0"/>
              </a:rPr>
              <a:t>Warehouse</a:t>
            </a:r>
            <a:r>
              <a:rPr lang="zh-CN" altLang="en-US" sz="1600" b="1" dirty="0">
                <a:latin typeface="Comic Sans MS" panose="030F0702030302020204" pitchFamily="66" charset="0"/>
              </a:rPr>
              <a:t> </a:t>
            </a:r>
            <a:r>
              <a:rPr lang="en-US" altLang="zh-CN" sz="1600" dirty="0">
                <a:latin typeface="Comic Sans MS" panose="030F0702030302020204" pitchFamily="66" charset="0"/>
              </a:rPr>
              <a:t>(</a:t>
            </a:r>
            <a:r>
              <a:rPr lang="en-US" altLang="zh-CN" sz="1600" u="sng" dirty="0" err="1">
                <a:latin typeface="Comic Sans MS" panose="030F0702030302020204" pitchFamily="66" charset="0"/>
              </a:rPr>
              <a:t>WNo</a:t>
            </a:r>
            <a:r>
              <a:rPr lang="en-US" altLang="zh-CN" sz="1600" dirty="0">
                <a:latin typeface="Comic Sans MS" panose="030F0702030302020204" pitchFamily="66" charset="0"/>
              </a:rPr>
              <a:t>, </a:t>
            </a:r>
            <a:r>
              <a:rPr lang="en-US" altLang="zh-CN" sz="1600" dirty="0" err="1">
                <a:latin typeface="Comic Sans MS" panose="030F0702030302020204" pitchFamily="66" charset="0"/>
              </a:rPr>
              <a:t>WName</a:t>
            </a:r>
            <a:r>
              <a:rPr lang="en-US" altLang="zh-CN" sz="1600" dirty="0">
                <a:latin typeface="Comic Sans MS" panose="030F0702030302020204" pitchFamily="66" charset="0"/>
              </a:rPr>
              <a:t>, </a:t>
            </a:r>
            <a:r>
              <a:rPr lang="en-US" altLang="zh-CN" sz="1600" dirty="0" err="1">
                <a:latin typeface="Comic Sans MS" panose="030F0702030302020204" pitchFamily="66" charset="0"/>
              </a:rPr>
              <a:t>WAddress</a:t>
            </a:r>
            <a:r>
              <a:rPr lang="en-US" altLang="zh-CN" sz="1600" dirty="0">
                <a:latin typeface="Comic Sans MS" panose="030F0702030302020204" pitchFamily="66" charset="0"/>
              </a:rPr>
              <a:t>, </a:t>
            </a:r>
            <a:r>
              <a:rPr lang="en-US" altLang="zh-CN" sz="1600" dirty="0" err="1">
                <a:latin typeface="Comic Sans MS" panose="030F0702030302020204" pitchFamily="66" charset="0"/>
              </a:rPr>
              <a:t>Wadministrator</a:t>
            </a:r>
            <a:r>
              <a:rPr lang="en-US" altLang="zh-CN" sz="1600" dirty="0">
                <a:latin typeface="Comic Sans MS" panose="030F0702030302020204" pitchFamily="66" charset="0"/>
              </a:rPr>
              <a:t>)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latin typeface="Comic Sans MS" panose="030F0702030302020204" pitchFamily="66" charset="0"/>
              </a:rPr>
              <a:t>Sale</a:t>
            </a:r>
            <a:r>
              <a:rPr lang="en-US" altLang="zh-CN" sz="1600" dirty="0">
                <a:latin typeface="Comic Sans MS" panose="030F0702030302020204" pitchFamily="66" charset="0"/>
              </a:rPr>
              <a:t> (</a:t>
            </a:r>
            <a:r>
              <a:rPr lang="en-US" altLang="zh-CN" sz="1600" u="sng" dirty="0" err="1">
                <a:latin typeface="Comic Sans MS" panose="030F0702030302020204" pitchFamily="66" charset="0"/>
              </a:rPr>
              <a:t>BSName</a:t>
            </a:r>
            <a:r>
              <a:rPr lang="en-US" altLang="zh-CN" sz="1600" dirty="0">
                <a:latin typeface="Comic Sans MS" panose="030F0702030302020204" pitchFamily="66" charset="0"/>
              </a:rPr>
              <a:t>, </a:t>
            </a:r>
            <a:r>
              <a:rPr lang="en-US" altLang="zh-CN" sz="1600" u="sng" dirty="0" err="1">
                <a:latin typeface="Comic Sans MS" panose="030F0702030302020204" pitchFamily="66" charset="0"/>
              </a:rPr>
              <a:t>BookNo</a:t>
            </a:r>
            <a:r>
              <a:rPr lang="en-US" altLang="zh-CN" sz="1600" dirty="0">
                <a:latin typeface="Comic Sans MS" panose="030F0702030302020204" pitchFamily="66" charset="0"/>
              </a:rPr>
              <a:t>,</a:t>
            </a:r>
            <a:r>
              <a:rPr lang="zh-CN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zh-CN" sz="1600" u="sng" dirty="0" err="1">
                <a:latin typeface="Comic Sans MS" panose="030F0702030302020204" pitchFamily="66" charset="0"/>
              </a:rPr>
              <a:t>SaleDate</a:t>
            </a:r>
            <a:r>
              <a:rPr lang="en-US" altLang="zh-CN" sz="1600" u="sng" dirty="0">
                <a:latin typeface="Comic Sans MS" panose="030F0702030302020204" pitchFamily="66" charset="0"/>
              </a:rPr>
              <a:t>,</a:t>
            </a:r>
            <a:r>
              <a:rPr lang="en-US" altLang="zh-CN" sz="1600" dirty="0">
                <a:latin typeface="Comic Sans MS" panose="030F0702030302020204" pitchFamily="66" charset="0"/>
              </a:rPr>
              <a:t> </a:t>
            </a:r>
            <a:r>
              <a:rPr lang="en-US" altLang="zh-CN" sz="1600" dirty="0" err="1">
                <a:latin typeface="Comic Sans MS" panose="030F0702030302020204" pitchFamily="66" charset="0"/>
              </a:rPr>
              <a:t>SaleQuantity</a:t>
            </a:r>
            <a:r>
              <a:rPr lang="en-US" altLang="zh-CN" sz="1600" dirty="0">
                <a:latin typeface="Comic Sans MS" panose="030F0702030302020204" pitchFamily="66" charset="0"/>
              </a:rPr>
              <a:t>)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latin typeface="Comic Sans MS" panose="030F0702030302020204" pitchFamily="66" charset="0"/>
              </a:rPr>
              <a:t>Stock</a:t>
            </a:r>
            <a:r>
              <a:rPr lang="en-US" altLang="zh-CN" sz="1600" dirty="0">
                <a:latin typeface="Comic Sans MS" panose="030F0702030302020204" pitchFamily="66" charset="0"/>
              </a:rPr>
              <a:t> (</a:t>
            </a:r>
            <a:r>
              <a:rPr lang="en-US" altLang="zh-CN" sz="1600" u="sng" dirty="0" err="1">
                <a:latin typeface="Comic Sans MS" panose="030F0702030302020204" pitchFamily="66" charset="0"/>
              </a:rPr>
              <a:t>BookNo</a:t>
            </a:r>
            <a:r>
              <a:rPr lang="en-US" altLang="zh-CN" sz="1600" dirty="0">
                <a:latin typeface="Comic Sans MS" panose="030F0702030302020204" pitchFamily="66" charset="0"/>
              </a:rPr>
              <a:t>, </a:t>
            </a:r>
            <a:r>
              <a:rPr lang="en-US" altLang="zh-CN" sz="1600" u="sng" dirty="0" err="1">
                <a:latin typeface="Comic Sans MS" panose="030F0702030302020204" pitchFamily="66" charset="0"/>
              </a:rPr>
              <a:t>WNo</a:t>
            </a:r>
            <a:r>
              <a:rPr lang="en-US" altLang="zh-CN" sz="1600" dirty="0">
                <a:latin typeface="Comic Sans MS" panose="030F0702030302020204" pitchFamily="66" charset="0"/>
              </a:rPr>
              <a:t>, </a:t>
            </a:r>
            <a:r>
              <a:rPr lang="en-US" altLang="zh-CN" sz="1600" u="sng" dirty="0" err="1">
                <a:latin typeface="Comic Sans MS" panose="030F0702030302020204" pitchFamily="66" charset="0"/>
              </a:rPr>
              <a:t>InDate</a:t>
            </a:r>
            <a:r>
              <a:rPr lang="en-US" altLang="zh-CN" sz="1600" dirty="0">
                <a:latin typeface="Comic Sans MS" panose="030F0702030302020204" pitchFamily="66" charset="0"/>
              </a:rPr>
              <a:t>, </a:t>
            </a:r>
            <a:r>
              <a:rPr lang="en-US" altLang="zh-CN" sz="1600" dirty="0" err="1">
                <a:latin typeface="Comic Sans MS" panose="030F0702030302020204" pitchFamily="66" charset="0"/>
              </a:rPr>
              <a:t>InPrice</a:t>
            </a:r>
            <a:r>
              <a:rPr lang="en-US" altLang="zh-CN" sz="1600" dirty="0">
                <a:latin typeface="Comic Sans MS" panose="030F0702030302020204" pitchFamily="66" charset="0"/>
              </a:rPr>
              <a:t>, </a:t>
            </a:r>
            <a:r>
              <a:rPr lang="en-US" altLang="zh-CN" sz="1600" dirty="0" err="1">
                <a:latin typeface="Comic Sans MS" panose="030F0702030302020204" pitchFamily="66" charset="0"/>
              </a:rPr>
              <a:t>StockQuantity</a:t>
            </a:r>
            <a:r>
              <a:rPr lang="en-US" altLang="zh-CN" sz="1600" dirty="0">
                <a:latin typeface="Comic Sans MS" panose="030F0702030302020204" pitchFamily="66" charset="0"/>
              </a:rPr>
              <a:t>)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Foreign keys</a:t>
            </a:r>
            <a:endParaRPr lang="en-US" altLang="zh-CN" sz="2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latin typeface="Comic Sans MS" panose="030F0702030302020204" pitchFamily="66" charset="0"/>
              </a:rPr>
              <a:t>Sale references Bookstore and Book on </a:t>
            </a:r>
            <a:r>
              <a:rPr lang="en-US" altLang="zh-CN" sz="1600" dirty="0" err="1">
                <a:latin typeface="Comic Sans MS" panose="030F0702030302020204" pitchFamily="66" charset="0"/>
              </a:rPr>
              <a:t>BSName</a:t>
            </a:r>
            <a:r>
              <a:rPr lang="en-US" altLang="zh-CN" sz="1600" dirty="0">
                <a:latin typeface="Comic Sans MS" panose="030F0702030302020204" pitchFamily="66" charset="0"/>
              </a:rPr>
              <a:t> and </a:t>
            </a:r>
            <a:r>
              <a:rPr lang="en-US" altLang="zh-CN" sz="1600" dirty="0" err="1">
                <a:latin typeface="Comic Sans MS" panose="030F0702030302020204" pitchFamily="66" charset="0"/>
              </a:rPr>
              <a:t>BookNo</a:t>
            </a:r>
            <a:r>
              <a:rPr lang="en-US" altLang="zh-CN" sz="1600" dirty="0">
                <a:latin typeface="Comic Sans MS" panose="030F0702030302020204" pitchFamily="66" charset="0"/>
              </a:rPr>
              <a:t>, respectively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latin typeface="Comic Sans MS" panose="030F0702030302020204" pitchFamily="66" charset="0"/>
              </a:rPr>
              <a:t>Stock reference Book and Warehouse on </a:t>
            </a:r>
            <a:r>
              <a:rPr lang="en-US" altLang="zh-CN" sz="1600" dirty="0" err="1">
                <a:latin typeface="Comic Sans MS" panose="030F0702030302020204" pitchFamily="66" charset="0"/>
              </a:rPr>
              <a:t>BookNo</a:t>
            </a:r>
            <a:r>
              <a:rPr lang="en-US" altLang="zh-CN" sz="1600" dirty="0">
                <a:latin typeface="Comic Sans MS" panose="030F0702030302020204" pitchFamily="66" charset="0"/>
              </a:rPr>
              <a:t> and </a:t>
            </a:r>
            <a:r>
              <a:rPr lang="en-US" altLang="zh-CN" sz="1600" dirty="0" err="1">
                <a:latin typeface="Comic Sans MS" panose="030F0702030302020204" pitchFamily="66" charset="0"/>
              </a:rPr>
              <a:t>WNo</a:t>
            </a:r>
            <a:r>
              <a:rPr lang="en-US" altLang="zh-CN" sz="1600" dirty="0">
                <a:latin typeface="Comic Sans MS" panose="030F0702030302020204" pitchFamily="66" charset="0"/>
              </a:rPr>
              <a:t>, respectively</a:t>
            </a:r>
            <a:endParaRPr lang="zh-CN" altLang="en-US" sz="16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995686"/>
            <a:ext cx="7386416" cy="519113"/>
          </a:xfrm>
        </p:spPr>
        <p:txBody>
          <a:bodyPr/>
          <a:lstStyle/>
          <a:p>
            <a:r>
              <a:rPr lang="en-US" altLang="zh-CN" sz="3600" dirty="0">
                <a:latin typeface="Comic Sans MS" panose="030F0702030302020204" pitchFamily="66" charset="0"/>
                <a:ea typeface="宋体" panose="02010600030101010101" pitchFamily="2" charset="-122"/>
              </a:rPr>
              <a:t>End of </a:t>
            </a:r>
            <a:r>
              <a:rPr lang="en-US" altLang="zh-CN" sz="3600">
                <a:latin typeface="Comic Sans MS" panose="030F0702030302020204" pitchFamily="66" charset="0"/>
                <a:ea typeface="宋体" panose="02010600030101010101" pitchFamily="2" charset="-122"/>
              </a:rPr>
              <a:t>Lecture 6</a:t>
            </a:r>
            <a:endParaRPr lang="zh-CN" altLang="en-US" sz="36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26899</Words>
  <Application>WPS 演示</Application>
  <PresentationFormat>全屏显示(16:9)</PresentationFormat>
  <Paragraphs>860</Paragraphs>
  <Slides>92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92</vt:i4>
      </vt:variant>
    </vt:vector>
  </HeadingPairs>
  <TitlesOfParts>
    <vt:vector size="110" baseType="lpstr">
      <vt:lpstr>Arial</vt:lpstr>
      <vt:lpstr>宋体</vt:lpstr>
      <vt:lpstr>Wingdings</vt:lpstr>
      <vt:lpstr>Trebuchet MS</vt:lpstr>
      <vt:lpstr>Times New Roman</vt:lpstr>
      <vt:lpstr>微软雅黑</vt:lpstr>
      <vt:lpstr>Calibri</vt:lpstr>
      <vt:lpstr>Calibri</vt:lpstr>
      <vt:lpstr>黑体</vt:lpstr>
      <vt:lpstr>MS PGothic</vt:lpstr>
      <vt:lpstr>Comic Sans MS</vt:lpstr>
      <vt:lpstr>华文楷体</vt:lpstr>
      <vt:lpstr>Helvetica</vt:lpstr>
      <vt:lpstr>华文中宋</vt:lpstr>
      <vt:lpstr>Arial Unicode MS</vt:lpstr>
      <vt:lpstr>Cambria Math</vt:lpstr>
      <vt:lpstr>默认设计模板</vt:lpstr>
      <vt:lpstr>2_Office 主题</vt:lpstr>
      <vt:lpstr>PowerPoint 演示文稿</vt:lpstr>
      <vt:lpstr>Outline of the Course </vt:lpstr>
      <vt:lpstr>University Database</vt:lpstr>
      <vt:lpstr>University Database</vt:lpstr>
      <vt:lpstr>E-R Diagram for a Banking Enterprise</vt:lpstr>
      <vt:lpstr>The Banking Schema</vt:lpstr>
      <vt:lpstr>Outline</vt:lpstr>
      <vt:lpstr>开发数据库应用包含的任务</vt:lpstr>
      <vt:lpstr>Data Abstraction</vt:lpstr>
      <vt:lpstr>Database Design (数据库设计)</vt:lpstr>
      <vt:lpstr>Database Design (Cont.)</vt:lpstr>
      <vt:lpstr>Outline</vt:lpstr>
      <vt:lpstr>E-R Diagram for a Banking Enterprise</vt:lpstr>
      <vt:lpstr>大学E-R图</vt:lpstr>
      <vt:lpstr>Database Conceptual Design</vt:lpstr>
      <vt:lpstr>ER Model: A General View</vt:lpstr>
      <vt:lpstr>Peter Pin-Shan Chen（陈品山）</vt:lpstr>
      <vt:lpstr>Entity Sets（实体集）</vt:lpstr>
      <vt:lpstr>Entity Sets customer and loan</vt:lpstr>
      <vt:lpstr>Attributes（属性）</vt:lpstr>
      <vt:lpstr>Relationship Sets (联系集)</vt:lpstr>
      <vt:lpstr>Relationship Set borrower</vt:lpstr>
      <vt:lpstr>Relationship Sets (Cont.)</vt:lpstr>
      <vt:lpstr>Degree (度/阶) of a Relationship Set</vt:lpstr>
      <vt:lpstr>Outline</vt:lpstr>
      <vt:lpstr>Mapping Cardinalities (映射基数)</vt:lpstr>
      <vt:lpstr>Mapping Cardinalities (cont.)</vt:lpstr>
      <vt:lpstr>Mapping Cardinalities (cont.)</vt:lpstr>
      <vt:lpstr>Mapping Cardinalities affect ER Design</vt:lpstr>
      <vt:lpstr>Participation Constraints (参与约束)</vt:lpstr>
      <vt:lpstr>Outline</vt:lpstr>
      <vt:lpstr>Entity-Relationship Diagrams </vt:lpstr>
      <vt:lpstr>E-R Diagram</vt:lpstr>
      <vt:lpstr>Relationship Sets with Attributes</vt:lpstr>
      <vt:lpstr>Roles (角色)</vt:lpstr>
      <vt:lpstr>Cardinality Constraints</vt:lpstr>
      <vt:lpstr>One-To-Many Relationship</vt:lpstr>
      <vt:lpstr>Many-To-One Relationships</vt:lpstr>
      <vt:lpstr>Many-To-Many Relationship</vt:lpstr>
      <vt:lpstr>Alternative Notation for Cardinality Limits</vt:lpstr>
      <vt:lpstr>Keys (键/码)</vt:lpstr>
      <vt:lpstr>Keys for Relationship Sets</vt:lpstr>
      <vt:lpstr>E-R Diagram with a Ternary Relationship</vt:lpstr>
      <vt:lpstr>Cardinality Constraints on Ternary Relationship</vt:lpstr>
      <vt:lpstr>Binary vs. Non-Binary Relationships</vt:lpstr>
      <vt:lpstr>Converting Non-Binary Relationships</vt:lpstr>
      <vt:lpstr>Converting Non-Binary Relationships (Cont.)</vt:lpstr>
      <vt:lpstr>Weak Entity Sets（弱实体集）</vt:lpstr>
      <vt:lpstr>Weak Entity Sets (Cont.)</vt:lpstr>
      <vt:lpstr>Weak Entity Sets (Cont.)</vt:lpstr>
      <vt:lpstr>More Weak Entity Set Examples</vt:lpstr>
      <vt:lpstr>ER Design Issues</vt:lpstr>
      <vt:lpstr>Specialization（特化）</vt:lpstr>
      <vt:lpstr>Example</vt:lpstr>
      <vt:lpstr>Generalization（泛化）</vt:lpstr>
      <vt:lpstr>Specialization &amp; Generalization (Cont.)</vt:lpstr>
      <vt:lpstr>Design Constraints on a Specialization/Generalization</vt:lpstr>
      <vt:lpstr>Design Constraints on a Specialization/Generalization (Cont.)</vt:lpstr>
      <vt:lpstr>Aggregation (聚合)</vt:lpstr>
      <vt:lpstr>Aggregation (Cont.)</vt:lpstr>
      <vt:lpstr>E-R Diagram With Aggregation</vt:lpstr>
      <vt:lpstr>E-R Design Decisions</vt:lpstr>
      <vt:lpstr>Database Design Phases</vt:lpstr>
      <vt:lpstr>E-R Diagram for a Banking Enterprise</vt:lpstr>
      <vt:lpstr>Summary of Symbols Used in E-R Notation</vt:lpstr>
      <vt:lpstr>Summary of Symbols (Cont.)</vt:lpstr>
      <vt:lpstr>Alternative E-R Notations</vt:lpstr>
      <vt:lpstr>Outline</vt:lpstr>
      <vt:lpstr>Reduction to Relational Schemas</vt:lpstr>
      <vt:lpstr>Representing Entity Sets as Tables</vt:lpstr>
      <vt:lpstr>Composite and Multi-valued Attributes</vt:lpstr>
      <vt:lpstr>Representing Weak Entity Sets</vt:lpstr>
      <vt:lpstr>Representing Relationship Sets as Tables</vt:lpstr>
      <vt:lpstr>Representing Relationship Sets as Tables</vt:lpstr>
      <vt:lpstr>Representing Relationship Sets as Tables</vt:lpstr>
      <vt:lpstr>Representing Specialization as Tables</vt:lpstr>
      <vt:lpstr>Representing Specialization as Tables (Cont.)</vt:lpstr>
      <vt:lpstr>Relations Corresponding to Aggregation</vt:lpstr>
      <vt:lpstr>E-R Diagram for a Banking Enterprise</vt:lpstr>
      <vt:lpstr>The Banking Schema</vt:lpstr>
      <vt:lpstr>Outline</vt:lpstr>
      <vt:lpstr>Database Design Phases</vt:lpstr>
      <vt:lpstr>Symbols Used in E-R Diagrams</vt:lpstr>
      <vt:lpstr>Symbols Used in E-R Diagrams (Cont.)</vt:lpstr>
      <vt:lpstr>Design Tools</vt:lpstr>
      <vt:lpstr>Summary of ER Model</vt:lpstr>
      <vt:lpstr>Summary of ER Model (Cont.)</vt:lpstr>
      <vt:lpstr>Summary of ER Model</vt:lpstr>
      <vt:lpstr>补充练习</vt:lpstr>
      <vt:lpstr>ER图</vt:lpstr>
      <vt:lpstr>关系模式</vt:lpstr>
      <vt:lpstr>End of Lecture 6</vt:lpstr>
    </vt:vector>
  </TitlesOfParts>
  <Company>Global Intelligence Alliance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微信用户</cp:lastModifiedBy>
  <cp:revision>1972</cp:revision>
  <dcterms:created xsi:type="dcterms:W3CDTF">2007-09-26T12:04:00Z</dcterms:created>
  <dcterms:modified xsi:type="dcterms:W3CDTF">2024-01-06T18:55:36Z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C26EFF5123AC40B7AA29C2A45FD84061_12</vt:lpwstr>
  </property>
  <property fmtid="{D5CDD505-2E9C-101B-9397-08002B2CF9AE}" pid="3" name="KSOProductBuildVer">
    <vt:lpwstr>2052-12.1.0.16120</vt:lpwstr>
  </property>
</Properties>
</file>