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34"/>
  </p:notesMasterIdLst>
  <p:handoutMasterIdLst>
    <p:handoutMasterId r:id="rId35"/>
  </p:handoutMasterIdLst>
  <p:sldIdLst>
    <p:sldId id="1587" r:id="rId3"/>
    <p:sldId id="5136" r:id="rId4"/>
    <p:sldId id="5137" r:id="rId5"/>
    <p:sldId id="5142" r:id="rId6"/>
    <p:sldId id="5138" r:id="rId7"/>
    <p:sldId id="5143" r:id="rId8"/>
    <p:sldId id="5144" r:id="rId9"/>
    <p:sldId id="5145" r:id="rId10"/>
    <p:sldId id="5146" r:id="rId11"/>
    <p:sldId id="5147" r:id="rId12"/>
    <p:sldId id="5148" r:id="rId13"/>
    <p:sldId id="5149" r:id="rId14"/>
    <p:sldId id="5150" r:id="rId15"/>
    <p:sldId id="5151" r:id="rId16"/>
    <p:sldId id="5152" r:id="rId17"/>
    <p:sldId id="5153" r:id="rId18"/>
    <p:sldId id="5154" r:id="rId19"/>
    <p:sldId id="5155" r:id="rId20"/>
    <p:sldId id="5156" r:id="rId21"/>
    <p:sldId id="5157" r:id="rId22"/>
    <p:sldId id="5158" r:id="rId23"/>
    <p:sldId id="5159" r:id="rId24"/>
    <p:sldId id="5160" r:id="rId25"/>
    <p:sldId id="5162" r:id="rId26"/>
    <p:sldId id="5166" r:id="rId27"/>
    <p:sldId id="5167" r:id="rId28"/>
    <p:sldId id="5168" r:id="rId29"/>
    <p:sldId id="5169" r:id="rId30"/>
    <p:sldId id="5163" r:id="rId31"/>
    <p:sldId id="5164" r:id="rId32"/>
    <p:sldId id="5165" r:id="rId33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37"/>
            <p14:sldId id="5142"/>
            <p14:sldId id="5138"/>
            <p14:sldId id="5143"/>
            <p14:sldId id="5144"/>
            <p14:sldId id="5145"/>
            <p14:sldId id="5146"/>
            <p14:sldId id="5147"/>
            <p14:sldId id="5148"/>
            <p14:sldId id="5149"/>
            <p14:sldId id="5150"/>
            <p14:sldId id="5151"/>
            <p14:sldId id="5152"/>
            <p14:sldId id="5153"/>
            <p14:sldId id="5154"/>
            <p14:sldId id="5155"/>
            <p14:sldId id="5156"/>
            <p14:sldId id="5157"/>
            <p14:sldId id="5158"/>
            <p14:sldId id="5159"/>
            <p14:sldId id="5160"/>
            <p14:sldId id="5162"/>
            <p14:sldId id="5166"/>
            <p14:sldId id="5167"/>
            <p14:sldId id="5168"/>
            <p14:sldId id="5169"/>
            <p14:sldId id="5163"/>
            <p14:sldId id="5164"/>
            <p14:sldId id="51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75" autoAdjust="0"/>
  </p:normalViewPr>
  <p:slideViewPr>
    <p:cSldViewPr>
      <p:cViewPr varScale="1">
        <p:scale>
          <a:sx n="113" d="100"/>
          <a:sy n="113" d="100"/>
        </p:scale>
        <p:origin x="480" y="91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1115616" y="1640362"/>
            <a:ext cx="6984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交互式</a:t>
            </a:r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SQL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（</a:t>
            </a:r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2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）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6820780" y="34612"/>
            <a:ext cx="2323220" cy="626967"/>
            <a:chOff x="5853448" y="-22066"/>
            <a:chExt cx="2967025" cy="8359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853448" y="25982"/>
              <a:ext cx="2967025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14" name="文本框 11">
            <a:extLst>
              <a:ext uri="{FF2B5EF4-FFF2-40B4-BE49-F238E27FC236}">
                <a16:creationId xmlns:a16="http://schemas.microsoft.com/office/drawing/2014/main" id="{D33F08C2-551B-4A7D-95A2-CAFACA3E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545" y="3871398"/>
            <a:ext cx="571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年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10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24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日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  <p:sp>
        <p:nvSpPr>
          <p:cNvPr id="22" name="副标题 3074">
            <a:extLst>
              <a:ext uri="{FF2B5EF4-FFF2-40B4-BE49-F238E27FC236}">
                <a16:creationId xmlns:a16="http://schemas.microsoft.com/office/drawing/2014/main" id="{5658695E-E912-4C9B-B0CF-2FD0F4B5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851227"/>
            <a:ext cx="5714999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DML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data manipulation language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1550"/>
            <a:ext cx="7416824" cy="41044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查询块：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SELECT &lt;A&gt;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FROM  &lt;R&gt;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WHERE &lt;F&gt;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子查询（嵌套查询）：一个查询块嵌套在另一查询块的条件之中。上层的查询块又称为外层查询或父查询或主查询，下层查询块又称为内层查询或子查询。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子查询一般跟在</a:t>
            </a:r>
            <a:r>
              <a:rPr lang="en-US" altLang="zh-CN" sz="1800" dirty="0">
                <a:solidFill>
                  <a:srgbClr val="FF0000"/>
                </a:solidFill>
              </a:rPr>
              <a:t>IN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SOME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ANY</a:t>
            </a:r>
            <a:r>
              <a:rPr lang="zh-CN" altLang="en-US" sz="1800" dirty="0">
                <a:solidFill>
                  <a:srgbClr val="FF0000"/>
                </a:solidFill>
              </a:rPr>
              <a:t>）、</a:t>
            </a:r>
            <a:r>
              <a:rPr lang="en-US" altLang="zh-CN" sz="1800" dirty="0">
                <a:solidFill>
                  <a:srgbClr val="FF0000"/>
                </a:solidFill>
              </a:rPr>
              <a:t>ALL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EXIST</a:t>
            </a:r>
            <a:r>
              <a:rPr lang="zh-CN" altLang="en-US" sz="1800" dirty="0">
                <a:solidFill>
                  <a:srgbClr val="FF0000"/>
                </a:solidFill>
              </a:rPr>
              <a:t>等谓词后面</a:t>
            </a:r>
            <a:r>
              <a:rPr lang="zh-CN" altLang="en-US" sz="1800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SQL</a:t>
            </a:r>
            <a:r>
              <a:rPr lang="zh-CN" altLang="en-US" sz="1800" dirty="0"/>
              <a:t>语言允许多层嵌套查询。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嵌套查询的求解方法是由里向外处理。即每个子查询在其上一级查询处理之前求解，子查询的结果用于建立其父查询的查找条件。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731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43558"/>
            <a:ext cx="7416824" cy="4104456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pPr marL="0" indent="0">
              <a:buNone/>
            </a:pPr>
            <a:r>
              <a:rPr lang="zh-CN" altLang="en-US" sz="2000" dirty="0"/>
              <a:t>查询选修了数据库课程的学生号、成绩</a:t>
            </a:r>
            <a:endParaRPr lang="en-US" altLang="zh-CN" sz="2000" dirty="0"/>
          </a:p>
          <a:p>
            <a:r>
              <a:rPr lang="en-US" altLang="zh-CN" sz="2000" dirty="0"/>
              <a:t>SELECT 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 </a:t>
            </a:r>
            <a:r>
              <a:rPr lang="en-US" altLang="zh-CN" sz="2000" dirty="0"/>
              <a:t>score</a:t>
            </a:r>
          </a:p>
          <a:p>
            <a:pPr marL="0" indent="0">
              <a:buNone/>
            </a:pPr>
            <a:r>
              <a:rPr lang="en-US" altLang="zh-CN" sz="2000" dirty="0"/>
              <a:t>      	FROM score</a:t>
            </a:r>
          </a:p>
          <a:p>
            <a:pPr marL="0" indent="0">
              <a:buNone/>
            </a:pPr>
            <a:r>
              <a:rPr lang="en-US" altLang="zh-CN" sz="2000" dirty="0"/>
              <a:t>       	WHERE  </a:t>
            </a:r>
            <a:r>
              <a:rPr lang="en-US" altLang="zh-CN" sz="2000" dirty="0" err="1"/>
              <a:t>c_no</a:t>
            </a:r>
            <a:r>
              <a:rPr lang="en-US" altLang="zh-CN" sz="2000" dirty="0"/>
              <a:t> IN</a:t>
            </a:r>
          </a:p>
          <a:p>
            <a:pPr marL="0" indent="0">
              <a:buNone/>
            </a:pPr>
            <a:r>
              <a:rPr lang="en-US" altLang="zh-CN" sz="2000" dirty="0"/>
              <a:t>          		(</a:t>
            </a:r>
            <a:r>
              <a:rPr lang="en-US" altLang="zh-CN" sz="2000" dirty="0">
                <a:solidFill>
                  <a:srgbClr val="FF0000"/>
                </a:solidFill>
              </a:rPr>
              <a:t>SELECT no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		FROM  course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		 WHERE name=‘Database’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31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03598"/>
            <a:ext cx="7416824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相关子查询</a:t>
            </a:r>
          </a:p>
          <a:p>
            <a:r>
              <a:rPr lang="zh-CN" altLang="en-US" sz="2400" dirty="0"/>
              <a:t>当一个子查询的判断条件涉及到一个来自外部查询的列时，称为相关子查询。</a:t>
            </a:r>
          </a:p>
          <a:p>
            <a:r>
              <a:rPr lang="zh-CN" altLang="en-US" sz="2400" dirty="0"/>
              <a:t>带</a:t>
            </a:r>
            <a:r>
              <a:rPr lang="zh-CN" altLang="en-US" sz="2400" dirty="0">
                <a:solidFill>
                  <a:srgbClr val="FF0000"/>
                </a:solidFill>
              </a:rPr>
              <a:t>存在谓词</a:t>
            </a:r>
            <a:r>
              <a:rPr lang="zh-CN" altLang="en-US" sz="2400" dirty="0"/>
              <a:t>的子查询只产生逻辑值</a:t>
            </a:r>
          </a:p>
          <a:p>
            <a:r>
              <a:rPr lang="zh-CN" altLang="en-US" sz="2400" dirty="0"/>
              <a:t>存在谓词</a:t>
            </a:r>
            <a:r>
              <a:rPr lang="en-US" altLang="zh-CN" sz="2400" dirty="0"/>
              <a:t>EXISTS</a:t>
            </a:r>
            <a:r>
              <a:rPr lang="zh-CN" altLang="en-US" sz="2400" dirty="0"/>
              <a:t>作用</a:t>
            </a:r>
            <a:r>
              <a:rPr lang="en-US" altLang="zh-CN" sz="2400" dirty="0"/>
              <a:t>:  </a:t>
            </a:r>
            <a:r>
              <a:rPr lang="zh-CN" altLang="en-US" sz="2400" dirty="0"/>
              <a:t>若内层查询结果非空，则外层的</a:t>
            </a:r>
            <a:r>
              <a:rPr lang="en-US" altLang="zh-CN" sz="2400" dirty="0"/>
              <a:t>WHERE</a:t>
            </a:r>
            <a:r>
              <a:rPr lang="zh-CN" altLang="en-US" sz="2400" dirty="0"/>
              <a:t>子句返回真值，否则返回假值。</a:t>
            </a:r>
          </a:p>
        </p:txBody>
      </p:sp>
    </p:spTree>
    <p:extLst>
      <p:ext uri="{BB962C8B-B14F-4D97-AF65-F5344CB8AC3E}">
        <p14:creationId xmlns:p14="http://schemas.microsoft.com/office/powerpoint/2010/main" val="234358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99542"/>
            <a:ext cx="7416824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条件连接查询 </a:t>
            </a:r>
          </a:p>
          <a:p>
            <a:r>
              <a:rPr lang="zh-CN" altLang="en-US" sz="1800" dirty="0"/>
              <a:t>连接条件的一般格式为：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[&lt;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1&gt;.]&lt;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1&gt;  &lt;</a:t>
            </a:r>
            <a:r>
              <a:rPr lang="zh-CN" altLang="en-US" sz="1800" dirty="0"/>
              <a:t>比较运算符</a:t>
            </a:r>
            <a:r>
              <a:rPr lang="en-US" altLang="zh-CN" sz="1800" dirty="0"/>
              <a:t>&gt;  [&lt;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2&gt;.]&lt;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2&gt;</a:t>
            </a:r>
          </a:p>
          <a:p>
            <a:r>
              <a:rPr lang="zh-CN" altLang="en-US" sz="1800" dirty="0"/>
              <a:t>当连接运算符为</a:t>
            </a:r>
            <a:r>
              <a:rPr lang="en-US" altLang="zh-CN" sz="1800" dirty="0"/>
              <a:t>=</a:t>
            </a:r>
            <a:r>
              <a:rPr lang="zh-CN" altLang="en-US" sz="1800" dirty="0"/>
              <a:t>时，称为等值连接。</a:t>
            </a:r>
          </a:p>
          <a:p>
            <a:pPr marL="0" indent="0">
              <a:buNone/>
            </a:pPr>
            <a:r>
              <a:rPr lang="zh-CN" altLang="en-US" sz="1800" dirty="0"/>
              <a:t>例</a:t>
            </a:r>
            <a:r>
              <a:rPr lang="en-US" altLang="zh-CN" sz="1800" dirty="0"/>
              <a:t>:  student(no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gender</a:t>
            </a:r>
            <a:r>
              <a:rPr lang="zh-CN" altLang="en-US" sz="1800" dirty="0"/>
              <a:t>，</a:t>
            </a:r>
            <a:r>
              <a:rPr lang="en-US" altLang="zh-CN" sz="1800" dirty="0"/>
              <a:t>age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d_no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course(no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credit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d_no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score(</a:t>
            </a:r>
            <a:r>
              <a:rPr lang="en-US" altLang="zh-CN" sz="1800" dirty="0" err="1"/>
              <a:t>s_no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c_no</a:t>
            </a:r>
            <a:r>
              <a:rPr lang="zh-CN" altLang="en-US" sz="1800" dirty="0"/>
              <a:t>，</a:t>
            </a:r>
            <a:r>
              <a:rPr lang="en-US" altLang="zh-CN" sz="1800" dirty="0"/>
              <a:t>score)</a:t>
            </a:r>
          </a:p>
          <a:p>
            <a:pPr marL="0" indent="0">
              <a:buNone/>
            </a:pPr>
            <a:r>
              <a:rPr lang="en-US" altLang="zh-CN" sz="1800" dirty="0"/>
              <a:t>dept(no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name) </a:t>
            </a:r>
          </a:p>
          <a:p>
            <a:pPr marL="0" indent="0">
              <a:buNone/>
            </a:pPr>
            <a:r>
              <a:rPr lang="zh-CN" altLang="en-US" sz="1800" dirty="0"/>
              <a:t>查询每个学生的情况及其选课成绩。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SELECT  student. 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gender</a:t>
            </a:r>
            <a:r>
              <a:rPr lang="zh-CN" altLang="en-US" sz="1800" dirty="0"/>
              <a:t>，</a:t>
            </a:r>
            <a:r>
              <a:rPr lang="en-US" altLang="zh-CN" sz="1800" dirty="0"/>
              <a:t>age</a:t>
            </a:r>
            <a:r>
              <a:rPr lang="zh-CN" altLang="en-US" sz="1800" dirty="0"/>
              <a:t>，</a:t>
            </a:r>
          </a:p>
          <a:p>
            <a:pPr marL="0" indent="0">
              <a:buNone/>
            </a:pPr>
            <a:r>
              <a:rPr lang="zh-CN" altLang="en-US" sz="1800" dirty="0"/>
              <a:t>                                     </a:t>
            </a:r>
            <a:r>
              <a:rPr lang="en-US" altLang="zh-CN" sz="1800" dirty="0" err="1"/>
              <a:t>d_no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c_no</a:t>
            </a:r>
            <a:r>
              <a:rPr lang="zh-CN" altLang="en-US" sz="1800" dirty="0"/>
              <a:t>，</a:t>
            </a:r>
            <a:r>
              <a:rPr lang="en-US" altLang="zh-CN" sz="1800" dirty="0"/>
              <a:t>score</a:t>
            </a:r>
          </a:p>
          <a:p>
            <a:pPr marL="0" indent="0">
              <a:buNone/>
            </a:pPr>
            <a:r>
              <a:rPr lang="en-US" altLang="zh-CN" sz="1800" dirty="0"/>
              <a:t> 	FROM  student</a:t>
            </a:r>
            <a:r>
              <a:rPr lang="zh-CN" altLang="en-US" sz="1800" dirty="0"/>
              <a:t>，</a:t>
            </a:r>
            <a:r>
              <a:rPr lang="en-US" altLang="zh-CN" sz="1800" dirty="0"/>
              <a:t>score</a:t>
            </a:r>
          </a:p>
          <a:p>
            <a:pPr marL="0" indent="0">
              <a:buNone/>
            </a:pPr>
            <a:r>
              <a:rPr lang="en-US" altLang="zh-CN" sz="1800" dirty="0"/>
              <a:t> 	WHERE  </a:t>
            </a:r>
            <a:r>
              <a:rPr lang="en-US" altLang="zh-CN" sz="1800" dirty="0">
                <a:solidFill>
                  <a:srgbClr val="FF0000"/>
                </a:solidFill>
              </a:rPr>
              <a:t>student. no=Score. </a:t>
            </a:r>
            <a:r>
              <a:rPr lang="en-US" altLang="zh-CN" sz="1800" dirty="0" err="1">
                <a:solidFill>
                  <a:srgbClr val="FF0000"/>
                </a:solidFill>
              </a:rPr>
              <a:t>s_no</a:t>
            </a:r>
            <a:r>
              <a:rPr lang="zh-CN" altLang="en-US" sz="1800" dirty="0"/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90342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20384"/>
            <a:ext cx="7416824" cy="345638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自身连接查询（是连接查询的一种，连接查询有很种类型，在实际应用中也比较广泛，</a:t>
            </a:r>
            <a:r>
              <a:rPr lang="zh-CN" altLang="en-US" sz="2000" dirty="0">
                <a:solidFill>
                  <a:srgbClr val="0070C0"/>
                </a:solidFill>
              </a:rPr>
              <a:t>建议同学课后自学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例：找出年龄比“</a:t>
            </a:r>
            <a:r>
              <a:rPr lang="en-US" altLang="zh-CN" sz="2000" dirty="0"/>
              <a:t>Jerry”</a:t>
            </a:r>
            <a:r>
              <a:rPr lang="zh-CN" altLang="en-US" sz="2000" dirty="0"/>
              <a:t>同学大的同学的姓名及年龄。</a:t>
            </a:r>
          </a:p>
          <a:p>
            <a:pPr marL="0" indent="0">
              <a:buNone/>
            </a:pPr>
            <a:r>
              <a:rPr lang="en-US" altLang="zh-CN" sz="2000" dirty="0"/>
              <a:t>SELECT  name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</a:p>
          <a:p>
            <a:pPr marL="0" indent="0">
              <a:buNone/>
            </a:pPr>
            <a:r>
              <a:rPr lang="en-US" altLang="zh-CN" sz="2000" dirty="0"/>
              <a:t>FROM student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en-US" altLang="zh-CN" sz="2000" dirty="0"/>
              <a:t> s1</a:t>
            </a:r>
            <a:r>
              <a:rPr lang="zh-CN" altLang="en-US" sz="2000" dirty="0"/>
              <a:t>，</a:t>
            </a:r>
            <a:r>
              <a:rPr lang="en-US" altLang="zh-CN" sz="2000" dirty="0"/>
              <a:t>student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en-US" altLang="zh-CN" sz="2000" dirty="0"/>
              <a:t> s2</a:t>
            </a:r>
          </a:p>
          <a:p>
            <a:pPr marL="0" indent="0">
              <a:buNone/>
            </a:pPr>
            <a:r>
              <a:rPr lang="en-US" altLang="zh-CN" sz="2000" dirty="0"/>
              <a:t>WHERE s1.age &gt; s2.age AND s2.name =‘Jerry’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63608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自然连接与外连接 </a:t>
            </a:r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自然连接</a:t>
            </a:r>
            <a:r>
              <a:rPr lang="en-US" altLang="zh-CN" sz="2400" dirty="0"/>
              <a:t>(NATURAL JOIN)</a:t>
            </a:r>
            <a:r>
              <a:rPr lang="zh-CN" altLang="en-US" sz="2400" dirty="0"/>
              <a:t>：等值连接中把重复属性列去掉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外连接：</a:t>
            </a:r>
          </a:p>
          <a:p>
            <a:r>
              <a:rPr lang="zh-CN" altLang="en-US" sz="2400" dirty="0"/>
              <a:t>左外连接</a:t>
            </a:r>
            <a:r>
              <a:rPr lang="en-US" altLang="zh-CN" sz="2400" dirty="0"/>
              <a:t>LEFT [OUTER] JOIN</a:t>
            </a:r>
            <a:r>
              <a:rPr lang="zh-CN" altLang="en-US" sz="2400" dirty="0"/>
              <a:t>，保留左关系的所有元组。</a:t>
            </a:r>
          </a:p>
          <a:p>
            <a:r>
              <a:rPr lang="zh-CN" altLang="en-US" sz="2400" dirty="0"/>
              <a:t>右外连接</a:t>
            </a:r>
            <a:r>
              <a:rPr lang="en-US" altLang="zh-CN" sz="2400" dirty="0"/>
              <a:t>RIGHT [OUTER] JOIN</a:t>
            </a:r>
            <a:r>
              <a:rPr lang="zh-CN" altLang="en-US" sz="2400" dirty="0"/>
              <a:t>，保留右关系的所有元组。</a:t>
            </a:r>
          </a:p>
          <a:p>
            <a:r>
              <a:rPr lang="zh-CN" altLang="en-US" sz="2400" dirty="0"/>
              <a:t>全外连接</a:t>
            </a:r>
            <a:r>
              <a:rPr lang="en-US" altLang="zh-CN" sz="2400" dirty="0"/>
              <a:t>FULL [OUTER] JOIN</a:t>
            </a:r>
            <a:r>
              <a:rPr lang="zh-CN" altLang="en-US" sz="2400" dirty="0"/>
              <a:t>，保留左右两关系的所有元组。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79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集合运算</a:t>
            </a:r>
          </a:p>
          <a:p>
            <a:pPr marL="0" indent="0">
              <a:buNone/>
            </a:pPr>
            <a:r>
              <a:rPr lang="en-US" altLang="zh-CN" dirty="0"/>
              <a:t>UNION   </a:t>
            </a:r>
            <a:r>
              <a:rPr lang="zh-CN" altLang="en-US" dirty="0"/>
              <a:t>（并）</a:t>
            </a:r>
            <a:r>
              <a:rPr lang="en-US" altLang="zh-CN" dirty="0"/>
              <a:t>INTERSECT </a:t>
            </a:r>
            <a:r>
              <a:rPr lang="zh-CN" altLang="en-US" dirty="0"/>
              <a:t>（交）</a:t>
            </a:r>
            <a:r>
              <a:rPr lang="en-US" altLang="zh-CN" dirty="0"/>
              <a:t>EXCEPT   </a:t>
            </a:r>
            <a:r>
              <a:rPr lang="zh-CN" altLang="en-US" dirty="0"/>
              <a:t>（差）</a:t>
            </a:r>
          </a:p>
          <a:p>
            <a:r>
              <a:rPr lang="zh-CN" altLang="en-US" dirty="0"/>
              <a:t>例：求选修了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号而没有选</a:t>
            </a:r>
            <a:r>
              <a:rPr lang="en-US" altLang="zh-CN" dirty="0"/>
              <a:t>3</a:t>
            </a:r>
            <a:r>
              <a:rPr lang="zh-CN" altLang="en-US" dirty="0"/>
              <a:t>号课程的学生号。</a:t>
            </a:r>
          </a:p>
          <a:p>
            <a:pPr marL="0" indent="0">
              <a:buNone/>
            </a:pPr>
            <a:r>
              <a:rPr lang="en-US" altLang="zh-CN" dirty="0"/>
              <a:t>(SELECT </a:t>
            </a:r>
            <a:r>
              <a:rPr lang="en-US" altLang="zh-CN" dirty="0" err="1"/>
              <a:t>s_no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 Score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c_no</a:t>
            </a:r>
            <a:r>
              <a:rPr lang="en-US" altLang="zh-CN" dirty="0"/>
              <a:t> =’1’ OR  </a:t>
            </a:r>
            <a:r>
              <a:rPr lang="en-US" altLang="zh-CN" dirty="0" err="1"/>
              <a:t>c_no</a:t>
            </a:r>
            <a:r>
              <a:rPr lang="en-US" altLang="zh-CN" dirty="0"/>
              <a:t> =’2’)</a:t>
            </a:r>
          </a:p>
          <a:p>
            <a:pPr marL="0" indent="0">
              <a:buNone/>
            </a:pPr>
            <a:r>
              <a:rPr lang="en-US" altLang="zh-CN" dirty="0"/>
              <a:t>          EXCEPT</a:t>
            </a:r>
          </a:p>
          <a:p>
            <a:pPr marL="0" indent="0">
              <a:buNone/>
            </a:pPr>
            <a:r>
              <a:rPr lang="en-US" altLang="zh-CN" dirty="0"/>
              <a:t>	(SELECT </a:t>
            </a:r>
            <a:r>
              <a:rPr lang="en-US" altLang="zh-CN" dirty="0" err="1"/>
              <a:t>s_no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FROM    Score</a:t>
            </a:r>
          </a:p>
          <a:p>
            <a:pPr marL="0" indent="0">
              <a:buNone/>
            </a:pPr>
            <a:r>
              <a:rPr lang="en-US" altLang="zh-CN" dirty="0"/>
              <a:t>	WHERE  </a:t>
            </a:r>
            <a:r>
              <a:rPr lang="en-US" altLang="zh-CN" dirty="0" err="1"/>
              <a:t>c_no</a:t>
            </a:r>
            <a:r>
              <a:rPr lang="en-US" altLang="zh-CN" dirty="0"/>
              <a:t> =‘3’)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058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</a:rPr>
              <a:t>插入数据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插入单个元组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INSERT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      INTO 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 [</a:t>
            </a: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1&gt; [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2&gt;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)]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   VALUES </a:t>
            </a:r>
            <a:r>
              <a:rPr lang="en-US" altLang="zh-CN" sz="2000" b="1" dirty="0">
                <a:latin typeface="宋体" pitchFamily="2" charset="-122"/>
              </a:rPr>
              <a:t>(&lt;</a:t>
            </a:r>
            <a:r>
              <a:rPr lang="zh-CN" altLang="en-US" sz="2000" b="1" dirty="0">
                <a:latin typeface="宋体" pitchFamily="2" charset="-122"/>
              </a:rPr>
              <a:t>常量</a:t>
            </a:r>
            <a:r>
              <a:rPr lang="en-US" altLang="zh-CN" sz="2000" b="1" dirty="0">
                <a:latin typeface="宋体" pitchFamily="2" charset="-122"/>
              </a:rPr>
              <a:t>1&gt;[,&lt;</a:t>
            </a:r>
            <a:r>
              <a:rPr lang="zh-CN" altLang="en-US" sz="2000" b="1" dirty="0">
                <a:latin typeface="宋体" pitchFamily="2" charset="-122"/>
              </a:rPr>
              <a:t>常量</a:t>
            </a:r>
            <a:r>
              <a:rPr lang="en-US" altLang="zh-CN" sz="2000" b="1" dirty="0">
                <a:latin typeface="宋体" pitchFamily="2" charset="-122"/>
              </a:rPr>
              <a:t>2&gt;]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);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说明</a:t>
            </a: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chemeClr val="folHlink"/>
              </a:solidFill>
              <a:latin typeface="宋体" pitchFamily="2" charset="-122"/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）若插入全部属性，则属性列可省略。</a:t>
            </a:r>
            <a:endParaRPr lang="en-US" altLang="zh-CN" sz="2000" b="1" dirty="0">
              <a:latin typeface="宋体" pitchFamily="2" charset="-122"/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000" b="1" dirty="0">
                <a:latin typeface="宋体" pitchFamily="2" charset="-122"/>
              </a:rPr>
              <a:t>表定义中说明为</a:t>
            </a:r>
            <a:r>
              <a:rPr lang="en-US" altLang="zh-CN" sz="2000" b="1" dirty="0">
                <a:latin typeface="宋体" pitchFamily="2" charset="-122"/>
              </a:rPr>
              <a:t>NOT NULL</a:t>
            </a:r>
            <a:r>
              <a:rPr lang="zh-CN" altLang="en-US" sz="2000" b="1" dirty="0">
                <a:latin typeface="宋体" pitchFamily="2" charset="-122"/>
              </a:rPr>
              <a:t>的列不能取空值。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）属性值与相对应的属性列的数据类型要匹配。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）向参照表中插入元组，关系系统自动支持：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 dirty="0"/>
              <a:t>实体完整性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 dirty="0"/>
              <a:t>参照完整性</a:t>
            </a:r>
          </a:p>
        </p:txBody>
      </p:sp>
    </p:spTree>
    <p:extLst>
      <p:ext uri="{BB962C8B-B14F-4D97-AF65-F5344CB8AC3E}">
        <p14:creationId xmlns:p14="http://schemas.microsoft.com/office/powerpoint/2010/main" val="75552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插入子查询结果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INSERT</a:t>
            </a:r>
            <a:r>
              <a:rPr lang="en-US" altLang="zh-CN" sz="2000" b="1" dirty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INTO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 [(&lt;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1&gt;[,&lt;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2&gt;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)]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</a:t>
            </a:r>
            <a:r>
              <a:rPr lang="zh-CN" altLang="en-US" sz="2000" b="1" dirty="0">
                <a:latin typeface="宋体" pitchFamily="2" charset="-122"/>
              </a:rPr>
              <a:t>子查询；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18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修改数据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UPDATE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      SET 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列名</a:t>
            </a:r>
            <a:r>
              <a:rPr lang="en-US" altLang="zh-CN" sz="2000" b="1" dirty="0">
                <a:latin typeface="宋体" pitchFamily="2" charset="-122"/>
              </a:rPr>
              <a:t>&gt;=&lt;</a:t>
            </a:r>
            <a:r>
              <a:rPr lang="zh-CN" altLang="en-US" sz="2000" b="1" dirty="0">
                <a:latin typeface="宋体" pitchFamily="2" charset="-122"/>
              </a:rPr>
              <a:t>表达式</a:t>
            </a:r>
            <a:r>
              <a:rPr lang="en-US" altLang="zh-CN" sz="2000" b="1" dirty="0">
                <a:latin typeface="宋体" pitchFamily="2" charset="-122"/>
              </a:rPr>
              <a:t>&gt;[,&lt;</a:t>
            </a:r>
            <a:r>
              <a:rPr lang="zh-CN" altLang="en-US" sz="2000" b="1" dirty="0">
                <a:latin typeface="宋体" pitchFamily="2" charset="-122"/>
              </a:rPr>
              <a:t>列名</a:t>
            </a:r>
            <a:r>
              <a:rPr lang="en-US" altLang="zh-CN" sz="2000" b="1" dirty="0">
                <a:latin typeface="宋体" pitchFamily="2" charset="-122"/>
              </a:rPr>
              <a:t>&gt;=&lt;</a:t>
            </a:r>
            <a:r>
              <a:rPr lang="zh-CN" altLang="en-US" sz="2000" b="1" dirty="0">
                <a:latin typeface="宋体" pitchFamily="2" charset="-122"/>
              </a:rPr>
              <a:t>表达式</a:t>
            </a:r>
            <a:r>
              <a:rPr lang="en-US" altLang="zh-CN" sz="2000" b="1" dirty="0">
                <a:latin typeface="宋体" pitchFamily="2" charset="-122"/>
              </a:rPr>
              <a:t>&gt;]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endParaRPr lang="en-US" altLang="zh-CN" sz="2000" b="1" dirty="0">
              <a:latin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[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WHERE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条件</a:t>
            </a:r>
            <a:r>
              <a:rPr lang="en-US" altLang="zh-CN" sz="2000" b="1" dirty="0">
                <a:latin typeface="宋体" pitchFamily="2" charset="-122"/>
              </a:rPr>
              <a:t>&gt;];</a:t>
            </a:r>
            <a:br>
              <a:rPr lang="en-US" altLang="zh-CN" sz="2000" b="1" dirty="0">
                <a:latin typeface="宋体" pitchFamily="2" charset="-122"/>
              </a:rPr>
            </a:br>
            <a:br>
              <a:rPr lang="en-US" altLang="zh-CN" sz="2000" b="1" dirty="0">
                <a:latin typeface="宋体" pitchFamily="2" charset="-122"/>
              </a:rPr>
            </a:br>
            <a:r>
              <a:rPr lang="en-US" altLang="zh-CN" sz="2000" b="1" dirty="0">
                <a:latin typeface="宋体" pitchFamily="2" charset="-122"/>
              </a:rPr>
              <a:t>      update &lt;</a:t>
            </a:r>
            <a:r>
              <a:rPr lang="en-US" altLang="zh-CN" sz="2000" b="1" dirty="0" err="1">
                <a:latin typeface="宋体" pitchFamily="2" charset="-122"/>
              </a:rPr>
              <a:t>table_name</a:t>
            </a:r>
            <a:r>
              <a:rPr lang="en-US" altLang="zh-CN" sz="2000" b="1" dirty="0">
                <a:latin typeface="宋体" pitchFamily="2" charset="-122"/>
              </a:rPr>
              <a:t>&gt; set &lt;column1,column2…&gt;= sub selection </a:t>
            </a:r>
            <a:br>
              <a:rPr lang="en-US" altLang="zh-CN" sz="2000" b="1" dirty="0">
                <a:latin typeface="宋体" pitchFamily="2" charset="-122"/>
              </a:rPr>
            </a:br>
            <a:r>
              <a:rPr lang="en-US" altLang="zh-CN" sz="2000" b="1" dirty="0">
                <a:latin typeface="宋体" pitchFamily="2" charset="-122"/>
              </a:rPr>
              <a:t>	[where&lt;condition&gt;]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3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交互式</a:t>
            </a: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8484FE-8F6D-4EE0-A4F5-1D52C430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707654"/>
            <a:ext cx="4896544" cy="2160240"/>
          </a:xfrm>
        </p:spPr>
        <p:txBody>
          <a:bodyPr/>
          <a:lstStyle/>
          <a:p>
            <a:r>
              <a:rPr lang="en-US" altLang="zh-CN" dirty="0"/>
              <a:t>DDL</a:t>
            </a:r>
            <a:r>
              <a:rPr lang="zh-CN" altLang="en-US" dirty="0"/>
              <a:t>与</a:t>
            </a:r>
            <a:r>
              <a:rPr lang="en-US" altLang="zh-CN" dirty="0"/>
              <a:t>DML</a:t>
            </a:r>
          </a:p>
          <a:p>
            <a:r>
              <a:rPr lang="en-US" altLang="zh-CN" dirty="0"/>
              <a:t>DML</a:t>
            </a:r>
            <a:r>
              <a:rPr lang="zh-CN" altLang="en-US" dirty="0"/>
              <a:t>语句介绍与使用</a:t>
            </a:r>
            <a:endParaRPr lang="en-US" altLang="zh-CN" dirty="0"/>
          </a:p>
          <a:p>
            <a:r>
              <a:rPr lang="zh-CN" altLang="en-US" dirty="0"/>
              <a:t>实验示范</a:t>
            </a:r>
            <a:endParaRPr lang="en-US" altLang="zh-CN" dirty="0"/>
          </a:p>
          <a:p>
            <a:r>
              <a:rPr lang="zh-CN" altLang="en-US" dirty="0"/>
              <a:t>上机练习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1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删除数据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DELETE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FROM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[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WHERE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条件</a:t>
            </a:r>
            <a:r>
              <a:rPr lang="en-US" altLang="zh-CN" sz="2000" b="1" dirty="0">
                <a:latin typeface="宋体" pitchFamily="2" charset="-122"/>
              </a:rPr>
              <a:t>&gt;];</a:t>
            </a:r>
            <a:endParaRPr lang="en-US" altLang="zh-CN" sz="2000" b="1" dirty="0">
              <a:solidFill>
                <a:schemeClr val="hlink"/>
              </a:solidFill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37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776864" cy="4032448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</a:rPr>
              <a:t>创建与使用视图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1. </a:t>
            </a:r>
            <a:r>
              <a:rPr lang="zh-CN" altLang="en-US" sz="1600" b="1" dirty="0">
                <a:latin typeface="宋体" pitchFamily="2" charset="-122"/>
              </a:rPr>
              <a:t>创建</a:t>
            </a:r>
            <a:r>
              <a:rPr lang="zh-CN" altLang="en-US" sz="1600" b="1" dirty="0"/>
              <a:t>视图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一般格式：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CREATE</a:t>
            </a:r>
            <a:r>
              <a:rPr lang="en-US" altLang="zh-CN" sz="1600" b="1" dirty="0"/>
              <a:t>  </a:t>
            </a:r>
            <a:r>
              <a:rPr lang="en-US" altLang="zh-CN" sz="1600" b="1" dirty="0">
                <a:solidFill>
                  <a:srgbClr val="FF0000"/>
                </a:solidFill>
              </a:rPr>
              <a:t>VIEW</a:t>
            </a:r>
            <a:r>
              <a:rPr lang="en-US" altLang="zh-CN" sz="1600" b="1" dirty="0"/>
              <a:t>  &lt;</a:t>
            </a:r>
            <a:r>
              <a:rPr lang="zh-CN" altLang="en-US" sz="1600" b="1" dirty="0"/>
              <a:t>视图名</a:t>
            </a:r>
            <a:r>
              <a:rPr lang="en-US" altLang="zh-CN" sz="1600" b="1" dirty="0"/>
              <a:t>&gt;  [(&lt;</a:t>
            </a:r>
            <a:r>
              <a:rPr lang="zh-CN" altLang="en-US" sz="1600" b="1" dirty="0"/>
              <a:t>视图列名</a:t>
            </a:r>
            <a:r>
              <a:rPr lang="en-US" altLang="zh-CN" sz="1600" b="1" dirty="0"/>
              <a:t>&gt;[,&lt;</a:t>
            </a:r>
            <a:r>
              <a:rPr lang="zh-CN" altLang="en-US" sz="1600" b="1" dirty="0"/>
              <a:t>视图列名</a:t>
            </a:r>
            <a:r>
              <a:rPr lang="en-US" altLang="zh-CN" sz="1600" b="1" dirty="0"/>
              <a:t>&gt;]…)]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AS</a:t>
            </a:r>
            <a:r>
              <a:rPr lang="en-US" altLang="zh-CN" sz="1600" b="1" dirty="0"/>
              <a:t> &lt;</a:t>
            </a:r>
            <a:r>
              <a:rPr lang="zh-CN" altLang="en-US" sz="1600" b="1" dirty="0">
                <a:solidFill>
                  <a:schemeClr val="hlink"/>
                </a:solidFill>
              </a:rPr>
              <a:t>子查询</a:t>
            </a:r>
            <a:r>
              <a:rPr lang="en-US" altLang="zh-CN" sz="1600" b="1" dirty="0"/>
              <a:t>&gt;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[</a:t>
            </a:r>
            <a:r>
              <a:rPr lang="en-US" altLang="zh-CN" sz="1600" b="1" dirty="0">
                <a:solidFill>
                  <a:srgbClr val="FF0000"/>
                </a:solidFill>
              </a:rPr>
              <a:t>WITH  CHECK  OPTION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；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其中：子查询可以是任意复杂的</a:t>
            </a:r>
            <a:r>
              <a:rPr lang="en-US" altLang="zh-CN" sz="1600" b="1" dirty="0"/>
              <a:t>SELECT</a:t>
            </a:r>
            <a:r>
              <a:rPr lang="zh-CN" altLang="en-US" sz="1600" b="1" dirty="0"/>
              <a:t>语句，但通常不允许含有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ORDER BY</a:t>
            </a:r>
            <a:r>
              <a:rPr lang="zh-CN" altLang="en-US" sz="1600" b="1" dirty="0"/>
              <a:t>子句和</a:t>
            </a:r>
            <a:r>
              <a:rPr lang="en-US" altLang="zh-CN" sz="1600" b="1" dirty="0"/>
              <a:t>DISTINCT</a:t>
            </a:r>
            <a:r>
              <a:rPr lang="zh-CN" altLang="en-US" sz="1600" b="1" dirty="0"/>
              <a:t>短语。 </a:t>
            </a:r>
            <a:br>
              <a:rPr lang="zh-CN" altLang="en-US" sz="1600" b="1" dirty="0"/>
            </a:br>
            <a:r>
              <a:rPr lang="en-US" altLang="zh-CN" sz="1600" b="1" dirty="0"/>
              <a:t>WITH CHECK OPTION</a:t>
            </a:r>
            <a:r>
              <a:rPr lang="zh-CN" altLang="en-US" sz="1600" b="1" dirty="0"/>
              <a:t>表示对视图进行</a:t>
            </a:r>
            <a:r>
              <a:rPr lang="en-US" altLang="zh-CN" sz="1600" b="1" dirty="0"/>
              <a:t>UPDATE</a:t>
            </a:r>
            <a:r>
              <a:rPr lang="zh-CN" altLang="en-US" sz="1600" b="1" dirty="0"/>
              <a:t>、 </a:t>
            </a:r>
            <a:r>
              <a:rPr lang="en-US" altLang="zh-CN" sz="1600" b="1" dirty="0"/>
              <a:t>INSERT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DELETE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操作时要保证更新、插入或删除的行满足视图定义中的谓词条件（即子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查询中的条件表达式）。</a:t>
            </a:r>
            <a:br>
              <a:rPr lang="zh-CN" altLang="en-US" sz="1600" b="1" dirty="0"/>
            </a:b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hlink"/>
                </a:solidFill>
              </a:rPr>
              <a:t>作用：</a:t>
            </a:r>
            <a:endParaRPr lang="zh-CN" altLang="en-US" sz="1600" b="1" dirty="0">
              <a:solidFill>
                <a:schemeClr val="hlink"/>
              </a:solidFill>
              <a:latin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latin typeface="+mn-ea"/>
              </a:rPr>
              <a:t>   </a:t>
            </a:r>
            <a:r>
              <a:rPr lang="zh-CN" altLang="en-US" sz="1600" dirty="0">
                <a:latin typeface="+mn-ea"/>
              </a:rPr>
              <a:t>命名一个视图，</a:t>
            </a:r>
            <a:r>
              <a:rPr lang="en-US" altLang="zh-CN" sz="1600" dirty="0">
                <a:latin typeface="+mn-ea"/>
              </a:rPr>
              <a:t>AS</a:t>
            </a:r>
            <a:r>
              <a:rPr lang="zh-CN" altLang="en-US" sz="1600" dirty="0">
                <a:latin typeface="+mn-ea"/>
              </a:rPr>
              <a:t>子句定义每次查看视图时将看到的数据，在任何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600" dirty="0">
              <a:latin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+mn-ea"/>
              </a:rPr>
              <a:t>   时刻，视图的数据由对其查询定义求值的结果行构成。</a:t>
            </a:r>
          </a:p>
        </p:txBody>
      </p:sp>
    </p:spTree>
    <p:extLst>
      <p:ext uri="{BB962C8B-B14F-4D97-AF65-F5344CB8AC3E}">
        <p14:creationId xmlns:p14="http://schemas.microsoft.com/office/powerpoint/2010/main" val="319625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776864" cy="403244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</a:rPr>
              <a:t>删除视图</a:t>
            </a:r>
            <a:r>
              <a:rPr lang="zh-CN" altLang="en-US" sz="1800" dirty="0"/>
              <a:t>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宋体" pitchFamily="2" charset="-122"/>
              </a:rPr>
              <a:t>DROP VIEW &lt;</a:t>
            </a:r>
            <a:r>
              <a:rPr lang="zh-CN" altLang="en-US" sz="1800" b="1" dirty="0">
                <a:latin typeface="宋体" pitchFamily="2" charset="-122"/>
              </a:rPr>
              <a:t>视图名</a:t>
            </a:r>
            <a:r>
              <a:rPr lang="en-US" altLang="zh-CN" sz="1800" b="1" dirty="0">
                <a:latin typeface="宋体" pitchFamily="2" charset="-122"/>
              </a:rPr>
              <a:t>&gt;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宋体" pitchFamily="2" charset="-122"/>
              </a:rPr>
              <a:t>[CASCADE | RESTRICT]</a:t>
            </a:r>
            <a:r>
              <a:rPr lang="en-US" altLang="zh-CN" sz="1800" dirty="0"/>
              <a:t>  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hlink"/>
                </a:solidFill>
              </a:rPr>
              <a:t>注意</a:t>
            </a:r>
            <a:r>
              <a:rPr lang="zh-CN" altLang="en-US" sz="1800" dirty="0"/>
              <a:t>：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宋体" pitchFamily="2" charset="-122"/>
              </a:rPr>
              <a:t>视图删除后，视图的定义将从数据字典中自动删除。但要删除该视图导出的其他视图应用</a:t>
            </a:r>
            <a:r>
              <a:rPr lang="en-US" altLang="zh-CN" sz="1800" b="1" dirty="0">
                <a:solidFill>
                  <a:srgbClr val="800000"/>
                </a:solidFill>
                <a:latin typeface="宋体" pitchFamily="2" charset="-122"/>
              </a:rPr>
              <a:t>CASCADE </a:t>
            </a:r>
            <a:r>
              <a:rPr lang="zh-CN" altLang="en-US" sz="1800" b="1" dirty="0">
                <a:solidFill>
                  <a:srgbClr val="800000"/>
                </a:solidFill>
                <a:latin typeface="宋体" pitchFamily="2" charset="-122"/>
              </a:rPr>
              <a:t>。</a:t>
            </a:r>
            <a:endParaRPr lang="en-US" altLang="zh-CN" sz="1800" b="1" dirty="0">
              <a:solidFill>
                <a:srgbClr val="800000"/>
              </a:solidFill>
              <a:latin typeface="宋体" pitchFamily="2" charset="-122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endParaRPr lang="en-US" altLang="zh-CN" sz="1800" b="1" dirty="0">
              <a:solidFill>
                <a:srgbClr val="800000"/>
              </a:solidFill>
              <a:latin typeface="宋体" pitchFamily="2" charset="-122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endParaRPr lang="en-US" altLang="zh-CN" sz="1800" b="1" dirty="0">
              <a:solidFill>
                <a:srgbClr val="800000"/>
              </a:solidFill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</a:rPr>
              <a:t>查询视图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latin typeface="宋体" pitchFamily="2" charset="-122"/>
              </a:rPr>
              <a:t>视图定义后，用户就可以象对基本表进行查询一样对视图进行查询了。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552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举例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A41CC730-8735-4667-B684-38BEBFF8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98" y="771550"/>
            <a:ext cx="6810003" cy="4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416824" cy="38164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四张表：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students1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courses1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)【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:</a:t>
            </a:r>
            <a:r>
              <a:rPr lang="zh-CN" altLang="en-US" sz="2000" dirty="0"/>
              <a:t>系编号</a:t>
            </a:r>
            <a:r>
              <a:rPr lang="en-US" altLang="zh-CN" sz="2000" dirty="0"/>
              <a:t>】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scores1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score)【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:</a:t>
            </a:r>
            <a:r>
              <a:rPr lang="zh-CN" altLang="en-US" sz="2000" dirty="0"/>
              <a:t>学生学号，</a:t>
            </a:r>
            <a:r>
              <a:rPr lang="en-US" altLang="zh-CN" sz="2000" dirty="0" err="1"/>
              <a:t>c_no</a:t>
            </a:r>
            <a:r>
              <a:rPr lang="en-US" altLang="zh-CN" sz="2000" dirty="0"/>
              <a:t>:</a:t>
            </a:r>
            <a:r>
              <a:rPr lang="zh-CN" altLang="en-US" sz="2000" dirty="0"/>
              <a:t>课程号</a:t>
            </a:r>
            <a:r>
              <a:rPr lang="en-US" altLang="zh-CN" sz="2000" dirty="0"/>
              <a:t>】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depts1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endParaRPr lang="en-US" altLang="zh-CN" sz="2000" dirty="0"/>
          </a:p>
          <a:p>
            <a:r>
              <a:rPr lang="zh-CN" altLang="en-US" sz="2000" dirty="0"/>
              <a:t>注意每一列的列名，不要混淆。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908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2D2CA-4177-49F3-850E-D77D35D8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1" y="987574"/>
            <a:ext cx="3876190" cy="10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DB1BA-90A9-4703-9E84-AA0E5E09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1" y="2358106"/>
            <a:ext cx="4761905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5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DB4C9-244C-41C1-9026-4CB3F37D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0" y="776507"/>
            <a:ext cx="3923809" cy="19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FA2F9-B7DD-4EF7-9C78-22927DFC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0" y="2859782"/>
            <a:ext cx="406666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63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322F4-D536-4B7A-AF7C-913FE547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6035"/>
            <a:ext cx="787619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210413-3D8B-4B2F-A307-FEDC83C7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3" y="1059582"/>
            <a:ext cx="8733333" cy="22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EE4A1B-3113-4B0D-9918-2C621DC9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09" y="3867894"/>
            <a:ext cx="257142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2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416824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NO.1 </a:t>
            </a:r>
            <a:r>
              <a:rPr lang="zh-CN" altLang="en-US" sz="2000" dirty="0"/>
              <a:t>查所有年龄在</a:t>
            </a:r>
            <a:r>
              <a:rPr lang="en-US" altLang="zh-CN" sz="2000" dirty="0"/>
              <a:t>21</a:t>
            </a:r>
            <a:r>
              <a:rPr lang="zh-CN" altLang="en-US" sz="2000" dirty="0"/>
              <a:t>岁以下的学生姓名及其年龄（使用比较运算符）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NO.2 </a:t>
            </a:r>
            <a:r>
              <a:rPr lang="zh-CN" altLang="en-US" sz="2000" dirty="0"/>
              <a:t>查询选</a:t>
            </a:r>
            <a:r>
              <a:rPr lang="en-US" altLang="zh-CN" sz="2000" dirty="0"/>
              <a:t>2</a:t>
            </a:r>
            <a:r>
              <a:rPr lang="zh-CN" altLang="en-US" sz="2000" dirty="0"/>
              <a:t>号课程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='2')</a:t>
            </a:r>
            <a:r>
              <a:rPr lang="zh-CN" altLang="en-US" sz="2000" dirty="0"/>
              <a:t>且成绩在</a:t>
            </a:r>
            <a:r>
              <a:rPr lang="en-US" altLang="zh-CN" sz="2000" dirty="0"/>
              <a:t>80--90</a:t>
            </a:r>
            <a:r>
              <a:rPr lang="zh-CN" altLang="en-US" sz="2000" dirty="0"/>
              <a:t>的学生号。</a:t>
            </a:r>
            <a:r>
              <a:rPr lang="en-US" altLang="zh-CN" sz="2000" dirty="0"/>
              <a:t>(BETWEEN  … AND …   )</a:t>
            </a:r>
          </a:p>
          <a:p>
            <a:pPr marL="0" indent="0">
              <a:buNone/>
            </a:pPr>
            <a:r>
              <a:rPr lang="en-US" altLang="zh-CN" sz="2000" dirty="0"/>
              <a:t>	 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NO.3 </a:t>
            </a:r>
            <a:r>
              <a:rPr lang="zh-CN" altLang="en-US" sz="2000" dirty="0"/>
              <a:t>查姓名第二个字母是</a:t>
            </a:r>
            <a:r>
              <a:rPr lang="en-US" altLang="zh-CN" sz="2000" dirty="0"/>
              <a:t>'e'</a:t>
            </a:r>
            <a:r>
              <a:rPr lang="zh-CN" altLang="en-US" sz="2000" dirty="0"/>
              <a:t>的学生姓名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NO.4  </a:t>
            </a:r>
            <a:r>
              <a:rPr lang="zh-CN" altLang="en-US" sz="2000" dirty="0"/>
              <a:t>查询全体男学生的学号、系、年龄结果按所在的系升序排列，同一系中的学生按年龄降序排列。</a:t>
            </a:r>
          </a:p>
        </p:txBody>
      </p:sp>
    </p:spTree>
    <p:extLst>
      <p:ext uri="{BB962C8B-B14F-4D97-AF65-F5344CB8AC3E}">
        <p14:creationId xmlns:p14="http://schemas.microsoft.com/office/powerpoint/2010/main" val="37942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C271-4BE4-44E4-BE8C-27D151E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回顾：表的建立和删除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99DDD-E9CC-4E97-9F17-FDDF3EB9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47" y="771550"/>
            <a:ext cx="4599305" cy="42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0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7574"/>
            <a:ext cx="8208912" cy="38164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NO.5  </a:t>
            </a:r>
            <a:r>
              <a:rPr lang="zh-CN" altLang="en-US" sz="2000" dirty="0"/>
              <a:t>查询女学生的总人数和平均年龄。    	</a:t>
            </a:r>
          </a:p>
          <a:p>
            <a:endParaRPr lang="zh-CN" altLang="en-US" sz="2000" dirty="0"/>
          </a:p>
          <a:p>
            <a:r>
              <a:rPr lang="en-US" altLang="zh-CN" sz="2000" dirty="0"/>
              <a:t>NO.6  </a:t>
            </a:r>
            <a:r>
              <a:rPr lang="zh-CN" altLang="en-US" sz="2000" dirty="0"/>
              <a:t>查询选修</a:t>
            </a:r>
            <a:r>
              <a:rPr lang="en-US" altLang="zh-CN" sz="2000" dirty="0"/>
              <a:t>3</a:t>
            </a:r>
            <a:r>
              <a:rPr lang="zh-CN" altLang="en-US" sz="2000" dirty="0"/>
              <a:t>号课程并及格</a:t>
            </a:r>
            <a:r>
              <a:rPr lang="en-US" altLang="zh-CN" sz="2000" dirty="0"/>
              <a:t>【</a:t>
            </a:r>
            <a:r>
              <a:rPr lang="zh-CN" altLang="en-US" sz="2000" dirty="0"/>
              <a:t>分数大于</a:t>
            </a:r>
            <a:r>
              <a:rPr lang="en-US" altLang="zh-CN" sz="2000" dirty="0"/>
              <a:t>60】</a:t>
            </a:r>
            <a:r>
              <a:rPr lang="zh-CN" altLang="en-US" sz="2000" dirty="0"/>
              <a:t>的学生的最高分数、最低分及总分。</a:t>
            </a:r>
          </a:p>
          <a:p>
            <a:endParaRPr lang="zh-CN" altLang="en-US" sz="2000" dirty="0"/>
          </a:p>
          <a:p>
            <a:r>
              <a:rPr lang="en-US" altLang="zh-CN" sz="2000" dirty="0"/>
              <a:t>NO.7  </a:t>
            </a:r>
            <a:r>
              <a:rPr lang="zh-CN" altLang="en-US" sz="2000" dirty="0"/>
              <a:t>向</a:t>
            </a:r>
            <a:r>
              <a:rPr lang="en-US" altLang="zh-CN" sz="2000" dirty="0"/>
              <a:t>Score</a:t>
            </a:r>
            <a:r>
              <a:rPr lang="zh-CN" altLang="en-US" sz="2000" dirty="0"/>
              <a:t>表中插入一条记录（</a:t>
            </a:r>
            <a:r>
              <a:rPr lang="en-US" altLang="zh-CN" sz="2000" dirty="0"/>
              <a:t>200215199,1,72</a:t>
            </a:r>
            <a:r>
              <a:rPr lang="zh-CN" altLang="en-US" sz="2000" dirty="0"/>
              <a:t>）</a:t>
            </a:r>
          </a:p>
          <a:p>
            <a:endParaRPr lang="zh-CN" altLang="en-US" sz="2000" dirty="0"/>
          </a:p>
          <a:p>
            <a:r>
              <a:rPr lang="en-US" altLang="zh-CN" sz="2000" dirty="0"/>
              <a:t>NO.8 </a:t>
            </a:r>
            <a:r>
              <a:rPr lang="zh-CN" altLang="en-US" sz="2000" dirty="0"/>
              <a:t>求每个学生（号）的平均成绩，并将其超过</a:t>
            </a:r>
            <a:r>
              <a:rPr lang="en-US" altLang="zh-CN" sz="2000" dirty="0"/>
              <a:t>75</a:t>
            </a:r>
            <a:r>
              <a:rPr lang="zh-CN" altLang="en-US" sz="2000" dirty="0"/>
              <a:t>分</a:t>
            </a:r>
            <a:r>
              <a:rPr lang="en-US" altLang="zh-CN" sz="2000" dirty="0"/>
              <a:t>【HAVING AVG(score) &gt; 75】</a:t>
            </a:r>
            <a:r>
              <a:rPr lang="zh-CN" altLang="en-US" sz="2000" dirty="0"/>
              <a:t>的按学号输出</a:t>
            </a:r>
            <a:r>
              <a:rPr lang="en-US" altLang="zh-CN" sz="2000" dirty="0"/>
              <a:t>【ORDER BY 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】</a:t>
            </a:r>
            <a:r>
              <a:rPr lang="zh-CN" altLang="en-US" sz="20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73456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7574"/>
            <a:ext cx="7920880" cy="38164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NO.9 </a:t>
            </a:r>
            <a:r>
              <a:rPr lang="zh-CN" altLang="en-US" sz="2000" dirty="0"/>
              <a:t>查询选修了课程</a:t>
            </a:r>
            <a:r>
              <a:rPr lang="en-US" altLang="zh-CN" sz="2000" dirty="0"/>
              <a:t>1</a:t>
            </a:r>
            <a:r>
              <a:rPr lang="zh-CN" altLang="en-US" sz="2000" dirty="0"/>
              <a:t>或者选修了课程</a:t>
            </a:r>
            <a:r>
              <a:rPr lang="en-US" altLang="zh-CN" sz="2000" dirty="0"/>
              <a:t>2</a:t>
            </a:r>
            <a:r>
              <a:rPr lang="zh-CN" altLang="en-US" sz="2000" dirty="0"/>
              <a:t>的学生姓名</a:t>
            </a:r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NO.10 </a:t>
            </a:r>
            <a:r>
              <a:rPr lang="zh-CN" altLang="en-US" sz="2000" dirty="0"/>
              <a:t>查询既选修了课程</a:t>
            </a:r>
            <a:r>
              <a:rPr lang="en-US" altLang="zh-CN" sz="2000" dirty="0"/>
              <a:t>1</a:t>
            </a:r>
            <a:r>
              <a:rPr lang="zh-CN" altLang="en-US" sz="2000" dirty="0"/>
              <a:t>又选修了课程</a:t>
            </a:r>
            <a:r>
              <a:rPr lang="en-US" altLang="zh-CN" sz="2000" dirty="0"/>
              <a:t>2</a:t>
            </a:r>
            <a:r>
              <a:rPr lang="zh-CN" altLang="en-US" sz="2000" dirty="0"/>
              <a:t>的学生姓名</a:t>
            </a:r>
            <a:r>
              <a:rPr lang="en-US" altLang="zh-CN" sz="2000" dirty="0"/>
              <a:t>【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模拟</a:t>
            </a:r>
            <a:r>
              <a:rPr lang="en-US" altLang="zh-CN" sz="2000" dirty="0"/>
              <a:t>intersect: </a:t>
            </a:r>
            <a:r>
              <a:rPr lang="zh-CN" altLang="en-US" sz="2000" dirty="0"/>
              <a:t>用 </a:t>
            </a:r>
            <a:r>
              <a:rPr lang="en-US" altLang="zh-CN" sz="2000" dirty="0"/>
              <a:t>DISTINCT,INNER JOIN  </a:t>
            </a:r>
            <a:r>
              <a:rPr lang="zh-CN" altLang="en-US" sz="2000" dirty="0"/>
              <a:t>或 </a:t>
            </a:r>
            <a:r>
              <a:rPr lang="en-US" altLang="zh-CN" sz="2000" dirty="0"/>
              <a:t>DISTINCT,WHERE</a:t>
            </a:r>
            <a:r>
              <a:rPr lang="zh-CN" altLang="en-US" sz="2000" dirty="0"/>
              <a:t>等方式，可以实现交集操作即可</a:t>
            </a:r>
            <a:r>
              <a:rPr lang="en-US" altLang="zh-CN" sz="2000" dirty="0"/>
              <a:t>】	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NO.11 </a:t>
            </a:r>
            <a:r>
              <a:rPr lang="zh-CN" altLang="en-US" sz="2000" dirty="0"/>
              <a:t>查询选修</a:t>
            </a:r>
            <a:r>
              <a:rPr lang="en-US" altLang="zh-CN" sz="2000" dirty="0"/>
              <a:t>Database</a:t>
            </a:r>
            <a:r>
              <a:rPr lang="zh-CN" altLang="en-US" sz="2000" dirty="0"/>
              <a:t>这门课最高分学生所在的系名</a:t>
            </a:r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NO.12 </a:t>
            </a:r>
            <a:r>
              <a:rPr lang="zh-CN" altLang="en-US" sz="2000" dirty="0"/>
              <a:t>建立一个包含学生学号，姓名，年龄，以及所在系名的视图（赋予列名为</a:t>
            </a:r>
            <a:r>
              <a:rPr lang="en-US" altLang="zh-CN" sz="2000" dirty="0" err="1"/>
              <a:t>sno,sname,sage,deptname</a:t>
            </a:r>
            <a:r>
              <a:rPr lang="zh-CN" altLang="en-US" sz="2000" dirty="0"/>
              <a:t>）</a:t>
            </a:r>
            <a:r>
              <a:rPr lang="en-US" altLang="zh-CN" sz="2000" dirty="0"/>
              <a:t>【create view】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04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C271-4BE4-44E4-BE8C-27D151E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回顾：表的建立和删除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9BE54-CE92-432B-B1EE-AB4C7441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699542"/>
            <a:ext cx="4248472" cy="43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DDL</a:t>
            </a:r>
            <a:r>
              <a:rPr lang="zh-CN" altLang="en-US" dirty="0"/>
              <a:t>和</a:t>
            </a:r>
            <a:r>
              <a:rPr lang="en-US" altLang="zh-CN" dirty="0"/>
              <a:t>DML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31590"/>
            <a:ext cx="6048672" cy="338437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DDL</a:t>
            </a:r>
            <a:r>
              <a:rPr lang="en-US" altLang="zh-CN" sz="2000" dirty="0"/>
              <a:t>(Data Definition Language)</a:t>
            </a:r>
            <a:br>
              <a:rPr lang="en-US" altLang="zh-CN" sz="2000" dirty="0"/>
            </a:br>
            <a:r>
              <a:rPr lang="en-US" altLang="zh-CN" sz="2000" dirty="0"/>
              <a:t>create/alter/check/constraints…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DML</a:t>
            </a:r>
            <a:r>
              <a:rPr lang="en-US" altLang="zh-CN" sz="2000" dirty="0"/>
              <a:t>(Data Manipulation Language)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select</a:t>
            </a:r>
            <a:r>
              <a:rPr lang="en-US" altLang="zh-CN" sz="2000" dirty="0"/>
              <a:t> </a:t>
            </a:r>
            <a:r>
              <a:rPr lang="zh-CN" altLang="en-US" sz="2000" dirty="0"/>
              <a:t>查询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insert</a:t>
            </a:r>
            <a:r>
              <a:rPr lang="en-US" altLang="zh-CN" sz="2000" dirty="0"/>
              <a:t>  </a:t>
            </a:r>
            <a:r>
              <a:rPr lang="zh-CN" altLang="en-US" sz="2000" dirty="0"/>
              <a:t>添加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delete</a:t>
            </a:r>
            <a:r>
              <a:rPr lang="en-US" altLang="zh-CN" sz="2000" dirty="0"/>
              <a:t> </a:t>
            </a:r>
            <a:r>
              <a:rPr lang="zh-CN" altLang="en-US" sz="2000" dirty="0"/>
              <a:t>删除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update</a:t>
            </a:r>
            <a:r>
              <a:rPr lang="en-US" altLang="zh-CN" sz="2000" dirty="0"/>
              <a:t> </a:t>
            </a:r>
            <a:r>
              <a:rPr lang="zh-CN" altLang="en-US" sz="2000" dirty="0"/>
              <a:t>更新</a:t>
            </a:r>
            <a:br>
              <a:rPr lang="zh-CN" altLang="en-US" sz="2000" dirty="0"/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lock table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锁定表（并发控制）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628650" y="1131590"/>
            <a:ext cx="78867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zh-CN" altLang="en-US" sz="2000" kern="0" dirty="0"/>
              <a:t>一般形式：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SELECT   [ALL | DISTINCT] &lt;</a:t>
            </a:r>
            <a:r>
              <a:rPr lang="zh-CN" altLang="en-US" sz="2000" kern="0" dirty="0"/>
              <a:t>目标表达式</a:t>
            </a:r>
            <a:r>
              <a:rPr lang="en-US" altLang="zh-CN" sz="2000" kern="0" dirty="0"/>
              <a:t>&gt; [, &lt;</a:t>
            </a:r>
            <a:r>
              <a:rPr lang="zh-CN" altLang="en-US" sz="2000" kern="0" dirty="0"/>
              <a:t>目标表达式</a:t>
            </a:r>
            <a:r>
              <a:rPr lang="en-US" altLang="zh-CN" sz="2000" kern="0" dirty="0"/>
              <a:t>&gt; ]…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FROM      &lt;</a:t>
            </a:r>
            <a:r>
              <a:rPr lang="zh-CN" altLang="en-US" sz="2000" kern="0" dirty="0"/>
              <a:t>表名或视图名</a:t>
            </a:r>
            <a:r>
              <a:rPr lang="en-US" altLang="zh-CN" sz="2000" kern="0" dirty="0"/>
              <a:t>&gt; [, &lt;</a:t>
            </a:r>
            <a:r>
              <a:rPr lang="zh-CN" altLang="en-US" sz="2000" kern="0" dirty="0"/>
              <a:t>表名或视图名</a:t>
            </a:r>
            <a:r>
              <a:rPr lang="en-US" altLang="zh-CN" sz="2000" kern="0" dirty="0"/>
              <a:t>&gt;  ]…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WHERE   &lt;</a:t>
            </a:r>
            <a:r>
              <a:rPr lang="zh-CN" altLang="en-US" sz="2000" kern="0" dirty="0"/>
              <a:t>条件表达式</a:t>
            </a:r>
            <a:r>
              <a:rPr lang="en-US" altLang="zh-CN" sz="2000" kern="0" dirty="0"/>
              <a:t>&gt;   ]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GROUP BY  &lt;</a:t>
            </a:r>
            <a:r>
              <a:rPr lang="zh-CN" altLang="en-US" sz="2000" kern="0" dirty="0"/>
              <a:t>列名</a:t>
            </a:r>
            <a:r>
              <a:rPr lang="en-US" altLang="zh-CN" sz="2000" kern="0" dirty="0"/>
              <a:t>1&gt;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 HAVING  &lt;</a:t>
            </a:r>
            <a:r>
              <a:rPr lang="zh-CN" altLang="en-US" sz="2000" kern="0" dirty="0"/>
              <a:t>条件表达式</a:t>
            </a:r>
            <a:r>
              <a:rPr lang="en-US" altLang="zh-CN" sz="2000" kern="0" dirty="0"/>
              <a:t>&gt;   ] ]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ORDER BY  &lt;</a:t>
            </a:r>
            <a:r>
              <a:rPr lang="zh-CN" altLang="en-US" sz="2000" kern="0" dirty="0"/>
              <a:t>列名</a:t>
            </a:r>
            <a:r>
              <a:rPr lang="en-US" altLang="zh-CN" sz="2000" kern="0" dirty="0"/>
              <a:t>2&gt;  [ASC | DESC] ];</a:t>
            </a:r>
          </a:p>
          <a:p>
            <a:pPr>
              <a:buFontTx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971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628650" y="987574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pPr marL="0" indent="0">
              <a:buNone/>
            </a:pPr>
            <a:r>
              <a:rPr lang="zh-CN" altLang="en-US" sz="2000" dirty="0"/>
              <a:t>查考试成绩</a:t>
            </a:r>
            <a:r>
              <a:rPr lang="en-US" altLang="zh-CN" sz="2000" dirty="0"/>
              <a:t>&gt;80</a:t>
            </a:r>
            <a:r>
              <a:rPr lang="zh-CN" altLang="en-US" sz="2000" dirty="0"/>
              <a:t>的学号</a:t>
            </a:r>
          </a:p>
          <a:p>
            <a:pPr marL="0" indent="0">
              <a:buNone/>
            </a:pPr>
            <a:r>
              <a:rPr lang="en-US" altLang="zh-CN" sz="2000" dirty="0"/>
              <a:t>SELECT </a:t>
            </a:r>
            <a:r>
              <a:rPr lang="en-US" altLang="zh-CN" sz="2000" dirty="0">
                <a:solidFill>
                  <a:srgbClr val="FF0000"/>
                </a:solidFill>
              </a:rPr>
              <a:t>DISTINCT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s_no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 score</a:t>
            </a:r>
          </a:p>
          <a:p>
            <a:pPr marL="0" indent="0">
              <a:buNone/>
            </a:pPr>
            <a:r>
              <a:rPr lang="en-US" altLang="zh-CN" sz="2000" dirty="0"/>
              <a:t>WHERE  score &gt; 80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53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617042"/>
            <a:ext cx="7992888" cy="44029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常用的查询条件：</a:t>
            </a:r>
          </a:p>
          <a:p>
            <a:pPr marL="0" indent="0">
              <a:buNone/>
            </a:pPr>
            <a:r>
              <a:rPr lang="zh-CN" altLang="en-US" sz="1800" dirty="0"/>
              <a:t>查询条件               谓 词</a:t>
            </a:r>
          </a:p>
          <a:p>
            <a:pPr marL="0" indent="0">
              <a:buNone/>
            </a:pPr>
            <a:r>
              <a:rPr lang="zh-CN" altLang="en-US" sz="1800" dirty="0"/>
              <a:t>比较                      比较运算符</a:t>
            </a:r>
          </a:p>
          <a:p>
            <a:pPr marL="0" indent="0">
              <a:buNone/>
            </a:pPr>
            <a:r>
              <a:rPr lang="zh-CN" altLang="en-US" sz="1800" dirty="0"/>
              <a:t>确定范围               </a:t>
            </a:r>
            <a:r>
              <a:rPr lang="en-US" altLang="zh-CN" sz="1800" dirty="0"/>
              <a:t>BETWEEN AND, NOT BETWEEN AND</a:t>
            </a:r>
          </a:p>
          <a:p>
            <a:pPr marL="0" indent="0">
              <a:buNone/>
            </a:pPr>
            <a:r>
              <a:rPr lang="zh-CN" altLang="en-US" sz="1800" dirty="0"/>
              <a:t>确定集合               </a:t>
            </a:r>
            <a:r>
              <a:rPr lang="en-US" altLang="zh-CN" sz="1800" dirty="0"/>
              <a:t>IN, NOT  IN</a:t>
            </a:r>
          </a:p>
          <a:p>
            <a:pPr marL="0" indent="0">
              <a:buNone/>
            </a:pPr>
            <a:r>
              <a:rPr lang="zh-CN" altLang="en-US" sz="1800" dirty="0"/>
              <a:t>字符匹配               </a:t>
            </a:r>
            <a:r>
              <a:rPr lang="en-US" altLang="zh-CN" sz="1800" dirty="0"/>
              <a:t>LIKE, NOT LIKE</a:t>
            </a:r>
          </a:p>
          <a:p>
            <a:pPr marL="0" indent="0">
              <a:buNone/>
            </a:pPr>
            <a:r>
              <a:rPr lang="zh-CN" altLang="en-US" sz="1800" dirty="0"/>
              <a:t>空值                      </a:t>
            </a:r>
            <a:r>
              <a:rPr lang="en-US" altLang="zh-CN" sz="1800" dirty="0"/>
              <a:t>IS NULL, IS NOT NULL</a:t>
            </a:r>
          </a:p>
          <a:p>
            <a:pPr marL="0" indent="0">
              <a:buNone/>
            </a:pPr>
            <a:r>
              <a:rPr lang="zh-CN" altLang="en-US" sz="1800" dirty="0"/>
              <a:t>多重条件               </a:t>
            </a:r>
            <a:r>
              <a:rPr lang="en-US" altLang="zh-CN" sz="1800" dirty="0"/>
              <a:t>AND, OR</a:t>
            </a:r>
          </a:p>
          <a:p>
            <a:r>
              <a:rPr lang="zh-CN" altLang="en-US" sz="1800" dirty="0"/>
              <a:t>使用集函数：</a:t>
            </a:r>
          </a:p>
          <a:p>
            <a:pPr marL="0" indent="0">
              <a:buNone/>
            </a:pPr>
            <a:r>
              <a:rPr lang="en-US" altLang="zh-CN" sz="1800" dirty="0"/>
              <a:t>COUNT([DISTINCT | ALL] * )    </a:t>
            </a:r>
            <a:r>
              <a:rPr lang="zh-CN" altLang="en-US" sz="1800" dirty="0"/>
              <a:t>统计元组个数</a:t>
            </a:r>
          </a:p>
          <a:p>
            <a:pPr marL="0" indent="0">
              <a:buNone/>
            </a:pPr>
            <a:r>
              <a:rPr lang="en-US" altLang="zh-CN" sz="1800" dirty="0"/>
              <a:t>COUNT([DISTINCT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&gt;)  </a:t>
            </a:r>
            <a:r>
              <a:rPr lang="zh-CN" altLang="en-US" sz="1800" dirty="0"/>
              <a:t>统计一列中值的个数</a:t>
            </a:r>
          </a:p>
          <a:p>
            <a:pPr marL="0" indent="0">
              <a:buNone/>
            </a:pPr>
            <a:r>
              <a:rPr lang="en-US" altLang="zh-CN" sz="1800" dirty="0"/>
              <a:t>SUM([DISTINCT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计算一数值型列值的总和</a:t>
            </a:r>
          </a:p>
          <a:p>
            <a:pPr marL="0" indent="0">
              <a:buNone/>
            </a:pPr>
            <a:r>
              <a:rPr lang="en-US" altLang="zh-CN" sz="1800" dirty="0"/>
              <a:t>AVG([DISTINCT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计算一数值型列值的平均值</a:t>
            </a:r>
          </a:p>
          <a:p>
            <a:pPr marL="0" indent="0">
              <a:buNone/>
            </a:pPr>
            <a:r>
              <a:rPr lang="en-US" altLang="zh-CN" sz="1800" dirty="0"/>
              <a:t>MAX([DISTINCT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求一列值的最大值</a:t>
            </a:r>
          </a:p>
          <a:p>
            <a:pPr marL="0" indent="0">
              <a:buNone/>
            </a:pPr>
            <a:r>
              <a:rPr lang="en-US" altLang="zh-CN" sz="1800" dirty="0"/>
              <a:t>MIN([DISTINCT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求一列值的最小值</a:t>
            </a:r>
          </a:p>
        </p:txBody>
      </p:sp>
    </p:spTree>
    <p:extLst>
      <p:ext uri="{BB962C8B-B14F-4D97-AF65-F5344CB8AC3E}">
        <p14:creationId xmlns:p14="http://schemas.microsoft.com/office/powerpoint/2010/main" val="232762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SELECT-LIKE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827584" y="699542"/>
            <a:ext cx="576064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/>
              <a:t>匹配串可含：</a:t>
            </a:r>
          </a:p>
          <a:p>
            <a:pPr marL="0" indent="0">
              <a:buNone/>
              <a:defRPr/>
            </a:pPr>
            <a:r>
              <a:rPr lang="zh-CN" altLang="en-US" sz="2000" dirty="0"/>
              <a:t>    ％：代表任意长度</a:t>
            </a:r>
            <a:r>
              <a:rPr lang="en-US" altLang="zh-CN" sz="2000" dirty="0"/>
              <a:t>(</a:t>
            </a:r>
            <a:r>
              <a:rPr lang="zh-CN" altLang="en-US" sz="2000" dirty="0"/>
              <a:t>可为</a:t>
            </a:r>
            <a:r>
              <a:rPr lang="en-US" altLang="zh-CN" sz="2000" dirty="0"/>
              <a:t>0)</a:t>
            </a:r>
            <a:r>
              <a:rPr lang="zh-CN" altLang="en-US" sz="2000" dirty="0"/>
              <a:t>的字符串。  </a:t>
            </a:r>
          </a:p>
          <a:p>
            <a:pPr marL="0" indent="0"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_</a:t>
            </a:r>
            <a:r>
              <a:rPr lang="zh-CN" altLang="en-US" sz="2000" dirty="0"/>
              <a:t>：代表任意单个字符。</a:t>
            </a:r>
          </a:p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pPr marL="0" indent="0">
              <a:buNone/>
              <a:defRPr/>
            </a:pPr>
            <a:r>
              <a:rPr lang="zh-CN" altLang="en-US" sz="2000" dirty="0"/>
              <a:t>查所有姓名为</a:t>
            </a:r>
            <a:r>
              <a:rPr lang="en-US" altLang="zh-CN" sz="2000" dirty="0"/>
              <a:t>P</a:t>
            </a:r>
            <a:r>
              <a:rPr lang="zh-CN" altLang="en-US" sz="2000" dirty="0"/>
              <a:t>开头的学生姓名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SELECT name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FROM student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WHERE name 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LIKE</a:t>
            </a:r>
            <a:r>
              <a:rPr lang="en-US" altLang="zh-CN" sz="2000" dirty="0"/>
              <a:t> ‘P</a:t>
            </a:r>
            <a:r>
              <a:rPr lang="zh-CN" altLang="en-US" sz="2000" dirty="0"/>
              <a:t>％</a:t>
            </a:r>
            <a:r>
              <a:rPr lang="en-US" altLang="zh-CN" sz="2000" dirty="0"/>
              <a:t>’</a:t>
            </a:r>
            <a:r>
              <a:rPr lang="zh-CN" altLang="en-US" sz="2000" dirty="0"/>
              <a:t> ；</a:t>
            </a:r>
          </a:p>
          <a:p>
            <a:pPr marL="0" indent="0">
              <a:buNone/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737772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22004</TotalTime>
  <Words>1952</Words>
  <Application>Microsoft Office PowerPoint</Application>
  <PresentationFormat>全屏显示(16:9)</PresentationFormat>
  <Paragraphs>226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-apple-system</vt:lpstr>
      <vt:lpstr>华文行楷</vt:lpstr>
      <vt:lpstr>宋体</vt:lpstr>
      <vt:lpstr>微软雅黑</vt:lpstr>
      <vt:lpstr>Arial</vt:lpstr>
      <vt:lpstr>Calibri</vt:lpstr>
      <vt:lpstr>Tahoma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交互式SQL（2）</vt:lpstr>
      <vt:lpstr>回顾：表的建立和删除</vt:lpstr>
      <vt:lpstr>回顾：表的建立和删除</vt:lpstr>
      <vt:lpstr>DDL和DML</vt:lpstr>
      <vt:lpstr>SELECT</vt:lpstr>
      <vt:lpstr>SELECT</vt:lpstr>
      <vt:lpstr>SELECT</vt:lpstr>
      <vt:lpstr>SELECT-LIKE</vt:lpstr>
      <vt:lpstr>SELECT</vt:lpstr>
      <vt:lpstr>SELECT</vt:lpstr>
      <vt:lpstr>SELECT</vt:lpstr>
      <vt:lpstr>SELECT</vt:lpstr>
      <vt:lpstr>SELECT</vt:lpstr>
      <vt:lpstr>SELECT</vt:lpstr>
      <vt:lpstr>SELECT</vt:lpstr>
      <vt:lpstr>INSERT</vt:lpstr>
      <vt:lpstr>INSERT</vt:lpstr>
      <vt:lpstr>UPDATE</vt:lpstr>
      <vt:lpstr>DELETE</vt:lpstr>
      <vt:lpstr>VIEW</vt:lpstr>
      <vt:lpstr>VIEW</vt:lpstr>
      <vt:lpstr>VIEW举例</vt:lpstr>
      <vt:lpstr>上机实验</vt:lpstr>
      <vt:lpstr>上机实验</vt:lpstr>
      <vt:lpstr>上机实验</vt:lpstr>
      <vt:lpstr>上机实验</vt:lpstr>
      <vt:lpstr>上机实验</vt:lpstr>
      <vt:lpstr>上机实验</vt:lpstr>
      <vt:lpstr>上机实验</vt:lpstr>
      <vt:lpstr>上机实验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旭东 蒋</cp:lastModifiedBy>
  <cp:revision>1628</cp:revision>
  <dcterms:created xsi:type="dcterms:W3CDTF">2007-09-26T12:04:45Z</dcterms:created>
  <dcterms:modified xsi:type="dcterms:W3CDTF">2023-10-23T05:44:07Z</dcterms:modified>
</cp:coreProperties>
</file>