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71" r:id="rId4"/>
    <p:sldId id="272" r:id="rId5"/>
    <p:sldId id="273" r:id="rId6"/>
    <p:sldId id="317" r:id="rId7"/>
    <p:sldId id="275" r:id="rId8"/>
    <p:sldId id="276" r:id="rId9"/>
    <p:sldId id="277" r:id="rId10"/>
    <p:sldId id="278" r:id="rId11"/>
    <p:sldId id="318" r:id="rId12"/>
    <p:sldId id="319" r:id="rId13"/>
    <p:sldId id="281" r:id="rId14"/>
    <p:sldId id="282" r:id="rId15"/>
    <p:sldId id="320" r:id="rId16"/>
    <p:sldId id="321" r:id="rId17"/>
    <p:sldId id="322" r:id="rId18"/>
    <p:sldId id="323" r:id="rId19"/>
    <p:sldId id="324" r:id="rId20"/>
    <p:sldId id="325" r:id="rId21"/>
    <p:sldId id="289" r:id="rId22"/>
    <p:sldId id="290" r:id="rId23"/>
    <p:sldId id="326" r:id="rId24"/>
    <p:sldId id="327" r:id="rId25"/>
    <p:sldId id="291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53" r:id="rId37"/>
    <p:sldId id="354" r:id="rId38"/>
    <p:sldId id="355" r:id="rId39"/>
    <p:sldId id="356" r:id="rId40"/>
    <p:sldId id="357" r:id="rId41"/>
    <p:sldId id="257" r:id="rId42"/>
    <p:sldId id="328" r:id="rId43"/>
    <p:sldId id="310" r:id="rId44"/>
    <p:sldId id="311" r:id="rId45"/>
    <p:sldId id="312" r:id="rId46"/>
    <p:sldId id="313" r:id="rId47"/>
    <p:sldId id="314" r:id="rId48"/>
    <p:sldId id="358" r:id="rId49"/>
    <p:sldId id="360" r:id="rId50"/>
    <p:sldId id="361" r:id="rId51"/>
    <p:sldId id="362" r:id="rId52"/>
    <p:sldId id="329" r:id="rId53"/>
    <p:sldId id="330" r:id="rId54"/>
    <p:sldId id="331" r:id="rId55"/>
    <p:sldId id="364" r:id="rId56"/>
    <p:sldId id="332" r:id="rId57"/>
    <p:sldId id="333" r:id="rId58"/>
    <p:sldId id="35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65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8E45-9C1E-41EB-8D0B-01B48176A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8139F-9FF6-436B-BDCE-820526BBA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11E7-558B-4A32-BE77-424A5817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880F-2313-4E1B-BEC5-B2D66160219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C678-B0AF-488A-B718-36108266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8BE1-04E4-4C73-B8B9-0DD120E3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14C-0A78-403E-83E8-EF559687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ACD1-CA90-41C9-B1EA-56AF95FF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0832-FF41-4B14-88F5-9E9136AEA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5D77-C3A6-4E4D-9A25-E01760DB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880F-2313-4E1B-BEC5-B2D66160219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C6ED-F959-4489-98D7-98149313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AD3CB-1F2D-4464-9CFC-65C1D6C3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14C-0A78-403E-83E8-EF559687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D3683-8BDC-49D3-885D-3CA489E23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C78D-4EA3-4FA2-8555-C9764BA86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210D-ECE3-41B3-B4F3-0AD056EE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880F-2313-4E1B-BEC5-B2D66160219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DD9F-1FF9-4A4C-A582-6EE46D00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6930-9DCA-4EAF-AD6B-8A1B1C7C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14C-0A78-403E-83E8-EF559687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4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8967" y="1299044"/>
            <a:ext cx="403182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3080"/>
              </a:lnSpc>
            </a:pPr>
            <a:r>
              <a:rPr lang="en-US" spc="-7"/>
              <a:t>Lecture </a:t>
            </a:r>
            <a:r>
              <a:rPr lang="en-US"/>
              <a:t>7</a:t>
            </a:r>
            <a:r>
              <a:rPr lang="en-US" spc="-120"/>
              <a:t> </a:t>
            </a:r>
            <a:r>
              <a:rPr lang="en-US"/>
              <a:t>-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3080"/>
              </a:lnSpc>
            </a:pPr>
            <a:r>
              <a:rPr lang="en-US" spc="-7"/>
              <a:t>April 28,</a:t>
            </a:r>
            <a:r>
              <a:rPr lang="en-US" spc="-120"/>
              <a:t> </a:t>
            </a:r>
            <a:r>
              <a:rPr lang="en-US" spc="-7"/>
              <a:t>2020</a:t>
            </a:r>
            <a:endParaRPr lang="en-US" spc="-7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0799">
              <a:lnSpc>
                <a:spcPts val="3080"/>
              </a:lnSpc>
            </a:pPr>
            <a:fld id="{81D60167-4931-47E6-BA6A-407CBD079E47}" type="slidenum">
              <a:rPr lang="en-US" smtClean="0"/>
              <a:pPr marL="50799">
                <a:lnSpc>
                  <a:spcPts val="30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98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201" y="230146"/>
            <a:ext cx="1129559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7844" y="3937441"/>
            <a:ext cx="4007272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3080"/>
              </a:lnSpc>
            </a:pPr>
            <a:r>
              <a:rPr lang="en-US" spc="-7"/>
              <a:t>Lecture </a:t>
            </a:r>
            <a:r>
              <a:rPr lang="en-US"/>
              <a:t>7</a:t>
            </a:r>
            <a:r>
              <a:rPr lang="en-US" spc="-120"/>
              <a:t> </a:t>
            </a:r>
            <a:r>
              <a:rPr lang="en-US"/>
              <a:t>-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6933">
              <a:lnSpc>
                <a:spcPts val="3080"/>
              </a:lnSpc>
            </a:pPr>
            <a:r>
              <a:rPr lang="en-US" spc="-7"/>
              <a:t>April 28,</a:t>
            </a:r>
            <a:r>
              <a:rPr lang="en-US" spc="-120"/>
              <a:t> </a:t>
            </a:r>
            <a:r>
              <a:rPr lang="en-US" spc="-7"/>
              <a:t>2020</a:t>
            </a:r>
            <a:endParaRPr lang="en-US" spc="-7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0799">
              <a:lnSpc>
                <a:spcPts val="3080"/>
              </a:lnSpc>
            </a:pPr>
            <a:fld id="{81D60167-4931-47E6-BA6A-407CBD079E47}" type="slidenum">
              <a:rPr lang="en-US" smtClean="0"/>
              <a:pPr marL="50799">
                <a:lnSpc>
                  <a:spcPts val="30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5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7D62-02A6-4E95-9410-227F7C06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A6FC-3295-411C-B334-F8921F0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A423-A5F3-42CB-910F-0235113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880F-2313-4E1B-BEC5-B2D66160219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08E03-F3C8-4771-9039-E8C4C84A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A969-9FC6-4A2C-BC73-C93044DF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14C-0A78-403E-83E8-EF559687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5A4E-19D8-43D3-A667-17D999BE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3FFE7-956D-414F-85A7-D8174FE05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B057-7A49-4F13-9932-CA215BBF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880F-2313-4E1B-BEC5-B2D66160219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885B-1B29-4EC6-9C82-F6A4263A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2892-D6C6-438E-8E1E-4B74E478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14C-0A78-403E-83E8-EF559687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F3A1-241C-48BA-A8F7-A9E43DFA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8867-C453-4DD8-A50B-D5CB1A395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2EBB4-6D8C-40F9-A054-C7F707522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CEE76-A1E2-472B-8875-9C9F3531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880F-2313-4E1B-BEC5-B2D66160219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8506-F715-43A1-BBE4-3F392CD2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3D712-7659-4AB8-8CE8-BC7DF550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14C-0A78-403E-83E8-EF559687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9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3A6D-89B4-4340-B690-8C5D17CF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2F1AC-7ED6-4EBA-8EBD-853C913BC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F432A-DACF-4532-AEA3-9F773938F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FA1C-C85C-443C-84E0-6DB70538B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154F7-CFBC-4DAD-BBD5-190473025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8DA2B-EE12-4E96-A0DB-6FA986E0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880F-2313-4E1B-BEC5-B2D66160219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DFCCD-EE0A-4635-B866-1A8AB75D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2CE00-3E60-42F5-BF1A-1B0280F0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14C-0A78-403E-83E8-EF559687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40E9-8993-4EB9-9436-B89ABF4D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962BD-9815-4AAF-BF40-84A741AF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880F-2313-4E1B-BEC5-B2D66160219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CAB3B-9170-4BAC-B327-A2E8FFAE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C8EEC-E107-493A-8F4E-29C89602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14C-0A78-403E-83E8-EF559687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F62BC-7D5A-4ECF-84D0-EF24A8F2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880F-2313-4E1B-BEC5-B2D66160219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666DD-F514-4A7C-BB5D-83BBB328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C5726-52F5-4928-9187-4B1D5BD0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14C-0A78-403E-83E8-EF559687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B375-DEF3-4F0D-B5CB-55DF4897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8623-1A22-4EBF-9414-F33EB890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1D05F-47D6-4D6D-A589-2F4E9206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8F794-959C-40D9-A91E-E61A1D52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880F-2313-4E1B-BEC5-B2D66160219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15D3D-F7AA-449B-A53B-3EF08B61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DD64-0EA9-4D60-A7A8-D6B25844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14C-0A78-403E-83E8-EF559687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EC64-78F7-4CBC-88F8-6820531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0E6CE-3BE3-46BB-A779-29E1250FB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4F3C-1D38-4BEF-9DDB-E8E20137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10C4-450D-44B0-B2E8-A5297116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880F-2313-4E1B-BEC5-B2D66160219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974E7-2F2F-4AF1-A313-E02E875B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8A33E-716B-4BB7-BC3D-9A3120F8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014C-0A78-403E-83E8-EF559687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35D18-6A91-40E7-9480-14E8C510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D65F-9A9F-4910-A002-209E4B91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877A-5944-4C10-B901-7B46668BF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880F-2313-4E1B-BEC5-B2D66160219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1CD4-0A78-4A2C-8663-996F5BC92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24F5D-9473-46F4-95EA-34185A9E7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014C-0A78-403E-83E8-EF559687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3.jpg"/><Relationship Id="rId7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3.jpg"/><Relationship Id="rId7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stanford.edu/syllabus.html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6.png"/><Relationship Id="rId7" Type="http://schemas.openxmlformats.org/officeDocument/2006/relationships/image" Target="../media/image3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stanford.edu/syllabus.html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3.jpg"/><Relationship Id="rId7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3.jpg"/><Relationship Id="rId7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stanford.edu/syllabus.html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3.jpg"/><Relationship Id="rId7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2207-D35E-483B-8557-5D148BA41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Bag of Tricks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EEFFF-914A-413A-A8C8-64D2CFA33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2233" y="514500"/>
            <a:ext cx="2696633" cy="2696633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1010999" y="2021999"/>
                </a:moveTo>
                <a:lnTo>
                  <a:pt x="963407" y="2020899"/>
                </a:lnTo>
                <a:lnTo>
                  <a:pt x="916381" y="2017630"/>
                </a:lnTo>
                <a:lnTo>
                  <a:pt x="869970" y="2012241"/>
                </a:lnTo>
                <a:lnTo>
                  <a:pt x="824222" y="2004781"/>
                </a:lnTo>
                <a:lnTo>
                  <a:pt x="779186" y="1995298"/>
                </a:lnTo>
                <a:lnTo>
                  <a:pt x="734911" y="1983841"/>
                </a:lnTo>
                <a:lnTo>
                  <a:pt x="691445" y="1970458"/>
                </a:lnTo>
                <a:lnTo>
                  <a:pt x="648837" y="1955198"/>
                </a:lnTo>
                <a:lnTo>
                  <a:pt x="607135" y="1938109"/>
                </a:lnTo>
                <a:lnTo>
                  <a:pt x="566387" y="1919240"/>
                </a:lnTo>
                <a:lnTo>
                  <a:pt x="526643" y="1898640"/>
                </a:lnTo>
                <a:lnTo>
                  <a:pt x="487951" y="1876357"/>
                </a:lnTo>
                <a:lnTo>
                  <a:pt x="450359" y="1852439"/>
                </a:lnTo>
                <a:lnTo>
                  <a:pt x="413916" y="1826935"/>
                </a:lnTo>
                <a:lnTo>
                  <a:pt x="378671" y="1799894"/>
                </a:lnTo>
                <a:lnTo>
                  <a:pt x="344671" y="1771364"/>
                </a:lnTo>
                <a:lnTo>
                  <a:pt x="311966" y="1741394"/>
                </a:lnTo>
                <a:lnTo>
                  <a:pt x="280605" y="1710033"/>
                </a:lnTo>
                <a:lnTo>
                  <a:pt x="250635" y="1677328"/>
                </a:lnTo>
                <a:lnTo>
                  <a:pt x="222105" y="1643328"/>
                </a:lnTo>
                <a:lnTo>
                  <a:pt x="195064" y="1608083"/>
                </a:lnTo>
                <a:lnTo>
                  <a:pt x="169560" y="1571640"/>
                </a:lnTo>
                <a:lnTo>
                  <a:pt x="145642" y="1534048"/>
                </a:lnTo>
                <a:lnTo>
                  <a:pt x="123359" y="1495356"/>
                </a:lnTo>
                <a:lnTo>
                  <a:pt x="102759" y="1455612"/>
                </a:lnTo>
                <a:lnTo>
                  <a:pt x="83890" y="1414864"/>
                </a:lnTo>
                <a:lnTo>
                  <a:pt x="66801" y="1373162"/>
                </a:lnTo>
                <a:lnTo>
                  <a:pt x="51541" y="1330554"/>
                </a:lnTo>
                <a:lnTo>
                  <a:pt x="38158" y="1287088"/>
                </a:lnTo>
                <a:lnTo>
                  <a:pt x="26701" y="1242813"/>
                </a:lnTo>
                <a:lnTo>
                  <a:pt x="17218" y="1197777"/>
                </a:lnTo>
                <a:lnTo>
                  <a:pt x="9758" y="1152029"/>
                </a:lnTo>
                <a:lnTo>
                  <a:pt x="4369" y="1105618"/>
                </a:lnTo>
                <a:lnTo>
                  <a:pt x="1100" y="1058592"/>
                </a:lnTo>
                <a:lnTo>
                  <a:pt x="0" y="1010999"/>
                </a:lnTo>
                <a:lnTo>
                  <a:pt x="1100" y="963407"/>
                </a:lnTo>
                <a:lnTo>
                  <a:pt x="4369" y="916381"/>
                </a:lnTo>
                <a:lnTo>
                  <a:pt x="9758" y="869970"/>
                </a:lnTo>
                <a:lnTo>
                  <a:pt x="17218" y="824222"/>
                </a:lnTo>
                <a:lnTo>
                  <a:pt x="26701" y="779186"/>
                </a:lnTo>
                <a:lnTo>
                  <a:pt x="38158" y="734911"/>
                </a:lnTo>
                <a:lnTo>
                  <a:pt x="51541" y="691445"/>
                </a:lnTo>
                <a:lnTo>
                  <a:pt x="66801" y="648837"/>
                </a:lnTo>
                <a:lnTo>
                  <a:pt x="83890" y="607135"/>
                </a:lnTo>
                <a:lnTo>
                  <a:pt x="102759" y="566387"/>
                </a:lnTo>
                <a:lnTo>
                  <a:pt x="123359" y="526643"/>
                </a:lnTo>
                <a:lnTo>
                  <a:pt x="145642" y="487951"/>
                </a:lnTo>
                <a:lnTo>
                  <a:pt x="169560" y="450359"/>
                </a:lnTo>
                <a:lnTo>
                  <a:pt x="195064" y="413916"/>
                </a:lnTo>
                <a:lnTo>
                  <a:pt x="222105" y="378671"/>
                </a:lnTo>
                <a:lnTo>
                  <a:pt x="250635" y="344671"/>
                </a:lnTo>
                <a:lnTo>
                  <a:pt x="280605" y="311966"/>
                </a:lnTo>
                <a:lnTo>
                  <a:pt x="311966" y="280605"/>
                </a:lnTo>
                <a:lnTo>
                  <a:pt x="344671" y="250635"/>
                </a:lnTo>
                <a:lnTo>
                  <a:pt x="378671" y="222105"/>
                </a:lnTo>
                <a:lnTo>
                  <a:pt x="413916" y="195064"/>
                </a:lnTo>
                <a:lnTo>
                  <a:pt x="450359" y="169560"/>
                </a:lnTo>
                <a:lnTo>
                  <a:pt x="487951" y="145642"/>
                </a:lnTo>
                <a:lnTo>
                  <a:pt x="526643" y="123359"/>
                </a:lnTo>
                <a:lnTo>
                  <a:pt x="566387" y="102759"/>
                </a:lnTo>
                <a:lnTo>
                  <a:pt x="607135" y="83890"/>
                </a:lnTo>
                <a:lnTo>
                  <a:pt x="648837" y="66801"/>
                </a:lnTo>
                <a:lnTo>
                  <a:pt x="691445" y="51541"/>
                </a:lnTo>
                <a:lnTo>
                  <a:pt x="734911" y="38158"/>
                </a:lnTo>
                <a:lnTo>
                  <a:pt x="779186" y="26701"/>
                </a:lnTo>
                <a:lnTo>
                  <a:pt x="824222" y="17218"/>
                </a:lnTo>
                <a:lnTo>
                  <a:pt x="869970" y="9758"/>
                </a:lnTo>
                <a:lnTo>
                  <a:pt x="916381" y="4369"/>
                </a:lnTo>
                <a:lnTo>
                  <a:pt x="963407" y="1100"/>
                </a:lnTo>
                <a:lnTo>
                  <a:pt x="1010999" y="0"/>
                </a:lnTo>
                <a:lnTo>
                  <a:pt x="1061132" y="1242"/>
                </a:lnTo>
                <a:lnTo>
                  <a:pt x="1110924" y="4947"/>
                </a:lnTo>
                <a:lnTo>
                  <a:pt x="1160294" y="11079"/>
                </a:lnTo>
                <a:lnTo>
                  <a:pt x="1209157" y="19605"/>
                </a:lnTo>
                <a:lnTo>
                  <a:pt x="1257431" y="30490"/>
                </a:lnTo>
                <a:lnTo>
                  <a:pt x="1305034" y="43700"/>
                </a:lnTo>
                <a:lnTo>
                  <a:pt x="1351882" y="59201"/>
                </a:lnTo>
                <a:lnTo>
                  <a:pt x="1397892" y="76957"/>
                </a:lnTo>
                <a:lnTo>
                  <a:pt x="1442983" y="96936"/>
                </a:lnTo>
                <a:lnTo>
                  <a:pt x="1487070" y="119102"/>
                </a:lnTo>
                <a:lnTo>
                  <a:pt x="1530071" y="143421"/>
                </a:lnTo>
                <a:lnTo>
                  <a:pt x="1571903" y="169859"/>
                </a:lnTo>
                <a:lnTo>
                  <a:pt x="1612483" y="198382"/>
                </a:lnTo>
                <a:lnTo>
                  <a:pt x="1651728" y="228955"/>
                </a:lnTo>
                <a:lnTo>
                  <a:pt x="1689557" y="261544"/>
                </a:lnTo>
                <a:lnTo>
                  <a:pt x="1725884" y="296115"/>
                </a:lnTo>
                <a:lnTo>
                  <a:pt x="1760455" y="332442"/>
                </a:lnTo>
                <a:lnTo>
                  <a:pt x="1793044" y="370270"/>
                </a:lnTo>
                <a:lnTo>
                  <a:pt x="1823617" y="409516"/>
                </a:lnTo>
                <a:lnTo>
                  <a:pt x="1852140" y="450096"/>
                </a:lnTo>
                <a:lnTo>
                  <a:pt x="1878578" y="491928"/>
                </a:lnTo>
                <a:lnTo>
                  <a:pt x="1902897" y="534929"/>
                </a:lnTo>
                <a:lnTo>
                  <a:pt x="1925063" y="579016"/>
                </a:lnTo>
                <a:lnTo>
                  <a:pt x="1945042" y="624107"/>
                </a:lnTo>
                <a:lnTo>
                  <a:pt x="1962798" y="670117"/>
                </a:lnTo>
                <a:lnTo>
                  <a:pt x="1978299" y="716965"/>
                </a:lnTo>
                <a:lnTo>
                  <a:pt x="1991509" y="764568"/>
                </a:lnTo>
                <a:lnTo>
                  <a:pt x="2002394" y="812842"/>
                </a:lnTo>
                <a:lnTo>
                  <a:pt x="2010920" y="861705"/>
                </a:lnTo>
                <a:lnTo>
                  <a:pt x="2017052" y="911075"/>
                </a:lnTo>
                <a:lnTo>
                  <a:pt x="2020757" y="960867"/>
                </a:lnTo>
                <a:lnTo>
                  <a:pt x="2021999" y="1010999"/>
                </a:lnTo>
                <a:lnTo>
                  <a:pt x="2020899" y="1058592"/>
                </a:lnTo>
                <a:lnTo>
                  <a:pt x="2017630" y="1105618"/>
                </a:lnTo>
                <a:lnTo>
                  <a:pt x="2012241" y="1152029"/>
                </a:lnTo>
                <a:lnTo>
                  <a:pt x="2004781" y="1197777"/>
                </a:lnTo>
                <a:lnTo>
                  <a:pt x="1995298" y="1242813"/>
                </a:lnTo>
                <a:lnTo>
                  <a:pt x="1983841" y="1287088"/>
                </a:lnTo>
                <a:lnTo>
                  <a:pt x="1970458" y="1330554"/>
                </a:lnTo>
                <a:lnTo>
                  <a:pt x="1955198" y="1373162"/>
                </a:lnTo>
                <a:lnTo>
                  <a:pt x="1938109" y="1414864"/>
                </a:lnTo>
                <a:lnTo>
                  <a:pt x="1919240" y="1455612"/>
                </a:lnTo>
                <a:lnTo>
                  <a:pt x="1898640" y="1495356"/>
                </a:lnTo>
                <a:lnTo>
                  <a:pt x="1876357" y="1534048"/>
                </a:lnTo>
                <a:lnTo>
                  <a:pt x="1852439" y="1571640"/>
                </a:lnTo>
                <a:lnTo>
                  <a:pt x="1826935" y="1608083"/>
                </a:lnTo>
                <a:lnTo>
                  <a:pt x="1799894" y="1643328"/>
                </a:lnTo>
                <a:lnTo>
                  <a:pt x="1771364" y="1677328"/>
                </a:lnTo>
                <a:lnTo>
                  <a:pt x="1741394" y="1710033"/>
                </a:lnTo>
                <a:lnTo>
                  <a:pt x="1710033" y="1741394"/>
                </a:lnTo>
                <a:lnTo>
                  <a:pt x="1677328" y="1771364"/>
                </a:lnTo>
                <a:lnTo>
                  <a:pt x="1643328" y="1799894"/>
                </a:lnTo>
                <a:lnTo>
                  <a:pt x="1608083" y="1826935"/>
                </a:lnTo>
                <a:lnTo>
                  <a:pt x="1571640" y="1852439"/>
                </a:lnTo>
                <a:lnTo>
                  <a:pt x="1534048" y="1876357"/>
                </a:lnTo>
                <a:lnTo>
                  <a:pt x="1495356" y="1898640"/>
                </a:lnTo>
                <a:lnTo>
                  <a:pt x="1455612" y="1919240"/>
                </a:lnTo>
                <a:lnTo>
                  <a:pt x="1414864" y="1938109"/>
                </a:lnTo>
                <a:lnTo>
                  <a:pt x="1373162" y="1955198"/>
                </a:lnTo>
                <a:lnTo>
                  <a:pt x="1330554" y="1970458"/>
                </a:lnTo>
                <a:lnTo>
                  <a:pt x="1287088" y="1983841"/>
                </a:lnTo>
                <a:lnTo>
                  <a:pt x="1242812" y="1995298"/>
                </a:lnTo>
                <a:lnTo>
                  <a:pt x="1197777" y="2004781"/>
                </a:lnTo>
                <a:lnTo>
                  <a:pt x="1152029" y="2012241"/>
                </a:lnTo>
                <a:lnTo>
                  <a:pt x="1105618" y="2017630"/>
                </a:lnTo>
                <a:lnTo>
                  <a:pt x="1058592" y="2020899"/>
                </a:lnTo>
                <a:lnTo>
                  <a:pt x="1010999" y="20219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562233" y="514500"/>
            <a:ext cx="2696633" cy="2696633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0" y="1010999"/>
                </a:moveTo>
                <a:lnTo>
                  <a:pt x="1100" y="963407"/>
                </a:lnTo>
                <a:lnTo>
                  <a:pt x="4369" y="916381"/>
                </a:lnTo>
                <a:lnTo>
                  <a:pt x="9758" y="869970"/>
                </a:lnTo>
                <a:lnTo>
                  <a:pt x="17218" y="824222"/>
                </a:lnTo>
                <a:lnTo>
                  <a:pt x="26701" y="779186"/>
                </a:lnTo>
                <a:lnTo>
                  <a:pt x="38158" y="734911"/>
                </a:lnTo>
                <a:lnTo>
                  <a:pt x="51541" y="691445"/>
                </a:lnTo>
                <a:lnTo>
                  <a:pt x="66801" y="648837"/>
                </a:lnTo>
                <a:lnTo>
                  <a:pt x="83890" y="607135"/>
                </a:lnTo>
                <a:lnTo>
                  <a:pt x="102759" y="566387"/>
                </a:lnTo>
                <a:lnTo>
                  <a:pt x="123359" y="526643"/>
                </a:lnTo>
                <a:lnTo>
                  <a:pt x="145642" y="487951"/>
                </a:lnTo>
                <a:lnTo>
                  <a:pt x="169560" y="450359"/>
                </a:lnTo>
                <a:lnTo>
                  <a:pt x="195064" y="413916"/>
                </a:lnTo>
                <a:lnTo>
                  <a:pt x="222105" y="378671"/>
                </a:lnTo>
                <a:lnTo>
                  <a:pt x="250635" y="344671"/>
                </a:lnTo>
                <a:lnTo>
                  <a:pt x="280605" y="311966"/>
                </a:lnTo>
                <a:lnTo>
                  <a:pt x="311966" y="280605"/>
                </a:lnTo>
                <a:lnTo>
                  <a:pt x="344671" y="250635"/>
                </a:lnTo>
                <a:lnTo>
                  <a:pt x="378671" y="222105"/>
                </a:lnTo>
                <a:lnTo>
                  <a:pt x="413916" y="195064"/>
                </a:lnTo>
                <a:lnTo>
                  <a:pt x="450359" y="169560"/>
                </a:lnTo>
                <a:lnTo>
                  <a:pt x="487951" y="145642"/>
                </a:lnTo>
                <a:lnTo>
                  <a:pt x="526643" y="123359"/>
                </a:lnTo>
                <a:lnTo>
                  <a:pt x="566387" y="102759"/>
                </a:lnTo>
                <a:lnTo>
                  <a:pt x="607135" y="83890"/>
                </a:lnTo>
                <a:lnTo>
                  <a:pt x="648837" y="66801"/>
                </a:lnTo>
                <a:lnTo>
                  <a:pt x="691445" y="51541"/>
                </a:lnTo>
                <a:lnTo>
                  <a:pt x="734911" y="38158"/>
                </a:lnTo>
                <a:lnTo>
                  <a:pt x="779186" y="26701"/>
                </a:lnTo>
                <a:lnTo>
                  <a:pt x="824222" y="17218"/>
                </a:lnTo>
                <a:lnTo>
                  <a:pt x="869970" y="9758"/>
                </a:lnTo>
                <a:lnTo>
                  <a:pt x="916381" y="4369"/>
                </a:lnTo>
                <a:lnTo>
                  <a:pt x="963407" y="1100"/>
                </a:lnTo>
                <a:lnTo>
                  <a:pt x="1010999" y="0"/>
                </a:lnTo>
                <a:lnTo>
                  <a:pt x="1061132" y="1242"/>
                </a:lnTo>
                <a:lnTo>
                  <a:pt x="1110924" y="4947"/>
                </a:lnTo>
                <a:lnTo>
                  <a:pt x="1160294" y="11079"/>
                </a:lnTo>
                <a:lnTo>
                  <a:pt x="1209157" y="19605"/>
                </a:lnTo>
                <a:lnTo>
                  <a:pt x="1257431" y="30490"/>
                </a:lnTo>
                <a:lnTo>
                  <a:pt x="1305034" y="43700"/>
                </a:lnTo>
                <a:lnTo>
                  <a:pt x="1351882" y="59201"/>
                </a:lnTo>
                <a:lnTo>
                  <a:pt x="1397892" y="76957"/>
                </a:lnTo>
                <a:lnTo>
                  <a:pt x="1442983" y="96936"/>
                </a:lnTo>
                <a:lnTo>
                  <a:pt x="1487070" y="119102"/>
                </a:lnTo>
                <a:lnTo>
                  <a:pt x="1530071" y="143421"/>
                </a:lnTo>
                <a:lnTo>
                  <a:pt x="1571903" y="169859"/>
                </a:lnTo>
                <a:lnTo>
                  <a:pt x="1612483" y="198382"/>
                </a:lnTo>
                <a:lnTo>
                  <a:pt x="1651728" y="228955"/>
                </a:lnTo>
                <a:lnTo>
                  <a:pt x="1689557" y="261544"/>
                </a:lnTo>
                <a:lnTo>
                  <a:pt x="1725884" y="296115"/>
                </a:lnTo>
                <a:lnTo>
                  <a:pt x="1760455" y="332442"/>
                </a:lnTo>
                <a:lnTo>
                  <a:pt x="1793044" y="370270"/>
                </a:lnTo>
                <a:lnTo>
                  <a:pt x="1823617" y="409516"/>
                </a:lnTo>
                <a:lnTo>
                  <a:pt x="1852140" y="450096"/>
                </a:lnTo>
                <a:lnTo>
                  <a:pt x="1878578" y="491928"/>
                </a:lnTo>
                <a:lnTo>
                  <a:pt x="1902897" y="534929"/>
                </a:lnTo>
                <a:lnTo>
                  <a:pt x="1925063" y="579016"/>
                </a:lnTo>
                <a:lnTo>
                  <a:pt x="1945042" y="624107"/>
                </a:lnTo>
                <a:lnTo>
                  <a:pt x="1962798" y="670117"/>
                </a:lnTo>
                <a:lnTo>
                  <a:pt x="1978299" y="716965"/>
                </a:lnTo>
                <a:lnTo>
                  <a:pt x="1991509" y="764568"/>
                </a:lnTo>
                <a:lnTo>
                  <a:pt x="2002394" y="812842"/>
                </a:lnTo>
                <a:lnTo>
                  <a:pt x="2010920" y="861705"/>
                </a:lnTo>
                <a:lnTo>
                  <a:pt x="2017052" y="911075"/>
                </a:lnTo>
                <a:lnTo>
                  <a:pt x="2020757" y="960867"/>
                </a:lnTo>
                <a:lnTo>
                  <a:pt x="2021999" y="1010999"/>
                </a:lnTo>
                <a:lnTo>
                  <a:pt x="2020899" y="1058592"/>
                </a:lnTo>
                <a:lnTo>
                  <a:pt x="2017630" y="1105618"/>
                </a:lnTo>
                <a:lnTo>
                  <a:pt x="2012241" y="1152029"/>
                </a:lnTo>
                <a:lnTo>
                  <a:pt x="2004781" y="1197777"/>
                </a:lnTo>
                <a:lnTo>
                  <a:pt x="1995298" y="1242813"/>
                </a:lnTo>
                <a:lnTo>
                  <a:pt x="1983841" y="1287088"/>
                </a:lnTo>
                <a:lnTo>
                  <a:pt x="1970458" y="1330554"/>
                </a:lnTo>
                <a:lnTo>
                  <a:pt x="1955198" y="1373162"/>
                </a:lnTo>
                <a:lnTo>
                  <a:pt x="1938109" y="1414864"/>
                </a:lnTo>
                <a:lnTo>
                  <a:pt x="1919240" y="1455612"/>
                </a:lnTo>
                <a:lnTo>
                  <a:pt x="1898640" y="1495356"/>
                </a:lnTo>
                <a:lnTo>
                  <a:pt x="1876357" y="1534048"/>
                </a:lnTo>
                <a:lnTo>
                  <a:pt x="1852439" y="1571640"/>
                </a:lnTo>
                <a:lnTo>
                  <a:pt x="1826935" y="1608083"/>
                </a:lnTo>
                <a:lnTo>
                  <a:pt x="1799894" y="1643328"/>
                </a:lnTo>
                <a:lnTo>
                  <a:pt x="1771364" y="1677328"/>
                </a:lnTo>
                <a:lnTo>
                  <a:pt x="1741394" y="1710033"/>
                </a:lnTo>
                <a:lnTo>
                  <a:pt x="1710033" y="1741394"/>
                </a:lnTo>
                <a:lnTo>
                  <a:pt x="1677328" y="1771364"/>
                </a:lnTo>
                <a:lnTo>
                  <a:pt x="1643328" y="1799894"/>
                </a:lnTo>
                <a:lnTo>
                  <a:pt x="1608083" y="1826935"/>
                </a:lnTo>
                <a:lnTo>
                  <a:pt x="1571640" y="1852439"/>
                </a:lnTo>
                <a:lnTo>
                  <a:pt x="1534048" y="1876357"/>
                </a:lnTo>
                <a:lnTo>
                  <a:pt x="1495356" y="1898640"/>
                </a:lnTo>
                <a:lnTo>
                  <a:pt x="1455612" y="1919240"/>
                </a:lnTo>
                <a:lnTo>
                  <a:pt x="1414864" y="1938109"/>
                </a:lnTo>
                <a:lnTo>
                  <a:pt x="1373162" y="1955198"/>
                </a:lnTo>
                <a:lnTo>
                  <a:pt x="1330554" y="1970458"/>
                </a:lnTo>
                <a:lnTo>
                  <a:pt x="1287088" y="1983841"/>
                </a:lnTo>
                <a:lnTo>
                  <a:pt x="1242812" y="1995298"/>
                </a:lnTo>
                <a:lnTo>
                  <a:pt x="1197777" y="2004781"/>
                </a:lnTo>
                <a:lnTo>
                  <a:pt x="1152029" y="2012241"/>
                </a:lnTo>
                <a:lnTo>
                  <a:pt x="1105618" y="2017630"/>
                </a:lnTo>
                <a:lnTo>
                  <a:pt x="1058592" y="2020899"/>
                </a:lnTo>
                <a:lnTo>
                  <a:pt x="1010999" y="2021999"/>
                </a:lnTo>
                <a:lnTo>
                  <a:pt x="963407" y="2020899"/>
                </a:lnTo>
                <a:lnTo>
                  <a:pt x="916381" y="2017630"/>
                </a:lnTo>
                <a:lnTo>
                  <a:pt x="869970" y="2012241"/>
                </a:lnTo>
                <a:lnTo>
                  <a:pt x="824222" y="2004781"/>
                </a:lnTo>
                <a:lnTo>
                  <a:pt x="779186" y="1995298"/>
                </a:lnTo>
                <a:lnTo>
                  <a:pt x="734911" y="1983841"/>
                </a:lnTo>
                <a:lnTo>
                  <a:pt x="691445" y="1970458"/>
                </a:lnTo>
                <a:lnTo>
                  <a:pt x="648837" y="1955198"/>
                </a:lnTo>
                <a:lnTo>
                  <a:pt x="607135" y="1938109"/>
                </a:lnTo>
                <a:lnTo>
                  <a:pt x="566387" y="1919240"/>
                </a:lnTo>
                <a:lnTo>
                  <a:pt x="526643" y="1898640"/>
                </a:lnTo>
                <a:lnTo>
                  <a:pt x="487951" y="1876357"/>
                </a:lnTo>
                <a:lnTo>
                  <a:pt x="450359" y="1852439"/>
                </a:lnTo>
                <a:lnTo>
                  <a:pt x="413916" y="1826935"/>
                </a:lnTo>
                <a:lnTo>
                  <a:pt x="378671" y="1799894"/>
                </a:lnTo>
                <a:lnTo>
                  <a:pt x="344671" y="1771364"/>
                </a:lnTo>
                <a:lnTo>
                  <a:pt x="311966" y="1741394"/>
                </a:lnTo>
                <a:lnTo>
                  <a:pt x="280605" y="1710033"/>
                </a:lnTo>
                <a:lnTo>
                  <a:pt x="250635" y="1677328"/>
                </a:lnTo>
                <a:lnTo>
                  <a:pt x="222105" y="1643328"/>
                </a:lnTo>
                <a:lnTo>
                  <a:pt x="195064" y="1608083"/>
                </a:lnTo>
                <a:lnTo>
                  <a:pt x="169560" y="1571640"/>
                </a:lnTo>
                <a:lnTo>
                  <a:pt x="145642" y="1534048"/>
                </a:lnTo>
                <a:lnTo>
                  <a:pt x="123359" y="1495356"/>
                </a:lnTo>
                <a:lnTo>
                  <a:pt x="102759" y="1455612"/>
                </a:lnTo>
                <a:lnTo>
                  <a:pt x="83890" y="1414864"/>
                </a:lnTo>
                <a:lnTo>
                  <a:pt x="66801" y="1373162"/>
                </a:lnTo>
                <a:lnTo>
                  <a:pt x="51541" y="1330554"/>
                </a:lnTo>
                <a:lnTo>
                  <a:pt x="38158" y="1287088"/>
                </a:lnTo>
                <a:lnTo>
                  <a:pt x="26701" y="1242813"/>
                </a:lnTo>
                <a:lnTo>
                  <a:pt x="17218" y="1197777"/>
                </a:lnTo>
                <a:lnTo>
                  <a:pt x="9758" y="1152029"/>
                </a:lnTo>
                <a:lnTo>
                  <a:pt x="4369" y="1105618"/>
                </a:lnTo>
                <a:lnTo>
                  <a:pt x="1100" y="1058592"/>
                </a:lnTo>
                <a:lnTo>
                  <a:pt x="0" y="1010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622" y="1514107"/>
            <a:ext cx="967740" cy="670034"/>
          </a:xfrm>
          <a:prstGeom prst="rect">
            <a:avLst/>
          </a:prstGeom>
        </p:spPr>
        <p:txBody>
          <a:bodyPr vert="horz" wrap="square" lIns="0" tIns="11853" rIns="0" bIns="0" rtlCol="0" anchor="ctr">
            <a:spAutoFit/>
          </a:bodyPr>
          <a:lstStyle/>
          <a:p>
            <a:pPr marL="219281" marR="6773" indent="-203195">
              <a:lnSpc>
                <a:spcPct val="101600"/>
              </a:lnSpc>
              <a:spcBef>
                <a:spcPts val="93"/>
              </a:spcBef>
            </a:pPr>
            <a:r>
              <a:rPr sz="2133" dirty="0"/>
              <a:t>sigmoid  </a:t>
            </a:r>
            <a:r>
              <a:rPr sz="2133" spc="-7" dirty="0"/>
              <a:t>gate</a:t>
            </a:r>
            <a:endParaRPr sz="2133" dirty="0"/>
          </a:p>
        </p:txBody>
      </p:sp>
      <p:sp>
        <p:nvSpPr>
          <p:cNvPr id="5" name="object 5"/>
          <p:cNvSpPr/>
          <p:nvPr/>
        </p:nvSpPr>
        <p:spPr>
          <a:xfrm>
            <a:off x="485833" y="1862500"/>
            <a:ext cx="1924473" cy="0"/>
          </a:xfrm>
          <a:custGeom>
            <a:avLst/>
            <a:gdLst/>
            <a:ahLst/>
            <a:cxnLst/>
            <a:rect l="l" t="t" r="r" b="b"/>
            <a:pathLst>
              <a:path w="1443355">
                <a:moveTo>
                  <a:pt x="0" y="0"/>
                </a:moveTo>
                <a:lnTo>
                  <a:pt x="1442999" y="0"/>
                </a:lnTo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397132" y="1807845"/>
            <a:ext cx="140667" cy="1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554567" y="1239178"/>
            <a:ext cx="237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8234" y="1862500"/>
            <a:ext cx="2179319" cy="0"/>
          </a:xfrm>
          <a:custGeom>
            <a:avLst/>
            <a:gdLst/>
            <a:ahLst/>
            <a:cxnLst/>
            <a:rect l="l" t="t" r="r" b="b"/>
            <a:pathLst>
              <a:path w="1634489">
                <a:moveTo>
                  <a:pt x="0" y="0"/>
                </a:moveTo>
                <a:lnTo>
                  <a:pt x="1634099" y="0"/>
                </a:lnTo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424333" y="1807845"/>
            <a:ext cx="140667" cy="1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457633" y="1364467"/>
            <a:ext cx="2222537" cy="376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5451283" y="1358116"/>
            <a:ext cx="2236047" cy="389467"/>
          </a:xfrm>
          <a:custGeom>
            <a:avLst/>
            <a:gdLst/>
            <a:ahLst/>
            <a:cxnLst/>
            <a:rect l="l" t="t" r="r" b="b"/>
            <a:pathLst>
              <a:path w="1677035" h="292100">
                <a:moveTo>
                  <a:pt x="0" y="0"/>
                </a:moveTo>
                <a:lnTo>
                  <a:pt x="1676428" y="0"/>
                </a:lnTo>
                <a:lnTo>
                  <a:pt x="1676428" y="291824"/>
                </a:lnTo>
                <a:lnTo>
                  <a:pt x="0" y="2918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167091" y="581384"/>
            <a:ext cx="3818208" cy="2511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7959784" y="575033"/>
            <a:ext cx="4032673" cy="2575560"/>
          </a:xfrm>
          <a:custGeom>
            <a:avLst/>
            <a:gdLst/>
            <a:ahLst/>
            <a:cxnLst/>
            <a:rect l="l" t="t" r="r" b="b"/>
            <a:pathLst>
              <a:path w="3024504" h="1931670">
                <a:moveTo>
                  <a:pt x="0" y="0"/>
                </a:moveTo>
                <a:lnTo>
                  <a:pt x="3023899" y="0"/>
                </a:lnTo>
                <a:lnTo>
                  <a:pt x="3023899" y="1931199"/>
                </a:lnTo>
                <a:lnTo>
                  <a:pt x="0" y="1931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495460" y="2056703"/>
            <a:ext cx="2046393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367491" y="2002048"/>
            <a:ext cx="140667" cy="10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16626" y="2056703"/>
            <a:ext cx="2046393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200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88657" y="2002048"/>
            <a:ext cx="140667" cy="10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6169683" y="2189371"/>
            <a:ext cx="508299" cy="827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6163333" y="2183022"/>
            <a:ext cx="521547" cy="900853"/>
          </a:xfrm>
          <a:custGeom>
            <a:avLst/>
            <a:gdLst/>
            <a:ahLst/>
            <a:cxnLst/>
            <a:rect l="l" t="t" r="r" b="b"/>
            <a:pathLst>
              <a:path w="391160" h="675639">
                <a:moveTo>
                  <a:pt x="0" y="0"/>
                </a:moveTo>
                <a:lnTo>
                  <a:pt x="390749" y="0"/>
                </a:lnTo>
                <a:lnTo>
                  <a:pt x="390749" y="675049"/>
                </a:lnTo>
                <a:lnTo>
                  <a:pt x="0" y="6750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722702" y="1572201"/>
            <a:ext cx="508265" cy="7662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716352" y="1565850"/>
            <a:ext cx="521547" cy="779780"/>
          </a:xfrm>
          <a:custGeom>
            <a:avLst/>
            <a:gdLst/>
            <a:ahLst/>
            <a:cxnLst/>
            <a:rect l="l" t="t" r="r" b="b"/>
            <a:pathLst>
              <a:path w="391160" h="584835">
                <a:moveTo>
                  <a:pt x="0" y="0"/>
                </a:moveTo>
                <a:lnTo>
                  <a:pt x="390724" y="0"/>
                </a:lnTo>
                <a:lnTo>
                  <a:pt x="390724" y="584245"/>
                </a:lnTo>
                <a:lnTo>
                  <a:pt x="0" y="584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586483" y="2250894"/>
            <a:ext cx="1874831" cy="714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580132" y="2244543"/>
            <a:ext cx="1888067" cy="779780"/>
          </a:xfrm>
          <a:custGeom>
            <a:avLst/>
            <a:gdLst/>
            <a:ahLst/>
            <a:cxnLst/>
            <a:rect l="l" t="t" r="r" b="b"/>
            <a:pathLst>
              <a:path w="1416050" h="584835">
                <a:moveTo>
                  <a:pt x="0" y="0"/>
                </a:moveTo>
                <a:lnTo>
                  <a:pt x="1415648" y="0"/>
                </a:lnTo>
                <a:lnTo>
                  <a:pt x="1415648" y="584249"/>
                </a:lnTo>
                <a:lnTo>
                  <a:pt x="0" y="5842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716667" y="3882011"/>
            <a:ext cx="5325533" cy="1486731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"/>
                <a:cs typeface="Arial"/>
              </a:rPr>
              <a:t>What happens when </a:t>
            </a:r>
            <a:r>
              <a:rPr sz="3200" dirty="0">
                <a:latin typeface="Arial"/>
                <a:cs typeface="Arial"/>
              </a:rPr>
              <a:t>x =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-10?  </a:t>
            </a:r>
            <a:r>
              <a:rPr sz="3200" spc="-7" dirty="0">
                <a:latin typeface="Arial"/>
                <a:cs typeface="Arial"/>
              </a:rPr>
              <a:t>What happens when </a:t>
            </a:r>
            <a:r>
              <a:rPr sz="3200" dirty="0">
                <a:latin typeface="Arial"/>
                <a:cs typeface="Arial"/>
              </a:rPr>
              <a:t>x =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0?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680"/>
              </a:lnSpc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What happens when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x =</a:t>
            </a:r>
            <a:r>
              <a:rPr sz="32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10?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0368" y="3945144"/>
            <a:ext cx="3317627" cy="5048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xfrm>
            <a:off x="7456525" y="4805639"/>
            <a:ext cx="15900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28" name="object 28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788926" y="4814189"/>
            <a:ext cx="3587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2233" y="514500"/>
            <a:ext cx="2696633" cy="2696633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1010999" y="2021999"/>
                </a:moveTo>
                <a:lnTo>
                  <a:pt x="963407" y="2020899"/>
                </a:lnTo>
                <a:lnTo>
                  <a:pt x="916381" y="2017630"/>
                </a:lnTo>
                <a:lnTo>
                  <a:pt x="869970" y="2012241"/>
                </a:lnTo>
                <a:lnTo>
                  <a:pt x="824222" y="2004781"/>
                </a:lnTo>
                <a:lnTo>
                  <a:pt x="779186" y="1995298"/>
                </a:lnTo>
                <a:lnTo>
                  <a:pt x="734911" y="1983841"/>
                </a:lnTo>
                <a:lnTo>
                  <a:pt x="691445" y="1970458"/>
                </a:lnTo>
                <a:lnTo>
                  <a:pt x="648837" y="1955198"/>
                </a:lnTo>
                <a:lnTo>
                  <a:pt x="607135" y="1938109"/>
                </a:lnTo>
                <a:lnTo>
                  <a:pt x="566387" y="1919240"/>
                </a:lnTo>
                <a:lnTo>
                  <a:pt x="526643" y="1898640"/>
                </a:lnTo>
                <a:lnTo>
                  <a:pt x="487951" y="1876357"/>
                </a:lnTo>
                <a:lnTo>
                  <a:pt x="450359" y="1852439"/>
                </a:lnTo>
                <a:lnTo>
                  <a:pt x="413916" y="1826935"/>
                </a:lnTo>
                <a:lnTo>
                  <a:pt x="378671" y="1799894"/>
                </a:lnTo>
                <a:lnTo>
                  <a:pt x="344671" y="1771364"/>
                </a:lnTo>
                <a:lnTo>
                  <a:pt x="311966" y="1741394"/>
                </a:lnTo>
                <a:lnTo>
                  <a:pt x="280605" y="1710033"/>
                </a:lnTo>
                <a:lnTo>
                  <a:pt x="250635" y="1677328"/>
                </a:lnTo>
                <a:lnTo>
                  <a:pt x="222105" y="1643328"/>
                </a:lnTo>
                <a:lnTo>
                  <a:pt x="195064" y="1608083"/>
                </a:lnTo>
                <a:lnTo>
                  <a:pt x="169560" y="1571640"/>
                </a:lnTo>
                <a:lnTo>
                  <a:pt x="145642" y="1534048"/>
                </a:lnTo>
                <a:lnTo>
                  <a:pt x="123359" y="1495356"/>
                </a:lnTo>
                <a:lnTo>
                  <a:pt x="102759" y="1455612"/>
                </a:lnTo>
                <a:lnTo>
                  <a:pt x="83890" y="1414864"/>
                </a:lnTo>
                <a:lnTo>
                  <a:pt x="66801" y="1373162"/>
                </a:lnTo>
                <a:lnTo>
                  <a:pt x="51541" y="1330554"/>
                </a:lnTo>
                <a:lnTo>
                  <a:pt x="38158" y="1287088"/>
                </a:lnTo>
                <a:lnTo>
                  <a:pt x="26701" y="1242813"/>
                </a:lnTo>
                <a:lnTo>
                  <a:pt x="17218" y="1197777"/>
                </a:lnTo>
                <a:lnTo>
                  <a:pt x="9758" y="1152029"/>
                </a:lnTo>
                <a:lnTo>
                  <a:pt x="4369" y="1105618"/>
                </a:lnTo>
                <a:lnTo>
                  <a:pt x="1100" y="1058592"/>
                </a:lnTo>
                <a:lnTo>
                  <a:pt x="0" y="1010999"/>
                </a:lnTo>
                <a:lnTo>
                  <a:pt x="1100" y="963407"/>
                </a:lnTo>
                <a:lnTo>
                  <a:pt x="4369" y="916381"/>
                </a:lnTo>
                <a:lnTo>
                  <a:pt x="9758" y="869970"/>
                </a:lnTo>
                <a:lnTo>
                  <a:pt x="17218" y="824222"/>
                </a:lnTo>
                <a:lnTo>
                  <a:pt x="26701" y="779186"/>
                </a:lnTo>
                <a:lnTo>
                  <a:pt x="38158" y="734911"/>
                </a:lnTo>
                <a:lnTo>
                  <a:pt x="51541" y="691445"/>
                </a:lnTo>
                <a:lnTo>
                  <a:pt x="66801" y="648837"/>
                </a:lnTo>
                <a:lnTo>
                  <a:pt x="83890" y="607135"/>
                </a:lnTo>
                <a:lnTo>
                  <a:pt x="102759" y="566387"/>
                </a:lnTo>
                <a:lnTo>
                  <a:pt x="123359" y="526643"/>
                </a:lnTo>
                <a:lnTo>
                  <a:pt x="145642" y="487951"/>
                </a:lnTo>
                <a:lnTo>
                  <a:pt x="169560" y="450359"/>
                </a:lnTo>
                <a:lnTo>
                  <a:pt x="195064" y="413916"/>
                </a:lnTo>
                <a:lnTo>
                  <a:pt x="222105" y="378671"/>
                </a:lnTo>
                <a:lnTo>
                  <a:pt x="250635" y="344671"/>
                </a:lnTo>
                <a:lnTo>
                  <a:pt x="280605" y="311966"/>
                </a:lnTo>
                <a:lnTo>
                  <a:pt x="311966" y="280605"/>
                </a:lnTo>
                <a:lnTo>
                  <a:pt x="344671" y="250635"/>
                </a:lnTo>
                <a:lnTo>
                  <a:pt x="378671" y="222105"/>
                </a:lnTo>
                <a:lnTo>
                  <a:pt x="413916" y="195064"/>
                </a:lnTo>
                <a:lnTo>
                  <a:pt x="450359" y="169560"/>
                </a:lnTo>
                <a:lnTo>
                  <a:pt x="487951" y="145642"/>
                </a:lnTo>
                <a:lnTo>
                  <a:pt x="526643" y="123359"/>
                </a:lnTo>
                <a:lnTo>
                  <a:pt x="566387" y="102759"/>
                </a:lnTo>
                <a:lnTo>
                  <a:pt x="607135" y="83890"/>
                </a:lnTo>
                <a:lnTo>
                  <a:pt x="648837" y="66801"/>
                </a:lnTo>
                <a:lnTo>
                  <a:pt x="691445" y="51541"/>
                </a:lnTo>
                <a:lnTo>
                  <a:pt x="734911" y="38158"/>
                </a:lnTo>
                <a:lnTo>
                  <a:pt x="779186" y="26701"/>
                </a:lnTo>
                <a:lnTo>
                  <a:pt x="824222" y="17218"/>
                </a:lnTo>
                <a:lnTo>
                  <a:pt x="869970" y="9758"/>
                </a:lnTo>
                <a:lnTo>
                  <a:pt x="916381" y="4369"/>
                </a:lnTo>
                <a:lnTo>
                  <a:pt x="963407" y="1100"/>
                </a:lnTo>
                <a:lnTo>
                  <a:pt x="1010999" y="0"/>
                </a:lnTo>
                <a:lnTo>
                  <a:pt x="1061132" y="1242"/>
                </a:lnTo>
                <a:lnTo>
                  <a:pt x="1110924" y="4947"/>
                </a:lnTo>
                <a:lnTo>
                  <a:pt x="1160294" y="11079"/>
                </a:lnTo>
                <a:lnTo>
                  <a:pt x="1209157" y="19605"/>
                </a:lnTo>
                <a:lnTo>
                  <a:pt x="1257431" y="30490"/>
                </a:lnTo>
                <a:lnTo>
                  <a:pt x="1305034" y="43700"/>
                </a:lnTo>
                <a:lnTo>
                  <a:pt x="1351882" y="59201"/>
                </a:lnTo>
                <a:lnTo>
                  <a:pt x="1397892" y="76957"/>
                </a:lnTo>
                <a:lnTo>
                  <a:pt x="1442983" y="96936"/>
                </a:lnTo>
                <a:lnTo>
                  <a:pt x="1487070" y="119102"/>
                </a:lnTo>
                <a:lnTo>
                  <a:pt x="1530071" y="143421"/>
                </a:lnTo>
                <a:lnTo>
                  <a:pt x="1571903" y="169859"/>
                </a:lnTo>
                <a:lnTo>
                  <a:pt x="1612483" y="198382"/>
                </a:lnTo>
                <a:lnTo>
                  <a:pt x="1651728" y="228955"/>
                </a:lnTo>
                <a:lnTo>
                  <a:pt x="1689557" y="261544"/>
                </a:lnTo>
                <a:lnTo>
                  <a:pt x="1725884" y="296115"/>
                </a:lnTo>
                <a:lnTo>
                  <a:pt x="1760455" y="332442"/>
                </a:lnTo>
                <a:lnTo>
                  <a:pt x="1793044" y="370270"/>
                </a:lnTo>
                <a:lnTo>
                  <a:pt x="1823617" y="409516"/>
                </a:lnTo>
                <a:lnTo>
                  <a:pt x="1852140" y="450096"/>
                </a:lnTo>
                <a:lnTo>
                  <a:pt x="1878578" y="491928"/>
                </a:lnTo>
                <a:lnTo>
                  <a:pt x="1902897" y="534929"/>
                </a:lnTo>
                <a:lnTo>
                  <a:pt x="1925063" y="579016"/>
                </a:lnTo>
                <a:lnTo>
                  <a:pt x="1945042" y="624107"/>
                </a:lnTo>
                <a:lnTo>
                  <a:pt x="1962798" y="670117"/>
                </a:lnTo>
                <a:lnTo>
                  <a:pt x="1978299" y="716965"/>
                </a:lnTo>
                <a:lnTo>
                  <a:pt x="1991509" y="764568"/>
                </a:lnTo>
                <a:lnTo>
                  <a:pt x="2002394" y="812842"/>
                </a:lnTo>
                <a:lnTo>
                  <a:pt x="2010920" y="861705"/>
                </a:lnTo>
                <a:lnTo>
                  <a:pt x="2017052" y="911075"/>
                </a:lnTo>
                <a:lnTo>
                  <a:pt x="2020757" y="960867"/>
                </a:lnTo>
                <a:lnTo>
                  <a:pt x="2021999" y="1010999"/>
                </a:lnTo>
                <a:lnTo>
                  <a:pt x="2020899" y="1058592"/>
                </a:lnTo>
                <a:lnTo>
                  <a:pt x="2017630" y="1105618"/>
                </a:lnTo>
                <a:lnTo>
                  <a:pt x="2012241" y="1152029"/>
                </a:lnTo>
                <a:lnTo>
                  <a:pt x="2004781" y="1197777"/>
                </a:lnTo>
                <a:lnTo>
                  <a:pt x="1995298" y="1242813"/>
                </a:lnTo>
                <a:lnTo>
                  <a:pt x="1983841" y="1287088"/>
                </a:lnTo>
                <a:lnTo>
                  <a:pt x="1970458" y="1330554"/>
                </a:lnTo>
                <a:lnTo>
                  <a:pt x="1955198" y="1373162"/>
                </a:lnTo>
                <a:lnTo>
                  <a:pt x="1938109" y="1414864"/>
                </a:lnTo>
                <a:lnTo>
                  <a:pt x="1919240" y="1455612"/>
                </a:lnTo>
                <a:lnTo>
                  <a:pt x="1898640" y="1495356"/>
                </a:lnTo>
                <a:lnTo>
                  <a:pt x="1876357" y="1534048"/>
                </a:lnTo>
                <a:lnTo>
                  <a:pt x="1852439" y="1571640"/>
                </a:lnTo>
                <a:lnTo>
                  <a:pt x="1826935" y="1608083"/>
                </a:lnTo>
                <a:lnTo>
                  <a:pt x="1799894" y="1643328"/>
                </a:lnTo>
                <a:lnTo>
                  <a:pt x="1771364" y="1677328"/>
                </a:lnTo>
                <a:lnTo>
                  <a:pt x="1741394" y="1710033"/>
                </a:lnTo>
                <a:lnTo>
                  <a:pt x="1710033" y="1741394"/>
                </a:lnTo>
                <a:lnTo>
                  <a:pt x="1677328" y="1771364"/>
                </a:lnTo>
                <a:lnTo>
                  <a:pt x="1643328" y="1799894"/>
                </a:lnTo>
                <a:lnTo>
                  <a:pt x="1608083" y="1826935"/>
                </a:lnTo>
                <a:lnTo>
                  <a:pt x="1571640" y="1852439"/>
                </a:lnTo>
                <a:lnTo>
                  <a:pt x="1534048" y="1876357"/>
                </a:lnTo>
                <a:lnTo>
                  <a:pt x="1495356" y="1898640"/>
                </a:lnTo>
                <a:lnTo>
                  <a:pt x="1455612" y="1919240"/>
                </a:lnTo>
                <a:lnTo>
                  <a:pt x="1414864" y="1938109"/>
                </a:lnTo>
                <a:lnTo>
                  <a:pt x="1373162" y="1955198"/>
                </a:lnTo>
                <a:lnTo>
                  <a:pt x="1330554" y="1970458"/>
                </a:lnTo>
                <a:lnTo>
                  <a:pt x="1287088" y="1983841"/>
                </a:lnTo>
                <a:lnTo>
                  <a:pt x="1242812" y="1995298"/>
                </a:lnTo>
                <a:lnTo>
                  <a:pt x="1197777" y="2004781"/>
                </a:lnTo>
                <a:lnTo>
                  <a:pt x="1152029" y="2012241"/>
                </a:lnTo>
                <a:lnTo>
                  <a:pt x="1105618" y="2017630"/>
                </a:lnTo>
                <a:lnTo>
                  <a:pt x="1058592" y="2020899"/>
                </a:lnTo>
                <a:lnTo>
                  <a:pt x="1010999" y="20219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562233" y="514500"/>
            <a:ext cx="2696633" cy="2696633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0" y="1010999"/>
                </a:moveTo>
                <a:lnTo>
                  <a:pt x="1100" y="963407"/>
                </a:lnTo>
                <a:lnTo>
                  <a:pt x="4369" y="916381"/>
                </a:lnTo>
                <a:lnTo>
                  <a:pt x="9758" y="869970"/>
                </a:lnTo>
                <a:lnTo>
                  <a:pt x="17218" y="824222"/>
                </a:lnTo>
                <a:lnTo>
                  <a:pt x="26701" y="779186"/>
                </a:lnTo>
                <a:lnTo>
                  <a:pt x="38158" y="734911"/>
                </a:lnTo>
                <a:lnTo>
                  <a:pt x="51541" y="691445"/>
                </a:lnTo>
                <a:lnTo>
                  <a:pt x="66801" y="648837"/>
                </a:lnTo>
                <a:lnTo>
                  <a:pt x="83890" y="607135"/>
                </a:lnTo>
                <a:lnTo>
                  <a:pt x="102759" y="566387"/>
                </a:lnTo>
                <a:lnTo>
                  <a:pt x="123359" y="526643"/>
                </a:lnTo>
                <a:lnTo>
                  <a:pt x="145642" y="487951"/>
                </a:lnTo>
                <a:lnTo>
                  <a:pt x="169560" y="450359"/>
                </a:lnTo>
                <a:lnTo>
                  <a:pt x="195064" y="413916"/>
                </a:lnTo>
                <a:lnTo>
                  <a:pt x="222105" y="378671"/>
                </a:lnTo>
                <a:lnTo>
                  <a:pt x="250635" y="344671"/>
                </a:lnTo>
                <a:lnTo>
                  <a:pt x="280605" y="311966"/>
                </a:lnTo>
                <a:lnTo>
                  <a:pt x="311966" y="280605"/>
                </a:lnTo>
                <a:lnTo>
                  <a:pt x="344671" y="250635"/>
                </a:lnTo>
                <a:lnTo>
                  <a:pt x="378671" y="222105"/>
                </a:lnTo>
                <a:lnTo>
                  <a:pt x="413916" y="195064"/>
                </a:lnTo>
                <a:lnTo>
                  <a:pt x="450359" y="169560"/>
                </a:lnTo>
                <a:lnTo>
                  <a:pt x="487951" y="145642"/>
                </a:lnTo>
                <a:lnTo>
                  <a:pt x="526643" y="123359"/>
                </a:lnTo>
                <a:lnTo>
                  <a:pt x="566387" y="102759"/>
                </a:lnTo>
                <a:lnTo>
                  <a:pt x="607135" y="83890"/>
                </a:lnTo>
                <a:lnTo>
                  <a:pt x="648837" y="66801"/>
                </a:lnTo>
                <a:lnTo>
                  <a:pt x="691445" y="51541"/>
                </a:lnTo>
                <a:lnTo>
                  <a:pt x="734911" y="38158"/>
                </a:lnTo>
                <a:lnTo>
                  <a:pt x="779186" y="26701"/>
                </a:lnTo>
                <a:lnTo>
                  <a:pt x="824222" y="17218"/>
                </a:lnTo>
                <a:lnTo>
                  <a:pt x="869970" y="9758"/>
                </a:lnTo>
                <a:lnTo>
                  <a:pt x="916381" y="4369"/>
                </a:lnTo>
                <a:lnTo>
                  <a:pt x="963407" y="1100"/>
                </a:lnTo>
                <a:lnTo>
                  <a:pt x="1010999" y="0"/>
                </a:lnTo>
                <a:lnTo>
                  <a:pt x="1061132" y="1242"/>
                </a:lnTo>
                <a:lnTo>
                  <a:pt x="1110924" y="4947"/>
                </a:lnTo>
                <a:lnTo>
                  <a:pt x="1160294" y="11079"/>
                </a:lnTo>
                <a:lnTo>
                  <a:pt x="1209157" y="19605"/>
                </a:lnTo>
                <a:lnTo>
                  <a:pt x="1257431" y="30490"/>
                </a:lnTo>
                <a:lnTo>
                  <a:pt x="1305034" y="43700"/>
                </a:lnTo>
                <a:lnTo>
                  <a:pt x="1351882" y="59201"/>
                </a:lnTo>
                <a:lnTo>
                  <a:pt x="1397892" y="76957"/>
                </a:lnTo>
                <a:lnTo>
                  <a:pt x="1442983" y="96936"/>
                </a:lnTo>
                <a:lnTo>
                  <a:pt x="1487070" y="119102"/>
                </a:lnTo>
                <a:lnTo>
                  <a:pt x="1530071" y="143421"/>
                </a:lnTo>
                <a:lnTo>
                  <a:pt x="1571903" y="169859"/>
                </a:lnTo>
                <a:lnTo>
                  <a:pt x="1612483" y="198382"/>
                </a:lnTo>
                <a:lnTo>
                  <a:pt x="1651728" y="228955"/>
                </a:lnTo>
                <a:lnTo>
                  <a:pt x="1689557" y="261544"/>
                </a:lnTo>
                <a:lnTo>
                  <a:pt x="1725884" y="296115"/>
                </a:lnTo>
                <a:lnTo>
                  <a:pt x="1760455" y="332442"/>
                </a:lnTo>
                <a:lnTo>
                  <a:pt x="1793044" y="370270"/>
                </a:lnTo>
                <a:lnTo>
                  <a:pt x="1823617" y="409516"/>
                </a:lnTo>
                <a:lnTo>
                  <a:pt x="1852140" y="450096"/>
                </a:lnTo>
                <a:lnTo>
                  <a:pt x="1878578" y="491928"/>
                </a:lnTo>
                <a:lnTo>
                  <a:pt x="1902897" y="534929"/>
                </a:lnTo>
                <a:lnTo>
                  <a:pt x="1925063" y="579016"/>
                </a:lnTo>
                <a:lnTo>
                  <a:pt x="1945042" y="624107"/>
                </a:lnTo>
                <a:lnTo>
                  <a:pt x="1962798" y="670117"/>
                </a:lnTo>
                <a:lnTo>
                  <a:pt x="1978299" y="716965"/>
                </a:lnTo>
                <a:lnTo>
                  <a:pt x="1991509" y="764568"/>
                </a:lnTo>
                <a:lnTo>
                  <a:pt x="2002394" y="812842"/>
                </a:lnTo>
                <a:lnTo>
                  <a:pt x="2010920" y="861705"/>
                </a:lnTo>
                <a:lnTo>
                  <a:pt x="2017052" y="911075"/>
                </a:lnTo>
                <a:lnTo>
                  <a:pt x="2020757" y="960867"/>
                </a:lnTo>
                <a:lnTo>
                  <a:pt x="2021999" y="1010999"/>
                </a:lnTo>
                <a:lnTo>
                  <a:pt x="2020899" y="1058592"/>
                </a:lnTo>
                <a:lnTo>
                  <a:pt x="2017630" y="1105618"/>
                </a:lnTo>
                <a:lnTo>
                  <a:pt x="2012241" y="1152029"/>
                </a:lnTo>
                <a:lnTo>
                  <a:pt x="2004781" y="1197777"/>
                </a:lnTo>
                <a:lnTo>
                  <a:pt x="1995298" y="1242813"/>
                </a:lnTo>
                <a:lnTo>
                  <a:pt x="1983841" y="1287088"/>
                </a:lnTo>
                <a:lnTo>
                  <a:pt x="1970458" y="1330554"/>
                </a:lnTo>
                <a:lnTo>
                  <a:pt x="1955198" y="1373162"/>
                </a:lnTo>
                <a:lnTo>
                  <a:pt x="1938109" y="1414864"/>
                </a:lnTo>
                <a:lnTo>
                  <a:pt x="1919240" y="1455612"/>
                </a:lnTo>
                <a:lnTo>
                  <a:pt x="1898640" y="1495356"/>
                </a:lnTo>
                <a:lnTo>
                  <a:pt x="1876357" y="1534048"/>
                </a:lnTo>
                <a:lnTo>
                  <a:pt x="1852439" y="1571640"/>
                </a:lnTo>
                <a:lnTo>
                  <a:pt x="1826935" y="1608083"/>
                </a:lnTo>
                <a:lnTo>
                  <a:pt x="1799894" y="1643328"/>
                </a:lnTo>
                <a:lnTo>
                  <a:pt x="1771364" y="1677328"/>
                </a:lnTo>
                <a:lnTo>
                  <a:pt x="1741394" y="1710033"/>
                </a:lnTo>
                <a:lnTo>
                  <a:pt x="1710033" y="1741394"/>
                </a:lnTo>
                <a:lnTo>
                  <a:pt x="1677328" y="1771364"/>
                </a:lnTo>
                <a:lnTo>
                  <a:pt x="1643328" y="1799894"/>
                </a:lnTo>
                <a:lnTo>
                  <a:pt x="1608083" y="1826935"/>
                </a:lnTo>
                <a:lnTo>
                  <a:pt x="1571640" y="1852439"/>
                </a:lnTo>
                <a:lnTo>
                  <a:pt x="1534048" y="1876357"/>
                </a:lnTo>
                <a:lnTo>
                  <a:pt x="1495356" y="1898640"/>
                </a:lnTo>
                <a:lnTo>
                  <a:pt x="1455612" y="1919240"/>
                </a:lnTo>
                <a:lnTo>
                  <a:pt x="1414864" y="1938109"/>
                </a:lnTo>
                <a:lnTo>
                  <a:pt x="1373162" y="1955198"/>
                </a:lnTo>
                <a:lnTo>
                  <a:pt x="1330554" y="1970458"/>
                </a:lnTo>
                <a:lnTo>
                  <a:pt x="1287088" y="1983841"/>
                </a:lnTo>
                <a:lnTo>
                  <a:pt x="1242812" y="1995298"/>
                </a:lnTo>
                <a:lnTo>
                  <a:pt x="1197777" y="2004781"/>
                </a:lnTo>
                <a:lnTo>
                  <a:pt x="1152029" y="2012241"/>
                </a:lnTo>
                <a:lnTo>
                  <a:pt x="1105618" y="2017630"/>
                </a:lnTo>
                <a:lnTo>
                  <a:pt x="1058592" y="2020899"/>
                </a:lnTo>
                <a:lnTo>
                  <a:pt x="1010999" y="2021999"/>
                </a:lnTo>
                <a:lnTo>
                  <a:pt x="963407" y="2020899"/>
                </a:lnTo>
                <a:lnTo>
                  <a:pt x="916381" y="2017630"/>
                </a:lnTo>
                <a:lnTo>
                  <a:pt x="869970" y="2012241"/>
                </a:lnTo>
                <a:lnTo>
                  <a:pt x="824222" y="2004781"/>
                </a:lnTo>
                <a:lnTo>
                  <a:pt x="779186" y="1995298"/>
                </a:lnTo>
                <a:lnTo>
                  <a:pt x="734911" y="1983841"/>
                </a:lnTo>
                <a:lnTo>
                  <a:pt x="691445" y="1970458"/>
                </a:lnTo>
                <a:lnTo>
                  <a:pt x="648837" y="1955198"/>
                </a:lnTo>
                <a:lnTo>
                  <a:pt x="607135" y="1938109"/>
                </a:lnTo>
                <a:lnTo>
                  <a:pt x="566387" y="1919240"/>
                </a:lnTo>
                <a:lnTo>
                  <a:pt x="526643" y="1898640"/>
                </a:lnTo>
                <a:lnTo>
                  <a:pt x="487951" y="1876357"/>
                </a:lnTo>
                <a:lnTo>
                  <a:pt x="450359" y="1852439"/>
                </a:lnTo>
                <a:lnTo>
                  <a:pt x="413916" y="1826935"/>
                </a:lnTo>
                <a:lnTo>
                  <a:pt x="378671" y="1799894"/>
                </a:lnTo>
                <a:lnTo>
                  <a:pt x="344671" y="1771364"/>
                </a:lnTo>
                <a:lnTo>
                  <a:pt x="311966" y="1741394"/>
                </a:lnTo>
                <a:lnTo>
                  <a:pt x="280605" y="1710033"/>
                </a:lnTo>
                <a:lnTo>
                  <a:pt x="250635" y="1677328"/>
                </a:lnTo>
                <a:lnTo>
                  <a:pt x="222105" y="1643328"/>
                </a:lnTo>
                <a:lnTo>
                  <a:pt x="195064" y="1608083"/>
                </a:lnTo>
                <a:lnTo>
                  <a:pt x="169560" y="1571640"/>
                </a:lnTo>
                <a:lnTo>
                  <a:pt x="145642" y="1534048"/>
                </a:lnTo>
                <a:lnTo>
                  <a:pt x="123359" y="1495356"/>
                </a:lnTo>
                <a:lnTo>
                  <a:pt x="102759" y="1455612"/>
                </a:lnTo>
                <a:lnTo>
                  <a:pt x="83890" y="1414864"/>
                </a:lnTo>
                <a:lnTo>
                  <a:pt x="66801" y="1373162"/>
                </a:lnTo>
                <a:lnTo>
                  <a:pt x="51541" y="1330554"/>
                </a:lnTo>
                <a:lnTo>
                  <a:pt x="38158" y="1287088"/>
                </a:lnTo>
                <a:lnTo>
                  <a:pt x="26701" y="1242813"/>
                </a:lnTo>
                <a:lnTo>
                  <a:pt x="17218" y="1197777"/>
                </a:lnTo>
                <a:lnTo>
                  <a:pt x="9758" y="1152029"/>
                </a:lnTo>
                <a:lnTo>
                  <a:pt x="4369" y="1105618"/>
                </a:lnTo>
                <a:lnTo>
                  <a:pt x="1100" y="1058592"/>
                </a:lnTo>
                <a:lnTo>
                  <a:pt x="0" y="1010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622" y="1514107"/>
            <a:ext cx="967740" cy="670034"/>
          </a:xfrm>
          <a:prstGeom prst="rect">
            <a:avLst/>
          </a:prstGeom>
        </p:spPr>
        <p:txBody>
          <a:bodyPr vert="horz" wrap="square" lIns="0" tIns="11853" rIns="0" bIns="0" rtlCol="0" anchor="ctr">
            <a:spAutoFit/>
          </a:bodyPr>
          <a:lstStyle/>
          <a:p>
            <a:pPr marL="219281" marR="6773" indent="-203195">
              <a:lnSpc>
                <a:spcPct val="101600"/>
              </a:lnSpc>
              <a:spcBef>
                <a:spcPts val="93"/>
              </a:spcBef>
            </a:pPr>
            <a:r>
              <a:rPr sz="2133" dirty="0"/>
              <a:t>sigmoid  </a:t>
            </a:r>
            <a:r>
              <a:rPr sz="2133" spc="-7" dirty="0"/>
              <a:t>gate</a:t>
            </a:r>
            <a:endParaRPr sz="2133"/>
          </a:p>
        </p:txBody>
      </p:sp>
      <p:sp>
        <p:nvSpPr>
          <p:cNvPr id="5" name="object 5"/>
          <p:cNvSpPr/>
          <p:nvPr/>
        </p:nvSpPr>
        <p:spPr>
          <a:xfrm>
            <a:off x="485833" y="1862500"/>
            <a:ext cx="1924473" cy="0"/>
          </a:xfrm>
          <a:custGeom>
            <a:avLst/>
            <a:gdLst/>
            <a:ahLst/>
            <a:cxnLst/>
            <a:rect l="l" t="t" r="r" b="b"/>
            <a:pathLst>
              <a:path w="1443355">
                <a:moveTo>
                  <a:pt x="0" y="0"/>
                </a:moveTo>
                <a:lnTo>
                  <a:pt x="1442999" y="0"/>
                </a:lnTo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397132" y="1807845"/>
            <a:ext cx="140667" cy="1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554567" y="1239178"/>
            <a:ext cx="237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8234" y="1862500"/>
            <a:ext cx="2179319" cy="0"/>
          </a:xfrm>
          <a:custGeom>
            <a:avLst/>
            <a:gdLst/>
            <a:ahLst/>
            <a:cxnLst/>
            <a:rect l="l" t="t" r="r" b="b"/>
            <a:pathLst>
              <a:path w="1634489">
                <a:moveTo>
                  <a:pt x="0" y="0"/>
                </a:moveTo>
                <a:lnTo>
                  <a:pt x="1634099" y="0"/>
                </a:lnTo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424333" y="1807845"/>
            <a:ext cx="140667" cy="1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457633" y="1364467"/>
            <a:ext cx="2222537" cy="376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5451283" y="1358116"/>
            <a:ext cx="2236047" cy="389467"/>
          </a:xfrm>
          <a:custGeom>
            <a:avLst/>
            <a:gdLst/>
            <a:ahLst/>
            <a:cxnLst/>
            <a:rect l="l" t="t" r="r" b="b"/>
            <a:pathLst>
              <a:path w="1677035" h="292100">
                <a:moveTo>
                  <a:pt x="0" y="0"/>
                </a:moveTo>
                <a:lnTo>
                  <a:pt x="1676428" y="0"/>
                </a:lnTo>
                <a:lnTo>
                  <a:pt x="1676428" y="291824"/>
                </a:lnTo>
                <a:lnTo>
                  <a:pt x="0" y="2918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167091" y="581384"/>
            <a:ext cx="3818208" cy="2511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7959784" y="575033"/>
            <a:ext cx="4032673" cy="2575560"/>
          </a:xfrm>
          <a:custGeom>
            <a:avLst/>
            <a:gdLst/>
            <a:ahLst/>
            <a:cxnLst/>
            <a:rect l="l" t="t" r="r" b="b"/>
            <a:pathLst>
              <a:path w="3024504" h="1931670">
                <a:moveTo>
                  <a:pt x="0" y="0"/>
                </a:moveTo>
                <a:lnTo>
                  <a:pt x="3023899" y="0"/>
                </a:lnTo>
                <a:lnTo>
                  <a:pt x="3023899" y="1931199"/>
                </a:lnTo>
                <a:lnTo>
                  <a:pt x="0" y="1931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495460" y="2056703"/>
            <a:ext cx="2046393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367491" y="2002048"/>
            <a:ext cx="140667" cy="10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16626" y="2056703"/>
            <a:ext cx="2046393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200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88657" y="2002048"/>
            <a:ext cx="140667" cy="10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6169683" y="2189371"/>
            <a:ext cx="508299" cy="827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6163333" y="2183022"/>
            <a:ext cx="521547" cy="900853"/>
          </a:xfrm>
          <a:custGeom>
            <a:avLst/>
            <a:gdLst/>
            <a:ahLst/>
            <a:cxnLst/>
            <a:rect l="l" t="t" r="r" b="b"/>
            <a:pathLst>
              <a:path w="391160" h="675639">
                <a:moveTo>
                  <a:pt x="0" y="0"/>
                </a:moveTo>
                <a:lnTo>
                  <a:pt x="390749" y="0"/>
                </a:lnTo>
                <a:lnTo>
                  <a:pt x="390749" y="675049"/>
                </a:lnTo>
                <a:lnTo>
                  <a:pt x="0" y="6750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722702" y="1572201"/>
            <a:ext cx="508265" cy="7662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716352" y="1565850"/>
            <a:ext cx="521547" cy="779780"/>
          </a:xfrm>
          <a:custGeom>
            <a:avLst/>
            <a:gdLst/>
            <a:ahLst/>
            <a:cxnLst/>
            <a:rect l="l" t="t" r="r" b="b"/>
            <a:pathLst>
              <a:path w="391160" h="584835">
                <a:moveTo>
                  <a:pt x="0" y="0"/>
                </a:moveTo>
                <a:lnTo>
                  <a:pt x="390724" y="0"/>
                </a:lnTo>
                <a:lnTo>
                  <a:pt x="390724" y="584245"/>
                </a:lnTo>
                <a:lnTo>
                  <a:pt x="0" y="584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586483" y="2250894"/>
            <a:ext cx="1874831" cy="714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580132" y="2244543"/>
            <a:ext cx="1888067" cy="779780"/>
          </a:xfrm>
          <a:custGeom>
            <a:avLst/>
            <a:gdLst/>
            <a:ahLst/>
            <a:cxnLst/>
            <a:rect l="l" t="t" r="r" b="b"/>
            <a:pathLst>
              <a:path w="1416050" h="584835">
                <a:moveTo>
                  <a:pt x="0" y="0"/>
                </a:moveTo>
                <a:lnTo>
                  <a:pt x="1415648" y="0"/>
                </a:lnTo>
                <a:lnTo>
                  <a:pt x="1415648" y="584249"/>
                </a:lnTo>
                <a:lnTo>
                  <a:pt x="0" y="5842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716667" y="3882011"/>
            <a:ext cx="5325533" cy="1486731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"/>
                <a:cs typeface="Arial"/>
              </a:rPr>
              <a:t>What happens when </a:t>
            </a:r>
            <a:r>
              <a:rPr sz="3200" dirty="0">
                <a:latin typeface="Arial"/>
                <a:cs typeface="Arial"/>
              </a:rPr>
              <a:t>x =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-10?  </a:t>
            </a:r>
            <a:r>
              <a:rPr sz="3200" spc="-7" dirty="0">
                <a:latin typeface="Arial"/>
                <a:cs typeface="Arial"/>
              </a:rPr>
              <a:t>What happens when </a:t>
            </a:r>
            <a:r>
              <a:rPr sz="3200" dirty="0">
                <a:latin typeface="Arial"/>
                <a:cs typeface="Arial"/>
              </a:rPr>
              <a:t>x =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0?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680"/>
              </a:lnSpc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What happens when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x =</a:t>
            </a:r>
            <a:r>
              <a:rPr sz="32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10?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0368" y="3945144"/>
            <a:ext cx="3317627" cy="5048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xfrm>
            <a:off x="7456525" y="4805639"/>
            <a:ext cx="15900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28" name="object 28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788926" y="4814189"/>
            <a:ext cx="3587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11</a:t>
            </a:fld>
            <a:endParaRPr dirty="0"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4C6ED6FC-1CEE-4D3E-BC56-46D97A64F9AC}"/>
              </a:ext>
            </a:extLst>
          </p:cNvPr>
          <p:cNvSpPr/>
          <p:nvPr/>
        </p:nvSpPr>
        <p:spPr>
          <a:xfrm>
            <a:off x="1940021" y="2384680"/>
            <a:ext cx="4019167" cy="38530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AD9B0AFC-8E26-4C5F-A377-35337EF53DF6}"/>
              </a:ext>
            </a:extLst>
          </p:cNvPr>
          <p:cNvSpPr/>
          <p:nvPr/>
        </p:nvSpPr>
        <p:spPr>
          <a:xfrm>
            <a:off x="1927320" y="2371980"/>
            <a:ext cx="4045373" cy="3878580"/>
          </a:xfrm>
          <a:custGeom>
            <a:avLst/>
            <a:gdLst/>
            <a:ahLst/>
            <a:cxnLst/>
            <a:rect l="l" t="t" r="r" b="b"/>
            <a:pathLst>
              <a:path w="3034029" h="2908935">
                <a:moveTo>
                  <a:pt x="0" y="0"/>
                </a:moveTo>
                <a:lnTo>
                  <a:pt x="3033425" y="0"/>
                </a:lnTo>
                <a:lnTo>
                  <a:pt x="3033425" y="2908873"/>
                </a:lnTo>
                <a:lnTo>
                  <a:pt x="0" y="290887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6038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Activation</a:t>
            </a:r>
            <a:r>
              <a:rPr sz="4000" spc="-120" dirty="0"/>
              <a:t> </a:t>
            </a:r>
            <a:r>
              <a:rPr sz="4000" spc="-7" dirty="0"/>
              <a:t>Functions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47958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88515" indent="-418243">
              <a:lnSpc>
                <a:spcPct val="100000"/>
              </a:lnSpc>
              <a:spcBef>
                <a:spcPts val="133"/>
              </a:spcBef>
              <a:buChar char="-"/>
              <a:tabLst>
                <a:tab pos="5789362" algn="l"/>
                <a:tab pos="5790209" algn="l"/>
              </a:tabLst>
            </a:pPr>
            <a:r>
              <a:rPr spc="-7" dirty="0"/>
              <a:t>Squashes numbers to </a:t>
            </a:r>
            <a:r>
              <a:rPr dirty="0"/>
              <a:t>range</a:t>
            </a:r>
            <a:r>
              <a:rPr spc="-113" dirty="0"/>
              <a:t> </a:t>
            </a:r>
            <a:r>
              <a:rPr spc="-7" dirty="0"/>
              <a:t>[0,1]</a:t>
            </a:r>
          </a:p>
          <a:p>
            <a:pPr marL="5788515" marR="6773" indent="-418243">
              <a:lnSpc>
                <a:spcPct val="100000"/>
              </a:lnSpc>
              <a:buChar char="-"/>
              <a:tabLst>
                <a:tab pos="5789362" algn="l"/>
                <a:tab pos="5790209" algn="l"/>
              </a:tabLst>
            </a:pPr>
            <a:r>
              <a:rPr spc="-7" dirty="0"/>
              <a:t>Historically popular </a:t>
            </a:r>
            <a:r>
              <a:rPr dirty="0"/>
              <a:t>since </a:t>
            </a:r>
            <a:r>
              <a:rPr spc="-7" dirty="0"/>
              <a:t>they  have nice interpretation as </a:t>
            </a:r>
            <a:r>
              <a:rPr dirty="0"/>
              <a:t>a  saturating “firing rate” </a:t>
            </a:r>
            <a:r>
              <a:rPr spc="-7" dirty="0"/>
              <a:t>of </a:t>
            </a:r>
            <a:r>
              <a:rPr dirty="0"/>
              <a:t>a</a:t>
            </a:r>
            <a:r>
              <a:rPr spc="-152" dirty="0"/>
              <a:t> </a:t>
            </a:r>
            <a:r>
              <a:rPr spc="-7" dirty="0"/>
              <a:t>neuron</a:t>
            </a:r>
            <a:endParaRPr lang="en-US" spc="-7" dirty="0"/>
          </a:p>
          <a:p>
            <a:pPr marL="5370272" marR="6773" indent="0">
              <a:lnSpc>
                <a:spcPct val="100000"/>
              </a:lnSpc>
              <a:buNone/>
              <a:tabLst>
                <a:tab pos="5789362" algn="l"/>
                <a:tab pos="5790209" algn="l"/>
              </a:tabLst>
            </a:pPr>
            <a:r>
              <a:rPr lang="en-US" sz="3200" spc="-7" dirty="0"/>
              <a:t>3 problems:</a:t>
            </a:r>
          </a:p>
          <a:p>
            <a:pPr marL="5788515" marR="6773" indent="-418243">
              <a:lnSpc>
                <a:spcPct val="100000"/>
              </a:lnSpc>
              <a:buChar char="-"/>
              <a:tabLst>
                <a:tab pos="5789362" algn="l"/>
                <a:tab pos="5790209" algn="l"/>
              </a:tabLst>
            </a:pPr>
            <a:endParaRPr spc="-7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4805363"/>
            <a:ext cx="1238250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0601325" y="4805363"/>
            <a:ext cx="1590675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4814888"/>
            <a:ext cx="35877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21849" y="4987313"/>
            <a:ext cx="1634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Sigmoid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1166" y="726106"/>
            <a:ext cx="3564113" cy="60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388200" y="2244261"/>
            <a:ext cx="3182577" cy="2424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43EF3B6-2152-4F4C-838C-289AD8A7F111}"/>
              </a:ext>
            </a:extLst>
          </p:cNvPr>
          <p:cNvSpPr txBox="1"/>
          <p:nvPr/>
        </p:nvSpPr>
        <p:spPr>
          <a:xfrm>
            <a:off x="6150786" y="4823101"/>
            <a:ext cx="4677833" cy="20820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03658" marR="6773" indent="-587572">
              <a:spcBef>
                <a:spcPts val="133"/>
              </a:spcBef>
              <a:tabLst>
                <a:tab pos="603658" algn="l"/>
              </a:tabLst>
            </a:pP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r>
              <a:rPr lang="en-US" sz="2667" spc="-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Saturated neurons </a:t>
            </a:r>
            <a:r>
              <a:rPr sz="2667" dirty="0">
                <a:solidFill>
                  <a:srgbClr val="FF0000"/>
                </a:solidFill>
                <a:latin typeface="Arial"/>
                <a:cs typeface="Arial"/>
              </a:rPr>
              <a:t>“kill”</a:t>
            </a:r>
            <a:r>
              <a:rPr sz="2667" spc="-1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the  gradients</a:t>
            </a:r>
            <a:endParaRPr lang="en-US" sz="2667" spc="-7" dirty="0">
              <a:solidFill>
                <a:srgbClr val="FF0000"/>
              </a:solidFill>
              <a:latin typeface="Arial"/>
              <a:cs typeface="Arial"/>
            </a:endParaRPr>
          </a:p>
          <a:p>
            <a:pPr marL="603658" marR="6773" indent="-587572">
              <a:spcBef>
                <a:spcPts val="133"/>
              </a:spcBef>
              <a:tabLst>
                <a:tab pos="603658" algn="l"/>
              </a:tabLst>
            </a:pPr>
            <a:r>
              <a:rPr lang="en-US" sz="2667" spc="-7" dirty="0">
                <a:solidFill>
                  <a:srgbClr val="FF0000"/>
                </a:solidFill>
                <a:latin typeface="Arial"/>
                <a:cs typeface="Arial"/>
              </a:rPr>
              <a:t>2. Sigmoid outputs are</a:t>
            </a:r>
            <a:r>
              <a:rPr lang="en-US" sz="2667" spc="-1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667" spc="-7" dirty="0">
                <a:solidFill>
                  <a:srgbClr val="FF0000"/>
                </a:solidFill>
                <a:latin typeface="Arial"/>
                <a:cs typeface="Arial"/>
              </a:rPr>
              <a:t>not  </a:t>
            </a:r>
            <a:r>
              <a:rPr lang="en-US" sz="2667" dirty="0">
                <a:solidFill>
                  <a:srgbClr val="FF0000"/>
                </a:solidFill>
                <a:latin typeface="Arial"/>
                <a:cs typeface="Arial"/>
              </a:rPr>
              <a:t>zero-centered</a:t>
            </a:r>
            <a:endParaRPr lang="en-US" sz="2667" dirty="0">
              <a:latin typeface="Arial"/>
              <a:cs typeface="Arial"/>
            </a:endParaRPr>
          </a:p>
          <a:p>
            <a:pPr marL="603658" marR="6773" indent="-587572">
              <a:spcBef>
                <a:spcPts val="133"/>
              </a:spcBef>
              <a:tabLst>
                <a:tab pos="603658" algn="l"/>
              </a:tabLst>
            </a:pPr>
            <a:endParaRPr sz="26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24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21834" y="939695"/>
            <a:ext cx="3244799" cy="1851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815483" y="933345"/>
            <a:ext cx="3257973" cy="1864360"/>
          </a:xfrm>
          <a:custGeom>
            <a:avLst/>
            <a:gdLst/>
            <a:ahLst/>
            <a:cxnLst/>
            <a:rect l="l" t="t" r="r" b="b"/>
            <a:pathLst>
              <a:path w="2443479" h="1398270">
                <a:moveTo>
                  <a:pt x="0" y="0"/>
                </a:moveTo>
                <a:lnTo>
                  <a:pt x="2443124" y="0"/>
                </a:lnTo>
                <a:lnTo>
                  <a:pt x="2443124" y="1398025"/>
                </a:lnTo>
                <a:lnTo>
                  <a:pt x="0" y="13980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97334" y="1351371"/>
            <a:ext cx="2849772" cy="1230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3999" y="131077"/>
            <a:ext cx="9624907" cy="101224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"/>
                <a:cs typeface="Arial"/>
              </a:rPr>
              <a:t>Consider what happens when the input to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7" dirty="0">
                <a:latin typeface="Arial"/>
                <a:cs typeface="Arial"/>
              </a:rPr>
              <a:t>neuron is  always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positive...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408525" y="4805639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456525" y="4805639"/>
            <a:ext cx="15900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5788926" y="4814189"/>
            <a:ext cx="3587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3999" y="2719711"/>
            <a:ext cx="79408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7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say </a:t>
            </a:r>
            <a:r>
              <a:rPr sz="3200" spc="-7" dirty="0">
                <a:latin typeface="Arial"/>
                <a:cs typeface="Arial"/>
              </a:rPr>
              <a:t>about the gradients on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21834" y="939695"/>
            <a:ext cx="3244799" cy="1851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815483" y="933345"/>
            <a:ext cx="3257973" cy="1864360"/>
          </a:xfrm>
          <a:custGeom>
            <a:avLst/>
            <a:gdLst/>
            <a:ahLst/>
            <a:cxnLst/>
            <a:rect l="l" t="t" r="r" b="b"/>
            <a:pathLst>
              <a:path w="2443479" h="1398270">
                <a:moveTo>
                  <a:pt x="0" y="0"/>
                </a:moveTo>
                <a:lnTo>
                  <a:pt x="2443124" y="0"/>
                </a:lnTo>
                <a:lnTo>
                  <a:pt x="2443124" y="1398025"/>
                </a:lnTo>
                <a:lnTo>
                  <a:pt x="0" y="13980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97334" y="1351371"/>
            <a:ext cx="2849772" cy="1230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3999" y="131077"/>
            <a:ext cx="9624907" cy="101224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"/>
                <a:cs typeface="Arial"/>
              </a:rPr>
              <a:t>Consider what happens when the input to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7" dirty="0">
                <a:latin typeface="Arial"/>
                <a:cs typeface="Arial"/>
              </a:rPr>
              <a:t>neuron is  always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positive...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99" y="2719711"/>
            <a:ext cx="79408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7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say </a:t>
            </a:r>
            <a:r>
              <a:rPr sz="3200" spc="-7" dirty="0">
                <a:latin typeface="Arial"/>
                <a:cs typeface="Arial"/>
              </a:rPr>
              <a:t>about the gradients on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183" y="5386865"/>
            <a:ext cx="11503632" cy="632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408525" y="4805639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7456525" y="4805639"/>
            <a:ext cx="15900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788926" y="4814189"/>
            <a:ext cx="3587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21834" y="939695"/>
            <a:ext cx="3244799" cy="1851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815483" y="933345"/>
            <a:ext cx="3257973" cy="1864360"/>
          </a:xfrm>
          <a:custGeom>
            <a:avLst/>
            <a:gdLst/>
            <a:ahLst/>
            <a:cxnLst/>
            <a:rect l="l" t="t" r="r" b="b"/>
            <a:pathLst>
              <a:path w="2443479" h="1398270">
                <a:moveTo>
                  <a:pt x="0" y="0"/>
                </a:moveTo>
                <a:lnTo>
                  <a:pt x="2443124" y="0"/>
                </a:lnTo>
                <a:lnTo>
                  <a:pt x="2443124" y="1398025"/>
                </a:lnTo>
                <a:lnTo>
                  <a:pt x="0" y="13980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97334" y="1351371"/>
            <a:ext cx="2849772" cy="1230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3999" y="131077"/>
            <a:ext cx="9624907" cy="101224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"/>
                <a:cs typeface="Arial"/>
              </a:rPr>
              <a:t>Consider what happens when the input to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7" dirty="0">
                <a:latin typeface="Arial"/>
                <a:cs typeface="Arial"/>
              </a:rPr>
              <a:t>neuron is  always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positive...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99" y="2719711"/>
            <a:ext cx="79408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7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say </a:t>
            </a:r>
            <a:r>
              <a:rPr sz="3200" spc="-7" dirty="0">
                <a:latin typeface="Arial"/>
                <a:cs typeface="Arial"/>
              </a:rPr>
              <a:t>about the gradients on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7" name="object 7"/>
          <p:cNvSpPr/>
          <p:nvPr/>
        </p:nvSpPr>
        <p:spPr>
          <a:xfrm>
            <a:off x="344183" y="5386865"/>
            <a:ext cx="11503632" cy="632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408525" y="4805639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7456525" y="4805639"/>
            <a:ext cx="15900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788926" y="4814189"/>
            <a:ext cx="3587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15</a:t>
            </a:fld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7E0E7-70F4-4D6F-B8F6-07EF4AA1C1A7}"/>
              </a:ext>
            </a:extLst>
          </p:cNvPr>
          <p:cNvSpPr/>
          <p:nvPr/>
        </p:nvSpPr>
        <p:spPr>
          <a:xfrm>
            <a:off x="344183" y="3608313"/>
            <a:ext cx="8064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2348">
              <a:spcBef>
                <a:spcPts val="600"/>
              </a:spcBef>
            </a:pPr>
            <a:r>
              <a:rPr lang="en-US" sz="2400" spc="-27" dirty="0">
                <a:solidFill>
                  <a:srgbClr val="FF00FF"/>
                </a:solidFill>
                <a:latin typeface="Arial"/>
                <a:cs typeface="Arial"/>
              </a:rPr>
              <a:t>We </a:t>
            </a:r>
            <a:r>
              <a:rPr lang="en-US" sz="2400" dirty="0">
                <a:solidFill>
                  <a:srgbClr val="FF00FF"/>
                </a:solidFill>
                <a:latin typeface="Arial"/>
                <a:cs typeface="Arial"/>
              </a:rPr>
              <a:t>know </a:t>
            </a:r>
            <a:r>
              <a:rPr lang="en-US" sz="2400" spc="-7" dirty="0">
                <a:solidFill>
                  <a:srgbClr val="FF00FF"/>
                </a:solidFill>
                <a:latin typeface="Arial"/>
                <a:cs typeface="Arial"/>
              </a:rPr>
              <a:t>that local gradient of </a:t>
            </a:r>
            <a:r>
              <a:rPr lang="en-US" sz="2400" dirty="0">
                <a:solidFill>
                  <a:srgbClr val="FF00FF"/>
                </a:solidFill>
                <a:latin typeface="Arial"/>
                <a:cs typeface="Arial"/>
              </a:rPr>
              <a:t>sigmoid </a:t>
            </a:r>
            <a:r>
              <a:rPr lang="en-US" sz="2400" spc="-7" dirty="0">
                <a:solidFill>
                  <a:srgbClr val="FF00FF"/>
                </a:solidFill>
                <a:latin typeface="Arial"/>
                <a:cs typeface="Arial"/>
              </a:rPr>
              <a:t>is always</a:t>
            </a:r>
            <a:r>
              <a:rPr lang="en-US" sz="2400" spc="-8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lang="en-US" sz="2400" spc="-7" dirty="0">
                <a:solidFill>
                  <a:srgbClr val="FF00FF"/>
                </a:solidFill>
                <a:latin typeface="Arial"/>
                <a:cs typeface="Arial"/>
              </a:rPr>
              <a:t>positive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1CDD3272-FB5D-48B9-B4B2-0EB13B6352DC}"/>
              </a:ext>
            </a:extLst>
          </p:cNvPr>
          <p:cNvSpPr/>
          <p:nvPr/>
        </p:nvSpPr>
        <p:spPr>
          <a:xfrm>
            <a:off x="1341119" y="5395414"/>
            <a:ext cx="6331890" cy="624149"/>
          </a:xfrm>
          <a:custGeom>
            <a:avLst/>
            <a:gdLst/>
            <a:ahLst/>
            <a:cxnLst/>
            <a:rect l="l" t="t" r="r" b="b"/>
            <a:pathLst>
              <a:path w="4754880" h="474979">
                <a:moveTo>
                  <a:pt x="0" y="0"/>
                </a:moveTo>
                <a:lnTo>
                  <a:pt x="4754399" y="0"/>
                </a:lnTo>
                <a:lnTo>
                  <a:pt x="4754399" y="474599"/>
                </a:lnTo>
                <a:lnTo>
                  <a:pt x="0" y="474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05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21834" y="939695"/>
            <a:ext cx="3244799" cy="1851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815483" y="933345"/>
            <a:ext cx="3257973" cy="1864360"/>
          </a:xfrm>
          <a:custGeom>
            <a:avLst/>
            <a:gdLst/>
            <a:ahLst/>
            <a:cxnLst/>
            <a:rect l="l" t="t" r="r" b="b"/>
            <a:pathLst>
              <a:path w="2443479" h="1398270">
                <a:moveTo>
                  <a:pt x="0" y="0"/>
                </a:moveTo>
                <a:lnTo>
                  <a:pt x="2443124" y="0"/>
                </a:lnTo>
                <a:lnTo>
                  <a:pt x="2443124" y="1398025"/>
                </a:lnTo>
                <a:lnTo>
                  <a:pt x="0" y="13980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97334" y="1351371"/>
            <a:ext cx="2849772" cy="1230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3999" y="131077"/>
            <a:ext cx="9624907" cy="101224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"/>
                <a:cs typeface="Arial"/>
              </a:rPr>
              <a:t>Consider what happens when the input to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7" dirty="0">
                <a:latin typeface="Arial"/>
                <a:cs typeface="Arial"/>
              </a:rPr>
              <a:t>neuron is  always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positive...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99" y="2719711"/>
            <a:ext cx="79408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7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say </a:t>
            </a:r>
            <a:r>
              <a:rPr sz="3200" spc="-7" dirty="0">
                <a:latin typeface="Arial"/>
                <a:cs typeface="Arial"/>
              </a:rPr>
              <a:t>about the gradients on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7" name="object 7"/>
          <p:cNvSpPr/>
          <p:nvPr/>
        </p:nvSpPr>
        <p:spPr>
          <a:xfrm>
            <a:off x="344183" y="5386865"/>
            <a:ext cx="11503632" cy="632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408525" y="4805639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7456525" y="4805639"/>
            <a:ext cx="15900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788926" y="4814189"/>
            <a:ext cx="3587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16</a:t>
            </a:fld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7E0E7-70F4-4D6F-B8F6-07EF4AA1C1A7}"/>
              </a:ext>
            </a:extLst>
          </p:cNvPr>
          <p:cNvSpPr/>
          <p:nvPr/>
        </p:nvSpPr>
        <p:spPr>
          <a:xfrm>
            <a:off x="344183" y="3608313"/>
            <a:ext cx="8064772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2348">
              <a:spcBef>
                <a:spcPts val="600"/>
              </a:spcBef>
            </a:pPr>
            <a:r>
              <a:rPr lang="en-US" sz="2400" spc="-27" dirty="0">
                <a:solidFill>
                  <a:srgbClr val="FF00FF"/>
                </a:solidFill>
                <a:latin typeface="Arial"/>
                <a:cs typeface="Arial"/>
              </a:rPr>
              <a:t>We </a:t>
            </a:r>
            <a:r>
              <a:rPr lang="en-US" sz="2400" dirty="0">
                <a:solidFill>
                  <a:srgbClr val="FF00FF"/>
                </a:solidFill>
                <a:latin typeface="Arial"/>
                <a:cs typeface="Arial"/>
              </a:rPr>
              <a:t>know </a:t>
            </a:r>
            <a:r>
              <a:rPr lang="en-US" sz="2400" spc="-7" dirty="0">
                <a:solidFill>
                  <a:srgbClr val="FF00FF"/>
                </a:solidFill>
                <a:latin typeface="Arial"/>
                <a:cs typeface="Arial"/>
              </a:rPr>
              <a:t>that local gradient of </a:t>
            </a:r>
            <a:r>
              <a:rPr lang="en-US" sz="2400" dirty="0">
                <a:solidFill>
                  <a:srgbClr val="FF00FF"/>
                </a:solidFill>
                <a:latin typeface="Arial"/>
                <a:cs typeface="Arial"/>
              </a:rPr>
              <a:t>sigmoid </a:t>
            </a:r>
            <a:r>
              <a:rPr lang="en-US" sz="2400" spc="-7" dirty="0">
                <a:solidFill>
                  <a:srgbClr val="FF00FF"/>
                </a:solidFill>
                <a:latin typeface="Arial"/>
                <a:cs typeface="Arial"/>
              </a:rPr>
              <a:t>is always</a:t>
            </a:r>
            <a:r>
              <a:rPr lang="en-US" sz="2400" spc="-8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lang="en-US" sz="2400" spc="-7" dirty="0">
                <a:solidFill>
                  <a:srgbClr val="FF00FF"/>
                </a:solidFill>
                <a:latin typeface="Arial"/>
                <a:cs typeface="Arial"/>
              </a:rPr>
              <a:t>positive</a:t>
            </a:r>
          </a:p>
          <a:p>
            <a:pPr marL="202348">
              <a:spcBef>
                <a:spcPts val="600"/>
              </a:spcBef>
            </a:pPr>
            <a:r>
              <a:rPr lang="en-US" sz="2400" spc="-27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lang="en-US" sz="2400" spc="-7" dirty="0">
                <a:solidFill>
                  <a:srgbClr val="FF0000"/>
                </a:solidFill>
                <a:latin typeface="Arial"/>
                <a:cs typeface="Arial"/>
              </a:rPr>
              <a:t>are assuming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lang="en-US" sz="2400" spc="-7" dirty="0">
                <a:solidFill>
                  <a:srgbClr val="FF0000"/>
                </a:solidFill>
                <a:latin typeface="Arial"/>
                <a:cs typeface="Arial"/>
              </a:rPr>
              <a:t>is always</a:t>
            </a:r>
            <a:r>
              <a:rPr lang="en-US" sz="2400" spc="-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spc="-7" dirty="0">
                <a:solidFill>
                  <a:srgbClr val="FF0000"/>
                </a:solidFill>
                <a:latin typeface="Arial"/>
                <a:cs typeface="Arial"/>
              </a:rPr>
              <a:t>positive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1CDD3272-FB5D-48B9-B4B2-0EB13B6352DC}"/>
              </a:ext>
            </a:extLst>
          </p:cNvPr>
          <p:cNvSpPr/>
          <p:nvPr/>
        </p:nvSpPr>
        <p:spPr>
          <a:xfrm>
            <a:off x="1341119" y="5395414"/>
            <a:ext cx="6331890" cy="624149"/>
          </a:xfrm>
          <a:custGeom>
            <a:avLst/>
            <a:gdLst/>
            <a:ahLst/>
            <a:cxnLst/>
            <a:rect l="l" t="t" r="r" b="b"/>
            <a:pathLst>
              <a:path w="4754880" h="474979">
                <a:moveTo>
                  <a:pt x="0" y="0"/>
                </a:moveTo>
                <a:lnTo>
                  <a:pt x="4754399" y="0"/>
                </a:lnTo>
                <a:lnTo>
                  <a:pt x="4754399" y="474599"/>
                </a:lnTo>
                <a:lnTo>
                  <a:pt x="0" y="474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3104315C-718B-4D12-ACCC-36D439F9F834}"/>
              </a:ext>
            </a:extLst>
          </p:cNvPr>
          <p:cNvSpPr/>
          <p:nvPr/>
        </p:nvSpPr>
        <p:spPr>
          <a:xfrm>
            <a:off x="7655066" y="5387599"/>
            <a:ext cx="363220" cy="633307"/>
          </a:xfrm>
          <a:custGeom>
            <a:avLst/>
            <a:gdLst/>
            <a:ahLst/>
            <a:cxnLst/>
            <a:rect l="l" t="t" r="r" b="b"/>
            <a:pathLst>
              <a:path w="272414" h="474979">
                <a:moveTo>
                  <a:pt x="0" y="0"/>
                </a:moveTo>
                <a:lnTo>
                  <a:pt x="271799" y="0"/>
                </a:lnTo>
                <a:lnTo>
                  <a:pt x="271799" y="474599"/>
                </a:lnTo>
                <a:lnTo>
                  <a:pt x="0" y="474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8435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21834" y="939695"/>
            <a:ext cx="3244799" cy="1851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815483" y="933345"/>
            <a:ext cx="3257973" cy="1864360"/>
          </a:xfrm>
          <a:custGeom>
            <a:avLst/>
            <a:gdLst/>
            <a:ahLst/>
            <a:cxnLst/>
            <a:rect l="l" t="t" r="r" b="b"/>
            <a:pathLst>
              <a:path w="2443479" h="1398270">
                <a:moveTo>
                  <a:pt x="0" y="0"/>
                </a:moveTo>
                <a:lnTo>
                  <a:pt x="2443124" y="0"/>
                </a:lnTo>
                <a:lnTo>
                  <a:pt x="2443124" y="1398025"/>
                </a:lnTo>
                <a:lnTo>
                  <a:pt x="0" y="13980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97334" y="1351371"/>
            <a:ext cx="2849772" cy="1230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3999" y="131077"/>
            <a:ext cx="9624907" cy="101224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"/>
                <a:cs typeface="Arial"/>
              </a:rPr>
              <a:t>Consider what happens when the input to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7" dirty="0">
                <a:latin typeface="Arial"/>
                <a:cs typeface="Arial"/>
              </a:rPr>
              <a:t>neuron is  always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positive...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99" y="2719711"/>
            <a:ext cx="79408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7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say </a:t>
            </a:r>
            <a:r>
              <a:rPr sz="3200" spc="-7" dirty="0">
                <a:latin typeface="Arial"/>
                <a:cs typeface="Arial"/>
              </a:rPr>
              <a:t>about the gradients on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7" name="object 7"/>
          <p:cNvSpPr/>
          <p:nvPr/>
        </p:nvSpPr>
        <p:spPr>
          <a:xfrm>
            <a:off x="344183" y="5386865"/>
            <a:ext cx="11503632" cy="632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408525" y="4805639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7456525" y="4805639"/>
            <a:ext cx="15900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788926" y="4814189"/>
            <a:ext cx="3587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17</a:t>
            </a:fld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7E0E7-70F4-4D6F-B8F6-07EF4AA1C1A7}"/>
              </a:ext>
            </a:extLst>
          </p:cNvPr>
          <p:cNvSpPr/>
          <p:nvPr/>
        </p:nvSpPr>
        <p:spPr>
          <a:xfrm>
            <a:off x="344183" y="3608313"/>
            <a:ext cx="11499751" cy="18004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2348">
              <a:spcBef>
                <a:spcPts val="600"/>
              </a:spcBef>
            </a:pPr>
            <a:r>
              <a:rPr lang="en-US" sz="2400" spc="-27" dirty="0">
                <a:solidFill>
                  <a:srgbClr val="FF00FF"/>
                </a:solidFill>
                <a:latin typeface="Arial"/>
                <a:cs typeface="Arial"/>
              </a:rPr>
              <a:t>We </a:t>
            </a:r>
            <a:r>
              <a:rPr lang="en-US" sz="2400" dirty="0">
                <a:solidFill>
                  <a:srgbClr val="FF00FF"/>
                </a:solidFill>
                <a:latin typeface="Arial"/>
                <a:cs typeface="Arial"/>
              </a:rPr>
              <a:t>know </a:t>
            </a:r>
            <a:r>
              <a:rPr lang="en-US" sz="2400" spc="-7" dirty="0">
                <a:solidFill>
                  <a:srgbClr val="FF00FF"/>
                </a:solidFill>
                <a:latin typeface="Arial"/>
                <a:cs typeface="Arial"/>
              </a:rPr>
              <a:t>that local gradient of </a:t>
            </a:r>
            <a:r>
              <a:rPr lang="en-US" sz="2400" dirty="0">
                <a:solidFill>
                  <a:srgbClr val="FF00FF"/>
                </a:solidFill>
                <a:latin typeface="Arial"/>
                <a:cs typeface="Arial"/>
              </a:rPr>
              <a:t>sigmoid </a:t>
            </a:r>
            <a:r>
              <a:rPr lang="en-US" sz="2400" spc="-7" dirty="0">
                <a:solidFill>
                  <a:srgbClr val="FF00FF"/>
                </a:solidFill>
                <a:latin typeface="Arial"/>
                <a:cs typeface="Arial"/>
              </a:rPr>
              <a:t>is always</a:t>
            </a:r>
            <a:r>
              <a:rPr lang="en-US" sz="2400" spc="-8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lang="en-US" sz="2400" spc="-7" dirty="0">
                <a:solidFill>
                  <a:srgbClr val="FF00FF"/>
                </a:solidFill>
                <a:latin typeface="Arial"/>
                <a:cs typeface="Arial"/>
              </a:rPr>
              <a:t>positive</a:t>
            </a:r>
          </a:p>
          <a:p>
            <a:pPr marL="202348">
              <a:spcBef>
                <a:spcPts val="600"/>
              </a:spcBef>
            </a:pPr>
            <a:r>
              <a:rPr lang="en-US" sz="2400" spc="-27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lang="en-US" sz="2400" spc="-7" dirty="0">
                <a:solidFill>
                  <a:srgbClr val="FF0000"/>
                </a:solidFill>
                <a:latin typeface="Arial"/>
                <a:cs typeface="Arial"/>
              </a:rPr>
              <a:t>are assuming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lang="en-US" sz="2400" spc="-7" dirty="0">
                <a:solidFill>
                  <a:srgbClr val="FF0000"/>
                </a:solidFill>
                <a:latin typeface="Arial"/>
                <a:cs typeface="Arial"/>
              </a:rPr>
              <a:t>is always</a:t>
            </a:r>
            <a:r>
              <a:rPr lang="en-US" sz="2400" spc="-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spc="-7" dirty="0">
                <a:solidFill>
                  <a:srgbClr val="FF0000"/>
                </a:solidFill>
                <a:latin typeface="Arial"/>
                <a:cs typeface="Arial"/>
              </a:rPr>
              <a:t>positive</a:t>
            </a:r>
          </a:p>
          <a:p>
            <a:pPr marL="202348">
              <a:spcBef>
                <a:spcPts val="600"/>
              </a:spcBef>
            </a:pPr>
            <a:r>
              <a:rPr lang="en-US" sz="2400" spc="-7" dirty="0">
                <a:solidFill>
                  <a:srgbClr val="6AA84F"/>
                </a:solidFill>
                <a:latin typeface="Arial"/>
                <a:cs typeface="Arial"/>
              </a:rPr>
              <a:t>So!! Sign of gradient </a:t>
            </a:r>
            <a:r>
              <a:rPr lang="en-US" sz="2400" b="1" dirty="0">
                <a:solidFill>
                  <a:srgbClr val="6AA84F"/>
                </a:solidFill>
                <a:latin typeface="Arial"/>
                <a:cs typeface="Arial"/>
              </a:rPr>
              <a:t>for </a:t>
            </a:r>
            <a:r>
              <a:rPr lang="en-US" sz="2400" b="1" spc="-7" dirty="0">
                <a:solidFill>
                  <a:srgbClr val="6AA84F"/>
                </a:solidFill>
                <a:latin typeface="Arial"/>
                <a:cs typeface="Arial"/>
              </a:rPr>
              <a:t>all </a:t>
            </a:r>
            <a:r>
              <a:rPr lang="en-US" sz="2400" b="1" dirty="0" err="1">
                <a:solidFill>
                  <a:srgbClr val="6AA84F"/>
                </a:solidFill>
                <a:latin typeface="Arial"/>
                <a:cs typeface="Arial"/>
              </a:rPr>
              <a:t>w</a:t>
            </a:r>
            <a:r>
              <a:rPr lang="en-US" sz="2400" b="1" baseline="-32407" dirty="0" err="1">
                <a:solidFill>
                  <a:srgbClr val="6AA84F"/>
                </a:solidFill>
                <a:latin typeface="Arial"/>
                <a:cs typeface="Arial"/>
              </a:rPr>
              <a:t>i</a:t>
            </a:r>
            <a:r>
              <a:rPr lang="en-US" sz="2400" b="1" baseline="-32407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lang="en-US" sz="2400" spc="-7" dirty="0">
                <a:solidFill>
                  <a:srgbClr val="6AA84F"/>
                </a:solidFill>
                <a:latin typeface="Arial"/>
                <a:cs typeface="Arial"/>
              </a:rPr>
              <a:t>is the </a:t>
            </a:r>
            <a:r>
              <a:rPr lang="en-US" sz="2400" dirty="0">
                <a:solidFill>
                  <a:srgbClr val="6AA84F"/>
                </a:solidFill>
                <a:latin typeface="Arial"/>
                <a:cs typeface="Arial"/>
              </a:rPr>
              <a:t>same </a:t>
            </a:r>
            <a:r>
              <a:rPr lang="en-US" sz="2400" spc="-7" dirty="0">
                <a:solidFill>
                  <a:srgbClr val="6AA84F"/>
                </a:solidFill>
                <a:latin typeface="Arial"/>
                <a:cs typeface="Arial"/>
              </a:rPr>
              <a:t>as the </a:t>
            </a:r>
            <a:r>
              <a:rPr lang="en-US" sz="2400" dirty="0">
                <a:solidFill>
                  <a:srgbClr val="6AA84F"/>
                </a:solidFill>
                <a:latin typeface="Arial"/>
                <a:cs typeface="Arial"/>
              </a:rPr>
              <a:t>sign </a:t>
            </a:r>
            <a:r>
              <a:rPr lang="en-US" sz="2400" spc="-7" dirty="0">
                <a:solidFill>
                  <a:srgbClr val="6AA84F"/>
                </a:solidFill>
                <a:latin typeface="Arial"/>
                <a:cs typeface="Arial"/>
              </a:rPr>
              <a:t>of upstream </a:t>
            </a:r>
            <a:r>
              <a:rPr lang="en-US" sz="2400" dirty="0">
                <a:solidFill>
                  <a:srgbClr val="6AA84F"/>
                </a:solidFill>
                <a:latin typeface="Arial"/>
                <a:cs typeface="Arial"/>
              </a:rPr>
              <a:t>scalar</a:t>
            </a:r>
            <a:r>
              <a:rPr lang="en-US" sz="2400" spc="-272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lang="en-US" sz="2400" spc="-7" dirty="0">
                <a:solidFill>
                  <a:srgbClr val="6AA84F"/>
                </a:solidFill>
                <a:latin typeface="Arial"/>
                <a:cs typeface="Arial"/>
              </a:rPr>
              <a:t>gradient!</a:t>
            </a:r>
            <a:endParaRPr lang="en-US" sz="2400" dirty="0">
              <a:latin typeface="Arial"/>
              <a:cs typeface="Arial"/>
            </a:endParaRPr>
          </a:p>
          <a:p>
            <a:pPr marL="202348">
              <a:spcBef>
                <a:spcPts val="600"/>
              </a:spcBef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1CDD3272-FB5D-48B9-B4B2-0EB13B6352DC}"/>
              </a:ext>
            </a:extLst>
          </p:cNvPr>
          <p:cNvSpPr/>
          <p:nvPr/>
        </p:nvSpPr>
        <p:spPr>
          <a:xfrm>
            <a:off x="1341119" y="5395414"/>
            <a:ext cx="6331890" cy="624149"/>
          </a:xfrm>
          <a:custGeom>
            <a:avLst/>
            <a:gdLst/>
            <a:ahLst/>
            <a:cxnLst/>
            <a:rect l="l" t="t" r="r" b="b"/>
            <a:pathLst>
              <a:path w="4754880" h="474979">
                <a:moveTo>
                  <a:pt x="0" y="0"/>
                </a:moveTo>
                <a:lnTo>
                  <a:pt x="4754399" y="0"/>
                </a:lnTo>
                <a:lnTo>
                  <a:pt x="4754399" y="474599"/>
                </a:lnTo>
                <a:lnTo>
                  <a:pt x="0" y="474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3104315C-718B-4D12-ACCC-36D439F9F834}"/>
              </a:ext>
            </a:extLst>
          </p:cNvPr>
          <p:cNvSpPr/>
          <p:nvPr/>
        </p:nvSpPr>
        <p:spPr>
          <a:xfrm>
            <a:off x="7655066" y="5387599"/>
            <a:ext cx="363220" cy="633307"/>
          </a:xfrm>
          <a:custGeom>
            <a:avLst/>
            <a:gdLst/>
            <a:ahLst/>
            <a:cxnLst/>
            <a:rect l="l" t="t" r="r" b="b"/>
            <a:pathLst>
              <a:path w="272414" h="474979">
                <a:moveTo>
                  <a:pt x="0" y="0"/>
                </a:moveTo>
                <a:lnTo>
                  <a:pt x="271799" y="0"/>
                </a:lnTo>
                <a:lnTo>
                  <a:pt x="271799" y="474599"/>
                </a:lnTo>
                <a:lnTo>
                  <a:pt x="0" y="474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926CA5B8-607E-4417-AF01-AFD8503B5459}"/>
              </a:ext>
            </a:extLst>
          </p:cNvPr>
          <p:cNvSpPr/>
          <p:nvPr/>
        </p:nvSpPr>
        <p:spPr>
          <a:xfrm>
            <a:off x="8396533" y="5387599"/>
            <a:ext cx="3545840" cy="633307"/>
          </a:xfrm>
          <a:custGeom>
            <a:avLst/>
            <a:gdLst/>
            <a:ahLst/>
            <a:cxnLst/>
            <a:rect l="l" t="t" r="r" b="b"/>
            <a:pathLst>
              <a:path w="2659379" h="474979">
                <a:moveTo>
                  <a:pt x="0" y="0"/>
                </a:moveTo>
                <a:lnTo>
                  <a:pt x="2658899" y="0"/>
                </a:lnTo>
                <a:lnTo>
                  <a:pt x="2658899" y="474599"/>
                </a:lnTo>
                <a:lnTo>
                  <a:pt x="0" y="474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AA84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8032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97334" y="1351371"/>
            <a:ext cx="2849772" cy="1230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3999" y="131077"/>
            <a:ext cx="9624907" cy="101224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"/>
                <a:cs typeface="Arial"/>
              </a:rPr>
              <a:t>Consider what happens when the input to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7" dirty="0">
                <a:latin typeface="Arial"/>
                <a:cs typeface="Arial"/>
              </a:rPr>
              <a:t>neuron is  always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positive...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99" y="2719711"/>
            <a:ext cx="7940887" cy="15200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7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say </a:t>
            </a:r>
            <a:r>
              <a:rPr sz="3200" spc="-7" dirty="0">
                <a:latin typeface="Arial"/>
                <a:cs typeface="Arial"/>
              </a:rPr>
              <a:t>about the gradients on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?</a:t>
            </a:r>
            <a:endParaRPr lang="en-US" sz="3200" dirty="0">
              <a:latin typeface="Arial"/>
              <a:cs typeface="Arial"/>
            </a:endParaRPr>
          </a:p>
          <a:p>
            <a:pPr marL="16933">
              <a:spcBef>
                <a:spcPts val="133"/>
              </a:spcBef>
            </a:pPr>
            <a:endParaRPr lang="en-US" sz="3200" dirty="0">
              <a:latin typeface="Arial"/>
              <a:cs typeface="Arial"/>
            </a:endParaRPr>
          </a:p>
          <a:p>
            <a:pPr marL="16933">
              <a:spcBef>
                <a:spcPts val="133"/>
              </a:spcBef>
            </a:pPr>
            <a:r>
              <a:rPr lang="en-US" sz="3200" spc="-5" dirty="0">
                <a:solidFill>
                  <a:srgbClr val="FF0000"/>
                </a:solidFill>
                <a:latin typeface="Arial"/>
                <a:cs typeface="Arial"/>
              </a:rPr>
              <a:t>Always all positive or all negative</a:t>
            </a:r>
            <a:r>
              <a:rPr lang="en-US" sz="32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FF0000"/>
                </a:solidFill>
                <a:latin typeface="Arial"/>
                <a:cs typeface="Arial"/>
              </a:rPr>
              <a:t>:(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DD2309E-D012-4872-B8EC-811F1CD777F7}"/>
              </a:ext>
            </a:extLst>
          </p:cNvPr>
          <p:cNvSpPr/>
          <p:nvPr/>
        </p:nvSpPr>
        <p:spPr>
          <a:xfrm>
            <a:off x="10056831" y="2447972"/>
            <a:ext cx="1127760" cy="1035050"/>
          </a:xfrm>
          <a:custGeom>
            <a:avLst/>
            <a:gdLst/>
            <a:ahLst/>
            <a:cxnLst/>
            <a:rect l="l" t="t" r="r" b="b"/>
            <a:pathLst>
              <a:path w="1127759" h="1035050">
                <a:moveTo>
                  <a:pt x="0" y="0"/>
                </a:moveTo>
                <a:lnTo>
                  <a:pt x="1127480" y="1034523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78765560-5EFC-468E-ABC8-64661DFBBCE4}"/>
              </a:ext>
            </a:extLst>
          </p:cNvPr>
          <p:cNvSpPr/>
          <p:nvPr/>
        </p:nvSpPr>
        <p:spPr>
          <a:xfrm>
            <a:off x="11153513" y="3449786"/>
            <a:ext cx="104022" cy="100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58BA6FAB-1607-410F-8A8F-46A33E6A4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94866"/>
              </p:ext>
            </p:extLst>
          </p:nvPr>
        </p:nvGraphicFramePr>
        <p:xfrm>
          <a:off x="8733806" y="1082372"/>
          <a:ext cx="2870199" cy="2746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26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66666"/>
                      </a:solidFill>
                      <a:prstDash val="solid"/>
                    </a:lnR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9870" marR="547370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37761C"/>
                          </a:solidFill>
                          <a:latin typeface="Arial"/>
                          <a:cs typeface="Arial"/>
                        </a:rPr>
                        <a:t>allowed  gradient  update  directions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666666"/>
                      </a:solidFill>
                      <a:prstDash val="solid"/>
                    </a:lnL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666666"/>
                      </a:solidFill>
                      <a:prstDash val="solid"/>
                    </a:lnR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9225" marR="405130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7761C"/>
                          </a:solidFill>
                          <a:latin typeface="Arial"/>
                          <a:cs typeface="Arial"/>
                        </a:rPr>
                        <a:t>allowed  gradient  update  directions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ts val="1560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6666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bject 9">
            <a:extLst>
              <a:ext uri="{FF2B5EF4-FFF2-40B4-BE49-F238E27FC236}">
                <a16:creationId xmlns:a16="http://schemas.microsoft.com/office/drawing/2014/main" id="{C34C8C97-246C-4261-AE6D-BFE699F7362A}"/>
              </a:ext>
            </a:extLst>
          </p:cNvPr>
          <p:cNvSpPr txBox="1"/>
          <p:nvPr/>
        </p:nvSpPr>
        <p:spPr>
          <a:xfrm>
            <a:off x="10168870" y="3848987"/>
            <a:ext cx="1908313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hypothetical  optimal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  vector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160DC495-A655-4681-963A-E2A2C939F13F}"/>
              </a:ext>
            </a:extLst>
          </p:cNvPr>
          <p:cNvSpPr/>
          <p:nvPr/>
        </p:nvSpPr>
        <p:spPr>
          <a:xfrm>
            <a:off x="10168870" y="2642626"/>
            <a:ext cx="81812" cy="1075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60C692DA-40CF-4772-8710-5537A9B77F53}"/>
              </a:ext>
            </a:extLst>
          </p:cNvPr>
          <p:cNvSpPr/>
          <p:nvPr/>
        </p:nvSpPr>
        <p:spPr>
          <a:xfrm>
            <a:off x="10201188" y="2736693"/>
            <a:ext cx="324485" cy="32384"/>
          </a:xfrm>
          <a:custGeom>
            <a:avLst/>
            <a:gdLst/>
            <a:ahLst/>
            <a:cxnLst/>
            <a:rect l="l" t="t" r="r" b="b"/>
            <a:pathLst>
              <a:path w="324484" h="32385">
                <a:moveTo>
                  <a:pt x="-9524" y="15879"/>
                </a:moveTo>
                <a:lnTo>
                  <a:pt x="333769" y="15879"/>
                </a:lnTo>
              </a:path>
            </a:pathLst>
          </a:custGeom>
          <a:ln w="508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2088666A-CFCF-4B89-A2BA-89862E2021C8}"/>
              </a:ext>
            </a:extLst>
          </p:cNvPr>
          <p:cNvSpPr/>
          <p:nvPr/>
        </p:nvSpPr>
        <p:spPr>
          <a:xfrm>
            <a:off x="10512840" y="2695852"/>
            <a:ext cx="108156" cy="816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D28349D2-11DB-4DC0-84C3-E55D7612CED7}"/>
              </a:ext>
            </a:extLst>
          </p:cNvPr>
          <p:cNvSpPr/>
          <p:nvPr/>
        </p:nvSpPr>
        <p:spPr>
          <a:xfrm>
            <a:off x="10579880" y="2729538"/>
            <a:ext cx="29845" cy="269875"/>
          </a:xfrm>
          <a:custGeom>
            <a:avLst/>
            <a:gdLst/>
            <a:ahLst/>
            <a:cxnLst/>
            <a:rect l="l" t="t" r="r" b="b"/>
            <a:pathLst>
              <a:path w="29845" h="269875">
                <a:moveTo>
                  <a:pt x="29765" y="0"/>
                </a:moveTo>
                <a:lnTo>
                  <a:pt x="0" y="26978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FAC3992F-F117-4747-A342-735568097734}"/>
              </a:ext>
            </a:extLst>
          </p:cNvPr>
          <p:cNvSpPr/>
          <p:nvPr/>
        </p:nvSpPr>
        <p:spPr>
          <a:xfrm>
            <a:off x="10539079" y="2986352"/>
            <a:ext cx="81601" cy="108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26F20820-6B55-4872-9C87-B482D7BFFE6C}"/>
              </a:ext>
            </a:extLst>
          </p:cNvPr>
          <p:cNvSpPr/>
          <p:nvPr/>
        </p:nvSpPr>
        <p:spPr>
          <a:xfrm>
            <a:off x="11252865" y="3334356"/>
            <a:ext cx="169581" cy="2341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7">
            <a:extLst>
              <a:ext uri="{FF2B5EF4-FFF2-40B4-BE49-F238E27FC236}">
                <a16:creationId xmlns:a16="http://schemas.microsoft.com/office/drawing/2014/main" id="{8A9CCCD9-7FF3-4728-AAA4-3592D67084AF}"/>
              </a:ext>
            </a:extLst>
          </p:cNvPr>
          <p:cNvSpPr/>
          <p:nvPr/>
        </p:nvSpPr>
        <p:spPr>
          <a:xfrm>
            <a:off x="10588038" y="3050218"/>
            <a:ext cx="324485" cy="32384"/>
          </a:xfrm>
          <a:custGeom>
            <a:avLst/>
            <a:gdLst/>
            <a:ahLst/>
            <a:cxnLst/>
            <a:rect l="l" t="t" r="r" b="b"/>
            <a:pathLst>
              <a:path w="324484" h="32385">
                <a:moveTo>
                  <a:pt x="-9524" y="15879"/>
                </a:moveTo>
                <a:lnTo>
                  <a:pt x="333769" y="15879"/>
                </a:lnTo>
              </a:path>
            </a:pathLst>
          </a:custGeom>
          <a:ln w="508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8">
            <a:extLst>
              <a:ext uri="{FF2B5EF4-FFF2-40B4-BE49-F238E27FC236}">
                <a16:creationId xmlns:a16="http://schemas.microsoft.com/office/drawing/2014/main" id="{01DB4E29-7B55-4EF4-BE42-413A066AF367}"/>
              </a:ext>
            </a:extLst>
          </p:cNvPr>
          <p:cNvSpPr/>
          <p:nvPr/>
        </p:nvSpPr>
        <p:spPr>
          <a:xfrm>
            <a:off x="10899690" y="3009377"/>
            <a:ext cx="108156" cy="816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7A443F70-8593-4820-BDE3-EB62253144BD}"/>
              </a:ext>
            </a:extLst>
          </p:cNvPr>
          <p:cNvSpPr/>
          <p:nvPr/>
        </p:nvSpPr>
        <p:spPr>
          <a:xfrm>
            <a:off x="10960880" y="3034338"/>
            <a:ext cx="29845" cy="269875"/>
          </a:xfrm>
          <a:custGeom>
            <a:avLst/>
            <a:gdLst/>
            <a:ahLst/>
            <a:cxnLst/>
            <a:rect l="l" t="t" r="r" b="b"/>
            <a:pathLst>
              <a:path w="29845" h="269875">
                <a:moveTo>
                  <a:pt x="29765" y="0"/>
                </a:moveTo>
                <a:lnTo>
                  <a:pt x="0" y="26978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B817EF96-6549-4329-AC93-2A7F7DD907E3}"/>
              </a:ext>
            </a:extLst>
          </p:cNvPr>
          <p:cNvSpPr/>
          <p:nvPr/>
        </p:nvSpPr>
        <p:spPr>
          <a:xfrm>
            <a:off x="10920079" y="3291152"/>
            <a:ext cx="81601" cy="108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6DC23920-A0B5-42F3-B857-8A7437208851}"/>
              </a:ext>
            </a:extLst>
          </p:cNvPr>
          <p:cNvSpPr/>
          <p:nvPr/>
        </p:nvSpPr>
        <p:spPr>
          <a:xfrm>
            <a:off x="10969038" y="3355018"/>
            <a:ext cx="324485" cy="32384"/>
          </a:xfrm>
          <a:custGeom>
            <a:avLst/>
            <a:gdLst/>
            <a:ahLst/>
            <a:cxnLst/>
            <a:rect l="l" t="t" r="r" b="b"/>
            <a:pathLst>
              <a:path w="324484" h="32385">
                <a:moveTo>
                  <a:pt x="-9524" y="15879"/>
                </a:moveTo>
                <a:lnTo>
                  <a:pt x="333769" y="15879"/>
                </a:lnTo>
              </a:path>
            </a:pathLst>
          </a:custGeom>
          <a:ln w="508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60E52FD8-0A84-4F76-81DB-D0344434DC5D}"/>
              </a:ext>
            </a:extLst>
          </p:cNvPr>
          <p:cNvSpPr/>
          <p:nvPr/>
        </p:nvSpPr>
        <p:spPr>
          <a:xfrm>
            <a:off x="11280690" y="3314177"/>
            <a:ext cx="108156" cy="816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2338A-61A8-4AF8-B648-BB3324E279FD}"/>
              </a:ext>
            </a:extLst>
          </p:cNvPr>
          <p:cNvSpPr txBox="1"/>
          <p:nvPr/>
        </p:nvSpPr>
        <p:spPr>
          <a:xfrm>
            <a:off x="10635388" y="2359878"/>
            <a:ext cx="12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Zigzag Path</a:t>
            </a:r>
          </a:p>
        </p:txBody>
      </p:sp>
    </p:spTree>
    <p:extLst>
      <p:ext uri="{BB962C8B-B14F-4D97-AF65-F5344CB8AC3E}">
        <p14:creationId xmlns:p14="http://schemas.microsoft.com/office/powerpoint/2010/main" val="197861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97334" y="1351371"/>
            <a:ext cx="2849772" cy="1230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3999" y="131077"/>
            <a:ext cx="9624907" cy="101224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"/>
                <a:cs typeface="Arial"/>
              </a:rPr>
              <a:t>Consider what happens when the input to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7" dirty="0">
                <a:latin typeface="Arial"/>
                <a:cs typeface="Arial"/>
              </a:rPr>
              <a:t>neuron is  always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positive...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99" y="2719711"/>
            <a:ext cx="7940887" cy="30358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7" dirty="0">
                <a:latin typeface="Arial"/>
                <a:cs typeface="Arial"/>
              </a:rPr>
              <a:t>we </a:t>
            </a:r>
            <a:r>
              <a:rPr sz="3200" dirty="0">
                <a:latin typeface="Arial"/>
                <a:cs typeface="Arial"/>
              </a:rPr>
              <a:t>say </a:t>
            </a:r>
            <a:r>
              <a:rPr sz="3200" spc="-7" dirty="0">
                <a:latin typeface="Arial"/>
                <a:cs typeface="Arial"/>
              </a:rPr>
              <a:t>about the gradients on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?</a:t>
            </a:r>
            <a:endParaRPr lang="en-US" sz="3200" dirty="0">
              <a:latin typeface="Arial"/>
              <a:cs typeface="Arial"/>
            </a:endParaRPr>
          </a:p>
          <a:p>
            <a:pPr marL="16933">
              <a:spcBef>
                <a:spcPts val="133"/>
              </a:spcBef>
            </a:pPr>
            <a:endParaRPr lang="en-US" sz="3200" dirty="0">
              <a:latin typeface="Arial"/>
              <a:cs typeface="Arial"/>
            </a:endParaRPr>
          </a:p>
          <a:p>
            <a:pPr marL="16933">
              <a:spcBef>
                <a:spcPts val="133"/>
              </a:spcBef>
            </a:pPr>
            <a:r>
              <a:rPr lang="en-US" sz="3200" spc="-5" dirty="0">
                <a:solidFill>
                  <a:srgbClr val="FF0000"/>
                </a:solidFill>
                <a:latin typeface="Arial"/>
                <a:cs typeface="Arial"/>
              </a:rPr>
              <a:t>Always all positive or all negative</a:t>
            </a:r>
            <a:r>
              <a:rPr lang="en-US" sz="32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FF0000"/>
                </a:solidFill>
                <a:latin typeface="Arial"/>
                <a:cs typeface="Arial"/>
              </a:rPr>
              <a:t>:(</a:t>
            </a:r>
          </a:p>
          <a:p>
            <a:pPr marL="16933">
              <a:spcBef>
                <a:spcPts val="133"/>
              </a:spcBef>
            </a:pPr>
            <a:endParaRPr lang="en-US" sz="32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6933">
              <a:spcBef>
                <a:spcPts val="133"/>
              </a:spcBef>
            </a:pPr>
            <a:r>
              <a:rPr lang="en-US" sz="3200" dirty="0">
                <a:solidFill>
                  <a:srgbClr val="37761C"/>
                </a:solidFill>
                <a:latin typeface="Arial"/>
                <a:cs typeface="Arial"/>
              </a:rPr>
              <a:t>(For a single </a:t>
            </a:r>
            <a:r>
              <a:rPr lang="en-US" sz="3200" spc="-5" dirty="0">
                <a:solidFill>
                  <a:srgbClr val="37761C"/>
                </a:solidFill>
                <a:latin typeface="Arial"/>
                <a:cs typeface="Arial"/>
              </a:rPr>
              <a:t>element! </a:t>
            </a:r>
            <a:r>
              <a:rPr lang="en-US" sz="3200" dirty="0">
                <a:solidFill>
                  <a:srgbClr val="37761C"/>
                </a:solidFill>
                <a:latin typeface="Arial"/>
                <a:cs typeface="Arial"/>
              </a:rPr>
              <a:t>Minibatches</a:t>
            </a:r>
            <a:r>
              <a:rPr lang="en-US" sz="3200" spc="-6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37761C"/>
                </a:solidFill>
                <a:latin typeface="Arial"/>
                <a:cs typeface="Arial"/>
              </a:rPr>
              <a:t>help)</a:t>
            </a:r>
            <a:endParaRPr lang="en-US" sz="3200" dirty="0">
              <a:latin typeface="Arial"/>
              <a:cs typeface="Arial"/>
            </a:endParaRPr>
          </a:p>
          <a:p>
            <a:pPr marL="16933">
              <a:spcBef>
                <a:spcPts val="133"/>
              </a:spcBef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DD2309E-D012-4872-B8EC-811F1CD777F7}"/>
              </a:ext>
            </a:extLst>
          </p:cNvPr>
          <p:cNvSpPr/>
          <p:nvPr/>
        </p:nvSpPr>
        <p:spPr>
          <a:xfrm>
            <a:off x="10056831" y="2447972"/>
            <a:ext cx="1127760" cy="1035050"/>
          </a:xfrm>
          <a:custGeom>
            <a:avLst/>
            <a:gdLst/>
            <a:ahLst/>
            <a:cxnLst/>
            <a:rect l="l" t="t" r="r" b="b"/>
            <a:pathLst>
              <a:path w="1127759" h="1035050">
                <a:moveTo>
                  <a:pt x="0" y="0"/>
                </a:moveTo>
                <a:lnTo>
                  <a:pt x="1127480" y="1034523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78765560-5EFC-468E-ABC8-64661DFBBCE4}"/>
              </a:ext>
            </a:extLst>
          </p:cNvPr>
          <p:cNvSpPr/>
          <p:nvPr/>
        </p:nvSpPr>
        <p:spPr>
          <a:xfrm>
            <a:off x="11153513" y="3449786"/>
            <a:ext cx="104022" cy="100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58BA6FAB-1607-410F-8A8F-46A33E6A4FED}"/>
              </a:ext>
            </a:extLst>
          </p:cNvPr>
          <p:cNvGraphicFramePr>
            <a:graphicFrameLocks noGrp="1"/>
          </p:cNvGraphicFramePr>
          <p:nvPr/>
        </p:nvGraphicFramePr>
        <p:xfrm>
          <a:off x="8733806" y="1082372"/>
          <a:ext cx="2870199" cy="2746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26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66666"/>
                      </a:solidFill>
                      <a:prstDash val="solid"/>
                    </a:lnR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9870" marR="547370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37761C"/>
                          </a:solidFill>
                          <a:latin typeface="Arial"/>
                          <a:cs typeface="Arial"/>
                        </a:rPr>
                        <a:t>allowed  gradient  update  directions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666666"/>
                      </a:solidFill>
                      <a:prstDash val="solid"/>
                    </a:lnL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666666"/>
                      </a:solidFill>
                      <a:prstDash val="solid"/>
                    </a:lnR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9225" marR="405130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7761C"/>
                          </a:solidFill>
                          <a:latin typeface="Arial"/>
                          <a:cs typeface="Arial"/>
                        </a:rPr>
                        <a:t>allowed  gradient  update  directions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ts val="1560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6666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bject 9">
            <a:extLst>
              <a:ext uri="{FF2B5EF4-FFF2-40B4-BE49-F238E27FC236}">
                <a16:creationId xmlns:a16="http://schemas.microsoft.com/office/drawing/2014/main" id="{C34C8C97-246C-4261-AE6D-BFE699F7362A}"/>
              </a:ext>
            </a:extLst>
          </p:cNvPr>
          <p:cNvSpPr txBox="1"/>
          <p:nvPr/>
        </p:nvSpPr>
        <p:spPr>
          <a:xfrm>
            <a:off x="10168870" y="3848987"/>
            <a:ext cx="1908313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hypothetical  optimal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  vector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160DC495-A655-4681-963A-E2A2C939F13F}"/>
              </a:ext>
            </a:extLst>
          </p:cNvPr>
          <p:cNvSpPr/>
          <p:nvPr/>
        </p:nvSpPr>
        <p:spPr>
          <a:xfrm>
            <a:off x="10168870" y="2642626"/>
            <a:ext cx="81812" cy="1075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60C692DA-40CF-4772-8710-5537A9B77F53}"/>
              </a:ext>
            </a:extLst>
          </p:cNvPr>
          <p:cNvSpPr/>
          <p:nvPr/>
        </p:nvSpPr>
        <p:spPr>
          <a:xfrm>
            <a:off x="10201188" y="2736693"/>
            <a:ext cx="324485" cy="32384"/>
          </a:xfrm>
          <a:custGeom>
            <a:avLst/>
            <a:gdLst/>
            <a:ahLst/>
            <a:cxnLst/>
            <a:rect l="l" t="t" r="r" b="b"/>
            <a:pathLst>
              <a:path w="324484" h="32385">
                <a:moveTo>
                  <a:pt x="-9524" y="15879"/>
                </a:moveTo>
                <a:lnTo>
                  <a:pt x="333769" y="15879"/>
                </a:lnTo>
              </a:path>
            </a:pathLst>
          </a:custGeom>
          <a:ln w="508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2088666A-CFCF-4B89-A2BA-89862E2021C8}"/>
              </a:ext>
            </a:extLst>
          </p:cNvPr>
          <p:cNvSpPr/>
          <p:nvPr/>
        </p:nvSpPr>
        <p:spPr>
          <a:xfrm>
            <a:off x="10512840" y="2695852"/>
            <a:ext cx="108156" cy="816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D28349D2-11DB-4DC0-84C3-E55D7612CED7}"/>
              </a:ext>
            </a:extLst>
          </p:cNvPr>
          <p:cNvSpPr/>
          <p:nvPr/>
        </p:nvSpPr>
        <p:spPr>
          <a:xfrm>
            <a:off x="10579880" y="2729538"/>
            <a:ext cx="29845" cy="269875"/>
          </a:xfrm>
          <a:custGeom>
            <a:avLst/>
            <a:gdLst/>
            <a:ahLst/>
            <a:cxnLst/>
            <a:rect l="l" t="t" r="r" b="b"/>
            <a:pathLst>
              <a:path w="29845" h="269875">
                <a:moveTo>
                  <a:pt x="29765" y="0"/>
                </a:moveTo>
                <a:lnTo>
                  <a:pt x="0" y="26978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FAC3992F-F117-4747-A342-735568097734}"/>
              </a:ext>
            </a:extLst>
          </p:cNvPr>
          <p:cNvSpPr/>
          <p:nvPr/>
        </p:nvSpPr>
        <p:spPr>
          <a:xfrm>
            <a:off x="10539079" y="2986352"/>
            <a:ext cx="81601" cy="108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26F20820-6B55-4872-9C87-B482D7BFFE6C}"/>
              </a:ext>
            </a:extLst>
          </p:cNvPr>
          <p:cNvSpPr/>
          <p:nvPr/>
        </p:nvSpPr>
        <p:spPr>
          <a:xfrm>
            <a:off x="11252865" y="3334356"/>
            <a:ext cx="169581" cy="2341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7">
            <a:extLst>
              <a:ext uri="{FF2B5EF4-FFF2-40B4-BE49-F238E27FC236}">
                <a16:creationId xmlns:a16="http://schemas.microsoft.com/office/drawing/2014/main" id="{8A9CCCD9-7FF3-4728-AAA4-3592D67084AF}"/>
              </a:ext>
            </a:extLst>
          </p:cNvPr>
          <p:cNvSpPr/>
          <p:nvPr/>
        </p:nvSpPr>
        <p:spPr>
          <a:xfrm>
            <a:off x="10588038" y="3050218"/>
            <a:ext cx="324485" cy="32384"/>
          </a:xfrm>
          <a:custGeom>
            <a:avLst/>
            <a:gdLst/>
            <a:ahLst/>
            <a:cxnLst/>
            <a:rect l="l" t="t" r="r" b="b"/>
            <a:pathLst>
              <a:path w="324484" h="32385">
                <a:moveTo>
                  <a:pt x="-9524" y="15879"/>
                </a:moveTo>
                <a:lnTo>
                  <a:pt x="333769" y="15879"/>
                </a:lnTo>
              </a:path>
            </a:pathLst>
          </a:custGeom>
          <a:ln w="508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8">
            <a:extLst>
              <a:ext uri="{FF2B5EF4-FFF2-40B4-BE49-F238E27FC236}">
                <a16:creationId xmlns:a16="http://schemas.microsoft.com/office/drawing/2014/main" id="{01DB4E29-7B55-4EF4-BE42-413A066AF367}"/>
              </a:ext>
            </a:extLst>
          </p:cNvPr>
          <p:cNvSpPr/>
          <p:nvPr/>
        </p:nvSpPr>
        <p:spPr>
          <a:xfrm>
            <a:off x="10899690" y="3009377"/>
            <a:ext cx="108156" cy="816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7A443F70-8593-4820-BDE3-EB62253144BD}"/>
              </a:ext>
            </a:extLst>
          </p:cNvPr>
          <p:cNvSpPr/>
          <p:nvPr/>
        </p:nvSpPr>
        <p:spPr>
          <a:xfrm>
            <a:off x="10960880" y="3034338"/>
            <a:ext cx="29845" cy="269875"/>
          </a:xfrm>
          <a:custGeom>
            <a:avLst/>
            <a:gdLst/>
            <a:ahLst/>
            <a:cxnLst/>
            <a:rect l="l" t="t" r="r" b="b"/>
            <a:pathLst>
              <a:path w="29845" h="269875">
                <a:moveTo>
                  <a:pt x="29765" y="0"/>
                </a:moveTo>
                <a:lnTo>
                  <a:pt x="0" y="26978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B817EF96-6549-4329-AC93-2A7F7DD907E3}"/>
              </a:ext>
            </a:extLst>
          </p:cNvPr>
          <p:cNvSpPr/>
          <p:nvPr/>
        </p:nvSpPr>
        <p:spPr>
          <a:xfrm>
            <a:off x="10920079" y="3291152"/>
            <a:ext cx="81601" cy="108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1">
            <a:extLst>
              <a:ext uri="{FF2B5EF4-FFF2-40B4-BE49-F238E27FC236}">
                <a16:creationId xmlns:a16="http://schemas.microsoft.com/office/drawing/2014/main" id="{6DC23920-A0B5-42F3-B857-8A7437208851}"/>
              </a:ext>
            </a:extLst>
          </p:cNvPr>
          <p:cNvSpPr/>
          <p:nvPr/>
        </p:nvSpPr>
        <p:spPr>
          <a:xfrm>
            <a:off x="10969038" y="3355018"/>
            <a:ext cx="324485" cy="32384"/>
          </a:xfrm>
          <a:custGeom>
            <a:avLst/>
            <a:gdLst/>
            <a:ahLst/>
            <a:cxnLst/>
            <a:rect l="l" t="t" r="r" b="b"/>
            <a:pathLst>
              <a:path w="324484" h="32385">
                <a:moveTo>
                  <a:pt x="-9524" y="15879"/>
                </a:moveTo>
                <a:lnTo>
                  <a:pt x="333769" y="15879"/>
                </a:lnTo>
              </a:path>
            </a:pathLst>
          </a:custGeom>
          <a:ln w="508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60E52FD8-0A84-4F76-81DB-D0344434DC5D}"/>
              </a:ext>
            </a:extLst>
          </p:cNvPr>
          <p:cNvSpPr/>
          <p:nvPr/>
        </p:nvSpPr>
        <p:spPr>
          <a:xfrm>
            <a:off x="11280690" y="3314177"/>
            <a:ext cx="108156" cy="816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2338A-61A8-4AF8-B648-BB3324E279FD}"/>
              </a:ext>
            </a:extLst>
          </p:cNvPr>
          <p:cNvSpPr txBox="1"/>
          <p:nvPr/>
        </p:nvSpPr>
        <p:spPr>
          <a:xfrm>
            <a:off x="10635388" y="2359878"/>
            <a:ext cx="12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Zigzag Path</a:t>
            </a:r>
          </a:p>
        </p:txBody>
      </p:sp>
    </p:spTree>
    <p:extLst>
      <p:ext uri="{BB962C8B-B14F-4D97-AF65-F5344CB8AC3E}">
        <p14:creationId xmlns:p14="http://schemas.microsoft.com/office/powerpoint/2010/main" val="260135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D93D3-1755-468B-A27B-2DA224B8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A78FF-1F45-490A-9E57-55D35D842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CS231n: Convolutional Neural Networks for Visual Recognition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4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Activation</a:t>
            </a:r>
            <a:r>
              <a:rPr sz="4000" spc="-120" dirty="0"/>
              <a:t> </a:t>
            </a:r>
            <a:r>
              <a:rPr sz="4000" spc="-7" dirty="0"/>
              <a:t>Functions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47958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88515" indent="-418243">
              <a:lnSpc>
                <a:spcPct val="100000"/>
              </a:lnSpc>
              <a:spcBef>
                <a:spcPts val="133"/>
              </a:spcBef>
              <a:buChar char="-"/>
              <a:tabLst>
                <a:tab pos="5789362" algn="l"/>
                <a:tab pos="5790209" algn="l"/>
              </a:tabLst>
            </a:pPr>
            <a:r>
              <a:rPr spc="-7" dirty="0"/>
              <a:t>Squashes numbers to </a:t>
            </a:r>
            <a:r>
              <a:rPr dirty="0"/>
              <a:t>range</a:t>
            </a:r>
            <a:r>
              <a:rPr spc="-113" dirty="0"/>
              <a:t> </a:t>
            </a:r>
            <a:r>
              <a:rPr spc="-7" dirty="0"/>
              <a:t>[0,1]</a:t>
            </a:r>
          </a:p>
          <a:p>
            <a:pPr marL="5788515" marR="6773" indent="-418243">
              <a:lnSpc>
                <a:spcPct val="100000"/>
              </a:lnSpc>
              <a:buChar char="-"/>
              <a:tabLst>
                <a:tab pos="5789362" algn="l"/>
                <a:tab pos="5790209" algn="l"/>
              </a:tabLst>
            </a:pPr>
            <a:r>
              <a:rPr spc="-7" dirty="0"/>
              <a:t>Historically popular </a:t>
            </a:r>
            <a:r>
              <a:rPr dirty="0"/>
              <a:t>since </a:t>
            </a:r>
            <a:r>
              <a:rPr spc="-7" dirty="0"/>
              <a:t>they  have nice interpretation as </a:t>
            </a:r>
            <a:r>
              <a:rPr dirty="0"/>
              <a:t>a  saturating “firing rate” </a:t>
            </a:r>
            <a:r>
              <a:rPr spc="-7" dirty="0"/>
              <a:t>of </a:t>
            </a:r>
            <a:r>
              <a:rPr dirty="0"/>
              <a:t>a</a:t>
            </a:r>
            <a:r>
              <a:rPr spc="-152" dirty="0"/>
              <a:t> </a:t>
            </a:r>
            <a:r>
              <a:rPr spc="-7" dirty="0"/>
              <a:t>neuron</a:t>
            </a:r>
            <a:endParaRPr lang="en-US" spc="-7" dirty="0"/>
          </a:p>
          <a:p>
            <a:pPr marL="5370272" marR="6773" indent="0">
              <a:lnSpc>
                <a:spcPct val="100000"/>
              </a:lnSpc>
              <a:buNone/>
              <a:tabLst>
                <a:tab pos="5789362" algn="l"/>
                <a:tab pos="5790209" algn="l"/>
              </a:tabLst>
            </a:pPr>
            <a:r>
              <a:rPr lang="en-US" sz="3200" spc="-7" dirty="0"/>
              <a:t>3 problems:</a:t>
            </a:r>
          </a:p>
          <a:p>
            <a:pPr marL="5788515" marR="6773" indent="-418243">
              <a:lnSpc>
                <a:spcPct val="100000"/>
              </a:lnSpc>
              <a:buChar char="-"/>
              <a:tabLst>
                <a:tab pos="5789362" algn="l"/>
                <a:tab pos="5790209" algn="l"/>
              </a:tabLst>
            </a:pPr>
            <a:endParaRPr spc="-7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4805363"/>
            <a:ext cx="1238250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0601325" y="4805363"/>
            <a:ext cx="1590675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4814888"/>
            <a:ext cx="35877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21849" y="4987313"/>
            <a:ext cx="1634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Sigmoid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1166" y="726106"/>
            <a:ext cx="3564113" cy="60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388200" y="2244261"/>
            <a:ext cx="3182577" cy="2424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43EF3B6-2152-4F4C-838C-289AD8A7F111}"/>
              </a:ext>
            </a:extLst>
          </p:cNvPr>
          <p:cNvSpPr txBox="1"/>
          <p:nvPr/>
        </p:nvSpPr>
        <p:spPr>
          <a:xfrm>
            <a:off x="6150786" y="4723710"/>
            <a:ext cx="5986613" cy="25181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03658" marR="6773" indent="-587572">
              <a:spcBef>
                <a:spcPts val="133"/>
              </a:spcBef>
              <a:tabLst>
                <a:tab pos="603658" algn="l"/>
              </a:tabLst>
            </a:pP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r>
              <a:rPr lang="en-US" sz="2667" spc="-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Saturated neurons </a:t>
            </a:r>
            <a:r>
              <a:rPr sz="2667" dirty="0">
                <a:solidFill>
                  <a:srgbClr val="FF0000"/>
                </a:solidFill>
                <a:latin typeface="Arial"/>
                <a:cs typeface="Arial"/>
              </a:rPr>
              <a:t>“kill”</a:t>
            </a:r>
            <a:r>
              <a:rPr sz="2667" spc="-1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the  gradients</a:t>
            </a:r>
            <a:endParaRPr lang="en-US" sz="2667" spc="-7" dirty="0">
              <a:solidFill>
                <a:srgbClr val="FF0000"/>
              </a:solidFill>
              <a:latin typeface="Arial"/>
              <a:cs typeface="Arial"/>
            </a:endParaRPr>
          </a:p>
          <a:p>
            <a:pPr marL="603658" marR="6773" indent="-587572">
              <a:spcBef>
                <a:spcPts val="133"/>
              </a:spcBef>
              <a:tabLst>
                <a:tab pos="603658" algn="l"/>
              </a:tabLst>
            </a:pPr>
            <a:r>
              <a:rPr lang="en-US" sz="2667" spc="-7" dirty="0">
                <a:solidFill>
                  <a:srgbClr val="FF0000"/>
                </a:solidFill>
                <a:latin typeface="Arial"/>
                <a:cs typeface="Arial"/>
              </a:rPr>
              <a:t>2. Sigmoid outputs are</a:t>
            </a:r>
            <a:r>
              <a:rPr lang="en-US" sz="2667" spc="-1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667" spc="-7" dirty="0">
                <a:solidFill>
                  <a:srgbClr val="FF0000"/>
                </a:solidFill>
                <a:latin typeface="Arial"/>
                <a:cs typeface="Arial"/>
              </a:rPr>
              <a:t>not  </a:t>
            </a:r>
            <a:r>
              <a:rPr lang="en-US" sz="2667" dirty="0">
                <a:solidFill>
                  <a:srgbClr val="FF0000"/>
                </a:solidFill>
                <a:latin typeface="Arial"/>
                <a:cs typeface="Arial"/>
              </a:rPr>
              <a:t>zero-centered</a:t>
            </a:r>
          </a:p>
          <a:p>
            <a:pPr marL="603658" marR="6773" indent="-587572">
              <a:spcBef>
                <a:spcPts val="133"/>
              </a:spcBef>
              <a:tabLst>
                <a:tab pos="603658" algn="l"/>
              </a:tabLst>
            </a:pPr>
            <a:r>
              <a:rPr lang="en-US" sz="2667" dirty="0">
                <a:solidFill>
                  <a:srgbClr val="FF0000"/>
                </a:solidFill>
                <a:latin typeface="Arial"/>
                <a:cs typeface="Arial"/>
              </a:rPr>
              <a:t>3. exp() is a bit compute expensive</a:t>
            </a:r>
            <a:endParaRPr lang="en-US" sz="2667" dirty="0">
              <a:latin typeface="Arial"/>
              <a:cs typeface="Arial"/>
            </a:endParaRPr>
          </a:p>
          <a:p>
            <a:pPr marL="603658" marR="6773" indent="-587572">
              <a:spcBef>
                <a:spcPts val="133"/>
              </a:spcBef>
              <a:tabLst>
                <a:tab pos="603658" algn="l"/>
              </a:tabLst>
            </a:pPr>
            <a:endParaRPr sz="26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397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Activation</a:t>
            </a:r>
            <a:r>
              <a:rPr sz="4000" spc="-120" dirty="0"/>
              <a:t> </a:t>
            </a:r>
            <a:r>
              <a:rPr sz="4000" spc="-7" dirty="0"/>
              <a:t>Functions</a:t>
            </a:r>
            <a:endParaRPr sz="4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39CB42D-7DCA-41CC-B410-8893FDEA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0" y="4805363"/>
            <a:ext cx="1238250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0601325" y="4805363"/>
            <a:ext cx="1590675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4814888"/>
            <a:ext cx="35877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76450" y="4383484"/>
            <a:ext cx="13885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latin typeface="Arial"/>
                <a:cs typeface="Arial"/>
              </a:rPr>
              <a:t>tanh(x)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4932" y="1989653"/>
            <a:ext cx="5794587" cy="12483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4329" indent="-418243">
              <a:spcBef>
                <a:spcPts val="133"/>
              </a:spcBef>
              <a:buChar char="-"/>
              <a:tabLst>
                <a:tab pos="434329" algn="l"/>
                <a:tab pos="435176" algn="l"/>
              </a:tabLst>
            </a:pPr>
            <a:r>
              <a:rPr sz="2667" spc="-7" dirty="0">
                <a:latin typeface="Arial"/>
                <a:cs typeface="Arial"/>
              </a:rPr>
              <a:t>Squashes numbers to </a:t>
            </a:r>
            <a:r>
              <a:rPr sz="2667" dirty="0">
                <a:latin typeface="Arial"/>
                <a:cs typeface="Arial"/>
              </a:rPr>
              <a:t>range</a:t>
            </a:r>
            <a:r>
              <a:rPr sz="2667" spc="-80" dirty="0">
                <a:latin typeface="Arial"/>
                <a:cs typeface="Arial"/>
              </a:rPr>
              <a:t> </a:t>
            </a:r>
            <a:r>
              <a:rPr sz="2667" spc="-7" dirty="0">
                <a:latin typeface="Arial"/>
                <a:cs typeface="Arial"/>
              </a:rPr>
              <a:t>[-1,1]</a:t>
            </a:r>
            <a:endParaRPr sz="2667">
              <a:latin typeface="Arial"/>
              <a:cs typeface="Arial"/>
            </a:endParaRPr>
          </a:p>
          <a:p>
            <a:pPr marL="434329" indent="-418243">
              <a:buChar char="-"/>
              <a:tabLst>
                <a:tab pos="434329" algn="l"/>
                <a:tab pos="435176" algn="l"/>
              </a:tabLst>
            </a:pPr>
            <a:r>
              <a:rPr sz="2667" dirty="0">
                <a:solidFill>
                  <a:srgbClr val="37761C"/>
                </a:solidFill>
                <a:latin typeface="Arial"/>
                <a:cs typeface="Arial"/>
              </a:rPr>
              <a:t>zero centered</a:t>
            </a:r>
            <a:r>
              <a:rPr sz="2667" spc="-27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37761C"/>
                </a:solidFill>
                <a:latin typeface="Arial"/>
                <a:cs typeface="Arial"/>
              </a:rPr>
              <a:t>(nice)</a:t>
            </a:r>
            <a:endParaRPr sz="2667">
              <a:latin typeface="Arial"/>
              <a:cs typeface="Arial"/>
            </a:endParaRPr>
          </a:p>
          <a:p>
            <a:pPr marL="434329" indent="-418243">
              <a:buChar char="-"/>
              <a:tabLst>
                <a:tab pos="434329" algn="l"/>
                <a:tab pos="435176" algn="l"/>
              </a:tabLst>
            </a:pPr>
            <a:r>
              <a:rPr sz="2667" dirty="0">
                <a:solidFill>
                  <a:srgbClr val="FF0000"/>
                </a:solidFill>
                <a:latin typeface="Arial"/>
                <a:cs typeface="Arial"/>
              </a:rPr>
              <a:t>still kills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gradients when </a:t>
            </a:r>
            <a:r>
              <a:rPr sz="2667" dirty="0">
                <a:solidFill>
                  <a:srgbClr val="FF0000"/>
                </a:solidFill>
                <a:latin typeface="Arial"/>
                <a:cs typeface="Arial"/>
              </a:rPr>
              <a:t>saturated</a:t>
            </a:r>
            <a:r>
              <a:rPr sz="2667" spc="-1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:(</a:t>
            </a:r>
            <a:endParaRPr sz="26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4834" y="5606557"/>
            <a:ext cx="268986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[LeCun et al.,</a:t>
            </a:r>
            <a:r>
              <a:rPr sz="2400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1991]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2073" y="1841924"/>
            <a:ext cx="3158719" cy="2406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80804"/>
            <a:ext cx="105156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  <a:tabLst>
                <a:tab pos="456342" algn="l"/>
              </a:tabLst>
            </a:pPr>
            <a:r>
              <a:rPr lang="en-US" spc="-13" dirty="0">
                <a:cs typeface="Arial"/>
              </a:rPr>
              <a:t>Activation</a:t>
            </a:r>
            <a:r>
              <a:rPr lang="en-US" spc="-120" dirty="0">
                <a:cs typeface="Arial"/>
              </a:rPr>
              <a:t> </a:t>
            </a:r>
            <a:r>
              <a:rPr lang="en-US" spc="-7" dirty="0">
                <a:cs typeface="Arial"/>
              </a:rPr>
              <a:t>Functions</a:t>
            </a:r>
            <a:endParaRPr spc="-7" dirty="0"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49324B-3A82-4E36-B049-342EB96B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4805363"/>
            <a:ext cx="1238250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10601325" y="4805363"/>
            <a:ext cx="1590675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4814888"/>
            <a:ext cx="35877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510107" y="1946711"/>
            <a:ext cx="5843693" cy="22869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5336" indent="-429249">
              <a:lnSpc>
                <a:spcPts val="3507"/>
              </a:lnSpc>
              <a:spcBef>
                <a:spcPts val="133"/>
              </a:spcBef>
              <a:buChar char="-"/>
              <a:tabLst>
                <a:tab pos="445336" algn="l"/>
                <a:tab pos="446182" algn="l"/>
              </a:tabLst>
            </a:pPr>
            <a:r>
              <a:rPr lang="en-US" sz="3200" spc="-7" dirty="0"/>
              <a:t>Computes </a:t>
            </a:r>
            <a:r>
              <a:rPr lang="en-US" sz="3200" b="1" dirty="0">
                <a:latin typeface="Arial"/>
                <a:cs typeface="Arial"/>
              </a:rPr>
              <a:t>f(x) =</a:t>
            </a:r>
            <a:r>
              <a:rPr lang="en-US" sz="3200" b="1" spc="-127" dirty="0">
                <a:latin typeface="Arial"/>
                <a:cs typeface="Arial"/>
              </a:rPr>
              <a:t> </a:t>
            </a:r>
            <a:r>
              <a:rPr lang="en-US" sz="3200" b="1" spc="-7" dirty="0">
                <a:latin typeface="Arial"/>
                <a:cs typeface="Arial"/>
              </a:rPr>
              <a:t>max(0,x)</a:t>
            </a:r>
            <a:endParaRPr lang="en-US" sz="2933" spc="-7" dirty="0">
              <a:solidFill>
                <a:srgbClr val="37761C"/>
              </a:solidFill>
              <a:latin typeface="Arial"/>
              <a:cs typeface="Arial"/>
            </a:endParaRPr>
          </a:p>
          <a:p>
            <a:pPr marL="445336" indent="-429249">
              <a:lnSpc>
                <a:spcPts val="3507"/>
              </a:lnSpc>
              <a:spcBef>
                <a:spcPts val="133"/>
              </a:spcBef>
              <a:buChar char="-"/>
              <a:tabLst>
                <a:tab pos="445336" algn="l"/>
                <a:tab pos="446182" algn="l"/>
              </a:tabLst>
            </a:pP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Does not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saturate (in</a:t>
            </a:r>
            <a:r>
              <a:rPr sz="2933" spc="-7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+region)</a:t>
            </a:r>
            <a:endParaRPr sz="2933" dirty="0">
              <a:latin typeface="Arial"/>
              <a:cs typeface="Arial"/>
            </a:endParaRPr>
          </a:p>
          <a:p>
            <a:pPr marL="445336" indent="-429249">
              <a:lnSpc>
                <a:spcPts val="3500"/>
              </a:lnSpc>
              <a:buChar char="-"/>
              <a:tabLst>
                <a:tab pos="445336" algn="l"/>
                <a:tab pos="446182" algn="l"/>
              </a:tabLst>
            </a:pPr>
            <a:r>
              <a:rPr sz="2933" spc="-47" dirty="0">
                <a:solidFill>
                  <a:srgbClr val="37761C"/>
                </a:solidFill>
                <a:latin typeface="Arial"/>
                <a:cs typeface="Arial"/>
              </a:rPr>
              <a:t>Very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computationally </a:t>
            </a:r>
            <a:r>
              <a:rPr sz="2933" spc="-13" dirty="0">
                <a:solidFill>
                  <a:srgbClr val="37761C"/>
                </a:solidFill>
                <a:latin typeface="Arial"/>
                <a:cs typeface="Arial"/>
              </a:rPr>
              <a:t>efficient</a:t>
            </a:r>
            <a:endParaRPr sz="2933" dirty="0">
              <a:latin typeface="Arial"/>
              <a:cs typeface="Arial"/>
            </a:endParaRPr>
          </a:p>
          <a:p>
            <a:pPr marL="445336" marR="6773" indent="-429249">
              <a:lnSpc>
                <a:spcPts val="3507"/>
              </a:lnSpc>
              <a:spcBef>
                <a:spcPts val="113"/>
              </a:spcBef>
              <a:buChar char="-"/>
              <a:tabLst>
                <a:tab pos="445336" algn="l"/>
                <a:tab pos="446182" algn="l"/>
              </a:tabLst>
            </a:pP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Converges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much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faster than 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sigmoid/tanh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in practice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(e.g.</a:t>
            </a:r>
            <a:r>
              <a:rPr sz="2933" spc="-13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6x)</a:t>
            </a:r>
            <a:endParaRPr sz="2933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233" y="4606508"/>
            <a:ext cx="3962400" cy="9917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ReLU</a:t>
            </a:r>
            <a:endParaRPr sz="3200" dirty="0">
              <a:latin typeface="Arial"/>
              <a:cs typeface="Arial"/>
            </a:endParaRPr>
          </a:p>
          <a:p>
            <a:pPr marL="16933">
              <a:lnSpc>
                <a:spcPts val="3820"/>
              </a:lnSpc>
            </a:pPr>
            <a:r>
              <a:rPr sz="3200" dirty="0">
                <a:latin typeface="Arial"/>
                <a:cs typeface="Arial"/>
              </a:rPr>
              <a:t>(Rectified </a:t>
            </a:r>
            <a:r>
              <a:rPr sz="3200" spc="-7" dirty="0">
                <a:latin typeface="Arial"/>
                <a:cs typeface="Arial"/>
              </a:rPr>
              <a:t>Linear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Unit)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8434" y="5465940"/>
            <a:ext cx="32630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[Krizhevsky et al.,</a:t>
            </a:r>
            <a:r>
              <a:rPr sz="2400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2012]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7700" y="1722677"/>
            <a:ext cx="2947952" cy="243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80804"/>
            <a:ext cx="105156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  <a:tabLst>
                <a:tab pos="456342" algn="l"/>
              </a:tabLst>
            </a:pPr>
            <a:r>
              <a:rPr lang="en-US" spc="-13" dirty="0">
                <a:cs typeface="Arial"/>
              </a:rPr>
              <a:t>Activation</a:t>
            </a:r>
            <a:r>
              <a:rPr lang="en-US" spc="-120" dirty="0">
                <a:cs typeface="Arial"/>
              </a:rPr>
              <a:t> </a:t>
            </a:r>
            <a:r>
              <a:rPr lang="en-US" spc="-7" dirty="0">
                <a:cs typeface="Arial"/>
              </a:rPr>
              <a:t>Functions</a:t>
            </a:r>
            <a:endParaRPr spc="-7" dirty="0"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49324B-3A82-4E36-B049-342EB96B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4805363"/>
            <a:ext cx="1238250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10601325" y="4805363"/>
            <a:ext cx="1590675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4814888"/>
            <a:ext cx="35877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510107" y="1946711"/>
            <a:ext cx="5843693" cy="367194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5336" indent="-429249">
              <a:lnSpc>
                <a:spcPts val="3507"/>
              </a:lnSpc>
              <a:spcBef>
                <a:spcPts val="133"/>
              </a:spcBef>
              <a:buChar char="-"/>
              <a:tabLst>
                <a:tab pos="445336" algn="l"/>
                <a:tab pos="446182" algn="l"/>
              </a:tabLst>
            </a:pPr>
            <a:r>
              <a:rPr lang="en-US" sz="3200" spc="-7" dirty="0"/>
              <a:t>Computes </a:t>
            </a:r>
            <a:r>
              <a:rPr lang="en-US" sz="3200" b="1" dirty="0">
                <a:latin typeface="Arial"/>
                <a:cs typeface="Arial"/>
              </a:rPr>
              <a:t>f(x) =</a:t>
            </a:r>
            <a:r>
              <a:rPr lang="en-US" sz="3200" b="1" spc="-127" dirty="0">
                <a:latin typeface="Arial"/>
                <a:cs typeface="Arial"/>
              </a:rPr>
              <a:t> </a:t>
            </a:r>
            <a:r>
              <a:rPr lang="en-US" sz="3200" b="1" spc="-7" dirty="0">
                <a:latin typeface="Arial"/>
                <a:cs typeface="Arial"/>
              </a:rPr>
              <a:t>max(0,x)</a:t>
            </a:r>
            <a:endParaRPr lang="en-US" sz="2933" spc="-7" dirty="0">
              <a:solidFill>
                <a:srgbClr val="37761C"/>
              </a:solidFill>
              <a:latin typeface="Arial"/>
              <a:cs typeface="Arial"/>
            </a:endParaRPr>
          </a:p>
          <a:p>
            <a:pPr marL="445336" indent="-429249">
              <a:lnSpc>
                <a:spcPts val="3507"/>
              </a:lnSpc>
              <a:spcBef>
                <a:spcPts val="133"/>
              </a:spcBef>
              <a:buChar char="-"/>
              <a:tabLst>
                <a:tab pos="445336" algn="l"/>
                <a:tab pos="446182" algn="l"/>
              </a:tabLst>
            </a:pP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Does not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saturate (in</a:t>
            </a:r>
            <a:r>
              <a:rPr sz="2933" spc="-7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+region)</a:t>
            </a:r>
            <a:endParaRPr sz="2933" dirty="0">
              <a:latin typeface="Arial"/>
              <a:cs typeface="Arial"/>
            </a:endParaRPr>
          </a:p>
          <a:p>
            <a:pPr marL="445336" indent="-429249">
              <a:lnSpc>
                <a:spcPts val="3500"/>
              </a:lnSpc>
              <a:buChar char="-"/>
              <a:tabLst>
                <a:tab pos="445336" algn="l"/>
                <a:tab pos="446182" algn="l"/>
              </a:tabLst>
            </a:pPr>
            <a:r>
              <a:rPr sz="2933" spc="-47" dirty="0">
                <a:solidFill>
                  <a:srgbClr val="37761C"/>
                </a:solidFill>
                <a:latin typeface="Arial"/>
                <a:cs typeface="Arial"/>
              </a:rPr>
              <a:t>Very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computationally </a:t>
            </a:r>
            <a:r>
              <a:rPr sz="2933" spc="-13" dirty="0">
                <a:solidFill>
                  <a:srgbClr val="37761C"/>
                </a:solidFill>
                <a:latin typeface="Arial"/>
                <a:cs typeface="Arial"/>
              </a:rPr>
              <a:t>efficient</a:t>
            </a:r>
            <a:endParaRPr sz="2933" dirty="0">
              <a:latin typeface="Arial"/>
              <a:cs typeface="Arial"/>
            </a:endParaRPr>
          </a:p>
          <a:p>
            <a:pPr marL="445336" marR="6773" indent="-429249">
              <a:lnSpc>
                <a:spcPts val="3507"/>
              </a:lnSpc>
              <a:spcBef>
                <a:spcPts val="113"/>
              </a:spcBef>
              <a:buChar char="-"/>
              <a:tabLst>
                <a:tab pos="445336" algn="l"/>
                <a:tab pos="446182" algn="l"/>
              </a:tabLst>
            </a:pP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Converges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much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faster than 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sigmoid/tanh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in practice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(e.g.</a:t>
            </a:r>
            <a:r>
              <a:rPr sz="2933" spc="-13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6x)</a:t>
            </a:r>
            <a:endParaRPr lang="en-US" sz="2933" spc="-7" dirty="0">
              <a:solidFill>
                <a:srgbClr val="37761C"/>
              </a:solidFill>
              <a:latin typeface="Arial"/>
              <a:cs typeface="Arial"/>
            </a:endParaRPr>
          </a:p>
          <a:p>
            <a:pPr marL="445336" marR="6773" indent="-429249">
              <a:lnSpc>
                <a:spcPts val="3507"/>
              </a:lnSpc>
              <a:spcBef>
                <a:spcPts val="113"/>
              </a:spcBef>
              <a:buChar char="-"/>
              <a:tabLst>
                <a:tab pos="445336" algn="l"/>
                <a:tab pos="446182" algn="l"/>
              </a:tabLst>
            </a:pPr>
            <a:endParaRPr lang="en-US" sz="2933" spc="-7" dirty="0">
              <a:solidFill>
                <a:srgbClr val="37761C"/>
              </a:solidFill>
              <a:latin typeface="Arial"/>
              <a:cs typeface="Arial"/>
            </a:endParaRPr>
          </a:p>
          <a:p>
            <a:pPr marL="445336" marR="6773" indent="-429249">
              <a:lnSpc>
                <a:spcPts val="3507"/>
              </a:lnSpc>
              <a:spcBef>
                <a:spcPts val="113"/>
              </a:spcBef>
              <a:buFontTx/>
              <a:buChar char="-"/>
              <a:tabLst>
                <a:tab pos="445336" algn="l"/>
                <a:tab pos="446182" algn="l"/>
              </a:tabLst>
            </a:pPr>
            <a:r>
              <a:rPr lang="en-US" sz="3200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zero-centered</a:t>
            </a:r>
            <a:r>
              <a:rPr lang="en-US" sz="3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endParaRPr lang="en-US" sz="3200" dirty="0">
              <a:latin typeface="Arial"/>
              <a:cs typeface="Arial"/>
            </a:endParaRPr>
          </a:p>
          <a:p>
            <a:pPr marL="445336" marR="6773" indent="-429249">
              <a:lnSpc>
                <a:spcPts val="3507"/>
              </a:lnSpc>
              <a:spcBef>
                <a:spcPts val="113"/>
              </a:spcBef>
              <a:buChar char="-"/>
              <a:tabLst>
                <a:tab pos="445336" algn="l"/>
                <a:tab pos="446182" algn="l"/>
              </a:tabLst>
            </a:pPr>
            <a:endParaRPr sz="2933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233" y="4606508"/>
            <a:ext cx="3962400" cy="9917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ReLU</a:t>
            </a:r>
            <a:endParaRPr sz="3200" dirty="0">
              <a:latin typeface="Arial"/>
              <a:cs typeface="Arial"/>
            </a:endParaRPr>
          </a:p>
          <a:p>
            <a:pPr marL="16933">
              <a:lnSpc>
                <a:spcPts val="3820"/>
              </a:lnSpc>
            </a:pPr>
            <a:r>
              <a:rPr sz="3200" dirty="0">
                <a:latin typeface="Arial"/>
                <a:cs typeface="Arial"/>
              </a:rPr>
              <a:t>(Rectified </a:t>
            </a:r>
            <a:r>
              <a:rPr sz="3200" spc="-7" dirty="0">
                <a:latin typeface="Arial"/>
                <a:cs typeface="Arial"/>
              </a:rPr>
              <a:t>Linear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Unit)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7700" y="1722677"/>
            <a:ext cx="2947952" cy="243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325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80804"/>
            <a:ext cx="105156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  <a:tabLst>
                <a:tab pos="456342" algn="l"/>
              </a:tabLst>
            </a:pPr>
            <a:r>
              <a:rPr lang="en-US" spc="-13" dirty="0">
                <a:cs typeface="Arial"/>
              </a:rPr>
              <a:t>Activation</a:t>
            </a:r>
            <a:r>
              <a:rPr lang="en-US" spc="-120" dirty="0">
                <a:cs typeface="Arial"/>
              </a:rPr>
              <a:t> </a:t>
            </a:r>
            <a:r>
              <a:rPr lang="en-US" spc="-7" dirty="0">
                <a:cs typeface="Arial"/>
              </a:rPr>
              <a:t>Functions</a:t>
            </a:r>
            <a:endParaRPr spc="-7" dirty="0"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49324B-3A82-4E36-B049-342EB96B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4805363"/>
            <a:ext cx="1238250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10601325" y="4805363"/>
            <a:ext cx="1590675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4814888"/>
            <a:ext cx="35877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510107" y="1946711"/>
            <a:ext cx="5843693" cy="41336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5336" indent="-429249">
              <a:lnSpc>
                <a:spcPts val="3507"/>
              </a:lnSpc>
              <a:spcBef>
                <a:spcPts val="133"/>
              </a:spcBef>
              <a:buChar char="-"/>
              <a:tabLst>
                <a:tab pos="445336" algn="l"/>
                <a:tab pos="446182" algn="l"/>
              </a:tabLst>
            </a:pPr>
            <a:r>
              <a:rPr lang="en-US" sz="3200" spc="-7" dirty="0"/>
              <a:t>Computes </a:t>
            </a:r>
            <a:r>
              <a:rPr lang="en-US" sz="3200" b="1" dirty="0">
                <a:latin typeface="Arial"/>
                <a:cs typeface="Arial"/>
              </a:rPr>
              <a:t>f(x) =</a:t>
            </a:r>
            <a:r>
              <a:rPr lang="en-US" sz="3200" b="1" spc="-127" dirty="0">
                <a:latin typeface="Arial"/>
                <a:cs typeface="Arial"/>
              </a:rPr>
              <a:t> </a:t>
            </a:r>
            <a:r>
              <a:rPr lang="en-US" sz="3200" b="1" spc="-7" dirty="0">
                <a:latin typeface="Arial"/>
                <a:cs typeface="Arial"/>
              </a:rPr>
              <a:t>max(0,x)</a:t>
            </a:r>
            <a:endParaRPr lang="en-US" sz="2933" spc="-7" dirty="0">
              <a:solidFill>
                <a:srgbClr val="37761C"/>
              </a:solidFill>
              <a:latin typeface="Arial"/>
              <a:cs typeface="Arial"/>
            </a:endParaRPr>
          </a:p>
          <a:p>
            <a:pPr marL="445336" indent="-429249">
              <a:lnSpc>
                <a:spcPts val="3507"/>
              </a:lnSpc>
              <a:spcBef>
                <a:spcPts val="133"/>
              </a:spcBef>
              <a:buChar char="-"/>
              <a:tabLst>
                <a:tab pos="445336" algn="l"/>
                <a:tab pos="446182" algn="l"/>
              </a:tabLst>
            </a:pP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Does not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saturate (in</a:t>
            </a:r>
            <a:r>
              <a:rPr sz="2933" spc="-7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+region)</a:t>
            </a:r>
            <a:endParaRPr sz="2933" dirty="0">
              <a:latin typeface="Arial"/>
              <a:cs typeface="Arial"/>
            </a:endParaRPr>
          </a:p>
          <a:p>
            <a:pPr marL="445336" indent="-429249">
              <a:lnSpc>
                <a:spcPts val="3500"/>
              </a:lnSpc>
              <a:buChar char="-"/>
              <a:tabLst>
                <a:tab pos="445336" algn="l"/>
                <a:tab pos="446182" algn="l"/>
              </a:tabLst>
            </a:pPr>
            <a:r>
              <a:rPr sz="2933" spc="-47" dirty="0">
                <a:solidFill>
                  <a:srgbClr val="37761C"/>
                </a:solidFill>
                <a:latin typeface="Arial"/>
                <a:cs typeface="Arial"/>
              </a:rPr>
              <a:t>Very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computationally </a:t>
            </a:r>
            <a:r>
              <a:rPr sz="2933" spc="-13" dirty="0">
                <a:solidFill>
                  <a:srgbClr val="37761C"/>
                </a:solidFill>
                <a:latin typeface="Arial"/>
                <a:cs typeface="Arial"/>
              </a:rPr>
              <a:t>efficient</a:t>
            </a:r>
            <a:endParaRPr sz="2933" dirty="0">
              <a:latin typeface="Arial"/>
              <a:cs typeface="Arial"/>
            </a:endParaRPr>
          </a:p>
          <a:p>
            <a:pPr marL="445336" marR="6773" indent="-429249">
              <a:lnSpc>
                <a:spcPts val="3507"/>
              </a:lnSpc>
              <a:spcBef>
                <a:spcPts val="113"/>
              </a:spcBef>
              <a:buChar char="-"/>
              <a:tabLst>
                <a:tab pos="445336" algn="l"/>
                <a:tab pos="446182" algn="l"/>
              </a:tabLst>
            </a:pP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Converges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much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faster than 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sigmoid/tanh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in practice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(e.g.</a:t>
            </a:r>
            <a:r>
              <a:rPr sz="2933" spc="-13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6x)</a:t>
            </a:r>
            <a:endParaRPr lang="en-US" sz="2933" spc="-7" dirty="0">
              <a:solidFill>
                <a:srgbClr val="37761C"/>
              </a:solidFill>
              <a:latin typeface="Arial"/>
              <a:cs typeface="Arial"/>
            </a:endParaRPr>
          </a:p>
          <a:p>
            <a:pPr marL="445336" marR="6773" indent="-429249">
              <a:lnSpc>
                <a:spcPts val="3507"/>
              </a:lnSpc>
              <a:spcBef>
                <a:spcPts val="113"/>
              </a:spcBef>
              <a:buChar char="-"/>
              <a:tabLst>
                <a:tab pos="445336" algn="l"/>
                <a:tab pos="446182" algn="l"/>
              </a:tabLst>
            </a:pPr>
            <a:endParaRPr lang="en-US" sz="2933" spc="-7" dirty="0">
              <a:solidFill>
                <a:srgbClr val="37761C"/>
              </a:solidFill>
              <a:latin typeface="Arial"/>
              <a:cs typeface="Arial"/>
            </a:endParaRPr>
          </a:p>
          <a:p>
            <a:pPr marL="445336" marR="6773" indent="-429249">
              <a:lnSpc>
                <a:spcPts val="3507"/>
              </a:lnSpc>
              <a:spcBef>
                <a:spcPts val="113"/>
              </a:spcBef>
              <a:buFontTx/>
              <a:buChar char="-"/>
              <a:tabLst>
                <a:tab pos="445336" algn="l"/>
                <a:tab pos="446182" algn="l"/>
              </a:tabLst>
            </a:pPr>
            <a:r>
              <a:rPr lang="en-US" sz="3200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zero-centered</a:t>
            </a:r>
            <a:r>
              <a:rPr lang="en-US" sz="3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endParaRPr lang="en-US" sz="3200" dirty="0">
              <a:latin typeface="Arial"/>
              <a:cs typeface="Arial"/>
            </a:endParaRPr>
          </a:p>
          <a:p>
            <a:pPr marL="445336" marR="6773" indent="-429249">
              <a:lnSpc>
                <a:spcPts val="3507"/>
              </a:lnSpc>
              <a:spcBef>
                <a:spcPts val="113"/>
              </a:spcBef>
              <a:buFontTx/>
              <a:buChar char="-"/>
              <a:tabLst>
                <a:tab pos="445336" algn="l"/>
                <a:tab pos="446182" algn="l"/>
              </a:tabLst>
            </a:pPr>
            <a:r>
              <a:rPr lang="en-US" sz="32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lang="en-US" sz="3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FF0000"/>
                </a:solidFill>
                <a:latin typeface="Arial"/>
                <a:cs typeface="Arial"/>
              </a:rPr>
              <a:t>annoyance:</a:t>
            </a:r>
            <a:endParaRPr lang="en-US" sz="3200" dirty="0">
              <a:latin typeface="Arial"/>
              <a:cs typeface="Arial"/>
            </a:endParaRPr>
          </a:p>
          <a:p>
            <a:pPr marL="445336" marR="6773" indent="-429249">
              <a:lnSpc>
                <a:spcPts val="3507"/>
              </a:lnSpc>
              <a:spcBef>
                <a:spcPts val="113"/>
              </a:spcBef>
              <a:buChar char="-"/>
              <a:tabLst>
                <a:tab pos="445336" algn="l"/>
                <a:tab pos="446182" algn="l"/>
              </a:tabLst>
            </a:pPr>
            <a:endParaRPr sz="2933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233" y="4606508"/>
            <a:ext cx="3962400" cy="9917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ReLU</a:t>
            </a:r>
            <a:endParaRPr sz="3200" dirty="0">
              <a:latin typeface="Arial"/>
              <a:cs typeface="Arial"/>
            </a:endParaRPr>
          </a:p>
          <a:p>
            <a:pPr marL="16933">
              <a:lnSpc>
                <a:spcPts val="3820"/>
              </a:lnSpc>
            </a:pPr>
            <a:r>
              <a:rPr sz="3200" dirty="0">
                <a:latin typeface="Arial"/>
                <a:cs typeface="Arial"/>
              </a:rPr>
              <a:t>(Rectified </a:t>
            </a:r>
            <a:r>
              <a:rPr sz="3200" spc="-7" dirty="0">
                <a:latin typeface="Arial"/>
                <a:cs typeface="Arial"/>
              </a:rPr>
              <a:t>Linear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Unit)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7700" y="1722677"/>
            <a:ext cx="2947952" cy="243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728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99" y="197780"/>
            <a:ext cx="4566072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13" dirty="0">
                <a:latin typeface="Arial"/>
                <a:cs typeface="Arial"/>
              </a:rPr>
              <a:t>Activation</a:t>
            </a:r>
            <a:r>
              <a:rPr sz="4000" spc="-120" dirty="0"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Functions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867" y="4216278"/>
            <a:ext cx="3962400" cy="9917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ReLU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820"/>
              </a:lnSpc>
            </a:pPr>
            <a:r>
              <a:rPr sz="3200" dirty="0">
                <a:latin typeface="Arial"/>
                <a:cs typeface="Arial"/>
              </a:rPr>
              <a:t>(Rectified </a:t>
            </a:r>
            <a:r>
              <a:rPr sz="3200" spc="-7" dirty="0">
                <a:latin typeface="Arial"/>
                <a:cs typeface="Arial"/>
              </a:rPr>
              <a:t>Linear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Unit)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93699" y="87115"/>
            <a:ext cx="518160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  <a:tabLst>
                <a:tab pos="456342" algn="l"/>
              </a:tabLst>
            </a:pPr>
            <a:r>
              <a:rPr dirty="0"/>
              <a:t>-	</a:t>
            </a:r>
            <a:r>
              <a:rPr spc="-7" dirty="0"/>
              <a:t>Computes </a:t>
            </a:r>
            <a:r>
              <a:rPr b="1" dirty="0">
                <a:latin typeface="Arial"/>
                <a:cs typeface="Arial"/>
              </a:rPr>
              <a:t>f(x) =</a:t>
            </a:r>
            <a:r>
              <a:rPr b="1" spc="-127" dirty="0"/>
              <a:t> </a:t>
            </a:r>
            <a:r>
              <a:rPr b="1" spc="-7" dirty="0"/>
              <a:t>max(0,x)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04999" y="1009564"/>
            <a:ext cx="5843693" cy="32307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5336" indent="-429249">
              <a:lnSpc>
                <a:spcPts val="3507"/>
              </a:lnSpc>
              <a:spcBef>
                <a:spcPts val="133"/>
              </a:spcBef>
              <a:buChar char="-"/>
              <a:tabLst>
                <a:tab pos="445336" algn="l"/>
                <a:tab pos="446182" algn="l"/>
              </a:tabLst>
            </a:pP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Does not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saturate (in</a:t>
            </a:r>
            <a:r>
              <a:rPr sz="2933" spc="-7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+region)</a:t>
            </a:r>
            <a:endParaRPr sz="2933">
              <a:latin typeface="Arial"/>
              <a:cs typeface="Arial"/>
            </a:endParaRPr>
          </a:p>
          <a:p>
            <a:pPr marL="445336" indent="-429249">
              <a:lnSpc>
                <a:spcPts val="3500"/>
              </a:lnSpc>
              <a:buChar char="-"/>
              <a:tabLst>
                <a:tab pos="445336" algn="l"/>
                <a:tab pos="446182" algn="l"/>
              </a:tabLst>
            </a:pPr>
            <a:r>
              <a:rPr sz="2933" spc="-47" dirty="0">
                <a:solidFill>
                  <a:srgbClr val="37761C"/>
                </a:solidFill>
                <a:latin typeface="Arial"/>
                <a:cs typeface="Arial"/>
              </a:rPr>
              <a:t>Very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computationally </a:t>
            </a:r>
            <a:r>
              <a:rPr sz="2933" spc="-13" dirty="0">
                <a:solidFill>
                  <a:srgbClr val="37761C"/>
                </a:solidFill>
                <a:latin typeface="Arial"/>
                <a:cs typeface="Arial"/>
              </a:rPr>
              <a:t>efficient</a:t>
            </a:r>
            <a:endParaRPr sz="2933">
              <a:latin typeface="Arial"/>
              <a:cs typeface="Arial"/>
            </a:endParaRPr>
          </a:p>
          <a:p>
            <a:pPr marL="445336" marR="6773" indent="-429249">
              <a:lnSpc>
                <a:spcPts val="3507"/>
              </a:lnSpc>
              <a:spcBef>
                <a:spcPts val="113"/>
              </a:spcBef>
              <a:buChar char="-"/>
              <a:tabLst>
                <a:tab pos="445336" algn="l"/>
                <a:tab pos="446182" algn="l"/>
              </a:tabLst>
            </a:pP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Converges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much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faster than 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sigmoid/tanh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in practice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(e.g.</a:t>
            </a:r>
            <a:r>
              <a:rPr sz="2933" spc="-13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6x)</a:t>
            </a:r>
            <a:endParaRPr sz="2933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-"/>
            </a:pPr>
            <a:endParaRPr sz="3200">
              <a:latin typeface="Arial"/>
              <a:cs typeface="Arial"/>
            </a:endParaRPr>
          </a:p>
          <a:p>
            <a:pPr>
              <a:spcBef>
                <a:spcPts val="33"/>
              </a:spcBef>
              <a:buChar char="-"/>
            </a:pPr>
            <a:endParaRPr sz="3000">
              <a:latin typeface="Arial"/>
              <a:cs typeface="Arial"/>
            </a:endParaRPr>
          </a:p>
          <a:p>
            <a:pPr marL="445336" indent="-429249">
              <a:buChar char="-"/>
              <a:tabLst>
                <a:tab pos="445336" algn="l"/>
                <a:tab pos="446182" algn="l"/>
              </a:tabLst>
            </a:pPr>
            <a:r>
              <a:rPr sz="2933" spc="-7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933" dirty="0">
                <a:solidFill>
                  <a:srgbClr val="FF0000"/>
                </a:solidFill>
                <a:latin typeface="Arial"/>
                <a:cs typeface="Arial"/>
              </a:rPr>
              <a:t>zero-centered</a:t>
            </a:r>
            <a:r>
              <a:rPr sz="2933" spc="-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endParaRPr sz="2933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3775" y="1394292"/>
            <a:ext cx="2947952" cy="243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2233" y="514500"/>
            <a:ext cx="2696633" cy="2696633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1010999" y="2021999"/>
                </a:moveTo>
                <a:lnTo>
                  <a:pt x="963407" y="2020899"/>
                </a:lnTo>
                <a:lnTo>
                  <a:pt x="916381" y="2017630"/>
                </a:lnTo>
                <a:lnTo>
                  <a:pt x="869970" y="2012241"/>
                </a:lnTo>
                <a:lnTo>
                  <a:pt x="824222" y="2004781"/>
                </a:lnTo>
                <a:lnTo>
                  <a:pt x="779186" y="1995298"/>
                </a:lnTo>
                <a:lnTo>
                  <a:pt x="734911" y="1983841"/>
                </a:lnTo>
                <a:lnTo>
                  <a:pt x="691445" y="1970458"/>
                </a:lnTo>
                <a:lnTo>
                  <a:pt x="648837" y="1955198"/>
                </a:lnTo>
                <a:lnTo>
                  <a:pt x="607135" y="1938109"/>
                </a:lnTo>
                <a:lnTo>
                  <a:pt x="566387" y="1919240"/>
                </a:lnTo>
                <a:lnTo>
                  <a:pt x="526643" y="1898640"/>
                </a:lnTo>
                <a:lnTo>
                  <a:pt x="487951" y="1876357"/>
                </a:lnTo>
                <a:lnTo>
                  <a:pt x="450359" y="1852439"/>
                </a:lnTo>
                <a:lnTo>
                  <a:pt x="413916" y="1826935"/>
                </a:lnTo>
                <a:lnTo>
                  <a:pt x="378671" y="1799894"/>
                </a:lnTo>
                <a:lnTo>
                  <a:pt x="344671" y="1771364"/>
                </a:lnTo>
                <a:lnTo>
                  <a:pt x="311966" y="1741394"/>
                </a:lnTo>
                <a:lnTo>
                  <a:pt x="280605" y="1710033"/>
                </a:lnTo>
                <a:lnTo>
                  <a:pt x="250635" y="1677328"/>
                </a:lnTo>
                <a:lnTo>
                  <a:pt x="222105" y="1643328"/>
                </a:lnTo>
                <a:lnTo>
                  <a:pt x="195064" y="1608083"/>
                </a:lnTo>
                <a:lnTo>
                  <a:pt x="169560" y="1571640"/>
                </a:lnTo>
                <a:lnTo>
                  <a:pt x="145642" y="1534048"/>
                </a:lnTo>
                <a:lnTo>
                  <a:pt x="123359" y="1495356"/>
                </a:lnTo>
                <a:lnTo>
                  <a:pt x="102759" y="1455612"/>
                </a:lnTo>
                <a:lnTo>
                  <a:pt x="83890" y="1414864"/>
                </a:lnTo>
                <a:lnTo>
                  <a:pt x="66801" y="1373162"/>
                </a:lnTo>
                <a:lnTo>
                  <a:pt x="51541" y="1330554"/>
                </a:lnTo>
                <a:lnTo>
                  <a:pt x="38158" y="1287088"/>
                </a:lnTo>
                <a:lnTo>
                  <a:pt x="26701" y="1242813"/>
                </a:lnTo>
                <a:lnTo>
                  <a:pt x="17218" y="1197777"/>
                </a:lnTo>
                <a:lnTo>
                  <a:pt x="9758" y="1152029"/>
                </a:lnTo>
                <a:lnTo>
                  <a:pt x="4369" y="1105618"/>
                </a:lnTo>
                <a:lnTo>
                  <a:pt x="1100" y="1058592"/>
                </a:lnTo>
                <a:lnTo>
                  <a:pt x="0" y="1010999"/>
                </a:lnTo>
                <a:lnTo>
                  <a:pt x="1100" y="963407"/>
                </a:lnTo>
                <a:lnTo>
                  <a:pt x="4369" y="916381"/>
                </a:lnTo>
                <a:lnTo>
                  <a:pt x="9758" y="869970"/>
                </a:lnTo>
                <a:lnTo>
                  <a:pt x="17218" y="824222"/>
                </a:lnTo>
                <a:lnTo>
                  <a:pt x="26701" y="779186"/>
                </a:lnTo>
                <a:lnTo>
                  <a:pt x="38158" y="734911"/>
                </a:lnTo>
                <a:lnTo>
                  <a:pt x="51541" y="691445"/>
                </a:lnTo>
                <a:lnTo>
                  <a:pt x="66801" y="648837"/>
                </a:lnTo>
                <a:lnTo>
                  <a:pt x="83890" y="607135"/>
                </a:lnTo>
                <a:lnTo>
                  <a:pt x="102759" y="566387"/>
                </a:lnTo>
                <a:lnTo>
                  <a:pt x="123359" y="526643"/>
                </a:lnTo>
                <a:lnTo>
                  <a:pt x="145642" y="487951"/>
                </a:lnTo>
                <a:lnTo>
                  <a:pt x="169560" y="450359"/>
                </a:lnTo>
                <a:lnTo>
                  <a:pt x="195064" y="413916"/>
                </a:lnTo>
                <a:lnTo>
                  <a:pt x="222105" y="378671"/>
                </a:lnTo>
                <a:lnTo>
                  <a:pt x="250635" y="344671"/>
                </a:lnTo>
                <a:lnTo>
                  <a:pt x="280605" y="311966"/>
                </a:lnTo>
                <a:lnTo>
                  <a:pt x="311966" y="280605"/>
                </a:lnTo>
                <a:lnTo>
                  <a:pt x="344671" y="250635"/>
                </a:lnTo>
                <a:lnTo>
                  <a:pt x="378671" y="222105"/>
                </a:lnTo>
                <a:lnTo>
                  <a:pt x="413916" y="195064"/>
                </a:lnTo>
                <a:lnTo>
                  <a:pt x="450359" y="169560"/>
                </a:lnTo>
                <a:lnTo>
                  <a:pt x="487951" y="145642"/>
                </a:lnTo>
                <a:lnTo>
                  <a:pt x="526643" y="123359"/>
                </a:lnTo>
                <a:lnTo>
                  <a:pt x="566387" y="102759"/>
                </a:lnTo>
                <a:lnTo>
                  <a:pt x="607135" y="83890"/>
                </a:lnTo>
                <a:lnTo>
                  <a:pt x="648837" y="66801"/>
                </a:lnTo>
                <a:lnTo>
                  <a:pt x="691445" y="51541"/>
                </a:lnTo>
                <a:lnTo>
                  <a:pt x="734911" y="38158"/>
                </a:lnTo>
                <a:lnTo>
                  <a:pt x="779186" y="26701"/>
                </a:lnTo>
                <a:lnTo>
                  <a:pt x="824222" y="17218"/>
                </a:lnTo>
                <a:lnTo>
                  <a:pt x="869970" y="9758"/>
                </a:lnTo>
                <a:lnTo>
                  <a:pt x="916381" y="4369"/>
                </a:lnTo>
                <a:lnTo>
                  <a:pt x="963407" y="1100"/>
                </a:lnTo>
                <a:lnTo>
                  <a:pt x="1010999" y="0"/>
                </a:lnTo>
                <a:lnTo>
                  <a:pt x="1061132" y="1242"/>
                </a:lnTo>
                <a:lnTo>
                  <a:pt x="1110924" y="4947"/>
                </a:lnTo>
                <a:lnTo>
                  <a:pt x="1160294" y="11079"/>
                </a:lnTo>
                <a:lnTo>
                  <a:pt x="1209157" y="19605"/>
                </a:lnTo>
                <a:lnTo>
                  <a:pt x="1257431" y="30490"/>
                </a:lnTo>
                <a:lnTo>
                  <a:pt x="1305034" y="43700"/>
                </a:lnTo>
                <a:lnTo>
                  <a:pt x="1351882" y="59201"/>
                </a:lnTo>
                <a:lnTo>
                  <a:pt x="1397892" y="76957"/>
                </a:lnTo>
                <a:lnTo>
                  <a:pt x="1442983" y="96936"/>
                </a:lnTo>
                <a:lnTo>
                  <a:pt x="1487070" y="119102"/>
                </a:lnTo>
                <a:lnTo>
                  <a:pt x="1530071" y="143421"/>
                </a:lnTo>
                <a:lnTo>
                  <a:pt x="1571903" y="169859"/>
                </a:lnTo>
                <a:lnTo>
                  <a:pt x="1612483" y="198382"/>
                </a:lnTo>
                <a:lnTo>
                  <a:pt x="1651729" y="228955"/>
                </a:lnTo>
                <a:lnTo>
                  <a:pt x="1689557" y="261544"/>
                </a:lnTo>
                <a:lnTo>
                  <a:pt x="1725884" y="296115"/>
                </a:lnTo>
                <a:lnTo>
                  <a:pt x="1760455" y="332442"/>
                </a:lnTo>
                <a:lnTo>
                  <a:pt x="1793044" y="370270"/>
                </a:lnTo>
                <a:lnTo>
                  <a:pt x="1823617" y="409516"/>
                </a:lnTo>
                <a:lnTo>
                  <a:pt x="1852140" y="450096"/>
                </a:lnTo>
                <a:lnTo>
                  <a:pt x="1878578" y="491928"/>
                </a:lnTo>
                <a:lnTo>
                  <a:pt x="1902897" y="534929"/>
                </a:lnTo>
                <a:lnTo>
                  <a:pt x="1925063" y="579016"/>
                </a:lnTo>
                <a:lnTo>
                  <a:pt x="1945042" y="624107"/>
                </a:lnTo>
                <a:lnTo>
                  <a:pt x="1962798" y="670117"/>
                </a:lnTo>
                <a:lnTo>
                  <a:pt x="1978299" y="716965"/>
                </a:lnTo>
                <a:lnTo>
                  <a:pt x="1991509" y="764568"/>
                </a:lnTo>
                <a:lnTo>
                  <a:pt x="2002394" y="812842"/>
                </a:lnTo>
                <a:lnTo>
                  <a:pt x="2010920" y="861705"/>
                </a:lnTo>
                <a:lnTo>
                  <a:pt x="2017052" y="911075"/>
                </a:lnTo>
                <a:lnTo>
                  <a:pt x="2020757" y="960867"/>
                </a:lnTo>
                <a:lnTo>
                  <a:pt x="2021999" y="1010999"/>
                </a:lnTo>
                <a:lnTo>
                  <a:pt x="2020899" y="1058592"/>
                </a:lnTo>
                <a:lnTo>
                  <a:pt x="2017630" y="1105618"/>
                </a:lnTo>
                <a:lnTo>
                  <a:pt x="2012241" y="1152029"/>
                </a:lnTo>
                <a:lnTo>
                  <a:pt x="2004781" y="1197777"/>
                </a:lnTo>
                <a:lnTo>
                  <a:pt x="1995298" y="1242813"/>
                </a:lnTo>
                <a:lnTo>
                  <a:pt x="1983841" y="1287088"/>
                </a:lnTo>
                <a:lnTo>
                  <a:pt x="1970458" y="1330554"/>
                </a:lnTo>
                <a:lnTo>
                  <a:pt x="1955198" y="1373162"/>
                </a:lnTo>
                <a:lnTo>
                  <a:pt x="1938109" y="1414864"/>
                </a:lnTo>
                <a:lnTo>
                  <a:pt x="1919240" y="1455612"/>
                </a:lnTo>
                <a:lnTo>
                  <a:pt x="1898640" y="1495356"/>
                </a:lnTo>
                <a:lnTo>
                  <a:pt x="1876357" y="1534048"/>
                </a:lnTo>
                <a:lnTo>
                  <a:pt x="1852439" y="1571640"/>
                </a:lnTo>
                <a:lnTo>
                  <a:pt x="1826935" y="1608083"/>
                </a:lnTo>
                <a:lnTo>
                  <a:pt x="1799894" y="1643328"/>
                </a:lnTo>
                <a:lnTo>
                  <a:pt x="1771364" y="1677328"/>
                </a:lnTo>
                <a:lnTo>
                  <a:pt x="1741394" y="1710033"/>
                </a:lnTo>
                <a:lnTo>
                  <a:pt x="1710033" y="1741394"/>
                </a:lnTo>
                <a:lnTo>
                  <a:pt x="1677328" y="1771364"/>
                </a:lnTo>
                <a:lnTo>
                  <a:pt x="1643328" y="1799894"/>
                </a:lnTo>
                <a:lnTo>
                  <a:pt x="1608083" y="1826935"/>
                </a:lnTo>
                <a:lnTo>
                  <a:pt x="1571640" y="1852439"/>
                </a:lnTo>
                <a:lnTo>
                  <a:pt x="1534048" y="1876357"/>
                </a:lnTo>
                <a:lnTo>
                  <a:pt x="1495356" y="1898640"/>
                </a:lnTo>
                <a:lnTo>
                  <a:pt x="1455612" y="1919240"/>
                </a:lnTo>
                <a:lnTo>
                  <a:pt x="1414864" y="1938109"/>
                </a:lnTo>
                <a:lnTo>
                  <a:pt x="1373162" y="1955198"/>
                </a:lnTo>
                <a:lnTo>
                  <a:pt x="1330554" y="1970458"/>
                </a:lnTo>
                <a:lnTo>
                  <a:pt x="1287088" y="1983841"/>
                </a:lnTo>
                <a:lnTo>
                  <a:pt x="1242812" y="1995298"/>
                </a:lnTo>
                <a:lnTo>
                  <a:pt x="1197777" y="2004781"/>
                </a:lnTo>
                <a:lnTo>
                  <a:pt x="1152029" y="2012241"/>
                </a:lnTo>
                <a:lnTo>
                  <a:pt x="1105618" y="2017630"/>
                </a:lnTo>
                <a:lnTo>
                  <a:pt x="1058592" y="2020899"/>
                </a:lnTo>
                <a:lnTo>
                  <a:pt x="1010999" y="20219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562233" y="514500"/>
            <a:ext cx="2696633" cy="2696633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0" y="1010999"/>
                </a:moveTo>
                <a:lnTo>
                  <a:pt x="1100" y="963407"/>
                </a:lnTo>
                <a:lnTo>
                  <a:pt x="4369" y="916381"/>
                </a:lnTo>
                <a:lnTo>
                  <a:pt x="9758" y="869970"/>
                </a:lnTo>
                <a:lnTo>
                  <a:pt x="17218" y="824222"/>
                </a:lnTo>
                <a:lnTo>
                  <a:pt x="26701" y="779186"/>
                </a:lnTo>
                <a:lnTo>
                  <a:pt x="38158" y="734911"/>
                </a:lnTo>
                <a:lnTo>
                  <a:pt x="51541" y="691445"/>
                </a:lnTo>
                <a:lnTo>
                  <a:pt x="66801" y="648837"/>
                </a:lnTo>
                <a:lnTo>
                  <a:pt x="83890" y="607135"/>
                </a:lnTo>
                <a:lnTo>
                  <a:pt x="102759" y="566387"/>
                </a:lnTo>
                <a:lnTo>
                  <a:pt x="123359" y="526643"/>
                </a:lnTo>
                <a:lnTo>
                  <a:pt x="145642" y="487951"/>
                </a:lnTo>
                <a:lnTo>
                  <a:pt x="169560" y="450359"/>
                </a:lnTo>
                <a:lnTo>
                  <a:pt x="195064" y="413916"/>
                </a:lnTo>
                <a:lnTo>
                  <a:pt x="222105" y="378671"/>
                </a:lnTo>
                <a:lnTo>
                  <a:pt x="250635" y="344671"/>
                </a:lnTo>
                <a:lnTo>
                  <a:pt x="280605" y="311966"/>
                </a:lnTo>
                <a:lnTo>
                  <a:pt x="311966" y="280605"/>
                </a:lnTo>
                <a:lnTo>
                  <a:pt x="344671" y="250635"/>
                </a:lnTo>
                <a:lnTo>
                  <a:pt x="378671" y="222105"/>
                </a:lnTo>
                <a:lnTo>
                  <a:pt x="413916" y="195064"/>
                </a:lnTo>
                <a:lnTo>
                  <a:pt x="450359" y="169560"/>
                </a:lnTo>
                <a:lnTo>
                  <a:pt x="487951" y="145642"/>
                </a:lnTo>
                <a:lnTo>
                  <a:pt x="526643" y="123359"/>
                </a:lnTo>
                <a:lnTo>
                  <a:pt x="566387" y="102759"/>
                </a:lnTo>
                <a:lnTo>
                  <a:pt x="607135" y="83890"/>
                </a:lnTo>
                <a:lnTo>
                  <a:pt x="648837" y="66801"/>
                </a:lnTo>
                <a:lnTo>
                  <a:pt x="691445" y="51541"/>
                </a:lnTo>
                <a:lnTo>
                  <a:pt x="734911" y="38158"/>
                </a:lnTo>
                <a:lnTo>
                  <a:pt x="779186" y="26701"/>
                </a:lnTo>
                <a:lnTo>
                  <a:pt x="824222" y="17218"/>
                </a:lnTo>
                <a:lnTo>
                  <a:pt x="869970" y="9758"/>
                </a:lnTo>
                <a:lnTo>
                  <a:pt x="916381" y="4369"/>
                </a:lnTo>
                <a:lnTo>
                  <a:pt x="963407" y="1100"/>
                </a:lnTo>
                <a:lnTo>
                  <a:pt x="1010999" y="0"/>
                </a:lnTo>
                <a:lnTo>
                  <a:pt x="1061132" y="1242"/>
                </a:lnTo>
                <a:lnTo>
                  <a:pt x="1110924" y="4947"/>
                </a:lnTo>
                <a:lnTo>
                  <a:pt x="1160294" y="11079"/>
                </a:lnTo>
                <a:lnTo>
                  <a:pt x="1209157" y="19605"/>
                </a:lnTo>
                <a:lnTo>
                  <a:pt x="1257431" y="30490"/>
                </a:lnTo>
                <a:lnTo>
                  <a:pt x="1305034" y="43700"/>
                </a:lnTo>
                <a:lnTo>
                  <a:pt x="1351882" y="59201"/>
                </a:lnTo>
                <a:lnTo>
                  <a:pt x="1397892" y="76957"/>
                </a:lnTo>
                <a:lnTo>
                  <a:pt x="1442983" y="96936"/>
                </a:lnTo>
                <a:lnTo>
                  <a:pt x="1487070" y="119102"/>
                </a:lnTo>
                <a:lnTo>
                  <a:pt x="1530071" y="143421"/>
                </a:lnTo>
                <a:lnTo>
                  <a:pt x="1571903" y="169859"/>
                </a:lnTo>
                <a:lnTo>
                  <a:pt x="1612483" y="198382"/>
                </a:lnTo>
                <a:lnTo>
                  <a:pt x="1651729" y="228955"/>
                </a:lnTo>
                <a:lnTo>
                  <a:pt x="1689557" y="261544"/>
                </a:lnTo>
                <a:lnTo>
                  <a:pt x="1725884" y="296115"/>
                </a:lnTo>
                <a:lnTo>
                  <a:pt x="1760455" y="332442"/>
                </a:lnTo>
                <a:lnTo>
                  <a:pt x="1793044" y="370270"/>
                </a:lnTo>
                <a:lnTo>
                  <a:pt x="1823617" y="409516"/>
                </a:lnTo>
                <a:lnTo>
                  <a:pt x="1852140" y="450096"/>
                </a:lnTo>
                <a:lnTo>
                  <a:pt x="1878578" y="491928"/>
                </a:lnTo>
                <a:lnTo>
                  <a:pt x="1902897" y="534929"/>
                </a:lnTo>
                <a:lnTo>
                  <a:pt x="1925063" y="579016"/>
                </a:lnTo>
                <a:lnTo>
                  <a:pt x="1945042" y="624107"/>
                </a:lnTo>
                <a:lnTo>
                  <a:pt x="1962798" y="670117"/>
                </a:lnTo>
                <a:lnTo>
                  <a:pt x="1978299" y="716965"/>
                </a:lnTo>
                <a:lnTo>
                  <a:pt x="1991509" y="764568"/>
                </a:lnTo>
                <a:lnTo>
                  <a:pt x="2002394" y="812842"/>
                </a:lnTo>
                <a:lnTo>
                  <a:pt x="2010920" y="861705"/>
                </a:lnTo>
                <a:lnTo>
                  <a:pt x="2017052" y="911075"/>
                </a:lnTo>
                <a:lnTo>
                  <a:pt x="2020757" y="960867"/>
                </a:lnTo>
                <a:lnTo>
                  <a:pt x="2021999" y="1010999"/>
                </a:lnTo>
                <a:lnTo>
                  <a:pt x="2020899" y="1058592"/>
                </a:lnTo>
                <a:lnTo>
                  <a:pt x="2017630" y="1105618"/>
                </a:lnTo>
                <a:lnTo>
                  <a:pt x="2012241" y="1152029"/>
                </a:lnTo>
                <a:lnTo>
                  <a:pt x="2004781" y="1197777"/>
                </a:lnTo>
                <a:lnTo>
                  <a:pt x="1995298" y="1242813"/>
                </a:lnTo>
                <a:lnTo>
                  <a:pt x="1983841" y="1287088"/>
                </a:lnTo>
                <a:lnTo>
                  <a:pt x="1970458" y="1330554"/>
                </a:lnTo>
                <a:lnTo>
                  <a:pt x="1955198" y="1373162"/>
                </a:lnTo>
                <a:lnTo>
                  <a:pt x="1938109" y="1414864"/>
                </a:lnTo>
                <a:lnTo>
                  <a:pt x="1919240" y="1455612"/>
                </a:lnTo>
                <a:lnTo>
                  <a:pt x="1898640" y="1495356"/>
                </a:lnTo>
                <a:lnTo>
                  <a:pt x="1876357" y="1534048"/>
                </a:lnTo>
                <a:lnTo>
                  <a:pt x="1852439" y="1571640"/>
                </a:lnTo>
                <a:lnTo>
                  <a:pt x="1826935" y="1608083"/>
                </a:lnTo>
                <a:lnTo>
                  <a:pt x="1799894" y="1643328"/>
                </a:lnTo>
                <a:lnTo>
                  <a:pt x="1771364" y="1677328"/>
                </a:lnTo>
                <a:lnTo>
                  <a:pt x="1741394" y="1710033"/>
                </a:lnTo>
                <a:lnTo>
                  <a:pt x="1710033" y="1741394"/>
                </a:lnTo>
                <a:lnTo>
                  <a:pt x="1677328" y="1771364"/>
                </a:lnTo>
                <a:lnTo>
                  <a:pt x="1643328" y="1799894"/>
                </a:lnTo>
                <a:lnTo>
                  <a:pt x="1608083" y="1826935"/>
                </a:lnTo>
                <a:lnTo>
                  <a:pt x="1571640" y="1852439"/>
                </a:lnTo>
                <a:lnTo>
                  <a:pt x="1534048" y="1876357"/>
                </a:lnTo>
                <a:lnTo>
                  <a:pt x="1495356" y="1898640"/>
                </a:lnTo>
                <a:lnTo>
                  <a:pt x="1455612" y="1919240"/>
                </a:lnTo>
                <a:lnTo>
                  <a:pt x="1414864" y="1938109"/>
                </a:lnTo>
                <a:lnTo>
                  <a:pt x="1373162" y="1955198"/>
                </a:lnTo>
                <a:lnTo>
                  <a:pt x="1330554" y="1970458"/>
                </a:lnTo>
                <a:lnTo>
                  <a:pt x="1287088" y="1983841"/>
                </a:lnTo>
                <a:lnTo>
                  <a:pt x="1242812" y="1995298"/>
                </a:lnTo>
                <a:lnTo>
                  <a:pt x="1197777" y="2004781"/>
                </a:lnTo>
                <a:lnTo>
                  <a:pt x="1152029" y="2012241"/>
                </a:lnTo>
                <a:lnTo>
                  <a:pt x="1105618" y="2017630"/>
                </a:lnTo>
                <a:lnTo>
                  <a:pt x="1058592" y="2020899"/>
                </a:lnTo>
                <a:lnTo>
                  <a:pt x="1010999" y="2021999"/>
                </a:lnTo>
                <a:lnTo>
                  <a:pt x="963407" y="2020899"/>
                </a:lnTo>
                <a:lnTo>
                  <a:pt x="916381" y="2017630"/>
                </a:lnTo>
                <a:lnTo>
                  <a:pt x="869970" y="2012241"/>
                </a:lnTo>
                <a:lnTo>
                  <a:pt x="824222" y="2004781"/>
                </a:lnTo>
                <a:lnTo>
                  <a:pt x="779186" y="1995298"/>
                </a:lnTo>
                <a:lnTo>
                  <a:pt x="734911" y="1983841"/>
                </a:lnTo>
                <a:lnTo>
                  <a:pt x="691445" y="1970458"/>
                </a:lnTo>
                <a:lnTo>
                  <a:pt x="648837" y="1955198"/>
                </a:lnTo>
                <a:lnTo>
                  <a:pt x="607135" y="1938109"/>
                </a:lnTo>
                <a:lnTo>
                  <a:pt x="566387" y="1919240"/>
                </a:lnTo>
                <a:lnTo>
                  <a:pt x="526643" y="1898640"/>
                </a:lnTo>
                <a:lnTo>
                  <a:pt x="487951" y="1876357"/>
                </a:lnTo>
                <a:lnTo>
                  <a:pt x="450359" y="1852439"/>
                </a:lnTo>
                <a:lnTo>
                  <a:pt x="413916" y="1826935"/>
                </a:lnTo>
                <a:lnTo>
                  <a:pt x="378671" y="1799894"/>
                </a:lnTo>
                <a:lnTo>
                  <a:pt x="344671" y="1771364"/>
                </a:lnTo>
                <a:lnTo>
                  <a:pt x="311966" y="1741394"/>
                </a:lnTo>
                <a:lnTo>
                  <a:pt x="280605" y="1710033"/>
                </a:lnTo>
                <a:lnTo>
                  <a:pt x="250635" y="1677328"/>
                </a:lnTo>
                <a:lnTo>
                  <a:pt x="222105" y="1643328"/>
                </a:lnTo>
                <a:lnTo>
                  <a:pt x="195064" y="1608083"/>
                </a:lnTo>
                <a:lnTo>
                  <a:pt x="169560" y="1571640"/>
                </a:lnTo>
                <a:lnTo>
                  <a:pt x="145642" y="1534048"/>
                </a:lnTo>
                <a:lnTo>
                  <a:pt x="123359" y="1495356"/>
                </a:lnTo>
                <a:lnTo>
                  <a:pt x="102759" y="1455612"/>
                </a:lnTo>
                <a:lnTo>
                  <a:pt x="83890" y="1414864"/>
                </a:lnTo>
                <a:lnTo>
                  <a:pt x="66801" y="1373162"/>
                </a:lnTo>
                <a:lnTo>
                  <a:pt x="51541" y="1330554"/>
                </a:lnTo>
                <a:lnTo>
                  <a:pt x="38158" y="1287088"/>
                </a:lnTo>
                <a:lnTo>
                  <a:pt x="26701" y="1242813"/>
                </a:lnTo>
                <a:lnTo>
                  <a:pt x="17218" y="1197777"/>
                </a:lnTo>
                <a:lnTo>
                  <a:pt x="9758" y="1152029"/>
                </a:lnTo>
                <a:lnTo>
                  <a:pt x="4369" y="1105618"/>
                </a:lnTo>
                <a:lnTo>
                  <a:pt x="1100" y="1058592"/>
                </a:lnTo>
                <a:lnTo>
                  <a:pt x="0" y="1010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547044" y="1504529"/>
            <a:ext cx="726440" cy="6735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latin typeface="Arial"/>
                <a:cs typeface="Arial"/>
              </a:rPr>
              <a:t>ReLU</a:t>
            </a:r>
            <a:endParaRPr sz="2133">
              <a:latin typeface="Arial"/>
              <a:cs typeface="Arial"/>
            </a:endParaRPr>
          </a:p>
          <a:p>
            <a:pPr marL="99058">
              <a:spcBef>
                <a:spcPts val="40"/>
              </a:spcBef>
            </a:pPr>
            <a:r>
              <a:rPr sz="2133" spc="-7" dirty="0">
                <a:latin typeface="Arial"/>
                <a:cs typeface="Arial"/>
              </a:rPr>
              <a:t>gate</a:t>
            </a:r>
            <a:endParaRPr sz="2133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833" y="1862500"/>
            <a:ext cx="1924473" cy="0"/>
          </a:xfrm>
          <a:custGeom>
            <a:avLst/>
            <a:gdLst/>
            <a:ahLst/>
            <a:cxnLst/>
            <a:rect l="l" t="t" r="r" b="b"/>
            <a:pathLst>
              <a:path w="1443355">
                <a:moveTo>
                  <a:pt x="0" y="0"/>
                </a:moveTo>
                <a:lnTo>
                  <a:pt x="1442999" y="0"/>
                </a:lnTo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397132" y="1807845"/>
            <a:ext cx="140667" cy="1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554567" y="1239178"/>
            <a:ext cx="237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8234" y="1862500"/>
            <a:ext cx="2179319" cy="0"/>
          </a:xfrm>
          <a:custGeom>
            <a:avLst/>
            <a:gdLst/>
            <a:ahLst/>
            <a:cxnLst/>
            <a:rect l="l" t="t" r="r" b="b"/>
            <a:pathLst>
              <a:path w="1634489">
                <a:moveTo>
                  <a:pt x="0" y="0"/>
                </a:moveTo>
                <a:lnTo>
                  <a:pt x="1634099" y="0"/>
                </a:lnTo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424333" y="1807845"/>
            <a:ext cx="140667" cy="1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495460" y="2056703"/>
            <a:ext cx="2046393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5367491" y="2002048"/>
            <a:ext cx="140667" cy="10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516626" y="2056703"/>
            <a:ext cx="2046393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88659" y="2002048"/>
            <a:ext cx="140667" cy="10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6169683" y="2189371"/>
            <a:ext cx="508299" cy="827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6163333" y="2183022"/>
            <a:ext cx="521547" cy="900853"/>
          </a:xfrm>
          <a:custGeom>
            <a:avLst/>
            <a:gdLst/>
            <a:ahLst/>
            <a:cxnLst/>
            <a:rect l="l" t="t" r="r" b="b"/>
            <a:pathLst>
              <a:path w="391160" h="675639">
                <a:moveTo>
                  <a:pt x="0" y="0"/>
                </a:moveTo>
                <a:lnTo>
                  <a:pt x="390749" y="0"/>
                </a:lnTo>
                <a:lnTo>
                  <a:pt x="390749" y="675049"/>
                </a:lnTo>
                <a:lnTo>
                  <a:pt x="0" y="6750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22702" y="1572201"/>
            <a:ext cx="508265" cy="766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716352" y="1565850"/>
            <a:ext cx="521547" cy="779780"/>
          </a:xfrm>
          <a:custGeom>
            <a:avLst/>
            <a:gdLst/>
            <a:ahLst/>
            <a:cxnLst/>
            <a:rect l="l" t="t" r="r" b="b"/>
            <a:pathLst>
              <a:path w="391160" h="584835">
                <a:moveTo>
                  <a:pt x="0" y="0"/>
                </a:moveTo>
                <a:lnTo>
                  <a:pt x="390724" y="0"/>
                </a:lnTo>
                <a:lnTo>
                  <a:pt x="390724" y="584245"/>
                </a:lnTo>
                <a:lnTo>
                  <a:pt x="0" y="584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86483" y="2250894"/>
            <a:ext cx="1874831" cy="7142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80132" y="2244543"/>
            <a:ext cx="1888067" cy="779780"/>
          </a:xfrm>
          <a:custGeom>
            <a:avLst/>
            <a:gdLst/>
            <a:ahLst/>
            <a:cxnLst/>
            <a:rect l="l" t="t" r="r" b="b"/>
            <a:pathLst>
              <a:path w="1416050" h="584835">
                <a:moveTo>
                  <a:pt x="0" y="0"/>
                </a:moveTo>
                <a:lnTo>
                  <a:pt x="1415648" y="0"/>
                </a:lnTo>
                <a:lnTo>
                  <a:pt x="1415648" y="584249"/>
                </a:lnTo>
                <a:lnTo>
                  <a:pt x="0" y="5842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716667" y="3882011"/>
            <a:ext cx="5325533" cy="1486731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"/>
                <a:cs typeface="Arial"/>
              </a:rPr>
              <a:t>What happens when </a:t>
            </a:r>
            <a:r>
              <a:rPr sz="3200" dirty="0">
                <a:latin typeface="Arial"/>
                <a:cs typeface="Arial"/>
              </a:rPr>
              <a:t>x =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-10?  </a:t>
            </a:r>
            <a:r>
              <a:rPr sz="3200" spc="-7" dirty="0">
                <a:latin typeface="Arial"/>
                <a:cs typeface="Arial"/>
              </a:rPr>
              <a:t>What happens when </a:t>
            </a:r>
            <a:r>
              <a:rPr sz="3200" dirty="0">
                <a:latin typeface="Arial"/>
                <a:cs typeface="Arial"/>
              </a:rPr>
              <a:t>x =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0?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680"/>
              </a:lnSpc>
            </a:pPr>
            <a:r>
              <a:rPr sz="3200" spc="-7" dirty="0">
                <a:latin typeface="Arial"/>
                <a:cs typeface="Arial"/>
              </a:rPr>
              <a:t>What happens when </a:t>
            </a:r>
            <a:r>
              <a:rPr sz="3200" dirty="0">
                <a:latin typeface="Arial"/>
                <a:cs typeface="Arial"/>
              </a:rPr>
              <a:t>x =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7" dirty="0">
                <a:latin typeface="Arial"/>
                <a:cs typeface="Arial"/>
              </a:rPr>
              <a:t>10?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3066" y="1356933"/>
            <a:ext cx="2430916" cy="376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8433475" y="561292"/>
            <a:ext cx="2947952" cy="2433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7456525" y="4805639"/>
            <a:ext cx="15900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26" name="object 26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6504" y="1"/>
            <a:ext cx="7592907" cy="5229860"/>
          </a:xfrm>
          <a:custGeom>
            <a:avLst/>
            <a:gdLst/>
            <a:ahLst/>
            <a:cxnLst/>
            <a:rect l="l" t="t" r="r" b="b"/>
            <a:pathLst>
              <a:path w="5694680" h="3922395">
                <a:moveTo>
                  <a:pt x="3846652" y="605758"/>
                </a:moveTo>
                <a:lnTo>
                  <a:pt x="3021784" y="605758"/>
                </a:lnTo>
                <a:lnTo>
                  <a:pt x="3658774" y="0"/>
                </a:lnTo>
                <a:lnTo>
                  <a:pt x="3884774" y="0"/>
                </a:lnTo>
                <a:lnTo>
                  <a:pt x="3846652" y="605758"/>
                </a:lnTo>
                <a:close/>
              </a:path>
              <a:path w="5694680" h="3922395">
                <a:moveTo>
                  <a:pt x="4337489" y="997764"/>
                </a:moveTo>
                <a:lnTo>
                  <a:pt x="2254079" y="997764"/>
                </a:lnTo>
                <a:lnTo>
                  <a:pt x="2563059" y="134005"/>
                </a:lnTo>
                <a:lnTo>
                  <a:pt x="3021784" y="605758"/>
                </a:lnTo>
                <a:lnTo>
                  <a:pt x="3846652" y="605758"/>
                </a:lnTo>
                <a:lnTo>
                  <a:pt x="3829298" y="881507"/>
                </a:lnTo>
                <a:lnTo>
                  <a:pt x="4414723" y="881507"/>
                </a:lnTo>
                <a:lnTo>
                  <a:pt x="4337489" y="997764"/>
                </a:lnTo>
                <a:close/>
              </a:path>
              <a:path w="5694680" h="3922395">
                <a:moveTo>
                  <a:pt x="4414723" y="881507"/>
                </a:moveTo>
                <a:lnTo>
                  <a:pt x="3829298" y="881507"/>
                </a:lnTo>
                <a:lnTo>
                  <a:pt x="4747275" y="380931"/>
                </a:lnTo>
                <a:lnTo>
                  <a:pt x="4414723" y="881507"/>
                </a:lnTo>
                <a:close/>
              </a:path>
              <a:path w="5694680" h="3922395">
                <a:moveTo>
                  <a:pt x="1296293" y="3922055"/>
                </a:moveTo>
                <a:lnTo>
                  <a:pt x="1266766" y="3276397"/>
                </a:lnTo>
                <a:lnTo>
                  <a:pt x="338771" y="3196651"/>
                </a:lnTo>
                <a:lnTo>
                  <a:pt x="877904" y="2724898"/>
                </a:lnTo>
                <a:lnTo>
                  <a:pt x="0" y="2245844"/>
                </a:lnTo>
                <a:lnTo>
                  <a:pt x="1037403" y="1998918"/>
                </a:lnTo>
                <a:lnTo>
                  <a:pt x="308980" y="1360562"/>
                </a:lnTo>
                <a:lnTo>
                  <a:pt x="1416247" y="1273514"/>
                </a:lnTo>
                <a:lnTo>
                  <a:pt x="1186884" y="467979"/>
                </a:lnTo>
                <a:lnTo>
                  <a:pt x="2254079" y="997764"/>
                </a:lnTo>
                <a:lnTo>
                  <a:pt x="4337489" y="997764"/>
                </a:lnTo>
                <a:lnTo>
                  <a:pt x="4318341" y="1026588"/>
                </a:lnTo>
                <a:lnTo>
                  <a:pt x="5694516" y="1048302"/>
                </a:lnTo>
                <a:lnTo>
                  <a:pt x="4477840" y="1578087"/>
                </a:lnTo>
                <a:lnTo>
                  <a:pt x="4816611" y="1940886"/>
                </a:lnTo>
                <a:lnTo>
                  <a:pt x="4318341" y="2136889"/>
                </a:lnTo>
                <a:lnTo>
                  <a:pt x="4722592" y="2528895"/>
                </a:lnTo>
                <a:lnTo>
                  <a:pt x="3859616" y="2528895"/>
                </a:lnTo>
                <a:lnTo>
                  <a:pt x="3901402" y="2833469"/>
                </a:lnTo>
                <a:lnTo>
                  <a:pt x="3211074" y="2833469"/>
                </a:lnTo>
                <a:lnTo>
                  <a:pt x="3137154" y="3109218"/>
                </a:lnTo>
                <a:lnTo>
                  <a:pt x="2602604" y="3109218"/>
                </a:lnTo>
                <a:lnTo>
                  <a:pt x="2502997" y="3254299"/>
                </a:lnTo>
                <a:lnTo>
                  <a:pt x="1984380" y="3254299"/>
                </a:lnTo>
                <a:lnTo>
                  <a:pt x="1296293" y="3922055"/>
                </a:lnTo>
                <a:close/>
              </a:path>
              <a:path w="5694680" h="3922395">
                <a:moveTo>
                  <a:pt x="4976637" y="2775244"/>
                </a:moveTo>
                <a:lnTo>
                  <a:pt x="3859616" y="2528895"/>
                </a:lnTo>
                <a:lnTo>
                  <a:pt x="4722592" y="2528895"/>
                </a:lnTo>
                <a:lnTo>
                  <a:pt x="4976637" y="2775244"/>
                </a:lnTo>
                <a:close/>
              </a:path>
              <a:path w="5694680" h="3922395">
                <a:moveTo>
                  <a:pt x="3939234" y="3109218"/>
                </a:moveTo>
                <a:lnTo>
                  <a:pt x="3211074" y="2833469"/>
                </a:lnTo>
                <a:lnTo>
                  <a:pt x="3901402" y="2833469"/>
                </a:lnTo>
                <a:lnTo>
                  <a:pt x="3939234" y="3109218"/>
                </a:lnTo>
                <a:close/>
              </a:path>
              <a:path w="5694680" h="3922395">
                <a:moveTo>
                  <a:pt x="3061329" y="3392078"/>
                </a:moveTo>
                <a:lnTo>
                  <a:pt x="2602604" y="3109218"/>
                </a:lnTo>
                <a:lnTo>
                  <a:pt x="3137154" y="3109218"/>
                </a:lnTo>
                <a:lnTo>
                  <a:pt x="3061329" y="3392078"/>
                </a:lnTo>
                <a:close/>
              </a:path>
              <a:path w="5694680" h="3922395">
                <a:moveTo>
                  <a:pt x="2293624" y="3559257"/>
                </a:moveTo>
                <a:lnTo>
                  <a:pt x="1984380" y="3254299"/>
                </a:lnTo>
                <a:lnTo>
                  <a:pt x="2502997" y="3254299"/>
                </a:lnTo>
                <a:lnTo>
                  <a:pt x="2293624" y="355925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775550" y="0"/>
            <a:ext cx="850053" cy="807720"/>
          </a:xfrm>
          <a:custGeom>
            <a:avLst/>
            <a:gdLst/>
            <a:ahLst/>
            <a:cxnLst/>
            <a:rect l="l" t="t" r="r" b="b"/>
            <a:pathLst>
              <a:path w="637539" h="605790">
                <a:moveTo>
                  <a:pt x="0" y="605758"/>
                </a:moveTo>
                <a:lnTo>
                  <a:pt x="63699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746504" y="1"/>
            <a:ext cx="7592907" cy="5229860"/>
          </a:xfrm>
          <a:custGeom>
            <a:avLst/>
            <a:gdLst/>
            <a:ahLst/>
            <a:cxnLst/>
            <a:rect l="l" t="t" r="r" b="b"/>
            <a:pathLst>
              <a:path w="5694680" h="3922395">
                <a:moveTo>
                  <a:pt x="3884774" y="0"/>
                </a:moveTo>
                <a:lnTo>
                  <a:pt x="3829298" y="881507"/>
                </a:lnTo>
                <a:lnTo>
                  <a:pt x="4747275" y="380931"/>
                </a:lnTo>
                <a:lnTo>
                  <a:pt x="4318341" y="1026588"/>
                </a:lnTo>
                <a:lnTo>
                  <a:pt x="5694516" y="1048302"/>
                </a:lnTo>
                <a:lnTo>
                  <a:pt x="4477840" y="1578087"/>
                </a:lnTo>
                <a:lnTo>
                  <a:pt x="4816611" y="1940886"/>
                </a:lnTo>
                <a:lnTo>
                  <a:pt x="4318341" y="2136889"/>
                </a:lnTo>
                <a:lnTo>
                  <a:pt x="4976637" y="2775244"/>
                </a:lnTo>
                <a:lnTo>
                  <a:pt x="3859616" y="2528895"/>
                </a:lnTo>
                <a:lnTo>
                  <a:pt x="3939234" y="3109218"/>
                </a:lnTo>
                <a:lnTo>
                  <a:pt x="3211074" y="2833469"/>
                </a:lnTo>
                <a:lnTo>
                  <a:pt x="3061329" y="3392078"/>
                </a:lnTo>
                <a:lnTo>
                  <a:pt x="2602604" y="3109218"/>
                </a:lnTo>
                <a:lnTo>
                  <a:pt x="2293624" y="3559257"/>
                </a:lnTo>
                <a:lnTo>
                  <a:pt x="1984380" y="3254299"/>
                </a:lnTo>
                <a:lnTo>
                  <a:pt x="1296293" y="3922055"/>
                </a:lnTo>
                <a:lnTo>
                  <a:pt x="1266766" y="3276397"/>
                </a:lnTo>
                <a:lnTo>
                  <a:pt x="338771" y="3196651"/>
                </a:lnTo>
                <a:lnTo>
                  <a:pt x="877904" y="2724898"/>
                </a:lnTo>
                <a:lnTo>
                  <a:pt x="0" y="2245844"/>
                </a:lnTo>
                <a:lnTo>
                  <a:pt x="1037403" y="1998918"/>
                </a:lnTo>
                <a:lnTo>
                  <a:pt x="308980" y="1360562"/>
                </a:lnTo>
                <a:lnTo>
                  <a:pt x="1416247" y="1273514"/>
                </a:lnTo>
                <a:lnTo>
                  <a:pt x="1186884" y="467979"/>
                </a:lnTo>
                <a:lnTo>
                  <a:pt x="2254079" y="997764"/>
                </a:lnTo>
                <a:lnTo>
                  <a:pt x="2563059" y="134005"/>
                </a:lnTo>
                <a:lnTo>
                  <a:pt x="3021784" y="60575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732201" y="2279667"/>
            <a:ext cx="264414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127" dirty="0">
                <a:latin typeface="Arial"/>
                <a:cs typeface="Arial"/>
              </a:rPr>
              <a:t>DATA</a:t>
            </a:r>
            <a:r>
              <a:rPr sz="3200" b="1" spc="-220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CLOUD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4733" y="0"/>
            <a:ext cx="0" cy="5782733"/>
          </a:xfrm>
          <a:custGeom>
            <a:avLst/>
            <a:gdLst/>
            <a:ahLst/>
            <a:cxnLst/>
            <a:rect l="l" t="t" r="r" b="b"/>
            <a:pathLst>
              <a:path h="4337050">
                <a:moveTo>
                  <a:pt x="0" y="0"/>
                </a:moveTo>
                <a:lnTo>
                  <a:pt x="0" y="433665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362132" y="2933333"/>
            <a:ext cx="10067712" cy="0"/>
          </a:xfrm>
          <a:custGeom>
            <a:avLst/>
            <a:gdLst/>
            <a:ahLst/>
            <a:cxnLst/>
            <a:rect l="l" t="t" r="r" b="b"/>
            <a:pathLst>
              <a:path w="7550784">
                <a:moveTo>
                  <a:pt x="0" y="0"/>
                </a:moveTo>
                <a:lnTo>
                  <a:pt x="7550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79236" y="0"/>
            <a:ext cx="1673013" cy="3815080"/>
          </a:xfrm>
          <a:custGeom>
            <a:avLst/>
            <a:gdLst/>
            <a:ahLst/>
            <a:cxnLst/>
            <a:rect l="l" t="t" r="r" b="b"/>
            <a:pathLst>
              <a:path w="1254759" h="2861310">
                <a:moveTo>
                  <a:pt x="0" y="0"/>
                </a:moveTo>
                <a:lnTo>
                  <a:pt x="1254322" y="2860800"/>
                </a:lnTo>
              </a:path>
            </a:pathLst>
          </a:custGeom>
          <a:ln w="3809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810133" y="1260069"/>
            <a:ext cx="923713" cy="466513"/>
          </a:xfrm>
          <a:custGeom>
            <a:avLst/>
            <a:gdLst/>
            <a:ahLst/>
            <a:cxnLst/>
            <a:rect l="l" t="t" r="r" b="b"/>
            <a:pathLst>
              <a:path w="692784" h="349884">
                <a:moveTo>
                  <a:pt x="0" y="349648"/>
                </a:moveTo>
                <a:lnTo>
                  <a:pt x="692345" y="0"/>
                </a:lnTo>
              </a:path>
            </a:pathLst>
          </a:custGeom>
          <a:ln w="3809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8670035" y="1130745"/>
            <a:ext cx="294407" cy="22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45634" y="1527211"/>
            <a:ext cx="2246207" cy="137131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>
                <a:solidFill>
                  <a:srgbClr val="37761C"/>
                </a:solidFill>
              </a:rPr>
              <a:t>active</a:t>
            </a:r>
            <a:r>
              <a:rPr spc="-113" dirty="0">
                <a:solidFill>
                  <a:srgbClr val="37761C"/>
                </a:solidFill>
              </a:rPr>
              <a:t> </a:t>
            </a:r>
            <a:r>
              <a:rPr spc="-7" dirty="0">
                <a:solidFill>
                  <a:srgbClr val="37761C"/>
                </a:solidFill>
              </a:rPr>
              <a:t>ReLU</a:t>
            </a:r>
          </a:p>
        </p:txBody>
      </p:sp>
      <p:sp>
        <p:nvSpPr>
          <p:cNvPr id="12" name="object 12"/>
          <p:cNvSpPr/>
          <p:nvPr/>
        </p:nvSpPr>
        <p:spPr>
          <a:xfrm>
            <a:off x="5912834" y="3880201"/>
            <a:ext cx="2694093" cy="1902460"/>
          </a:xfrm>
          <a:custGeom>
            <a:avLst/>
            <a:gdLst/>
            <a:ahLst/>
            <a:cxnLst/>
            <a:rect l="l" t="t" r="r" b="b"/>
            <a:pathLst>
              <a:path w="2020570" h="1426845">
                <a:moveTo>
                  <a:pt x="2020499" y="0"/>
                </a:moveTo>
                <a:lnTo>
                  <a:pt x="0" y="1426499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7279001" y="4840600"/>
            <a:ext cx="415713" cy="585045"/>
          </a:xfrm>
          <a:custGeom>
            <a:avLst/>
            <a:gdLst/>
            <a:ahLst/>
            <a:cxnLst/>
            <a:rect l="l" t="t" r="r" b="b"/>
            <a:pathLst>
              <a:path w="311785" h="438785">
                <a:moveTo>
                  <a:pt x="0" y="0"/>
                </a:moveTo>
                <a:lnTo>
                  <a:pt x="311311" y="438236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7600278" y="5350922"/>
            <a:ext cx="252713" cy="287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8185134" y="4641411"/>
            <a:ext cx="3238500" cy="147903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dead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ReLU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800"/>
              </a:lnSpc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will never</a:t>
            </a:r>
            <a:r>
              <a:rPr sz="320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activate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820"/>
              </a:lnSpc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=&gt; never</a:t>
            </a:r>
            <a:r>
              <a:rPr sz="3200" spc="-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5788926" y="4814189"/>
            <a:ext cx="3587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6504" y="1"/>
            <a:ext cx="7592907" cy="5229860"/>
          </a:xfrm>
          <a:custGeom>
            <a:avLst/>
            <a:gdLst/>
            <a:ahLst/>
            <a:cxnLst/>
            <a:rect l="l" t="t" r="r" b="b"/>
            <a:pathLst>
              <a:path w="5694680" h="3922395">
                <a:moveTo>
                  <a:pt x="3846652" y="605758"/>
                </a:moveTo>
                <a:lnTo>
                  <a:pt x="3021784" y="605758"/>
                </a:lnTo>
                <a:lnTo>
                  <a:pt x="3658774" y="0"/>
                </a:lnTo>
                <a:lnTo>
                  <a:pt x="3884774" y="0"/>
                </a:lnTo>
                <a:lnTo>
                  <a:pt x="3846652" y="605758"/>
                </a:lnTo>
                <a:close/>
              </a:path>
              <a:path w="5694680" h="3922395">
                <a:moveTo>
                  <a:pt x="4337489" y="997764"/>
                </a:moveTo>
                <a:lnTo>
                  <a:pt x="2254079" y="997764"/>
                </a:lnTo>
                <a:lnTo>
                  <a:pt x="2563059" y="134005"/>
                </a:lnTo>
                <a:lnTo>
                  <a:pt x="3021784" y="605758"/>
                </a:lnTo>
                <a:lnTo>
                  <a:pt x="3846652" y="605758"/>
                </a:lnTo>
                <a:lnTo>
                  <a:pt x="3829298" y="881507"/>
                </a:lnTo>
                <a:lnTo>
                  <a:pt x="4414723" y="881507"/>
                </a:lnTo>
                <a:lnTo>
                  <a:pt x="4337489" y="997764"/>
                </a:lnTo>
                <a:close/>
              </a:path>
              <a:path w="5694680" h="3922395">
                <a:moveTo>
                  <a:pt x="4414723" y="881507"/>
                </a:moveTo>
                <a:lnTo>
                  <a:pt x="3829298" y="881507"/>
                </a:lnTo>
                <a:lnTo>
                  <a:pt x="4747275" y="380931"/>
                </a:lnTo>
                <a:lnTo>
                  <a:pt x="4414723" y="881507"/>
                </a:lnTo>
                <a:close/>
              </a:path>
              <a:path w="5694680" h="3922395">
                <a:moveTo>
                  <a:pt x="1296293" y="3922055"/>
                </a:moveTo>
                <a:lnTo>
                  <a:pt x="1266766" y="3276397"/>
                </a:lnTo>
                <a:lnTo>
                  <a:pt x="338771" y="3196651"/>
                </a:lnTo>
                <a:lnTo>
                  <a:pt x="877904" y="2724898"/>
                </a:lnTo>
                <a:lnTo>
                  <a:pt x="0" y="2245844"/>
                </a:lnTo>
                <a:lnTo>
                  <a:pt x="1037403" y="1998918"/>
                </a:lnTo>
                <a:lnTo>
                  <a:pt x="308980" y="1360562"/>
                </a:lnTo>
                <a:lnTo>
                  <a:pt x="1416247" y="1273514"/>
                </a:lnTo>
                <a:lnTo>
                  <a:pt x="1186884" y="467979"/>
                </a:lnTo>
                <a:lnTo>
                  <a:pt x="2254079" y="997764"/>
                </a:lnTo>
                <a:lnTo>
                  <a:pt x="4337489" y="997764"/>
                </a:lnTo>
                <a:lnTo>
                  <a:pt x="4318341" y="1026588"/>
                </a:lnTo>
                <a:lnTo>
                  <a:pt x="5694516" y="1048302"/>
                </a:lnTo>
                <a:lnTo>
                  <a:pt x="4477840" y="1578087"/>
                </a:lnTo>
                <a:lnTo>
                  <a:pt x="4816611" y="1940886"/>
                </a:lnTo>
                <a:lnTo>
                  <a:pt x="4318341" y="2136889"/>
                </a:lnTo>
                <a:lnTo>
                  <a:pt x="4722592" y="2528895"/>
                </a:lnTo>
                <a:lnTo>
                  <a:pt x="3859616" y="2528895"/>
                </a:lnTo>
                <a:lnTo>
                  <a:pt x="3901402" y="2833469"/>
                </a:lnTo>
                <a:lnTo>
                  <a:pt x="3211074" y="2833469"/>
                </a:lnTo>
                <a:lnTo>
                  <a:pt x="3137154" y="3109218"/>
                </a:lnTo>
                <a:lnTo>
                  <a:pt x="2602604" y="3109218"/>
                </a:lnTo>
                <a:lnTo>
                  <a:pt x="2502997" y="3254299"/>
                </a:lnTo>
                <a:lnTo>
                  <a:pt x="1984380" y="3254299"/>
                </a:lnTo>
                <a:lnTo>
                  <a:pt x="1296293" y="3922055"/>
                </a:lnTo>
                <a:close/>
              </a:path>
              <a:path w="5694680" h="3922395">
                <a:moveTo>
                  <a:pt x="4976637" y="2775244"/>
                </a:moveTo>
                <a:lnTo>
                  <a:pt x="3859616" y="2528895"/>
                </a:lnTo>
                <a:lnTo>
                  <a:pt x="4722592" y="2528895"/>
                </a:lnTo>
                <a:lnTo>
                  <a:pt x="4976637" y="2775244"/>
                </a:lnTo>
                <a:close/>
              </a:path>
              <a:path w="5694680" h="3922395">
                <a:moveTo>
                  <a:pt x="3939234" y="3109218"/>
                </a:moveTo>
                <a:lnTo>
                  <a:pt x="3211074" y="2833469"/>
                </a:lnTo>
                <a:lnTo>
                  <a:pt x="3901402" y="2833469"/>
                </a:lnTo>
                <a:lnTo>
                  <a:pt x="3939234" y="3109218"/>
                </a:lnTo>
                <a:close/>
              </a:path>
              <a:path w="5694680" h="3922395">
                <a:moveTo>
                  <a:pt x="3061329" y="3392078"/>
                </a:moveTo>
                <a:lnTo>
                  <a:pt x="2602604" y="3109218"/>
                </a:lnTo>
                <a:lnTo>
                  <a:pt x="3137154" y="3109218"/>
                </a:lnTo>
                <a:lnTo>
                  <a:pt x="3061329" y="3392078"/>
                </a:lnTo>
                <a:close/>
              </a:path>
              <a:path w="5694680" h="3922395">
                <a:moveTo>
                  <a:pt x="2293624" y="3559257"/>
                </a:moveTo>
                <a:lnTo>
                  <a:pt x="1984380" y="3254299"/>
                </a:lnTo>
                <a:lnTo>
                  <a:pt x="2502997" y="3254299"/>
                </a:lnTo>
                <a:lnTo>
                  <a:pt x="2293624" y="355925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775550" y="0"/>
            <a:ext cx="850053" cy="807720"/>
          </a:xfrm>
          <a:custGeom>
            <a:avLst/>
            <a:gdLst/>
            <a:ahLst/>
            <a:cxnLst/>
            <a:rect l="l" t="t" r="r" b="b"/>
            <a:pathLst>
              <a:path w="637539" h="605790">
                <a:moveTo>
                  <a:pt x="0" y="605758"/>
                </a:moveTo>
                <a:lnTo>
                  <a:pt x="63699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746504" y="1"/>
            <a:ext cx="7592907" cy="5229860"/>
          </a:xfrm>
          <a:custGeom>
            <a:avLst/>
            <a:gdLst/>
            <a:ahLst/>
            <a:cxnLst/>
            <a:rect l="l" t="t" r="r" b="b"/>
            <a:pathLst>
              <a:path w="5694680" h="3922395">
                <a:moveTo>
                  <a:pt x="3884774" y="0"/>
                </a:moveTo>
                <a:lnTo>
                  <a:pt x="3829298" y="881507"/>
                </a:lnTo>
                <a:lnTo>
                  <a:pt x="4747275" y="380931"/>
                </a:lnTo>
                <a:lnTo>
                  <a:pt x="4318341" y="1026588"/>
                </a:lnTo>
                <a:lnTo>
                  <a:pt x="5694516" y="1048302"/>
                </a:lnTo>
                <a:lnTo>
                  <a:pt x="4477840" y="1578087"/>
                </a:lnTo>
                <a:lnTo>
                  <a:pt x="4816611" y="1940886"/>
                </a:lnTo>
                <a:lnTo>
                  <a:pt x="4318341" y="2136889"/>
                </a:lnTo>
                <a:lnTo>
                  <a:pt x="4976637" y="2775244"/>
                </a:lnTo>
                <a:lnTo>
                  <a:pt x="3859616" y="2528895"/>
                </a:lnTo>
                <a:lnTo>
                  <a:pt x="3939234" y="3109218"/>
                </a:lnTo>
                <a:lnTo>
                  <a:pt x="3211074" y="2833469"/>
                </a:lnTo>
                <a:lnTo>
                  <a:pt x="3061329" y="3392078"/>
                </a:lnTo>
                <a:lnTo>
                  <a:pt x="2602604" y="3109218"/>
                </a:lnTo>
                <a:lnTo>
                  <a:pt x="2293624" y="3559257"/>
                </a:lnTo>
                <a:lnTo>
                  <a:pt x="1984380" y="3254299"/>
                </a:lnTo>
                <a:lnTo>
                  <a:pt x="1296293" y="3922055"/>
                </a:lnTo>
                <a:lnTo>
                  <a:pt x="1266766" y="3276397"/>
                </a:lnTo>
                <a:lnTo>
                  <a:pt x="338771" y="3196651"/>
                </a:lnTo>
                <a:lnTo>
                  <a:pt x="877904" y="2724898"/>
                </a:lnTo>
                <a:lnTo>
                  <a:pt x="0" y="2245844"/>
                </a:lnTo>
                <a:lnTo>
                  <a:pt x="1037403" y="1998918"/>
                </a:lnTo>
                <a:lnTo>
                  <a:pt x="308980" y="1360562"/>
                </a:lnTo>
                <a:lnTo>
                  <a:pt x="1416247" y="1273514"/>
                </a:lnTo>
                <a:lnTo>
                  <a:pt x="1186884" y="467979"/>
                </a:lnTo>
                <a:lnTo>
                  <a:pt x="2254079" y="997764"/>
                </a:lnTo>
                <a:lnTo>
                  <a:pt x="2563059" y="134005"/>
                </a:lnTo>
                <a:lnTo>
                  <a:pt x="3021784" y="605758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732201" y="2279667"/>
            <a:ext cx="264414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127" dirty="0">
                <a:latin typeface="Arial"/>
                <a:cs typeface="Arial"/>
              </a:rPr>
              <a:t>DATA</a:t>
            </a:r>
            <a:r>
              <a:rPr sz="3200" b="1" spc="-220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CLOUD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4733" y="1"/>
            <a:ext cx="0" cy="4185073"/>
          </a:xfrm>
          <a:custGeom>
            <a:avLst/>
            <a:gdLst/>
            <a:ahLst/>
            <a:cxnLst/>
            <a:rect l="l" t="t" r="r" b="b"/>
            <a:pathLst>
              <a:path h="3138805">
                <a:moveTo>
                  <a:pt x="0" y="0"/>
                </a:moveTo>
                <a:lnTo>
                  <a:pt x="0" y="313875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362132" y="2933333"/>
            <a:ext cx="10067712" cy="0"/>
          </a:xfrm>
          <a:custGeom>
            <a:avLst/>
            <a:gdLst/>
            <a:ahLst/>
            <a:cxnLst/>
            <a:rect l="l" t="t" r="r" b="b"/>
            <a:pathLst>
              <a:path w="7550784">
                <a:moveTo>
                  <a:pt x="0" y="0"/>
                </a:moveTo>
                <a:lnTo>
                  <a:pt x="7550699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79236" y="0"/>
            <a:ext cx="1673013" cy="3815080"/>
          </a:xfrm>
          <a:custGeom>
            <a:avLst/>
            <a:gdLst/>
            <a:ahLst/>
            <a:cxnLst/>
            <a:rect l="l" t="t" r="r" b="b"/>
            <a:pathLst>
              <a:path w="1254759" h="2861310">
                <a:moveTo>
                  <a:pt x="0" y="0"/>
                </a:moveTo>
                <a:lnTo>
                  <a:pt x="1254322" y="2860800"/>
                </a:lnTo>
              </a:path>
            </a:pathLst>
          </a:custGeom>
          <a:ln w="3809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810133" y="1260069"/>
            <a:ext cx="923713" cy="466513"/>
          </a:xfrm>
          <a:custGeom>
            <a:avLst/>
            <a:gdLst/>
            <a:ahLst/>
            <a:cxnLst/>
            <a:rect l="l" t="t" r="r" b="b"/>
            <a:pathLst>
              <a:path w="692784" h="349884">
                <a:moveTo>
                  <a:pt x="0" y="349648"/>
                </a:moveTo>
                <a:lnTo>
                  <a:pt x="692345" y="0"/>
                </a:lnTo>
              </a:path>
            </a:pathLst>
          </a:custGeom>
          <a:ln w="3809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8670035" y="1130745"/>
            <a:ext cx="294407" cy="22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45634" y="1527211"/>
            <a:ext cx="2246207" cy="137131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dirty="0">
                <a:solidFill>
                  <a:srgbClr val="37761C"/>
                </a:solidFill>
              </a:rPr>
              <a:t>active</a:t>
            </a:r>
            <a:r>
              <a:rPr spc="-113" dirty="0">
                <a:solidFill>
                  <a:srgbClr val="37761C"/>
                </a:solidFill>
              </a:rPr>
              <a:t> </a:t>
            </a:r>
            <a:r>
              <a:rPr spc="-7" dirty="0">
                <a:solidFill>
                  <a:srgbClr val="37761C"/>
                </a:solidFill>
              </a:rPr>
              <a:t>ReLU</a:t>
            </a:r>
          </a:p>
        </p:txBody>
      </p:sp>
      <p:sp>
        <p:nvSpPr>
          <p:cNvPr id="12" name="object 12"/>
          <p:cNvSpPr/>
          <p:nvPr/>
        </p:nvSpPr>
        <p:spPr>
          <a:xfrm>
            <a:off x="5912834" y="3880201"/>
            <a:ext cx="2694093" cy="1902460"/>
          </a:xfrm>
          <a:custGeom>
            <a:avLst/>
            <a:gdLst/>
            <a:ahLst/>
            <a:cxnLst/>
            <a:rect l="l" t="t" r="r" b="b"/>
            <a:pathLst>
              <a:path w="2020570" h="1426845">
                <a:moveTo>
                  <a:pt x="2020499" y="0"/>
                </a:moveTo>
                <a:lnTo>
                  <a:pt x="0" y="1426499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7279001" y="4840600"/>
            <a:ext cx="415713" cy="585045"/>
          </a:xfrm>
          <a:custGeom>
            <a:avLst/>
            <a:gdLst/>
            <a:ahLst/>
            <a:cxnLst/>
            <a:rect l="l" t="t" r="r" b="b"/>
            <a:pathLst>
              <a:path w="311785" h="438785">
                <a:moveTo>
                  <a:pt x="0" y="0"/>
                </a:moveTo>
                <a:lnTo>
                  <a:pt x="311311" y="438236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7600278" y="5350922"/>
            <a:ext cx="252713" cy="287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8185134" y="4641411"/>
            <a:ext cx="3238500" cy="147903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820"/>
              </a:lnSpc>
              <a:spcBef>
                <a:spcPts val="133"/>
              </a:spcBef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dead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ReLU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800"/>
              </a:lnSpc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will never</a:t>
            </a:r>
            <a:r>
              <a:rPr sz="320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activate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820"/>
              </a:lnSpc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=&gt; never</a:t>
            </a:r>
            <a:r>
              <a:rPr sz="3200" spc="-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1633" y="4184999"/>
            <a:ext cx="5146039" cy="1691640"/>
          </a:xfrm>
          <a:custGeom>
            <a:avLst/>
            <a:gdLst/>
            <a:ahLst/>
            <a:cxnLst/>
            <a:rect l="l" t="t" r="r" b="b"/>
            <a:pathLst>
              <a:path w="3859529" h="1268729">
                <a:moveTo>
                  <a:pt x="0" y="0"/>
                </a:moveTo>
                <a:lnTo>
                  <a:pt x="3859199" y="0"/>
                </a:lnTo>
                <a:lnTo>
                  <a:pt x="3859199" y="1268699"/>
                </a:lnTo>
                <a:lnTo>
                  <a:pt x="0" y="1268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41633" y="4185000"/>
            <a:ext cx="5146039" cy="1691640"/>
          </a:xfrm>
          <a:custGeom>
            <a:avLst/>
            <a:gdLst/>
            <a:ahLst/>
            <a:cxnLst/>
            <a:rect l="l" t="t" r="r" b="b"/>
            <a:pathLst>
              <a:path w="3859529" h="1268729">
                <a:moveTo>
                  <a:pt x="0" y="0"/>
                </a:moveTo>
                <a:lnTo>
                  <a:pt x="3859199" y="0"/>
                </a:lnTo>
                <a:lnTo>
                  <a:pt x="3859199" y="1268699"/>
                </a:lnTo>
                <a:lnTo>
                  <a:pt x="0" y="1268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339000" y="4266112"/>
            <a:ext cx="4842933" cy="1499555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=&gt; people like to initialize  ReLU neurons with</a:t>
            </a:r>
            <a:r>
              <a:rPr sz="32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slightly 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positive biases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(e.g.</a:t>
            </a:r>
            <a:r>
              <a:rPr sz="3200" spc="-8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0000FF"/>
                </a:solidFill>
                <a:latin typeface="Arial"/>
                <a:cs typeface="Arial"/>
              </a:rPr>
              <a:t>0.01)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5788926" y="4814189"/>
            <a:ext cx="3587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Activation</a:t>
            </a:r>
            <a:r>
              <a:rPr sz="4000" spc="-120" dirty="0"/>
              <a:t> </a:t>
            </a:r>
            <a:r>
              <a:rPr sz="4000" spc="-7" dirty="0"/>
              <a:t>Functions</a:t>
            </a:r>
            <a:endParaRPr sz="40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5891FA-7874-4861-9DB3-5739E16E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0" y="4805363"/>
            <a:ext cx="1238250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0601325" y="4805363"/>
            <a:ext cx="1590675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4814888"/>
            <a:ext cx="35877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2167" y="4264845"/>
            <a:ext cx="2357119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Leaky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ReLU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501" y="4787333"/>
            <a:ext cx="4559767" cy="701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315373" y="913757"/>
            <a:ext cx="6457527" cy="3351088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3084330" marR="875431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[Mass et al.,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2013]  [He et al.,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2400" dirty="0">
              <a:latin typeface="Arial"/>
              <a:cs typeface="Arial"/>
            </a:endParaRPr>
          </a:p>
          <a:p>
            <a:pPr marL="456342" indent="-440256">
              <a:lnSpc>
                <a:spcPts val="3820"/>
              </a:lnSpc>
              <a:spcBef>
                <a:spcPts val="1187"/>
              </a:spcBef>
              <a:buChar char="-"/>
              <a:tabLst>
                <a:tab pos="456342" algn="l"/>
                <a:tab pos="457189" algn="l"/>
              </a:tabLst>
            </a:pPr>
            <a:r>
              <a:rPr sz="3200" spc="-7" dirty="0">
                <a:solidFill>
                  <a:srgbClr val="37761C"/>
                </a:solidFill>
                <a:latin typeface="Arial"/>
                <a:cs typeface="Arial"/>
              </a:rPr>
              <a:t>Does not</a:t>
            </a:r>
            <a:r>
              <a:rPr sz="3200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7761C"/>
                </a:solidFill>
                <a:latin typeface="Arial"/>
                <a:cs typeface="Arial"/>
              </a:rPr>
              <a:t>saturate</a:t>
            </a:r>
            <a:endParaRPr sz="3200" dirty="0">
              <a:latin typeface="Arial"/>
              <a:cs typeface="Arial"/>
            </a:endParaRPr>
          </a:p>
          <a:p>
            <a:pPr marL="456342" indent="-440256">
              <a:lnSpc>
                <a:spcPts val="3800"/>
              </a:lnSpc>
              <a:buChar char="-"/>
              <a:tabLst>
                <a:tab pos="456342" algn="l"/>
                <a:tab pos="457189" algn="l"/>
              </a:tabLst>
            </a:pPr>
            <a:r>
              <a:rPr sz="3200" spc="-7" dirty="0">
                <a:solidFill>
                  <a:srgbClr val="37761C"/>
                </a:solidFill>
                <a:latin typeface="Arial"/>
                <a:cs typeface="Arial"/>
              </a:rPr>
              <a:t>Computationally</a:t>
            </a:r>
            <a:r>
              <a:rPr sz="3200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3200" spc="-13" dirty="0">
                <a:solidFill>
                  <a:srgbClr val="37761C"/>
                </a:solidFill>
                <a:latin typeface="Arial"/>
                <a:cs typeface="Arial"/>
              </a:rPr>
              <a:t>efficient</a:t>
            </a:r>
            <a:endParaRPr sz="3200" dirty="0">
              <a:latin typeface="Arial"/>
              <a:cs typeface="Arial"/>
            </a:endParaRPr>
          </a:p>
          <a:p>
            <a:pPr marL="456342" marR="6773" indent="-440256">
              <a:lnSpc>
                <a:spcPts val="3800"/>
              </a:lnSpc>
              <a:spcBef>
                <a:spcPts val="140"/>
              </a:spcBef>
              <a:buChar char="-"/>
              <a:tabLst>
                <a:tab pos="456342" algn="l"/>
                <a:tab pos="457189" algn="l"/>
              </a:tabLst>
            </a:pPr>
            <a:r>
              <a:rPr sz="3200" spc="-7" dirty="0">
                <a:solidFill>
                  <a:srgbClr val="37761C"/>
                </a:solidFill>
                <a:latin typeface="Arial"/>
                <a:cs typeface="Arial"/>
              </a:rPr>
              <a:t>Converges </a:t>
            </a:r>
            <a:r>
              <a:rPr sz="3200" dirty="0">
                <a:solidFill>
                  <a:srgbClr val="37761C"/>
                </a:solidFill>
                <a:latin typeface="Arial"/>
                <a:cs typeface="Arial"/>
              </a:rPr>
              <a:t>much </a:t>
            </a:r>
            <a:r>
              <a:rPr sz="3200" spc="-7" dirty="0">
                <a:solidFill>
                  <a:srgbClr val="37761C"/>
                </a:solidFill>
                <a:latin typeface="Arial"/>
                <a:cs typeface="Arial"/>
              </a:rPr>
              <a:t>faster than  </a:t>
            </a:r>
            <a:r>
              <a:rPr sz="3200" dirty="0">
                <a:solidFill>
                  <a:srgbClr val="37761C"/>
                </a:solidFill>
                <a:latin typeface="Arial"/>
                <a:cs typeface="Arial"/>
              </a:rPr>
              <a:t>sigmoid/tanh </a:t>
            </a:r>
            <a:r>
              <a:rPr sz="3200" spc="-7" dirty="0">
                <a:solidFill>
                  <a:srgbClr val="37761C"/>
                </a:solidFill>
                <a:latin typeface="Arial"/>
                <a:cs typeface="Arial"/>
              </a:rPr>
              <a:t>in practice! </a:t>
            </a:r>
            <a:r>
              <a:rPr sz="3200" dirty="0">
                <a:solidFill>
                  <a:srgbClr val="37761C"/>
                </a:solidFill>
                <a:latin typeface="Arial"/>
                <a:cs typeface="Arial"/>
              </a:rPr>
              <a:t>(e.g.</a:t>
            </a:r>
            <a:r>
              <a:rPr sz="3200" spc="-13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7761C"/>
                </a:solidFill>
                <a:latin typeface="Arial"/>
                <a:cs typeface="Arial"/>
              </a:rPr>
              <a:t>6x)</a:t>
            </a:r>
            <a:endParaRPr sz="3200" dirty="0">
              <a:latin typeface="Arial"/>
              <a:cs typeface="Arial"/>
            </a:endParaRPr>
          </a:p>
          <a:p>
            <a:pPr marL="16933">
              <a:lnSpc>
                <a:spcPts val="3680"/>
              </a:lnSpc>
              <a:tabLst>
                <a:tab pos="456342" algn="l"/>
              </a:tabLst>
            </a:pPr>
            <a:r>
              <a:rPr sz="3200" b="1" dirty="0">
                <a:solidFill>
                  <a:srgbClr val="37761C"/>
                </a:solidFill>
                <a:latin typeface="Arial"/>
                <a:cs typeface="Arial"/>
              </a:rPr>
              <a:t>-	</a:t>
            </a:r>
            <a:r>
              <a:rPr sz="3200" b="1" spc="-7" dirty="0">
                <a:solidFill>
                  <a:srgbClr val="37761C"/>
                </a:solidFill>
                <a:latin typeface="Arial"/>
                <a:cs typeface="Arial"/>
              </a:rPr>
              <a:t>will not</a:t>
            </a:r>
            <a:r>
              <a:rPr sz="3200" b="1" spc="-3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7761C"/>
                </a:solidFill>
                <a:latin typeface="Arial"/>
                <a:cs typeface="Arial"/>
              </a:rPr>
              <a:t>“die”.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8250" y="1750548"/>
            <a:ext cx="2886788" cy="2245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Activation</a:t>
            </a:r>
            <a:r>
              <a:rPr sz="4000" spc="-120" dirty="0"/>
              <a:t> </a:t>
            </a:r>
            <a:r>
              <a:rPr sz="4000" spc="-7" dirty="0"/>
              <a:t>Functions</a:t>
            </a:r>
            <a:endParaRPr sz="4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5BFBEA-5DA8-4271-871C-C80E30A3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799">
              <a:lnSpc>
                <a:spcPts val="308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33349" y="1846144"/>
            <a:ext cx="7733232" cy="4412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Activation</a:t>
            </a:r>
            <a:r>
              <a:rPr sz="4000" spc="-120" dirty="0"/>
              <a:t> </a:t>
            </a:r>
            <a:r>
              <a:rPr sz="4000" spc="-7" dirty="0"/>
              <a:t>Functions</a:t>
            </a:r>
            <a:endParaRPr sz="400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F514381-C683-4545-8599-F0CFAC597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4294967295"/>
          </p:nvPr>
        </p:nvSpPr>
        <p:spPr>
          <a:xfrm>
            <a:off x="10601325" y="4805363"/>
            <a:ext cx="1590675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4814888"/>
            <a:ext cx="35877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4314" y="4267712"/>
            <a:ext cx="2357119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Leaky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ReLU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223" y="4835384"/>
            <a:ext cx="4559767" cy="701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5329265" y="3424434"/>
            <a:ext cx="0" cy="2647527"/>
          </a:xfrm>
          <a:custGeom>
            <a:avLst/>
            <a:gdLst/>
            <a:ahLst/>
            <a:cxnLst/>
            <a:rect l="l" t="t" r="r" b="b"/>
            <a:pathLst>
              <a:path h="1985645">
                <a:moveTo>
                  <a:pt x="0" y="0"/>
                </a:moveTo>
                <a:lnTo>
                  <a:pt x="0" y="1985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372249" y="4303967"/>
            <a:ext cx="4406899" cy="60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6273933" y="5200809"/>
            <a:ext cx="2776219" cy="73742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backprop into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\alpha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(parameter)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19700" y="5002519"/>
            <a:ext cx="319193" cy="377613"/>
          </a:xfrm>
          <a:custGeom>
            <a:avLst/>
            <a:gdLst/>
            <a:ahLst/>
            <a:cxnLst/>
            <a:rect l="l" t="t" r="r" b="b"/>
            <a:pathLst>
              <a:path w="239395" h="283210">
                <a:moveTo>
                  <a:pt x="0" y="282759"/>
                </a:moveTo>
                <a:lnTo>
                  <a:pt x="239098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422481" y="4958510"/>
            <a:ext cx="53340" cy="57573"/>
          </a:xfrm>
          <a:custGeom>
            <a:avLst/>
            <a:gdLst/>
            <a:ahLst/>
            <a:cxnLst/>
            <a:rect l="l" t="t" r="r" b="b"/>
            <a:pathLst>
              <a:path w="40004" h="43179">
                <a:moveTo>
                  <a:pt x="24027" y="43165"/>
                </a:moveTo>
                <a:lnTo>
                  <a:pt x="0" y="22848"/>
                </a:lnTo>
                <a:lnTo>
                  <a:pt x="39924" y="0"/>
                </a:lnTo>
                <a:lnTo>
                  <a:pt x="24027" y="431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9422481" y="4958510"/>
            <a:ext cx="53340" cy="57573"/>
          </a:xfrm>
          <a:custGeom>
            <a:avLst/>
            <a:gdLst/>
            <a:ahLst/>
            <a:cxnLst/>
            <a:rect l="l" t="t" r="r" b="b"/>
            <a:pathLst>
              <a:path w="40004" h="43179">
                <a:moveTo>
                  <a:pt x="24027" y="43165"/>
                </a:moveTo>
                <a:lnTo>
                  <a:pt x="39924" y="0"/>
                </a:lnTo>
                <a:lnTo>
                  <a:pt x="0" y="22848"/>
                </a:lnTo>
                <a:lnTo>
                  <a:pt x="24027" y="431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5493699" y="85174"/>
            <a:ext cx="6457527" cy="4215427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3084330" marR="875431">
              <a:lnSpc>
                <a:spcPct val="100699"/>
              </a:lnSpc>
              <a:spcBef>
                <a:spcPts val="11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[Mass et al.,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2013]  [He et al.,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2400" dirty="0">
              <a:latin typeface="Arial"/>
              <a:cs typeface="Arial"/>
            </a:endParaRPr>
          </a:p>
          <a:p>
            <a:pPr marL="456342" indent="-440256">
              <a:lnSpc>
                <a:spcPts val="3820"/>
              </a:lnSpc>
              <a:spcBef>
                <a:spcPts val="1187"/>
              </a:spcBef>
              <a:buChar char="-"/>
              <a:tabLst>
                <a:tab pos="456342" algn="l"/>
                <a:tab pos="457189" algn="l"/>
              </a:tabLst>
            </a:pPr>
            <a:r>
              <a:rPr sz="3200" spc="-7" dirty="0">
                <a:solidFill>
                  <a:srgbClr val="37761C"/>
                </a:solidFill>
                <a:latin typeface="Arial"/>
                <a:cs typeface="Arial"/>
              </a:rPr>
              <a:t>Does not</a:t>
            </a:r>
            <a:r>
              <a:rPr sz="3200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7761C"/>
                </a:solidFill>
                <a:latin typeface="Arial"/>
                <a:cs typeface="Arial"/>
              </a:rPr>
              <a:t>saturate</a:t>
            </a:r>
            <a:endParaRPr sz="3200" dirty="0">
              <a:latin typeface="Arial"/>
              <a:cs typeface="Arial"/>
            </a:endParaRPr>
          </a:p>
          <a:p>
            <a:pPr marL="456342" indent="-440256">
              <a:lnSpc>
                <a:spcPts val="3800"/>
              </a:lnSpc>
              <a:buChar char="-"/>
              <a:tabLst>
                <a:tab pos="456342" algn="l"/>
                <a:tab pos="457189" algn="l"/>
              </a:tabLst>
            </a:pPr>
            <a:r>
              <a:rPr sz="3200" spc="-7" dirty="0">
                <a:solidFill>
                  <a:srgbClr val="37761C"/>
                </a:solidFill>
                <a:latin typeface="Arial"/>
                <a:cs typeface="Arial"/>
              </a:rPr>
              <a:t>Computationally</a:t>
            </a:r>
            <a:r>
              <a:rPr sz="3200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3200" spc="-13" dirty="0">
                <a:solidFill>
                  <a:srgbClr val="37761C"/>
                </a:solidFill>
                <a:latin typeface="Arial"/>
                <a:cs typeface="Arial"/>
              </a:rPr>
              <a:t>efficient</a:t>
            </a:r>
            <a:endParaRPr sz="3200" dirty="0">
              <a:latin typeface="Arial"/>
              <a:cs typeface="Arial"/>
            </a:endParaRPr>
          </a:p>
          <a:p>
            <a:pPr marL="456342" marR="6773" indent="-440256">
              <a:lnSpc>
                <a:spcPts val="3800"/>
              </a:lnSpc>
              <a:spcBef>
                <a:spcPts val="140"/>
              </a:spcBef>
              <a:buChar char="-"/>
              <a:tabLst>
                <a:tab pos="456342" algn="l"/>
                <a:tab pos="457189" algn="l"/>
              </a:tabLst>
            </a:pPr>
            <a:r>
              <a:rPr sz="3200" spc="-7" dirty="0">
                <a:solidFill>
                  <a:srgbClr val="37761C"/>
                </a:solidFill>
                <a:latin typeface="Arial"/>
                <a:cs typeface="Arial"/>
              </a:rPr>
              <a:t>Converges </a:t>
            </a:r>
            <a:r>
              <a:rPr sz="3200" dirty="0">
                <a:solidFill>
                  <a:srgbClr val="37761C"/>
                </a:solidFill>
                <a:latin typeface="Arial"/>
                <a:cs typeface="Arial"/>
              </a:rPr>
              <a:t>much </a:t>
            </a:r>
            <a:r>
              <a:rPr sz="3200" spc="-7" dirty="0">
                <a:solidFill>
                  <a:srgbClr val="37761C"/>
                </a:solidFill>
                <a:latin typeface="Arial"/>
                <a:cs typeface="Arial"/>
              </a:rPr>
              <a:t>faster than  </a:t>
            </a:r>
            <a:r>
              <a:rPr sz="3200" dirty="0">
                <a:solidFill>
                  <a:srgbClr val="37761C"/>
                </a:solidFill>
                <a:latin typeface="Arial"/>
                <a:cs typeface="Arial"/>
              </a:rPr>
              <a:t>sigmoid/tanh </a:t>
            </a:r>
            <a:r>
              <a:rPr sz="3200" spc="-7" dirty="0">
                <a:solidFill>
                  <a:srgbClr val="37761C"/>
                </a:solidFill>
                <a:latin typeface="Arial"/>
                <a:cs typeface="Arial"/>
              </a:rPr>
              <a:t>in practice! </a:t>
            </a:r>
            <a:r>
              <a:rPr sz="3200" dirty="0">
                <a:solidFill>
                  <a:srgbClr val="37761C"/>
                </a:solidFill>
                <a:latin typeface="Arial"/>
                <a:cs typeface="Arial"/>
              </a:rPr>
              <a:t>(e.g.</a:t>
            </a:r>
            <a:r>
              <a:rPr sz="3200" spc="-13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37761C"/>
                </a:solidFill>
                <a:latin typeface="Arial"/>
                <a:cs typeface="Arial"/>
              </a:rPr>
              <a:t>6x)</a:t>
            </a:r>
            <a:endParaRPr sz="3200" dirty="0">
              <a:latin typeface="Arial"/>
              <a:cs typeface="Arial"/>
            </a:endParaRPr>
          </a:p>
          <a:p>
            <a:pPr marL="16933">
              <a:lnSpc>
                <a:spcPts val="3680"/>
              </a:lnSpc>
              <a:tabLst>
                <a:tab pos="456342" algn="l"/>
              </a:tabLst>
            </a:pPr>
            <a:r>
              <a:rPr sz="3200" b="1" dirty="0">
                <a:solidFill>
                  <a:srgbClr val="37761C"/>
                </a:solidFill>
                <a:latin typeface="Arial"/>
                <a:cs typeface="Arial"/>
              </a:rPr>
              <a:t>-	</a:t>
            </a:r>
            <a:r>
              <a:rPr sz="3200" b="1" spc="-7" dirty="0">
                <a:solidFill>
                  <a:srgbClr val="37761C"/>
                </a:solidFill>
                <a:latin typeface="Arial"/>
                <a:cs typeface="Arial"/>
              </a:rPr>
              <a:t>will not</a:t>
            </a:r>
            <a:r>
              <a:rPr sz="3200" b="1" spc="-3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7761C"/>
                </a:solidFill>
                <a:latin typeface="Arial"/>
                <a:cs typeface="Arial"/>
              </a:rPr>
              <a:t>“die”.</a:t>
            </a:r>
            <a:endParaRPr sz="3200" dirty="0">
              <a:latin typeface="Arial"/>
              <a:cs typeface="Arial"/>
            </a:endParaRPr>
          </a:p>
          <a:p>
            <a:pPr marL="152396">
              <a:spcBef>
                <a:spcPts val="2853"/>
              </a:spcBef>
            </a:pPr>
            <a:r>
              <a:rPr sz="3200" b="1" spc="-7" dirty="0">
                <a:latin typeface="Arial"/>
                <a:cs typeface="Arial"/>
              </a:rPr>
              <a:t>Parametric Rectifier</a:t>
            </a:r>
            <a:r>
              <a:rPr sz="3200" b="1" spc="-4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(PReLU)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36050" y="1782078"/>
            <a:ext cx="2886788" cy="2245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04402" y="1542096"/>
            <a:ext cx="11238653" cy="4692737"/>
          </a:xfrm>
          <a:prstGeom prst="rect">
            <a:avLst/>
          </a:prstGeom>
        </p:spPr>
        <p:txBody>
          <a:bodyPr vert="horz" wrap="square" lIns="0" tIns="283633" rIns="0" bIns="0" rtlCol="0">
            <a:spAutoFit/>
          </a:bodyPr>
          <a:lstStyle/>
          <a:p>
            <a:pPr marL="5639506">
              <a:lnSpc>
                <a:spcPts val="3507"/>
              </a:lnSpc>
              <a:spcBef>
                <a:spcPts val="1927"/>
              </a:spcBef>
              <a:tabLst>
                <a:tab pos="6067908" algn="l"/>
              </a:tabLst>
            </a:pPr>
            <a:r>
              <a:rPr sz="2933" b="1" dirty="0">
                <a:solidFill>
                  <a:srgbClr val="37761C"/>
                </a:solidFill>
                <a:latin typeface="Arial"/>
                <a:cs typeface="Arial"/>
              </a:rPr>
              <a:t>-	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All benefits of</a:t>
            </a:r>
            <a:r>
              <a:rPr sz="2933" spc="-3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ReLU</a:t>
            </a:r>
            <a:endParaRPr sz="2933" dirty="0">
              <a:latin typeface="Arial"/>
              <a:cs typeface="Arial"/>
            </a:endParaRPr>
          </a:p>
          <a:p>
            <a:pPr marL="6067908" indent="-429249">
              <a:lnSpc>
                <a:spcPts val="3500"/>
              </a:lnSpc>
              <a:buChar char="-"/>
              <a:tabLst>
                <a:tab pos="6067908" algn="l"/>
                <a:tab pos="6068755" algn="l"/>
              </a:tabLst>
            </a:pP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Closer to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zero mean</a:t>
            </a:r>
            <a:r>
              <a:rPr sz="2933" spc="-8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outputs</a:t>
            </a:r>
            <a:endParaRPr sz="2933" dirty="0">
              <a:latin typeface="Arial"/>
              <a:cs typeface="Arial"/>
            </a:endParaRPr>
          </a:p>
          <a:p>
            <a:pPr marL="6067908" marR="6773" indent="-429249">
              <a:lnSpc>
                <a:spcPts val="3507"/>
              </a:lnSpc>
              <a:spcBef>
                <a:spcPts val="120"/>
              </a:spcBef>
              <a:buChar char="-"/>
              <a:tabLst>
                <a:tab pos="6067908" algn="l"/>
                <a:tab pos="6068755" algn="l"/>
              </a:tabLst>
            </a:pP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Negative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saturation regime  compared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with Leaky ReLU  adds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some robustness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to</a:t>
            </a:r>
            <a:r>
              <a:rPr sz="2933" spc="-147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noise</a:t>
            </a:r>
            <a:endParaRPr sz="2933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-"/>
            </a:pP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-"/>
            </a:pPr>
            <a:endParaRPr sz="3267" dirty="0">
              <a:latin typeface="Arial"/>
              <a:cs typeface="Arial"/>
            </a:endParaRPr>
          </a:p>
          <a:p>
            <a:pPr marL="6067908" indent="-441102">
              <a:spcBef>
                <a:spcPts val="7"/>
              </a:spcBef>
              <a:buChar char="-"/>
              <a:tabLst>
                <a:tab pos="6067908" algn="l"/>
                <a:tab pos="6068755" algn="l"/>
              </a:tabLst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Computation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requires</a:t>
            </a:r>
            <a:r>
              <a:rPr sz="3200" spc="-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exp()</a:t>
            </a:r>
            <a:endParaRPr sz="3200" dirty="0">
              <a:latin typeface="Arial"/>
              <a:cs typeface="Arial"/>
            </a:endParaRPr>
          </a:p>
          <a:p>
            <a:pPr marL="1441837">
              <a:spcBef>
                <a:spcPts val="2613"/>
              </a:spcBef>
            </a:pPr>
            <a:r>
              <a:rPr sz="2133" dirty="0">
                <a:latin typeface="Arial"/>
                <a:cs typeface="Arial"/>
              </a:rPr>
              <a:t>(Alpha </a:t>
            </a:r>
            <a:r>
              <a:rPr sz="2133" spc="-7" dirty="0">
                <a:latin typeface="Arial"/>
                <a:cs typeface="Arial"/>
              </a:rPr>
              <a:t>default </a:t>
            </a:r>
            <a:r>
              <a:rPr sz="2133" dirty="0">
                <a:latin typeface="Arial"/>
                <a:cs typeface="Arial"/>
              </a:rPr>
              <a:t>=</a:t>
            </a:r>
            <a:r>
              <a:rPr sz="2133" spc="-20" dirty="0">
                <a:latin typeface="Arial"/>
                <a:cs typeface="Arial"/>
              </a:rPr>
              <a:t> </a:t>
            </a:r>
            <a:r>
              <a:rPr sz="2133" spc="-7" dirty="0">
                <a:latin typeface="Arial"/>
                <a:cs typeface="Arial"/>
              </a:rPr>
              <a:t>1)</a:t>
            </a:r>
            <a:endParaRPr sz="2133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Activation</a:t>
            </a:r>
            <a:r>
              <a:rPr sz="4000" spc="-120" dirty="0"/>
              <a:t> </a:t>
            </a:r>
            <a:r>
              <a:rPr sz="4000" spc="-7" dirty="0"/>
              <a:t>Functions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4805363"/>
            <a:ext cx="1238250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0601325" y="4805363"/>
            <a:ext cx="1590675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4814888"/>
            <a:ext cx="35877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04402" y="4737101"/>
            <a:ext cx="5069553" cy="977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610600" y="205907"/>
            <a:ext cx="27567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[Clevert et al.,</a:t>
            </a:r>
            <a:r>
              <a:rPr sz="2400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2015]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3010" y="2207909"/>
            <a:ext cx="2739133" cy="2130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188092-4907-466B-9022-8ACEA03537E6}"/>
              </a:ext>
            </a:extLst>
          </p:cNvPr>
          <p:cNvSpPr/>
          <p:nvPr/>
        </p:nvSpPr>
        <p:spPr>
          <a:xfrm>
            <a:off x="1411704" y="1809182"/>
            <a:ext cx="3561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2233"/>
              </a:spcBef>
            </a:pPr>
            <a:r>
              <a:rPr lang="en-US" b="1" spc="-7" dirty="0">
                <a:latin typeface="Arial"/>
                <a:cs typeface="Arial"/>
              </a:rPr>
              <a:t>Exponential Linear Units</a:t>
            </a:r>
            <a:r>
              <a:rPr lang="en-US" b="1" spc="-33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(ELU)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Activation</a:t>
            </a:r>
            <a:r>
              <a:rPr sz="4000" spc="-120" dirty="0"/>
              <a:t> </a:t>
            </a:r>
            <a:r>
              <a:rPr sz="4000" spc="-7" dirty="0"/>
              <a:t>Functions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0601325" y="4805363"/>
            <a:ext cx="1590675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4814888"/>
            <a:ext cx="35877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6210" y="1646709"/>
            <a:ext cx="11192087" cy="2966624"/>
          </a:xfrm>
          <a:prstGeom prst="rect">
            <a:avLst/>
          </a:prstGeom>
        </p:spPr>
        <p:txBody>
          <a:bodyPr vert="horz" wrap="square" lIns="0" tIns="283633" rIns="0" bIns="0" rtlCol="0">
            <a:spAutoFit/>
          </a:bodyPr>
          <a:lstStyle/>
          <a:p>
            <a:pPr marL="6067908" marR="23706" indent="-429249">
              <a:lnSpc>
                <a:spcPts val="3507"/>
              </a:lnSpc>
              <a:spcBef>
                <a:spcPts val="2053"/>
              </a:spcBef>
              <a:buFont typeface="Arial"/>
              <a:buChar char="-"/>
              <a:tabLst>
                <a:tab pos="6067908" algn="l"/>
                <a:tab pos="6068755" algn="l"/>
              </a:tabLst>
            </a:pP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Scaled </a:t>
            </a:r>
            <a:r>
              <a:rPr sz="2933" spc="13" dirty="0">
                <a:solidFill>
                  <a:srgbClr val="37761C"/>
                </a:solidFill>
                <a:latin typeface="Arial"/>
                <a:cs typeface="Arial"/>
              </a:rPr>
              <a:t>versionof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ELU that  works better for deep</a:t>
            </a:r>
            <a:r>
              <a:rPr sz="2933" spc="-1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networks</a:t>
            </a:r>
            <a:endParaRPr sz="2933" dirty="0">
              <a:latin typeface="Arial"/>
              <a:cs typeface="Arial"/>
            </a:endParaRPr>
          </a:p>
          <a:p>
            <a:pPr marL="6067908" indent="-429249">
              <a:lnSpc>
                <a:spcPts val="3367"/>
              </a:lnSpc>
              <a:buFont typeface="Arial"/>
              <a:buChar char="-"/>
              <a:tabLst>
                <a:tab pos="6067908" algn="l"/>
                <a:tab pos="6068755" algn="l"/>
              </a:tabLst>
            </a:pP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“Self-normalizing”</a:t>
            </a:r>
            <a:r>
              <a:rPr sz="2933" spc="-27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property;</a:t>
            </a:r>
            <a:endParaRPr sz="2933" dirty="0">
              <a:latin typeface="Arial"/>
              <a:cs typeface="Arial"/>
            </a:endParaRPr>
          </a:p>
          <a:p>
            <a:pPr marL="6067908" marR="6773" indent="-429249">
              <a:lnSpc>
                <a:spcPts val="3507"/>
              </a:lnSpc>
              <a:spcBef>
                <a:spcPts val="120"/>
              </a:spcBef>
              <a:tabLst>
                <a:tab pos="6067908" algn="l"/>
              </a:tabLst>
            </a:pP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-	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Can train deep SELU</a:t>
            </a:r>
            <a:r>
              <a:rPr sz="2933" spc="-127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networks  without</a:t>
            </a:r>
            <a:r>
              <a:rPr sz="2933" spc="-1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BatchNorm</a:t>
            </a:r>
            <a:endParaRPr sz="2933" dirty="0">
              <a:latin typeface="Arial"/>
              <a:cs typeface="Arial"/>
            </a:endParaRPr>
          </a:p>
          <a:p>
            <a:pPr marL="6249090">
              <a:lnSpc>
                <a:spcPts val="3380"/>
              </a:lnSpc>
              <a:tabLst>
                <a:tab pos="6677493" algn="l"/>
              </a:tabLst>
            </a:pP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-	(will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discuss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more</a:t>
            </a:r>
            <a:r>
              <a:rPr sz="2933" spc="-6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later)</a:t>
            </a:r>
            <a:endParaRPr sz="293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3100" y="205907"/>
            <a:ext cx="39564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[Klambauer et al. ICLR</a:t>
            </a:r>
            <a:r>
              <a:rPr sz="2400" spc="-1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2017]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1591" y="5753006"/>
            <a:ext cx="207010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Arial"/>
                <a:cs typeface="Arial"/>
              </a:rPr>
              <a:t>α = </a:t>
            </a:r>
            <a:r>
              <a:rPr sz="1600" spc="-7" dirty="0">
                <a:latin typeface="Arial"/>
                <a:cs typeface="Arial"/>
              </a:rPr>
              <a:t>1.6733, </a:t>
            </a:r>
            <a:r>
              <a:rPr sz="1600" dirty="0">
                <a:latin typeface="Arial"/>
                <a:cs typeface="Arial"/>
              </a:rPr>
              <a:t>λ =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spc="-7" dirty="0">
                <a:latin typeface="Arial"/>
                <a:cs typeface="Arial"/>
              </a:rPr>
              <a:t>1.0507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0754" y="2101838"/>
            <a:ext cx="3405103" cy="2193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32817" y="4706899"/>
            <a:ext cx="5069564" cy="956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15742C-1B9C-4701-884E-F23B6C0EB6E5}"/>
              </a:ext>
            </a:extLst>
          </p:cNvPr>
          <p:cNvSpPr/>
          <p:nvPr/>
        </p:nvSpPr>
        <p:spPr>
          <a:xfrm>
            <a:off x="908458" y="1602037"/>
            <a:ext cx="4516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2233"/>
              </a:spcBef>
            </a:pPr>
            <a:r>
              <a:rPr lang="en-US" b="1" spc="-7" dirty="0">
                <a:latin typeface="Arial"/>
                <a:cs typeface="Arial"/>
              </a:rPr>
              <a:t>Scaled Exponential Linear Units</a:t>
            </a:r>
            <a:r>
              <a:rPr lang="en-US" b="1" spc="-40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(SELU)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9" y="203188"/>
            <a:ext cx="423926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1" dirty="0">
                <a:latin typeface="Arial"/>
                <a:cs typeface="Arial"/>
              </a:rPr>
              <a:t>Maxout</a:t>
            </a:r>
            <a:r>
              <a:rPr sz="4000" b="1" spc="-127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“Neuron”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732" y="807381"/>
            <a:ext cx="11372427" cy="24793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90208" marR="422476" indent="-474121">
              <a:spcBef>
                <a:spcPts val="133"/>
              </a:spcBef>
              <a:buChar char="-"/>
              <a:tabLst>
                <a:tab pos="490208" algn="l"/>
                <a:tab pos="491054" algn="l"/>
              </a:tabLst>
            </a:pPr>
            <a:r>
              <a:rPr sz="4000" spc="-7" dirty="0">
                <a:latin typeface="Arial"/>
                <a:cs typeface="Arial"/>
              </a:rPr>
              <a:t>Does not have the basic form of dot product </a:t>
            </a:r>
            <a:r>
              <a:rPr sz="4000" dirty="0">
                <a:latin typeface="Arial"/>
                <a:cs typeface="Arial"/>
              </a:rPr>
              <a:t>-&gt;  </a:t>
            </a:r>
            <a:r>
              <a:rPr sz="4000" spc="-7" dirty="0">
                <a:latin typeface="Arial"/>
                <a:cs typeface="Arial"/>
              </a:rPr>
              <a:t>nonlinearity</a:t>
            </a:r>
            <a:endParaRPr sz="4000">
              <a:latin typeface="Arial"/>
              <a:cs typeface="Arial"/>
            </a:endParaRPr>
          </a:p>
          <a:p>
            <a:pPr marL="490208" indent="-474121">
              <a:buChar char="-"/>
              <a:tabLst>
                <a:tab pos="490208" algn="l"/>
                <a:tab pos="491054" algn="l"/>
              </a:tabLst>
            </a:pPr>
            <a:r>
              <a:rPr sz="4000" spc="-7" dirty="0">
                <a:solidFill>
                  <a:srgbClr val="37761C"/>
                </a:solidFill>
                <a:latin typeface="Arial"/>
                <a:cs typeface="Arial"/>
              </a:rPr>
              <a:t>Generalizes ReLU and Leaky</a:t>
            </a:r>
            <a:r>
              <a:rPr sz="4000" spc="-33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4000" spc="-7" dirty="0">
                <a:solidFill>
                  <a:srgbClr val="37761C"/>
                </a:solidFill>
                <a:latin typeface="Arial"/>
                <a:cs typeface="Arial"/>
              </a:rPr>
              <a:t>ReLU</a:t>
            </a:r>
            <a:endParaRPr sz="4000">
              <a:latin typeface="Arial"/>
              <a:cs typeface="Arial"/>
            </a:endParaRPr>
          </a:p>
          <a:p>
            <a:pPr marL="490208" indent="-474121">
              <a:buChar char="-"/>
              <a:tabLst>
                <a:tab pos="490208" algn="l"/>
                <a:tab pos="491054" algn="l"/>
              </a:tabLst>
            </a:pPr>
            <a:r>
              <a:rPr sz="4000" spc="-7" dirty="0">
                <a:solidFill>
                  <a:srgbClr val="37761C"/>
                </a:solidFill>
                <a:latin typeface="Arial"/>
                <a:cs typeface="Arial"/>
              </a:rPr>
              <a:t>Linear Regime! Does not </a:t>
            </a:r>
            <a:r>
              <a:rPr sz="4000" dirty="0">
                <a:solidFill>
                  <a:srgbClr val="37761C"/>
                </a:solidFill>
                <a:latin typeface="Arial"/>
                <a:cs typeface="Arial"/>
              </a:rPr>
              <a:t>saturate! </a:t>
            </a:r>
            <a:r>
              <a:rPr sz="4000" spc="-7" dirty="0">
                <a:solidFill>
                  <a:srgbClr val="37761C"/>
                </a:solidFill>
                <a:latin typeface="Arial"/>
                <a:cs typeface="Arial"/>
              </a:rPr>
              <a:t>Does not</a:t>
            </a:r>
            <a:r>
              <a:rPr sz="4000" spc="-107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4000" spc="-7" dirty="0">
                <a:solidFill>
                  <a:srgbClr val="37761C"/>
                </a:solidFill>
                <a:latin typeface="Arial"/>
                <a:cs typeface="Arial"/>
              </a:rPr>
              <a:t>die!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9200" y="3667133"/>
            <a:ext cx="6671200" cy="88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05966" y="4798978"/>
            <a:ext cx="971042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Problem: doubles the number of parameters/neuron</a:t>
            </a:r>
            <a:r>
              <a:rPr sz="320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:(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3467" y="205907"/>
            <a:ext cx="33147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[Goodfellow et al.,</a:t>
            </a:r>
            <a:r>
              <a:rPr sz="2400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2013]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9" y="203188"/>
            <a:ext cx="456607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Activation</a:t>
            </a:r>
            <a:r>
              <a:rPr sz="4000" spc="-120" dirty="0"/>
              <a:t> </a:t>
            </a:r>
            <a:r>
              <a:rPr sz="4000" spc="-7" dirty="0"/>
              <a:t>Functions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85967" y="1113311"/>
            <a:ext cx="12065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Swish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8933" y="1845699"/>
            <a:ext cx="5527887" cy="226472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45336" marR="152396" indent="-429249">
              <a:lnSpc>
                <a:spcPts val="3507"/>
              </a:lnSpc>
              <a:spcBef>
                <a:spcPts val="260"/>
              </a:spcBef>
              <a:tabLst>
                <a:tab pos="445336" algn="l"/>
              </a:tabLst>
            </a:pPr>
            <a:r>
              <a:rPr sz="2933" b="1" dirty="0">
                <a:solidFill>
                  <a:srgbClr val="37761C"/>
                </a:solidFill>
                <a:latin typeface="Arial"/>
                <a:cs typeface="Arial"/>
              </a:rPr>
              <a:t>-	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They trained </a:t>
            </a: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a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neural</a:t>
            </a:r>
            <a:r>
              <a:rPr sz="2933" spc="-14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network  to generate and test out  </a:t>
            </a:r>
            <a:r>
              <a:rPr sz="2933" spc="-13" dirty="0">
                <a:solidFill>
                  <a:srgbClr val="37761C"/>
                </a:solidFill>
                <a:latin typeface="Arial"/>
                <a:cs typeface="Arial"/>
              </a:rPr>
              <a:t>different</a:t>
            </a:r>
            <a:r>
              <a:rPr sz="2933" spc="-27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non-linearities.</a:t>
            </a:r>
            <a:endParaRPr sz="2933">
              <a:latin typeface="Arial"/>
              <a:cs typeface="Arial"/>
            </a:endParaRPr>
          </a:p>
          <a:p>
            <a:pPr marL="16933">
              <a:lnSpc>
                <a:spcPts val="3360"/>
              </a:lnSpc>
              <a:tabLst>
                <a:tab pos="445336" algn="l"/>
              </a:tabLst>
            </a:pPr>
            <a:r>
              <a:rPr sz="2933" dirty="0">
                <a:solidFill>
                  <a:srgbClr val="37761C"/>
                </a:solidFill>
                <a:latin typeface="Arial"/>
                <a:cs typeface="Arial"/>
              </a:rPr>
              <a:t>-	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Swish outperformed all</a:t>
            </a:r>
            <a:r>
              <a:rPr sz="2933" spc="-67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other</a:t>
            </a:r>
            <a:endParaRPr sz="2933">
              <a:latin typeface="Arial"/>
              <a:cs typeface="Arial"/>
            </a:endParaRPr>
          </a:p>
          <a:p>
            <a:pPr marL="445336">
              <a:lnSpc>
                <a:spcPts val="3513"/>
              </a:lnSpc>
            </a:pP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options for </a:t>
            </a:r>
            <a:r>
              <a:rPr sz="2933" spc="-27" dirty="0">
                <a:solidFill>
                  <a:srgbClr val="37761C"/>
                </a:solidFill>
                <a:latin typeface="Arial"/>
                <a:cs typeface="Arial"/>
              </a:rPr>
              <a:t>CIFAR-10</a:t>
            </a:r>
            <a:r>
              <a:rPr sz="2933" spc="-127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933" spc="-7" dirty="0">
                <a:solidFill>
                  <a:srgbClr val="37761C"/>
                </a:solidFill>
                <a:latin typeface="Arial"/>
                <a:cs typeface="Arial"/>
              </a:rPr>
              <a:t>accuracy</a:t>
            </a:r>
            <a:endParaRPr sz="29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3099" y="205907"/>
            <a:ext cx="37879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[Ramachandran et al.</a:t>
            </a:r>
            <a:r>
              <a:rPr sz="2400" spc="-1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0000FF"/>
                </a:solidFill>
                <a:latin typeface="Arial"/>
                <a:cs typeface="Arial"/>
              </a:rPr>
              <a:t>2018]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9150" y="4681267"/>
            <a:ext cx="3456905" cy="661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70517" y="1660717"/>
            <a:ext cx="4267199" cy="264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113499" y="1841791"/>
            <a:ext cx="868799" cy="878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408525" y="4805639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7456525" y="4805639"/>
            <a:ext cx="15900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1" name="object 11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5788926" y="4814189"/>
            <a:ext cx="3587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00" y="203188"/>
            <a:ext cx="4398433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1" spc="-7" dirty="0">
                <a:latin typeface="Arial"/>
                <a:cs typeface="Arial"/>
              </a:rPr>
              <a:t>In</a:t>
            </a:r>
            <a:r>
              <a:rPr sz="4000" b="1" spc="-133" dirty="0">
                <a:latin typeface="Arial"/>
                <a:cs typeface="Arial"/>
              </a:rPr>
              <a:t> </a:t>
            </a:r>
            <a:r>
              <a:rPr sz="4000" b="1" spc="-7" dirty="0">
                <a:latin typeface="Arial"/>
                <a:cs typeface="Arial"/>
              </a:rPr>
              <a:t>practice: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08525" y="4805639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456525" y="4805639"/>
            <a:ext cx="15900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788926" y="4814189"/>
            <a:ext cx="3587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7566" y="1942047"/>
            <a:ext cx="10806853" cy="24793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90208" indent="-474121">
              <a:spcBef>
                <a:spcPts val="133"/>
              </a:spcBef>
              <a:buChar char="-"/>
              <a:tabLst>
                <a:tab pos="490208" algn="l"/>
                <a:tab pos="491054" algn="l"/>
              </a:tabLst>
            </a:pPr>
            <a:r>
              <a:rPr sz="4000" spc="-7" dirty="0">
                <a:latin typeface="Arial"/>
                <a:cs typeface="Arial"/>
              </a:rPr>
              <a:t>Use </a:t>
            </a:r>
            <a:r>
              <a:rPr sz="4000" spc="-7" dirty="0">
                <a:solidFill>
                  <a:srgbClr val="37761C"/>
                </a:solidFill>
                <a:latin typeface="Arial"/>
                <a:cs typeface="Arial"/>
              </a:rPr>
              <a:t>ReLU</a:t>
            </a:r>
            <a:r>
              <a:rPr sz="4000" spc="-7" dirty="0">
                <a:latin typeface="Arial"/>
                <a:cs typeface="Arial"/>
              </a:rPr>
              <a:t>. Be </a:t>
            </a:r>
            <a:r>
              <a:rPr sz="4000" dirty="0">
                <a:latin typeface="Arial"/>
                <a:cs typeface="Arial"/>
              </a:rPr>
              <a:t>careful </a:t>
            </a:r>
            <a:r>
              <a:rPr sz="4000" spc="-7" dirty="0">
                <a:latin typeface="Arial"/>
                <a:cs typeface="Arial"/>
              </a:rPr>
              <a:t>with </a:t>
            </a:r>
            <a:r>
              <a:rPr sz="4000" dirty="0">
                <a:latin typeface="Arial"/>
                <a:cs typeface="Arial"/>
              </a:rPr>
              <a:t>your </a:t>
            </a:r>
            <a:r>
              <a:rPr sz="4000" spc="-7" dirty="0">
                <a:latin typeface="Arial"/>
                <a:cs typeface="Arial"/>
              </a:rPr>
              <a:t>learning</a:t>
            </a:r>
            <a:r>
              <a:rPr sz="4000" spc="-127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rates</a:t>
            </a:r>
          </a:p>
          <a:p>
            <a:pPr marL="490208" indent="-474121">
              <a:buChar char="-"/>
              <a:tabLst>
                <a:tab pos="490208" algn="l"/>
                <a:tab pos="491054" algn="l"/>
              </a:tabLst>
            </a:pPr>
            <a:r>
              <a:rPr sz="4000" spc="-53" dirty="0">
                <a:latin typeface="Arial"/>
                <a:cs typeface="Arial"/>
              </a:rPr>
              <a:t>Try </a:t>
            </a:r>
            <a:r>
              <a:rPr sz="4000" spc="-7" dirty="0">
                <a:latin typeface="Arial"/>
                <a:cs typeface="Arial"/>
              </a:rPr>
              <a:t>out </a:t>
            </a:r>
            <a:r>
              <a:rPr sz="4000" spc="-7" dirty="0">
                <a:solidFill>
                  <a:srgbClr val="BE9000"/>
                </a:solidFill>
                <a:latin typeface="Arial"/>
                <a:cs typeface="Arial"/>
              </a:rPr>
              <a:t>Leaky ReLU </a:t>
            </a:r>
            <a:r>
              <a:rPr sz="4000" dirty="0">
                <a:solidFill>
                  <a:srgbClr val="BE9000"/>
                </a:solidFill>
                <a:latin typeface="Arial"/>
                <a:cs typeface="Arial"/>
              </a:rPr>
              <a:t>/ </a:t>
            </a:r>
            <a:r>
              <a:rPr sz="4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Maxout / </a:t>
            </a:r>
            <a:r>
              <a:rPr sz="4000" spc="-13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ELU </a:t>
            </a:r>
            <a:r>
              <a:rPr sz="40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</a:t>
            </a:r>
            <a:r>
              <a:rPr sz="4000" spc="-53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4000" spc="-7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SELU</a:t>
            </a:r>
            <a:endParaRPr sz="4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626518">
              <a:tabLst>
                <a:tab pos="1099793" algn="l"/>
              </a:tabLst>
            </a:pPr>
            <a:r>
              <a:rPr sz="4000" dirty="0">
                <a:latin typeface="Arial"/>
                <a:cs typeface="Arial"/>
              </a:rPr>
              <a:t>-	</a:t>
            </a:r>
            <a:r>
              <a:rPr sz="4000" spc="-227" dirty="0">
                <a:latin typeface="Arial"/>
                <a:cs typeface="Arial"/>
              </a:rPr>
              <a:t>To </a:t>
            </a:r>
            <a:r>
              <a:rPr sz="4000" dirty="0">
                <a:latin typeface="Arial"/>
                <a:cs typeface="Arial"/>
              </a:rPr>
              <a:t>squeeze </a:t>
            </a:r>
            <a:r>
              <a:rPr sz="4000" spc="-7" dirty="0">
                <a:latin typeface="Arial"/>
                <a:cs typeface="Arial"/>
              </a:rPr>
              <a:t>out </a:t>
            </a:r>
            <a:r>
              <a:rPr sz="4000" dirty="0">
                <a:latin typeface="Arial"/>
                <a:cs typeface="Arial"/>
              </a:rPr>
              <a:t>some marginal</a:t>
            </a:r>
            <a:r>
              <a:rPr sz="4000" spc="160" dirty="0">
                <a:latin typeface="Arial"/>
                <a:cs typeface="Arial"/>
              </a:rPr>
              <a:t> </a:t>
            </a:r>
            <a:r>
              <a:rPr sz="4000" spc="-7" dirty="0">
                <a:latin typeface="Arial"/>
                <a:cs typeface="Arial"/>
              </a:rPr>
              <a:t>gains</a:t>
            </a:r>
            <a:endParaRPr sz="4000" dirty="0">
              <a:latin typeface="Arial"/>
              <a:cs typeface="Arial"/>
            </a:endParaRPr>
          </a:p>
          <a:p>
            <a:pPr marL="490208" indent="-474121">
              <a:buClr>
                <a:srgbClr val="FF0000"/>
              </a:buClr>
              <a:buChar char="-"/>
              <a:tabLst>
                <a:tab pos="490208" algn="l"/>
                <a:tab pos="491054" algn="l"/>
              </a:tabLst>
            </a:pPr>
            <a:r>
              <a:rPr sz="4000" spc="-7" dirty="0">
                <a:latin typeface="Arial"/>
                <a:cs typeface="Arial"/>
              </a:rPr>
              <a:t>Don’t use </a:t>
            </a:r>
            <a:r>
              <a:rPr sz="4000" dirty="0">
                <a:solidFill>
                  <a:srgbClr val="FF0000"/>
                </a:solidFill>
                <a:latin typeface="Arial"/>
                <a:cs typeface="Arial"/>
              </a:rPr>
              <a:t>sigmoid </a:t>
            </a:r>
            <a:r>
              <a:rPr sz="4000" spc="-7" dirty="0">
                <a:latin typeface="Arial"/>
                <a:cs typeface="Arial"/>
              </a:rPr>
              <a:t>or </a:t>
            </a:r>
            <a:r>
              <a:rPr sz="4000" spc="-7" dirty="0">
                <a:solidFill>
                  <a:srgbClr val="FF0000"/>
                </a:solidFill>
                <a:latin typeface="Arial"/>
                <a:cs typeface="Arial"/>
              </a:rPr>
              <a:t>tanh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17736F-B02B-4929-8E1C-C84E12CC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CF024-F974-4637-961B-0D4945829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2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E4AC32-5EE9-479B-9647-2D2AB83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A344C-F677-45E8-9860-7E482A31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58FF462-A107-4DA5-9F54-2D839CEE10AA}"/>
              </a:ext>
            </a:extLst>
          </p:cNvPr>
          <p:cNvSpPr/>
          <p:nvPr/>
        </p:nvSpPr>
        <p:spPr>
          <a:xfrm>
            <a:off x="1899014" y="2318175"/>
            <a:ext cx="7445251" cy="2573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6F16993-1FCA-481A-BE4C-58B51BE876C2}"/>
              </a:ext>
            </a:extLst>
          </p:cNvPr>
          <p:cNvSpPr/>
          <p:nvPr/>
        </p:nvSpPr>
        <p:spPr>
          <a:xfrm>
            <a:off x="4223345" y="4947925"/>
            <a:ext cx="2731918" cy="30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0701C5F-7846-4661-AB33-DF1CE205C506}"/>
              </a:ext>
            </a:extLst>
          </p:cNvPr>
          <p:cNvSpPr/>
          <p:nvPr/>
        </p:nvSpPr>
        <p:spPr>
          <a:xfrm>
            <a:off x="7214439" y="4967500"/>
            <a:ext cx="2495314" cy="26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8450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DB9A-462B-41A5-A521-1F6F0958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/>
              <a:t>Remember: Consider what happens</a:t>
            </a:r>
            <a:r>
              <a:rPr lang="en-US" spc="-80" dirty="0"/>
              <a:t> </a:t>
            </a:r>
            <a:r>
              <a:rPr lang="en-US" spc="-5" dirty="0"/>
              <a:t>when the input to a neuron is always positive...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918A-703D-4664-93FC-C3E0DB09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5495A07-F9B4-4FAF-87E0-7A1D8BEE7A91}"/>
              </a:ext>
            </a:extLst>
          </p:cNvPr>
          <p:cNvSpPr/>
          <p:nvPr/>
        </p:nvSpPr>
        <p:spPr>
          <a:xfrm>
            <a:off x="2510692" y="2998766"/>
            <a:ext cx="3057339" cy="1320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A1C80E3-7DBE-4DE7-872B-7608711C3160}"/>
              </a:ext>
            </a:extLst>
          </p:cNvPr>
          <p:cNvSpPr txBox="1"/>
          <p:nvPr/>
        </p:nvSpPr>
        <p:spPr>
          <a:xfrm>
            <a:off x="1548857" y="4862004"/>
            <a:ext cx="595566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about the gradients on </a:t>
            </a:r>
            <a:r>
              <a:rPr sz="2400" b="1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?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Always all positive or all negative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:(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</a:pPr>
            <a:r>
              <a:rPr sz="2400" dirty="0">
                <a:solidFill>
                  <a:srgbClr val="FF00FF"/>
                </a:solidFill>
                <a:latin typeface="Arial"/>
                <a:cs typeface="Arial"/>
              </a:rPr>
              <a:t>(this </a:t>
            </a:r>
            <a:r>
              <a:rPr sz="2400" spc="-5" dirty="0">
                <a:solidFill>
                  <a:srgbClr val="FF00FF"/>
                </a:solidFill>
                <a:latin typeface="Arial"/>
                <a:cs typeface="Arial"/>
              </a:rPr>
              <a:t>is also why </a:t>
            </a:r>
            <a:r>
              <a:rPr sz="2400" dirty="0">
                <a:solidFill>
                  <a:srgbClr val="FF00FF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FF00FF"/>
                </a:solidFill>
                <a:latin typeface="Arial"/>
                <a:cs typeface="Arial"/>
              </a:rPr>
              <a:t>want </a:t>
            </a:r>
            <a:r>
              <a:rPr sz="2400" dirty="0">
                <a:solidFill>
                  <a:srgbClr val="FF00FF"/>
                </a:solidFill>
                <a:latin typeface="Arial"/>
                <a:cs typeface="Arial"/>
              </a:rPr>
              <a:t>zero-mean</a:t>
            </a:r>
            <a:r>
              <a:rPr sz="2400" spc="-8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Arial"/>
                <a:cs typeface="Arial"/>
              </a:rPr>
              <a:t>data!)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B7D0433-3994-4630-ABBA-A60383251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78275"/>
              </p:ext>
            </p:extLst>
          </p:nvPr>
        </p:nvGraphicFramePr>
        <p:xfrm>
          <a:off x="7075195" y="2026412"/>
          <a:ext cx="2870199" cy="2746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26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66666"/>
                      </a:solidFill>
                      <a:prstDash val="solid"/>
                    </a:lnR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9870" marR="547370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37761C"/>
                          </a:solidFill>
                          <a:latin typeface="Arial"/>
                          <a:cs typeface="Arial"/>
                        </a:rPr>
                        <a:t>allowed  gradient  update  directions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666666"/>
                      </a:solidFill>
                      <a:prstDash val="solid"/>
                    </a:lnL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666666"/>
                      </a:solidFill>
                      <a:prstDash val="solid"/>
                    </a:lnR>
                    <a:lnB w="190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9225" marR="405130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7761C"/>
                          </a:solidFill>
                          <a:latin typeface="Arial"/>
                          <a:cs typeface="Arial"/>
                        </a:rPr>
                        <a:t>allowed  gradient  update  directions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ts val="156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zig zag</a:t>
                      </a:r>
                      <a:r>
                        <a:rPr sz="1800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6666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9050">
                      <a:solidFill>
                        <a:srgbClr val="666666"/>
                      </a:solidFill>
                      <a:prstDash val="solid"/>
                    </a:lnR>
                    <a:lnT w="19050">
                      <a:solidFill>
                        <a:srgbClr val="666666"/>
                      </a:solidFill>
                      <a:prstDash val="solid"/>
                    </a:lnT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808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D59D-563A-41BE-84E1-2BB831E2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5" dirty="0"/>
              <a:t>Data</a:t>
            </a:r>
            <a:r>
              <a:rPr lang="en-US" sz="4400" spc="-90" dirty="0"/>
              <a:t> </a:t>
            </a:r>
            <a:r>
              <a:rPr lang="en-US" sz="4400" spc="-5" dirty="0"/>
              <a:t>Preprocessing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8054C-50BA-4492-BEB5-749BBAD9E3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spc="-5" dirty="0">
                <a:latin typeface="Arial"/>
                <a:cs typeface="Arial"/>
              </a:rPr>
              <a:t>Before normalization</a:t>
            </a:r>
            <a:r>
              <a:rPr lang="en-US" sz="2000" spc="-5" dirty="0">
                <a:latin typeface="Arial"/>
                <a:cs typeface="Arial"/>
              </a:rPr>
              <a:t>: </a:t>
            </a:r>
            <a:r>
              <a:rPr lang="en-US" sz="2000" dirty="0">
                <a:latin typeface="Arial"/>
                <a:cs typeface="Arial"/>
              </a:rPr>
              <a:t>classification </a:t>
            </a:r>
            <a:r>
              <a:rPr lang="en-US" sz="2000" spc="-5" dirty="0">
                <a:latin typeface="Arial"/>
                <a:cs typeface="Arial"/>
              </a:rPr>
              <a:t>loss  </a:t>
            </a:r>
            <a:r>
              <a:rPr lang="en-US" sz="2000" dirty="0">
                <a:latin typeface="Arial"/>
                <a:cs typeface="Arial"/>
              </a:rPr>
              <a:t>very sensitive </a:t>
            </a:r>
            <a:r>
              <a:rPr lang="en-US" sz="2000" spc="-5" dirty="0">
                <a:latin typeface="Arial"/>
                <a:cs typeface="Arial"/>
              </a:rPr>
              <a:t>to </a:t>
            </a:r>
            <a:r>
              <a:rPr lang="en-US" sz="2000" dirty="0">
                <a:latin typeface="Arial"/>
                <a:cs typeface="Arial"/>
              </a:rPr>
              <a:t>changes </a:t>
            </a:r>
            <a:r>
              <a:rPr lang="en-US" sz="2000" spc="-5" dirty="0">
                <a:latin typeface="Arial"/>
                <a:cs typeface="Arial"/>
              </a:rPr>
              <a:t>in weight</a:t>
            </a:r>
            <a:r>
              <a:rPr lang="en-US" sz="2000" spc="-10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matrix; </a:t>
            </a:r>
            <a:r>
              <a:rPr lang="en-US" sz="2000" spc="-5" dirty="0">
                <a:latin typeface="Arial"/>
                <a:cs typeface="Arial"/>
              </a:rPr>
              <a:t>hard to</a:t>
            </a:r>
            <a:r>
              <a:rPr lang="en-US" sz="2000" spc="-8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optimize</a:t>
            </a:r>
            <a:endParaRPr lang="en-US" sz="2000" dirty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FDCF30-D31E-474C-89A0-7CD3578EC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spc="-5" dirty="0">
                <a:latin typeface="Arial"/>
                <a:cs typeface="Arial"/>
              </a:rPr>
              <a:t>After normalization</a:t>
            </a:r>
            <a:r>
              <a:rPr lang="en-US" sz="2000" spc="-5" dirty="0">
                <a:latin typeface="Arial"/>
                <a:cs typeface="Arial"/>
              </a:rPr>
              <a:t>: less </a:t>
            </a:r>
            <a:r>
              <a:rPr lang="en-US" sz="2000" dirty="0">
                <a:latin typeface="Arial"/>
                <a:cs typeface="Arial"/>
              </a:rPr>
              <a:t>sensitive </a:t>
            </a:r>
            <a:r>
              <a:rPr lang="en-US" sz="2000" spc="-5" dirty="0">
                <a:latin typeface="Arial"/>
                <a:cs typeface="Arial"/>
              </a:rPr>
              <a:t>to </a:t>
            </a:r>
            <a:r>
              <a:rPr lang="en-US" sz="2000" dirty="0">
                <a:latin typeface="Arial"/>
                <a:cs typeface="Arial"/>
              </a:rPr>
              <a:t>small changes </a:t>
            </a:r>
            <a:r>
              <a:rPr lang="en-US" sz="2000" spc="-5" dirty="0">
                <a:latin typeface="Arial"/>
                <a:cs typeface="Arial"/>
              </a:rPr>
              <a:t>in weights; easier to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optimize</a:t>
            </a:r>
            <a:endParaRPr lang="en-US" sz="2000" dirty="0">
              <a:latin typeface="Arial"/>
              <a:cs typeface="Arial"/>
            </a:endParaRPr>
          </a:p>
          <a:p>
            <a:endParaRPr lang="en-US" sz="2000" dirty="0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4A87F3EC-A837-4186-9E81-9CE9982D622E}"/>
              </a:ext>
            </a:extLst>
          </p:cNvPr>
          <p:cNvSpPr/>
          <p:nvPr/>
        </p:nvSpPr>
        <p:spPr>
          <a:xfrm>
            <a:off x="3074420" y="3128146"/>
            <a:ext cx="0" cy="2627630"/>
          </a:xfrm>
          <a:custGeom>
            <a:avLst/>
            <a:gdLst/>
            <a:ahLst/>
            <a:cxnLst/>
            <a:rect l="l" t="t" r="r" b="b"/>
            <a:pathLst>
              <a:path h="2627629">
                <a:moveTo>
                  <a:pt x="0" y="0"/>
                </a:moveTo>
                <a:lnTo>
                  <a:pt x="0" y="26273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1D3BB1A-9407-4C7D-BC7D-BE133D2465A3}"/>
              </a:ext>
            </a:extLst>
          </p:cNvPr>
          <p:cNvSpPr/>
          <p:nvPr/>
        </p:nvSpPr>
        <p:spPr>
          <a:xfrm>
            <a:off x="1515171" y="4441846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>
                <a:moveTo>
                  <a:pt x="31184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07098102-2D31-4EDD-A844-A1C8F27BA1B7}"/>
              </a:ext>
            </a:extLst>
          </p:cNvPr>
          <p:cNvSpPr/>
          <p:nvPr/>
        </p:nvSpPr>
        <p:spPr>
          <a:xfrm>
            <a:off x="2932520" y="4966733"/>
            <a:ext cx="141899" cy="141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B3B1DE85-5DC7-4025-9409-C23A24684370}"/>
              </a:ext>
            </a:extLst>
          </p:cNvPr>
          <p:cNvSpPr/>
          <p:nvPr/>
        </p:nvSpPr>
        <p:spPr>
          <a:xfrm>
            <a:off x="3003471" y="5300120"/>
            <a:ext cx="141899" cy="141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0AF94122-BFF7-42A4-89E7-F8E2FF7520F4}"/>
              </a:ext>
            </a:extLst>
          </p:cNvPr>
          <p:cNvSpPr/>
          <p:nvPr/>
        </p:nvSpPr>
        <p:spPr>
          <a:xfrm>
            <a:off x="3221895" y="5633520"/>
            <a:ext cx="141899" cy="141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048699F2-15F3-48D5-8243-F93CBF875C59}"/>
              </a:ext>
            </a:extLst>
          </p:cNvPr>
          <p:cNvSpPr/>
          <p:nvPr/>
        </p:nvSpPr>
        <p:spPr>
          <a:xfrm>
            <a:off x="3008670" y="6028845"/>
            <a:ext cx="141899" cy="141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10CE5CCF-F000-4185-9255-D7730EC757A0}"/>
              </a:ext>
            </a:extLst>
          </p:cNvPr>
          <p:cNvSpPr/>
          <p:nvPr/>
        </p:nvSpPr>
        <p:spPr>
          <a:xfrm>
            <a:off x="2866771" y="5633520"/>
            <a:ext cx="141899" cy="141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5A19920C-5236-4000-AB8D-ED77039320B0}"/>
              </a:ext>
            </a:extLst>
          </p:cNvPr>
          <p:cNvSpPr/>
          <p:nvPr/>
        </p:nvSpPr>
        <p:spPr>
          <a:xfrm>
            <a:off x="3939995" y="5755545"/>
            <a:ext cx="224154" cy="194310"/>
          </a:xfrm>
          <a:custGeom>
            <a:avLst/>
            <a:gdLst/>
            <a:ahLst/>
            <a:cxnLst/>
            <a:rect l="l" t="t" r="r" b="b"/>
            <a:pathLst>
              <a:path w="224154" h="194310">
                <a:moveTo>
                  <a:pt x="223799" y="193799"/>
                </a:moveTo>
                <a:lnTo>
                  <a:pt x="0" y="193799"/>
                </a:lnTo>
                <a:lnTo>
                  <a:pt x="111899" y="0"/>
                </a:lnTo>
                <a:lnTo>
                  <a:pt x="223799" y="1937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684C04D-80CA-4820-AF83-EBE40834FAE0}"/>
              </a:ext>
            </a:extLst>
          </p:cNvPr>
          <p:cNvSpPr/>
          <p:nvPr/>
        </p:nvSpPr>
        <p:spPr>
          <a:xfrm>
            <a:off x="3763796" y="6002895"/>
            <a:ext cx="224154" cy="194310"/>
          </a:xfrm>
          <a:custGeom>
            <a:avLst/>
            <a:gdLst/>
            <a:ahLst/>
            <a:cxnLst/>
            <a:rect l="l" t="t" r="r" b="b"/>
            <a:pathLst>
              <a:path w="224154" h="194310">
                <a:moveTo>
                  <a:pt x="223799" y="193799"/>
                </a:moveTo>
                <a:lnTo>
                  <a:pt x="0" y="193799"/>
                </a:lnTo>
                <a:lnTo>
                  <a:pt x="111899" y="0"/>
                </a:lnTo>
                <a:lnTo>
                  <a:pt x="223799" y="1937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2FCD3B46-9779-4E11-8A50-DBE6C79499F0}"/>
              </a:ext>
            </a:extLst>
          </p:cNvPr>
          <p:cNvSpPr/>
          <p:nvPr/>
        </p:nvSpPr>
        <p:spPr>
          <a:xfrm>
            <a:off x="3848420" y="5420595"/>
            <a:ext cx="224154" cy="194310"/>
          </a:xfrm>
          <a:custGeom>
            <a:avLst/>
            <a:gdLst/>
            <a:ahLst/>
            <a:cxnLst/>
            <a:rect l="l" t="t" r="r" b="b"/>
            <a:pathLst>
              <a:path w="224154" h="194310">
                <a:moveTo>
                  <a:pt x="223799" y="193799"/>
                </a:moveTo>
                <a:lnTo>
                  <a:pt x="0" y="193799"/>
                </a:lnTo>
                <a:lnTo>
                  <a:pt x="111899" y="0"/>
                </a:lnTo>
                <a:lnTo>
                  <a:pt x="223799" y="1937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C1EA7503-DF66-4128-93A7-D819B5569EF0}"/>
              </a:ext>
            </a:extLst>
          </p:cNvPr>
          <p:cNvSpPr/>
          <p:nvPr/>
        </p:nvSpPr>
        <p:spPr>
          <a:xfrm>
            <a:off x="3539996" y="5607570"/>
            <a:ext cx="224154" cy="194310"/>
          </a:xfrm>
          <a:custGeom>
            <a:avLst/>
            <a:gdLst/>
            <a:ahLst/>
            <a:cxnLst/>
            <a:rect l="l" t="t" r="r" b="b"/>
            <a:pathLst>
              <a:path w="224154" h="194310">
                <a:moveTo>
                  <a:pt x="223799" y="193799"/>
                </a:moveTo>
                <a:lnTo>
                  <a:pt x="0" y="193799"/>
                </a:lnTo>
                <a:lnTo>
                  <a:pt x="111899" y="0"/>
                </a:lnTo>
                <a:lnTo>
                  <a:pt x="223799" y="1937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C2B611EC-9792-4E9A-9455-3F6DFCEB404A}"/>
              </a:ext>
            </a:extLst>
          </p:cNvPr>
          <p:cNvSpPr/>
          <p:nvPr/>
        </p:nvSpPr>
        <p:spPr>
          <a:xfrm>
            <a:off x="3455370" y="4786445"/>
            <a:ext cx="224154" cy="194310"/>
          </a:xfrm>
          <a:custGeom>
            <a:avLst/>
            <a:gdLst/>
            <a:ahLst/>
            <a:cxnLst/>
            <a:rect l="l" t="t" r="r" b="b"/>
            <a:pathLst>
              <a:path w="224155" h="194310">
                <a:moveTo>
                  <a:pt x="223799" y="193799"/>
                </a:moveTo>
                <a:lnTo>
                  <a:pt x="0" y="193799"/>
                </a:lnTo>
                <a:lnTo>
                  <a:pt x="111899" y="0"/>
                </a:lnTo>
                <a:lnTo>
                  <a:pt x="223799" y="1937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7E71ECB0-2996-4DF7-80C2-24C1092DD632}"/>
              </a:ext>
            </a:extLst>
          </p:cNvPr>
          <p:cNvSpPr/>
          <p:nvPr/>
        </p:nvSpPr>
        <p:spPr>
          <a:xfrm>
            <a:off x="3455370" y="5108645"/>
            <a:ext cx="224154" cy="194310"/>
          </a:xfrm>
          <a:custGeom>
            <a:avLst/>
            <a:gdLst/>
            <a:ahLst/>
            <a:cxnLst/>
            <a:rect l="l" t="t" r="r" b="b"/>
            <a:pathLst>
              <a:path w="224155" h="194310">
                <a:moveTo>
                  <a:pt x="223799" y="193799"/>
                </a:moveTo>
                <a:lnTo>
                  <a:pt x="0" y="193799"/>
                </a:lnTo>
                <a:lnTo>
                  <a:pt x="111899" y="0"/>
                </a:lnTo>
                <a:lnTo>
                  <a:pt x="223799" y="1937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FCDF4580-05AC-49EB-9DCE-FA8DE64753B8}"/>
              </a:ext>
            </a:extLst>
          </p:cNvPr>
          <p:cNvSpPr/>
          <p:nvPr/>
        </p:nvSpPr>
        <p:spPr>
          <a:xfrm>
            <a:off x="2878470" y="3820795"/>
            <a:ext cx="726440" cy="2405380"/>
          </a:xfrm>
          <a:custGeom>
            <a:avLst/>
            <a:gdLst/>
            <a:ahLst/>
            <a:cxnLst/>
            <a:rect l="l" t="t" r="r" b="b"/>
            <a:pathLst>
              <a:path w="726439" h="2405379">
                <a:moveTo>
                  <a:pt x="0" y="0"/>
                </a:moveTo>
                <a:lnTo>
                  <a:pt x="725999" y="24050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155D048E-6044-41E6-8B5F-C35FB74F696D}"/>
              </a:ext>
            </a:extLst>
          </p:cNvPr>
          <p:cNvSpPr/>
          <p:nvPr/>
        </p:nvSpPr>
        <p:spPr>
          <a:xfrm>
            <a:off x="8419881" y="3213871"/>
            <a:ext cx="0" cy="2627630"/>
          </a:xfrm>
          <a:custGeom>
            <a:avLst/>
            <a:gdLst/>
            <a:ahLst/>
            <a:cxnLst/>
            <a:rect l="l" t="t" r="r" b="b"/>
            <a:pathLst>
              <a:path h="2627629">
                <a:moveTo>
                  <a:pt x="0" y="0"/>
                </a:moveTo>
                <a:lnTo>
                  <a:pt x="0" y="26273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1BE23B78-81CB-4986-83A1-E0FE5F20A052}"/>
              </a:ext>
            </a:extLst>
          </p:cNvPr>
          <p:cNvSpPr/>
          <p:nvPr/>
        </p:nvSpPr>
        <p:spPr>
          <a:xfrm>
            <a:off x="6860632" y="4527571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>
                <a:moveTo>
                  <a:pt x="31184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4">
            <a:extLst>
              <a:ext uri="{FF2B5EF4-FFF2-40B4-BE49-F238E27FC236}">
                <a16:creationId xmlns:a16="http://schemas.microsoft.com/office/drawing/2014/main" id="{E5258E3E-1AF8-4751-8251-7480C10DD834}"/>
              </a:ext>
            </a:extLst>
          </p:cNvPr>
          <p:cNvSpPr/>
          <p:nvPr/>
        </p:nvSpPr>
        <p:spPr>
          <a:xfrm>
            <a:off x="7950641" y="4136881"/>
            <a:ext cx="141899" cy="105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5">
            <a:extLst>
              <a:ext uri="{FF2B5EF4-FFF2-40B4-BE49-F238E27FC236}">
                <a16:creationId xmlns:a16="http://schemas.microsoft.com/office/drawing/2014/main" id="{245E6E89-A6E1-49C8-B130-47AACC9F2E73}"/>
              </a:ext>
            </a:extLst>
          </p:cNvPr>
          <p:cNvSpPr/>
          <p:nvPr/>
        </p:nvSpPr>
        <p:spPr>
          <a:xfrm>
            <a:off x="8240016" y="4633207"/>
            <a:ext cx="141899" cy="105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727B8123-C7A7-4222-9E78-A0DC204A5661}"/>
              </a:ext>
            </a:extLst>
          </p:cNvPr>
          <p:cNvSpPr/>
          <p:nvPr/>
        </p:nvSpPr>
        <p:spPr>
          <a:xfrm>
            <a:off x="8021591" y="4385039"/>
            <a:ext cx="141899" cy="105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3D2FB888-A3C6-478A-A7C5-076E1B4C2303}"/>
              </a:ext>
            </a:extLst>
          </p:cNvPr>
          <p:cNvSpPr/>
          <p:nvPr/>
        </p:nvSpPr>
        <p:spPr>
          <a:xfrm>
            <a:off x="8026791" y="4927468"/>
            <a:ext cx="141899" cy="105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8">
            <a:extLst>
              <a:ext uri="{FF2B5EF4-FFF2-40B4-BE49-F238E27FC236}">
                <a16:creationId xmlns:a16="http://schemas.microsoft.com/office/drawing/2014/main" id="{F4CADCF6-AAAB-482A-AFB9-601B519B433A}"/>
              </a:ext>
            </a:extLst>
          </p:cNvPr>
          <p:cNvSpPr/>
          <p:nvPr/>
        </p:nvSpPr>
        <p:spPr>
          <a:xfrm>
            <a:off x="7884891" y="4633207"/>
            <a:ext cx="141899" cy="105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9">
            <a:extLst>
              <a:ext uri="{FF2B5EF4-FFF2-40B4-BE49-F238E27FC236}">
                <a16:creationId xmlns:a16="http://schemas.microsoft.com/office/drawing/2014/main" id="{E0912C32-3878-4596-B636-010E4C4FBC7B}"/>
              </a:ext>
            </a:extLst>
          </p:cNvPr>
          <p:cNvSpPr/>
          <p:nvPr/>
        </p:nvSpPr>
        <p:spPr>
          <a:xfrm>
            <a:off x="8958116" y="4724036"/>
            <a:ext cx="224154" cy="144780"/>
          </a:xfrm>
          <a:custGeom>
            <a:avLst/>
            <a:gdLst/>
            <a:ahLst/>
            <a:cxnLst/>
            <a:rect l="l" t="t" r="r" b="b"/>
            <a:pathLst>
              <a:path w="224154" h="144780">
                <a:moveTo>
                  <a:pt x="223799" y="144299"/>
                </a:moveTo>
                <a:lnTo>
                  <a:pt x="0" y="144299"/>
                </a:lnTo>
                <a:lnTo>
                  <a:pt x="111899" y="0"/>
                </a:lnTo>
                <a:lnTo>
                  <a:pt x="223799" y="1442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0">
            <a:extLst>
              <a:ext uri="{FF2B5EF4-FFF2-40B4-BE49-F238E27FC236}">
                <a16:creationId xmlns:a16="http://schemas.microsoft.com/office/drawing/2014/main" id="{A44E42AD-9167-4EE4-B1D3-DB855D317E1B}"/>
              </a:ext>
            </a:extLst>
          </p:cNvPr>
          <p:cNvSpPr/>
          <p:nvPr/>
        </p:nvSpPr>
        <p:spPr>
          <a:xfrm>
            <a:off x="8781916" y="4908152"/>
            <a:ext cx="224154" cy="144780"/>
          </a:xfrm>
          <a:custGeom>
            <a:avLst/>
            <a:gdLst/>
            <a:ahLst/>
            <a:cxnLst/>
            <a:rect l="l" t="t" r="r" b="b"/>
            <a:pathLst>
              <a:path w="224154" h="144779">
                <a:moveTo>
                  <a:pt x="223800" y="144300"/>
                </a:moveTo>
                <a:lnTo>
                  <a:pt x="0" y="144300"/>
                </a:lnTo>
                <a:lnTo>
                  <a:pt x="111900" y="0"/>
                </a:lnTo>
                <a:lnTo>
                  <a:pt x="223800" y="14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1">
            <a:extLst>
              <a:ext uri="{FF2B5EF4-FFF2-40B4-BE49-F238E27FC236}">
                <a16:creationId xmlns:a16="http://schemas.microsoft.com/office/drawing/2014/main" id="{DF63E54F-75ED-49BD-80F7-499F449BD767}"/>
              </a:ext>
            </a:extLst>
          </p:cNvPr>
          <p:cNvSpPr/>
          <p:nvPr/>
        </p:nvSpPr>
        <p:spPr>
          <a:xfrm>
            <a:off x="8866541" y="4474715"/>
            <a:ext cx="224154" cy="144780"/>
          </a:xfrm>
          <a:custGeom>
            <a:avLst/>
            <a:gdLst/>
            <a:ahLst/>
            <a:cxnLst/>
            <a:rect l="l" t="t" r="r" b="b"/>
            <a:pathLst>
              <a:path w="224154" h="144780">
                <a:moveTo>
                  <a:pt x="223799" y="144299"/>
                </a:moveTo>
                <a:lnTo>
                  <a:pt x="0" y="144299"/>
                </a:lnTo>
                <a:lnTo>
                  <a:pt x="111899" y="0"/>
                </a:lnTo>
                <a:lnTo>
                  <a:pt x="223799" y="1442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2">
            <a:extLst>
              <a:ext uri="{FF2B5EF4-FFF2-40B4-BE49-F238E27FC236}">
                <a16:creationId xmlns:a16="http://schemas.microsoft.com/office/drawing/2014/main" id="{889DE9A6-F57B-4855-A567-3AAF6A84E0EC}"/>
              </a:ext>
            </a:extLst>
          </p:cNvPr>
          <p:cNvSpPr/>
          <p:nvPr/>
        </p:nvSpPr>
        <p:spPr>
          <a:xfrm>
            <a:off x="8558116" y="4613891"/>
            <a:ext cx="224154" cy="144780"/>
          </a:xfrm>
          <a:custGeom>
            <a:avLst/>
            <a:gdLst/>
            <a:ahLst/>
            <a:cxnLst/>
            <a:rect l="l" t="t" r="r" b="b"/>
            <a:pathLst>
              <a:path w="224154" h="144780">
                <a:moveTo>
                  <a:pt x="223799" y="144299"/>
                </a:moveTo>
                <a:lnTo>
                  <a:pt x="0" y="144299"/>
                </a:lnTo>
                <a:lnTo>
                  <a:pt x="111899" y="0"/>
                </a:lnTo>
                <a:lnTo>
                  <a:pt x="223799" y="1442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3">
            <a:extLst>
              <a:ext uri="{FF2B5EF4-FFF2-40B4-BE49-F238E27FC236}">
                <a16:creationId xmlns:a16="http://schemas.microsoft.com/office/drawing/2014/main" id="{CBBA7027-A017-4A08-9660-68282AAEF60A}"/>
              </a:ext>
            </a:extLst>
          </p:cNvPr>
          <p:cNvSpPr/>
          <p:nvPr/>
        </p:nvSpPr>
        <p:spPr>
          <a:xfrm>
            <a:off x="8473491" y="4002683"/>
            <a:ext cx="224154" cy="144780"/>
          </a:xfrm>
          <a:custGeom>
            <a:avLst/>
            <a:gdLst/>
            <a:ahLst/>
            <a:cxnLst/>
            <a:rect l="l" t="t" r="r" b="b"/>
            <a:pathLst>
              <a:path w="224154" h="144780">
                <a:moveTo>
                  <a:pt x="223799" y="144299"/>
                </a:moveTo>
                <a:lnTo>
                  <a:pt x="0" y="144299"/>
                </a:lnTo>
                <a:lnTo>
                  <a:pt x="111899" y="0"/>
                </a:lnTo>
                <a:lnTo>
                  <a:pt x="223799" y="1442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68278179-3265-49FD-AAFA-05B128BB80D4}"/>
              </a:ext>
            </a:extLst>
          </p:cNvPr>
          <p:cNvSpPr/>
          <p:nvPr/>
        </p:nvSpPr>
        <p:spPr>
          <a:xfrm>
            <a:off x="8473491" y="4242514"/>
            <a:ext cx="224154" cy="144780"/>
          </a:xfrm>
          <a:custGeom>
            <a:avLst/>
            <a:gdLst/>
            <a:ahLst/>
            <a:cxnLst/>
            <a:rect l="l" t="t" r="r" b="b"/>
            <a:pathLst>
              <a:path w="224154" h="144780">
                <a:moveTo>
                  <a:pt x="223799" y="144299"/>
                </a:moveTo>
                <a:lnTo>
                  <a:pt x="0" y="144299"/>
                </a:lnTo>
                <a:lnTo>
                  <a:pt x="111899" y="0"/>
                </a:lnTo>
                <a:lnTo>
                  <a:pt x="223799" y="1442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5">
            <a:extLst>
              <a:ext uri="{FF2B5EF4-FFF2-40B4-BE49-F238E27FC236}">
                <a16:creationId xmlns:a16="http://schemas.microsoft.com/office/drawing/2014/main" id="{1806B6C7-4052-422E-8D04-C06073088001}"/>
              </a:ext>
            </a:extLst>
          </p:cNvPr>
          <p:cNvSpPr/>
          <p:nvPr/>
        </p:nvSpPr>
        <p:spPr>
          <a:xfrm>
            <a:off x="8049981" y="3150471"/>
            <a:ext cx="746125" cy="2534285"/>
          </a:xfrm>
          <a:custGeom>
            <a:avLst/>
            <a:gdLst/>
            <a:ahLst/>
            <a:cxnLst/>
            <a:rect l="l" t="t" r="r" b="b"/>
            <a:pathLst>
              <a:path w="746125" h="2534285">
                <a:moveTo>
                  <a:pt x="0" y="0"/>
                </a:moveTo>
                <a:lnTo>
                  <a:pt x="746099" y="25340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51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3" dirty="0"/>
              <a:t>Activation</a:t>
            </a:r>
            <a:r>
              <a:rPr sz="4800" spc="-127" dirty="0"/>
              <a:t> </a:t>
            </a:r>
            <a:r>
              <a:rPr sz="4800" spc="-7" dirty="0"/>
              <a:t>Functions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13686" y="1859343"/>
            <a:ext cx="1634067" cy="219198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Sigmoid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4133">
              <a:latin typeface="Arial"/>
              <a:cs typeface="Arial"/>
            </a:endParaRPr>
          </a:p>
          <a:p>
            <a:pPr marL="16933"/>
            <a:r>
              <a:rPr sz="3200" b="1" dirty="0">
                <a:latin typeface="Arial"/>
                <a:cs typeface="Arial"/>
              </a:rPr>
              <a:t>tanh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686" y="5200078"/>
            <a:ext cx="10955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ReLU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7854" y="1776645"/>
            <a:ext cx="2357119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Leaky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7" dirty="0">
                <a:latin typeface="Arial"/>
                <a:cs typeface="Arial"/>
              </a:rPr>
              <a:t>ReLU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9418" y="3651745"/>
            <a:ext cx="14562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latin typeface="Arial"/>
                <a:cs typeface="Arial"/>
              </a:rPr>
              <a:t>Maxout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9486" y="5098777"/>
            <a:ext cx="84582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ELU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1253" y="2475601"/>
            <a:ext cx="2200099" cy="510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51254" y="4054048"/>
            <a:ext cx="1436740" cy="466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51253" y="5774133"/>
            <a:ext cx="1780635" cy="466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6652118" y="2310201"/>
            <a:ext cx="2200099" cy="433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6728268" y="5621267"/>
            <a:ext cx="2530232" cy="949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6728248" y="4140134"/>
            <a:ext cx="3952399" cy="408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388056" y="1820848"/>
            <a:ext cx="1855357" cy="14136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388070" y="3493850"/>
            <a:ext cx="1855345" cy="14135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452581" y="5075226"/>
            <a:ext cx="1769889" cy="14608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654570" y="1791396"/>
            <a:ext cx="1855345" cy="14430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654574" y="5076593"/>
            <a:ext cx="1855345" cy="14430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26A2-987D-4A1C-9682-4DF7F99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 for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206E8-46A4-4E41-B39A-C8E519E1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e.g.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consider </a:t>
            </a:r>
            <a:r>
              <a:rPr lang="en-US" sz="2800" spc="-25" dirty="0">
                <a:solidFill>
                  <a:srgbClr val="0000FF"/>
                </a:solidFill>
                <a:latin typeface="Arial"/>
                <a:cs typeface="Arial"/>
              </a:rPr>
              <a:t>CIFAR-10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example with [32,32,3]</a:t>
            </a:r>
            <a:r>
              <a:rPr lang="en-US" sz="2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images</a:t>
            </a:r>
            <a:endParaRPr lang="en-US" sz="2800" dirty="0">
              <a:latin typeface="Arial"/>
              <a:cs typeface="Arial"/>
            </a:endParaRPr>
          </a:p>
          <a:p>
            <a:pPr marL="369570" marR="1735455" indent="-355600">
              <a:lnSpc>
                <a:spcPct val="100699"/>
              </a:lnSpc>
              <a:spcBef>
                <a:spcPts val="940"/>
              </a:spcBef>
              <a:buChar char="-"/>
              <a:tabLst>
                <a:tab pos="369570" algn="l"/>
                <a:tab pos="370205" algn="l"/>
              </a:tabLst>
            </a:pPr>
            <a:r>
              <a:rPr lang="en-US" sz="3600" spc="-10" dirty="0">
                <a:latin typeface="Arial"/>
                <a:cs typeface="Arial"/>
              </a:rPr>
              <a:t>Subtract </a:t>
            </a:r>
            <a:r>
              <a:rPr lang="en-US" sz="3600" spc="-5" dirty="0">
                <a:latin typeface="Arial"/>
                <a:cs typeface="Arial"/>
              </a:rPr>
              <a:t>the </a:t>
            </a:r>
            <a:r>
              <a:rPr lang="en-US" sz="3600" dirty="0">
                <a:latin typeface="Arial"/>
                <a:cs typeface="Arial"/>
              </a:rPr>
              <a:t>mean </a:t>
            </a:r>
            <a:r>
              <a:rPr lang="en-US" sz="3600" spc="-5" dirty="0">
                <a:latin typeface="Arial"/>
                <a:cs typeface="Arial"/>
              </a:rPr>
              <a:t>image </a:t>
            </a:r>
            <a:r>
              <a:rPr lang="en-US" sz="2800" dirty="0">
                <a:solidFill>
                  <a:srgbClr val="999999"/>
                </a:solidFill>
                <a:latin typeface="Arial"/>
                <a:cs typeface="Arial"/>
              </a:rPr>
              <a:t>(e.g.</a:t>
            </a:r>
            <a:r>
              <a:rPr lang="en-US" sz="2800" spc="-3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lang="en-US" sz="2800" spc="-5" dirty="0" err="1">
                <a:solidFill>
                  <a:srgbClr val="999999"/>
                </a:solidFill>
                <a:latin typeface="Arial"/>
                <a:cs typeface="Arial"/>
              </a:rPr>
              <a:t>AlexNet</a:t>
            </a:r>
            <a:r>
              <a:rPr lang="en-US" sz="2800" spc="-5" dirty="0">
                <a:solidFill>
                  <a:srgbClr val="999999"/>
                </a:solidFill>
                <a:latin typeface="Arial"/>
                <a:cs typeface="Arial"/>
              </a:rPr>
              <a:t>)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(mean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image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[32,32,3]</a:t>
            </a:r>
            <a:r>
              <a:rPr lang="en-US" sz="2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array)</a:t>
            </a:r>
            <a:endParaRPr lang="en-US" sz="2800" dirty="0">
              <a:latin typeface="Arial"/>
              <a:cs typeface="Arial"/>
            </a:endParaRPr>
          </a:p>
          <a:p>
            <a:pPr marL="369570" marR="1273810" indent="-355600">
              <a:lnSpc>
                <a:spcPts val="3020"/>
              </a:lnSpc>
              <a:spcBef>
                <a:spcPts val="530"/>
              </a:spcBef>
              <a:buChar char="-"/>
              <a:tabLst>
                <a:tab pos="369570" algn="l"/>
                <a:tab pos="370205" algn="l"/>
              </a:tabLst>
            </a:pPr>
            <a:r>
              <a:rPr lang="en-US" sz="3600" spc="-10" dirty="0">
                <a:latin typeface="Arial"/>
                <a:cs typeface="Arial"/>
              </a:rPr>
              <a:t>Subtract </a:t>
            </a:r>
            <a:r>
              <a:rPr lang="en-US" sz="3600" spc="-5" dirty="0">
                <a:latin typeface="Arial"/>
                <a:cs typeface="Arial"/>
              </a:rPr>
              <a:t>per-channel </a:t>
            </a:r>
            <a:r>
              <a:rPr lang="en-US" sz="3600" dirty="0">
                <a:latin typeface="Arial"/>
                <a:cs typeface="Arial"/>
              </a:rPr>
              <a:t>mean </a:t>
            </a:r>
            <a:r>
              <a:rPr lang="en-US" sz="2800" dirty="0">
                <a:solidFill>
                  <a:srgbClr val="999999"/>
                </a:solidFill>
                <a:latin typeface="Arial"/>
                <a:cs typeface="Arial"/>
              </a:rPr>
              <a:t>(e.g. </a:t>
            </a:r>
            <a:r>
              <a:rPr lang="en-US" sz="2800" spc="-5" dirty="0" err="1">
                <a:solidFill>
                  <a:srgbClr val="999999"/>
                </a:solidFill>
                <a:latin typeface="Arial"/>
                <a:cs typeface="Arial"/>
              </a:rPr>
              <a:t>VGGNet</a:t>
            </a:r>
            <a:r>
              <a:rPr lang="en-US" sz="2800" spc="-5" dirty="0">
                <a:solidFill>
                  <a:srgbClr val="999999"/>
                </a:solidFill>
                <a:latin typeface="Arial"/>
                <a:cs typeface="Arial"/>
              </a:rPr>
              <a:t>)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(mean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along each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channel = 3</a:t>
            </a:r>
            <a:r>
              <a:rPr lang="en-US" sz="28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numbers)</a:t>
            </a:r>
            <a:endParaRPr lang="en-US" sz="2800" dirty="0">
              <a:latin typeface="Arial"/>
              <a:cs typeface="Arial"/>
            </a:endParaRPr>
          </a:p>
          <a:p>
            <a:pPr marL="370205" indent="-355600">
              <a:lnSpc>
                <a:spcPts val="3285"/>
              </a:lnSpc>
              <a:buChar char="-"/>
              <a:tabLst>
                <a:tab pos="369570" algn="l"/>
                <a:tab pos="370205" algn="l"/>
              </a:tabLst>
            </a:pPr>
            <a:r>
              <a:rPr lang="en-US" sz="3600" spc="-10" dirty="0">
                <a:latin typeface="Arial"/>
                <a:cs typeface="Arial"/>
              </a:rPr>
              <a:t>Subtract </a:t>
            </a:r>
            <a:r>
              <a:rPr lang="en-US" sz="3600" spc="-5" dirty="0">
                <a:latin typeface="Arial"/>
                <a:cs typeface="Arial"/>
              </a:rPr>
              <a:t>per-channel </a:t>
            </a:r>
            <a:r>
              <a:rPr lang="en-US" sz="3600" dirty="0">
                <a:latin typeface="Arial"/>
                <a:cs typeface="Arial"/>
              </a:rPr>
              <a:t>mean</a:t>
            </a:r>
            <a:r>
              <a:rPr lang="en-US" sz="3600" spc="-15" dirty="0">
                <a:latin typeface="Arial"/>
                <a:cs typeface="Arial"/>
              </a:rPr>
              <a:t> </a:t>
            </a:r>
            <a:r>
              <a:rPr lang="en-US" sz="3600" spc="-5" dirty="0">
                <a:latin typeface="Arial"/>
                <a:cs typeface="Arial"/>
              </a:rPr>
              <a:t>and</a:t>
            </a:r>
            <a:endParaRPr lang="en-US" sz="3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3600" spc="-5" dirty="0">
                <a:latin typeface="Arial"/>
                <a:cs typeface="Arial"/>
              </a:rPr>
              <a:t>Divide by per-channel </a:t>
            </a:r>
            <a:r>
              <a:rPr lang="en-US" sz="3600" dirty="0">
                <a:latin typeface="Arial"/>
                <a:cs typeface="Arial"/>
              </a:rPr>
              <a:t>std </a:t>
            </a:r>
            <a:r>
              <a:rPr lang="en-US" sz="2800" dirty="0">
                <a:solidFill>
                  <a:srgbClr val="999999"/>
                </a:solidFill>
                <a:latin typeface="Arial"/>
                <a:cs typeface="Arial"/>
              </a:rPr>
              <a:t>(e.g. </a:t>
            </a:r>
            <a:r>
              <a:rPr lang="en-US" sz="2800" spc="-5" dirty="0" err="1">
                <a:solidFill>
                  <a:srgbClr val="999999"/>
                </a:solidFill>
                <a:latin typeface="Arial"/>
                <a:cs typeface="Arial"/>
              </a:rPr>
              <a:t>ResNet</a:t>
            </a:r>
            <a:r>
              <a:rPr lang="en-US" sz="2800" spc="-5" dirty="0">
                <a:solidFill>
                  <a:srgbClr val="999999"/>
                </a:solidFill>
                <a:latin typeface="Arial"/>
                <a:cs typeface="Arial"/>
              </a:rPr>
              <a:t>)  </a:t>
            </a:r>
          </a:p>
          <a:p>
            <a:pPr marL="0" indent="0">
              <a:buNone/>
            </a:pPr>
            <a:r>
              <a:rPr lang="en-US" spc="-5" dirty="0">
                <a:solidFill>
                  <a:srgbClr val="999999"/>
                </a:solidFill>
                <a:latin typeface="Arial"/>
                <a:cs typeface="Arial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(mean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along each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channel = 3</a:t>
            </a:r>
            <a:r>
              <a:rPr lang="en-US" sz="2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rgbClr val="0000FF"/>
                </a:solidFill>
                <a:latin typeface="Arial"/>
                <a:cs typeface="Arial"/>
              </a:rPr>
              <a:t>numbers)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43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5F937-C65B-42A2-A113-1B68280C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Initialization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643C-83AF-48F1-9E19-883604BE3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CS231n: Convolutional Neural Networks for Visual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17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371120-BBA3-498D-A0C0-3A1EF425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5" dirty="0"/>
              <a:t>Q: what happens when W=constant </a:t>
            </a:r>
            <a:r>
              <a:rPr lang="en-US" sz="4000" spc="-5" dirty="0" err="1"/>
              <a:t>init</a:t>
            </a:r>
            <a:r>
              <a:rPr lang="en-US" sz="4000" spc="-5" dirty="0"/>
              <a:t> is</a:t>
            </a:r>
            <a:r>
              <a:rPr lang="en-US" sz="4000" spc="-80" dirty="0"/>
              <a:t> </a:t>
            </a:r>
            <a:r>
              <a:rPr lang="en-US" sz="4000" spc="-5" dirty="0"/>
              <a:t>used?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0C27D-6805-4EA5-9CA5-ECD14CB0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B0A7830-48A0-435F-8751-DACE53E6BC99}"/>
              </a:ext>
            </a:extLst>
          </p:cNvPr>
          <p:cNvSpPr/>
          <p:nvPr/>
        </p:nvSpPr>
        <p:spPr>
          <a:xfrm>
            <a:off x="3977612" y="2226524"/>
            <a:ext cx="4236775" cy="2901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499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AC212-9627-40C1-B856-BA6057CC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Initialization: Gaussian Initialization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B50FCC-E847-4EF1-8F9F-49AD2083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Small random numbers</a:t>
            </a:r>
          </a:p>
          <a:p>
            <a:pPr lvl="1"/>
            <a:r>
              <a:rPr lang="en-US" dirty="0"/>
              <a:t>Gaussian with zero mean and 1e-2 standard deviation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0412B-D26E-4E9E-8FB8-50CC10A1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4" y="3062505"/>
            <a:ext cx="6705600" cy="3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39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AC212-9627-40C1-B856-BA6057CC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Initialization: Gaussian Initialization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B50FCC-E847-4EF1-8F9F-49AD2083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Small random numbers</a:t>
            </a:r>
          </a:p>
          <a:p>
            <a:pPr lvl="1"/>
            <a:r>
              <a:rPr lang="en-US" dirty="0"/>
              <a:t>Gaussian with zero mean and 1e-2 standard deviation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0412B-D26E-4E9E-8FB8-50CC10A1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4" y="3062505"/>
            <a:ext cx="6705600" cy="36649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816076F3-CFD7-40AC-8418-7AF14452CE26}"/>
              </a:ext>
            </a:extLst>
          </p:cNvPr>
          <p:cNvSpPr txBox="1"/>
          <p:nvPr/>
        </p:nvSpPr>
        <p:spPr>
          <a:xfrm>
            <a:off x="1097035" y="4541243"/>
            <a:ext cx="9557711" cy="3771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Works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~okay for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small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networks, but problems with  deeper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networks.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118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2268-B985-4370-88C6-31E9E629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Weight </a:t>
            </a:r>
            <a:r>
              <a:rPr lang="en-US" spc="-5" dirty="0"/>
              <a:t>Initialization: </a:t>
            </a:r>
            <a:r>
              <a:rPr lang="en-US" spc="-10" dirty="0"/>
              <a:t>Activation</a:t>
            </a:r>
            <a:r>
              <a:rPr lang="en-US" spc="-240" dirty="0"/>
              <a:t>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8FD2-D7A2-47AD-806C-269869DD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F69BBA9-0D0A-4FC7-BEDB-FC939EA565AF}"/>
              </a:ext>
            </a:extLst>
          </p:cNvPr>
          <p:cNvSpPr/>
          <p:nvPr/>
        </p:nvSpPr>
        <p:spPr>
          <a:xfrm>
            <a:off x="838200" y="1825625"/>
            <a:ext cx="5152274" cy="182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41B9EB6-E622-4510-A65A-194B8159729B}"/>
              </a:ext>
            </a:extLst>
          </p:cNvPr>
          <p:cNvSpPr txBox="1"/>
          <p:nvPr/>
        </p:nvSpPr>
        <p:spPr>
          <a:xfrm>
            <a:off x="5990474" y="1834897"/>
            <a:ext cx="3425196" cy="61677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Forward pass for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6-layer  net with hidden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4096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099F325-4D3E-4C63-9B37-363447CDD682}"/>
              </a:ext>
            </a:extLst>
          </p:cNvPr>
          <p:cNvSpPr txBox="1"/>
          <p:nvPr/>
        </p:nvSpPr>
        <p:spPr>
          <a:xfrm>
            <a:off x="916300" y="3872021"/>
            <a:ext cx="712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What will happen to the activations for the last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layer?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624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2268-B985-4370-88C6-31E9E629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Weight </a:t>
            </a:r>
            <a:r>
              <a:rPr lang="en-US" spc="-5" dirty="0"/>
              <a:t>Initialization: </a:t>
            </a:r>
            <a:r>
              <a:rPr lang="en-US" spc="-10" dirty="0"/>
              <a:t>Activation</a:t>
            </a:r>
            <a:r>
              <a:rPr lang="en-US" spc="-240" dirty="0"/>
              <a:t>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8FD2-D7A2-47AD-806C-269869DD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F69BBA9-0D0A-4FC7-BEDB-FC939EA565AF}"/>
              </a:ext>
            </a:extLst>
          </p:cNvPr>
          <p:cNvSpPr/>
          <p:nvPr/>
        </p:nvSpPr>
        <p:spPr>
          <a:xfrm>
            <a:off x="838200" y="1825625"/>
            <a:ext cx="5152274" cy="182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41B9EB6-E622-4510-A65A-194B8159729B}"/>
              </a:ext>
            </a:extLst>
          </p:cNvPr>
          <p:cNvSpPr txBox="1"/>
          <p:nvPr/>
        </p:nvSpPr>
        <p:spPr>
          <a:xfrm>
            <a:off x="5990474" y="1834897"/>
            <a:ext cx="3425196" cy="61677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Forward pass for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6-layer  net with hidden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4096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99A7856-3330-4CC8-8BD4-6C0123D86C7B}"/>
              </a:ext>
            </a:extLst>
          </p:cNvPr>
          <p:cNvSpPr txBox="1"/>
          <p:nvPr/>
        </p:nvSpPr>
        <p:spPr>
          <a:xfrm>
            <a:off x="5990474" y="2586606"/>
            <a:ext cx="5152274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All activations tend to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zero  </a:t>
            </a:r>
            <a:r>
              <a:rPr sz="2000" spc="-5" dirty="0">
                <a:latin typeface="Arial"/>
                <a:cs typeface="Arial"/>
              </a:rPr>
              <a:t>for deeper network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layers</a:t>
            </a:r>
            <a:endParaRPr sz="2000" dirty="0">
              <a:latin typeface="Arial"/>
              <a:cs typeface="Arial"/>
            </a:endParaRPr>
          </a:p>
          <a:p>
            <a:pPr marL="12700" marR="145415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: What do the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gradients  dL/dW look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like?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9F129E4-9191-47B8-919B-939BDC339F95}"/>
              </a:ext>
            </a:extLst>
          </p:cNvPr>
          <p:cNvSpPr/>
          <p:nvPr/>
        </p:nvSpPr>
        <p:spPr>
          <a:xfrm>
            <a:off x="838200" y="4506029"/>
            <a:ext cx="9606063" cy="1947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7244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2268-B985-4370-88C6-31E9E629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Weight </a:t>
            </a:r>
            <a:r>
              <a:rPr lang="en-US" spc="-5" dirty="0"/>
              <a:t>Initialization: </a:t>
            </a:r>
            <a:r>
              <a:rPr lang="en-US" spc="-10" dirty="0"/>
              <a:t>Activation</a:t>
            </a:r>
            <a:r>
              <a:rPr lang="en-US" spc="-240" dirty="0"/>
              <a:t>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8FD2-D7A2-47AD-806C-269869DD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F69BBA9-0D0A-4FC7-BEDB-FC939EA565AF}"/>
              </a:ext>
            </a:extLst>
          </p:cNvPr>
          <p:cNvSpPr/>
          <p:nvPr/>
        </p:nvSpPr>
        <p:spPr>
          <a:xfrm>
            <a:off x="838200" y="1825625"/>
            <a:ext cx="5152274" cy="182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41B9EB6-E622-4510-A65A-194B8159729B}"/>
              </a:ext>
            </a:extLst>
          </p:cNvPr>
          <p:cNvSpPr txBox="1"/>
          <p:nvPr/>
        </p:nvSpPr>
        <p:spPr>
          <a:xfrm>
            <a:off x="5990474" y="1834897"/>
            <a:ext cx="3425196" cy="61677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Forward pass for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6-layer  net with hidden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4096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99A7856-3330-4CC8-8BD4-6C0123D86C7B}"/>
              </a:ext>
            </a:extLst>
          </p:cNvPr>
          <p:cNvSpPr txBox="1"/>
          <p:nvPr/>
        </p:nvSpPr>
        <p:spPr>
          <a:xfrm>
            <a:off x="5990474" y="2586606"/>
            <a:ext cx="5152274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All activations tend to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zero  </a:t>
            </a:r>
            <a:r>
              <a:rPr sz="2000" spc="-5" dirty="0">
                <a:latin typeface="Arial"/>
                <a:cs typeface="Arial"/>
              </a:rPr>
              <a:t>for deeper network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layers</a:t>
            </a:r>
            <a:endParaRPr sz="2000" dirty="0">
              <a:latin typeface="Arial"/>
              <a:cs typeface="Arial"/>
            </a:endParaRPr>
          </a:p>
          <a:p>
            <a:pPr marL="12700" marR="145415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: What do the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gradients  dL/dW look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like?</a:t>
            </a:r>
            <a:endParaRPr lang="en-US" sz="2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45415">
              <a:spcBef>
                <a:spcPts val="1200"/>
              </a:spcBef>
            </a:pPr>
            <a:r>
              <a:rPr lang="en-US" sz="20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: All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zero, 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no learning</a:t>
            </a:r>
            <a:r>
              <a:rPr lang="en-US" sz="2000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:(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9F129E4-9191-47B8-919B-939BDC339F95}"/>
              </a:ext>
            </a:extLst>
          </p:cNvPr>
          <p:cNvSpPr/>
          <p:nvPr/>
        </p:nvSpPr>
        <p:spPr>
          <a:xfrm>
            <a:off x="838200" y="4506029"/>
            <a:ext cx="9606063" cy="1947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332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C0E2-39E6-4473-9587-63A6AB88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Weight </a:t>
            </a:r>
            <a:r>
              <a:rPr lang="en-US" spc="-5" dirty="0"/>
              <a:t>Initialization: </a:t>
            </a:r>
            <a:r>
              <a:rPr lang="en-US" spc="-10" dirty="0"/>
              <a:t>Activation</a:t>
            </a:r>
            <a:r>
              <a:rPr lang="en-US" spc="-240" dirty="0"/>
              <a:t>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120D-AEF6-49E4-824A-62BF1E10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EA9D7E8-79ED-489B-9415-C8F8CCBB0929}"/>
              </a:ext>
            </a:extLst>
          </p:cNvPr>
          <p:cNvSpPr/>
          <p:nvPr/>
        </p:nvSpPr>
        <p:spPr>
          <a:xfrm>
            <a:off x="838200" y="1825625"/>
            <a:ext cx="5270699" cy="182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F57ABC0-C1A4-44CA-BD90-273D8AFB1128}"/>
              </a:ext>
            </a:extLst>
          </p:cNvPr>
          <p:cNvSpPr/>
          <p:nvPr/>
        </p:nvSpPr>
        <p:spPr>
          <a:xfrm>
            <a:off x="1337854" y="2858382"/>
            <a:ext cx="4694555" cy="263525"/>
          </a:xfrm>
          <a:custGeom>
            <a:avLst/>
            <a:gdLst/>
            <a:ahLst/>
            <a:cxnLst/>
            <a:rect l="l" t="t" r="r" b="b"/>
            <a:pathLst>
              <a:path w="4694555" h="263525">
                <a:moveTo>
                  <a:pt x="0" y="0"/>
                </a:moveTo>
                <a:lnTo>
                  <a:pt x="4694099" y="0"/>
                </a:lnTo>
                <a:lnTo>
                  <a:pt x="46940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ADFD912-A0C3-4910-A9BB-DB116063A6ED}"/>
              </a:ext>
            </a:extLst>
          </p:cNvPr>
          <p:cNvSpPr txBox="1"/>
          <p:nvPr/>
        </p:nvSpPr>
        <p:spPr>
          <a:xfrm>
            <a:off x="3473549" y="1788260"/>
            <a:ext cx="2446020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5"/>
              </a:spcBef>
            </a:pP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Increase </a:t>
            </a:r>
            <a:r>
              <a:rPr sz="1700" dirty="0">
                <a:solidFill>
                  <a:srgbClr val="0000FF"/>
                </a:solidFill>
                <a:latin typeface="Arial"/>
                <a:cs typeface="Arial"/>
              </a:rPr>
              <a:t>std </a:t>
            </a: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of initial  weights from 0.01 to</a:t>
            </a:r>
            <a:r>
              <a:rPr sz="17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0.05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966297-BF74-4934-9616-21AA1FD95BA6}"/>
              </a:ext>
            </a:extLst>
          </p:cNvPr>
          <p:cNvSpPr txBox="1"/>
          <p:nvPr/>
        </p:nvSpPr>
        <p:spPr>
          <a:xfrm>
            <a:off x="838200" y="3804469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FF0000"/>
                </a:solidFill>
                <a:latin typeface="Arial"/>
                <a:cs typeface="Arial"/>
              </a:rPr>
              <a:t>What will happen to the activations for the last</a:t>
            </a:r>
            <a:r>
              <a:rPr lang="en-US"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FF0000"/>
                </a:solidFill>
                <a:latin typeface="Arial"/>
                <a:cs typeface="Arial"/>
              </a:rPr>
              <a:t>layer?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892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C0E2-39E6-4473-9587-63A6AB88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Weight </a:t>
            </a:r>
            <a:r>
              <a:rPr lang="en-US" spc="-5" dirty="0"/>
              <a:t>Initialization: </a:t>
            </a:r>
            <a:r>
              <a:rPr lang="en-US" spc="-10" dirty="0"/>
              <a:t>Activation</a:t>
            </a:r>
            <a:r>
              <a:rPr lang="en-US" spc="-240" dirty="0"/>
              <a:t>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120D-AEF6-49E4-824A-62BF1E10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EA9D7E8-79ED-489B-9415-C8F8CCBB0929}"/>
              </a:ext>
            </a:extLst>
          </p:cNvPr>
          <p:cNvSpPr/>
          <p:nvPr/>
        </p:nvSpPr>
        <p:spPr>
          <a:xfrm>
            <a:off x="838200" y="1825625"/>
            <a:ext cx="5270699" cy="182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F57ABC0-C1A4-44CA-BD90-273D8AFB1128}"/>
              </a:ext>
            </a:extLst>
          </p:cNvPr>
          <p:cNvSpPr/>
          <p:nvPr/>
        </p:nvSpPr>
        <p:spPr>
          <a:xfrm>
            <a:off x="1337854" y="2858382"/>
            <a:ext cx="4694555" cy="263525"/>
          </a:xfrm>
          <a:custGeom>
            <a:avLst/>
            <a:gdLst/>
            <a:ahLst/>
            <a:cxnLst/>
            <a:rect l="l" t="t" r="r" b="b"/>
            <a:pathLst>
              <a:path w="4694555" h="263525">
                <a:moveTo>
                  <a:pt x="0" y="0"/>
                </a:moveTo>
                <a:lnTo>
                  <a:pt x="4694099" y="0"/>
                </a:lnTo>
                <a:lnTo>
                  <a:pt x="46940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ADFD912-A0C3-4910-A9BB-DB116063A6ED}"/>
              </a:ext>
            </a:extLst>
          </p:cNvPr>
          <p:cNvSpPr txBox="1"/>
          <p:nvPr/>
        </p:nvSpPr>
        <p:spPr>
          <a:xfrm>
            <a:off x="3473549" y="1788260"/>
            <a:ext cx="2446020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5"/>
              </a:spcBef>
            </a:pP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Increase </a:t>
            </a:r>
            <a:r>
              <a:rPr sz="1700" dirty="0">
                <a:solidFill>
                  <a:srgbClr val="0000FF"/>
                </a:solidFill>
                <a:latin typeface="Arial"/>
                <a:cs typeface="Arial"/>
              </a:rPr>
              <a:t>std </a:t>
            </a: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of initial  weights from 0.01 to</a:t>
            </a:r>
            <a:r>
              <a:rPr sz="17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0.05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E58C556E-F0D1-40D8-99DD-C98D37548E48}"/>
              </a:ext>
            </a:extLst>
          </p:cNvPr>
          <p:cNvSpPr txBox="1"/>
          <p:nvPr/>
        </p:nvSpPr>
        <p:spPr>
          <a:xfrm>
            <a:off x="6841304" y="1825625"/>
            <a:ext cx="2844165" cy="1244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Arial"/>
                <a:cs typeface="Arial"/>
              </a:rPr>
              <a:t>All activations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saturate</a:t>
            </a: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: What do the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gradients  look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like?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9E9C470-1F8D-495C-8FE7-3C3C43046817}"/>
              </a:ext>
            </a:extLst>
          </p:cNvPr>
          <p:cNvSpPr/>
          <p:nvPr/>
        </p:nvSpPr>
        <p:spPr>
          <a:xfrm>
            <a:off x="1337854" y="4358456"/>
            <a:ext cx="8610599" cy="1603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307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Activation</a:t>
            </a:r>
            <a:r>
              <a:rPr sz="4000" spc="-120" dirty="0"/>
              <a:t> </a:t>
            </a:r>
            <a:r>
              <a:rPr sz="4000" spc="-7" dirty="0"/>
              <a:t>Functions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88515" indent="-418243">
              <a:lnSpc>
                <a:spcPct val="100000"/>
              </a:lnSpc>
              <a:spcBef>
                <a:spcPts val="133"/>
              </a:spcBef>
              <a:buChar char="-"/>
              <a:tabLst>
                <a:tab pos="5789362" algn="l"/>
                <a:tab pos="5790209" algn="l"/>
              </a:tabLst>
            </a:pPr>
            <a:r>
              <a:rPr spc="-7" dirty="0"/>
              <a:t>Squashes numbers to </a:t>
            </a:r>
            <a:r>
              <a:rPr dirty="0"/>
              <a:t>range</a:t>
            </a:r>
            <a:r>
              <a:rPr spc="-113" dirty="0"/>
              <a:t> </a:t>
            </a:r>
            <a:r>
              <a:rPr spc="-7" dirty="0"/>
              <a:t>[0,1]</a:t>
            </a:r>
          </a:p>
          <a:p>
            <a:pPr marL="5788515" marR="6773" indent="-418243">
              <a:lnSpc>
                <a:spcPct val="100000"/>
              </a:lnSpc>
              <a:buChar char="-"/>
              <a:tabLst>
                <a:tab pos="5789362" algn="l"/>
                <a:tab pos="5790209" algn="l"/>
              </a:tabLst>
            </a:pPr>
            <a:r>
              <a:rPr spc="-7" dirty="0"/>
              <a:t>Historically popular </a:t>
            </a:r>
            <a:r>
              <a:rPr dirty="0"/>
              <a:t>since </a:t>
            </a:r>
            <a:r>
              <a:rPr spc="-7" dirty="0"/>
              <a:t>they  have nice interpretation as </a:t>
            </a:r>
            <a:r>
              <a:rPr dirty="0"/>
              <a:t>a  saturating “firing rate” </a:t>
            </a:r>
            <a:r>
              <a:rPr spc="-7" dirty="0"/>
              <a:t>of </a:t>
            </a:r>
            <a:r>
              <a:rPr dirty="0"/>
              <a:t>a</a:t>
            </a:r>
            <a:r>
              <a:rPr spc="-152" dirty="0"/>
              <a:t> </a:t>
            </a:r>
            <a:r>
              <a:rPr spc="-7" dirty="0"/>
              <a:t>neuron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4805363"/>
            <a:ext cx="1238250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0601325" y="4805363"/>
            <a:ext cx="1590675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4814888"/>
            <a:ext cx="35877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799">
              <a:lnSpc>
                <a:spcPts val="308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21849" y="4987313"/>
            <a:ext cx="1634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Sigmoid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1166" y="726106"/>
            <a:ext cx="3564113" cy="60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388200" y="2244261"/>
            <a:ext cx="3182577" cy="2424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C0E2-39E6-4473-9587-63A6AB88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Weight </a:t>
            </a:r>
            <a:r>
              <a:rPr lang="en-US" spc="-5" dirty="0"/>
              <a:t>Initialization: </a:t>
            </a:r>
            <a:r>
              <a:rPr lang="en-US" spc="-10" dirty="0"/>
              <a:t>Activation</a:t>
            </a:r>
            <a:r>
              <a:rPr lang="en-US" spc="-240" dirty="0"/>
              <a:t>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120D-AEF6-49E4-824A-62BF1E10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EA9D7E8-79ED-489B-9415-C8F8CCBB0929}"/>
              </a:ext>
            </a:extLst>
          </p:cNvPr>
          <p:cNvSpPr/>
          <p:nvPr/>
        </p:nvSpPr>
        <p:spPr>
          <a:xfrm>
            <a:off x="838200" y="1825625"/>
            <a:ext cx="5270699" cy="182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F57ABC0-C1A4-44CA-BD90-273D8AFB1128}"/>
              </a:ext>
            </a:extLst>
          </p:cNvPr>
          <p:cNvSpPr/>
          <p:nvPr/>
        </p:nvSpPr>
        <p:spPr>
          <a:xfrm>
            <a:off x="1337854" y="2858382"/>
            <a:ext cx="4694555" cy="263525"/>
          </a:xfrm>
          <a:custGeom>
            <a:avLst/>
            <a:gdLst/>
            <a:ahLst/>
            <a:cxnLst/>
            <a:rect l="l" t="t" r="r" b="b"/>
            <a:pathLst>
              <a:path w="4694555" h="263525">
                <a:moveTo>
                  <a:pt x="0" y="0"/>
                </a:moveTo>
                <a:lnTo>
                  <a:pt x="4694099" y="0"/>
                </a:lnTo>
                <a:lnTo>
                  <a:pt x="46940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ADFD912-A0C3-4910-A9BB-DB116063A6ED}"/>
              </a:ext>
            </a:extLst>
          </p:cNvPr>
          <p:cNvSpPr txBox="1"/>
          <p:nvPr/>
        </p:nvSpPr>
        <p:spPr>
          <a:xfrm>
            <a:off x="3473549" y="1788260"/>
            <a:ext cx="2446020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5"/>
              </a:spcBef>
            </a:pP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Increase </a:t>
            </a:r>
            <a:r>
              <a:rPr sz="1700" dirty="0">
                <a:solidFill>
                  <a:srgbClr val="0000FF"/>
                </a:solidFill>
                <a:latin typeface="Arial"/>
                <a:cs typeface="Arial"/>
              </a:rPr>
              <a:t>std </a:t>
            </a: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of initial  weights from 0.01 to</a:t>
            </a:r>
            <a:r>
              <a:rPr sz="17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0.05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E58C556E-F0D1-40D8-99DD-C98D37548E48}"/>
              </a:ext>
            </a:extLst>
          </p:cNvPr>
          <p:cNvSpPr txBox="1"/>
          <p:nvPr/>
        </p:nvSpPr>
        <p:spPr>
          <a:xfrm>
            <a:off x="6841304" y="1825625"/>
            <a:ext cx="2844165" cy="247503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Arial"/>
                <a:cs typeface="Arial"/>
              </a:rPr>
              <a:t>All activations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saturate</a:t>
            </a: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Arial"/>
                <a:cs typeface="Arial"/>
              </a:rPr>
              <a:t>Q</a:t>
            </a:r>
            <a:r>
              <a:rPr sz="2000" spc="-5" dirty="0">
                <a:latin typeface="Arial"/>
                <a:cs typeface="Arial"/>
              </a:rPr>
              <a:t>: What do the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gradients  look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like?</a:t>
            </a:r>
            <a:endParaRPr lang="en-US" sz="2000" spc="-5" dirty="0">
              <a:latin typeface="Arial"/>
              <a:cs typeface="Arial"/>
            </a:endParaRPr>
          </a:p>
          <a:p>
            <a:pPr marL="12700" marR="5080">
              <a:spcBef>
                <a:spcPts val="1200"/>
              </a:spcBef>
            </a:pPr>
            <a:r>
              <a:rPr lang="en-US" sz="20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: Local gradients all</a:t>
            </a:r>
            <a:r>
              <a:rPr lang="en-US" sz="20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zero,  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no learning</a:t>
            </a:r>
            <a:r>
              <a:rPr lang="en-US"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=(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endParaRPr lang="en-US" sz="2000" spc="-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9E9C470-1F8D-495C-8FE7-3C3C43046817}"/>
              </a:ext>
            </a:extLst>
          </p:cNvPr>
          <p:cNvSpPr/>
          <p:nvPr/>
        </p:nvSpPr>
        <p:spPr>
          <a:xfrm>
            <a:off x="1337854" y="4358456"/>
            <a:ext cx="8610599" cy="1603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820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CF28-25BA-4A40-871A-5A24B4F0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How to find appropriate initialization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6A80-2A6D-459E-8563-EF02C12D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ssistant"/>
              </a:rPr>
              <a:t>The </a:t>
            </a:r>
            <a:r>
              <a:rPr lang="en-US" b="0" i="1" dirty="0">
                <a:solidFill>
                  <a:srgbClr val="7030A0"/>
                </a:solidFill>
                <a:effectLst/>
                <a:latin typeface="Assistant"/>
              </a:rPr>
              <a:t>mean</a:t>
            </a:r>
            <a:r>
              <a:rPr lang="en-US" b="0" i="0" dirty="0">
                <a:solidFill>
                  <a:srgbClr val="000000"/>
                </a:solidFill>
                <a:effectLst/>
                <a:latin typeface="Assistant"/>
              </a:rPr>
              <a:t> of the activations should be zero.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ssistant"/>
              </a:rPr>
              <a:t>The </a:t>
            </a:r>
            <a:r>
              <a:rPr lang="en-US" b="0" i="1" dirty="0">
                <a:solidFill>
                  <a:srgbClr val="7030A0"/>
                </a:solidFill>
                <a:effectLst/>
                <a:latin typeface="Assistant"/>
              </a:rPr>
              <a:t>variance</a:t>
            </a:r>
            <a:r>
              <a:rPr lang="en-US" b="0" i="0" dirty="0">
                <a:solidFill>
                  <a:srgbClr val="000000"/>
                </a:solidFill>
                <a:effectLst/>
                <a:latin typeface="Assistant"/>
              </a:rPr>
              <a:t> of the activations should stay the same across every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220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01C8-699B-4B01-B22E-63C57D86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>
                <a:cs typeface="Arial"/>
              </a:rPr>
              <a:t>Weight </a:t>
            </a:r>
            <a:r>
              <a:rPr lang="en-US" spc="-5" dirty="0">
                <a:cs typeface="Arial"/>
              </a:rPr>
              <a:t>Initialization: </a:t>
            </a:r>
            <a:r>
              <a:rPr lang="en-US" dirty="0">
                <a:cs typeface="Arial"/>
              </a:rPr>
              <a:t>“Xavier”</a:t>
            </a:r>
            <a:r>
              <a:rPr lang="en-US" spc="-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9FBB-A2E1-4EF7-87F3-4D002C0E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599D5AC-C8BD-47ED-BFD9-DF2C9FCF67F4}"/>
              </a:ext>
            </a:extLst>
          </p:cNvPr>
          <p:cNvSpPr/>
          <p:nvPr/>
        </p:nvSpPr>
        <p:spPr>
          <a:xfrm>
            <a:off x="838200" y="1825625"/>
            <a:ext cx="5425999" cy="1629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6D85E9D-72EF-4F75-9AFA-70878B964370}"/>
              </a:ext>
            </a:extLst>
          </p:cNvPr>
          <p:cNvSpPr txBox="1"/>
          <p:nvPr/>
        </p:nvSpPr>
        <p:spPr>
          <a:xfrm>
            <a:off x="6315327" y="1825625"/>
            <a:ext cx="2397977" cy="53540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5"/>
              </a:spcBef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“Xavier”</a:t>
            </a:r>
            <a:r>
              <a:rPr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initialization: 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std =</a:t>
            </a:r>
            <a:r>
              <a:rPr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1/sqrt(Din)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31A56E-FBCD-4289-9AEB-0F467CFE0E59}"/>
              </a:ext>
            </a:extLst>
          </p:cNvPr>
          <p:cNvSpPr/>
          <p:nvPr/>
        </p:nvSpPr>
        <p:spPr>
          <a:xfrm>
            <a:off x="1283259" y="2726252"/>
            <a:ext cx="4980940" cy="263525"/>
          </a:xfrm>
          <a:custGeom>
            <a:avLst/>
            <a:gdLst/>
            <a:ahLst/>
            <a:cxnLst/>
            <a:rect l="l" t="t" r="r" b="b"/>
            <a:pathLst>
              <a:path w="4980940" h="263525">
                <a:moveTo>
                  <a:pt x="0" y="0"/>
                </a:moveTo>
                <a:lnTo>
                  <a:pt x="4980599" y="0"/>
                </a:lnTo>
                <a:lnTo>
                  <a:pt x="49805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8525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01C8-699B-4B01-B22E-63C57D86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>
                <a:cs typeface="Arial"/>
              </a:rPr>
              <a:t>Weight </a:t>
            </a:r>
            <a:r>
              <a:rPr lang="en-US" spc="-5" dirty="0">
                <a:cs typeface="Arial"/>
              </a:rPr>
              <a:t>Initialization: </a:t>
            </a:r>
            <a:r>
              <a:rPr lang="en-US" dirty="0">
                <a:cs typeface="Arial"/>
              </a:rPr>
              <a:t>“Xavier”</a:t>
            </a:r>
            <a:r>
              <a:rPr lang="en-US" spc="-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9FBB-A2E1-4EF7-87F3-4D002C0E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599D5AC-C8BD-47ED-BFD9-DF2C9FCF67F4}"/>
              </a:ext>
            </a:extLst>
          </p:cNvPr>
          <p:cNvSpPr/>
          <p:nvPr/>
        </p:nvSpPr>
        <p:spPr>
          <a:xfrm>
            <a:off x="838200" y="1825625"/>
            <a:ext cx="5425999" cy="1629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6D85E9D-72EF-4F75-9AFA-70878B964370}"/>
              </a:ext>
            </a:extLst>
          </p:cNvPr>
          <p:cNvSpPr txBox="1"/>
          <p:nvPr/>
        </p:nvSpPr>
        <p:spPr>
          <a:xfrm>
            <a:off x="6315327" y="1825625"/>
            <a:ext cx="2397977" cy="53540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5"/>
              </a:spcBef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“Xavier”</a:t>
            </a:r>
            <a:r>
              <a:rPr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initialization: 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std =</a:t>
            </a:r>
            <a:r>
              <a:rPr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1/sqrt(Din)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31A56E-FBCD-4289-9AEB-0F467CFE0E59}"/>
              </a:ext>
            </a:extLst>
          </p:cNvPr>
          <p:cNvSpPr/>
          <p:nvPr/>
        </p:nvSpPr>
        <p:spPr>
          <a:xfrm>
            <a:off x="1283259" y="2726252"/>
            <a:ext cx="4980940" cy="263525"/>
          </a:xfrm>
          <a:custGeom>
            <a:avLst/>
            <a:gdLst/>
            <a:ahLst/>
            <a:cxnLst/>
            <a:rect l="l" t="t" r="r" b="b"/>
            <a:pathLst>
              <a:path w="4980940" h="263525">
                <a:moveTo>
                  <a:pt x="0" y="0"/>
                </a:moveTo>
                <a:lnTo>
                  <a:pt x="4980599" y="0"/>
                </a:lnTo>
                <a:lnTo>
                  <a:pt x="49805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B7A8315-51C8-466A-B903-024E98047866}"/>
              </a:ext>
            </a:extLst>
          </p:cNvPr>
          <p:cNvSpPr txBox="1"/>
          <p:nvPr/>
        </p:nvSpPr>
        <p:spPr>
          <a:xfrm>
            <a:off x="6874841" y="2495965"/>
            <a:ext cx="397868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“Just right”: </a:t>
            </a:r>
            <a:r>
              <a:rPr sz="2400" spc="-5" dirty="0">
                <a:latin typeface="Arial"/>
                <a:cs typeface="Arial"/>
              </a:rPr>
              <a:t>Activations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  nicely </a:t>
            </a:r>
            <a:r>
              <a:rPr sz="2400" dirty="0">
                <a:latin typeface="Arial"/>
                <a:cs typeface="Arial"/>
              </a:rPr>
              <a:t>scaled </a:t>
            </a:r>
            <a:r>
              <a:rPr sz="2400" spc="-5" dirty="0">
                <a:latin typeface="Arial"/>
                <a:cs typeface="Arial"/>
              </a:rPr>
              <a:t>for all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layers!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56A085F-4656-41C2-B6F2-657C468DDFD6}"/>
              </a:ext>
            </a:extLst>
          </p:cNvPr>
          <p:cNvSpPr/>
          <p:nvPr/>
        </p:nvSpPr>
        <p:spPr>
          <a:xfrm>
            <a:off x="1279072" y="4300422"/>
            <a:ext cx="9633856" cy="1876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087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01C8-699B-4B01-B22E-63C57D86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>
                <a:cs typeface="Arial"/>
              </a:rPr>
              <a:t>Weight </a:t>
            </a:r>
            <a:r>
              <a:rPr lang="en-US" spc="-5" dirty="0">
                <a:cs typeface="Arial"/>
              </a:rPr>
              <a:t>Initialization: </a:t>
            </a:r>
            <a:r>
              <a:rPr lang="en-US" dirty="0">
                <a:cs typeface="Arial"/>
              </a:rPr>
              <a:t>“Xavier”</a:t>
            </a:r>
            <a:r>
              <a:rPr lang="en-US" spc="-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9FBB-A2E1-4EF7-87F3-4D002C0E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599D5AC-C8BD-47ED-BFD9-DF2C9FCF67F4}"/>
              </a:ext>
            </a:extLst>
          </p:cNvPr>
          <p:cNvSpPr/>
          <p:nvPr/>
        </p:nvSpPr>
        <p:spPr>
          <a:xfrm>
            <a:off x="838200" y="1825625"/>
            <a:ext cx="5425999" cy="1629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6D85E9D-72EF-4F75-9AFA-70878B964370}"/>
              </a:ext>
            </a:extLst>
          </p:cNvPr>
          <p:cNvSpPr txBox="1"/>
          <p:nvPr/>
        </p:nvSpPr>
        <p:spPr>
          <a:xfrm>
            <a:off x="6315327" y="1825625"/>
            <a:ext cx="2397977" cy="53540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5"/>
              </a:spcBef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“Xavier”</a:t>
            </a:r>
            <a:r>
              <a:rPr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initialization: 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std =</a:t>
            </a:r>
            <a:r>
              <a:rPr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1/sqrt(Din)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31A56E-FBCD-4289-9AEB-0F467CFE0E59}"/>
              </a:ext>
            </a:extLst>
          </p:cNvPr>
          <p:cNvSpPr/>
          <p:nvPr/>
        </p:nvSpPr>
        <p:spPr>
          <a:xfrm>
            <a:off x="1283259" y="2726252"/>
            <a:ext cx="4980940" cy="263525"/>
          </a:xfrm>
          <a:custGeom>
            <a:avLst/>
            <a:gdLst/>
            <a:ahLst/>
            <a:cxnLst/>
            <a:rect l="l" t="t" r="r" b="b"/>
            <a:pathLst>
              <a:path w="4980940" h="263525">
                <a:moveTo>
                  <a:pt x="0" y="0"/>
                </a:moveTo>
                <a:lnTo>
                  <a:pt x="4980599" y="0"/>
                </a:lnTo>
                <a:lnTo>
                  <a:pt x="49805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B7A8315-51C8-466A-B903-024E98047866}"/>
              </a:ext>
            </a:extLst>
          </p:cNvPr>
          <p:cNvSpPr txBox="1"/>
          <p:nvPr/>
        </p:nvSpPr>
        <p:spPr>
          <a:xfrm>
            <a:off x="6874841" y="2495965"/>
            <a:ext cx="397868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“Just right”: </a:t>
            </a:r>
            <a:r>
              <a:rPr sz="2400" spc="-5" dirty="0">
                <a:latin typeface="Arial"/>
                <a:cs typeface="Arial"/>
              </a:rPr>
              <a:t>Activations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  nicely </a:t>
            </a:r>
            <a:r>
              <a:rPr sz="2400" dirty="0">
                <a:latin typeface="Arial"/>
                <a:cs typeface="Arial"/>
              </a:rPr>
              <a:t>scaled </a:t>
            </a:r>
            <a:r>
              <a:rPr sz="2400" spc="-5" dirty="0">
                <a:latin typeface="Arial"/>
                <a:cs typeface="Arial"/>
              </a:rPr>
              <a:t>for all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layers!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56A085F-4656-41C2-B6F2-657C468DDFD6}"/>
              </a:ext>
            </a:extLst>
          </p:cNvPr>
          <p:cNvSpPr/>
          <p:nvPr/>
        </p:nvSpPr>
        <p:spPr>
          <a:xfrm>
            <a:off x="1279072" y="4300422"/>
            <a:ext cx="9633856" cy="1876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D7502-8BD6-444D-A6F6-D29F897005A0}"/>
              </a:ext>
            </a:extLst>
          </p:cNvPr>
          <p:cNvSpPr/>
          <p:nvPr/>
        </p:nvSpPr>
        <p:spPr>
          <a:xfrm>
            <a:off x="7149547" y="3413997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0800">
              <a:lnSpc>
                <a:spcPct val="100000"/>
              </a:lnSpc>
            </a:pP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conv 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layers, Din</a:t>
            </a:r>
            <a:r>
              <a:rPr lang="en-US"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lang="en-US" sz="20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lang="en-US" spc="-5" dirty="0">
                <a:solidFill>
                  <a:srgbClr val="FF0000"/>
                </a:solidFill>
                <a:latin typeface="Arial"/>
                <a:cs typeface="Arial"/>
              </a:rPr>
              <a:t>filter_size</a:t>
            </a:r>
            <a:r>
              <a:rPr lang="en-US" spc="-7" baseline="30092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lang="en-US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pc="-5" dirty="0" err="1">
                <a:solidFill>
                  <a:srgbClr val="FF0000"/>
                </a:solidFill>
                <a:latin typeface="Arial"/>
                <a:cs typeface="Arial"/>
              </a:rPr>
              <a:t>input_channels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148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01C8-699B-4B01-B22E-63C57D86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>
                <a:cs typeface="Arial"/>
              </a:rPr>
              <a:t>Weight </a:t>
            </a:r>
            <a:r>
              <a:rPr lang="en-US" spc="-5" dirty="0">
                <a:cs typeface="Arial"/>
              </a:rPr>
              <a:t>Initialization: </a:t>
            </a:r>
            <a:r>
              <a:rPr lang="en-US" dirty="0">
                <a:cs typeface="Arial"/>
              </a:rPr>
              <a:t>“Xavier”</a:t>
            </a:r>
            <a:r>
              <a:rPr lang="en-US" spc="-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9FBB-A2E1-4EF7-87F3-4D002C0E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599D5AC-C8BD-47ED-BFD9-DF2C9FCF67F4}"/>
              </a:ext>
            </a:extLst>
          </p:cNvPr>
          <p:cNvSpPr/>
          <p:nvPr/>
        </p:nvSpPr>
        <p:spPr>
          <a:xfrm>
            <a:off x="838200" y="1825625"/>
            <a:ext cx="5425999" cy="1629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6D85E9D-72EF-4F75-9AFA-70878B964370}"/>
              </a:ext>
            </a:extLst>
          </p:cNvPr>
          <p:cNvSpPr txBox="1"/>
          <p:nvPr/>
        </p:nvSpPr>
        <p:spPr>
          <a:xfrm>
            <a:off x="6315327" y="1825625"/>
            <a:ext cx="2397977" cy="53540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75"/>
              </a:spcBef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“Xavier”</a:t>
            </a:r>
            <a:r>
              <a:rPr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initialization: 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std =</a:t>
            </a:r>
            <a:r>
              <a:rPr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1/sqrt(Din)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31A56E-FBCD-4289-9AEB-0F467CFE0E59}"/>
              </a:ext>
            </a:extLst>
          </p:cNvPr>
          <p:cNvSpPr/>
          <p:nvPr/>
        </p:nvSpPr>
        <p:spPr>
          <a:xfrm>
            <a:off x="1283259" y="2726252"/>
            <a:ext cx="4980940" cy="263525"/>
          </a:xfrm>
          <a:custGeom>
            <a:avLst/>
            <a:gdLst/>
            <a:ahLst/>
            <a:cxnLst/>
            <a:rect l="l" t="t" r="r" b="b"/>
            <a:pathLst>
              <a:path w="4980940" h="263525">
                <a:moveTo>
                  <a:pt x="0" y="0"/>
                </a:moveTo>
                <a:lnTo>
                  <a:pt x="4980599" y="0"/>
                </a:lnTo>
                <a:lnTo>
                  <a:pt x="49805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B7A8315-51C8-466A-B903-024E98047866}"/>
              </a:ext>
            </a:extLst>
          </p:cNvPr>
          <p:cNvSpPr txBox="1"/>
          <p:nvPr/>
        </p:nvSpPr>
        <p:spPr>
          <a:xfrm>
            <a:off x="6874841" y="2495965"/>
            <a:ext cx="397868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“Just right”: </a:t>
            </a:r>
            <a:r>
              <a:rPr sz="2400" spc="-5" dirty="0">
                <a:latin typeface="Arial"/>
                <a:cs typeface="Arial"/>
              </a:rPr>
              <a:t>Activations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  nicely </a:t>
            </a:r>
            <a:r>
              <a:rPr sz="2400" dirty="0">
                <a:latin typeface="Arial"/>
                <a:cs typeface="Arial"/>
              </a:rPr>
              <a:t>scaled </a:t>
            </a:r>
            <a:r>
              <a:rPr sz="2400" spc="-5" dirty="0">
                <a:latin typeface="Arial"/>
                <a:cs typeface="Arial"/>
              </a:rPr>
              <a:t>for all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layers!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D7502-8BD6-444D-A6F6-D29F897005A0}"/>
              </a:ext>
            </a:extLst>
          </p:cNvPr>
          <p:cNvSpPr/>
          <p:nvPr/>
        </p:nvSpPr>
        <p:spPr>
          <a:xfrm>
            <a:off x="7149547" y="3413997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0800">
              <a:lnSpc>
                <a:spcPct val="100000"/>
              </a:lnSpc>
            </a:pPr>
            <a:r>
              <a:rPr lang="en-US" sz="2000" spc="-5" dirty="0">
                <a:latin typeface="Arial"/>
                <a:cs typeface="Arial"/>
              </a:rPr>
              <a:t>For </a:t>
            </a:r>
            <a:r>
              <a:rPr lang="en-US" sz="2000" dirty="0">
                <a:latin typeface="Arial"/>
                <a:cs typeface="Arial"/>
              </a:rPr>
              <a:t>conv </a:t>
            </a:r>
            <a:r>
              <a:rPr lang="en-US" sz="2000" spc="-5" dirty="0">
                <a:latin typeface="Arial"/>
                <a:cs typeface="Arial"/>
              </a:rPr>
              <a:t>layers, Din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is</a:t>
            </a:r>
            <a:endParaRPr lang="en-US" sz="20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lang="en-US" spc="-5" dirty="0">
                <a:latin typeface="Arial"/>
                <a:cs typeface="Arial"/>
              </a:rPr>
              <a:t>filter_size</a:t>
            </a:r>
            <a:r>
              <a:rPr lang="en-US" spc="-7" baseline="30092" dirty="0">
                <a:latin typeface="Arial"/>
                <a:cs typeface="Arial"/>
              </a:rPr>
              <a:t>2 </a:t>
            </a:r>
            <a:r>
              <a:rPr lang="en-US" dirty="0">
                <a:latin typeface="Arial"/>
                <a:cs typeface="Arial"/>
              </a:rPr>
              <a:t>*</a:t>
            </a:r>
            <a:r>
              <a:rPr lang="en-US" spc="-19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input_channels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37DE607-05CC-401E-BF49-4A8C7AA70A95}"/>
              </a:ext>
            </a:extLst>
          </p:cNvPr>
          <p:cNvSpPr txBox="1"/>
          <p:nvPr/>
        </p:nvSpPr>
        <p:spPr>
          <a:xfrm>
            <a:off x="1937992" y="4863394"/>
            <a:ext cx="7416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y =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Wx  </a:t>
            </a:r>
            <a:r>
              <a:rPr sz="1800" dirty="0">
                <a:latin typeface="Arial"/>
                <a:cs typeface="Arial"/>
              </a:rPr>
              <a:t>h 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f(y)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3206638-70F8-4F29-9AC6-C9BCB1DC28D9}"/>
              </a:ext>
            </a:extLst>
          </p:cNvPr>
          <p:cNvSpPr txBox="1"/>
          <p:nvPr/>
        </p:nvSpPr>
        <p:spPr>
          <a:xfrm>
            <a:off x="5221750" y="5190094"/>
            <a:ext cx="196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310" algn="l"/>
                <a:tab pos="1290955" algn="l"/>
                <a:tab pos="1917700" algn="l"/>
              </a:tabLst>
            </a:pPr>
            <a:r>
              <a:rPr sz="1200" dirty="0">
                <a:latin typeface="Arial"/>
                <a:cs typeface="Arial"/>
              </a:rPr>
              <a:t>i	i	i	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93A61ED5-E994-4661-B496-04701BC0D636}"/>
              </a:ext>
            </a:extLst>
          </p:cNvPr>
          <p:cNvSpPr txBox="1"/>
          <p:nvPr/>
        </p:nvSpPr>
        <p:spPr>
          <a:xfrm>
            <a:off x="4031836" y="5028169"/>
            <a:ext cx="3404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(E[x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7" baseline="30092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]E[w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baseline="30092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]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E[x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]</a:t>
            </a:r>
            <a:r>
              <a:rPr sz="1800" baseline="30092" dirty="0">
                <a:latin typeface="Arial"/>
                <a:cs typeface="Arial"/>
              </a:rPr>
              <a:t>2</a:t>
            </a:r>
            <a:r>
              <a:rPr sz="1800" spc="240" baseline="30092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E[w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]</a:t>
            </a:r>
            <a:r>
              <a:rPr sz="1800" baseline="30092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)</a:t>
            </a: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2AAD990D-3790-4E25-AA76-C5201C8D0636}"/>
              </a:ext>
            </a:extLst>
          </p:cNvPr>
          <p:cNvSpPr txBox="1"/>
          <p:nvPr/>
        </p:nvSpPr>
        <p:spPr>
          <a:xfrm>
            <a:off x="4031836" y="5304394"/>
            <a:ext cx="2379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Din </a:t>
            </a:r>
            <a:r>
              <a:rPr sz="1800" dirty="0">
                <a:latin typeface="Arial"/>
                <a:cs typeface="Arial"/>
              </a:rPr>
              <a:t>* </a:t>
            </a:r>
            <a:r>
              <a:rPr sz="1800" spc="-20" dirty="0">
                <a:latin typeface="Arial"/>
                <a:cs typeface="Arial"/>
              </a:rPr>
              <a:t>Var(x</a:t>
            </a:r>
            <a:r>
              <a:rPr sz="1800" spc="-30" baseline="-32407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*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Var(w</a:t>
            </a:r>
            <a:r>
              <a:rPr sz="1800" spc="-37" baseline="-32407" dirty="0">
                <a:latin typeface="Arial"/>
                <a:cs typeface="Arial"/>
              </a:rPr>
              <a:t>i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9062CBD7-B553-4DF7-BA27-3AC412EED1D2}"/>
              </a:ext>
            </a:extLst>
          </p:cNvPr>
          <p:cNvSpPr txBox="1"/>
          <p:nvPr/>
        </p:nvSpPr>
        <p:spPr>
          <a:xfrm>
            <a:off x="7557181" y="4751944"/>
            <a:ext cx="300863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050" marR="5080" indent="-698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[Assume </a:t>
            </a:r>
            <a:r>
              <a:rPr sz="1800" dirty="0">
                <a:latin typeface="Arial"/>
                <a:cs typeface="Arial"/>
              </a:rPr>
              <a:t>x, w </a:t>
            </a:r>
            <a:r>
              <a:rPr sz="1800" spc="-5" dirty="0">
                <a:latin typeface="Arial"/>
                <a:cs typeface="Arial"/>
              </a:rPr>
              <a:t>are iid]  [Assume </a:t>
            </a:r>
            <a:r>
              <a:rPr sz="1800" dirty="0">
                <a:latin typeface="Arial"/>
                <a:cs typeface="Arial"/>
              </a:rPr>
              <a:t>x, w </a:t>
            </a:r>
            <a:r>
              <a:rPr sz="1800" spc="-5" dirty="0">
                <a:latin typeface="Arial"/>
                <a:cs typeface="Arial"/>
              </a:rPr>
              <a:t>independant]  [Assume </a:t>
            </a:r>
            <a:r>
              <a:rPr sz="1800" dirty="0">
                <a:latin typeface="Arial"/>
                <a:cs typeface="Arial"/>
              </a:rPr>
              <a:t>x, w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zero-mean]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722ECCBD-E8D6-4207-9482-6A0AE85F6336}"/>
              </a:ext>
            </a:extLst>
          </p:cNvPr>
          <p:cNvSpPr txBox="1"/>
          <p:nvPr/>
        </p:nvSpPr>
        <p:spPr>
          <a:xfrm>
            <a:off x="3335291" y="5733019"/>
            <a:ext cx="386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If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Var(w</a:t>
            </a:r>
            <a:r>
              <a:rPr sz="1800" spc="-37" baseline="-32407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1/Din </a:t>
            </a:r>
            <a:r>
              <a:rPr sz="1800" spc="-5" dirty="0">
                <a:latin typeface="Arial"/>
                <a:cs typeface="Arial"/>
              </a:rPr>
              <a:t>then </a:t>
            </a:r>
            <a:r>
              <a:rPr sz="1800" spc="-20" dirty="0">
                <a:latin typeface="Arial"/>
                <a:cs typeface="Arial"/>
              </a:rPr>
              <a:t>Var(y</a:t>
            </a:r>
            <a:r>
              <a:rPr sz="1800" spc="-30" baseline="-32407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Var(x</a:t>
            </a:r>
            <a:r>
              <a:rPr sz="1800" spc="-37" baseline="-32407" dirty="0">
                <a:latin typeface="Arial"/>
                <a:cs typeface="Arial"/>
              </a:rPr>
              <a:t>i</a:t>
            </a:r>
            <a:r>
              <a:rPr sz="1800" spc="-2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0C43021F-9DD8-41A4-BC51-2BDA32614E97}"/>
              </a:ext>
            </a:extLst>
          </p:cNvPr>
          <p:cNvSpPr txBox="1"/>
          <p:nvPr/>
        </p:nvSpPr>
        <p:spPr>
          <a:xfrm>
            <a:off x="3335291" y="4409062"/>
            <a:ext cx="2373630" cy="6426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latin typeface="Arial"/>
                <a:cs typeface="Arial"/>
              </a:rPr>
              <a:t>Derivation: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1800" spc="-25" dirty="0">
                <a:latin typeface="Arial"/>
                <a:cs typeface="Arial"/>
              </a:rPr>
              <a:t>Var(y</a:t>
            </a:r>
            <a:r>
              <a:rPr sz="1800" spc="-37" baseline="-32407" dirty="0">
                <a:latin typeface="Arial"/>
                <a:cs typeface="Arial"/>
              </a:rPr>
              <a:t>i</a:t>
            </a:r>
            <a:r>
              <a:rPr sz="1800" spc="-2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Din </a:t>
            </a:r>
            <a:r>
              <a:rPr sz="1800" dirty="0">
                <a:latin typeface="Arial"/>
                <a:cs typeface="Arial"/>
              </a:rPr>
              <a:t>*</a:t>
            </a:r>
            <a:r>
              <a:rPr sz="1800" spc="-20" dirty="0">
                <a:latin typeface="Arial"/>
                <a:cs typeface="Arial"/>
              </a:rPr>
              <a:t> Var(x</a:t>
            </a:r>
            <a:r>
              <a:rPr sz="1800" spc="-30" baseline="-32407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30" baseline="-32407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653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7CE0-8A56-4B8C-895D-6DBB3F86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>
                <a:cs typeface="Arial"/>
              </a:rPr>
              <a:t>Weight </a:t>
            </a:r>
            <a:r>
              <a:rPr lang="en-US" spc="-5" dirty="0">
                <a:cs typeface="Arial"/>
              </a:rPr>
              <a:t>Initialization: </a:t>
            </a:r>
            <a:r>
              <a:rPr lang="en-US" spc="-10" dirty="0">
                <a:cs typeface="Arial"/>
              </a:rPr>
              <a:t>What </a:t>
            </a:r>
            <a:r>
              <a:rPr lang="en-US" spc="-5" dirty="0">
                <a:cs typeface="Arial"/>
              </a:rPr>
              <a:t>about</a:t>
            </a:r>
            <a:r>
              <a:rPr lang="en-US" spc="-70" dirty="0">
                <a:cs typeface="Arial"/>
              </a:rPr>
              <a:t> </a:t>
            </a:r>
            <a:r>
              <a:rPr lang="en-US" spc="-5" dirty="0" err="1">
                <a:cs typeface="Arial"/>
              </a:rPr>
              <a:t>ReLU</a:t>
            </a:r>
            <a:r>
              <a:rPr lang="en-US" spc="-5" dirty="0">
                <a:cs typeface="Arial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0EC3-368B-4ABA-8F8D-EC971725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3FF82E6-C0C3-4240-9E9C-AC05DB6C6C9B}"/>
              </a:ext>
            </a:extLst>
          </p:cNvPr>
          <p:cNvSpPr/>
          <p:nvPr/>
        </p:nvSpPr>
        <p:spPr>
          <a:xfrm>
            <a:off x="838200" y="1825625"/>
            <a:ext cx="5338787" cy="162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5C51FDF-9764-4B5F-961C-E476F32A6A05}"/>
              </a:ext>
            </a:extLst>
          </p:cNvPr>
          <p:cNvSpPr txBox="1"/>
          <p:nvPr/>
        </p:nvSpPr>
        <p:spPr>
          <a:xfrm>
            <a:off x="5070614" y="1887036"/>
            <a:ext cx="325175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Change from tanh to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ReLU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25FE5B4-61DC-4AA6-9806-4121C0B9050A}"/>
              </a:ext>
            </a:extLst>
          </p:cNvPr>
          <p:cNvSpPr/>
          <p:nvPr/>
        </p:nvSpPr>
        <p:spPr>
          <a:xfrm>
            <a:off x="1247773" y="2975113"/>
            <a:ext cx="3014345" cy="221759"/>
          </a:xfrm>
          <a:custGeom>
            <a:avLst/>
            <a:gdLst/>
            <a:ahLst/>
            <a:cxnLst/>
            <a:rect l="l" t="t" r="r" b="b"/>
            <a:pathLst>
              <a:path w="3014345" h="263525">
                <a:moveTo>
                  <a:pt x="0" y="0"/>
                </a:moveTo>
                <a:lnTo>
                  <a:pt x="3014099" y="0"/>
                </a:lnTo>
                <a:lnTo>
                  <a:pt x="30140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B7056AD-48E0-4C31-81D3-859B7191B79B}"/>
              </a:ext>
            </a:extLst>
          </p:cNvPr>
          <p:cNvSpPr txBox="1"/>
          <p:nvPr/>
        </p:nvSpPr>
        <p:spPr>
          <a:xfrm>
            <a:off x="6586559" y="2269048"/>
            <a:ext cx="382964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Xavier assumes </a:t>
            </a:r>
            <a:r>
              <a:rPr sz="2000" dirty="0">
                <a:latin typeface="Arial"/>
                <a:cs typeface="Arial"/>
              </a:rPr>
              <a:t>zero  centered </a:t>
            </a:r>
            <a:r>
              <a:rPr sz="2000" spc="-5" dirty="0">
                <a:latin typeface="Arial"/>
                <a:cs typeface="Arial"/>
              </a:rPr>
              <a:t>activation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function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Arial"/>
              <a:cs typeface="Arial"/>
            </a:endParaRPr>
          </a:p>
          <a:p>
            <a:pPr marL="12700" marR="23495">
              <a:lnSpc>
                <a:spcPct val="100000"/>
              </a:lnSpc>
            </a:pPr>
            <a:r>
              <a:rPr sz="2000" spc="-5" dirty="0">
                <a:solidFill>
                  <a:srgbClr val="CC0000"/>
                </a:solidFill>
                <a:latin typeface="Arial"/>
                <a:cs typeface="Arial"/>
              </a:rPr>
              <a:t>Activations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collapse </a:t>
            </a:r>
            <a:r>
              <a:rPr sz="2000" spc="-5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spc="-10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zero  </a:t>
            </a:r>
            <a:r>
              <a:rPr sz="2000" spc="-5" dirty="0">
                <a:solidFill>
                  <a:srgbClr val="CC0000"/>
                </a:solidFill>
                <a:latin typeface="Arial"/>
                <a:cs typeface="Arial"/>
              </a:rPr>
              <a:t>again, no learning</a:t>
            </a:r>
            <a:r>
              <a:rPr sz="2000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CC0000"/>
                </a:solidFill>
                <a:latin typeface="Arial"/>
                <a:cs typeface="Arial"/>
              </a:rPr>
              <a:t>:</a:t>
            </a:r>
            <a:r>
              <a:rPr sz="2000" spc="-5" dirty="0">
                <a:solidFill>
                  <a:srgbClr val="CC0000"/>
                </a:solidFill>
                <a:latin typeface="Arial"/>
                <a:cs typeface="Arial"/>
              </a:rPr>
              <a:t>(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AE0365B-752D-46CC-8713-A21820E1DCC9}"/>
              </a:ext>
            </a:extLst>
          </p:cNvPr>
          <p:cNvSpPr/>
          <p:nvPr/>
        </p:nvSpPr>
        <p:spPr>
          <a:xfrm>
            <a:off x="1288459" y="4346360"/>
            <a:ext cx="9127749" cy="1776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5366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794E-8AF1-496D-AD56-ED328F72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5" dirty="0"/>
              <a:t>Weight </a:t>
            </a:r>
            <a:r>
              <a:rPr lang="en-US" sz="4000" spc="-5" dirty="0"/>
              <a:t>Initialization: </a:t>
            </a:r>
            <a:r>
              <a:rPr lang="en-US" sz="4000" spc="-10" dirty="0" err="1"/>
              <a:t>Kaiming</a:t>
            </a:r>
            <a:r>
              <a:rPr lang="en-US" sz="4000" spc="-10" dirty="0"/>
              <a:t> </a:t>
            </a:r>
            <a:r>
              <a:rPr lang="en-US" sz="4000" dirty="0"/>
              <a:t>/ MSRA</a:t>
            </a:r>
            <a:r>
              <a:rPr lang="en-US" sz="4000" spc="-250" dirty="0"/>
              <a:t> </a:t>
            </a:r>
            <a:r>
              <a:rPr lang="en-US" sz="4000" spc="-5" dirty="0"/>
              <a:t>Initialization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7057-A49E-4E7E-9F36-7587A710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DB861B4-55E9-4BF8-998C-21F586063B5E}"/>
              </a:ext>
            </a:extLst>
          </p:cNvPr>
          <p:cNvSpPr/>
          <p:nvPr/>
        </p:nvSpPr>
        <p:spPr>
          <a:xfrm>
            <a:off x="838200" y="1825625"/>
            <a:ext cx="5285074" cy="150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8D7D8E4-5505-4E3F-A1E2-8B4DDD690652}"/>
              </a:ext>
            </a:extLst>
          </p:cNvPr>
          <p:cNvSpPr/>
          <p:nvPr/>
        </p:nvSpPr>
        <p:spPr>
          <a:xfrm>
            <a:off x="1168369" y="2638112"/>
            <a:ext cx="4954905" cy="263525"/>
          </a:xfrm>
          <a:custGeom>
            <a:avLst/>
            <a:gdLst/>
            <a:ahLst/>
            <a:cxnLst/>
            <a:rect l="l" t="t" r="r" b="b"/>
            <a:pathLst>
              <a:path w="4954905" h="263525">
                <a:moveTo>
                  <a:pt x="0" y="0"/>
                </a:moveTo>
                <a:lnTo>
                  <a:pt x="4954799" y="0"/>
                </a:lnTo>
                <a:lnTo>
                  <a:pt x="4954799" y="263399"/>
                </a:lnTo>
                <a:lnTo>
                  <a:pt x="0" y="263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AB3C6-CD63-46EC-A7C7-6B14738CAEA0}"/>
              </a:ext>
            </a:extLst>
          </p:cNvPr>
          <p:cNvSpPr/>
          <p:nvPr/>
        </p:nvSpPr>
        <p:spPr>
          <a:xfrm>
            <a:off x="4487132" y="1825625"/>
            <a:ext cx="374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>
                <a:solidFill>
                  <a:srgbClr val="0000FF"/>
                </a:solidFill>
                <a:latin typeface="Arial"/>
                <a:cs typeface="Arial"/>
              </a:rPr>
              <a:t>ReLU</a:t>
            </a:r>
            <a:r>
              <a:rPr lang="en-US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correction: std = sqrt(2 /</a:t>
            </a:r>
            <a:r>
              <a:rPr lang="en-US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0000FF"/>
                </a:solidFill>
                <a:latin typeface="Arial"/>
                <a:cs typeface="Arial"/>
              </a:rPr>
              <a:t>Din)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8E809-E707-4AEC-8D04-5957B9D419BC}"/>
              </a:ext>
            </a:extLst>
          </p:cNvPr>
          <p:cNvSpPr/>
          <p:nvPr/>
        </p:nvSpPr>
        <p:spPr>
          <a:xfrm>
            <a:off x="6282301" y="2585208"/>
            <a:ext cx="5071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Arial"/>
                <a:cs typeface="Arial"/>
              </a:rPr>
              <a:t>“Just right”: </a:t>
            </a:r>
            <a:r>
              <a:rPr lang="en-US" sz="2000" spc="-5" dirty="0">
                <a:latin typeface="Arial"/>
                <a:cs typeface="Arial"/>
              </a:rPr>
              <a:t>Activations</a:t>
            </a:r>
            <a:r>
              <a:rPr lang="en-US" sz="2000" spc="-2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are nicely </a:t>
            </a:r>
            <a:r>
              <a:rPr lang="en-US" sz="2000" dirty="0">
                <a:latin typeface="Arial"/>
                <a:cs typeface="Arial"/>
              </a:rPr>
              <a:t>scaled </a:t>
            </a:r>
            <a:r>
              <a:rPr lang="en-US" sz="2000" spc="-5" dirty="0">
                <a:latin typeface="Arial"/>
                <a:cs typeface="Arial"/>
              </a:rPr>
              <a:t>for all</a:t>
            </a:r>
            <a:r>
              <a:rPr lang="en-US" sz="2000" spc="-9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layers!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01D14FF-F098-4DEF-B3C2-CB3FCFEBB8A0}"/>
              </a:ext>
            </a:extLst>
          </p:cNvPr>
          <p:cNvSpPr/>
          <p:nvPr/>
        </p:nvSpPr>
        <p:spPr>
          <a:xfrm>
            <a:off x="1603512" y="4379842"/>
            <a:ext cx="8627165" cy="1744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9307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CCD4-E1CA-45CE-8D22-7B659E50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4D7F-D096-4AD0-A445-4476528E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https://www.deeplearning.ai/ai-notes/initialization/index.html</a:t>
            </a:r>
          </a:p>
        </p:txBody>
      </p:sp>
    </p:spTree>
    <p:extLst>
      <p:ext uri="{BB962C8B-B14F-4D97-AF65-F5344CB8AC3E}">
        <p14:creationId xmlns:p14="http://schemas.microsoft.com/office/powerpoint/2010/main" val="1531537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4E8FD7-6CB8-4DCF-BEBB-D3641204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2031-6BD6-41CE-BD4D-9BF13ABFC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4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Activation</a:t>
            </a:r>
            <a:r>
              <a:rPr sz="4000" spc="-120" dirty="0"/>
              <a:t> </a:t>
            </a:r>
            <a:r>
              <a:rPr sz="4000" spc="-7" dirty="0"/>
              <a:t>Functions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47958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88515" indent="-418243">
              <a:lnSpc>
                <a:spcPct val="100000"/>
              </a:lnSpc>
              <a:spcBef>
                <a:spcPts val="133"/>
              </a:spcBef>
              <a:buChar char="-"/>
              <a:tabLst>
                <a:tab pos="5789362" algn="l"/>
                <a:tab pos="5790209" algn="l"/>
              </a:tabLst>
            </a:pPr>
            <a:r>
              <a:rPr spc="-7" dirty="0"/>
              <a:t>Squashes numbers to </a:t>
            </a:r>
            <a:r>
              <a:rPr dirty="0"/>
              <a:t>range</a:t>
            </a:r>
            <a:r>
              <a:rPr spc="-113" dirty="0"/>
              <a:t> </a:t>
            </a:r>
            <a:r>
              <a:rPr spc="-7" dirty="0"/>
              <a:t>[0,1]</a:t>
            </a:r>
          </a:p>
          <a:p>
            <a:pPr marL="5788515" marR="6773" indent="-418243">
              <a:lnSpc>
                <a:spcPct val="100000"/>
              </a:lnSpc>
              <a:buChar char="-"/>
              <a:tabLst>
                <a:tab pos="5789362" algn="l"/>
                <a:tab pos="5790209" algn="l"/>
              </a:tabLst>
            </a:pPr>
            <a:r>
              <a:rPr spc="-7" dirty="0"/>
              <a:t>Historically popular </a:t>
            </a:r>
            <a:r>
              <a:rPr dirty="0"/>
              <a:t>since </a:t>
            </a:r>
            <a:r>
              <a:rPr spc="-7" dirty="0"/>
              <a:t>they  have nice interpretation as </a:t>
            </a:r>
            <a:r>
              <a:rPr dirty="0"/>
              <a:t>a  saturating “firing rate” </a:t>
            </a:r>
            <a:r>
              <a:rPr spc="-7" dirty="0"/>
              <a:t>of </a:t>
            </a:r>
            <a:r>
              <a:rPr dirty="0"/>
              <a:t>a</a:t>
            </a:r>
            <a:r>
              <a:rPr spc="-152" dirty="0"/>
              <a:t> </a:t>
            </a:r>
            <a:r>
              <a:rPr spc="-7" dirty="0"/>
              <a:t>neuron</a:t>
            </a:r>
            <a:endParaRPr lang="en-US" spc="-7" dirty="0"/>
          </a:p>
          <a:p>
            <a:pPr marL="5370272" marR="6773" indent="0">
              <a:lnSpc>
                <a:spcPct val="100000"/>
              </a:lnSpc>
              <a:buNone/>
              <a:tabLst>
                <a:tab pos="5789362" algn="l"/>
                <a:tab pos="5790209" algn="l"/>
              </a:tabLst>
            </a:pPr>
            <a:r>
              <a:rPr lang="en-US" sz="3200" spc="-7" dirty="0"/>
              <a:t>3 problems:</a:t>
            </a:r>
          </a:p>
          <a:p>
            <a:pPr marL="5788515" marR="6773" indent="-418243">
              <a:lnSpc>
                <a:spcPct val="100000"/>
              </a:lnSpc>
              <a:buChar char="-"/>
              <a:tabLst>
                <a:tab pos="5789362" algn="l"/>
                <a:tab pos="5790209" algn="l"/>
              </a:tabLst>
            </a:pPr>
            <a:endParaRPr spc="-7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4805363"/>
            <a:ext cx="1238250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0601325" y="4805363"/>
            <a:ext cx="1590675" cy="3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4814888"/>
            <a:ext cx="35877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21849" y="4987313"/>
            <a:ext cx="1634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spc="-7" dirty="0">
                <a:latin typeface="Arial"/>
                <a:cs typeface="Arial"/>
              </a:rPr>
              <a:t>Sigmoid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1166" y="726106"/>
            <a:ext cx="3564113" cy="60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388200" y="2244261"/>
            <a:ext cx="3182577" cy="2424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43EF3B6-2152-4F4C-838C-289AD8A7F111}"/>
              </a:ext>
            </a:extLst>
          </p:cNvPr>
          <p:cNvSpPr txBox="1"/>
          <p:nvPr/>
        </p:nvSpPr>
        <p:spPr>
          <a:xfrm>
            <a:off x="6150786" y="4823101"/>
            <a:ext cx="4677833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03658" marR="6773" indent="-587572">
              <a:spcBef>
                <a:spcPts val="133"/>
              </a:spcBef>
              <a:tabLst>
                <a:tab pos="603658" algn="l"/>
              </a:tabLst>
            </a:pP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r>
              <a:rPr lang="en-US" sz="2667" spc="-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Saturated neurons </a:t>
            </a:r>
            <a:r>
              <a:rPr sz="2667" dirty="0">
                <a:solidFill>
                  <a:srgbClr val="FF0000"/>
                </a:solidFill>
                <a:latin typeface="Arial"/>
                <a:cs typeface="Arial"/>
              </a:rPr>
              <a:t>“kill”</a:t>
            </a:r>
            <a:r>
              <a:rPr sz="2667" spc="-1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lang="en-US" sz="2667" spc="-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Arial"/>
                <a:cs typeface="Arial"/>
              </a:rPr>
              <a:t>gradients</a:t>
            </a:r>
            <a:endParaRPr sz="26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0367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1E09A-DA0B-4ACA-8735-9CE03DF4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5A3D7-BF49-4AE7-BAA0-F552403D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2304" cy="4351338"/>
          </a:xfrm>
        </p:spPr>
        <p:txBody>
          <a:bodyPr/>
          <a:lstStyle/>
          <a:p>
            <a:r>
              <a:rPr lang="en-US" dirty="0"/>
              <a:t>Loss occurs at last layer</a:t>
            </a:r>
          </a:p>
          <a:p>
            <a:pPr lvl="1"/>
            <a:r>
              <a:rPr lang="en-US" dirty="0"/>
              <a:t>Last layers learn quickly</a:t>
            </a:r>
          </a:p>
          <a:p>
            <a:r>
              <a:rPr lang="en-US" dirty="0"/>
              <a:t>Data is inserted at bottom layer</a:t>
            </a:r>
          </a:p>
          <a:p>
            <a:pPr lvl="1"/>
            <a:r>
              <a:rPr lang="en-US" dirty="0"/>
              <a:t>Bottom layers change – everything changes</a:t>
            </a:r>
          </a:p>
          <a:p>
            <a:pPr lvl="1"/>
            <a:r>
              <a:rPr lang="en-US" dirty="0"/>
              <a:t>Last layers need to relearn many times</a:t>
            </a:r>
          </a:p>
          <a:p>
            <a:pPr lvl="1"/>
            <a:r>
              <a:rPr lang="en-US" dirty="0"/>
              <a:t>Slow convergence</a:t>
            </a:r>
          </a:p>
          <a:p>
            <a:r>
              <a:rPr lang="en-US" dirty="0"/>
              <a:t>This is like covariate shift</a:t>
            </a:r>
          </a:p>
          <a:p>
            <a:r>
              <a:rPr lang="en-US" dirty="0"/>
              <a:t>Can we avoid changing last layers while learning first layers</a:t>
            </a:r>
          </a:p>
        </p:txBody>
      </p:sp>
      <p:sp>
        <p:nvSpPr>
          <p:cNvPr id="9" name="Double Arrow">
            <a:extLst>
              <a:ext uri="{FF2B5EF4-FFF2-40B4-BE49-F238E27FC236}">
                <a16:creationId xmlns:a16="http://schemas.microsoft.com/office/drawing/2014/main" id="{979EC83B-BAA7-4077-A91A-DE0465B80DEF}"/>
              </a:ext>
            </a:extLst>
          </p:cNvPr>
          <p:cNvSpPr/>
          <p:nvPr/>
        </p:nvSpPr>
        <p:spPr>
          <a:xfrm rot="16200000">
            <a:off x="6737615" y="3288551"/>
            <a:ext cx="5243089" cy="377311"/>
          </a:xfrm>
          <a:prstGeom prst="leftRightArrow">
            <a:avLst>
              <a:gd name="adj1" fmla="val 27526"/>
              <a:gd name="adj2" fmla="val 99165"/>
            </a:avLst>
          </a:prstGeom>
          <a:solidFill>
            <a:srgbClr val="FF2600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60C393A-2955-4153-9389-786DE116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37152" y="2628819"/>
            <a:ext cx="6776081" cy="15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93FF1B5-11EB-41DA-B831-4AFB8F26512B}"/>
              </a:ext>
            </a:extLst>
          </p:cNvPr>
          <p:cNvSpPr/>
          <p:nvPr/>
        </p:nvSpPr>
        <p:spPr>
          <a:xfrm>
            <a:off x="8746435" y="198783"/>
            <a:ext cx="1088922" cy="536713"/>
          </a:xfrm>
          <a:prstGeom prst="wedgeRectCallout">
            <a:avLst>
              <a:gd name="adj1" fmla="val 111819"/>
              <a:gd name="adj2" fmla="val -33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loss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2E5D4CC-F58F-4291-86D4-4ED2203DEC54}"/>
              </a:ext>
            </a:extLst>
          </p:cNvPr>
          <p:cNvSpPr/>
          <p:nvPr/>
        </p:nvSpPr>
        <p:spPr>
          <a:xfrm>
            <a:off x="8814699" y="6239368"/>
            <a:ext cx="1088922" cy="536713"/>
          </a:xfrm>
          <a:prstGeom prst="wedgeRectCallout">
            <a:avLst>
              <a:gd name="adj1" fmla="val 149546"/>
              <a:gd name="adj2" fmla="val 2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07646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2312-9129-4FA0-8D37-4B1CB9E8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for 1D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1AA44-7DA8-47F7-B0A6-780F4CDFE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the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one-dimensional.</a:t>
                </a:r>
              </a:p>
              <a:p>
                <a:endParaRPr lang="en-US" dirty="0"/>
              </a:p>
              <a:p>
                <a:r>
                  <a:rPr lang="en-US" b="1" dirty="0"/>
                  <a:t>Min-max normalization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After the scaling, the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1AA44-7DA8-47F7-B0A6-780F4CDFE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7363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2312-9129-4FA0-8D37-4B1CB9E8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for 1D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1AA44-7DA8-47F7-B0A6-780F4CDFE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the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one-dimensional.</a:t>
                </a:r>
              </a:p>
              <a:p>
                <a:endParaRPr lang="en-US" dirty="0"/>
              </a:p>
              <a:p>
                <a:r>
                  <a:rPr lang="en-US" b="1" dirty="0"/>
                  <a:t>Standardization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sample mean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sample variance</a:t>
                </a:r>
              </a:p>
              <a:p>
                <a:pPr lvl="1"/>
                <a:r>
                  <a:rPr lang="en-US" dirty="0"/>
                  <a:t>After the scaling, the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have zero mean and unit variance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1AA44-7DA8-47F7-B0A6-780F4CDFE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2721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BEB6-4C1F-4F44-9249-39F61058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for 1D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9B71-4A57-4762-A787-04F16C3A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Independently perform feature scaling for every feature.</a:t>
            </a:r>
          </a:p>
          <a:p>
            <a:pPr lvl="1"/>
            <a:r>
              <a:rPr lang="en-US" dirty="0"/>
              <a:t>E.g., when scaling the “height” feature, ignore the “income” feature.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2A9B1-263D-47BF-9B05-60158694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56" y="3126381"/>
            <a:ext cx="8739809" cy="28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940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BEB6-4C1F-4F44-9249-39F61058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for 1D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9B71-4A57-4762-A787-04F16C3A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Independently perform feature scaling for every feature.</a:t>
            </a:r>
          </a:p>
          <a:p>
            <a:pPr lvl="1"/>
            <a:r>
              <a:rPr lang="en-US" dirty="0"/>
              <a:t>E.g., when scaling the “height” feature, ignore the “income” feature.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6B400-91E3-4997-B901-472ADE3C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56" y="3126381"/>
            <a:ext cx="8633792" cy="29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623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E749-B919-46F6-86EF-C981BFE2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Batch Normalization: Standardization of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E76B7-7628-4764-AF5A-336B1F41D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be the output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hidden layer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sample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evaluated on a batch of samples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sample std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evaluated on a batch of samples.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Standardization: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+0.001</m:t>
                        </m:r>
                      </m:den>
                    </m:f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E76B7-7628-4764-AF5A-336B1F41D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007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E749-B919-46F6-86EF-C981BFE2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Batch Normalization: Standardization of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E76B7-7628-4764-AF5A-336B1F41D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be the output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-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th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hidden layer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: sample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evaluated on a batch of samples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</m:acc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: sample std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evaluated on a batch of samples.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scaling parameter (trainable)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shifting parameter (trainable)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Standardization: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+0.001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dirty="0"/>
                  <a:t>Scale and shift: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E76B7-7628-4764-AF5A-336B1F41D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754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E749-B919-46F6-86EF-C981BFE2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Batch Normalization: Standardization of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E76B7-7628-4764-AF5A-336B1F41D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output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hidden layer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sample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evaluated on a batch of samples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sample std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evaluated on a batch of samples.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scaling parameter (trainable)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shifting parameter (trainable)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Standardization: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+0.001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Scale and shift: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5E76B7-7628-4764-AF5A-336B1F41D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CCC71EA-FAF2-4DA1-A394-582AB9852F22}"/>
              </a:ext>
            </a:extLst>
          </p:cNvPr>
          <p:cNvSpPr/>
          <p:nvPr/>
        </p:nvSpPr>
        <p:spPr>
          <a:xfrm>
            <a:off x="2392017" y="2312504"/>
            <a:ext cx="7812157" cy="1116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Non-trainable. </a:t>
            </a:r>
            <a:r>
              <a:rPr lang="en-US" sz="2800" dirty="0"/>
              <a:t>Just record them in the forward pass; use them in the backpropagation. </a:t>
            </a:r>
          </a:p>
        </p:txBody>
      </p:sp>
    </p:spTree>
    <p:extLst>
      <p:ext uri="{BB962C8B-B14F-4D97-AF65-F5344CB8AC3E}">
        <p14:creationId xmlns:p14="http://schemas.microsoft.com/office/powerpoint/2010/main" val="419877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DB95-E831-4A1C-940C-D4274ABD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Backpropagation for Batch Normalization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FB1ED-4457-4E33-99D5-E536C41EE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+0.001</m:t>
                        </m:r>
                      </m:den>
                    </m:f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Scale and shift: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FB1ED-4457-4E33-99D5-E536C41EE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8012034-F012-42A1-9DBA-8C9614D2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35" y="3554166"/>
            <a:ext cx="6884504" cy="301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68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DB95-E831-4A1C-940C-D4274ABD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Backpropagation for Batch Normalization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FB1ED-4457-4E33-99D5-E536C41EE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+0.001</m:t>
                        </m:r>
                      </m:den>
                    </m:f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Scale and shift: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sz="800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from the backpropagation (from the top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  to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          to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FB1ED-4457-4E33-99D5-E536C41EE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48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2233" y="514500"/>
            <a:ext cx="2696633" cy="2696633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1010999" y="2021999"/>
                </a:moveTo>
                <a:lnTo>
                  <a:pt x="963407" y="2020899"/>
                </a:lnTo>
                <a:lnTo>
                  <a:pt x="916381" y="2017630"/>
                </a:lnTo>
                <a:lnTo>
                  <a:pt x="869970" y="2012241"/>
                </a:lnTo>
                <a:lnTo>
                  <a:pt x="824222" y="2004781"/>
                </a:lnTo>
                <a:lnTo>
                  <a:pt x="779186" y="1995298"/>
                </a:lnTo>
                <a:lnTo>
                  <a:pt x="734911" y="1983841"/>
                </a:lnTo>
                <a:lnTo>
                  <a:pt x="691445" y="1970458"/>
                </a:lnTo>
                <a:lnTo>
                  <a:pt x="648837" y="1955198"/>
                </a:lnTo>
                <a:lnTo>
                  <a:pt x="607135" y="1938109"/>
                </a:lnTo>
                <a:lnTo>
                  <a:pt x="566387" y="1919240"/>
                </a:lnTo>
                <a:lnTo>
                  <a:pt x="526643" y="1898640"/>
                </a:lnTo>
                <a:lnTo>
                  <a:pt x="487951" y="1876357"/>
                </a:lnTo>
                <a:lnTo>
                  <a:pt x="450359" y="1852439"/>
                </a:lnTo>
                <a:lnTo>
                  <a:pt x="413916" y="1826935"/>
                </a:lnTo>
                <a:lnTo>
                  <a:pt x="378671" y="1799894"/>
                </a:lnTo>
                <a:lnTo>
                  <a:pt x="344671" y="1771364"/>
                </a:lnTo>
                <a:lnTo>
                  <a:pt x="311966" y="1741394"/>
                </a:lnTo>
                <a:lnTo>
                  <a:pt x="280605" y="1710033"/>
                </a:lnTo>
                <a:lnTo>
                  <a:pt x="250635" y="1677328"/>
                </a:lnTo>
                <a:lnTo>
                  <a:pt x="222105" y="1643328"/>
                </a:lnTo>
                <a:lnTo>
                  <a:pt x="195064" y="1608083"/>
                </a:lnTo>
                <a:lnTo>
                  <a:pt x="169560" y="1571640"/>
                </a:lnTo>
                <a:lnTo>
                  <a:pt x="145642" y="1534048"/>
                </a:lnTo>
                <a:lnTo>
                  <a:pt x="123359" y="1495356"/>
                </a:lnTo>
                <a:lnTo>
                  <a:pt x="102759" y="1455612"/>
                </a:lnTo>
                <a:lnTo>
                  <a:pt x="83890" y="1414864"/>
                </a:lnTo>
                <a:lnTo>
                  <a:pt x="66801" y="1373162"/>
                </a:lnTo>
                <a:lnTo>
                  <a:pt x="51541" y="1330554"/>
                </a:lnTo>
                <a:lnTo>
                  <a:pt x="38158" y="1287088"/>
                </a:lnTo>
                <a:lnTo>
                  <a:pt x="26701" y="1242813"/>
                </a:lnTo>
                <a:lnTo>
                  <a:pt x="17218" y="1197777"/>
                </a:lnTo>
                <a:lnTo>
                  <a:pt x="9758" y="1152029"/>
                </a:lnTo>
                <a:lnTo>
                  <a:pt x="4369" y="1105618"/>
                </a:lnTo>
                <a:lnTo>
                  <a:pt x="1100" y="1058592"/>
                </a:lnTo>
                <a:lnTo>
                  <a:pt x="0" y="1010999"/>
                </a:lnTo>
                <a:lnTo>
                  <a:pt x="1100" y="963407"/>
                </a:lnTo>
                <a:lnTo>
                  <a:pt x="4369" y="916381"/>
                </a:lnTo>
                <a:lnTo>
                  <a:pt x="9758" y="869970"/>
                </a:lnTo>
                <a:lnTo>
                  <a:pt x="17218" y="824222"/>
                </a:lnTo>
                <a:lnTo>
                  <a:pt x="26701" y="779186"/>
                </a:lnTo>
                <a:lnTo>
                  <a:pt x="38158" y="734911"/>
                </a:lnTo>
                <a:lnTo>
                  <a:pt x="51541" y="691445"/>
                </a:lnTo>
                <a:lnTo>
                  <a:pt x="66801" y="648837"/>
                </a:lnTo>
                <a:lnTo>
                  <a:pt x="83890" y="607135"/>
                </a:lnTo>
                <a:lnTo>
                  <a:pt x="102759" y="566387"/>
                </a:lnTo>
                <a:lnTo>
                  <a:pt x="123359" y="526643"/>
                </a:lnTo>
                <a:lnTo>
                  <a:pt x="145642" y="487951"/>
                </a:lnTo>
                <a:lnTo>
                  <a:pt x="169560" y="450359"/>
                </a:lnTo>
                <a:lnTo>
                  <a:pt x="195064" y="413916"/>
                </a:lnTo>
                <a:lnTo>
                  <a:pt x="222105" y="378671"/>
                </a:lnTo>
                <a:lnTo>
                  <a:pt x="250635" y="344671"/>
                </a:lnTo>
                <a:lnTo>
                  <a:pt x="280605" y="311966"/>
                </a:lnTo>
                <a:lnTo>
                  <a:pt x="311966" y="280605"/>
                </a:lnTo>
                <a:lnTo>
                  <a:pt x="344671" y="250635"/>
                </a:lnTo>
                <a:lnTo>
                  <a:pt x="378671" y="222105"/>
                </a:lnTo>
                <a:lnTo>
                  <a:pt x="413916" y="195064"/>
                </a:lnTo>
                <a:lnTo>
                  <a:pt x="450359" y="169560"/>
                </a:lnTo>
                <a:lnTo>
                  <a:pt x="487951" y="145642"/>
                </a:lnTo>
                <a:lnTo>
                  <a:pt x="526643" y="123359"/>
                </a:lnTo>
                <a:lnTo>
                  <a:pt x="566387" y="102759"/>
                </a:lnTo>
                <a:lnTo>
                  <a:pt x="607135" y="83890"/>
                </a:lnTo>
                <a:lnTo>
                  <a:pt x="648837" y="66801"/>
                </a:lnTo>
                <a:lnTo>
                  <a:pt x="691445" y="51541"/>
                </a:lnTo>
                <a:lnTo>
                  <a:pt x="734911" y="38158"/>
                </a:lnTo>
                <a:lnTo>
                  <a:pt x="779186" y="26701"/>
                </a:lnTo>
                <a:lnTo>
                  <a:pt x="824222" y="17218"/>
                </a:lnTo>
                <a:lnTo>
                  <a:pt x="869970" y="9758"/>
                </a:lnTo>
                <a:lnTo>
                  <a:pt x="916381" y="4369"/>
                </a:lnTo>
                <a:lnTo>
                  <a:pt x="963407" y="1100"/>
                </a:lnTo>
                <a:lnTo>
                  <a:pt x="1010999" y="0"/>
                </a:lnTo>
                <a:lnTo>
                  <a:pt x="1061132" y="1242"/>
                </a:lnTo>
                <a:lnTo>
                  <a:pt x="1110924" y="4947"/>
                </a:lnTo>
                <a:lnTo>
                  <a:pt x="1160294" y="11079"/>
                </a:lnTo>
                <a:lnTo>
                  <a:pt x="1209157" y="19605"/>
                </a:lnTo>
                <a:lnTo>
                  <a:pt x="1257431" y="30490"/>
                </a:lnTo>
                <a:lnTo>
                  <a:pt x="1305034" y="43700"/>
                </a:lnTo>
                <a:lnTo>
                  <a:pt x="1351882" y="59201"/>
                </a:lnTo>
                <a:lnTo>
                  <a:pt x="1397892" y="76957"/>
                </a:lnTo>
                <a:lnTo>
                  <a:pt x="1442983" y="96936"/>
                </a:lnTo>
                <a:lnTo>
                  <a:pt x="1487070" y="119102"/>
                </a:lnTo>
                <a:lnTo>
                  <a:pt x="1530071" y="143421"/>
                </a:lnTo>
                <a:lnTo>
                  <a:pt x="1571903" y="169859"/>
                </a:lnTo>
                <a:lnTo>
                  <a:pt x="1612483" y="198382"/>
                </a:lnTo>
                <a:lnTo>
                  <a:pt x="1651729" y="228955"/>
                </a:lnTo>
                <a:lnTo>
                  <a:pt x="1689557" y="261544"/>
                </a:lnTo>
                <a:lnTo>
                  <a:pt x="1725884" y="296115"/>
                </a:lnTo>
                <a:lnTo>
                  <a:pt x="1760455" y="332442"/>
                </a:lnTo>
                <a:lnTo>
                  <a:pt x="1793044" y="370270"/>
                </a:lnTo>
                <a:lnTo>
                  <a:pt x="1823617" y="409516"/>
                </a:lnTo>
                <a:lnTo>
                  <a:pt x="1852140" y="450096"/>
                </a:lnTo>
                <a:lnTo>
                  <a:pt x="1878578" y="491928"/>
                </a:lnTo>
                <a:lnTo>
                  <a:pt x="1902897" y="534929"/>
                </a:lnTo>
                <a:lnTo>
                  <a:pt x="1925063" y="579016"/>
                </a:lnTo>
                <a:lnTo>
                  <a:pt x="1945042" y="624107"/>
                </a:lnTo>
                <a:lnTo>
                  <a:pt x="1962798" y="670117"/>
                </a:lnTo>
                <a:lnTo>
                  <a:pt x="1978299" y="716965"/>
                </a:lnTo>
                <a:lnTo>
                  <a:pt x="1991509" y="764568"/>
                </a:lnTo>
                <a:lnTo>
                  <a:pt x="2002394" y="812842"/>
                </a:lnTo>
                <a:lnTo>
                  <a:pt x="2010920" y="861705"/>
                </a:lnTo>
                <a:lnTo>
                  <a:pt x="2017052" y="911075"/>
                </a:lnTo>
                <a:lnTo>
                  <a:pt x="2020757" y="960867"/>
                </a:lnTo>
                <a:lnTo>
                  <a:pt x="2021999" y="1010999"/>
                </a:lnTo>
                <a:lnTo>
                  <a:pt x="2020899" y="1058592"/>
                </a:lnTo>
                <a:lnTo>
                  <a:pt x="2017630" y="1105618"/>
                </a:lnTo>
                <a:lnTo>
                  <a:pt x="2012241" y="1152029"/>
                </a:lnTo>
                <a:lnTo>
                  <a:pt x="2004781" y="1197777"/>
                </a:lnTo>
                <a:lnTo>
                  <a:pt x="1995298" y="1242813"/>
                </a:lnTo>
                <a:lnTo>
                  <a:pt x="1983841" y="1287088"/>
                </a:lnTo>
                <a:lnTo>
                  <a:pt x="1970458" y="1330554"/>
                </a:lnTo>
                <a:lnTo>
                  <a:pt x="1955198" y="1373162"/>
                </a:lnTo>
                <a:lnTo>
                  <a:pt x="1938109" y="1414864"/>
                </a:lnTo>
                <a:lnTo>
                  <a:pt x="1919240" y="1455612"/>
                </a:lnTo>
                <a:lnTo>
                  <a:pt x="1898640" y="1495356"/>
                </a:lnTo>
                <a:lnTo>
                  <a:pt x="1876357" y="1534048"/>
                </a:lnTo>
                <a:lnTo>
                  <a:pt x="1852439" y="1571640"/>
                </a:lnTo>
                <a:lnTo>
                  <a:pt x="1826935" y="1608083"/>
                </a:lnTo>
                <a:lnTo>
                  <a:pt x="1799894" y="1643328"/>
                </a:lnTo>
                <a:lnTo>
                  <a:pt x="1771364" y="1677328"/>
                </a:lnTo>
                <a:lnTo>
                  <a:pt x="1741394" y="1710033"/>
                </a:lnTo>
                <a:lnTo>
                  <a:pt x="1710033" y="1741394"/>
                </a:lnTo>
                <a:lnTo>
                  <a:pt x="1677328" y="1771364"/>
                </a:lnTo>
                <a:lnTo>
                  <a:pt x="1643328" y="1799894"/>
                </a:lnTo>
                <a:lnTo>
                  <a:pt x="1608083" y="1826935"/>
                </a:lnTo>
                <a:lnTo>
                  <a:pt x="1571640" y="1852439"/>
                </a:lnTo>
                <a:lnTo>
                  <a:pt x="1534048" y="1876357"/>
                </a:lnTo>
                <a:lnTo>
                  <a:pt x="1495356" y="1898640"/>
                </a:lnTo>
                <a:lnTo>
                  <a:pt x="1455612" y="1919240"/>
                </a:lnTo>
                <a:lnTo>
                  <a:pt x="1414864" y="1938109"/>
                </a:lnTo>
                <a:lnTo>
                  <a:pt x="1373162" y="1955198"/>
                </a:lnTo>
                <a:lnTo>
                  <a:pt x="1330554" y="1970458"/>
                </a:lnTo>
                <a:lnTo>
                  <a:pt x="1287088" y="1983841"/>
                </a:lnTo>
                <a:lnTo>
                  <a:pt x="1242812" y="1995298"/>
                </a:lnTo>
                <a:lnTo>
                  <a:pt x="1197777" y="2004781"/>
                </a:lnTo>
                <a:lnTo>
                  <a:pt x="1152029" y="2012241"/>
                </a:lnTo>
                <a:lnTo>
                  <a:pt x="1105618" y="2017630"/>
                </a:lnTo>
                <a:lnTo>
                  <a:pt x="1058592" y="2020899"/>
                </a:lnTo>
                <a:lnTo>
                  <a:pt x="1010999" y="20219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562233" y="514500"/>
            <a:ext cx="2696633" cy="2696633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0" y="1010999"/>
                </a:moveTo>
                <a:lnTo>
                  <a:pt x="1100" y="963407"/>
                </a:lnTo>
                <a:lnTo>
                  <a:pt x="4369" y="916381"/>
                </a:lnTo>
                <a:lnTo>
                  <a:pt x="9758" y="869970"/>
                </a:lnTo>
                <a:lnTo>
                  <a:pt x="17218" y="824222"/>
                </a:lnTo>
                <a:lnTo>
                  <a:pt x="26701" y="779186"/>
                </a:lnTo>
                <a:lnTo>
                  <a:pt x="38158" y="734911"/>
                </a:lnTo>
                <a:lnTo>
                  <a:pt x="51541" y="691445"/>
                </a:lnTo>
                <a:lnTo>
                  <a:pt x="66801" y="648837"/>
                </a:lnTo>
                <a:lnTo>
                  <a:pt x="83890" y="607135"/>
                </a:lnTo>
                <a:lnTo>
                  <a:pt x="102759" y="566387"/>
                </a:lnTo>
                <a:lnTo>
                  <a:pt x="123359" y="526643"/>
                </a:lnTo>
                <a:lnTo>
                  <a:pt x="145642" y="487951"/>
                </a:lnTo>
                <a:lnTo>
                  <a:pt x="169560" y="450359"/>
                </a:lnTo>
                <a:lnTo>
                  <a:pt x="195064" y="413916"/>
                </a:lnTo>
                <a:lnTo>
                  <a:pt x="222105" y="378671"/>
                </a:lnTo>
                <a:lnTo>
                  <a:pt x="250635" y="344671"/>
                </a:lnTo>
                <a:lnTo>
                  <a:pt x="280605" y="311966"/>
                </a:lnTo>
                <a:lnTo>
                  <a:pt x="311966" y="280605"/>
                </a:lnTo>
                <a:lnTo>
                  <a:pt x="344671" y="250635"/>
                </a:lnTo>
                <a:lnTo>
                  <a:pt x="378671" y="222105"/>
                </a:lnTo>
                <a:lnTo>
                  <a:pt x="413916" y="195064"/>
                </a:lnTo>
                <a:lnTo>
                  <a:pt x="450359" y="169560"/>
                </a:lnTo>
                <a:lnTo>
                  <a:pt x="487951" y="145642"/>
                </a:lnTo>
                <a:lnTo>
                  <a:pt x="526643" y="123359"/>
                </a:lnTo>
                <a:lnTo>
                  <a:pt x="566387" y="102759"/>
                </a:lnTo>
                <a:lnTo>
                  <a:pt x="607135" y="83890"/>
                </a:lnTo>
                <a:lnTo>
                  <a:pt x="648837" y="66801"/>
                </a:lnTo>
                <a:lnTo>
                  <a:pt x="691445" y="51541"/>
                </a:lnTo>
                <a:lnTo>
                  <a:pt x="734911" y="38158"/>
                </a:lnTo>
                <a:lnTo>
                  <a:pt x="779186" y="26701"/>
                </a:lnTo>
                <a:lnTo>
                  <a:pt x="824222" y="17218"/>
                </a:lnTo>
                <a:lnTo>
                  <a:pt x="869970" y="9758"/>
                </a:lnTo>
                <a:lnTo>
                  <a:pt x="916381" y="4369"/>
                </a:lnTo>
                <a:lnTo>
                  <a:pt x="963407" y="1100"/>
                </a:lnTo>
                <a:lnTo>
                  <a:pt x="1010999" y="0"/>
                </a:lnTo>
                <a:lnTo>
                  <a:pt x="1061132" y="1242"/>
                </a:lnTo>
                <a:lnTo>
                  <a:pt x="1110924" y="4947"/>
                </a:lnTo>
                <a:lnTo>
                  <a:pt x="1160294" y="11079"/>
                </a:lnTo>
                <a:lnTo>
                  <a:pt x="1209157" y="19605"/>
                </a:lnTo>
                <a:lnTo>
                  <a:pt x="1257431" y="30490"/>
                </a:lnTo>
                <a:lnTo>
                  <a:pt x="1305034" y="43700"/>
                </a:lnTo>
                <a:lnTo>
                  <a:pt x="1351882" y="59201"/>
                </a:lnTo>
                <a:lnTo>
                  <a:pt x="1397892" y="76957"/>
                </a:lnTo>
                <a:lnTo>
                  <a:pt x="1442983" y="96936"/>
                </a:lnTo>
                <a:lnTo>
                  <a:pt x="1487070" y="119102"/>
                </a:lnTo>
                <a:lnTo>
                  <a:pt x="1530071" y="143421"/>
                </a:lnTo>
                <a:lnTo>
                  <a:pt x="1571903" y="169859"/>
                </a:lnTo>
                <a:lnTo>
                  <a:pt x="1612483" y="198382"/>
                </a:lnTo>
                <a:lnTo>
                  <a:pt x="1651729" y="228955"/>
                </a:lnTo>
                <a:lnTo>
                  <a:pt x="1689557" y="261544"/>
                </a:lnTo>
                <a:lnTo>
                  <a:pt x="1725884" y="296115"/>
                </a:lnTo>
                <a:lnTo>
                  <a:pt x="1760455" y="332442"/>
                </a:lnTo>
                <a:lnTo>
                  <a:pt x="1793044" y="370270"/>
                </a:lnTo>
                <a:lnTo>
                  <a:pt x="1823617" y="409516"/>
                </a:lnTo>
                <a:lnTo>
                  <a:pt x="1852140" y="450096"/>
                </a:lnTo>
                <a:lnTo>
                  <a:pt x="1878578" y="491928"/>
                </a:lnTo>
                <a:lnTo>
                  <a:pt x="1902897" y="534929"/>
                </a:lnTo>
                <a:lnTo>
                  <a:pt x="1925063" y="579016"/>
                </a:lnTo>
                <a:lnTo>
                  <a:pt x="1945042" y="624107"/>
                </a:lnTo>
                <a:lnTo>
                  <a:pt x="1962798" y="670117"/>
                </a:lnTo>
                <a:lnTo>
                  <a:pt x="1978299" y="716965"/>
                </a:lnTo>
                <a:lnTo>
                  <a:pt x="1991509" y="764568"/>
                </a:lnTo>
                <a:lnTo>
                  <a:pt x="2002394" y="812842"/>
                </a:lnTo>
                <a:lnTo>
                  <a:pt x="2010920" y="861705"/>
                </a:lnTo>
                <a:lnTo>
                  <a:pt x="2017052" y="911075"/>
                </a:lnTo>
                <a:lnTo>
                  <a:pt x="2020757" y="960867"/>
                </a:lnTo>
                <a:lnTo>
                  <a:pt x="2021999" y="1010999"/>
                </a:lnTo>
                <a:lnTo>
                  <a:pt x="2020899" y="1058592"/>
                </a:lnTo>
                <a:lnTo>
                  <a:pt x="2017630" y="1105618"/>
                </a:lnTo>
                <a:lnTo>
                  <a:pt x="2012241" y="1152029"/>
                </a:lnTo>
                <a:lnTo>
                  <a:pt x="2004781" y="1197777"/>
                </a:lnTo>
                <a:lnTo>
                  <a:pt x="1995298" y="1242813"/>
                </a:lnTo>
                <a:lnTo>
                  <a:pt x="1983841" y="1287088"/>
                </a:lnTo>
                <a:lnTo>
                  <a:pt x="1970458" y="1330554"/>
                </a:lnTo>
                <a:lnTo>
                  <a:pt x="1955198" y="1373162"/>
                </a:lnTo>
                <a:lnTo>
                  <a:pt x="1938109" y="1414864"/>
                </a:lnTo>
                <a:lnTo>
                  <a:pt x="1919240" y="1455612"/>
                </a:lnTo>
                <a:lnTo>
                  <a:pt x="1898640" y="1495356"/>
                </a:lnTo>
                <a:lnTo>
                  <a:pt x="1876357" y="1534048"/>
                </a:lnTo>
                <a:lnTo>
                  <a:pt x="1852439" y="1571640"/>
                </a:lnTo>
                <a:lnTo>
                  <a:pt x="1826935" y="1608083"/>
                </a:lnTo>
                <a:lnTo>
                  <a:pt x="1799894" y="1643328"/>
                </a:lnTo>
                <a:lnTo>
                  <a:pt x="1771364" y="1677328"/>
                </a:lnTo>
                <a:lnTo>
                  <a:pt x="1741394" y="1710033"/>
                </a:lnTo>
                <a:lnTo>
                  <a:pt x="1710033" y="1741394"/>
                </a:lnTo>
                <a:lnTo>
                  <a:pt x="1677328" y="1771364"/>
                </a:lnTo>
                <a:lnTo>
                  <a:pt x="1643328" y="1799894"/>
                </a:lnTo>
                <a:lnTo>
                  <a:pt x="1608083" y="1826935"/>
                </a:lnTo>
                <a:lnTo>
                  <a:pt x="1571640" y="1852439"/>
                </a:lnTo>
                <a:lnTo>
                  <a:pt x="1534048" y="1876357"/>
                </a:lnTo>
                <a:lnTo>
                  <a:pt x="1495356" y="1898640"/>
                </a:lnTo>
                <a:lnTo>
                  <a:pt x="1455612" y="1919240"/>
                </a:lnTo>
                <a:lnTo>
                  <a:pt x="1414864" y="1938109"/>
                </a:lnTo>
                <a:lnTo>
                  <a:pt x="1373162" y="1955198"/>
                </a:lnTo>
                <a:lnTo>
                  <a:pt x="1330554" y="1970458"/>
                </a:lnTo>
                <a:lnTo>
                  <a:pt x="1287088" y="1983841"/>
                </a:lnTo>
                <a:lnTo>
                  <a:pt x="1242812" y="1995298"/>
                </a:lnTo>
                <a:lnTo>
                  <a:pt x="1197777" y="2004781"/>
                </a:lnTo>
                <a:lnTo>
                  <a:pt x="1152029" y="2012241"/>
                </a:lnTo>
                <a:lnTo>
                  <a:pt x="1105618" y="2017630"/>
                </a:lnTo>
                <a:lnTo>
                  <a:pt x="1058592" y="2020899"/>
                </a:lnTo>
                <a:lnTo>
                  <a:pt x="1010999" y="2021999"/>
                </a:lnTo>
                <a:lnTo>
                  <a:pt x="963407" y="2020899"/>
                </a:lnTo>
                <a:lnTo>
                  <a:pt x="916381" y="2017630"/>
                </a:lnTo>
                <a:lnTo>
                  <a:pt x="869970" y="2012241"/>
                </a:lnTo>
                <a:lnTo>
                  <a:pt x="824222" y="2004781"/>
                </a:lnTo>
                <a:lnTo>
                  <a:pt x="779186" y="1995298"/>
                </a:lnTo>
                <a:lnTo>
                  <a:pt x="734911" y="1983841"/>
                </a:lnTo>
                <a:lnTo>
                  <a:pt x="691445" y="1970458"/>
                </a:lnTo>
                <a:lnTo>
                  <a:pt x="648837" y="1955198"/>
                </a:lnTo>
                <a:lnTo>
                  <a:pt x="607135" y="1938109"/>
                </a:lnTo>
                <a:lnTo>
                  <a:pt x="566387" y="1919240"/>
                </a:lnTo>
                <a:lnTo>
                  <a:pt x="526643" y="1898640"/>
                </a:lnTo>
                <a:lnTo>
                  <a:pt x="487951" y="1876357"/>
                </a:lnTo>
                <a:lnTo>
                  <a:pt x="450359" y="1852439"/>
                </a:lnTo>
                <a:lnTo>
                  <a:pt x="413916" y="1826935"/>
                </a:lnTo>
                <a:lnTo>
                  <a:pt x="378671" y="1799894"/>
                </a:lnTo>
                <a:lnTo>
                  <a:pt x="344671" y="1771364"/>
                </a:lnTo>
                <a:lnTo>
                  <a:pt x="311966" y="1741394"/>
                </a:lnTo>
                <a:lnTo>
                  <a:pt x="280605" y="1710033"/>
                </a:lnTo>
                <a:lnTo>
                  <a:pt x="250635" y="1677328"/>
                </a:lnTo>
                <a:lnTo>
                  <a:pt x="222105" y="1643328"/>
                </a:lnTo>
                <a:lnTo>
                  <a:pt x="195064" y="1608083"/>
                </a:lnTo>
                <a:lnTo>
                  <a:pt x="169560" y="1571640"/>
                </a:lnTo>
                <a:lnTo>
                  <a:pt x="145642" y="1534048"/>
                </a:lnTo>
                <a:lnTo>
                  <a:pt x="123359" y="1495356"/>
                </a:lnTo>
                <a:lnTo>
                  <a:pt x="102759" y="1455612"/>
                </a:lnTo>
                <a:lnTo>
                  <a:pt x="83890" y="1414864"/>
                </a:lnTo>
                <a:lnTo>
                  <a:pt x="66801" y="1373162"/>
                </a:lnTo>
                <a:lnTo>
                  <a:pt x="51541" y="1330554"/>
                </a:lnTo>
                <a:lnTo>
                  <a:pt x="38158" y="1287088"/>
                </a:lnTo>
                <a:lnTo>
                  <a:pt x="26701" y="1242813"/>
                </a:lnTo>
                <a:lnTo>
                  <a:pt x="17218" y="1197777"/>
                </a:lnTo>
                <a:lnTo>
                  <a:pt x="9758" y="1152029"/>
                </a:lnTo>
                <a:lnTo>
                  <a:pt x="4369" y="1105618"/>
                </a:lnTo>
                <a:lnTo>
                  <a:pt x="1100" y="1058592"/>
                </a:lnTo>
                <a:lnTo>
                  <a:pt x="0" y="1010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6622" y="1514107"/>
            <a:ext cx="967740" cy="670034"/>
          </a:xfrm>
          <a:prstGeom prst="rect">
            <a:avLst/>
          </a:prstGeom>
        </p:spPr>
        <p:txBody>
          <a:bodyPr vert="horz" wrap="square" lIns="0" tIns="11853" rIns="0" bIns="0" rtlCol="0" anchor="ctr">
            <a:spAutoFit/>
          </a:bodyPr>
          <a:lstStyle/>
          <a:p>
            <a:pPr marL="219281" marR="6773" indent="-203195">
              <a:lnSpc>
                <a:spcPct val="101600"/>
              </a:lnSpc>
              <a:spcBef>
                <a:spcPts val="93"/>
              </a:spcBef>
            </a:pPr>
            <a:r>
              <a:rPr sz="2133" dirty="0"/>
              <a:t>sigmoid  </a:t>
            </a:r>
            <a:r>
              <a:rPr sz="2133" spc="-7" dirty="0"/>
              <a:t>gate</a:t>
            </a:r>
            <a:endParaRPr sz="2133"/>
          </a:p>
        </p:txBody>
      </p:sp>
      <p:sp>
        <p:nvSpPr>
          <p:cNvPr id="5" name="object 5"/>
          <p:cNvSpPr/>
          <p:nvPr/>
        </p:nvSpPr>
        <p:spPr>
          <a:xfrm>
            <a:off x="485833" y="1862500"/>
            <a:ext cx="1924473" cy="0"/>
          </a:xfrm>
          <a:custGeom>
            <a:avLst/>
            <a:gdLst/>
            <a:ahLst/>
            <a:cxnLst/>
            <a:rect l="l" t="t" r="r" b="b"/>
            <a:pathLst>
              <a:path w="1443355">
                <a:moveTo>
                  <a:pt x="0" y="0"/>
                </a:moveTo>
                <a:lnTo>
                  <a:pt x="1442999" y="0"/>
                </a:lnTo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397132" y="1807845"/>
            <a:ext cx="140667" cy="1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554567" y="1239178"/>
            <a:ext cx="237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8234" y="1862500"/>
            <a:ext cx="2179319" cy="0"/>
          </a:xfrm>
          <a:custGeom>
            <a:avLst/>
            <a:gdLst/>
            <a:ahLst/>
            <a:cxnLst/>
            <a:rect l="l" t="t" r="r" b="b"/>
            <a:pathLst>
              <a:path w="1634489">
                <a:moveTo>
                  <a:pt x="0" y="0"/>
                </a:moveTo>
                <a:lnTo>
                  <a:pt x="1634099" y="0"/>
                </a:lnTo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424333" y="1807845"/>
            <a:ext cx="140667" cy="1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457633" y="1364467"/>
            <a:ext cx="2222537" cy="376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5451283" y="1358116"/>
            <a:ext cx="2236047" cy="389467"/>
          </a:xfrm>
          <a:custGeom>
            <a:avLst/>
            <a:gdLst/>
            <a:ahLst/>
            <a:cxnLst/>
            <a:rect l="l" t="t" r="r" b="b"/>
            <a:pathLst>
              <a:path w="1677035" h="292100">
                <a:moveTo>
                  <a:pt x="0" y="0"/>
                </a:moveTo>
                <a:lnTo>
                  <a:pt x="1676428" y="0"/>
                </a:lnTo>
                <a:lnTo>
                  <a:pt x="1676428" y="291824"/>
                </a:lnTo>
                <a:lnTo>
                  <a:pt x="0" y="2918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167091" y="581385"/>
            <a:ext cx="3818208" cy="25119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7959784" y="575033"/>
            <a:ext cx="4032673" cy="2575560"/>
          </a:xfrm>
          <a:custGeom>
            <a:avLst/>
            <a:gdLst/>
            <a:ahLst/>
            <a:cxnLst/>
            <a:rect l="l" t="t" r="r" b="b"/>
            <a:pathLst>
              <a:path w="3024504" h="1931670">
                <a:moveTo>
                  <a:pt x="0" y="0"/>
                </a:moveTo>
                <a:lnTo>
                  <a:pt x="3023899" y="0"/>
                </a:lnTo>
                <a:lnTo>
                  <a:pt x="3023899" y="1931199"/>
                </a:lnTo>
                <a:lnTo>
                  <a:pt x="0" y="1931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495460" y="2056703"/>
            <a:ext cx="2046393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367491" y="2002048"/>
            <a:ext cx="140667" cy="10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16626" y="2056703"/>
            <a:ext cx="2046393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88659" y="2002048"/>
            <a:ext cx="140667" cy="10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6169683" y="2189371"/>
            <a:ext cx="508299" cy="827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6163333" y="2183022"/>
            <a:ext cx="521547" cy="900853"/>
          </a:xfrm>
          <a:custGeom>
            <a:avLst/>
            <a:gdLst/>
            <a:ahLst/>
            <a:cxnLst/>
            <a:rect l="l" t="t" r="r" b="b"/>
            <a:pathLst>
              <a:path w="391160" h="675639">
                <a:moveTo>
                  <a:pt x="0" y="0"/>
                </a:moveTo>
                <a:lnTo>
                  <a:pt x="390749" y="0"/>
                </a:lnTo>
                <a:lnTo>
                  <a:pt x="390749" y="675049"/>
                </a:lnTo>
                <a:lnTo>
                  <a:pt x="0" y="6750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722702" y="1572201"/>
            <a:ext cx="508265" cy="7662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716352" y="1565850"/>
            <a:ext cx="521547" cy="779780"/>
          </a:xfrm>
          <a:custGeom>
            <a:avLst/>
            <a:gdLst/>
            <a:ahLst/>
            <a:cxnLst/>
            <a:rect l="l" t="t" r="r" b="b"/>
            <a:pathLst>
              <a:path w="391160" h="584835">
                <a:moveTo>
                  <a:pt x="0" y="0"/>
                </a:moveTo>
                <a:lnTo>
                  <a:pt x="390724" y="0"/>
                </a:lnTo>
                <a:lnTo>
                  <a:pt x="390724" y="584245"/>
                </a:lnTo>
                <a:lnTo>
                  <a:pt x="0" y="584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586483" y="2250894"/>
            <a:ext cx="1874831" cy="714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580132" y="2244543"/>
            <a:ext cx="1888067" cy="779780"/>
          </a:xfrm>
          <a:custGeom>
            <a:avLst/>
            <a:gdLst/>
            <a:ahLst/>
            <a:cxnLst/>
            <a:rect l="l" t="t" r="r" b="b"/>
            <a:pathLst>
              <a:path w="1416050" h="584835">
                <a:moveTo>
                  <a:pt x="0" y="0"/>
                </a:moveTo>
                <a:lnTo>
                  <a:pt x="1415648" y="0"/>
                </a:lnTo>
                <a:lnTo>
                  <a:pt x="1415648" y="584249"/>
                </a:lnTo>
                <a:lnTo>
                  <a:pt x="0" y="5842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8110368" y="3945144"/>
            <a:ext cx="3317627" cy="5048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4408525" y="4805639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Lecture </a:t>
            </a:r>
            <a:r>
              <a:rPr lang="en-US"/>
              <a:t>7</a:t>
            </a:r>
            <a:r>
              <a:rPr lang="en-US" spc="-90"/>
              <a:t> </a:t>
            </a:r>
            <a:r>
              <a:rPr lang="en-US"/>
              <a:t>-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7456525" y="4805639"/>
            <a:ext cx="15900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3080"/>
              </a:lnSpc>
            </a:pPr>
            <a:r>
              <a:rPr lang="en-US" spc="-5"/>
              <a:t>April 28,</a:t>
            </a:r>
            <a:r>
              <a:rPr lang="en-US" spc="-90"/>
              <a:t> </a:t>
            </a:r>
            <a:r>
              <a:rPr lang="en-US" spc="-5"/>
              <a:t>2020</a:t>
            </a:r>
            <a:endParaRPr spc="-7" dirty="0"/>
          </a:p>
        </p:txBody>
      </p:sp>
      <p:sp>
        <p:nvSpPr>
          <p:cNvPr id="27" name="object 27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5788926" y="4814189"/>
            <a:ext cx="3587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10"/>
              </a:lnSpc>
            </a:pPr>
            <a:fld id="{81D60167-4931-47E6-BA6A-407CBD079E47}" type="slidenum">
              <a:rPr lang="en-US" smtClean="0"/>
              <a:pPr marL="38100">
                <a:lnSpc>
                  <a:spcPts val="231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DB95-E831-4A1C-940C-D4274ABD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Backpropagation for Batch Normalization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FB1ED-4457-4E33-99D5-E536C41EE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+0.001</m:t>
                        </m:r>
                      </m:den>
                    </m:f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Scale and shift: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sz="800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from the backpropagation (from the top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Compute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+0.001</m:t>
                        </m:r>
                      </m:den>
                    </m:f>
                  </m:oMath>
                </a14:m>
                <a:r>
                  <a:rPr lang="en-US" dirty="0"/>
                  <a:t>  pass it to the lower layer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FB1ED-4457-4E33-99D5-E536C41EE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6700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1BCC-3076-4A27-9E6B-5195BE4A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5297-AFFC-4D92-83DE-A86AC4621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be the output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hidden layer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Non-trainable </a:t>
                </a:r>
                <a:r>
                  <a:rPr lang="en-US" dirty="0"/>
                  <a:t>parameters.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trainable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Standardization: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+0.001</m:t>
                        </m:r>
                      </m:den>
                    </m:f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Scale and shift: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5297-AFFC-4D92-83DE-A86AC4621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2625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1BCC-3076-4A27-9E6B-5195BE4A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5297-AFFC-4D92-83DE-A86AC4621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859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be the output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hidden layer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Non-trainable </a:t>
                </a:r>
                <a:r>
                  <a:rPr lang="en-US" dirty="0"/>
                  <a:t>parameters.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trainable</a:t>
                </a:r>
                <a:r>
                  <a:rPr lang="en-US" dirty="0"/>
                  <a:t> parameters</a:t>
                </a:r>
              </a:p>
              <a:p>
                <a:endParaRPr lang="en-US" sz="900" dirty="0"/>
              </a:p>
              <a:p>
                <a:r>
                  <a:rPr lang="en-US" b="1" dirty="0"/>
                  <a:t>Difficulty</a:t>
                </a:r>
                <a:r>
                  <a:rPr lang="en-US" dirty="0"/>
                  <a:t>: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parameters which must be stored in memory.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can be vary large!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Example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The 1</a:t>
                </a:r>
                <a:r>
                  <a:rPr lang="en-US" altLang="zh-CN" baseline="30000" dirty="0"/>
                  <a:t>st</a:t>
                </a:r>
                <a:r>
                  <a:rPr lang="en-US" altLang="zh-CN" dirty="0"/>
                  <a:t> Conv Layer in VGG16 Net outputs a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150*150*64</a:t>
                </a:r>
                <a:r>
                  <a:rPr lang="en-US" altLang="zh-CN" dirty="0"/>
                  <a:t> tensor.</a:t>
                </a:r>
              </a:p>
              <a:p>
                <a:r>
                  <a:rPr lang="en-US" dirty="0"/>
                  <a:t>The number of parameters in a single Batch Normalization Layer would be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=1.44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5297-AFFC-4D92-83DE-A86AC4621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85992"/>
              </a:xfrm>
              <a:blipFill>
                <a:blip r:embed="rId2"/>
                <a:stretch>
                  <a:fillRect l="-1217" t="-15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4823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1BCC-3076-4A27-9E6B-5195BE4A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5297-AFFC-4D92-83DE-A86AC4621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859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be the output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hidden layer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Non-trainable </a:t>
                </a:r>
                <a:r>
                  <a:rPr lang="en-US" dirty="0"/>
                  <a:t>parameters.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trainable</a:t>
                </a:r>
                <a:r>
                  <a:rPr lang="en-US" dirty="0"/>
                  <a:t> parameters</a:t>
                </a:r>
              </a:p>
              <a:p>
                <a:endParaRPr lang="en-US" sz="900" dirty="0"/>
              </a:p>
              <a:p>
                <a:r>
                  <a:rPr lang="en-US" b="1" dirty="0"/>
                  <a:t>Difficulty</a:t>
                </a:r>
                <a:r>
                  <a:rPr lang="en-US" dirty="0"/>
                  <a:t>: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parameters which must be stored in memory.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can be vary large!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5297-AFFC-4D92-83DE-A86AC4621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85992"/>
              </a:xfrm>
              <a:blipFill>
                <a:blip r:embed="rId2"/>
                <a:stretch>
                  <a:fillRect l="-1043" t="-15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525506B-8E61-4B3F-902E-E3017C551734}"/>
              </a:ext>
            </a:extLst>
          </p:cNvPr>
          <p:cNvSpPr/>
          <p:nvPr/>
        </p:nvSpPr>
        <p:spPr>
          <a:xfrm>
            <a:off x="932621" y="1888435"/>
            <a:ext cx="10326757" cy="24450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Solution: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the 4 parameters 1*1*64, instead of 150*150*64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007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1BCC-3076-4A27-9E6B-5195BE4A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5297-AFFC-4D92-83DE-A86AC4621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859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be the output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hidden layer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Non-trainable </a:t>
                </a:r>
                <a:r>
                  <a:rPr lang="en-US" dirty="0"/>
                  <a:t>parameters.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trainable</a:t>
                </a:r>
                <a:r>
                  <a:rPr lang="en-US" dirty="0"/>
                  <a:t> parameters</a:t>
                </a:r>
              </a:p>
              <a:p>
                <a:endParaRPr lang="en-US" sz="900" dirty="0"/>
              </a:p>
              <a:p>
                <a:r>
                  <a:rPr lang="en-US" b="1" dirty="0"/>
                  <a:t>Difficulty</a:t>
                </a:r>
                <a:r>
                  <a:rPr lang="en-US" dirty="0"/>
                  <a:t>: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parameters which must be stored in memory.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can be vary large!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5297-AFFC-4D92-83DE-A86AC4621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85992"/>
              </a:xfrm>
              <a:blipFill>
                <a:blip r:embed="rId2"/>
                <a:stretch>
                  <a:fillRect l="-1043" t="-15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525506B-8E61-4B3F-902E-E3017C551734}"/>
              </a:ext>
            </a:extLst>
          </p:cNvPr>
          <p:cNvSpPr/>
          <p:nvPr/>
        </p:nvSpPr>
        <p:spPr>
          <a:xfrm>
            <a:off x="932621" y="1888435"/>
            <a:ext cx="10326757" cy="24450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Solution: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the 4 parameters 1*1*64, instead of 150*150*64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scalar parameter for a slice (e.g., a 150*150 matrix) of the tensor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7FA7C-D39A-4DB6-B103-F32B79526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4" r="1430"/>
          <a:stretch/>
        </p:blipFill>
        <p:spPr>
          <a:xfrm>
            <a:off x="3604592" y="4354152"/>
            <a:ext cx="4326834" cy="24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71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E4D1-CF29-4DF0-8DBA-5C89A92D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CEAF-918A-4A19-8A41-4062B890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BB027-85DA-4C1B-9129-0683E97B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364" y="0"/>
            <a:ext cx="3169984" cy="6858000"/>
          </a:xfrm>
          <a:prstGeom prst="rect">
            <a:avLst/>
          </a:prstGeom>
        </p:spPr>
      </p:pic>
      <p:sp>
        <p:nvSpPr>
          <p:cNvPr id="7" name="object 33">
            <a:extLst>
              <a:ext uri="{FF2B5EF4-FFF2-40B4-BE49-F238E27FC236}">
                <a16:creationId xmlns:a16="http://schemas.microsoft.com/office/drawing/2014/main" id="{49054898-E009-410E-B507-EF6CDC4233A1}"/>
              </a:ext>
            </a:extLst>
          </p:cNvPr>
          <p:cNvSpPr txBox="1"/>
          <p:nvPr/>
        </p:nvSpPr>
        <p:spPr>
          <a:xfrm>
            <a:off x="2521445" y="2482785"/>
            <a:ext cx="476567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37761C"/>
                </a:solidFill>
                <a:latin typeface="Arial"/>
                <a:cs typeface="Arial"/>
              </a:rPr>
              <a:t>Usually inserted after Fully  Connected or Convolutional layers,  and before</a:t>
            </a:r>
            <a:r>
              <a:rPr sz="2400" spc="-1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7761C"/>
                </a:solidFill>
                <a:latin typeface="Arial"/>
                <a:cs typeface="Arial"/>
              </a:rPr>
              <a:t>nonlinearity.</a:t>
            </a:r>
            <a:endParaRPr sz="2400" dirty="0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F648BB-F5B3-49D5-99E0-75390CD51DFD}"/>
              </a:ext>
            </a:extLst>
          </p:cNvPr>
          <p:cNvCxnSpPr/>
          <p:nvPr/>
        </p:nvCxnSpPr>
        <p:spPr>
          <a:xfrm flipV="1">
            <a:off x="7874454" y="2228850"/>
            <a:ext cx="1095910" cy="46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46AE81-17C2-4C07-AD4F-EADBCA27E459}"/>
              </a:ext>
            </a:extLst>
          </p:cNvPr>
          <p:cNvCxnSpPr>
            <a:cxnSpLocks/>
          </p:cNvCxnSpPr>
          <p:nvPr/>
        </p:nvCxnSpPr>
        <p:spPr>
          <a:xfrm>
            <a:off x="7907111" y="3429000"/>
            <a:ext cx="1063253" cy="118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685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EC78-9AAA-4149-87C4-40681FF5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E314-57A8-4BFF-8441-669F0688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2164" cy="435133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Makes deep networks much easier to train!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Improves gradient flow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Allows higher learning rates, faster convergence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Networks become more robust to initialization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Acts as regularization during training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Zero overhead at test-time: can be fused with conv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Behaves differently during training and testing: this is a very common source of bugs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9EEA1-2761-4CDA-9FD8-F09992717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364" y="0"/>
            <a:ext cx="3169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20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3B65-06E9-4534-A54D-854CA66E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46B9-3B33-42C0-BE21-96613384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BFC4D-8EDB-4A0C-8D19-4A8E4FB2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1" y="1396536"/>
            <a:ext cx="11509512" cy="54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400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637E-78DE-4FAA-A3F3-C0D3219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F954-FE08-4A84-969B-82444905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scales of all the features comparable</a:t>
            </a:r>
          </a:p>
          <a:p>
            <a:pPr lvl="1"/>
            <a:r>
              <a:rPr lang="en-US" dirty="0"/>
              <a:t>Faster convergence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Min-Max Normalization: scale the features to [0,1]</a:t>
            </a:r>
          </a:p>
          <a:p>
            <a:pPr lvl="1"/>
            <a:r>
              <a:rPr lang="en-US" dirty="0"/>
              <a:t>Standardization: every feature has zero mean and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8313401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9157-E387-4FC3-9364-5FE9744A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9F83-F52C-434B-BD0B-A0B1828B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standardization for the hidden layers.</a:t>
            </a:r>
          </a:p>
          <a:p>
            <a:r>
              <a:rPr lang="en-US" dirty="0"/>
              <a:t>Why? Faster convergence</a:t>
            </a:r>
          </a:p>
          <a:p>
            <a:r>
              <a:rPr lang="en-US" dirty="0"/>
              <a:t>2 trainable parameters: shifting and scaling</a:t>
            </a:r>
          </a:p>
          <a:p>
            <a:r>
              <a:rPr lang="en-US" dirty="0"/>
              <a:t>2 non-trainable parameters: mean, variance</a:t>
            </a:r>
          </a:p>
          <a:p>
            <a:r>
              <a:rPr lang="en-US" dirty="0"/>
              <a:t>Put the BN layer after Conv and before Activation</a:t>
            </a:r>
          </a:p>
        </p:txBody>
      </p:sp>
    </p:spTree>
    <p:extLst>
      <p:ext uri="{BB962C8B-B14F-4D97-AF65-F5344CB8AC3E}">
        <p14:creationId xmlns:p14="http://schemas.microsoft.com/office/powerpoint/2010/main" val="52730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2233" y="514500"/>
            <a:ext cx="2696633" cy="2696633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1010999" y="2021999"/>
                </a:moveTo>
                <a:lnTo>
                  <a:pt x="963407" y="2020899"/>
                </a:lnTo>
                <a:lnTo>
                  <a:pt x="916381" y="2017630"/>
                </a:lnTo>
                <a:lnTo>
                  <a:pt x="869970" y="2012241"/>
                </a:lnTo>
                <a:lnTo>
                  <a:pt x="824222" y="2004781"/>
                </a:lnTo>
                <a:lnTo>
                  <a:pt x="779186" y="1995298"/>
                </a:lnTo>
                <a:lnTo>
                  <a:pt x="734911" y="1983841"/>
                </a:lnTo>
                <a:lnTo>
                  <a:pt x="691445" y="1970458"/>
                </a:lnTo>
                <a:lnTo>
                  <a:pt x="648837" y="1955198"/>
                </a:lnTo>
                <a:lnTo>
                  <a:pt x="607135" y="1938109"/>
                </a:lnTo>
                <a:lnTo>
                  <a:pt x="566387" y="1919240"/>
                </a:lnTo>
                <a:lnTo>
                  <a:pt x="526643" y="1898640"/>
                </a:lnTo>
                <a:lnTo>
                  <a:pt x="487951" y="1876357"/>
                </a:lnTo>
                <a:lnTo>
                  <a:pt x="450359" y="1852439"/>
                </a:lnTo>
                <a:lnTo>
                  <a:pt x="413916" y="1826935"/>
                </a:lnTo>
                <a:lnTo>
                  <a:pt x="378671" y="1799894"/>
                </a:lnTo>
                <a:lnTo>
                  <a:pt x="344671" y="1771364"/>
                </a:lnTo>
                <a:lnTo>
                  <a:pt x="311966" y="1741394"/>
                </a:lnTo>
                <a:lnTo>
                  <a:pt x="280605" y="1710033"/>
                </a:lnTo>
                <a:lnTo>
                  <a:pt x="250635" y="1677328"/>
                </a:lnTo>
                <a:lnTo>
                  <a:pt x="222105" y="1643328"/>
                </a:lnTo>
                <a:lnTo>
                  <a:pt x="195064" y="1608083"/>
                </a:lnTo>
                <a:lnTo>
                  <a:pt x="169560" y="1571640"/>
                </a:lnTo>
                <a:lnTo>
                  <a:pt x="145642" y="1534048"/>
                </a:lnTo>
                <a:lnTo>
                  <a:pt x="123359" y="1495356"/>
                </a:lnTo>
                <a:lnTo>
                  <a:pt x="102759" y="1455612"/>
                </a:lnTo>
                <a:lnTo>
                  <a:pt x="83890" y="1414864"/>
                </a:lnTo>
                <a:lnTo>
                  <a:pt x="66801" y="1373162"/>
                </a:lnTo>
                <a:lnTo>
                  <a:pt x="51541" y="1330554"/>
                </a:lnTo>
                <a:lnTo>
                  <a:pt x="38158" y="1287088"/>
                </a:lnTo>
                <a:lnTo>
                  <a:pt x="26701" y="1242813"/>
                </a:lnTo>
                <a:lnTo>
                  <a:pt x="17218" y="1197777"/>
                </a:lnTo>
                <a:lnTo>
                  <a:pt x="9758" y="1152029"/>
                </a:lnTo>
                <a:lnTo>
                  <a:pt x="4369" y="1105618"/>
                </a:lnTo>
                <a:lnTo>
                  <a:pt x="1100" y="1058592"/>
                </a:lnTo>
                <a:lnTo>
                  <a:pt x="0" y="1010999"/>
                </a:lnTo>
                <a:lnTo>
                  <a:pt x="1100" y="963407"/>
                </a:lnTo>
                <a:lnTo>
                  <a:pt x="4369" y="916381"/>
                </a:lnTo>
                <a:lnTo>
                  <a:pt x="9758" y="869970"/>
                </a:lnTo>
                <a:lnTo>
                  <a:pt x="17218" y="824222"/>
                </a:lnTo>
                <a:lnTo>
                  <a:pt x="26701" y="779186"/>
                </a:lnTo>
                <a:lnTo>
                  <a:pt x="38158" y="734911"/>
                </a:lnTo>
                <a:lnTo>
                  <a:pt x="51541" y="691445"/>
                </a:lnTo>
                <a:lnTo>
                  <a:pt x="66801" y="648837"/>
                </a:lnTo>
                <a:lnTo>
                  <a:pt x="83890" y="607135"/>
                </a:lnTo>
                <a:lnTo>
                  <a:pt x="102759" y="566387"/>
                </a:lnTo>
                <a:lnTo>
                  <a:pt x="123359" y="526643"/>
                </a:lnTo>
                <a:lnTo>
                  <a:pt x="145642" y="487951"/>
                </a:lnTo>
                <a:lnTo>
                  <a:pt x="169560" y="450359"/>
                </a:lnTo>
                <a:lnTo>
                  <a:pt x="195064" y="413916"/>
                </a:lnTo>
                <a:lnTo>
                  <a:pt x="222105" y="378671"/>
                </a:lnTo>
                <a:lnTo>
                  <a:pt x="250635" y="344671"/>
                </a:lnTo>
                <a:lnTo>
                  <a:pt x="280605" y="311966"/>
                </a:lnTo>
                <a:lnTo>
                  <a:pt x="311966" y="280605"/>
                </a:lnTo>
                <a:lnTo>
                  <a:pt x="344671" y="250635"/>
                </a:lnTo>
                <a:lnTo>
                  <a:pt x="378671" y="222105"/>
                </a:lnTo>
                <a:lnTo>
                  <a:pt x="413916" y="195064"/>
                </a:lnTo>
                <a:lnTo>
                  <a:pt x="450359" y="169560"/>
                </a:lnTo>
                <a:lnTo>
                  <a:pt x="487951" y="145642"/>
                </a:lnTo>
                <a:lnTo>
                  <a:pt x="526643" y="123359"/>
                </a:lnTo>
                <a:lnTo>
                  <a:pt x="566387" y="102759"/>
                </a:lnTo>
                <a:lnTo>
                  <a:pt x="607135" y="83890"/>
                </a:lnTo>
                <a:lnTo>
                  <a:pt x="648837" y="66801"/>
                </a:lnTo>
                <a:lnTo>
                  <a:pt x="691445" y="51541"/>
                </a:lnTo>
                <a:lnTo>
                  <a:pt x="734911" y="38158"/>
                </a:lnTo>
                <a:lnTo>
                  <a:pt x="779186" y="26701"/>
                </a:lnTo>
                <a:lnTo>
                  <a:pt x="824222" y="17218"/>
                </a:lnTo>
                <a:lnTo>
                  <a:pt x="869970" y="9758"/>
                </a:lnTo>
                <a:lnTo>
                  <a:pt x="916381" y="4369"/>
                </a:lnTo>
                <a:lnTo>
                  <a:pt x="963407" y="1100"/>
                </a:lnTo>
                <a:lnTo>
                  <a:pt x="1010999" y="0"/>
                </a:lnTo>
                <a:lnTo>
                  <a:pt x="1061132" y="1242"/>
                </a:lnTo>
                <a:lnTo>
                  <a:pt x="1110924" y="4947"/>
                </a:lnTo>
                <a:lnTo>
                  <a:pt x="1160294" y="11079"/>
                </a:lnTo>
                <a:lnTo>
                  <a:pt x="1209157" y="19605"/>
                </a:lnTo>
                <a:lnTo>
                  <a:pt x="1257431" y="30490"/>
                </a:lnTo>
                <a:lnTo>
                  <a:pt x="1305034" y="43700"/>
                </a:lnTo>
                <a:lnTo>
                  <a:pt x="1351882" y="59201"/>
                </a:lnTo>
                <a:lnTo>
                  <a:pt x="1397892" y="76957"/>
                </a:lnTo>
                <a:lnTo>
                  <a:pt x="1442983" y="96936"/>
                </a:lnTo>
                <a:lnTo>
                  <a:pt x="1487070" y="119102"/>
                </a:lnTo>
                <a:lnTo>
                  <a:pt x="1530071" y="143421"/>
                </a:lnTo>
                <a:lnTo>
                  <a:pt x="1571903" y="169859"/>
                </a:lnTo>
                <a:lnTo>
                  <a:pt x="1612483" y="198382"/>
                </a:lnTo>
                <a:lnTo>
                  <a:pt x="1651728" y="228955"/>
                </a:lnTo>
                <a:lnTo>
                  <a:pt x="1689557" y="261544"/>
                </a:lnTo>
                <a:lnTo>
                  <a:pt x="1725884" y="296115"/>
                </a:lnTo>
                <a:lnTo>
                  <a:pt x="1760455" y="332442"/>
                </a:lnTo>
                <a:lnTo>
                  <a:pt x="1793044" y="370270"/>
                </a:lnTo>
                <a:lnTo>
                  <a:pt x="1823617" y="409516"/>
                </a:lnTo>
                <a:lnTo>
                  <a:pt x="1852140" y="450096"/>
                </a:lnTo>
                <a:lnTo>
                  <a:pt x="1878578" y="491928"/>
                </a:lnTo>
                <a:lnTo>
                  <a:pt x="1902897" y="534929"/>
                </a:lnTo>
                <a:lnTo>
                  <a:pt x="1925063" y="579016"/>
                </a:lnTo>
                <a:lnTo>
                  <a:pt x="1945042" y="624107"/>
                </a:lnTo>
                <a:lnTo>
                  <a:pt x="1962798" y="670117"/>
                </a:lnTo>
                <a:lnTo>
                  <a:pt x="1978299" y="716965"/>
                </a:lnTo>
                <a:lnTo>
                  <a:pt x="1991509" y="764568"/>
                </a:lnTo>
                <a:lnTo>
                  <a:pt x="2002394" y="812842"/>
                </a:lnTo>
                <a:lnTo>
                  <a:pt x="2010920" y="861705"/>
                </a:lnTo>
                <a:lnTo>
                  <a:pt x="2017052" y="911075"/>
                </a:lnTo>
                <a:lnTo>
                  <a:pt x="2020757" y="960867"/>
                </a:lnTo>
                <a:lnTo>
                  <a:pt x="2021999" y="1010999"/>
                </a:lnTo>
                <a:lnTo>
                  <a:pt x="2020899" y="1058592"/>
                </a:lnTo>
                <a:lnTo>
                  <a:pt x="2017630" y="1105618"/>
                </a:lnTo>
                <a:lnTo>
                  <a:pt x="2012241" y="1152029"/>
                </a:lnTo>
                <a:lnTo>
                  <a:pt x="2004781" y="1197777"/>
                </a:lnTo>
                <a:lnTo>
                  <a:pt x="1995298" y="1242813"/>
                </a:lnTo>
                <a:lnTo>
                  <a:pt x="1983841" y="1287088"/>
                </a:lnTo>
                <a:lnTo>
                  <a:pt x="1970458" y="1330554"/>
                </a:lnTo>
                <a:lnTo>
                  <a:pt x="1955198" y="1373162"/>
                </a:lnTo>
                <a:lnTo>
                  <a:pt x="1938109" y="1414864"/>
                </a:lnTo>
                <a:lnTo>
                  <a:pt x="1919240" y="1455612"/>
                </a:lnTo>
                <a:lnTo>
                  <a:pt x="1898640" y="1495356"/>
                </a:lnTo>
                <a:lnTo>
                  <a:pt x="1876357" y="1534048"/>
                </a:lnTo>
                <a:lnTo>
                  <a:pt x="1852439" y="1571640"/>
                </a:lnTo>
                <a:lnTo>
                  <a:pt x="1826935" y="1608083"/>
                </a:lnTo>
                <a:lnTo>
                  <a:pt x="1799894" y="1643328"/>
                </a:lnTo>
                <a:lnTo>
                  <a:pt x="1771364" y="1677328"/>
                </a:lnTo>
                <a:lnTo>
                  <a:pt x="1741394" y="1710033"/>
                </a:lnTo>
                <a:lnTo>
                  <a:pt x="1710033" y="1741394"/>
                </a:lnTo>
                <a:lnTo>
                  <a:pt x="1677328" y="1771364"/>
                </a:lnTo>
                <a:lnTo>
                  <a:pt x="1643328" y="1799894"/>
                </a:lnTo>
                <a:lnTo>
                  <a:pt x="1608083" y="1826935"/>
                </a:lnTo>
                <a:lnTo>
                  <a:pt x="1571640" y="1852439"/>
                </a:lnTo>
                <a:lnTo>
                  <a:pt x="1534048" y="1876357"/>
                </a:lnTo>
                <a:lnTo>
                  <a:pt x="1495356" y="1898640"/>
                </a:lnTo>
                <a:lnTo>
                  <a:pt x="1455612" y="1919240"/>
                </a:lnTo>
                <a:lnTo>
                  <a:pt x="1414864" y="1938109"/>
                </a:lnTo>
                <a:lnTo>
                  <a:pt x="1373162" y="1955198"/>
                </a:lnTo>
                <a:lnTo>
                  <a:pt x="1330554" y="1970458"/>
                </a:lnTo>
                <a:lnTo>
                  <a:pt x="1287088" y="1983841"/>
                </a:lnTo>
                <a:lnTo>
                  <a:pt x="1242812" y="1995298"/>
                </a:lnTo>
                <a:lnTo>
                  <a:pt x="1197777" y="2004781"/>
                </a:lnTo>
                <a:lnTo>
                  <a:pt x="1152029" y="2012241"/>
                </a:lnTo>
                <a:lnTo>
                  <a:pt x="1105618" y="2017630"/>
                </a:lnTo>
                <a:lnTo>
                  <a:pt x="1058592" y="2020899"/>
                </a:lnTo>
                <a:lnTo>
                  <a:pt x="1010999" y="20219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562233" y="514500"/>
            <a:ext cx="2696633" cy="2696633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0" y="1010999"/>
                </a:moveTo>
                <a:lnTo>
                  <a:pt x="1100" y="963407"/>
                </a:lnTo>
                <a:lnTo>
                  <a:pt x="4369" y="916381"/>
                </a:lnTo>
                <a:lnTo>
                  <a:pt x="9758" y="869970"/>
                </a:lnTo>
                <a:lnTo>
                  <a:pt x="17218" y="824222"/>
                </a:lnTo>
                <a:lnTo>
                  <a:pt x="26701" y="779186"/>
                </a:lnTo>
                <a:lnTo>
                  <a:pt x="38158" y="734911"/>
                </a:lnTo>
                <a:lnTo>
                  <a:pt x="51541" y="691445"/>
                </a:lnTo>
                <a:lnTo>
                  <a:pt x="66801" y="648837"/>
                </a:lnTo>
                <a:lnTo>
                  <a:pt x="83890" y="607135"/>
                </a:lnTo>
                <a:lnTo>
                  <a:pt x="102759" y="566387"/>
                </a:lnTo>
                <a:lnTo>
                  <a:pt x="123359" y="526643"/>
                </a:lnTo>
                <a:lnTo>
                  <a:pt x="145642" y="487951"/>
                </a:lnTo>
                <a:lnTo>
                  <a:pt x="169560" y="450359"/>
                </a:lnTo>
                <a:lnTo>
                  <a:pt x="195064" y="413916"/>
                </a:lnTo>
                <a:lnTo>
                  <a:pt x="222105" y="378671"/>
                </a:lnTo>
                <a:lnTo>
                  <a:pt x="250635" y="344671"/>
                </a:lnTo>
                <a:lnTo>
                  <a:pt x="280605" y="311966"/>
                </a:lnTo>
                <a:lnTo>
                  <a:pt x="311966" y="280605"/>
                </a:lnTo>
                <a:lnTo>
                  <a:pt x="344671" y="250635"/>
                </a:lnTo>
                <a:lnTo>
                  <a:pt x="378671" y="222105"/>
                </a:lnTo>
                <a:lnTo>
                  <a:pt x="413916" y="195064"/>
                </a:lnTo>
                <a:lnTo>
                  <a:pt x="450359" y="169560"/>
                </a:lnTo>
                <a:lnTo>
                  <a:pt x="487951" y="145642"/>
                </a:lnTo>
                <a:lnTo>
                  <a:pt x="526643" y="123359"/>
                </a:lnTo>
                <a:lnTo>
                  <a:pt x="566387" y="102759"/>
                </a:lnTo>
                <a:lnTo>
                  <a:pt x="607135" y="83890"/>
                </a:lnTo>
                <a:lnTo>
                  <a:pt x="648837" y="66801"/>
                </a:lnTo>
                <a:lnTo>
                  <a:pt x="691445" y="51541"/>
                </a:lnTo>
                <a:lnTo>
                  <a:pt x="734911" y="38158"/>
                </a:lnTo>
                <a:lnTo>
                  <a:pt x="779186" y="26701"/>
                </a:lnTo>
                <a:lnTo>
                  <a:pt x="824222" y="17218"/>
                </a:lnTo>
                <a:lnTo>
                  <a:pt x="869970" y="9758"/>
                </a:lnTo>
                <a:lnTo>
                  <a:pt x="916381" y="4369"/>
                </a:lnTo>
                <a:lnTo>
                  <a:pt x="963407" y="1100"/>
                </a:lnTo>
                <a:lnTo>
                  <a:pt x="1010999" y="0"/>
                </a:lnTo>
                <a:lnTo>
                  <a:pt x="1061132" y="1242"/>
                </a:lnTo>
                <a:lnTo>
                  <a:pt x="1110924" y="4947"/>
                </a:lnTo>
                <a:lnTo>
                  <a:pt x="1160294" y="11079"/>
                </a:lnTo>
                <a:lnTo>
                  <a:pt x="1209157" y="19605"/>
                </a:lnTo>
                <a:lnTo>
                  <a:pt x="1257431" y="30490"/>
                </a:lnTo>
                <a:lnTo>
                  <a:pt x="1305034" y="43700"/>
                </a:lnTo>
                <a:lnTo>
                  <a:pt x="1351882" y="59201"/>
                </a:lnTo>
                <a:lnTo>
                  <a:pt x="1397892" y="76957"/>
                </a:lnTo>
                <a:lnTo>
                  <a:pt x="1442983" y="96936"/>
                </a:lnTo>
                <a:lnTo>
                  <a:pt x="1487070" y="119102"/>
                </a:lnTo>
                <a:lnTo>
                  <a:pt x="1530071" y="143421"/>
                </a:lnTo>
                <a:lnTo>
                  <a:pt x="1571903" y="169859"/>
                </a:lnTo>
                <a:lnTo>
                  <a:pt x="1612483" y="198382"/>
                </a:lnTo>
                <a:lnTo>
                  <a:pt x="1651728" y="228955"/>
                </a:lnTo>
                <a:lnTo>
                  <a:pt x="1689557" y="261544"/>
                </a:lnTo>
                <a:lnTo>
                  <a:pt x="1725884" y="296115"/>
                </a:lnTo>
                <a:lnTo>
                  <a:pt x="1760455" y="332442"/>
                </a:lnTo>
                <a:lnTo>
                  <a:pt x="1793044" y="370270"/>
                </a:lnTo>
                <a:lnTo>
                  <a:pt x="1823617" y="409516"/>
                </a:lnTo>
                <a:lnTo>
                  <a:pt x="1852140" y="450096"/>
                </a:lnTo>
                <a:lnTo>
                  <a:pt x="1878578" y="491928"/>
                </a:lnTo>
                <a:lnTo>
                  <a:pt x="1902897" y="534929"/>
                </a:lnTo>
                <a:lnTo>
                  <a:pt x="1925063" y="579016"/>
                </a:lnTo>
                <a:lnTo>
                  <a:pt x="1945042" y="624107"/>
                </a:lnTo>
                <a:lnTo>
                  <a:pt x="1962798" y="670117"/>
                </a:lnTo>
                <a:lnTo>
                  <a:pt x="1978299" y="716965"/>
                </a:lnTo>
                <a:lnTo>
                  <a:pt x="1991509" y="764568"/>
                </a:lnTo>
                <a:lnTo>
                  <a:pt x="2002394" y="812842"/>
                </a:lnTo>
                <a:lnTo>
                  <a:pt x="2010920" y="861705"/>
                </a:lnTo>
                <a:lnTo>
                  <a:pt x="2017052" y="911075"/>
                </a:lnTo>
                <a:lnTo>
                  <a:pt x="2020757" y="960867"/>
                </a:lnTo>
                <a:lnTo>
                  <a:pt x="2021999" y="1010999"/>
                </a:lnTo>
                <a:lnTo>
                  <a:pt x="2020899" y="1058592"/>
                </a:lnTo>
                <a:lnTo>
                  <a:pt x="2017630" y="1105618"/>
                </a:lnTo>
                <a:lnTo>
                  <a:pt x="2012241" y="1152029"/>
                </a:lnTo>
                <a:lnTo>
                  <a:pt x="2004781" y="1197777"/>
                </a:lnTo>
                <a:lnTo>
                  <a:pt x="1995298" y="1242813"/>
                </a:lnTo>
                <a:lnTo>
                  <a:pt x="1983841" y="1287088"/>
                </a:lnTo>
                <a:lnTo>
                  <a:pt x="1970458" y="1330554"/>
                </a:lnTo>
                <a:lnTo>
                  <a:pt x="1955198" y="1373162"/>
                </a:lnTo>
                <a:lnTo>
                  <a:pt x="1938109" y="1414864"/>
                </a:lnTo>
                <a:lnTo>
                  <a:pt x="1919240" y="1455612"/>
                </a:lnTo>
                <a:lnTo>
                  <a:pt x="1898640" y="1495356"/>
                </a:lnTo>
                <a:lnTo>
                  <a:pt x="1876357" y="1534048"/>
                </a:lnTo>
                <a:lnTo>
                  <a:pt x="1852439" y="1571640"/>
                </a:lnTo>
                <a:lnTo>
                  <a:pt x="1826935" y="1608083"/>
                </a:lnTo>
                <a:lnTo>
                  <a:pt x="1799894" y="1643328"/>
                </a:lnTo>
                <a:lnTo>
                  <a:pt x="1771364" y="1677328"/>
                </a:lnTo>
                <a:lnTo>
                  <a:pt x="1741394" y="1710033"/>
                </a:lnTo>
                <a:lnTo>
                  <a:pt x="1710033" y="1741394"/>
                </a:lnTo>
                <a:lnTo>
                  <a:pt x="1677328" y="1771364"/>
                </a:lnTo>
                <a:lnTo>
                  <a:pt x="1643328" y="1799894"/>
                </a:lnTo>
                <a:lnTo>
                  <a:pt x="1608083" y="1826935"/>
                </a:lnTo>
                <a:lnTo>
                  <a:pt x="1571640" y="1852439"/>
                </a:lnTo>
                <a:lnTo>
                  <a:pt x="1534048" y="1876357"/>
                </a:lnTo>
                <a:lnTo>
                  <a:pt x="1495356" y="1898640"/>
                </a:lnTo>
                <a:lnTo>
                  <a:pt x="1455612" y="1919240"/>
                </a:lnTo>
                <a:lnTo>
                  <a:pt x="1414864" y="1938109"/>
                </a:lnTo>
                <a:lnTo>
                  <a:pt x="1373162" y="1955198"/>
                </a:lnTo>
                <a:lnTo>
                  <a:pt x="1330554" y="1970458"/>
                </a:lnTo>
                <a:lnTo>
                  <a:pt x="1287088" y="1983841"/>
                </a:lnTo>
                <a:lnTo>
                  <a:pt x="1242812" y="1995298"/>
                </a:lnTo>
                <a:lnTo>
                  <a:pt x="1197777" y="2004781"/>
                </a:lnTo>
                <a:lnTo>
                  <a:pt x="1152029" y="2012241"/>
                </a:lnTo>
                <a:lnTo>
                  <a:pt x="1105618" y="2017630"/>
                </a:lnTo>
                <a:lnTo>
                  <a:pt x="1058592" y="2020899"/>
                </a:lnTo>
                <a:lnTo>
                  <a:pt x="1010999" y="2021999"/>
                </a:lnTo>
                <a:lnTo>
                  <a:pt x="963407" y="2020899"/>
                </a:lnTo>
                <a:lnTo>
                  <a:pt x="916381" y="2017630"/>
                </a:lnTo>
                <a:lnTo>
                  <a:pt x="869970" y="2012241"/>
                </a:lnTo>
                <a:lnTo>
                  <a:pt x="824222" y="2004781"/>
                </a:lnTo>
                <a:lnTo>
                  <a:pt x="779186" y="1995298"/>
                </a:lnTo>
                <a:lnTo>
                  <a:pt x="734911" y="1983841"/>
                </a:lnTo>
                <a:lnTo>
                  <a:pt x="691445" y="1970458"/>
                </a:lnTo>
                <a:lnTo>
                  <a:pt x="648837" y="1955198"/>
                </a:lnTo>
                <a:lnTo>
                  <a:pt x="607135" y="1938109"/>
                </a:lnTo>
                <a:lnTo>
                  <a:pt x="566387" y="1919240"/>
                </a:lnTo>
                <a:lnTo>
                  <a:pt x="526643" y="1898640"/>
                </a:lnTo>
                <a:lnTo>
                  <a:pt x="487951" y="1876357"/>
                </a:lnTo>
                <a:lnTo>
                  <a:pt x="450359" y="1852439"/>
                </a:lnTo>
                <a:lnTo>
                  <a:pt x="413916" y="1826935"/>
                </a:lnTo>
                <a:lnTo>
                  <a:pt x="378671" y="1799894"/>
                </a:lnTo>
                <a:lnTo>
                  <a:pt x="344671" y="1771364"/>
                </a:lnTo>
                <a:lnTo>
                  <a:pt x="311966" y="1741394"/>
                </a:lnTo>
                <a:lnTo>
                  <a:pt x="280605" y="1710033"/>
                </a:lnTo>
                <a:lnTo>
                  <a:pt x="250635" y="1677328"/>
                </a:lnTo>
                <a:lnTo>
                  <a:pt x="222105" y="1643328"/>
                </a:lnTo>
                <a:lnTo>
                  <a:pt x="195064" y="1608083"/>
                </a:lnTo>
                <a:lnTo>
                  <a:pt x="169560" y="1571640"/>
                </a:lnTo>
                <a:lnTo>
                  <a:pt x="145642" y="1534048"/>
                </a:lnTo>
                <a:lnTo>
                  <a:pt x="123359" y="1495356"/>
                </a:lnTo>
                <a:lnTo>
                  <a:pt x="102759" y="1455612"/>
                </a:lnTo>
                <a:lnTo>
                  <a:pt x="83890" y="1414864"/>
                </a:lnTo>
                <a:lnTo>
                  <a:pt x="66801" y="1373162"/>
                </a:lnTo>
                <a:lnTo>
                  <a:pt x="51541" y="1330554"/>
                </a:lnTo>
                <a:lnTo>
                  <a:pt x="38158" y="1287088"/>
                </a:lnTo>
                <a:lnTo>
                  <a:pt x="26701" y="1242813"/>
                </a:lnTo>
                <a:lnTo>
                  <a:pt x="17218" y="1197777"/>
                </a:lnTo>
                <a:lnTo>
                  <a:pt x="9758" y="1152029"/>
                </a:lnTo>
                <a:lnTo>
                  <a:pt x="4369" y="1105618"/>
                </a:lnTo>
                <a:lnTo>
                  <a:pt x="1100" y="1058592"/>
                </a:lnTo>
                <a:lnTo>
                  <a:pt x="0" y="1010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426622" y="1504530"/>
            <a:ext cx="967740" cy="660095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219281" marR="6773" indent="-203195">
              <a:lnSpc>
                <a:spcPct val="101600"/>
              </a:lnSpc>
              <a:spcBef>
                <a:spcPts val="93"/>
              </a:spcBef>
            </a:pPr>
            <a:r>
              <a:rPr sz="2133" dirty="0">
                <a:latin typeface="Arial"/>
                <a:cs typeface="Arial"/>
              </a:rPr>
              <a:t>sigmoid  </a:t>
            </a:r>
            <a:r>
              <a:rPr sz="2133" spc="-7" dirty="0">
                <a:latin typeface="Arial"/>
                <a:cs typeface="Arial"/>
              </a:rPr>
              <a:t>gate</a:t>
            </a:r>
            <a:endParaRPr sz="2133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833" y="1862500"/>
            <a:ext cx="1924473" cy="0"/>
          </a:xfrm>
          <a:custGeom>
            <a:avLst/>
            <a:gdLst/>
            <a:ahLst/>
            <a:cxnLst/>
            <a:rect l="l" t="t" r="r" b="b"/>
            <a:pathLst>
              <a:path w="1443355">
                <a:moveTo>
                  <a:pt x="0" y="0"/>
                </a:moveTo>
                <a:lnTo>
                  <a:pt x="1442999" y="0"/>
                </a:lnTo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397132" y="1807845"/>
            <a:ext cx="140667" cy="1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554567" y="1239178"/>
            <a:ext cx="237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8234" y="1862500"/>
            <a:ext cx="2179319" cy="0"/>
          </a:xfrm>
          <a:custGeom>
            <a:avLst/>
            <a:gdLst/>
            <a:ahLst/>
            <a:cxnLst/>
            <a:rect l="l" t="t" r="r" b="b"/>
            <a:pathLst>
              <a:path w="1634489">
                <a:moveTo>
                  <a:pt x="0" y="0"/>
                </a:moveTo>
                <a:lnTo>
                  <a:pt x="1634099" y="0"/>
                </a:lnTo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424333" y="1807845"/>
            <a:ext cx="140667" cy="1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457633" y="1364467"/>
            <a:ext cx="2222537" cy="376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5451283" y="1358116"/>
            <a:ext cx="2236047" cy="389467"/>
          </a:xfrm>
          <a:custGeom>
            <a:avLst/>
            <a:gdLst/>
            <a:ahLst/>
            <a:cxnLst/>
            <a:rect l="l" t="t" r="r" b="b"/>
            <a:pathLst>
              <a:path w="1677035" h="292100">
                <a:moveTo>
                  <a:pt x="0" y="0"/>
                </a:moveTo>
                <a:lnTo>
                  <a:pt x="1676428" y="0"/>
                </a:lnTo>
                <a:lnTo>
                  <a:pt x="1676428" y="291824"/>
                </a:lnTo>
                <a:lnTo>
                  <a:pt x="0" y="2918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167091" y="581384"/>
            <a:ext cx="3818208" cy="2511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7959784" y="575033"/>
            <a:ext cx="4032673" cy="2575560"/>
          </a:xfrm>
          <a:custGeom>
            <a:avLst/>
            <a:gdLst/>
            <a:ahLst/>
            <a:cxnLst/>
            <a:rect l="l" t="t" r="r" b="b"/>
            <a:pathLst>
              <a:path w="3024504" h="1931670">
                <a:moveTo>
                  <a:pt x="0" y="0"/>
                </a:moveTo>
                <a:lnTo>
                  <a:pt x="3023899" y="0"/>
                </a:lnTo>
                <a:lnTo>
                  <a:pt x="3023899" y="1931199"/>
                </a:lnTo>
                <a:lnTo>
                  <a:pt x="0" y="1931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495460" y="2056703"/>
            <a:ext cx="2046393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367491" y="2002048"/>
            <a:ext cx="140667" cy="10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16626" y="2056703"/>
            <a:ext cx="2046393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200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88657" y="2002048"/>
            <a:ext cx="140667" cy="10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6169683" y="2189371"/>
            <a:ext cx="508299" cy="827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6163333" y="2183022"/>
            <a:ext cx="521547" cy="900853"/>
          </a:xfrm>
          <a:custGeom>
            <a:avLst/>
            <a:gdLst/>
            <a:ahLst/>
            <a:cxnLst/>
            <a:rect l="l" t="t" r="r" b="b"/>
            <a:pathLst>
              <a:path w="391160" h="675639">
                <a:moveTo>
                  <a:pt x="0" y="0"/>
                </a:moveTo>
                <a:lnTo>
                  <a:pt x="390749" y="0"/>
                </a:lnTo>
                <a:lnTo>
                  <a:pt x="390749" y="675049"/>
                </a:lnTo>
                <a:lnTo>
                  <a:pt x="0" y="6750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722702" y="1572201"/>
            <a:ext cx="508265" cy="7662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716352" y="1565850"/>
            <a:ext cx="521547" cy="779780"/>
          </a:xfrm>
          <a:custGeom>
            <a:avLst/>
            <a:gdLst/>
            <a:ahLst/>
            <a:cxnLst/>
            <a:rect l="l" t="t" r="r" b="b"/>
            <a:pathLst>
              <a:path w="391160" h="584835">
                <a:moveTo>
                  <a:pt x="0" y="0"/>
                </a:moveTo>
                <a:lnTo>
                  <a:pt x="390724" y="0"/>
                </a:lnTo>
                <a:lnTo>
                  <a:pt x="390724" y="584245"/>
                </a:lnTo>
                <a:lnTo>
                  <a:pt x="0" y="584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586483" y="2250894"/>
            <a:ext cx="1874831" cy="714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580132" y="2244543"/>
            <a:ext cx="1888067" cy="779780"/>
          </a:xfrm>
          <a:custGeom>
            <a:avLst/>
            <a:gdLst/>
            <a:ahLst/>
            <a:cxnLst/>
            <a:rect l="l" t="t" r="r" b="b"/>
            <a:pathLst>
              <a:path w="1416050" h="584835">
                <a:moveTo>
                  <a:pt x="0" y="0"/>
                </a:moveTo>
                <a:lnTo>
                  <a:pt x="1415648" y="0"/>
                </a:lnTo>
                <a:lnTo>
                  <a:pt x="1415648" y="584249"/>
                </a:lnTo>
                <a:lnTo>
                  <a:pt x="0" y="5842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716667" y="3882011"/>
            <a:ext cx="53255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What happens when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x =</a:t>
            </a:r>
            <a:r>
              <a:rPr sz="32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-10?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0368" y="3945144"/>
            <a:ext cx="3317627" cy="5048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88EE47-4427-4377-AF39-9305B399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Look at learning</a:t>
            </a:r>
            <a:r>
              <a:rPr lang="en-US" spc="-90" dirty="0"/>
              <a:t> </a:t>
            </a:r>
            <a:r>
              <a:rPr lang="en-US" dirty="0"/>
              <a:t>curves!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E16ED-4EE6-4F4B-BD16-00716FAAB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CS231n: Convolutional Neural Networks for Visual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102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FB33F4-9BD5-4C9B-8EC1-047C6914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Look at learning</a:t>
            </a:r>
            <a:r>
              <a:rPr lang="en-US" spc="-90" dirty="0"/>
              <a:t> </a:t>
            </a:r>
            <a:r>
              <a:rPr lang="en-US" dirty="0"/>
              <a:t>curves!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724F05-246D-4F4C-9025-110FE2CF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B721FF71-EA91-448E-AF47-3DEF40A1A887}"/>
              </a:ext>
            </a:extLst>
          </p:cNvPr>
          <p:cNvGrpSpPr/>
          <p:nvPr/>
        </p:nvGrpSpPr>
        <p:grpSpPr>
          <a:xfrm>
            <a:off x="1917792" y="2414713"/>
            <a:ext cx="7362825" cy="2747010"/>
            <a:chOff x="890749" y="1116000"/>
            <a:chExt cx="7362825" cy="274701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C6E3DE74-5973-4090-9D58-9980549308CD}"/>
                </a:ext>
              </a:extLst>
            </p:cNvPr>
            <p:cNvSpPr/>
            <p:nvPr/>
          </p:nvSpPr>
          <p:spPr>
            <a:xfrm>
              <a:off x="890749" y="1116000"/>
              <a:ext cx="3788009" cy="2712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69F43B4-8814-4DD9-B94B-D95B75B183A2}"/>
                </a:ext>
              </a:extLst>
            </p:cNvPr>
            <p:cNvSpPr/>
            <p:nvPr/>
          </p:nvSpPr>
          <p:spPr>
            <a:xfrm>
              <a:off x="4647803" y="1116000"/>
              <a:ext cx="3605447" cy="27465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8544448D-7FA6-49E9-88CA-47E382347AFF}"/>
              </a:ext>
            </a:extLst>
          </p:cNvPr>
          <p:cNvSpPr txBox="1"/>
          <p:nvPr/>
        </p:nvSpPr>
        <p:spPr>
          <a:xfrm>
            <a:off x="2611968" y="5133835"/>
            <a:ext cx="293814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"/>
                <a:cs typeface="Arial"/>
              </a:rPr>
              <a:t>Losses </a:t>
            </a:r>
            <a:r>
              <a:rPr sz="1600" dirty="0">
                <a:latin typeface="Arial"/>
                <a:cs typeface="Arial"/>
              </a:rPr>
              <a:t>may </a:t>
            </a:r>
            <a:r>
              <a:rPr sz="1600" spc="-5" dirty="0">
                <a:latin typeface="Arial"/>
                <a:cs typeface="Arial"/>
              </a:rPr>
              <a:t>be </a:t>
            </a:r>
            <a:r>
              <a:rPr sz="1600" spc="-25" dirty="0">
                <a:latin typeface="Arial"/>
                <a:cs typeface="Arial"/>
              </a:rPr>
              <a:t>noisy, </a:t>
            </a:r>
            <a:r>
              <a:rPr sz="1600" spc="-5" dirty="0">
                <a:latin typeface="Arial"/>
                <a:cs typeface="Arial"/>
              </a:rPr>
              <a:t>use </a:t>
            </a:r>
            <a:r>
              <a:rPr sz="1600" dirty="0">
                <a:latin typeface="Arial"/>
                <a:cs typeface="Arial"/>
              </a:rPr>
              <a:t>a  scatter </a:t>
            </a:r>
            <a:r>
              <a:rPr sz="1600" spc="-5" dirty="0">
                <a:latin typeface="Arial"/>
                <a:cs typeface="Arial"/>
              </a:rPr>
              <a:t>plot and also plot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moving  </a:t>
            </a:r>
            <a:r>
              <a:rPr sz="1600" spc="-5" dirty="0">
                <a:latin typeface="Arial"/>
                <a:cs typeface="Arial"/>
              </a:rPr>
              <a:t>average to </a:t>
            </a:r>
            <a:r>
              <a:rPr sz="1600" dirty="0">
                <a:latin typeface="Arial"/>
                <a:cs typeface="Arial"/>
              </a:rPr>
              <a:t>see </a:t>
            </a:r>
            <a:r>
              <a:rPr sz="1600" spc="-5" dirty="0">
                <a:latin typeface="Arial"/>
                <a:cs typeface="Arial"/>
              </a:rPr>
              <a:t>trends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better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9BE16AF-4150-4592-A63E-18977C71CC3B}"/>
              </a:ext>
            </a:extLst>
          </p:cNvPr>
          <p:cNvSpPr txBox="1"/>
          <p:nvPr/>
        </p:nvSpPr>
        <p:spPr>
          <a:xfrm>
            <a:off x="3431718" y="2103110"/>
            <a:ext cx="12376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Training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0F18E2B9-C94C-47B3-B1E8-5AF36812F68A}"/>
              </a:ext>
            </a:extLst>
          </p:cNvPr>
          <p:cNvSpPr txBox="1"/>
          <p:nvPr/>
        </p:nvSpPr>
        <p:spPr>
          <a:xfrm>
            <a:off x="6730818" y="2103110"/>
            <a:ext cx="18072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Arial"/>
                <a:cs typeface="Arial"/>
              </a:rPr>
              <a:t>Train </a:t>
            </a:r>
            <a:r>
              <a:rPr sz="1600" dirty="0">
                <a:latin typeface="Arial"/>
                <a:cs typeface="Arial"/>
              </a:rPr>
              <a:t>/ </a:t>
            </a:r>
            <a:r>
              <a:rPr sz="1600" spc="-45" dirty="0">
                <a:latin typeface="Arial"/>
                <a:cs typeface="Arial"/>
              </a:rPr>
              <a:t>Val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Accuracy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6169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62F5-C42F-4897-8EA9-3A2C1094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6BE7-78A2-4576-B7AA-0CD6C193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8" name="object 2">
            <a:extLst>
              <a:ext uri="{FF2B5EF4-FFF2-40B4-BE49-F238E27FC236}">
                <a16:creationId xmlns:a16="http://schemas.microsoft.com/office/drawing/2014/main" id="{036064A4-B421-46C0-8DD5-760142593D57}"/>
              </a:ext>
            </a:extLst>
          </p:cNvPr>
          <p:cNvGrpSpPr/>
          <p:nvPr/>
        </p:nvGrpSpPr>
        <p:grpSpPr>
          <a:xfrm>
            <a:off x="3284982" y="2247622"/>
            <a:ext cx="4695825" cy="3213735"/>
            <a:chOff x="1615209" y="279674"/>
            <a:chExt cx="4695825" cy="3213735"/>
          </a:xfrm>
        </p:grpSpPr>
        <p:sp>
          <p:nvSpPr>
            <p:cNvPr id="29" name="object 3">
              <a:extLst>
                <a:ext uri="{FF2B5EF4-FFF2-40B4-BE49-F238E27FC236}">
                  <a16:creationId xmlns:a16="http://schemas.microsoft.com/office/drawing/2014/main" id="{0024E3CA-BC02-46FD-A020-582779FEF9FD}"/>
                </a:ext>
              </a:extLst>
            </p:cNvPr>
            <p:cNvSpPr/>
            <p:nvPr/>
          </p:nvSpPr>
          <p:spPr>
            <a:xfrm>
              <a:off x="1656199" y="375650"/>
              <a:ext cx="0" cy="3076575"/>
            </a:xfrm>
            <a:custGeom>
              <a:avLst/>
              <a:gdLst/>
              <a:ahLst/>
              <a:cxnLst/>
              <a:rect l="l" t="t" r="r" b="b"/>
              <a:pathLst>
                <a:path h="3076575">
                  <a:moveTo>
                    <a:pt x="0" y="30761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4">
              <a:extLst>
                <a:ext uri="{FF2B5EF4-FFF2-40B4-BE49-F238E27FC236}">
                  <a16:creationId xmlns:a16="http://schemas.microsoft.com/office/drawing/2014/main" id="{3661A435-5D11-4DCA-B7A0-ADA59C129162}"/>
                </a:ext>
              </a:extLst>
            </p:cNvPr>
            <p:cNvSpPr/>
            <p:nvPr/>
          </p:nvSpPr>
          <p:spPr>
            <a:xfrm>
              <a:off x="1615209" y="279674"/>
              <a:ext cx="81980" cy="105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C503036F-0945-4E3C-A6E4-79C1B4F75D09}"/>
                </a:ext>
              </a:extLst>
            </p:cNvPr>
            <p:cNvSpPr/>
            <p:nvPr/>
          </p:nvSpPr>
          <p:spPr>
            <a:xfrm>
              <a:off x="1656199" y="3451850"/>
              <a:ext cx="4558030" cy="0"/>
            </a:xfrm>
            <a:custGeom>
              <a:avLst/>
              <a:gdLst/>
              <a:ahLst/>
              <a:cxnLst/>
              <a:rect l="l" t="t" r="r" b="b"/>
              <a:pathLst>
                <a:path w="4558030">
                  <a:moveTo>
                    <a:pt x="0" y="0"/>
                  </a:moveTo>
                  <a:lnTo>
                    <a:pt x="45578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6">
              <a:extLst>
                <a:ext uri="{FF2B5EF4-FFF2-40B4-BE49-F238E27FC236}">
                  <a16:creationId xmlns:a16="http://schemas.microsoft.com/office/drawing/2014/main" id="{2DA77E54-262F-4AA9-95A3-5A4F33AD081E}"/>
                </a:ext>
              </a:extLst>
            </p:cNvPr>
            <p:cNvSpPr/>
            <p:nvPr/>
          </p:nvSpPr>
          <p:spPr>
            <a:xfrm>
              <a:off x="6204575" y="3410859"/>
              <a:ext cx="105500" cy="81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9F55D631-330D-4C97-834F-B0AB64952A5A}"/>
                </a:ext>
              </a:extLst>
            </p:cNvPr>
            <p:cNvSpPr/>
            <p:nvPr/>
          </p:nvSpPr>
          <p:spPr>
            <a:xfrm>
              <a:off x="1659349" y="1479875"/>
              <a:ext cx="4632325" cy="1772285"/>
            </a:xfrm>
            <a:custGeom>
              <a:avLst/>
              <a:gdLst/>
              <a:ahLst/>
              <a:cxnLst/>
              <a:rect l="l" t="t" r="r" b="b"/>
              <a:pathLst>
                <a:path w="4632325" h="1772285">
                  <a:moveTo>
                    <a:pt x="0" y="1771724"/>
                  </a:moveTo>
                  <a:lnTo>
                    <a:pt x="8270" y="1742445"/>
                  </a:lnTo>
                  <a:lnTo>
                    <a:pt x="18522" y="1704941"/>
                  </a:lnTo>
                  <a:lnTo>
                    <a:pt x="30494" y="1660582"/>
                  </a:lnTo>
                  <a:lnTo>
                    <a:pt x="43925" y="1610736"/>
                  </a:lnTo>
                  <a:lnTo>
                    <a:pt x="58556" y="1556771"/>
                  </a:lnTo>
                  <a:lnTo>
                    <a:pt x="74124" y="1500056"/>
                  </a:lnTo>
                  <a:lnTo>
                    <a:pt x="90371" y="1441959"/>
                  </a:lnTo>
                  <a:lnTo>
                    <a:pt x="107035" y="1383849"/>
                  </a:lnTo>
                  <a:lnTo>
                    <a:pt x="123855" y="1327095"/>
                  </a:lnTo>
                  <a:lnTo>
                    <a:pt x="140571" y="1273065"/>
                  </a:lnTo>
                  <a:lnTo>
                    <a:pt x="156923" y="1223127"/>
                  </a:lnTo>
                  <a:lnTo>
                    <a:pt x="172649" y="1178649"/>
                  </a:lnTo>
                  <a:lnTo>
                    <a:pt x="191742" y="1124470"/>
                  </a:lnTo>
                  <a:lnTo>
                    <a:pt x="208889" y="1072206"/>
                  </a:lnTo>
                  <a:lnTo>
                    <a:pt x="225202" y="1022104"/>
                  </a:lnTo>
                  <a:lnTo>
                    <a:pt x="241794" y="974412"/>
                  </a:lnTo>
                  <a:lnTo>
                    <a:pt x="259776" y="929376"/>
                  </a:lnTo>
                  <a:lnTo>
                    <a:pt x="280261" y="887245"/>
                  </a:lnTo>
                  <a:lnTo>
                    <a:pt x="304360" y="848265"/>
                  </a:lnTo>
                  <a:lnTo>
                    <a:pt x="333185" y="812684"/>
                  </a:lnTo>
                  <a:lnTo>
                    <a:pt x="367849" y="780749"/>
                  </a:lnTo>
                  <a:lnTo>
                    <a:pt x="402931" y="756115"/>
                  </a:lnTo>
                  <a:lnTo>
                    <a:pt x="440100" y="735767"/>
                  </a:lnTo>
                  <a:lnTo>
                    <a:pt x="479716" y="718963"/>
                  </a:lnTo>
                  <a:lnTo>
                    <a:pt x="522139" y="704960"/>
                  </a:lnTo>
                  <a:lnTo>
                    <a:pt x="567731" y="693014"/>
                  </a:lnTo>
                  <a:lnTo>
                    <a:pt x="616851" y="682381"/>
                  </a:lnTo>
                  <a:lnTo>
                    <a:pt x="669860" y="672320"/>
                  </a:lnTo>
                  <a:lnTo>
                    <a:pt x="727118" y="662085"/>
                  </a:lnTo>
                  <a:lnTo>
                    <a:pt x="788986" y="650934"/>
                  </a:lnTo>
                  <a:lnTo>
                    <a:pt x="855824" y="638124"/>
                  </a:lnTo>
                  <a:lnTo>
                    <a:pt x="896245" y="630366"/>
                  </a:lnTo>
                  <a:lnTo>
                    <a:pt x="940065" y="622534"/>
                  </a:lnTo>
                  <a:lnTo>
                    <a:pt x="986858" y="614649"/>
                  </a:lnTo>
                  <a:lnTo>
                    <a:pt x="1036200" y="606728"/>
                  </a:lnTo>
                  <a:lnTo>
                    <a:pt x="1087666" y="598792"/>
                  </a:lnTo>
                  <a:lnTo>
                    <a:pt x="1140831" y="590860"/>
                  </a:lnTo>
                  <a:lnTo>
                    <a:pt x="1195271" y="582951"/>
                  </a:lnTo>
                  <a:lnTo>
                    <a:pt x="1250560" y="575084"/>
                  </a:lnTo>
                  <a:lnTo>
                    <a:pt x="1306274" y="567279"/>
                  </a:lnTo>
                  <a:lnTo>
                    <a:pt x="1361989" y="559555"/>
                  </a:lnTo>
                  <a:lnTo>
                    <a:pt x="1417278" y="551932"/>
                  </a:lnTo>
                  <a:lnTo>
                    <a:pt x="1471718" y="544428"/>
                  </a:lnTo>
                  <a:lnTo>
                    <a:pt x="1524883" y="537063"/>
                  </a:lnTo>
                  <a:lnTo>
                    <a:pt x="1576349" y="529857"/>
                  </a:lnTo>
                  <a:lnTo>
                    <a:pt x="1625691" y="522828"/>
                  </a:lnTo>
                  <a:lnTo>
                    <a:pt x="1672484" y="515996"/>
                  </a:lnTo>
                  <a:lnTo>
                    <a:pt x="1716304" y="509380"/>
                  </a:lnTo>
                  <a:lnTo>
                    <a:pt x="1756724" y="502999"/>
                  </a:lnTo>
                  <a:lnTo>
                    <a:pt x="1822110" y="492065"/>
                  </a:lnTo>
                  <a:lnTo>
                    <a:pt x="1880266" y="481737"/>
                  </a:lnTo>
                  <a:lnTo>
                    <a:pt x="1932521" y="471951"/>
                  </a:lnTo>
                  <a:lnTo>
                    <a:pt x="1980204" y="462636"/>
                  </a:lnTo>
                  <a:lnTo>
                    <a:pt x="2024643" y="453728"/>
                  </a:lnTo>
                  <a:lnTo>
                    <a:pt x="2067168" y="445156"/>
                  </a:lnTo>
                  <a:lnTo>
                    <a:pt x="2109107" y="436856"/>
                  </a:lnTo>
                  <a:lnTo>
                    <a:pt x="2151790" y="428757"/>
                  </a:lnTo>
                  <a:lnTo>
                    <a:pt x="2196544" y="420795"/>
                  </a:lnTo>
                  <a:lnTo>
                    <a:pt x="2244699" y="412899"/>
                  </a:lnTo>
                  <a:lnTo>
                    <a:pt x="2295756" y="405128"/>
                  </a:lnTo>
                  <a:lnTo>
                    <a:pt x="2348059" y="397582"/>
                  </a:lnTo>
                  <a:lnTo>
                    <a:pt x="2401203" y="390261"/>
                  </a:lnTo>
                  <a:lnTo>
                    <a:pt x="2454781" y="383165"/>
                  </a:lnTo>
                  <a:lnTo>
                    <a:pt x="2508390" y="376295"/>
                  </a:lnTo>
                  <a:lnTo>
                    <a:pt x="2561624" y="369650"/>
                  </a:lnTo>
                  <a:lnTo>
                    <a:pt x="2614077" y="363230"/>
                  </a:lnTo>
                  <a:lnTo>
                    <a:pt x="2665344" y="357036"/>
                  </a:lnTo>
                  <a:lnTo>
                    <a:pt x="2715020" y="351067"/>
                  </a:lnTo>
                  <a:lnTo>
                    <a:pt x="2762699" y="345324"/>
                  </a:lnTo>
                  <a:lnTo>
                    <a:pt x="2819651" y="338618"/>
                  </a:lnTo>
                  <a:lnTo>
                    <a:pt x="2874375" y="332483"/>
                  </a:lnTo>
                  <a:lnTo>
                    <a:pt x="2927223" y="326790"/>
                  </a:lnTo>
                  <a:lnTo>
                    <a:pt x="2978546" y="321404"/>
                  </a:lnTo>
                  <a:lnTo>
                    <a:pt x="3028697" y="316195"/>
                  </a:lnTo>
                  <a:lnTo>
                    <a:pt x="3078025" y="311029"/>
                  </a:lnTo>
                  <a:lnTo>
                    <a:pt x="3126884" y="305775"/>
                  </a:lnTo>
                  <a:lnTo>
                    <a:pt x="3175624" y="300299"/>
                  </a:lnTo>
                  <a:lnTo>
                    <a:pt x="3230868" y="294325"/>
                  </a:lnTo>
                  <a:lnTo>
                    <a:pt x="3285104" y="288962"/>
                  </a:lnTo>
                  <a:lnTo>
                    <a:pt x="3338398" y="283752"/>
                  </a:lnTo>
                  <a:lnTo>
                    <a:pt x="3390816" y="278235"/>
                  </a:lnTo>
                  <a:lnTo>
                    <a:pt x="3442424" y="271952"/>
                  </a:lnTo>
                  <a:lnTo>
                    <a:pt x="3493288" y="264443"/>
                  </a:lnTo>
                  <a:lnTo>
                    <a:pt x="3543474" y="255249"/>
                  </a:lnTo>
                  <a:lnTo>
                    <a:pt x="3592502" y="243867"/>
                  </a:lnTo>
                  <a:lnTo>
                    <a:pt x="3640150" y="230537"/>
                  </a:lnTo>
                  <a:lnTo>
                    <a:pt x="3686880" y="215916"/>
                  </a:lnTo>
                  <a:lnTo>
                    <a:pt x="3733150" y="200660"/>
                  </a:lnTo>
                  <a:lnTo>
                    <a:pt x="3779420" y="185425"/>
                  </a:lnTo>
                  <a:lnTo>
                    <a:pt x="3826150" y="170870"/>
                  </a:lnTo>
                  <a:lnTo>
                    <a:pt x="3873799" y="157649"/>
                  </a:lnTo>
                  <a:lnTo>
                    <a:pt x="3921756" y="145808"/>
                  </a:lnTo>
                  <a:lnTo>
                    <a:pt x="3969406" y="134776"/>
                  </a:lnTo>
                  <a:lnTo>
                    <a:pt x="4017210" y="124292"/>
                  </a:lnTo>
                  <a:lnTo>
                    <a:pt x="4065627" y="114092"/>
                  </a:lnTo>
                  <a:lnTo>
                    <a:pt x="4115117" y="103914"/>
                  </a:lnTo>
                  <a:lnTo>
                    <a:pt x="4166137" y="93496"/>
                  </a:lnTo>
                  <a:lnTo>
                    <a:pt x="4219149" y="82574"/>
                  </a:lnTo>
                  <a:lnTo>
                    <a:pt x="4270352" y="72047"/>
                  </a:lnTo>
                  <a:lnTo>
                    <a:pt x="4327302" y="60523"/>
                  </a:lnTo>
                  <a:lnTo>
                    <a:pt x="4387184" y="48529"/>
                  </a:lnTo>
                  <a:lnTo>
                    <a:pt x="4447184" y="36595"/>
                  </a:lnTo>
                  <a:lnTo>
                    <a:pt x="4504485" y="25247"/>
                  </a:lnTo>
                  <a:lnTo>
                    <a:pt x="4556273" y="15013"/>
                  </a:lnTo>
                  <a:lnTo>
                    <a:pt x="4599733" y="6421"/>
                  </a:lnTo>
                  <a:lnTo>
                    <a:pt x="4632049" y="0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8">
            <a:extLst>
              <a:ext uri="{FF2B5EF4-FFF2-40B4-BE49-F238E27FC236}">
                <a16:creationId xmlns:a16="http://schemas.microsoft.com/office/drawing/2014/main" id="{28F79E8F-0EED-40C8-86D7-9702ADD9F25A}"/>
              </a:ext>
            </a:extLst>
          </p:cNvPr>
          <p:cNvSpPr txBox="1"/>
          <p:nvPr/>
        </p:nvSpPr>
        <p:spPr>
          <a:xfrm>
            <a:off x="2119523" y="2330654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Accuracy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7497AF9C-BBC6-4191-BB98-3E9481B97353}"/>
              </a:ext>
            </a:extLst>
          </p:cNvPr>
          <p:cNvSpPr txBox="1"/>
          <p:nvPr/>
        </p:nvSpPr>
        <p:spPr>
          <a:xfrm>
            <a:off x="6798573" y="5570878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A0305B4C-112C-4A2F-B871-A1FE1D3A5EF8}"/>
              </a:ext>
            </a:extLst>
          </p:cNvPr>
          <p:cNvSpPr txBox="1"/>
          <p:nvPr/>
        </p:nvSpPr>
        <p:spPr>
          <a:xfrm>
            <a:off x="3948398" y="3093356"/>
            <a:ext cx="70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rain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83018E1C-652E-40A9-A491-21E2733CFBFD}"/>
              </a:ext>
            </a:extLst>
          </p:cNvPr>
          <p:cNvSpPr txBox="1">
            <a:spLocks/>
          </p:cNvSpPr>
          <p:nvPr/>
        </p:nvSpPr>
        <p:spPr>
          <a:xfrm>
            <a:off x="4993598" y="2249404"/>
            <a:ext cx="2790825" cy="575945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z="1800" spc="-5"/>
              <a:t>Accuracy </a:t>
            </a:r>
            <a:r>
              <a:rPr lang="en-US" sz="1800"/>
              <a:t>still </a:t>
            </a:r>
            <a:r>
              <a:rPr lang="en-US" sz="1800" spc="-5"/>
              <a:t>going up,</a:t>
            </a:r>
            <a:r>
              <a:rPr lang="en-US" sz="1800" spc="-100"/>
              <a:t> </a:t>
            </a:r>
            <a:r>
              <a:rPr lang="en-US" sz="1800"/>
              <a:t>you  </a:t>
            </a:r>
            <a:r>
              <a:rPr lang="en-US" sz="1800" spc="-5"/>
              <a:t>need to train</a:t>
            </a:r>
            <a:r>
              <a:rPr lang="en-US" sz="1800" spc="-25"/>
              <a:t> </a:t>
            </a:r>
            <a:r>
              <a:rPr lang="en-US" sz="1800" spc="-5"/>
              <a:t>longer</a:t>
            </a:r>
            <a:endParaRPr lang="en-US" sz="1800"/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563C3EFC-5283-42CB-9FC3-F49B1CEBB688}"/>
              </a:ext>
            </a:extLst>
          </p:cNvPr>
          <p:cNvSpPr/>
          <p:nvPr/>
        </p:nvSpPr>
        <p:spPr>
          <a:xfrm>
            <a:off x="3336623" y="3763122"/>
            <a:ext cx="4669790" cy="1599565"/>
          </a:xfrm>
          <a:custGeom>
            <a:avLst/>
            <a:gdLst/>
            <a:ahLst/>
            <a:cxnLst/>
            <a:rect l="l" t="t" r="r" b="b"/>
            <a:pathLst>
              <a:path w="4669790" h="1599564">
                <a:moveTo>
                  <a:pt x="0" y="1599074"/>
                </a:moveTo>
                <a:lnTo>
                  <a:pt x="10482" y="1569582"/>
                </a:lnTo>
                <a:lnTo>
                  <a:pt x="23436" y="1530433"/>
                </a:lnTo>
                <a:lnTo>
                  <a:pt x="38645" y="1483794"/>
                </a:lnTo>
                <a:lnTo>
                  <a:pt x="55893" y="1431835"/>
                </a:lnTo>
                <a:lnTo>
                  <a:pt x="74963" y="1376725"/>
                </a:lnTo>
                <a:lnTo>
                  <a:pt x="95640" y="1320633"/>
                </a:lnTo>
                <a:lnTo>
                  <a:pt x="117708" y="1265727"/>
                </a:lnTo>
                <a:lnTo>
                  <a:pt x="140950" y="1214176"/>
                </a:lnTo>
                <a:lnTo>
                  <a:pt x="165149" y="1168149"/>
                </a:lnTo>
                <a:lnTo>
                  <a:pt x="190204" y="1125880"/>
                </a:lnTo>
                <a:lnTo>
                  <a:pt x="216279" y="1084315"/>
                </a:lnTo>
                <a:lnTo>
                  <a:pt x="243559" y="1043695"/>
                </a:lnTo>
                <a:lnTo>
                  <a:pt x="272229" y="1004262"/>
                </a:lnTo>
                <a:lnTo>
                  <a:pt x="302475" y="966256"/>
                </a:lnTo>
                <a:lnTo>
                  <a:pt x="334482" y="929918"/>
                </a:lnTo>
                <a:lnTo>
                  <a:pt x="368436" y="895490"/>
                </a:lnTo>
                <a:lnTo>
                  <a:pt x="404521" y="863212"/>
                </a:lnTo>
                <a:lnTo>
                  <a:pt x="442924" y="833324"/>
                </a:lnTo>
                <a:lnTo>
                  <a:pt x="484675" y="805940"/>
                </a:lnTo>
                <a:lnTo>
                  <a:pt x="530103" y="780872"/>
                </a:lnTo>
                <a:lnTo>
                  <a:pt x="578342" y="757918"/>
                </a:lnTo>
                <a:lnTo>
                  <a:pt x="628528" y="736873"/>
                </a:lnTo>
                <a:lnTo>
                  <a:pt x="679796" y="717533"/>
                </a:lnTo>
                <a:lnTo>
                  <a:pt x="731279" y="699695"/>
                </a:lnTo>
                <a:lnTo>
                  <a:pt x="782114" y="683154"/>
                </a:lnTo>
                <a:lnTo>
                  <a:pt x="831434" y="667707"/>
                </a:lnTo>
                <a:lnTo>
                  <a:pt x="878374" y="653149"/>
                </a:lnTo>
                <a:lnTo>
                  <a:pt x="927723" y="638582"/>
                </a:lnTo>
                <a:lnTo>
                  <a:pt x="974271" y="626463"/>
                </a:lnTo>
                <a:lnTo>
                  <a:pt x="1019205" y="616309"/>
                </a:lnTo>
                <a:lnTo>
                  <a:pt x="1063714" y="607635"/>
                </a:lnTo>
                <a:lnTo>
                  <a:pt x="1108984" y="599959"/>
                </a:lnTo>
                <a:lnTo>
                  <a:pt x="1156206" y="592796"/>
                </a:lnTo>
                <a:lnTo>
                  <a:pt x="1206565" y="585663"/>
                </a:lnTo>
                <a:lnTo>
                  <a:pt x="1261249" y="578074"/>
                </a:lnTo>
                <a:lnTo>
                  <a:pt x="1304207" y="572451"/>
                </a:lnTo>
                <a:lnTo>
                  <a:pt x="1349533" y="567149"/>
                </a:lnTo>
                <a:lnTo>
                  <a:pt x="1396806" y="562118"/>
                </a:lnTo>
                <a:lnTo>
                  <a:pt x="1445601" y="557307"/>
                </a:lnTo>
                <a:lnTo>
                  <a:pt x="1495497" y="552665"/>
                </a:lnTo>
                <a:lnTo>
                  <a:pt x="1546069" y="548142"/>
                </a:lnTo>
                <a:lnTo>
                  <a:pt x="1596895" y="543686"/>
                </a:lnTo>
                <a:lnTo>
                  <a:pt x="1647551" y="539247"/>
                </a:lnTo>
                <a:lnTo>
                  <a:pt x="1697615" y="534774"/>
                </a:lnTo>
                <a:lnTo>
                  <a:pt x="1746664" y="530217"/>
                </a:lnTo>
                <a:lnTo>
                  <a:pt x="1794274" y="525524"/>
                </a:lnTo>
                <a:lnTo>
                  <a:pt x="1845275" y="520337"/>
                </a:lnTo>
                <a:lnTo>
                  <a:pt x="1895532" y="515255"/>
                </a:lnTo>
                <a:lnTo>
                  <a:pt x="1945204" y="510233"/>
                </a:lnTo>
                <a:lnTo>
                  <a:pt x="1994447" y="505226"/>
                </a:lnTo>
                <a:lnTo>
                  <a:pt x="2043420" y="500189"/>
                </a:lnTo>
                <a:lnTo>
                  <a:pt x="2092280" y="495076"/>
                </a:lnTo>
                <a:lnTo>
                  <a:pt x="2141185" y="489844"/>
                </a:lnTo>
                <a:lnTo>
                  <a:pt x="2190294" y="484446"/>
                </a:lnTo>
                <a:lnTo>
                  <a:pt x="2239762" y="478838"/>
                </a:lnTo>
                <a:lnTo>
                  <a:pt x="2289749" y="472974"/>
                </a:lnTo>
                <a:lnTo>
                  <a:pt x="2339921" y="466893"/>
                </a:lnTo>
                <a:lnTo>
                  <a:pt x="2389927" y="460661"/>
                </a:lnTo>
                <a:lnTo>
                  <a:pt x="2439903" y="454279"/>
                </a:lnTo>
                <a:lnTo>
                  <a:pt x="2489984" y="447746"/>
                </a:lnTo>
                <a:lnTo>
                  <a:pt x="2540306" y="441064"/>
                </a:lnTo>
                <a:lnTo>
                  <a:pt x="2591003" y="434231"/>
                </a:lnTo>
                <a:lnTo>
                  <a:pt x="2642211" y="427248"/>
                </a:lnTo>
                <a:lnTo>
                  <a:pt x="2694064" y="420115"/>
                </a:lnTo>
                <a:lnTo>
                  <a:pt x="2746699" y="412832"/>
                </a:lnTo>
                <a:lnTo>
                  <a:pt x="2800249" y="405399"/>
                </a:lnTo>
                <a:lnTo>
                  <a:pt x="2850230" y="398541"/>
                </a:lnTo>
                <a:lnTo>
                  <a:pt x="2901655" y="391603"/>
                </a:lnTo>
                <a:lnTo>
                  <a:pt x="2954168" y="384570"/>
                </a:lnTo>
                <a:lnTo>
                  <a:pt x="3007416" y="377424"/>
                </a:lnTo>
                <a:lnTo>
                  <a:pt x="3061041" y="370149"/>
                </a:lnTo>
                <a:lnTo>
                  <a:pt x="3114688" y="362727"/>
                </a:lnTo>
                <a:lnTo>
                  <a:pt x="3168003" y="355141"/>
                </a:lnTo>
                <a:lnTo>
                  <a:pt x="3220630" y="347375"/>
                </a:lnTo>
                <a:lnTo>
                  <a:pt x="3272212" y="339412"/>
                </a:lnTo>
                <a:lnTo>
                  <a:pt x="3322396" y="331234"/>
                </a:lnTo>
                <a:lnTo>
                  <a:pt x="3370824" y="322824"/>
                </a:lnTo>
                <a:lnTo>
                  <a:pt x="3422580" y="313159"/>
                </a:lnTo>
                <a:lnTo>
                  <a:pt x="3473464" y="303006"/>
                </a:lnTo>
                <a:lnTo>
                  <a:pt x="3523432" y="292478"/>
                </a:lnTo>
                <a:lnTo>
                  <a:pt x="3572438" y="281686"/>
                </a:lnTo>
                <a:lnTo>
                  <a:pt x="3620439" y="270745"/>
                </a:lnTo>
                <a:lnTo>
                  <a:pt x="3667388" y="259766"/>
                </a:lnTo>
                <a:lnTo>
                  <a:pt x="3713241" y="248862"/>
                </a:lnTo>
                <a:lnTo>
                  <a:pt x="3757953" y="238145"/>
                </a:lnTo>
                <a:lnTo>
                  <a:pt x="3801479" y="227728"/>
                </a:lnTo>
                <a:lnTo>
                  <a:pt x="3843774" y="217724"/>
                </a:lnTo>
                <a:lnTo>
                  <a:pt x="3900243" y="204394"/>
                </a:lnTo>
                <a:lnTo>
                  <a:pt x="3951874" y="191982"/>
                </a:lnTo>
                <a:lnTo>
                  <a:pt x="4000572" y="180030"/>
                </a:lnTo>
                <a:lnTo>
                  <a:pt x="4048242" y="168077"/>
                </a:lnTo>
                <a:lnTo>
                  <a:pt x="4096788" y="155665"/>
                </a:lnTo>
                <a:lnTo>
                  <a:pt x="4148114" y="142334"/>
                </a:lnTo>
                <a:lnTo>
                  <a:pt x="4204124" y="127624"/>
                </a:lnTo>
                <a:lnTo>
                  <a:pt x="4248509" y="115807"/>
                </a:lnTo>
                <a:lnTo>
                  <a:pt x="4297939" y="102459"/>
                </a:lnTo>
                <a:lnTo>
                  <a:pt x="4350703" y="88075"/>
                </a:lnTo>
                <a:lnTo>
                  <a:pt x="4405088" y="73150"/>
                </a:lnTo>
                <a:lnTo>
                  <a:pt x="4459384" y="58181"/>
                </a:lnTo>
                <a:lnTo>
                  <a:pt x="4511878" y="43662"/>
                </a:lnTo>
                <a:lnTo>
                  <a:pt x="4560858" y="30089"/>
                </a:lnTo>
                <a:lnTo>
                  <a:pt x="4604613" y="17957"/>
                </a:lnTo>
                <a:lnTo>
                  <a:pt x="4641431" y="7762"/>
                </a:lnTo>
                <a:lnTo>
                  <a:pt x="4669599" y="0"/>
                </a:lnTo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858CB6B0-52F8-418C-BE93-2C9AD1313CDC}"/>
              </a:ext>
            </a:extLst>
          </p:cNvPr>
          <p:cNvSpPr txBox="1"/>
          <p:nvPr/>
        </p:nvSpPr>
        <p:spPr>
          <a:xfrm>
            <a:off x="4476173" y="4491955"/>
            <a:ext cx="44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E69137"/>
                </a:solidFill>
                <a:latin typeface="Arial"/>
                <a:cs typeface="Arial"/>
              </a:rPr>
              <a:t>V</a:t>
            </a:r>
            <a:r>
              <a:rPr sz="2400" spc="-5" dirty="0">
                <a:solidFill>
                  <a:srgbClr val="E69137"/>
                </a:solidFill>
                <a:latin typeface="Arial"/>
                <a:cs typeface="Arial"/>
              </a:rPr>
              <a:t>al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3287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777B-69F2-487E-8AA5-F4655F24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FC2C-ECE1-47CB-B046-0FF0BFC9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CED02BA4-979F-4552-BB9A-240B5FC4F96F}"/>
              </a:ext>
            </a:extLst>
          </p:cNvPr>
          <p:cNvGrpSpPr/>
          <p:nvPr/>
        </p:nvGrpSpPr>
        <p:grpSpPr>
          <a:xfrm>
            <a:off x="2788026" y="2121726"/>
            <a:ext cx="4695825" cy="3213735"/>
            <a:chOff x="1615209" y="279674"/>
            <a:chExt cx="4695825" cy="321373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8276F7B4-17AA-4DA2-9AF1-9D1406E2D552}"/>
                </a:ext>
              </a:extLst>
            </p:cNvPr>
            <p:cNvSpPr/>
            <p:nvPr/>
          </p:nvSpPr>
          <p:spPr>
            <a:xfrm>
              <a:off x="1656199" y="375650"/>
              <a:ext cx="0" cy="3076575"/>
            </a:xfrm>
            <a:custGeom>
              <a:avLst/>
              <a:gdLst/>
              <a:ahLst/>
              <a:cxnLst/>
              <a:rect l="l" t="t" r="r" b="b"/>
              <a:pathLst>
                <a:path h="3076575">
                  <a:moveTo>
                    <a:pt x="0" y="30761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169CC95B-3912-4F23-97EA-A19484285553}"/>
                </a:ext>
              </a:extLst>
            </p:cNvPr>
            <p:cNvSpPr/>
            <p:nvPr/>
          </p:nvSpPr>
          <p:spPr>
            <a:xfrm>
              <a:off x="1615209" y="279674"/>
              <a:ext cx="81980" cy="105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CDCA3E6-BABB-43A8-A40C-8CB3BAAEDB23}"/>
                </a:ext>
              </a:extLst>
            </p:cNvPr>
            <p:cNvSpPr/>
            <p:nvPr/>
          </p:nvSpPr>
          <p:spPr>
            <a:xfrm>
              <a:off x="1656199" y="3451850"/>
              <a:ext cx="4558030" cy="0"/>
            </a:xfrm>
            <a:custGeom>
              <a:avLst/>
              <a:gdLst/>
              <a:ahLst/>
              <a:cxnLst/>
              <a:rect l="l" t="t" r="r" b="b"/>
              <a:pathLst>
                <a:path w="4558030">
                  <a:moveTo>
                    <a:pt x="0" y="0"/>
                  </a:moveTo>
                  <a:lnTo>
                    <a:pt x="45578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C7CB74A6-97E7-42C8-AF0F-713B216A0C85}"/>
                </a:ext>
              </a:extLst>
            </p:cNvPr>
            <p:cNvSpPr/>
            <p:nvPr/>
          </p:nvSpPr>
          <p:spPr>
            <a:xfrm>
              <a:off x="6204575" y="3410859"/>
              <a:ext cx="105500" cy="81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2BB50470-C01C-4E15-9FF8-767F38CF0C16}"/>
                </a:ext>
              </a:extLst>
            </p:cNvPr>
            <p:cNvSpPr/>
            <p:nvPr/>
          </p:nvSpPr>
          <p:spPr>
            <a:xfrm>
              <a:off x="1659349" y="1479875"/>
              <a:ext cx="4632325" cy="1772285"/>
            </a:xfrm>
            <a:custGeom>
              <a:avLst/>
              <a:gdLst/>
              <a:ahLst/>
              <a:cxnLst/>
              <a:rect l="l" t="t" r="r" b="b"/>
              <a:pathLst>
                <a:path w="4632325" h="1772285">
                  <a:moveTo>
                    <a:pt x="0" y="1771724"/>
                  </a:moveTo>
                  <a:lnTo>
                    <a:pt x="8270" y="1742445"/>
                  </a:lnTo>
                  <a:lnTo>
                    <a:pt x="18522" y="1704941"/>
                  </a:lnTo>
                  <a:lnTo>
                    <a:pt x="30494" y="1660582"/>
                  </a:lnTo>
                  <a:lnTo>
                    <a:pt x="43925" y="1610736"/>
                  </a:lnTo>
                  <a:lnTo>
                    <a:pt x="58556" y="1556771"/>
                  </a:lnTo>
                  <a:lnTo>
                    <a:pt x="74124" y="1500056"/>
                  </a:lnTo>
                  <a:lnTo>
                    <a:pt x="90371" y="1441959"/>
                  </a:lnTo>
                  <a:lnTo>
                    <a:pt x="107035" y="1383849"/>
                  </a:lnTo>
                  <a:lnTo>
                    <a:pt x="123855" y="1327095"/>
                  </a:lnTo>
                  <a:lnTo>
                    <a:pt x="140571" y="1273065"/>
                  </a:lnTo>
                  <a:lnTo>
                    <a:pt x="156923" y="1223127"/>
                  </a:lnTo>
                  <a:lnTo>
                    <a:pt x="172649" y="1178649"/>
                  </a:lnTo>
                  <a:lnTo>
                    <a:pt x="191742" y="1124470"/>
                  </a:lnTo>
                  <a:lnTo>
                    <a:pt x="208889" y="1072206"/>
                  </a:lnTo>
                  <a:lnTo>
                    <a:pt x="225202" y="1022104"/>
                  </a:lnTo>
                  <a:lnTo>
                    <a:pt x="241794" y="974412"/>
                  </a:lnTo>
                  <a:lnTo>
                    <a:pt x="259776" y="929376"/>
                  </a:lnTo>
                  <a:lnTo>
                    <a:pt x="280261" y="887245"/>
                  </a:lnTo>
                  <a:lnTo>
                    <a:pt x="304360" y="848265"/>
                  </a:lnTo>
                  <a:lnTo>
                    <a:pt x="333185" y="812684"/>
                  </a:lnTo>
                  <a:lnTo>
                    <a:pt x="367849" y="780749"/>
                  </a:lnTo>
                  <a:lnTo>
                    <a:pt x="402931" y="756115"/>
                  </a:lnTo>
                  <a:lnTo>
                    <a:pt x="440100" y="735767"/>
                  </a:lnTo>
                  <a:lnTo>
                    <a:pt x="479716" y="718963"/>
                  </a:lnTo>
                  <a:lnTo>
                    <a:pt x="522139" y="704960"/>
                  </a:lnTo>
                  <a:lnTo>
                    <a:pt x="567731" y="693014"/>
                  </a:lnTo>
                  <a:lnTo>
                    <a:pt x="616851" y="682381"/>
                  </a:lnTo>
                  <a:lnTo>
                    <a:pt x="669860" y="672320"/>
                  </a:lnTo>
                  <a:lnTo>
                    <a:pt x="727118" y="662085"/>
                  </a:lnTo>
                  <a:lnTo>
                    <a:pt x="788986" y="650934"/>
                  </a:lnTo>
                  <a:lnTo>
                    <a:pt x="855824" y="638124"/>
                  </a:lnTo>
                  <a:lnTo>
                    <a:pt x="896245" y="630366"/>
                  </a:lnTo>
                  <a:lnTo>
                    <a:pt x="940065" y="622534"/>
                  </a:lnTo>
                  <a:lnTo>
                    <a:pt x="986858" y="614649"/>
                  </a:lnTo>
                  <a:lnTo>
                    <a:pt x="1036200" y="606728"/>
                  </a:lnTo>
                  <a:lnTo>
                    <a:pt x="1087666" y="598792"/>
                  </a:lnTo>
                  <a:lnTo>
                    <a:pt x="1140831" y="590860"/>
                  </a:lnTo>
                  <a:lnTo>
                    <a:pt x="1195271" y="582951"/>
                  </a:lnTo>
                  <a:lnTo>
                    <a:pt x="1250560" y="575084"/>
                  </a:lnTo>
                  <a:lnTo>
                    <a:pt x="1306274" y="567279"/>
                  </a:lnTo>
                  <a:lnTo>
                    <a:pt x="1361989" y="559555"/>
                  </a:lnTo>
                  <a:lnTo>
                    <a:pt x="1417278" y="551932"/>
                  </a:lnTo>
                  <a:lnTo>
                    <a:pt x="1471718" y="544428"/>
                  </a:lnTo>
                  <a:lnTo>
                    <a:pt x="1524883" y="537063"/>
                  </a:lnTo>
                  <a:lnTo>
                    <a:pt x="1576349" y="529857"/>
                  </a:lnTo>
                  <a:lnTo>
                    <a:pt x="1625691" y="522828"/>
                  </a:lnTo>
                  <a:lnTo>
                    <a:pt x="1672484" y="515996"/>
                  </a:lnTo>
                  <a:lnTo>
                    <a:pt x="1716304" y="509380"/>
                  </a:lnTo>
                  <a:lnTo>
                    <a:pt x="1756724" y="502999"/>
                  </a:lnTo>
                  <a:lnTo>
                    <a:pt x="1822110" y="492065"/>
                  </a:lnTo>
                  <a:lnTo>
                    <a:pt x="1880266" y="481737"/>
                  </a:lnTo>
                  <a:lnTo>
                    <a:pt x="1932521" y="471951"/>
                  </a:lnTo>
                  <a:lnTo>
                    <a:pt x="1980204" y="462636"/>
                  </a:lnTo>
                  <a:lnTo>
                    <a:pt x="2024643" y="453728"/>
                  </a:lnTo>
                  <a:lnTo>
                    <a:pt x="2067168" y="445156"/>
                  </a:lnTo>
                  <a:lnTo>
                    <a:pt x="2109107" y="436856"/>
                  </a:lnTo>
                  <a:lnTo>
                    <a:pt x="2151790" y="428757"/>
                  </a:lnTo>
                  <a:lnTo>
                    <a:pt x="2196544" y="420795"/>
                  </a:lnTo>
                  <a:lnTo>
                    <a:pt x="2244699" y="412899"/>
                  </a:lnTo>
                  <a:lnTo>
                    <a:pt x="2295756" y="405128"/>
                  </a:lnTo>
                  <a:lnTo>
                    <a:pt x="2348059" y="397582"/>
                  </a:lnTo>
                  <a:lnTo>
                    <a:pt x="2401203" y="390261"/>
                  </a:lnTo>
                  <a:lnTo>
                    <a:pt x="2454781" y="383165"/>
                  </a:lnTo>
                  <a:lnTo>
                    <a:pt x="2508390" y="376295"/>
                  </a:lnTo>
                  <a:lnTo>
                    <a:pt x="2561624" y="369650"/>
                  </a:lnTo>
                  <a:lnTo>
                    <a:pt x="2614077" y="363230"/>
                  </a:lnTo>
                  <a:lnTo>
                    <a:pt x="2665344" y="357036"/>
                  </a:lnTo>
                  <a:lnTo>
                    <a:pt x="2715020" y="351067"/>
                  </a:lnTo>
                  <a:lnTo>
                    <a:pt x="2762699" y="345324"/>
                  </a:lnTo>
                  <a:lnTo>
                    <a:pt x="2819651" y="338618"/>
                  </a:lnTo>
                  <a:lnTo>
                    <a:pt x="2874375" y="332483"/>
                  </a:lnTo>
                  <a:lnTo>
                    <a:pt x="2927223" y="326790"/>
                  </a:lnTo>
                  <a:lnTo>
                    <a:pt x="2978546" y="321404"/>
                  </a:lnTo>
                  <a:lnTo>
                    <a:pt x="3028697" y="316195"/>
                  </a:lnTo>
                  <a:lnTo>
                    <a:pt x="3078025" y="311029"/>
                  </a:lnTo>
                  <a:lnTo>
                    <a:pt x="3126884" y="305775"/>
                  </a:lnTo>
                  <a:lnTo>
                    <a:pt x="3175624" y="300299"/>
                  </a:lnTo>
                  <a:lnTo>
                    <a:pt x="3230868" y="294325"/>
                  </a:lnTo>
                  <a:lnTo>
                    <a:pt x="3285104" y="288962"/>
                  </a:lnTo>
                  <a:lnTo>
                    <a:pt x="3338398" y="283752"/>
                  </a:lnTo>
                  <a:lnTo>
                    <a:pt x="3390816" y="278235"/>
                  </a:lnTo>
                  <a:lnTo>
                    <a:pt x="3442424" y="271952"/>
                  </a:lnTo>
                  <a:lnTo>
                    <a:pt x="3493288" y="264443"/>
                  </a:lnTo>
                  <a:lnTo>
                    <a:pt x="3543474" y="255249"/>
                  </a:lnTo>
                  <a:lnTo>
                    <a:pt x="3592502" y="243867"/>
                  </a:lnTo>
                  <a:lnTo>
                    <a:pt x="3640150" y="230537"/>
                  </a:lnTo>
                  <a:lnTo>
                    <a:pt x="3686880" y="215916"/>
                  </a:lnTo>
                  <a:lnTo>
                    <a:pt x="3733150" y="200660"/>
                  </a:lnTo>
                  <a:lnTo>
                    <a:pt x="3779420" y="185425"/>
                  </a:lnTo>
                  <a:lnTo>
                    <a:pt x="3826150" y="170870"/>
                  </a:lnTo>
                  <a:lnTo>
                    <a:pt x="3873799" y="157649"/>
                  </a:lnTo>
                  <a:lnTo>
                    <a:pt x="3921756" y="145808"/>
                  </a:lnTo>
                  <a:lnTo>
                    <a:pt x="3969406" y="134776"/>
                  </a:lnTo>
                  <a:lnTo>
                    <a:pt x="4017210" y="124292"/>
                  </a:lnTo>
                  <a:lnTo>
                    <a:pt x="4065627" y="114092"/>
                  </a:lnTo>
                  <a:lnTo>
                    <a:pt x="4115117" y="103914"/>
                  </a:lnTo>
                  <a:lnTo>
                    <a:pt x="4166137" y="93496"/>
                  </a:lnTo>
                  <a:lnTo>
                    <a:pt x="4219149" y="82574"/>
                  </a:lnTo>
                  <a:lnTo>
                    <a:pt x="4270352" y="72047"/>
                  </a:lnTo>
                  <a:lnTo>
                    <a:pt x="4327302" y="60523"/>
                  </a:lnTo>
                  <a:lnTo>
                    <a:pt x="4387184" y="48529"/>
                  </a:lnTo>
                  <a:lnTo>
                    <a:pt x="4447184" y="36595"/>
                  </a:lnTo>
                  <a:lnTo>
                    <a:pt x="4504485" y="25247"/>
                  </a:lnTo>
                  <a:lnTo>
                    <a:pt x="4556273" y="15013"/>
                  </a:lnTo>
                  <a:lnTo>
                    <a:pt x="4599733" y="6421"/>
                  </a:lnTo>
                  <a:lnTo>
                    <a:pt x="4632049" y="0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237056F5-66BB-4EB1-9CDC-34807F1ED22B}"/>
              </a:ext>
            </a:extLst>
          </p:cNvPr>
          <p:cNvSpPr txBox="1"/>
          <p:nvPr/>
        </p:nvSpPr>
        <p:spPr>
          <a:xfrm>
            <a:off x="1622567" y="2204758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Accuracy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62BF4F6A-D4CD-4516-88BF-0A7F3853C7AA}"/>
              </a:ext>
            </a:extLst>
          </p:cNvPr>
          <p:cNvSpPr txBox="1"/>
          <p:nvPr/>
        </p:nvSpPr>
        <p:spPr>
          <a:xfrm>
            <a:off x="3451442" y="2967460"/>
            <a:ext cx="70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rain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0B030D0F-87AF-4A21-9E4A-D2307C4B55BF}"/>
              </a:ext>
            </a:extLst>
          </p:cNvPr>
          <p:cNvSpPr txBox="1">
            <a:spLocks/>
          </p:cNvSpPr>
          <p:nvPr/>
        </p:nvSpPr>
        <p:spPr>
          <a:xfrm>
            <a:off x="5074742" y="2131033"/>
            <a:ext cx="3515995" cy="85216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z="1800" spc="-5"/>
              <a:t>Huge train </a:t>
            </a:r>
            <a:r>
              <a:rPr lang="en-US" sz="1800"/>
              <a:t>/ val </a:t>
            </a:r>
            <a:r>
              <a:rPr lang="en-US" sz="1800" spc="-5"/>
              <a:t>gap </a:t>
            </a:r>
            <a:r>
              <a:rPr lang="en-US" sz="1800"/>
              <a:t>means  </a:t>
            </a:r>
            <a:r>
              <a:rPr lang="en-US" sz="1800" spc="-5"/>
              <a:t>overfitting! Increase</a:t>
            </a:r>
            <a:r>
              <a:rPr lang="en-US" sz="1800" spc="-90"/>
              <a:t> </a:t>
            </a:r>
            <a:r>
              <a:rPr lang="en-US" sz="1800"/>
              <a:t>regularization,  </a:t>
            </a:r>
            <a:r>
              <a:rPr lang="en-US" sz="1800" spc="-5"/>
              <a:t>get </a:t>
            </a:r>
            <a:r>
              <a:rPr lang="en-US" sz="1800"/>
              <a:t>more</a:t>
            </a:r>
            <a:r>
              <a:rPr lang="en-US" sz="1800" spc="-15"/>
              <a:t> </a:t>
            </a:r>
            <a:r>
              <a:rPr lang="en-US" sz="1800" spc="-5"/>
              <a:t>data</a:t>
            </a:r>
            <a:endParaRPr lang="en-US" sz="1800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44E88356-BD14-4658-A14C-695503909FC3}"/>
              </a:ext>
            </a:extLst>
          </p:cNvPr>
          <p:cNvSpPr/>
          <p:nvPr/>
        </p:nvSpPr>
        <p:spPr>
          <a:xfrm>
            <a:off x="2839667" y="4213780"/>
            <a:ext cx="4542155" cy="1022985"/>
          </a:xfrm>
          <a:custGeom>
            <a:avLst/>
            <a:gdLst/>
            <a:ahLst/>
            <a:cxnLst/>
            <a:rect l="l" t="t" r="r" b="b"/>
            <a:pathLst>
              <a:path w="4542155" h="1022985">
                <a:moveTo>
                  <a:pt x="0" y="1022524"/>
                </a:moveTo>
                <a:lnTo>
                  <a:pt x="10482" y="993032"/>
                </a:lnTo>
                <a:lnTo>
                  <a:pt x="23436" y="953882"/>
                </a:lnTo>
                <a:lnTo>
                  <a:pt x="38645" y="907244"/>
                </a:lnTo>
                <a:lnTo>
                  <a:pt x="55893" y="855285"/>
                </a:lnTo>
                <a:lnTo>
                  <a:pt x="74963" y="800175"/>
                </a:lnTo>
                <a:lnTo>
                  <a:pt x="95640" y="744082"/>
                </a:lnTo>
                <a:lnTo>
                  <a:pt x="117708" y="689176"/>
                </a:lnTo>
                <a:lnTo>
                  <a:pt x="140950" y="637626"/>
                </a:lnTo>
                <a:lnTo>
                  <a:pt x="165149" y="591599"/>
                </a:lnTo>
                <a:lnTo>
                  <a:pt x="190204" y="549329"/>
                </a:lnTo>
                <a:lnTo>
                  <a:pt x="216279" y="507764"/>
                </a:lnTo>
                <a:lnTo>
                  <a:pt x="243559" y="467144"/>
                </a:lnTo>
                <a:lnTo>
                  <a:pt x="272229" y="427711"/>
                </a:lnTo>
                <a:lnTo>
                  <a:pt x="302475" y="389705"/>
                </a:lnTo>
                <a:lnTo>
                  <a:pt x="334482" y="353368"/>
                </a:lnTo>
                <a:lnTo>
                  <a:pt x="368436" y="318939"/>
                </a:lnTo>
                <a:lnTo>
                  <a:pt x="404521" y="286661"/>
                </a:lnTo>
                <a:lnTo>
                  <a:pt x="442924" y="256774"/>
                </a:lnTo>
                <a:lnTo>
                  <a:pt x="484675" y="229389"/>
                </a:lnTo>
                <a:lnTo>
                  <a:pt x="530103" y="204322"/>
                </a:lnTo>
                <a:lnTo>
                  <a:pt x="578342" y="181367"/>
                </a:lnTo>
                <a:lnTo>
                  <a:pt x="628528" y="160322"/>
                </a:lnTo>
                <a:lnTo>
                  <a:pt x="679796" y="140983"/>
                </a:lnTo>
                <a:lnTo>
                  <a:pt x="731279" y="123144"/>
                </a:lnTo>
                <a:lnTo>
                  <a:pt x="782114" y="106604"/>
                </a:lnTo>
                <a:lnTo>
                  <a:pt x="831434" y="91156"/>
                </a:lnTo>
                <a:lnTo>
                  <a:pt x="878374" y="76599"/>
                </a:lnTo>
                <a:lnTo>
                  <a:pt x="928288" y="61467"/>
                </a:lnTo>
                <a:lnTo>
                  <a:pt x="976207" y="47977"/>
                </a:lnTo>
                <a:lnTo>
                  <a:pt x="1022835" y="36129"/>
                </a:lnTo>
                <a:lnTo>
                  <a:pt x="1068876" y="25924"/>
                </a:lnTo>
                <a:lnTo>
                  <a:pt x="1115034" y="17361"/>
                </a:lnTo>
                <a:lnTo>
                  <a:pt x="1162013" y="10440"/>
                </a:lnTo>
                <a:lnTo>
                  <a:pt x="1210517" y="5161"/>
                </a:lnTo>
                <a:lnTo>
                  <a:pt x="1261249" y="1524"/>
                </a:lnTo>
                <a:lnTo>
                  <a:pt x="1308167" y="0"/>
                </a:lnTo>
                <a:lnTo>
                  <a:pt x="1356226" y="267"/>
                </a:lnTo>
                <a:lnTo>
                  <a:pt x="1405275" y="2079"/>
                </a:lnTo>
                <a:lnTo>
                  <a:pt x="1455157" y="5188"/>
                </a:lnTo>
                <a:lnTo>
                  <a:pt x="1505718" y="9348"/>
                </a:lnTo>
                <a:lnTo>
                  <a:pt x="1556805" y="14311"/>
                </a:lnTo>
                <a:lnTo>
                  <a:pt x="1608263" y="19830"/>
                </a:lnTo>
                <a:lnTo>
                  <a:pt x="1659938" y="25659"/>
                </a:lnTo>
                <a:lnTo>
                  <a:pt x="1711674" y="31549"/>
                </a:lnTo>
                <a:lnTo>
                  <a:pt x="1757525" y="37333"/>
                </a:lnTo>
                <a:lnTo>
                  <a:pt x="1802363" y="44041"/>
                </a:lnTo>
                <a:lnTo>
                  <a:pt x="1846750" y="51470"/>
                </a:lnTo>
                <a:lnTo>
                  <a:pt x="1891250" y="59417"/>
                </a:lnTo>
                <a:lnTo>
                  <a:pt x="1936426" y="67679"/>
                </a:lnTo>
                <a:lnTo>
                  <a:pt x="1982841" y="76053"/>
                </a:lnTo>
                <a:lnTo>
                  <a:pt x="2031058" y="84338"/>
                </a:lnTo>
                <a:lnTo>
                  <a:pt x="2081639" y="92330"/>
                </a:lnTo>
                <a:lnTo>
                  <a:pt x="2135149" y="99826"/>
                </a:lnTo>
                <a:lnTo>
                  <a:pt x="2192149" y="106624"/>
                </a:lnTo>
                <a:lnTo>
                  <a:pt x="2235619" y="111071"/>
                </a:lnTo>
                <a:lnTo>
                  <a:pt x="2281583" y="115313"/>
                </a:lnTo>
                <a:lnTo>
                  <a:pt x="2329665" y="119375"/>
                </a:lnTo>
                <a:lnTo>
                  <a:pt x="2379488" y="123280"/>
                </a:lnTo>
                <a:lnTo>
                  <a:pt x="2430673" y="127054"/>
                </a:lnTo>
                <a:lnTo>
                  <a:pt x="2482842" y="130722"/>
                </a:lnTo>
                <a:lnTo>
                  <a:pt x="2535620" y="134307"/>
                </a:lnTo>
                <a:lnTo>
                  <a:pt x="2588627" y="137835"/>
                </a:lnTo>
                <a:lnTo>
                  <a:pt x="2641486" y="141330"/>
                </a:lnTo>
                <a:lnTo>
                  <a:pt x="2693820" y="144816"/>
                </a:lnTo>
                <a:lnTo>
                  <a:pt x="2745251" y="148320"/>
                </a:lnTo>
                <a:lnTo>
                  <a:pt x="2795401" y="151864"/>
                </a:lnTo>
                <a:lnTo>
                  <a:pt x="2843893" y="155474"/>
                </a:lnTo>
                <a:lnTo>
                  <a:pt x="2890349" y="159174"/>
                </a:lnTo>
                <a:lnTo>
                  <a:pt x="2947379" y="163951"/>
                </a:lnTo>
                <a:lnTo>
                  <a:pt x="3003174" y="168729"/>
                </a:lnTo>
                <a:lnTo>
                  <a:pt x="3057800" y="173506"/>
                </a:lnTo>
                <a:lnTo>
                  <a:pt x="3111326" y="178283"/>
                </a:lnTo>
                <a:lnTo>
                  <a:pt x="3163820" y="183060"/>
                </a:lnTo>
                <a:lnTo>
                  <a:pt x="3215349" y="187838"/>
                </a:lnTo>
                <a:lnTo>
                  <a:pt x="3265982" y="192615"/>
                </a:lnTo>
                <a:lnTo>
                  <a:pt x="3315785" y="197392"/>
                </a:lnTo>
                <a:lnTo>
                  <a:pt x="3364828" y="202169"/>
                </a:lnTo>
                <a:lnTo>
                  <a:pt x="3413176" y="206947"/>
                </a:lnTo>
                <a:lnTo>
                  <a:pt x="3460899" y="211724"/>
                </a:lnTo>
                <a:lnTo>
                  <a:pt x="3517941" y="217563"/>
                </a:lnTo>
                <a:lnTo>
                  <a:pt x="3573285" y="223402"/>
                </a:lnTo>
                <a:lnTo>
                  <a:pt x="3627176" y="229241"/>
                </a:lnTo>
                <a:lnTo>
                  <a:pt x="3679863" y="235080"/>
                </a:lnTo>
                <a:lnTo>
                  <a:pt x="3731593" y="240918"/>
                </a:lnTo>
                <a:lnTo>
                  <a:pt x="3782612" y="246757"/>
                </a:lnTo>
                <a:lnTo>
                  <a:pt x="3833167" y="252596"/>
                </a:lnTo>
                <a:lnTo>
                  <a:pt x="3883505" y="258435"/>
                </a:lnTo>
                <a:lnTo>
                  <a:pt x="3933874" y="264274"/>
                </a:lnTo>
                <a:lnTo>
                  <a:pt x="3985345" y="270113"/>
                </a:lnTo>
                <a:lnTo>
                  <a:pt x="4038205" y="275952"/>
                </a:lnTo>
                <a:lnTo>
                  <a:pt x="4091529" y="281791"/>
                </a:lnTo>
                <a:lnTo>
                  <a:pt x="4144389" y="287630"/>
                </a:lnTo>
                <a:lnTo>
                  <a:pt x="4195859" y="293468"/>
                </a:lnTo>
                <a:lnTo>
                  <a:pt x="4245012" y="299307"/>
                </a:lnTo>
                <a:lnTo>
                  <a:pt x="4290920" y="305146"/>
                </a:lnTo>
                <a:lnTo>
                  <a:pt x="4332659" y="310985"/>
                </a:lnTo>
                <a:lnTo>
                  <a:pt x="4434990" y="331193"/>
                </a:lnTo>
                <a:lnTo>
                  <a:pt x="4482851" y="346383"/>
                </a:lnTo>
                <a:lnTo>
                  <a:pt x="4517105" y="359931"/>
                </a:lnTo>
                <a:lnTo>
                  <a:pt x="4541974" y="369374"/>
                </a:lnTo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87D77A8-9927-4DA0-BA9A-0539E76F2779}"/>
              </a:ext>
            </a:extLst>
          </p:cNvPr>
          <p:cNvSpPr txBox="1"/>
          <p:nvPr/>
        </p:nvSpPr>
        <p:spPr>
          <a:xfrm>
            <a:off x="3979217" y="4366059"/>
            <a:ext cx="44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E69137"/>
                </a:solidFill>
                <a:latin typeface="Arial"/>
                <a:cs typeface="Arial"/>
              </a:rPr>
              <a:t>V</a:t>
            </a:r>
            <a:r>
              <a:rPr sz="2400" spc="-5" dirty="0">
                <a:solidFill>
                  <a:srgbClr val="E69137"/>
                </a:solidFill>
                <a:latin typeface="Arial"/>
                <a:cs typeface="Arial"/>
              </a:rPr>
              <a:t>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F37780C-B20A-4BA0-914D-7CD2A0A8AAAE}"/>
              </a:ext>
            </a:extLst>
          </p:cNvPr>
          <p:cNvSpPr txBox="1"/>
          <p:nvPr/>
        </p:nvSpPr>
        <p:spPr>
          <a:xfrm>
            <a:off x="6301617" y="5466637"/>
            <a:ext cx="456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8007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E002-2321-4984-9651-801947B1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0120-F27F-4ADF-B802-B1A3FD07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F2B11FA-9105-41E9-B2AF-C0EFA4FFB169}"/>
              </a:ext>
            </a:extLst>
          </p:cNvPr>
          <p:cNvGrpSpPr/>
          <p:nvPr/>
        </p:nvGrpSpPr>
        <p:grpSpPr>
          <a:xfrm>
            <a:off x="2887418" y="2267500"/>
            <a:ext cx="4695825" cy="3213735"/>
            <a:chOff x="1615209" y="279674"/>
            <a:chExt cx="4695825" cy="321373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EC03EB6-D951-4116-A7C9-518330F5B729}"/>
                </a:ext>
              </a:extLst>
            </p:cNvPr>
            <p:cNvSpPr/>
            <p:nvPr/>
          </p:nvSpPr>
          <p:spPr>
            <a:xfrm>
              <a:off x="1656199" y="375650"/>
              <a:ext cx="0" cy="3076575"/>
            </a:xfrm>
            <a:custGeom>
              <a:avLst/>
              <a:gdLst/>
              <a:ahLst/>
              <a:cxnLst/>
              <a:rect l="l" t="t" r="r" b="b"/>
              <a:pathLst>
                <a:path h="3076575">
                  <a:moveTo>
                    <a:pt x="0" y="30761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B7196415-04BC-49A4-AE5E-C1285E4D9BD6}"/>
                </a:ext>
              </a:extLst>
            </p:cNvPr>
            <p:cNvSpPr/>
            <p:nvPr/>
          </p:nvSpPr>
          <p:spPr>
            <a:xfrm>
              <a:off x="1615209" y="279674"/>
              <a:ext cx="81980" cy="105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12A5C554-A613-4C92-90A9-D203C96C99D7}"/>
                </a:ext>
              </a:extLst>
            </p:cNvPr>
            <p:cNvSpPr/>
            <p:nvPr/>
          </p:nvSpPr>
          <p:spPr>
            <a:xfrm>
              <a:off x="1656199" y="3451850"/>
              <a:ext cx="4558030" cy="0"/>
            </a:xfrm>
            <a:custGeom>
              <a:avLst/>
              <a:gdLst/>
              <a:ahLst/>
              <a:cxnLst/>
              <a:rect l="l" t="t" r="r" b="b"/>
              <a:pathLst>
                <a:path w="4558030">
                  <a:moveTo>
                    <a:pt x="0" y="0"/>
                  </a:moveTo>
                  <a:lnTo>
                    <a:pt x="4557899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48BC9F3-4B6F-431F-8D5C-09EBA4E140AC}"/>
                </a:ext>
              </a:extLst>
            </p:cNvPr>
            <p:cNvSpPr/>
            <p:nvPr/>
          </p:nvSpPr>
          <p:spPr>
            <a:xfrm>
              <a:off x="6204575" y="3410859"/>
              <a:ext cx="105500" cy="81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D98F09A-E8D5-434C-B409-AB50FE0E1E7A}"/>
                </a:ext>
              </a:extLst>
            </p:cNvPr>
            <p:cNvSpPr/>
            <p:nvPr/>
          </p:nvSpPr>
          <p:spPr>
            <a:xfrm>
              <a:off x="1659349" y="1479875"/>
              <a:ext cx="4632325" cy="1772285"/>
            </a:xfrm>
            <a:custGeom>
              <a:avLst/>
              <a:gdLst/>
              <a:ahLst/>
              <a:cxnLst/>
              <a:rect l="l" t="t" r="r" b="b"/>
              <a:pathLst>
                <a:path w="4632325" h="1772285">
                  <a:moveTo>
                    <a:pt x="0" y="1771724"/>
                  </a:moveTo>
                  <a:lnTo>
                    <a:pt x="8270" y="1742445"/>
                  </a:lnTo>
                  <a:lnTo>
                    <a:pt x="18522" y="1704941"/>
                  </a:lnTo>
                  <a:lnTo>
                    <a:pt x="30494" y="1660582"/>
                  </a:lnTo>
                  <a:lnTo>
                    <a:pt x="43925" y="1610736"/>
                  </a:lnTo>
                  <a:lnTo>
                    <a:pt x="58556" y="1556771"/>
                  </a:lnTo>
                  <a:lnTo>
                    <a:pt x="74124" y="1500056"/>
                  </a:lnTo>
                  <a:lnTo>
                    <a:pt x="90371" y="1441959"/>
                  </a:lnTo>
                  <a:lnTo>
                    <a:pt x="107035" y="1383849"/>
                  </a:lnTo>
                  <a:lnTo>
                    <a:pt x="123855" y="1327095"/>
                  </a:lnTo>
                  <a:lnTo>
                    <a:pt x="140571" y="1273065"/>
                  </a:lnTo>
                  <a:lnTo>
                    <a:pt x="156923" y="1223127"/>
                  </a:lnTo>
                  <a:lnTo>
                    <a:pt x="172649" y="1178649"/>
                  </a:lnTo>
                  <a:lnTo>
                    <a:pt x="191742" y="1124470"/>
                  </a:lnTo>
                  <a:lnTo>
                    <a:pt x="208889" y="1072206"/>
                  </a:lnTo>
                  <a:lnTo>
                    <a:pt x="225202" y="1022104"/>
                  </a:lnTo>
                  <a:lnTo>
                    <a:pt x="241794" y="974412"/>
                  </a:lnTo>
                  <a:lnTo>
                    <a:pt x="259776" y="929376"/>
                  </a:lnTo>
                  <a:lnTo>
                    <a:pt x="280261" y="887245"/>
                  </a:lnTo>
                  <a:lnTo>
                    <a:pt x="304360" y="848265"/>
                  </a:lnTo>
                  <a:lnTo>
                    <a:pt x="333185" y="812684"/>
                  </a:lnTo>
                  <a:lnTo>
                    <a:pt x="367849" y="780749"/>
                  </a:lnTo>
                  <a:lnTo>
                    <a:pt x="402931" y="756115"/>
                  </a:lnTo>
                  <a:lnTo>
                    <a:pt x="440100" y="735767"/>
                  </a:lnTo>
                  <a:lnTo>
                    <a:pt x="479716" y="718963"/>
                  </a:lnTo>
                  <a:lnTo>
                    <a:pt x="522139" y="704960"/>
                  </a:lnTo>
                  <a:lnTo>
                    <a:pt x="567731" y="693014"/>
                  </a:lnTo>
                  <a:lnTo>
                    <a:pt x="616851" y="682381"/>
                  </a:lnTo>
                  <a:lnTo>
                    <a:pt x="669860" y="672320"/>
                  </a:lnTo>
                  <a:lnTo>
                    <a:pt x="727118" y="662085"/>
                  </a:lnTo>
                  <a:lnTo>
                    <a:pt x="788986" y="650934"/>
                  </a:lnTo>
                  <a:lnTo>
                    <a:pt x="855824" y="638124"/>
                  </a:lnTo>
                  <a:lnTo>
                    <a:pt x="896245" y="630366"/>
                  </a:lnTo>
                  <a:lnTo>
                    <a:pt x="940065" y="622534"/>
                  </a:lnTo>
                  <a:lnTo>
                    <a:pt x="986858" y="614649"/>
                  </a:lnTo>
                  <a:lnTo>
                    <a:pt x="1036200" y="606728"/>
                  </a:lnTo>
                  <a:lnTo>
                    <a:pt x="1087666" y="598792"/>
                  </a:lnTo>
                  <a:lnTo>
                    <a:pt x="1140831" y="590860"/>
                  </a:lnTo>
                  <a:lnTo>
                    <a:pt x="1195271" y="582951"/>
                  </a:lnTo>
                  <a:lnTo>
                    <a:pt x="1250560" y="575084"/>
                  </a:lnTo>
                  <a:lnTo>
                    <a:pt x="1306274" y="567279"/>
                  </a:lnTo>
                  <a:lnTo>
                    <a:pt x="1361989" y="559555"/>
                  </a:lnTo>
                  <a:lnTo>
                    <a:pt x="1417278" y="551932"/>
                  </a:lnTo>
                  <a:lnTo>
                    <a:pt x="1471718" y="544428"/>
                  </a:lnTo>
                  <a:lnTo>
                    <a:pt x="1524883" y="537063"/>
                  </a:lnTo>
                  <a:lnTo>
                    <a:pt x="1576349" y="529857"/>
                  </a:lnTo>
                  <a:lnTo>
                    <a:pt x="1625691" y="522828"/>
                  </a:lnTo>
                  <a:lnTo>
                    <a:pt x="1672484" y="515996"/>
                  </a:lnTo>
                  <a:lnTo>
                    <a:pt x="1716304" y="509380"/>
                  </a:lnTo>
                  <a:lnTo>
                    <a:pt x="1756724" y="502999"/>
                  </a:lnTo>
                  <a:lnTo>
                    <a:pt x="1822110" y="492065"/>
                  </a:lnTo>
                  <a:lnTo>
                    <a:pt x="1880266" y="481737"/>
                  </a:lnTo>
                  <a:lnTo>
                    <a:pt x="1932521" y="471951"/>
                  </a:lnTo>
                  <a:lnTo>
                    <a:pt x="1980204" y="462636"/>
                  </a:lnTo>
                  <a:lnTo>
                    <a:pt x="2024643" y="453728"/>
                  </a:lnTo>
                  <a:lnTo>
                    <a:pt x="2067168" y="445156"/>
                  </a:lnTo>
                  <a:lnTo>
                    <a:pt x="2109107" y="436856"/>
                  </a:lnTo>
                  <a:lnTo>
                    <a:pt x="2151790" y="428757"/>
                  </a:lnTo>
                  <a:lnTo>
                    <a:pt x="2196544" y="420795"/>
                  </a:lnTo>
                  <a:lnTo>
                    <a:pt x="2244699" y="412899"/>
                  </a:lnTo>
                  <a:lnTo>
                    <a:pt x="2295756" y="405128"/>
                  </a:lnTo>
                  <a:lnTo>
                    <a:pt x="2348059" y="397582"/>
                  </a:lnTo>
                  <a:lnTo>
                    <a:pt x="2401203" y="390261"/>
                  </a:lnTo>
                  <a:lnTo>
                    <a:pt x="2454781" y="383165"/>
                  </a:lnTo>
                  <a:lnTo>
                    <a:pt x="2508390" y="376295"/>
                  </a:lnTo>
                  <a:lnTo>
                    <a:pt x="2561624" y="369650"/>
                  </a:lnTo>
                  <a:lnTo>
                    <a:pt x="2614077" y="363230"/>
                  </a:lnTo>
                  <a:lnTo>
                    <a:pt x="2665344" y="357036"/>
                  </a:lnTo>
                  <a:lnTo>
                    <a:pt x="2715020" y="351067"/>
                  </a:lnTo>
                  <a:lnTo>
                    <a:pt x="2762699" y="345324"/>
                  </a:lnTo>
                  <a:lnTo>
                    <a:pt x="2819651" y="338618"/>
                  </a:lnTo>
                  <a:lnTo>
                    <a:pt x="2874375" y="332483"/>
                  </a:lnTo>
                  <a:lnTo>
                    <a:pt x="2927223" y="326790"/>
                  </a:lnTo>
                  <a:lnTo>
                    <a:pt x="2978546" y="321404"/>
                  </a:lnTo>
                  <a:lnTo>
                    <a:pt x="3028697" y="316195"/>
                  </a:lnTo>
                  <a:lnTo>
                    <a:pt x="3078025" y="311029"/>
                  </a:lnTo>
                  <a:lnTo>
                    <a:pt x="3126884" y="305775"/>
                  </a:lnTo>
                  <a:lnTo>
                    <a:pt x="3175624" y="300299"/>
                  </a:lnTo>
                  <a:lnTo>
                    <a:pt x="3230868" y="294325"/>
                  </a:lnTo>
                  <a:lnTo>
                    <a:pt x="3285104" y="288962"/>
                  </a:lnTo>
                  <a:lnTo>
                    <a:pt x="3338398" y="283752"/>
                  </a:lnTo>
                  <a:lnTo>
                    <a:pt x="3390816" y="278235"/>
                  </a:lnTo>
                  <a:lnTo>
                    <a:pt x="3442424" y="271952"/>
                  </a:lnTo>
                  <a:lnTo>
                    <a:pt x="3493288" y="264443"/>
                  </a:lnTo>
                  <a:lnTo>
                    <a:pt x="3543474" y="255249"/>
                  </a:lnTo>
                  <a:lnTo>
                    <a:pt x="3592502" y="243867"/>
                  </a:lnTo>
                  <a:lnTo>
                    <a:pt x="3640150" y="230537"/>
                  </a:lnTo>
                  <a:lnTo>
                    <a:pt x="3686880" y="215916"/>
                  </a:lnTo>
                  <a:lnTo>
                    <a:pt x="3733150" y="200660"/>
                  </a:lnTo>
                  <a:lnTo>
                    <a:pt x="3779420" y="185425"/>
                  </a:lnTo>
                  <a:lnTo>
                    <a:pt x="3826150" y="170870"/>
                  </a:lnTo>
                  <a:lnTo>
                    <a:pt x="3873799" y="157649"/>
                  </a:lnTo>
                  <a:lnTo>
                    <a:pt x="3921756" y="145808"/>
                  </a:lnTo>
                  <a:lnTo>
                    <a:pt x="3969406" y="134776"/>
                  </a:lnTo>
                  <a:lnTo>
                    <a:pt x="4017210" y="124292"/>
                  </a:lnTo>
                  <a:lnTo>
                    <a:pt x="4065627" y="114092"/>
                  </a:lnTo>
                  <a:lnTo>
                    <a:pt x="4115117" y="103914"/>
                  </a:lnTo>
                  <a:lnTo>
                    <a:pt x="4166137" y="93496"/>
                  </a:lnTo>
                  <a:lnTo>
                    <a:pt x="4219149" y="82574"/>
                  </a:lnTo>
                  <a:lnTo>
                    <a:pt x="4270352" y="72047"/>
                  </a:lnTo>
                  <a:lnTo>
                    <a:pt x="4327302" y="60523"/>
                  </a:lnTo>
                  <a:lnTo>
                    <a:pt x="4387184" y="48529"/>
                  </a:lnTo>
                  <a:lnTo>
                    <a:pt x="4447184" y="36595"/>
                  </a:lnTo>
                  <a:lnTo>
                    <a:pt x="4504485" y="25247"/>
                  </a:lnTo>
                  <a:lnTo>
                    <a:pt x="4556273" y="15013"/>
                  </a:lnTo>
                  <a:lnTo>
                    <a:pt x="4599733" y="6421"/>
                  </a:lnTo>
                  <a:lnTo>
                    <a:pt x="4632049" y="0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BB50B62B-51B0-4546-AF8E-A708B598FA2B}"/>
              </a:ext>
            </a:extLst>
          </p:cNvPr>
          <p:cNvSpPr txBox="1"/>
          <p:nvPr/>
        </p:nvSpPr>
        <p:spPr>
          <a:xfrm>
            <a:off x="1721959" y="2350532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Accuracy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201055D0-7FF9-43AF-BB2C-1BED81828BA6}"/>
              </a:ext>
            </a:extLst>
          </p:cNvPr>
          <p:cNvSpPr txBox="1"/>
          <p:nvPr/>
        </p:nvSpPr>
        <p:spPr>
          <a:xfrm>
            <a:off x="3550834" y="3113234"/>
            <a:ext cx="70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rain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8151224-0174-4C4B-A0B6-8588D5E4B03A}"/>
              </a:ext>
            </a:extLst>
          </p:cNvPr>
          <p:cNvSpPr txBox="1">
            <a:spLocks/>
          </p:cNvSpPr>
          <p:nvPr/>
        </p:nvSpPr>
        <p:spPr>
          <a:xfrm>
            <a:off x="5174134" y="2276807"/>
            <a:ext cx="3427095" cy="852169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z="1800" spc="-5"/>
              <a:t>No gap between train </a:t>
            </a:r>
            <a:r>
              <a:rPr lang="en-US" sz="1800"/>
              <a:t>/ val</a:t>
            </a:r>
            <a:r>
              <a:rPr lang="en-US" sz="1800" spc="-90"/>
              <a:t> </a:t>
            </a:r>
            <a:r>
              <a:rPr lang="en-US" sz="1800"/>
              <a:t>means  </a:t>
            </a:r>
            <a:r>
              <a:rPr lang="en-US" sz="1800" spc="-5"/>
              <a:t>underfitting: train </a:t>
            </a:r>
            <a:r>
              <a:rPr lang="en-US" sz="1800" spc="-20"/>
              <a:t>longer, </a:t>
            </a:r>
            <a:r>
              <a:rPr lang="en-US" sz="1800" spc="-5"/>
              <a:t>use </a:t>
            </a:r>
            <a:r>
              <a:rPr lang="en-US" sz="1800"/>
              <a:t>a  </a:t>
            </a:r>
            <a:r>
              <a:rPr lang="en-US" sz="1800" spc="-5"/>
              <a:t>bigger</a:t>
            </a:r>
            <a:r>
              <a:rPr lang="en-US" sz="1800" spc="-10"/>
              <a:t> </a:t>
            </a:r>
            <a:r>
              <a:rPr lang="en-US" sz="1800"/>
              <a:t>model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1A65F7BC-990C-4D88-868F-DCED629E3A32}"/>
              </a:ext>
            </a:extLst>
          </p:cNvPr>
          <p:cNvSpPr/>
          <p:nvPr/>
        </p:nvSpPr>
        <p:spPr>
          <a:xfrm>
            <a:off x="2939059" y="3550275"/>
            <a:ext cx="4610100" cy="1831975"/>
          </a:xfrm>
          <a:custGeom>
            <a:avLst/>
            <a:gdLst/>
            <a:ahLst/>
            <a:cxnLst/>
            <a:rect l="l" t="t" r="r" b="b"/>
            <a:pathLst>
              <a:path w="4610100" h="1831975">
                <a:moveTo>
                  <a:pt x="0" y="1831799"/>
                </a:moveTo>
                <a:lnTo>
                  <a:pt x="7087" y="1803103"/>
                </a:lnTo>
                <a:lnTo>
                  <a:pt x="15555" y="1766636"/>
                </a:lnTo>
                <a:lnTo>
                  <a:pt x="25360" y="1723638"/>
                </a:lnTo>
                <a:lnTo>
                  <a:pt x="36456" y="1675347"/>
                </a:lnTo>
                <a:lnTo>
                  <a:pt x="48798" y="1623003"/>
                </a:lnTo>
                <a:lnTo>
                  <a:pt x="62341" y="1567843"/>
                </a:lnTo>
                <a:lnTo>
                  <a:pt x="77041" y="1511106"/>
                </a:lnTo>
                <a:lnTo>
                  <a:pt x="92851" y="1454032"/>
                </a:lnTo>
                <a:lnTo>
                  <a:pt x="109727" y="1397858"/>
                </a:lnTo>
                <a:lnTo>
                  <a:pt x="127624" y="1343824"/>
                </a:lnTo>
                <a:lnTo>
                  <a:pt x="142769" y="1298266"/>
                </a:lnTo>
                <a:lnTo>
                  <a:pt x="157757" y="1249722"/>
                </a:lnTo>
                <a:lnTo>
                  <a:pt x="172901" y="1199015"/>
                </a:lnTo>
                <a:lnTo>
                  <a:pt x="188514" y="1146966"/>
                </a:lnTo>
                <a:lnTo>
                  <a:pt x="204910" y="1094395"/>
                </a:lnTo>
                <a:lnTo>
                  <a:pt x="222400" y="1042124"/>
                </a:lnTo>
                <a:lnTo>
                  <a:pt x="241297" y="990974"/>
                </a:lnTo>
                <a:lnTo>
                  <a:pt x="261915" y="941766"/>
                </a:lnTo>
                <a:lnTo>
                  <a:pt x="284567" y="895321"/>
                </a:lnTo>
                <a:lnTo>
                  <a:pt x="309564" y="852460"/>
                </a:lnTo>
                <a:lnTo>
                  <a:pt x="337221" y="814004"/>
                </a:lnTo>
                <a:lnTo>
                  <a:pt x="367849" y="780774"/>
                </a:lnTo>
                <a:lnTo>
                  <a:pt x="402399" y="752697"/>
                </a:lnTo>
                <a:lnTo>
                  <a:pt x="441133" y="728830"/>
                </a:lnTo>
                <a:lnTo>
                  <a:pt x="483333" y="708690"/>
                </a:lnTo>
                <a:lnTo>
                  <a:pt x="528284" y="691795"/>
                </a:lnTo>
                <a:lnTo>
                  <a:pt x="575268" y="677663"/>
                </a:lnTo>
                <a:lnTo>
                  <a:pt x="623568" y="665812"/>
                </a:lnTo>
                <a:lnTo>
                  <a:pt x="672468" y="655760"/>
                </a:lnTo>
                <a:lnTo>
                  <a:pt x="721251" y="647024"/>
                </a:lnTo>
                <a:lnTo>
                  <a:pt x="769200" y="639122"/>
                </a:lnTo>
                <a:lnTo>
                  <a:pt x="815598" y="631572"/>
                </a:lnTo>
                <a:lnTo>
                  <a:pt x="859729" y="623892"/>
                </a:lnTo>
                <a:lnTo>
                  <a:pt x="900874" y="615599"/>
                </a:lnTo>
                <a:lnTo>
                  <a:pt x="957108" y="604477"/>
                </a:lnTo>
                <a:lnTo>
                  <a:pt x="1008680" y="596770"/>
                </a:lnTo>
                <a:lnTo>
                  <a:pt x="1057261" y="591557"/>
                </a:lnTo>
                <a:lnTo>
                  <a:pt x="1104523" y="587912"/>
                </a:lnTo>
                <a:lnTo>
                  <a:pt x="1152136" y="584913"/>
                </a:lnTo>
                <a:lnTo>
                  <a:pt x="1201773" y="581635"/>
                </a:lnTo>
                <a:lnTo>
                  <a:pt x="1255103" y="577155"/>
                </a:lnTo>
                <a:lnTo>
                  <a:pt x="1313799" y="570549"/>
                </a:lnTo>
                <a:lnTo>
                  <a:pt x="1360485" y="564480"/>
                </a:lnTo>
                <a:lnTo>
                  <a:pt x="1410068" y="557921"/>
                </a:lnTo>
                <a:lnTo>
                  <a:pt x="1461975" y="550938"/>
                </a:lnTo>
                <a:lnTo>
                  <a:pt x="1515630" y="543601"/>
                </a:lnTo>
                <a:lnTo>
                  <a:pt x="1570458" y="535975"/>
                </a:lnTo>
                <a:lnTo>
                  <a:pt x="1625884" y="528130"/>
                </a:lnTo>
                <a:lnTo>
                  <a:pt x="1681332" y="520133"/>
                </a:lnTo>
                <a:lnTo>
                  <a:pt x="1736228" y="512051"/>
                </a:lnTo>
                <a:lnTo>
                  <a:pt x="1789997" y="503952"/>
                </a:lnTo>
                <a:lnTo>
                  <a:pt x="1842062" y="495904"/>
                </a:lnTo>
                <a:lnTo>
                  <a:pt x="1891849" y="487974"/>
                </a:lnTo>
                <a:lnTo>
                  <a:pt x="1944668" y="479136"/>
                </a:lnTo>
                <a:lnTo>
                  <a:pt x="1996534" y="469959"/>
                </a:lnTo>
                <a:lnTo>
                  <a:pt x="2047470" y="460558"/>
                </a:lnTo>
                <a:lnTo>
                  <a:pt x="2097498" y="451044"/>
                </a:lnTo>
                <a:lnTo>
                  <a:pt x="2146640" y="441531"/>
                </a:lnTo>
                <a:lnTo>
                  <a:pt x="2194919" y="432129"/>
                </a:lnTo>
                <a:lnTo>
                  <a:pt x="2242357" y="422953"/>
                </a:lnTo>
                <a:lnTo>
                  <a:pt x="2288977" y="414114"/>
                </a:lnTo>
                <a:lnTo>
                  <a:pt x="2334800" y="405726"/>
                </a:lnTo>
                <a:lnTo>
                  <a:pt x="2379849" y="397899"/>
                </a:lnTo>
                <a:lnTo>
                  <a:pt x="2433964" y="388954"/>
                </a:lnTo>
                <a:lnTo>
                  <a:pt x="2485248" y="380771"/>
                </a:lnTo>
                <a:lnTo>
                  <a:pt x="2534625" y="373173"/>
                </a:lnTo>
                <a:lnTo>
                  <a:pt x="2583020" y="365985"/>
                </a:lnTo>
                <a:lnTo>
                  <a:pt x="2631356" y="359032"/>
                </a:lnTo>
                <a:lnTo>
                  <a:pt x="2680557" y="352138"/>
                </a:lnTo>
                <a:lnTo>
                  <a:pt x="2731547" y="345128"/>
                </a:lnTo>
                <a:lnTo>
                  <a:pt x="2785249" y="337824"/>
                </a:lnTo>
                <a:lnTo>
                  <a:pt x="2830493" y="331954"/>
                </a:lnTo>
                <a:lnTo>
                  <a:pt x="2877381" y="326294"/>
                </a:lnTo>
                <a:lnTo>
                  <a:pt x="2925530" y="320754"/>
                </a:lnTo>
                <a:lnTo>
                  <a:pt x="2974558" y="315245"/>
                </a:lnTo>
                <a:lnTo>
                  <a:pt x="3024081" y="309676"/>
                </a:lnTo>
                <a:lnTo>
                  <a:pt x="3073716" y="303957"/>
                </a:lnTo>
                <a:lnTo>
                  <a:pt x="3123081" y="297997"/>
                </a:lnTo>
                <a:lnTo>
                  <a:pt x="3171793" y="291707"/>
                </a:lnTo>
                <a:lnTo>
                  <a:pt x="3219468" y="284996"/>
                </a:lnTo>
                <a:lnTo>
                  <a:pt x="3265724" y="277774"/>
                </a:lnTo>
                <a:lnTo>
                  <a:pt x="3316112" y="269041"/>
                </a:lnTo>
                <a:lnTo>
                  <a:pt x="3366221" y="259628"/>
                </a:lnTo>
                <a:lnTo>
                  <a:pt x="3415866" y="249688"/>
                </a:lnTo>
                <a:lnTo>
                  <a:pt x="3464862" y="239378"/>
                </a:lnTo>
                <a:lnTo>
                  <a:pt x="3513024" y="228852"/>
                </a:lnTo>
                <a:lnTo>
                  <a:pt x="3560166" y="218263"/>
                </a:lnTo>
                <a:lnTo>
                  <a:pt x="3606104" y="207768"/>
                </a:lnTo>
                <a:lnTo>
                  <a:pt x="3650652" y="197520"/>
                </a:lnTo>
                <a:lnTo>
                  <a:pt x="3693624" y="187674"/>
                </a:lnTo>
                <a:lnTo>
                  <a:pt x="3743702" y="175680"/>
                </a:lnTo>
                <a:lnTo>
                  <a:pt x="3787673" y="164190"/>
                </a:lnTo>
                <a:lnTo>
                  <a:pt x="3828625" y="152941"/>
                </a:lnTo>
                <a:lnTo>
                  <a:pt x="3869642" y="141670"/>
                </a:lnTo>
                <a:lnTo>
                  <a:pt x="3913811" y="130115"/>
                </a:lnTo>
                <a:lnTo>
                  <a:pt x="3964219" y="118012"/>
                </a:lnTo>
                <a:lnTo>
                  <a:pt x="4023949" y="105099"/>
                </a:lnTo>
                <a:lnTo>
                  <a:pt x="4065675" y="96795"/>
                </a:lnTo>
                <a:lnTo>
                  <a:pt x="4113551" y="87670"/>
                </a:lnTo>
                <a:lnTo>
                  <a:pt x="4166120" y="77945"/>
                </a:lnTo>
                <a:lnTo>
                  <a:pt x="4221922" y="67842"/>
                </a:lnTo>
                <a:lnTo>
                  <a:pt x="4279496" y="57583"/>
                </a:lnTo>
                <a:lnTo>
                  <a:pt x="4337382" y="47389"/>
                </a:lnTo>
                <a:lnTo>
                  <a:pt x="4394122" y="37481"/>
                </a:lnTo>
                <a:lnTo>
                  <a:pt x="4448255" y="28082"/>
                </a:lnTo>
                <a:lnTo>
                  <a:pt x="4498322" y="19413"/>
                </a:lnTo>
                <a:lnTo>
                  <a:pt x="4542862" y="11695"/>
                </a:lnTo>
                <a:lnTo>
                  <a:pt x="4580416" y="5150"/>
                </a:lnTo>
                <a:lnTo>
                  <a:pt x="4609524" y="0"/>
                </a:lnTo>
              </a:path>
            </a:pathLst>
          </a:custGeom>
          <a:ln w="38099">
            <a:solidFill>
              <a:srgbClr val="E691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36CDC91-2B87-448E-92ED-46A22590066B}"/>
              </a:ext>
            </a:extLst>
          </p:cNvPr>
          <p:cNvSpPr txBox="1"/>
          <p:nvPr/>
        </p:nvSpPr>
        <p:spPr>
          <a:xfrm>
            <a:off x="4078609" y="4511833"/>
            <a:ext cx="443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E69137"/>
                </a:solidFill>
                <a:latin typeface="Arial"/>
                <a:cs typeface="Arial"/>
              </a:rPr>
              <a:t>V</a:t>
            </a:r>
            <a:r>
              <a:rPr sz="2400" spc="-5" dirty="0">
                <a:solidFill>
                  <a:srgbClr val="E69137"/>
                </a:solidFill>
                <a:latin typeface="Arial"/>
                <a:cs typeface="Arial"/>
              </a:rPr>
              <a:t>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87DC3D02-13D2-46D9-BB64-E4F49E16E12D}"/>
              </a:ext>
            </a:extLst>
          </p:cNvPr>
          <p:cNvSpPr txBox="1"/>
          <p:nvPr/>
        </p:nvSpPr>
        <p:spPr>
          <a:xfrm>
            <a:off x="6401009" y="5612411"/>
            <a:ext cx="456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87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2233" y="514500"/>
            <a:ext cx="2696633" cy="2696633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1010999" y="2021999"/>
                </a:moveTo>
                <a:lnTo>
                  <a:pt x="963407" y="2020899"/>
                </a:lnTo>
                <a:lnTo>
                  <a:pt x="916381" y="2017630"/>
                </a:lnTo>
                <a:lnTo>
                  <a:pt x="869970" y="2012241"/>
                </a:lnTo>
                <a:lnTo>
                  <a:pt x="824222" y="2004781"/>
                </a:lnTo>
                <a:lnTo>
                  <a:pt x="779186" y="1995298"/>
                </a:lnTo>
                <a:lnTo>
                  <a:pt x="734911" y="1983841"/>
                </a:lnTo>
                <a:lnTo>
                  <a:pt x="691445" y="1970458"/>
                </a:lnTo>
                <a:lnTo>
                  <a:pt x="648837" y="1955198"/>
                </a:lnTo>
                <a:lnTo>
                  <a:pt x="607135" y="1938109"/>
                </a:lnTo>
                <a:lnTo>
                  <a:pt x="566387" y="1919240"/>
                </a:lnTo>
                <a:lnTo>
                  <a:pt x="526643" y="1898640"/>
                </a:lnTo>
                <a:lnTo>
                  <a:pt x="487951" y="1876357"/>
                </a:lnTo>
                <a:lnTo>
                  <a:pt x="450359" y="1852439"/>
                </a:lnTo>
                <a:lnTo>
                  <a:pt x="413916" y="1826935"/>
                </a:lnTo>
                <a:lnTo>
                  <a:pt x="378671" y="1799894"/>
                </a:lnTo>
                <a:lnTo>
                  <a:pt x="344671" y="1771364"/>
                </a:lnTo>
                <a:lnTo>
                  <a:pt x="311966" y="1741394"/>
                </a:lnTo>
                <a:lnTo>
                  <a:pt x="280605" y="1710033"/>
                </a:lnTo>
                <a:lnTo>
                  <a:pt x="250635" y="1677328"/>
                </a:lnTo>
                <a:lnTo>
                  <a:pt x="222105" y="1643328"/>
                </a:lnTo>
                <a:lnTo>
                  <a:pt x="195064" y="1608083"/>
                </a:lnTo>
                <a:lnTo>
                  <a:pt x="169560" y="1571640"/>
                </a:lnTo>
                <a:lnTo>
                  <a:pt x="145642" y="1534048"/>
                </a:lnTo>
                <a:lnTo>
                  <a:pt x="123359" y="1495356"/>
                </a:lnTo>
                <a:lnTo>
                  <a:pt x="102759" y="1455612"/>
                </a:lnTo>
                <a:lnTo>
                  <a:pt x="83890" y="1414864"/>
                </a:lnTo>
                <a:lnTo>
                  <a:pt x="66801" y="1373162"/>
                </a:lnTo>
                <a:lnTo>
                  <a:pt x="51541" y="1330554"/>
                </a:lnTo>
                <a:lnTo>
                  <a:pt x="38158" y="1287088"/>
                </a:lnTo>
                <a:lnTo>
                  <a:pt x="26701" y="1242813"/>
                </a:lnTo>
                <a:lnTo>
                  <a:pt x="17218" y="1197777"/>
                </a:lnTo>
                <a:lnTo>
                  <a:pt x="9758" y="1152029"/>
                </a:lnTo>
                <a:lnTo>
                  <a:pt x="4369" y="1105618"/>
                </a:lnTo>
                <a:lnTo>
                  <a:pt x="1100" y="1058592"/>
                </a:lnTo>
                <a:lnTo>
                  <a:pt x="0" y="1010999"/>
                </a:lnTo>
                <a:lnTo>
                  <a:pt x="1100" y="963407"/>
                </a:lnTo>
                <a:lnTo>
                  <a:pt x="4369" y="916381"/>
                </a:lnTo>
                <a:lnTo>
                  <a:pt x="9758" y="869970"/>
                </a:lnTo>
                <a:lnTo>
                  <a:pt x="17218" y="824222"/>
                </a:lnTo>
                <a:lnTo>
                  <a:pt x="26701" y="779186"/>
                </a:lnTo>
                <a:lnTo>
                  <a:pt x="38158" y="734911"/>
                </a:lnTo>
                <a:lnTo>
                  <a:pt x="51541" y="691445"/>
                </a:lnTo>
                <a:lnTo>
                  <a:pt x="66801" y="648837"/>
                </a:lnTo>
                <a:lnTo>
                  <a:pt x="83890" y="607135"/>
                </a:lnTo>
                <a:lnTo>
                  <a:pt x="102759" y="566387"/>
                </a:lnTo>
                <a:lnTo>
                  <a:pt x="123359" y="526643"/>
                </a:lnTo>
                <a:lnTo>
                  <a:pt x="145642" y="487951"/>
                </a:lnTo>
                <a:lnTo>
                  <a:pt x="169560" y="450359"/>
                </a:lnTo>
                <a:lnTo>
                  <a:pt x="195064" y="413916"/>
                </a:lnTo>
                <a:lnTo>
                  <a:pt x="222105" y="378671"/>
                </a:lnTo>
                <a:lnTo>
                  <a:pt x="250635" y="344671"/>
                </a:lnTo>
                <a:lnTo>
                  <a:pt x="280605" y="311966"/>
                </a:lnTo>
                <a:lnTo>
                  <a:pt x="311966" y="280605"/>
                </a:lnTo>
                <a:lnTo>
                  <a:pt x="344671" y="250635"/>
                </a:lnTo>
                <a:lnTo>
                  <a:pt x="378671" y="222105"/>
                </a:lnTo>
                <a:lnTo>
                  <a:pt x="413916" y="195064"/>
                </a:lnTo>
                <a:lnTo>
                  <a:pt x="450359" y="169560"/>
                </a:lnTo>
                <a:lnTo>
                  <a:pt x="487951" y="145642"/>
                </a:lnTo>
                <a:lnTo>
                  <a:pt x="526643" y="123359"/>
                </a:lnTo>
                <a:lnTo>
                  <a:pt x="566387" y="102759"/>
                </a:lnTo>
                <a:lnTo>
                  <a:pt x="607135" y="83890"/>
                </a:lnTo>
                <a:lnTo>
                  <a:pt x="648837" y="66801"/>
                </a:lnTo>
                <a:lnTo>
                  <a:pt x="691445" y="51541"/>
                </a:lnTo>
                <a:lnTo>
                  <a:pt x="734911" y="38158"/>
                </a:lnTo>
                <a:lnTo>
                  <a:pt x="779186" y="26701"/>
                </a:lnTo>
                <a:lnTo>
                  <a:pt x="824222" y="17218"/>
                </a:lnTo>
                <a:lnTo>
                  <a:pt x="869970" y="9758"/>
                </a:lnTo>
                <a:lnTo>
                  <a:pt x="916381" y="4369"/>
                </a:lnTo>
                <a:lnTo>
                  <a:pt x="963407" y="1100"/>
                </a:lnTo>
                <a:lnTo>
                  <a:pt x="1010999" y="0"/>
                </a:lnTo>
                <a:lnTo>
                  <a:pt x="1061132" y="1242"/>
                </a:lnTo>
                <a:lnTo>
                  <a:pt x="1110924" y="4947"/>
                </a:lnTo>
                <a:lnTo>
                  <a:pt x="1160294" y="11079"/>
                </a:lnTo>
                <a:lnTo>
                  <a:pt x="1209157" y="19605"/>
                </a:lnTo>
                <a:lnTo>
                  <a:pt x="1257431" y="30490"/>
                </a:lnTo>
                <a:lnTo>
                  <a:pt x="1305034" y="43700"/>
                </a:lnTo>
                <a:lnTo>
                  <a:pt x="1351882" y="59201"/>
                </a:lnTo>
                <a:lnTo>
                  <a:pt x="1397892" y="76957"/>
                </a:lnTo>
                <a:lnTo>
                  <a:pt x="1442983" y="96936"/>
                </a:lnTo>
                <a:lnTo>
                  <a:pt x="1487070" y="119102"/>
                </a:lnTo>
                <a:lnTo>
                  <a:pt x="1530071" y="143421"/>
                </a:lnTo>
                <a:lnTo>
                  <a:pt x="1571903" y="169859"/>
                </a:lnTo>
                <a:lnTo>
                  <a:pt x="1612483" y="198382"/>
                </a:lnTo>
                <a:lnTo>
                  <a:pt x="1651728" y="228955"/>
                </a:lnTo>
                <a:lnTo>
                  <a:pt x="1689557" y="261544"/>
                </a:lnTo>
                <a:lnTo>
                  <a:pt x="1725884" y="296115"/>
                </a:lnTo>
                <a:lnTo>
                  <a:pt x="1760455" y="332442"/>
                </a:lnTo>
                <a:lnTo>
                  <a:pt x="1793044" y="370270"/>
                </a:lnTo>
                <a:lnTo>
                  <a:pt x="1823617" y="409516"/>
                </a:lnTo>
                <a:lnTo>
                  <a:pt x="1852140" y="450096"/>
                </a:lnTo>
                <a:lnTo>
                  <a:pt x="1878578" y="491928"/>
                </a:lnTo>
                <a:lnTo>
                  <a:pt x="1902897" y="534929"/>
                </a:lnTo>
                <a:lnTo>
                  <a:pt x="1925063" y="579016"/>
                </a:lnTo>
                <a:lnTo>
                  <a:pt x="1945042" y="624107"/>
                </a:lnTo>
                <a:lnTo>
                  <a:pt x="1962798" y="670117"/>
                </a:lnTo>
                <a:lnTo>
                  <a:pt x="1978299" y="716965"/>
                </a:lnTo>
                <a:lnTo>
                  <a:pt x="1991509" y="764568"/>
                </a:lnTo>
                <a:lnTo>
                  <a:pt x="2002394" y="812842"/>
                </a:lnTo>
                <a:lnTo>
                  <a:pt x="2010920" y="861705"/>
                </a:lnTo>
                <a:lnTo>
                  <a:pt x="2017052" y="911075"/>
                </a:lnTo>
                <a:lnTo>
                  <a:pt x="2020757" y="960867"/>
                </a:lnTo>
                <a:lnTo>
                  <a:pt x="2021999" y="1010999"/>
                </a:lnTo>
                <a:lnTo>
                  <a:pt x="2020899" y="1058592"/>
                </a:lnTo>
                <a:lnTo>
                  <a:pt x="2017630" y="1105618"/>
                </a:lnTo>
                <a:lnTo>
                  <a:pt x="2012241" y="1152029"/>
                </a:lnTo>
                <a:lnTo>
                  <a:pt x="2004781" y="1197777"/>
                </a:lnTo>
                <a:lnTo>
                  <a:pt x="1995298" y="1242813"/>
                </a:lnTo>
                <a:lnTo>
                  <a:pt x="1983841" y="1287088"/>
                </a:lnTo>
                <a:lnTo>
                  <a:pt x="1970458" y="1330554"/>
                </a:lnTo>
                <a:lnTo>
                  <a:pt x="1955198" y="1373162"/>
                </a:lnTo>
                <a:lnTo>
                  <a:pt x="1938109" y="1414864"/>
                </a:lnTo>
                <a:lnTo>
                  <a:pt x="1919240" y="1455612"/>
                </a:lnTo>
                <a:lnTo>
                  <a:pt x="1898640" y="1495356"/>
                </a:lnTo>
                <a:lnTo>
                  <a:pt x="1876357" y="1534048"/>
                </a:lnTo>
                <a:lnTo>
                  <a:pt x="1852439" y="1571640"/>
                </a:lnTo>
                <a:lnTo>
                  <a:pt x="1826935" y="1608083"/>
                </a:lnTo>
                <a:lnTo>
                  <a:pt x="1799894" y="1643328"/>
                </a:lnTo>
                <a:lnTo>
                  <a:pt x="1771364" y="1677328"/>
                </a:lnTo>
                <a:lnTo>
                  <a:pt x="1741394" y="1710033"/>
                </a:lnTo>
                <a:lnTo>
                  <a:pt x="1710033" y="1741394"/>
                </a:lnTo>
                <a:lnTo>
                  <a:pt x="1677328" y="1771364"/>
                </a:lnTo>
                <a:lnTo>
                  <a:pt x="1643328" y="1799894"/>
                </a:lnTo>
                <a:lnTo>
                  <a:pt x="1608083" y="1826935"/>
                </a:lnTo>
                <a:lnTo>
                  <a:pt x="1571640" y="1852439"/>
                </a:lnTo>
                <a:lnTo>
                  <a:pt x="1534048" y="1876357"/>
                </a:lnTo>
                <a:lnTo>
                  <a:pt x="1495356" y="1898640"/>
                </a:lnTo>
                <a:lnTo>
                  <a:pt x="1455612" y="1919240"/>
                </a:lnTo>
                <a:lnTo>
                  <a:pt x="1414864" y="1938109"/>
                </a:lnTo>
                <a:lnTo>
                  <a:pt x="1373162" y="1955198"/>
                </a:lnTo>
                <a:lnTo>
                  <a:pt x="1330554" y="1970458"/>
                </a:lnTo>
                <a:lnTo>
                  <a:pt x="1287088" y="1983841"/>
                </a:lnTo>
                <a:lnTo>
                  <a:pt x="1242812" y="1995298"/>
                </a:lnTo>
                <a:lnTo>
                  <a:pt x="1197777" y="2004781"/>
                </a:lnTo>
                <a:lnTo>
                  <a:pt x="1152029" y="2012241"/>
                </a:lnTo>
                <a:lnTo>
                  <a:pt x="1105618" y="2017630"/>
                </a:lnTo>
                <a:lnTo>
                  <a:pt x="1058592" y="2020899"/>
                </a:lnTo>
                <a:lnTo>
                  <a:pt x="1010999" y="20219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562233" y="514500"/>
            <a:ext cx="2696633" cy="2696633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0" y="1010999"/>
                </a:moveTo>
                <a:lnTo>
                  <a:pt x="1100" y="963407"/>
                </a:lnTo>
                <a:lnTo>
                  <a:pt x="4369" y="916381"/>
                </a:lnTo>
                <a:lnTo>
                  <a:pt x="9758" y="869970"/>
                </a:lnTo>
                <a:lnTo>
                  <a:pt x="17218" y="824222"/>
                </a:lnTo>
                <a:lnTo>
                  <a:pt x="26701" y="779186"/>
                </a:lnTo>
                <a:lnTo>
                  <a:pt x="38158" y="734911"/>
                </a:lnTo>
                <a:lnTo>
                  <a:pt x="51541" y="691445"/>
                </a:lnTo>
                <a:lnTo>
                  <a:pt x="66801" y="648837"/>
                </a:lnTo>
                <a:lnTo>
                  <a:pt x="83890" y="607135"/>
                </a:lnTo>
                <a:lnTo>
                  <a:pt x="102759" y="566387"/>
                </a:lnTo>
                <a:lnTo>
                  <a:pt x="123359" y="526643"/>
                </a:lnTo>
                <a:lnTo>
                  <a:pt x="145642" y="487951"/>
                </a:lnTo>
                <a:lnTo>
                  <a:pt x="169560" y="450359"/>
                </a:lnTo>
                <a:lnTo>
                  <a:pt x="195064" y="413916"/>
                </a:lnTo>
                <a:lnTo>
                  <a:pt x="222105" y="378671"/>
                </a:lnTo>
                <a:lnTo>
                  <a:pt x="250635" y="344671"/>
                </a:lnTo>
                <a:lnTo>
                  <a:pt x="280605" y="311966"/>
                </a:lnTo>
                <a:lnTo>
                  <a:pt x="311966" y="280605"/>
                </a:lnTo>
                <a:lnTo>
                  <a:pt x="344671" y="250635"/>
                </a:lnTo>
                <a:lnTo>
                  <a:pt x="378671" y="222105"/>
                </a:lnTo>
                <a:lnTo>
                  <a:pt x="413916" y="195064"/>
                </a:lnTo>
                <a:lnTo>
                  <a:pt x="450359" y="169560"/>
                </a:lnTo>
                <a:lnTo>
                  <a:pt x="487951" y="145642"/>
                </a:lnTo>
                <a:lnTo>
                  <a:pt x="526643" y="123359"/>
                </a:lnTo>
                <a:lnTo>
                  <a:pt x="566387" y="102759"/>
                </a:lnTo>
                <a:lnTo>
                  <a:pt x="607135" y="83890"/>
                </a:lnTo>
                <a:lnTo>
                  <a:pt x="648837" y="66801"/>
                </a:lnTo>
                <a:lnTo>
                  <a:pt x="691445" y="51541"/>
                </a:lnTo>
                <a:lnTo>
                  <a:pt x="734911" y="38158"/>
                </a:lnTo>
                <a:lnTo>
                  <a:pt x="779186" y="26701"/>
                </a:lnTo>
                <a:lnTo>
                  <a:pt x="824222" y="17218"/>
                </a:lnTo>
                <a:lnTo>
                  <a:pt x="869970" y="9758"/>
                </a:lnTo>
                <a:lnTo>
                  <a:pt x="916381" y="4369"/>
                </a:lnTo>
                <a:lnTo>
                  <a:pt x="963407" y="1100"/>
                </a:lnTo>
                <a:lnTo>
                  <a:pt x="1010999" y="0"/>
                </a:lnTo>
                <a:lnTo>
                  <a:pt x="1061132" y="1242"/>
                </a:lnTo>
                <a:lnTo>
                  <a:pt x="1110924" y="4947"/>
                </a:lnTo>
                <a:lnTo>
                  <a:pt x="1160294" y="11079"/>
                </a:lnTo>
                <a:lnTo>
                  <a:pt x="1209157" y="19605"/>
                </a:lnTo>
                <a:lnTo>
                  <a:pt x="1257431" y="30490"/>
                </a:lnTo>
                <a:lnTo>
                  <a:pt x="1305034" y="43700"/>
                </a:lnTo>
                <a:lnTo>
                  <a:pt x="1351882" y="59201"/>
                </a:lnTo>
                <a:lnTo>
                  <a:pt x="1397892" y="76957"/>
                </a:lnTo>
                <a:lnTo>
                  <a:pt x="1442983" y="96936"/>
                </a:lnTo>
                <a:lnTo>
                  <a:pt x="1487070" y="119102"/>
                </a:lnTo>
                <a:lnTo>
                  <a:pt x="1530071" y="143421"/>
                </a:lnTo>
                <a:lnTo>
                  <a:pt x="1571903" y="169859"/>
                </a:lnTo>
                <a:lnTo>
                  <a:pt x="1612483" y="198382"/>
                </a:lnTo>
                <a:lnTo>
                  <a:pt x="1651728" y="228955"/>
                </a:lnTo>
                <a:lnTo>
                  <a:pt x="1689557" y="261544"/>
                </a:lnTo>
                <a:lnTo>
                  <a:pt x="1725884" y="296115"/>
                </a:lnTo>
                <a:lnTo>
                  <a:pt x="1760455" y="332442"/>
                </a:lnTo>
                <a:lnTo>
                  <a:pt x="1793044" y="370270"/>
                </a:lnTo>
                <a:lnTo>
                  <a:pt x="1823617" y="409516"/>
                </a:lnTo>
                <a:lnTo>
                  <a:pt x="1852140" y="450096"/>
                </a:lnTo>
                <a:lnTo>
                  <a:pt x="1878578" y="491928"/>
                </a:lnTo>
                <a:lnTo>
                  <a:pt x="1902897" y="534929"/>
                </a:lnTo>
                <a:lnTo>
                  <a:pt x="1925063" y="579016"/>
                </a:lnTo>
                <a:lnTo>
                  <a:pt x="1945042" y="624107"/>
                </a:lnTo>
                <a:lnTo>
                  <a:pt x="1962798" y="670117"/>
                </a:lnTo>
                <a:lnTo>
                  <a:pt x="1978299" y="716965"/>
                </a:lnTo>
                <a:lnTo>
                  <a:pt x="1991509" y="764568"/>
                </a:lnTo>
                <a:lnTo>
                  <a:pt x="2002394" y="812842"/>
                </a:lnTo>
                <a:lnTo>
                  <a:pt x="2010920" y="861705"/>
                </a:lnTo>
                <a:lnTo>
                  <a:pt x="2017052" y="911075"/>
                </a:lnTo>
                <a:lnTo>
                  <a:pt x="2020757" y="960867"/>
                </a:lnTo>
                <a:lnTo>
                  <a:pt x="2021999" y="1010999"/>
                </a:lnTo>
                <a:lnTo>
                  <a:pt x="2020899" y="1058592"/>
                </a:lnTo>
                <a:lnTo>
                  <a:pt x="2017630" y="1105618"/>
                </a:lnTo>
                <a:lnTo>
                  <a:pt x="2012241" y="1152029"/>
                </a:lnTo>
                <a:lnTo>
                  <a:pt x="2004781" y="1197777"/>
                </a:lnTo>
                <a:lnTo>
                  <a:pt x="1995298" y="1242813"/>
                </a:lnTo>
                <a:lnTo>
                  <a:pt x="1983841" y="1287088"/>
                </a:lnTo>
                <a:lnTo>
                  <a:pt x="1970458" y="1330554"/>
                </a:lnTo>
                <a:lnTo>
                  <a:pt x="1955198" y="1373162"/>
                </a:lnTo>
                <a:lnTo>
                  <a:pt x="1938109" y="1414864"/>
                </a:lnTo>
                <a:lnTo>
                  <a:pt x="1919240" y="1455612"/>
                </a:lnTo>
                <a:lnTo>
                  <a:pt x="1898640" y="1495356"/>
                </a:lnTo>
                <a:lnTo>
                  <a:pt x="1876357" y="1534048"/>
                </a:lnTo>
                <a:lnTo>
                  <a:pt x="1852439" y="1571640"/>
                </a:lnTo>
                <a:lnTo>
                  <a:pt x="1826935" y="1608083"/>
                </a:lnTo>
                <a:lnTo>
                  <a:pt x="1799894" y="1643328"/>
                </a:lnTo>
                <a:lnTo>
                  <a:pt x="1771364" y="1677328"/>
                </a:lnTo>
                <a:lnTo>
                  <a:pt x="1741394" y="1710033"/>
                </a:lnTo>
                <a:lnTo>
                  <a:pt x="1710033" y="1741394"/>
                </a:lnTo>
                <a:lnTo>
                  <a:pt x="1677328" y="1771364"/>
                </a:lnTo>
                <a:lnTo>
                  <a:pt x="1643328" y="1799894"/>
                </a:lnTo>
                <a:lnTo>
                  <a:pt x="1608083" y="1826935"/>
                </a:lnTo>
                <a:lnTo>
                  <a:pt x="1571640" y="1852439"/>
                </a:lnTo>
                <a:lnTo>
                  <a:pt x="1534048" y="1876357"/>
                </a:lnTo>
                <a:lnTo>
                  <a:pt x="1495356" y="1898640"/>
                </a:lnTo>
                <a:lnTo>
                  <a:pt x="1455612" y="1919240"/>
                </a:lnTo>
                <a:lnTo>
                  <a:pt x="1414864" y="1938109"/>
                </a:lnTo>
                <a:lnTo>
                  <a:pt x="1373162" y="1955198"/>
                </a:lnTo>
                <a:lnTo>
                  <a:pt x="1330554" y="1970458"/>
                </a:lnTo>
                <a:lnTo>
                  <a:pt x="1287088" y="1983841"/>
                </a:lnTo>
                <a:lnTo>
                  <a:pt x="1242812" y="1995298"/>
                </a:lnTo>
                <a:lnTo>
                  <a:pt x="1197777" y="2004781"/>
                </a:lnTo>
                <a:lnTo>
                  <a:pt x="1152029" y="2012241"/>
                </a:lnTo>
                <a:lnTo>
                  <a:pt x="1105618" y="2017630"/>
                </a:lnTo>
                <a:lnTo>
                  <a:pt x="1058592" y="2020899"/>
                </a:lnTo>
                <a:lnTo>
                  <a:pt x="1010999" y="2021999"/>
                </a:lnTo>
                <a:lnTo>
                  <a:pt x="963407" y="2020899"/>
                </a:lnTo>
                <a:lnTo>
                  <a:pt x="916381" y="2017630"/>
                </a:lnTo>
                <a:lnTo>
                  <a:pt x="869970" y="2012241"/>
                </a:lnTo>
                <a:lnTo>
                  <a:pt x="824222" y="2004781"/>
                </a:lnTo>
                <a:lnTo>
                  <a:pt x="779186" y="1995298"/>
                </a:lnTo>
                <a:lnTo>
                  <a:pt x="734911" y="1983841"/>
                </a:lnTo>
                <a:lnTo>
                  <a:pt x="691445" y="1970458"/>
                </a:lnTo>
                <a:lnTo>
                  <a:pt x="648837" y="1955198"/>
                </a:lnTo>
                <a:lnTo>
                  <a:pt x="607135" y="1938109"/>
                </a:lnTo>
                <a:lnTo>
                  <a:pt x="566387" y="1919240"/>
                </a:lnTo>
                <a:lnTo>
                  <a:pt x="526643" y="1898640"/>
                </a:lnTo>
                <a:lnTo>
                  <a:pt x="487951" y="1876357"/>
                </a:lnTo>
                <a:lnTo>
                  <a:pt x="450359" y="1852439"/>
                </a:lnTo>
                <a:lnTo>
                  <a:pt x="413916" y="1826935"/>
                </a:lnTo>
                <a:lnTo>
                  <a:pt x="378671" y="1799894"/>
                </a:lnTo>
                <a:lnTo>
                  <a:pt x="344671" y="1771364"/>
                </a:lnTo>
                <a:lnTo>
                  <a:pt x="311966" y="1741394"/>
                </a:lnTo>
                <a:lnTo>
                  <a:pt x="280605" y="1710033"/>
                </a:lnTo>
                <a:lnTo>
                  <a:pt x="250635" y="1677328"/>
                </a:lnTo>
                <a:lnTo>
                  <a:pt x="222105" y="1643328"/>
                </a:lnTo>
                <a:lnTo>
                  <a:pt x="195064" y="1608083"/>
                </a:lnTo>
                <a:lnTo>
                  <a:pt x="169560" y="1571640"/>
                </a:lnTo>
                <a:lnTo>
                  <a:pt x="145642" y="1534048"/>
                </a:lnTo>
                <a:lnTo>
                  <a:pt x="123359" y="1495356"/>
                </a:lnTo>
                <a:lnTo>
                  <a:pt x="102759" y="1455612"/>
                </a:lnTo>
                <a:lnTo>
                  <a:pt x="83890" y="1414864"/>
                </a:lnTo>
                <a:lnTo>
                  <a:pt x="66801" y="1373162"/>
                </a:lnTo>
                <a:lnTo>
                  <a:pt x="51541" y="1330554"/>
                </a:lnTo>
                <a:lnTo>
                  <a:pt x="38158" y="1287088"/>
                </a:lnTo>
                <a:lnTo>
                  <a:pt x="26701" y="1242813"/>
                </a:lnTo>
                <a:lnTo>
                  <a:pt x="17218" y="1197777"/>
                </a:lnTo>
                <a:lnTo>
                  <a:pt x="9758" y="1152029"/>
                </a:lnTo>
                <a:lnTo>
                  <a:pt x="4369" y="1105618"/>
                </a:lnTo>
                <a:lnTo>
                  <a:pt x="1100" y="1058592"/>
                </a:lnTo>
                <a:lnTo>
                  <a:pt x="0" y="1010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426622" y="1504530"/>
            <a:ext cx="967740" cy="660095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219281" marR="6773" indent="-203195">
              <a:lnSpc>
                <a:spcPct val="101600"/>
              </a:lnSpc>
              <a:spcBef>
                <a:spcPts val="93"/>
              </a:spcBef>
            </a:pPr>
            <a:r>
              <a:rPr sz="2133" dirty="0">
                <a:latin typeface="Arial"/>
                <a:cs typeface="Arial"/>
              </a:rPr>
              <a:t>sigmoid  </a:t>
            </a:r>
            <a:r>
              <a:rPr sz="2133" spc="-7" dirty="0">
                <a:latin typeface="Arial"/>
                <a:cs typeface="Arial"/>
              </a:rPr>
              <a:t>gate</a:t>
            </a:r>
            <a:endParaRPr sz="2133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833" y="1862500"/>
            <a:ext cx="1924473" cy="0"/>
          </a:xfrm>
          <a:custGeom>
            <a:avLst/>
            <a:gdLst/>
            <a:ahLst/>
            <a:cxnLst/>
            <a:rect l="l" t="t" r="r" b="b"/>
            <a:pathLst>
              <a:path w="1443355">
                <a:moveTo>
                  <a:pt x="0" y="0"/>
                </a:moveTo>
                <a:lnTo>
                  <a:pt x="1442999" y="0"/>
                </a:lnTo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397132" y="1807845"/>
            <a:ext cx="140667" cy="1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554567" y="1239178"/>
            <a:ext cx="2370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8234" y="1862500"/>
            <a:ext cx="2179319" cy="0"/>
          </a:xfrm>
          <a:custGeom>
            <a:avLst/>
            <a:gdLst/>
            <a:ahLst/>
            <a:cxnLst/>
            <a:rect l="l" t="t" r="r" b="b"/>
            <a:pathLst>
              <a:path w="1634489">
                <a:moveTo>
                  <a:pt x="0" y="0"/>
                </a:moveTo>
                <a:lnTo>
                  <a:pt x="1634099" y="0"/>
                </a:lnTo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424333" y="1807845"/>
            <a:ext cx="140667" cy="1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457633" y="1364467"/>
            <a:ext cx="2222537" cy="376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5451283" y="1358116"/>
            <a:ext cx="2236047" cy="389467"/>
          </a:xfrm>
          <a:custGeom>
            <a:avLst/>
            <a:gdLst/>
            <a:ahLst/>
            <a:cxnLst/>
            <a:rect l="l" t="t" r="r" b="b"/>
            <a:pathLst>
              <a:path w="1677035" h="292100">
                <a:moveTo>
                  <a:pt x="0" y="0"/>
                </a:moveTo>
                <a:lnTo>
                  <a:pt x="1676428" y="0"/>
                </a:lnTo>
                <a:lnTo>
                  <a:pt x="1676428" y="291824"/>
                </a:lnTo>
                <a:lnTo>
                  <a:pt x="0" y="2918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167091" y="581384"/>
            <a:ext cx="3818208" cy="2511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7959784" y="575033"/>
            <a:ext cx="4032673" cy="2575560"/>
          </a:xfrm>
          <a:custGeom>
            <a:avLst/>
            <a:gdLst/>
            <a:ahLst/>
            <a:cxnLst/>
            <a:rect l="l" t="t" r="r" b="b"/>
            <a:pathLst>
              <a:path w="3024504" h="1931670">
                <a:moveTo>
                  <a:pt x="0" y="0"/>
                </a:moveTo>
                <a:lnTo>
                  <a:pt x="3023899" y="0"/>
                </a:lnTo>
                <a:lnTo>
                  <a:pt x="3023899" y="1931199"/>
                </a:lnTo>
                <a:lnTo>
                  <a:pt x="0" y="1931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495460" y="2056703"/>
            <a:ext cx="2046393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1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367491" y="2002048"/>
            <a:ext cx="140667" cy="10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16626" y="2056703"/>
            <a:ext cx="2046393" cy="0"/>
          </a:xfrm>
          <a:custGeom>
            <a:avLst/>
            <a:gdLst/>
            <a:ahLst/>
            <a:cxnLst/>
            <a:rect l="l" t="t" r="r" b="b"/>
            <a:pathLst>
              <a:path w="1534795">
                <a:moveTo>
                  <a:pt x="1534200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88657" y="2002048"/>
            <a:ext cx="140667" cy="10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6169683" y="2189371"/>
            <a:ext cx="508299" cy="827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6163333" y="2183022"/>
            <a:ext cx="521547" cy="900853"/>
          </a:xfrm>
          <a:custGeom>
            <a:avLst/>
            <a:gdLst/>
            <a:ahLst/>
            <a:cxnLst/>
            <a:rect l="l" t="t" r="r" b="b"/>
            <a:pathLst>
              <a:path w="391160" h="675639">
                <a:moveTo>
                  <a:pt x="0" y="0"/>
                </a:moveTo>
                <a:lnTo>
                  <a:pt x="390749" y="0"/>
                </a:lnTo>
                <a:lnTo>
                  <a:pt x="390749" y="675049"/>
                </a:lnTo>
                <a:lnTo>
                  <a:pt x="0" y="6750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722702" y="1572201"/>
            <a:ext cx="508265" cy="7662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716352" y="1565850"/>
            <a:ext cx="521547" cy="779780"/>
          </a:xfrm>
          <a:custGeom>
            <a:avLst/>
            <a:gdLst/>
            <a:ahLst/>
            <a:cxnLst/>
            <a:rect l="l" t="t" r="r" b="b"/>
            <a:pathLst>
              <a:path w="391160" h="584835">
                <a:moveTo>
                  <a:pt x="0" y="0"/>
                </a:moveTo>
                <a:lnTo>
                  <a:pt x="390724" y="0"/>
                </a:lnTo>
                <a:lnTo>
                  <a:pt x="390724" y="584245"/>
                </a:lnTo>
                <a:lnTo>
                  <a:pt x="0" y="58424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586483" y="2250894"/>
            <a:ext cx="1874831" cy="714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580132" y="2244543"/>
            <a:ext cx="1888067" cy="779780"/>
          </a:xfrm>
          <a:custGeom>
            <a:avLst/>
            <a:gdLst/>
            <a:ahLst/>
            <a:cxnLst/>
            <a:rect l="l" t="t" r="r" b="b"/>
            <a:pathLst>
              <a:path w="1416050" h="584835">
                <a:moveTo>
                  <a:pt x="0" y="0"/>
                </a:moveTo>
                <a:lnTo>
                  <a:pt x="1415648" y="0"/>
                </a:lnTo>
                <a:lnTo>
                  <a:pt x="1415648" y="584249"/>
                </a:lnTo>
                <a:lnTo>
                  <a:pt x="0" y="5842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 txBox="1"/>
          <p:nvPr/>
        </p:nvSpPr>
        <p:spPr>
          <a:xfrm>
            <a:off x="716667" y="3882011"/>
            <a:ext cx="5325533" cy="101224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marR="6773">
              <a:lnSpc>
                <a:spcPts val="3800"/>
              </a:lnSpc>
              <a:spcBef>
                <a:spcPts val="293"/>
              </a:spcBef>
            </a:pPr>
            <a:r>
              <a:rPr sz="3200" spc="-7" dirty="0">
                <a:latin typeface="Arial"/>
                <a:cs typeface="Arial"/>
              </a:rPr>
              <a:t>What happens when </a:t>
            </a:r>
            <a:r>
              <a:rPr sz="3200" dirty="0">
                <a:latin typeface="Arial"/>
                <a:cs typeface="Arial"/>
              </a:rPr>
              <a:t>x =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-10? 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What happens when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x =</a:t>
            </a:r>
            <a:r>
              <a:rPr sz="32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FF0000"/>
                </a:solidFill>
                <a:latin typeface="Arial"/>
                <a:cs typeface="Arial"/>
              </a:rPr>
              <a:t>0?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10368" y="3945144"/>
            <a:ext cx="3317627" cy="5048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/>
          <p:nvPr/>
        </p:nvSpPr>
        <p:spPr>
          <a:xfrm>
            <a:off x="193633" y="6413866"/>
            <a:ext cx="2717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787"/>
              </a:lnSpc>
            </a:pP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Fei-Fei, Krishna,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FFFFFF"/>
                </a:solidFill>
                <a:latin typeface="Arial"/>
                <a:cs typeface="Arial"/>
              </a:rPr>
              <a:t>Xu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3451</Words>
  <Application>Microsoft Office PowerPoint</Application>
  <PresentationFormat>Widescreen</PresentationFormat>
  <Paragraphs>533</Paragraphs>
  <Slides>84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Assistant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Bag of Tricks</vt:lpstr>
      <vt:lpstr>Activation Functions</vt:lpstr>
      <vt:lpstr>Activation Functions</vt:lpstr>
      <vt:lpstr>Activation Functions</vt:lpstr>
      <vt:lpstr>Activation Functions</vt:lpstr>
      <vt:lpstr>Activation Functions</vt:lpstr>
      <vt:lpstr>sigmoid  gate</vt:lpstr>
      <vt:lpstr>PowerPoint Presentation</vt:lpstr>
      <vt:lpstr>PowerPoint Presentation</vt:lpstr>
      <vt:lpstr>sigmoid  gate</vt:lpstr>
      <vt:lpstr>sigmoid  gate</vt:lpstr>
      <vt:lpstr>Activation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Activation Functions</vt:lpstr>
      <vt:lpstr>Activation Functions</vt:lpstr>
      <vt:lpstr>Activation Functions</vt:lpstr>
      <vt:lpstr>Activation Functions</vt:lpstr>
      <vt:lpstr>- Computes f(x) = max(0,x)</vt:lpstr>
      <vt:lpstr>PowerPoint Presentation</vt:lpstr>
      <vt:lpstr>active ReLU</vt:lpstr>
      <vt:lpstr>active ReLU</vt:lpstr>
      <vt:lpstr>Activation Functions</vt:lpstr>
      <vt:lpstr>Activation Functions</vt:lpstr>
      <vt:lpstr>Activation Functions</vt:lpstr>
      <vt:lpstr>Activation Functions</vt:lpstr>
      <vt:lpstr>Maxout “Neuron”</vt:lpstr>
      <vt:lpstr>Activation Functions</vt:lpstr>
      <vt:lpstr>In practice:</vt:lpstr>
      <vt:lpstr>Data Preprocessing</vt:lpstr>
      <vt:lpstr>Data Preprocessing</vt:lpstr>
      <vt:lpstr>Remember: Consider what happens when the input to a neuron is always positive...</vt:lpstr>
      <vt:lpstr>Data Preprocessing</vt:lpstr>
      <vt:lpstr>In practice for Images</vt:lpstr>
      <vt:lpstr>Weight Initialization</vt:lpstr>
      <vt:lpstr>Q: what happens when W=constant init is used?</vt:lpstr>
      <vt:lpstr>Weight Initialization: Gaussian Initialization</vt:lpstr>
      <vt:lpstr>Weight Initialization: Gaussian Initialization</vt:lpstr>
      <vt:lpstr>Weight Initialization: Activation statistics</vt:lpstr>
      <vt:lpstr>Weight Initialization: Activation statistics</vt:lpstr>
      <vt:lpstr>Weight Initialization: Activation statistics</vt:lpstr>
      <vt:lpstr>Weight Initialization: Activation statistics</vt:lpstr>
      <vt:lpstr>Weight Initialization: Activation statistics</vt:lpstr>
      <vt:lpstr>Weight Initialization: Activation statistics</vt:lpstr>
      <vt:lpstr> How to find appropriate initialization values</vt:lpstr>
      <vt:lpstr>Weight Initialization: “Xavier” Initialization</vt:lpstr>
      <vt:lpstr>Weight Initialization: “Xavier” Initialization</vt:lpstr>
      <vt:lpstr>Weight Initialization: “Xavier” Initialization</vt:lpstr>
      <vt:lpstr>Weight Initialization: “Xavier” Initialization</vt:lpstr>
      <vt:lpstr>Weight Initialization: What about ReLU?</vt:lpstr>
      <vt:lpstr>Weight Initialization: Kaiming / MSRA Initialization</vt:lpstr>
      <vt:lpstr>Visualization</vt:lpstr>
      <vt:lpstr>Batch Normalization</vt:lpstr>
      <vt:lpstr>Batch Normalization</vt:lpstr>
      <vt:lpstr>Feature Scaling for 1D data</vt:lpstr>
      <vt:lpstr>Feature Scaling for 1D data</vt:lpstr>
      <vt:lpstr>Feature Scaling for 1D data</vt:lpstr>
      <vt:lpstr>Feature Scaling for 1D data</vt:lpstr>
      <vt:lpstr>Batch Normalization: Standardization of Hidden Layers</vt:lpstr>
      <vt:lpstr>Batch Normalization: Standardization of Hidden Layers</vt:lpstr>
      <vt:lpstr>Batch Normalization: Standardization of Hidden Layers</vt:lpstr>
      <vt:lpstr>Backpropagation for Batch Normalization Layer</vt:lpstr>
      <vt:lpstr>Backpropagation for Batch Normalization Layer</vt:lpstr>
      <vt:lpstr>Backpropagation for Batch Normalization Layer</vt:lpstr>
      <vt:lpstr>Batch Normalization Layer</vt:lpstr>
      <vt:lpstr>Batch Normalization Layer</vt:lpstr>
      <vt:lpstr>Batch Normalization Layer</vt:lpstr>
      <vt:lpstr>Batch Normalization Layer</vt:lpstr>
      <vt:lpstr>Batch Normalization Layer</vt:lpstr>
      <vt:lpstr>Batch Normalization Layer</vt:lpstr>
      <vt:lpstr>IPython Notebook</vt:lpstr>
      <vt:lpstr>Feature Scaling</vt:lpstr>
      <vt:lpstr>Batch Normalization </vt:lpstr>
      <vt:lpstr>Look at learning curves!</vt:lpstr>
      <vt:lpstr>Look at learning curves!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 of Tricks</dc:title>
  <dc:creator>Shuhan Yuan</dc:creator>
  <cp:lastModifiedBy>shuhan yuan</cp:lastModifiedBy>
  <cp:revision>28</cp:revision>
  <dcterms:created xsi:type="dcterms:W3CDTF">2020-04-30T03:08:25Z</dcterms:created>
  <dcterms:modified xsi:type="dcterms:W3CDTF">2020-10-26T04:12:53Z</dcterms:modified>
</cp:coreProperties>
</file>