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0"/>
  </p:notesMasterIdLst>
  <p:sldIdLst>
    <p:sldId id="323" r:id="rId2"/>
    <p:sldId id="324" r:id="rId3"/>
    <p:sldId id="342" r:id="rId4"/>
    <p:sldId id="343" r:id="rId5"/>
    <p:sldId id="325" r:id="rId6"/>
    <p:sldId id="333" r:id="rId7"/>
    <p:sldId id="334" r:id="rId8"/>
    <p:sldId id="335" r:id="rId9"/>
    <p:sldId id="341" r:id="rId10"/>
    <p:sldId id="336" r:id="rId11"/>
    <p:sldId id="337" r:id="rId12"/>
    <p:sldId id="344" r:id="rId13"/>
    <p:sldId id="339" r:id="rId14"/>
    <p:sldId id="345" r:id="rId15"/>
    <p:sldId id="328" r:id="rId16"/>
    <p:sldId id="340" r:id="rId17"/>
    <p:sldId id="346" r:id="rId18"/>
    <p:sldId id="347" r:id="rId1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BA0"/>
    <a:srgbClr val="006666"/>
    <a:srgbClr val="00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77903" autoAdjust="0"/>
  </p:normalViewPr>
  <p:slideViewPr>
    <p:cSldViewPr>
      <p:cViewPr varScale="1">
        <p:scale>
          <a:sx n="67" d="100"/>
          <a:sy n="67" d="100"/>
        </p:scale>
        <p:origin x="1320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86C8989-38C3-4011-B67B-9EC9640D5B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A23641-07D4-42B3-BDE3-8858B84A2A9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CCCC686-D36F-4740-BD97-7E33A04A390D}" type="datetimeFigureOut">
              <a:rPr lang="zh-CN" altLang="en-US"/>
              <a:pPr>
                <a:defRPr/>
              </a:pPr>
              <a:t>2021/10/15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3629D542-0D6F-4B0C-9870-27A2ABE430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3C449E79-5DF9-4FAA-9C91-8680508F7E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D8BD64-0C97-4646-9F83-C83A755328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641ED6-5B0A-44D8-BAA5-09CDE93B2E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88D7166-812F-4082-8EC7-7FE969DFCC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engXian" panose="02010600030101010101" pitchFamily="2" charset="-122"/>
        <a:ea typeface="DengXian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engXian" panose="02010600030101010101" pitchFamily="2" charset="-122"/>
        <a:ea typeface="DengXian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engXian" panose="02010600030101010101" pitchFamily="2" charset="-122"/>
        <a:ea typeface="DengXian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engXian" panose="02010600030101010101" pitchFamily="2" charset="-122"/>
        <a:ea typeface="DengXian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engXian" panose="02010600030101010101" pitchFamily="2" charset="-122"/>
        <a:ea typeface="DengXian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5005AFF2-BC76-46C5-8FE0-4B290462362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366A936E-F05F-4FE2-9225-075CFA19396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在控制台（</a:t>
            </a:r>
            <a:r>
              <a:rPr lang="en-US" altLang="zh-CN"/>
              <a:t>CMD</a:t>
            </a:r>
            <a:r>
              <a:rPr lang="zh-CN" altLang="en-US"/>
              <a:t>）下可使用：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&gt;Pip list  </a:t>
            </a:r>
            <a:r>
              <a:rPr lang="zh-CN" altLang="en-US"/>
              <a:t>；查看你的机器上是否安装了</a:t>
            </a:r>
            <a:r>
              <a:rPr lang="en-US" altLang="zh-CN"/>
              <a:t>tensorflow</a:t>
            </a:r>
            <a:r>
              <a:rPr lang="zh-CN" altLang="en-US"/>
              <a:t>、</a:t>
            </a:r>
            <a:r>
              <a:rPr lang="en-US" altLang="zh-CN"/>
              <a:t>matplotlib</a:t>
            </a:r>
            <a:r>
              <a:rPr lang="zh-CN" altLang="en-US"/>
              <a:t>、</a:t>
            </a:r>
            <a:r>
              <a:rPr lang="en-US" altLang="zh-CN"/>
              <a:t>sklearn</a:t>
            </a:r>
            <a:r>
              <a:rPr lang="zh-CN" altLang="en-US"/>
              <a:t>、</a:t>
            </a:r>
            <a:r>
              <a:rPr lang="en-US" altLang="zh-CN"/>
              <a:t>numpy</a:t>
            </a:r>
            <a:r>
              <a:rPr lang="zh-CN" altLang="en-US"/>
              <a:t>这些</a:t>
            </a:r>
            <a:r>
              <a:rPr lang="en-US" altLang="zh-CN"/>
              <a:t>python</a:t>
            </a:r>
            <a:r>
              <a:rPr lang="zh-CN" altLang="en-US"/>
              <a:t>支持的第三方库；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若没安装可安装：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&gt;pip install tensorflow ;</a:t>
            </a:r>
            <a:r>
              <a:rPr lang="zh-CN" altLang="en-US"/>
              <a:t>自动从网上安装</a:t>
            </a:r>
            <a:r>
              <a:rPr lang="en-US" altLang="zh-CN"/>
              <a:t>tensorlow</a:t>
            </a:r>
            <a:r>
              <a:rPr lang="zh-CN" altLang="en-US"/>
              <a:t>，要安装制定版本可在</a:t>
            </a:r>
            <a:r>
              <a:rPr lang="en-US" altLang="zh-CN"/>
              <a:t>tensorflow</a:t>
            </a:r>
            <a:r>
              <a:rPr lang="zh-CN" altLang="en-US"/>
              <a:t>加版本参数，如：</a:t>
            </a:r>
            <a:r>
              <a:rPr lang="en-US" altLang="zh-CN"/>
              <a:t>pip install tensorflow==2.0.0;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&gt;pip install matplotlib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&gt;pip install sklearn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&gt;pip install numpy</a:t>
            </a:r>
            <a:endParaRPr lang="zh-CN" altLang="en-US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83D5B128-5F99-4113-8FBB-1EED51D284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1FEA8E7-ACE7-4666-B43B-CB956F9844DF}" type="slidenum">
              <a:rPr lang="zh-CN" altLang="en-US" sz="1200"/>
              <a:pPr/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3584229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FC8F919F-0AE9-4732-8F19-5C27EEDBDCD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B47774D5-1E96-4343-8A28-0BD103D6651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1221E156-BAF6-47E7-ABD8-13223193E4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7E90662-12D2-4C48-81E8-6A9CD5F09798}" type="slidenum">
              <a:rPr lang="zh-CN" altLang="en-US" sz="1200"/>
              <a:pPr/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080793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FC8F919F-0AE9-4732-8F19-5C27EEDBDCD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B47774D5-1E96-4343-8A28-0BD103D6651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1221E156-BAF6-47E7-ABD8-13223193E4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7E90662-12D2-4C48-81E8-6A9CD5F09798}" type="slidenum">
              <a:rPr lang="zh-CN" altLang="en-US" sz="1200"/>
              <a:pPr/>
              <a:t>13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FC8F919F-0AE9-4732-8F19-5C27EEDBDCD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B47774D5-1E96-4343-8A28-0BD103D6651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1221E156-BAF6-47E7-ABD8-13223193E4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7E90662-12D2-4C48-81E8-6A9CD5F09798}" type="slidenum">
              <a:rPr lang="zh-CN" altLang="en-US" sz="1200"/>
              <a:pPr/>
              <a:t>14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858596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7E14D3D8-84AB-4BB1-B4FA-288FC6A94EE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37925807-6507-4B34-90A7-9C860F7C0C6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FF652238-4386-47CE-A977-FCCBB259D2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D0B4950-5219-4D5D-A7F0-4C93F66AA304}" type="slidenum">
              <a:rPr lang="zh-CN" altLang="en-US" sz="1200"/>
              <a:pPr/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58479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7E14D3D8-84AB-4BB1-B4FA-288FC6A94EE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37925807-6507-4B34-90A7-9C860F7C0C6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FF652238-4386-47CE-A977-FCCBB259D2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D0B4950-5219-4D5D-A7F0-4C93F66AA304}" type="slidenum">
              <a:rPr lang="zh-CN" altLang="en-US" sz="1200"/>
              <a:pPr/>
              <a:t>5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D95E7493-5CCC-4BA4-A342-5C549B81185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7D727F83-7415-491C-9BEB-A706F3F7119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18C4A1E1-8F53-45FA-8784-E447E2AE39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1F43668-BCFA-4EB7-AC28-9FA7BEF09ABD}" type="slidenum">
              <a:rPr lang="zh-CN" altLang="en-US" sz="1200"/>
              <a:pPr/>
              <a:t>6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E5C63E2C-1423-4C07-B1DE-5F25CB5CF7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67B2B4FB-DE83-463B-B9B1-07669FE4933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DC1DE101-B2FD-4617-81F9-7BCB80EB41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F7B40D2-177F-4A39-A9E8-B9A03EA54DA0}" type="slidenum">
              <a:rPr lang="zh-CN" altLang="en-US" sz="1200"/>
              <a:pPr/>
              <a:t>7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C57C4C91-5C39-43AC-A4E5-C73368414AD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E45A7EC7-0AA5-41E1-93B0-A79C95E7C98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5364" name="灯片编号占位符 3">
            <a:extLst>
              <a:ext uri="{FF2B5EF4-FFF2-40B4-BE49-F238E27FC236}">
                <a16:creationId xmlns:a16="http://schemas.microsoft.com/office/drawing/2014/main" id="{03E8CA98-6A40-4253-9EC1-A270923D96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AE36798-209C-461F-9925-E5AE22E577E0}" type="slidenum">
              <a:rPr lang="zh-CN" altLang="en-US" sz="1200"/>
              <a:pPr/>
              <a:t>8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C57C4C91-5C39-43AC-A4E5-C73368414AD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E45A7EC7-0AA5-41E1-93B0-A79C95E7C98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5364" name="灯片编号占位符 3">
            <a:extLst>
              <a:ext uri="{FF2B5EF4-FFF2-40B4-BE49-F238E27FC236}">
                <a16:creationId xmlns:a16="http://schemas.microsoft.com/office/drawing/2014/main" id="{03E8CA98-6A40-4253-9EC1-A270923D96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AE36798-209C-461F-9925-E5AE22E577E0}" type="slidenum">
              <a:rPr lang="zh-CN" altLang="en-US" sz="1200"/>
              <a:pPr/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84423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id="{ACB0433B-061F-4975-B701-F608A1F166D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09E7F1AC-7548-440F-A632-3634366E29A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id="{4D87C752-D060-4243-AF2B-66FB41F0E9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8791734-F01D-4330-A458-6E1E18431170}" type="slidenum">
              <a:rPr lang="zh-CN" altLang="en-US" sz="1200"/>
              <a:pPr/>
              <a:t>10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9EE53318-6FE5-4C3D-92A0-BB9F80DBAE9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9A7EE73A-BBCE-4C27-A670-4CCBCAC2EC0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0EA31C55-AD99-432C-ACC4-D34D0F8BE1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4CBB0D3-D90A-4FF1-9778-E0FB2EF56213}" type="slidenum">
              <a:rPr lang="zh-CN" altLang="en-US" sz="1200"/>
              <a:pPr/>
              <a:t>11</a:t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E69EB1E3-B805-4720-83A7-79F8D3751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248400"/>
            <a:ext cx="7848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zh-CN"/>
          </a:p>
        </p:txBody>
      </p:sp>
      <p:pic>
        <p:nvPicPr>
          <p:cNvPr id="5" name="Picture 5" descr="logoN4">
            <a:extLst>
              <a:ext uri="{FF2B5EF4-FFF2-40B4-BE49-F238E27FC236}">
                <a16:creationId xmlns:a16="http://schemas.microsoft.com/office/drawing/2014/main" id="{FCE297DD-5365-457E-B54C-07FBB161C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6505575"/>
            <a:ext cx="9153526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logoN3">
            <a:extLst>
              <a:ext uri="{FF2B5EF4-FFF2-40B4-BE49-F238E27FC236}">
                <a16:creationId xmlns:a16="http://schemas.microsoft.com/office/drawing/2014/main" id="{4DE54E03-56A9-4EEE-9CEE-215D8DA63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0"/>
            <a:ext cx="9153526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BD21321_">
            <a:extLst>
              <a:ext uri="{FF2B5EF4-FFF2-40B4-BE49-F238E27FC236}">
                <a16:creationId xmlns:a16="http://schemas.microsoft.com/office/drawing/2014/main" id="{93F8920D-E7FD-4FAA-ADE1-CA3D0C5D9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01975"/>
            <a:ext cx="9144000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838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17772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94438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7150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9304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71774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32170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77613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23737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76280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8928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9282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8570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>
            <a:extLst>
              <a:ext uri="{FF2B5EF4-FFF2-40B4-BE49-F238E27FC236}">
                <a16:creationId xmlns:a16="http://schemas.microsoft.com/office/drawing/2014/main" id="{CB70B583-EEA9-40A1-BC7E-62731091B1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1027">
            <a:extLst>
              <a:ext uri="{FF2B5EF4-FFF2-40B4-BE49-F238E27FC236}">
                <a16:creationId xmlns:a16="http://schemas.microsoft.com/office/drawing/2014/main" id="{81DE997A-EF82-4FD5-B081-E49704A047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Text Box 1028">
            <a:extLst>
              <a:ext uri="{FF2B5EF4-FFF2-40B4-BE49-F238E27FC236}">
                <a16:creationId xmlns:a16="http://schemas.microsoft.com/office/drawing/2014/main" id="{02C7CE72-C2EC-4158-A350-B96AEBEC0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248400"/>
            <a:ext cx="7848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zh-CN"/>
          </a:p>
        </p:txBody>
      </p:sp>
      <p:pic>
        <p:nvPicPr>
          <p:cNvPr id="1029" name="Picture 1029" descr="logoN4">
            <a:extLst>
              <a:ext uri="{FF2B5EF4-FFF2-40B4-BE49-F238E27FC236}">
                <a16:creationId xmlns:a16="http://schemas.microsoft.com/office/drawing/2014/main" id="{1C704D37-6BAE-434C-AB08-8E2904FC9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6505575"/>
            <a:ext cx="9153526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030" descr="logoN1">
            <a:extLst>
              <a:ext uri="{FF2B5EF4-FFF2-40B4-BE49-F238E27FC236}">
                <a16:creationId xmlns:a16="http://schemas.microsoft.com/office/drawing/2014/main" id="{F5F728A3-D1B9-4CF9-9691-55EDAFE20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0"/>
            <a:ext cx="9153526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031" descr="BD21321_">
            <a:extLst>
              <a:ext uri="{FF2B5EF4-FFF2-40B4-BE49-F238E27FC236}">
                <a16:creationId xmlns:a16="http://schemas.microsoft.com/office/drawing/2014/main" id="{1EFD8DB3-E260-4E08-8D0C-DF9B4614A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6858000" cy="7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2B17D2A-F2AC-4779-B975-349C9DC24C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FF0000"/>
                </a:solidFill>
              </a:rPr>
              <a:t>CNN</a:t>
            </a:r>
            <a:r>
              <a:rPr lang="zh-CN" altLang="en-US" sz="3600" b="1" dirty="0">
                <a:solidFill>
                  <a:srgbClr val="FF0000"/>
                </a:solidFill>
              </a:rPr>
              <a:t>神经网络算法实战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3A4818F-BCAF-4893-A77F-DCCD086926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01000" cy="4648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 sz="2800" dirty="0"/>
              <a:t>一、</a:t>
            </a:r>
            <a:r>
              <a:rPr lang="en-US" altLang="zh-CN" sz="2800" dirty="0"/>
              <a:t>CNN</a:t>
            </a:r>
            <a:r>
              <a:rPr lang="zh-CN" altLang="en-US" sz="2800" dirty="0"/>
              <a:t>神经网络</a:t>
            </a:r>
            <a:endParaRPr lang="zh-CN" altLang="en-US" sz="2400" dirty="0"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卷积神经网络（</a:t>
            </a:r>
            <a:r>
              <a:rPr lang="en-US" altLang="zh-CN" sz="2400" dirty="0"/>
              <a:t>Convolutional Neural Networks, CNN</a:t>
            </a:r>
            <a:r>
              <a:rPr lang="zh-CN" altLang="en-US" sz="2400" dirty="0"/>
              <a:t>）是一类包含</a:t>
            </a:r>
            <a:r>
              <a:rPr lang="zh-CN" altLang="en-US" sz="2400" dirty="0">
                <a:solidFill>
                  <a:srgbClr val="FF0000"/>
                </a:solidFill>
              </a:rPr>
              <a:t>卷积计算</a:t>
            </a:r>
            <a:r>
              <a:rPr lang="zh-CN" altLang="en-US" sz="2400" dirty="0"/>
              <a:t>，且具有</a:t>
            </a:r>
            <a:r>
              <a:rPr lang="zh-CN" altLang="zh-CN" sz="2400" dirty="0"/>
              <a:t>神经元间的连接是</a:t>
            </a:r>
            <a:r>
              <a:rPr lang="zh-CN" altLang="en-US" sz="2400" dirty="0">
                <a:solidFill>
                  <a:srgbClr val="FF0000"/>
                </a:solidFill>
              </a:rPr>
              <a:t>稀疏连接（</a:t>
            </a:r>
            <a:r>
              <a:rPr lang="zh-CN" altLang="en-US" sz="2400" dirty="0"/>
              <a:t> </a:t>
            </a:r>
            <a:r>
              <a:rPr lang="zh-CN" altLang="en-US" sz="2400" dirty="0">
                <a:solidFill>
                  <a:srgbClr val="FF0000"/>
                </a:solidFill>
              </a:rPr>
              <a:t>局部视野）</a:t>
            </a:r>
            <a:r>
              <a:rPr lang="zh-CN" altLang="en-US" sz="2400" dirty="0"/>
              <a:t>（即</a:t>
            </a:r>
            <a:r>
              <a:rPr lang="zh-CN" altLang="zh-CN" sz="2400" dirty="0"/>
              <a:t>非全连接</a:t>
            </a:r>
            <a:r>
              <a:rPr lang="zh-CN" altLang="en-US" sz="2400" dirty="0"/>
              <a:t>）</a:t>
            </a:r>
            <a:r>
              <a:rPr lang="zh-CN" altLang="zh-CN" sz="2400" dirty="0"/>
              <a:t>的</a:t>
            </a:r>
            <a:r>
              <a:rPr lang="zh-CN" altLang="en-US" sz="2400" dirty="0"/>
              <a:t>、</a:t>
            </a:r>
            <a:r>
              <a:rPr lang="zh-CN" altLang="zh-CN" sz="2400" dirty="0"/>
              <a:t>同一层中某些神经元</a:t>
            </a:r>
            <a:r>
              <a:rPr lang="zh-CN" altLang="en-US" sz="2400" dirty="0"/>
              <a:t>与上层神经元</a:t>
            </a:r>
            <a:r>
              <a:rPr lang="zh-CN" altLang="zh-CN" sz="2400" dirty="0"/>
              <a:t>之间连接</a:t>
            </a:r>
            <a:r>
              <a:rPr lang="zh-CN" altLang="en-US" sz="2400" dirty="0"/>
              <a:t>是</a:t>
            </a:r>
            <a:r>
              <a:rPr lang="zh-CN" altLang="zh-CN" sz="2400" dirty="0">
                <a:solidFill>
                  <a:srgbClr val="FF0000"/>
                </a:solidFill>
              </a:rPr>
              <a:t>权</a:t>
            </a:r>
            <a:r>
              <a:rPr lang="zh-CN" altLang="en-US" sz="2400" dirty="0">
                <a:solidFill>
                  <a:srgbClr val="FF0000"/>
                </a:solidFill>
              </a:rPr>
              <a:t>值</a:t>
            </a:r>
            <a:r>
              <a:rPr lang="zh-CN" altLang="zh-CN" sz="2400" dirty="0">
                <a:solidFill>
                  <a:srgbClr val="FF0000"/>
                </a:solidFill>
              </a:rPr>
              <a:t>共享</a:t>
            </a:r>
            <a:r>
              <a:rPr lang="zh-CN" altLang="en-US" sz="2400" dirty="0"/>
              <a:t>（即权重值相同）</a:t>
            </a:r>
            <a:r>
              <a:rPr lang="zh-CN" altLang="zh-CN" sz="2400" dirty="0"/>
              <a:t>的</a:t>
            </a:r>
            <a:r>
              <a:rPr lang="zh-CN" altLang="en-US" sz="2400" dirty="0"/>
              <a:t>、高层特征获取依据</a:t>
            </a:r>
            <a:r>
              <a:rPr lang="zh-CN" altLang="en-US" sz="2400" dirty="0">
                <a:solidFill>
                  <a:srgbClr val="FF0000"/>
                </a:solidFill>
              </a:rPr>
              <a:t>池化（子采样）</a:t>
            </a:r>
            <a:r>
              <a:rPr lang="zh-CN" altLang="en-US" sz="2400" dirty="0"/>
              <a:t>的三个特征的深度前馈神经网络 。</a:t>
            </a:r>
            <a:endParaRPr lang="en-US" altLang="zh-CN" sz="2400" dirty="0"/>
          </a:p>
          <a:p>
            <a:pPr marL="0" indent="0" eaLnBrk="1" hangingPunct="1">
              <a:buFontTx/>
              <a:buNone/>
            </a:pPr>
            <a:r>
              <a:rPr lang="zh-CN" altLang="en-US" sz="2400" dirty="0"/>
              <a:t>二、实验要求</a:t>
            </a:r>
            <a:endParaRPr lang="en-US" altLang="zh-CN" sz="2400" dirty="0"/>
          </a:p>
          <a:p>
            <a:pPr marL="0" indent="0" eaLnBrk="1" hangingPunct="1">
              <a:buFontTx/>
              <a:buNone/>
            </a:pPr>
            <a:r>
              <a:rPr lang="en-US" altLang="zh-CN" sz="2400" dirty="0">
                <a:sym typeface="Wingdings" panose="05000000000000000000" pitchFamily="2" charset="2"/>
              </a:rPr>
              <a:t>     </a:t>
            </a:r>
            <a:r>
              <a:rPr lang="zh-CN" altLang="en-US" sz="2400" dirty="0">
                <a:sym typeface="Wingdings" panose="05000000000000000000" pitchFamily="2" charset="2"/>
              </a:rPr>
              <a:t>编程实现</a:t>
            </a:r>
            <a:r>
              <a:rPr lang="en-US" altLang="zh-CN" sz="2400" dirty="0">
                <a:sym typeface="Wingdings" panose="05000000000000000000" pitchFamily="2" charset="2"/>
              </a:rPr>
              <a:t>CNN</a:t>
            </a:r>
            <a:r>
              <a:rPr lang="zh-CN" altLang="en-US" sz="2400" dirty="0">
                <a:sym typeface="Wingdings" panose="05000000000000000000" pitchFamily="2" charset="2"/>
              </a:rPr>
              <a:t>神经网络算法。</a:t>
            </a:r>
            <a:endParaRPr lang="zh-CN" altLang="en-US" sz="2000" dirty="0">
              <a:sym typeface="Wingdings" panose="05000000000000000000" pitchFamily="2" charset="2"/>
            </a:endParaRPr>
          </a:p>
          <a:p>
            <a:pPr marL="0" indent="0" eaLnBrk="1" hangingPunct="1">
              <a:buFontTx/>
              <a:buNone/>
            </a:pPr>
            <a:endParaRPr lang="en-US" altLang="zh-CN" sz="2400" dirty="0">
              <a:sym typeface="Wingdings" panose="05000000000000000000" pitchFamily="2" charset="2"/>
            </a:endParaRPr>
          </a:p>
          <a:p>
            <a:pPr marL="0" indent="0" eaLnBrk="1" hangingPunct="1">
              <a:buFontTx/>
              <a:buNone/>
            </a:pPr>
            <a:endParaRPr lang="en-US" altLang="zh-CN" sz="2400" dirty="0"/>
          </a:p>
          <a:p>
            <a:pPr marL="0" indent="0" eaLnBrk="1" hangingPunct="1">
              <a:buFontTx/>
              <a:buNone/>
            </a:pPr>
            <a:endParaRPr lang="en-US" altLang="zh-CN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81B7F1E-BA0D-4FA8-8D75-0DB57E0136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FF0000"/>
                </a:solidFill>
              </a:rPr>
              <a:t>CNN</a:t>
            </a:r>
            <a:r>
              <a:rPr lang="zh-CN" altLang="en-US" sz="3600" b="1" dirty="0">
                <a:solidFill>
                  <a:srgbClr val="FF0000"/>
                </a:solidFill>
              </a:rPr>
              <a:t>神经网络算法实战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166ABB47-781C-4525-9F5B-0B8487AB15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5775" y="1412875"/>
            <a:ext cx="8001000" cy="4648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 sz="2800"/>
              <a:t>五、代码实现</a:t>
            </a:r>
            <a:endParaRPr lang="zh-CN" altLang="en-US" sz="2400">
              <a:sym typeface="Wingdings" panose="05000000000000000000" pitchFamily="2" charset="2"/>
            </a:endParaRPr>
          </a:p>
          <a:p>
            <a:pPr marL="0" indent="0" eaLnBrk="1" hangingPunct="1">
              <a:buFontTx/>
              <a:buNone/>
            </a:pPr>
            <a:r>
              <a:rPr lang="zh-CN" altLang="en-US" sz="2400">
                <a:sym typeface="Wingdings" panose="05000000000000000000" pitchFamily="2" charset="2"/>
              </a:rPr>
              <a:t>      </a:t>
            </a:r>
            <a:endParaRPr lang="en-US" altLang="zh-CN" sz="2400">
              <a:sym typeface="Wingdings" panose="05000000000000000000" pitchFamily="2" charset="2"/>
            </a:endParaRPr>
          </a:p>
          <a:p>
            <a:pPr marL="0" indent="0" eaLnBrk="1" hangingPunct="1">
              <a:buFontTx/>
              <a:buNone/>
            </a:pPr>
            <a:endParaRPr lang="en-US" altLang="zh-CN" sz="2400"/>
          </a:p>
          <a:p>
            <a:pPr marL="0" indent="0" eaLnBrk="1" hangingPunct="1">
              <a:buFontTx/>
              <a:buNone/>
            </a:pPr>
            <a:endParaRPr lang="en-US" altLang="zh-CN" sz="1800"/>
          </a:p>
          <a:p>
            <a:pPr marL="0" indent="0" eaLnBrk="1" hangingPunct="1">
              <a:buFontTx/>
              <a:buNone/>
            </a:pPr>
            <a:endParaRPr lang="en-US" altLang="zh-CN" sz="1800"/>
          </a:p>
          <a:p>
            <a:pPr marL="0" indent="0" eaLnBrk="1" hangingPunct="1">
              <a:buFontTx/>
              <a:buNone/>
            </a:pPr>
            <a:endParaRPr lang="en-US" altLang="zh-CN" sz="1800"/>
          </a:p>
        </p:txBody>
      </p:sp>
      <p:sp>
        <p:nvSpPr>
          <p:cNvPr id="16388" name="文本框 1">
            <a:extLst>
              <a:ext uri="{FF2B5EF4-FFF2-40B4-BE49-F238E27FC236}">
                <a16:creationId xmlns:a16="http://schemas.microsoft.com/office/drawing/2014/main" id="{90664165-43FD-479D-98D8-F02C62CA2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25" y="1844675"/>
            <a:ext cx="2994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0070C0"/>
                </a:solidFill>
              </a:rPr>
              <a:t>步骤三：模型搭建</a:t>
            </a:r>
          </a:p>
        </p:txBody>
      </p:sp>
      <p:sp>
        <p:nvSpPr>
          <p:cNvPr id="16390" name="文本框 5">
            <a:extLst>
              <a:ext uri="{FF2B5EF4-FFF2-40B4-BE49-F238E27FC236}">
                <a16:creationId xmlns:a16="http://schemas.microsoft.com/office/drawing/2014/main" id="{653AB44C-10EF-485A-A694-E4BDA621F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788" y="3933825"/>
            <a:ext cx="1416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/>
              <a:t>模型框架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80FFDED-6657-4ADA-845D-58C2AC393D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850" y="2423145"/>
            <a:ext cx="3778176" cy="407946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48E07BFD-FA41-4A3A-AACE-549D994E5B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FF0000"/>
                </a:solidFill>
              </a:rPr>
              <a:t>CNN</a:t>
            </a:r>
            <a:r>
              <a:rPr lang="zh-CN" altLang="en-US" sz="3600" b="1" dirty="0">
                <a:solidFill>
                  <a:srgbClr val="FF0000"/>
                </a:solidFill>
              </a:rPr>
              <a:t>神经网络算法实战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79A7D16A-CD8E-40BF-B8DB-59134E6925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5775" y="1412875"/>
            <a:ext cx="8001000" cy="4648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 sz="2800" dirty="0"/>
              <a:t>五、代码实现</a:t>
            </a:r>
            <a:endParaRPr lang="zh-CN" altLang="en-US" sz="2400" dirty="0">
              <a:sym typeface="Wingdings" panose="05000000000000000000" pitchFamily="2" charset="2"/>
            </a:endParaRPr>
          </a:p>
          <a:p>
            <a:pPr marL="0" indent="0" eaLnBrk="1" hangingPunct="1">
              <a:buFontTx/>
              <a:buNone/>
            </a:pPr>
            <a:r>
              <a:rPr lang="zh-CN" altLang="en-US" sz="2400" dirty="0">
                <a:sym typeface="Wingdings" panose="05000000000000000000" pitchFamily="2" charset="2"/>
              </a:rPr>
              <a:t>      </a:t>
            </a:r>
            <a:endParaRPr lang="en-US" altLang="zh-CN" sz="2400" dirty="0">
              <a:sym typeface="Wingdings" panose="05000000000000000000" pitchFamily="2" charset="2"/>
            </a:endParaRPr>
          </a:p>
          <a:p>
            <a:pPr marL="0" indent="0" eaLnBrk="1" hangingPunct="1">
              <a:buFontTx/>
              <a:buNone/>
            </a:pPr>
            <a:endParaRPr lang="en-US" altLang="zh-CN" sz="2400" dirty="0"/>
          </a:p>
          <a:p>
            <a:pPr marL="0" indent="0" eaLnBrk="1" hangingPunct="1">
              <a:buFontTx/>
              <a:buNone/>
            </a:pPr>
            <a:endParaRPr lang="en-US" altLang="zh-CN" sz="1800" dirty="0"/>
          </a:p>
          <a:p>
            <a:pPr marL="0" indent="0" eaLnBrk="1" hangingPunct="1">
              <a:buFontTx/>
              <a:buNone/>
            </a:pPr>
            <a:endParaRPr lang="en-US" altLang="zh-CN" sz="1800" dirty="0"/>
          </a:p>
          <a:p>
            <a:pPr marL="0" indent="0" eaLnBrk="1" hangingPunct="1">
              <a:buFontTx/>
              <a:buNone/>
            </a:pPr>
            <a:endParaRPr lang="en-US" altLang="zh-CN" sz="1800" dirty="0"/>
          </a:p>
        </p:txBody>
      </p:sp>
      <p:sp>
        <p:nvSpPr>
          <p:cNvPr id="18436" name="文本框 2">
            <a:extLst>
              <a:ext uri="{FF2B5EF4-FFF2-40B4-BE49-F238E27FC236}">
                <a16:creationId xmlns:a16="http://schemas.microsoft.com/office/drawing/2014/main" id="{6CEE9E4A-16E6-448C-BB3A-842949C2D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18" y="2280927"/>
            <a:ext cx="8996363" cy="1702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h = 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model.fit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x_train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y_train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batch_size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986801"/>
                </a:solidFill>
                <a:latin typeface="Consolas" panose="020B0609020204030204" pitchFamily="49" charset="0"/>
              </a:rPr>
              <a:t>128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nb_epoch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986801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, 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              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validation_data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=(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x_test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y_test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))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model.save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50A14F"/>
                </a:solidFill>
                <a:latin typeface="Consolas" panose="020B0609020204030204" pitchFamily="49" charset="0"/>
              </a:rPr>
              <a:t>“cnn_model.h5”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i="1" dirty="0">
                <a:solidFill>
                  <a:srgbClr val="A0A1A7"/>
                </a:solidFill>
                <a:latin typeface="Consolas" panose="020B0609020204030204" pitchFamily="49" charset="0"/>
              </a:rPr>
              <a:t>  # </a:t>
            </a:r>
            <a:r>
              <a:rPr lang="zh-CN" altLang="en-US" sz="1800" i="1" dirty="0">
                <a:solidFill>
                  <a:srgbClr val="A0A1A7"/>
                </a:solidFill>
                <a:latin typeface="Consolas" panose="020B0609020204030204" pitchFamily="49" charset="0"/>
              </a:rPr>
              <a:t>保存模型</a:t>
            </a:r>
            <a:endParaRPr lang="en-US" altLang="zh-CN" sz="1800" i="1" dirty="0">
              <a:solidFill>
                <a:srgbClr val="A0A1A7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 i="1" dirty="0">
                <a:solidFill>
                  <a:srgbClr val="A0A1A7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800" i="1" dirty="0">
                <a:solidFill>
                  <a:srgbClr val="A0A1A7"/>
                </a:solidFill>
                <a:latin typeface="Consolas" panose="020B0609020204030204" pitchFamily="49" charset="0"/>
              </a:rPr>
              <a:t>加载已保存模型</a:t>
            </a:r>
            <a:endParaRPr lang="en-US" altLang="zh-CN" sz="1800" i="1" dirty="0">
              <a:solidFill>
                <a:srgbClr val="A0A1A7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reconstructed_model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tf.keras.models.load_model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50A14F"/>
                </a:solidFill>
                <a:latin typeface="Consolas" panose="020B0609020204030204" pitchFamily="49" charset="0"/>
              </a:rPr>
              <a:t>"cnn_model.h5"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80000"/>
              </a:lnSpc>
              <a:buNone/>
            </a:pPr>
            <a:endParaRPr lang="en-US" altLang="zh-CN" sz="1800" dirty="0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  <p:sp>
        <p:nvSpPr>
          <p:cNvPr id="18437" name="文本框 1">
            <a:extLst>
              <a:ext uri="{FF2B5EF4-FFF2-40B4-BE49-F238E27FC236}">
                <a16:creationId xmlns:a16="http://schemas.microsoft.com/office/drawing/2014/main" id="{C5F7B47F-58A1-4DC3-9F6F-97E71EB76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25" y="1844675"/>
            <a:ext cx="2994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0070C0"/>
                </a:solidFill>
              </a:rPr>
              <a:t>步骤四：训练模型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B24F81-8DF1-4FEB-9824-B584BA1C3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60" y="3717033"/>
            <a:ext cx="7893056" cy="284830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90DD48AA-D352-4013-B8A0-A6AB378467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FF0000"/>
                </a:solidFill>
              </a:rPr>
              <a:t>CNN</a:t>
            </a:r>
            <a:r>
              <a:rPr lang="zh-CN" altLang="en-US" sz="3600" b="1" dirty="0">
                <a:solidFill>
                  <a:srgbClr val="FF0000"/>
                </a:solidFill>
              </a:rPr>
              <a:t>神经网络算法实战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05278EF8-3859-4413-9FDA-A85A708C48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5775" y="1412875"/>
            <a:ext cx="8001000" cy="4648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 sz="2800" dirty="0"/>
              <a:t>五、代码实现</a:t>
            </a:r>
            <a:endParaRPr lang="zh-CN" altLang="en-US" sz="2400" dirty="0">
              <a:sym typeface="Wingdings" panose="05000000000000000000" pitchFamily="2" charset="2"/>
            </a:endParaRPr>
          </a:p>
          <a:p>
            <a:pPr marL="0" indent="0" eaLnBrk="1" hangingPunct="1">
              <a:buFontTx/>
              <a:buNone/>
            </a:pPr>
            <a:r>
              <a:rPr lang="zh-CN" altLang="en-US" sz="2400" dirty="0">
                <a:sym typeface="Wingdings" panose="05000000000000000000" pitchFamily="2" charset="2"/>
              </a:rPr>
              <a:t>      </a:t>
            </a:r>
            <a:endParaRPr lang="en-US" altLang="zh-CN" sz="2400" dirty="0">
              <a:sym typeface="Wingdings" panose="05000000000000000000" pitchFamily="2" charset="2"/>
            </a:endParaRPr>
          </a:p>
          <a:p>
            <a:pPr marL="0" indent="0" eaLnBrk="1" hangingPunct="1">
              <a:buFontTx/>
              <a:buNone/>
            </a:pPr>
            <a:endParaRPr lang="en-US" altLang="zh-CN" sz="2400" dirty="0"/>
          </a:p>
          <a:p>
            <a:pPr marL="0" indent="0" eaLnBrk="1" hangingPunct="1">
              <a:buFontTx/>
              <a:buNone/>
            </a:pPr>
            <a:endParaRPr lang="en-US" altLang="zh-CN" sz="1800" dirty="0"/>
          </a:p>
          <a:p>
            <a:pPr marL="0" indent="0" eaLnBrk="1" hangingPunct="1">
              <a:buFontTx/>
              <a:buNone/>
            </a:pPr>
            <a:endParaRPr lang="en-US" altLang="zh-CN" sz="1800" dirty="0"/>
          </a:p>
          <a:p>
            <a:pPr marL="0" indent="0" eaLnBrk="1" hangingPunct="1">
              <a:buFontTx/>
              <a:buNone/>
            </a:pPr>
            <a:endParaRPr lang="en-US" altLang="zh-CN" sz="1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7358E9F-2CC1-4E28-AD27-DF5842A0D954}"/>
              </a:ext>
            </a:extLst>
          </p:cNvPr>
          <p:cNvSpPr txBox="1"/>
          <p:nvPr/>
        </p:nvSpPr>
        <p:spPr>
          <a:xfrm>
            <a:off x="242887" y="2357756"/>
            <a:ext cx="8658225" cy="42473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test_loss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test_acc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reconstructed_model.evaluate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x_test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y_test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, verbose=</a:t>
            </a:r>
            <a:r>
              <a:rPr lang="en-US" altLang="zh-CN" sz="1800" dirty="0">
                <a:solidFill>
                  <a:srgbClr val="986801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print(</a:t>
            </a:r>
            <a:r>
              <a:rPr lang="en-US" altLang="zh-CN" sz="1800" dirty="0">
                <a:solidFill>
                  <a:srgbClr val="50A14F"/>
                </a:solidFill>
                <a:latin typeface="Consolas" panose="020B0609020204030204" pitchFamily="49" charset="0"/>
              </a:rPr>
              <a:t>f'</a:t>
            </a:r>
            <a:r>
              <a:rPr lang="zh-CN" altLang="en-US" sz="1800" dirty="0">
                <a:solidFill>
                  <a:srgbClr val="50A14F"/>
                </a:solidFill>
                <a:latin typeface="Consolas" panose="020B0609020204030204" pitchFamily="49" charset="0"/>
              </a:rPr>
              <a:t>测试集损失值</a:t>
            </a:r>
            <a:r>
              <a:rPr lang="en-US" altLang="zh-CN" sz="1800" dirty="0">
                <a:solidFill>
                  <a:srgbClr val="50A14F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800" dirty="0">
                <a:solidFill>
                  <a:srgbClr val="E45649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800" dirty="0" err="1">
                <a:solidFill>
                  <a:srgbClr val="E45649"/>
                </a:solidFill>
                <a:latin typeface="Consolas" panose="020B0609020204030204" pitchFamily="49" charset="0"/>
              </a:rPr>
              <a:t>test_loss</a:t>
            </a:r>
            <a:r>
              <a:rPr lang="en-US" altLang="zh-CN" sz="1800" dirty="0">
                <a:solidFill>
                  <a:srgbClr val="E45649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1800" dirty="0">
                <a:solidFill>
                  <a:srgbClr val="50A14F"/>
                </a:solidFill>
                <a:latin typeface="Consolas" panose="020B0609020204030204" pitchFamily="49" charset="0"/>
              </a:rPr>
              <a:t>, </a:t>
            </a:r>
            <a:r>
              <a:rPr lang="zh-CN" altLang="en-US" sz="1800" dirty="0">
                <a:solidFill>
                  <a:srgbClr val="50A14F"/>
                </a:solidFill>
                <a:latin typeface="Consolas" panose="020B0609020204030204" pitchFamily="49" charset="0"/>
              </a:rPr>
              <a:t>测试集准确率</a:t>
            </a:r>
            <a:r>
              <a:rPr lang="en-US" altLang="zh-CN" sz="1800" dirty="0">
                <a:solidFill>
                  <a:srgbClr val="50A14F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800" dirty="0">
                <a:solidFill>
                  <a:srgbClr val="E45649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800" dirty="0" err="1">
                <a:solidFill>
                  <a:srgbClr val="E45649"/>
                </a:solidFill>
                <a:latin typeface="Consolas" panose="020B0609020204030204" pitchFamily="49" charset="0"/>
              </a:rPr>
              <a:t>test_acc</a:t>
            </a:r>
            <a:r>
              <a:rPr lang="en-US" altLang="zh-CN" sz="1800" dirty="0">
                <a:solidFill>
                  <a:srgbClr val="E45649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1800" dirty="0">
                <a:solidFill>
                  <a:srgbClr val="50A14F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y_pred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reconstructed_model.predict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x_test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y_pred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np.argmax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y_pred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, axis=</a:t>
            </a:r>
            <a:r>
              <a:rPr lang="en-US" altLang="zh-CN" sz="1800" dirty="0">
                <a:solidFill>
                  <a:srgbClr val="986801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y_true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np.argmax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y_test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, axis=</a:t>
            </a:r>
            <a:r>
              <a:rPr lang="en-US" altLang="zh-CN" sz="1800" dirty="0">
                <a:solidFill>
                  <a:srgbClr val="986801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cm = 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confusion_matrix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y_true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y_pred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print(cm)</a:t>
            </a:r>
          </a:p>
          <a:p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print(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h.history.keys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accuracy = 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h.history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dirty="0">
                <a:solidFill>
                  <a:srgbClr val="50A14F"/>
                </a:solidFill>
                <a:latin typeface="Consolas" panose="020B0609020204030204" pitchFamily="49" charset="0"/>
              </a:rPr>
              <a:t>'accuracy'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val_accuracy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h.history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dirty="0">
                <a:solidFill>
                  <a:srgbClr val="50A14F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800" dirty="0" err="1">
                <a:solidFill>
                  <a:srgbClr val="50A14F"/>
                </a:solidFill>
                <a:latin typeface="Consolas" panose="020B0609020204030204" pitchFamily="49" charset="0"/>
              </a:rPr>
              <a:t>val_accuracy</a:t>
            </a:r>
            <a:r>
              <a:rPr lang="en-US" altLang="zh-CN" sz="1800" dirty="0">
                <a:solidFill>
                  <a:srgbClr val="50A14F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loss = 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h.history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dirty="0">
                <a:solidFill>
                  <a:srgbClr val="50A14F"/>
                </a:solidFill>
                <a:latin typeface="Consolas" panose="020B0609020204030204" pitchFamily="49" charset="0"/>
              </a:rPr>
              <a:t>'loss'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val_loss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h.history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dirty="0">
                <a:solidFill>
                  <a:srgbClr val="50A14F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800" dirty="0" err="1">
                <a:solidFill>
                  <a:srgbClr val="50A14F"/>
                </a:solidFill>
                <a:latin typeface="Consolas" panose="020B0609020204030204" pitchFamily="49" charset="0"/>
              </a:rPr>
              <a:t>val_loss</a:t>
            </a:r>
            <a:r>
              <a:rPr lang="en-US" altLang="zh-CN" sz="1800" dirty="0">
                <a:solidFill>
                  <a:srgbClr val="50A14F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epochs = range(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(accuracy))</a:t>
            </a:r>
          </a:p>
          <a:p>
            <a:endParaRPr lang="en-US" altLang="zh-CN" sz="1800" dirty="0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  <p:sp>
        <p:nvSpPr>
          <p:cNvPr id="20485" name="文本框 1">
            <a:extLst>
              <a:ext uri="{FF2B5EF4-FFF2-40B4-BE49-F238E27FC236}">
                <a16:creationId xmlns:a16="http://schemas.microsoft.com/office/drawing/2014/main" id="{34B5752A-7031-4FCC-A2A3-DBA35D2F4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25" y="1844675"/>
            <a:ext cx="2994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0070C0"/>
                </a:solidFill>
              </a:rPr>
              <a:t>步骤五：评估模型</a:t>
            </a:r>
          </a:p>
        </p:txBody>
      </p:sp>
    </p:spTree>
    <p:extLst>
      <p:ext uri="{BB962C8B-B14F-4D97-AF65-F5344CB8AC3E}">
        <p14:creationId xmlns:p14="http://schemas.microsoft.com/office/powerpoint/2010/main" val="4204132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90DD48AA-D352-4013-B8A0-A6AB378467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FF0000"/>
                </a:solidFill>
              </a:rPr>
              <a:t>CNN</a:t>
            </a:r>
            <a:r>
              <a:rPr lang="zh-CN" altLang="en-US" sz="3600" b="1" dirty="0">
                <a:solidFill>
                  <a:srgbClr val="FF0000"/>
                </a:solidFill>
              </a:rPr>
              <a:t>神经网络算法实战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05278EF8-3859-4413-9FDA-A85A708C48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5775" y="1412875"/>
            <a:ext cx="8001000" cy="4648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 sz="2800" dirty="0"/>
              <a:t>五、代码实现</a:t>
            </a:r>
            <a:endParaRPr lang="zh-CN" altLang="en-US" sz="2400" dirty="0">
              <a:sym typeface="Wingdings" panose="05000000000000000000" pitchFamily="2" charset="2"/>
            </a:endParaRPr>
          </a:p>
          <a:p>
            <a:pPr marL="0" indent="0" eaLnBrk="1" hangingPunct="1">
              <a:buFontTx/>
              <a:buNone/>
            </a:pPr>
            <a:r>
              <a:rPr lang="zh-CN" altLang="en-US" sz="2400" dirty="0">
                <a:sym typeface="Wingdings" panose="05000000000000000000" pitchFamily="2" charset="2"/>
              </a:rPr>
              <a:t>      </a:t>
            </a:r>
            <a:endParaRPr lang="en-US" altLang="zh-CN" sz="2400" dirty="0">
              <a:sym typeface="Wingdings" panose="05000000000000000000" pitchFamily="2" charset="2"/>
            </a:endParaRPr>
          </a:p>
          <a:p>
            <a:pPr marL="0" indent="0" eaLnBrk="1" hangingPunct="1">
              <a:buFontTx/>
              <a:buNone/>
            </a:pPr>
            <a:endParaRPr lang="en-US" altLang="zh-CN" sz="2400" dirty="0"/>
          </a:p>
          <a:p>
            <a:pPr marL="0" indent="0" eaLnBrk="1" hangingPunct="1">
              <a:buFontTx/>
              <a:buNone/>
            </a:pPr>
            <a:endParaRPr lang="en-US" altLang="zh-CN" sz="1800" dirty="0"/>
          </a:p>
          <a:p>
            <a:pPr marL="0" indent="0" eaLnBrk="1" hangingPunct="1">
              <a:buFontTx/>
              <a:buNone/>
            </a:pPr>
            <a:endParaRPr lang="en-US" altLang="zh-CN" sz="1800" dirty="0"/>
          </a:p>
          <a:p>
            <a:pPr marL="0" indent="0" eaLnBrk="1" hangingPunct="1">
              <a:buFontTx/>
              <a:buNone/>
            </a:pPr>
            <a:endParaRPr lang="en-US" altLang="zh-CN" sz="1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7358E9F-2CC1-4E28-AD27-DF5842A0D954}"/>
              </a:ext>
            </a:extLst>
          </p:cNvPr>
          <p:cNvSpPr txBox="1"/>
          <p:nvPr/>
        </p:nvSpPr>
        <p:spPr>
          <a:xfrm>
            <a:off x="242887" y="2475696"/>
            <a:ext cx="8658225" cy="34163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plt.figure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plt.plot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(epochs, accuracy, </a:t>
            </a:r>
            <a:r>
              <a:rPr lang="en-US" altLang="zh-CN" sz="1800" dirty="0">
                <a:solidFill>
                  <a:srgbClr val="50A14F"/>
                </a:solidFill>
                <a:latin typeface="Consolas" panose="020B0609020204030204" pitchFamily="49" charset="0"/>
              </a:rPr>
              <a:t>'b'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, label=</a:t>
            </a:r>
            <a:r>
              <a:rPr lang="en-US" altLang="zh-CN" sz="1800" dirty="0">
                <a:solidFill>
                  <a:srgbClr val="50A14F"/>
                </a:solidFill>
                <a:latin typeface="Consolas" panose="020B0609020204030204" pitchFamily="49" charset="0"/>
              </a:rPr>
              <a:t>'Training accuracy'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plt.plot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(epochs, 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val_accuracy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800" dirty="0">
                <a:solidFill>
                  <a:srgbClr val="50A14F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800" dirty="0" err="1">
                <a:solidFill>
                  <a:srgbClr val="50A14F"/>
                </a:solidFill>
                <a:latin typeface="Consolas" panose="020B0609020204030204" pitchFamily="49" charset="0"/>
              </a:rPr>
              <a:t>bo</a:t>
            </a:r>
            <a:r>
              <a:rPr lang="en-US" altLang="zh-CN" sz="1800" dirty="0">
                <a:solidFill>
                  <a:srgbClr val="50A14F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, label=</a:t>
            </a:r>
            <a:r>
              <a:rPr lang="en-US" altLang="zh-CN" sz="1800" dirty="0">
                <a:solidFill>
                  <a:srgbClr val="50A14F"/>
                </a:solidFill>
                <a:latin typeface="Consolas" panose="020B0609020204030204" pitchFamily="49" charset="0"/>
              </a:rPr>
              <a:t>'Validation accuracy'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plt.title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50A14F"/>
                </a:solidFill>
                <a:latin typeface="Consolas" panose="020B0609020204030204" pitchFamily="49" charset="0"/>
              </a:rPr>
              <a:t>'Training and validation accuracy'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plt.legend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plt.savefig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50A14F"/>
                </a:solidFill>
                <a:latin typeface="Consolas" panose="020B0609020204030204" pitchFamily="49" charset="0"/>
              </a:rPr>
              <a:t>'accuracy.png'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bbox_inches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50A14F"/>
                </a:solidFill>
                <a:latin typeface="Consolas" panose="020B0609020204030204" pitchFamily="49" charset="0"/>
              </a:rPr>
              <a:t>'tight'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, dpi=</a:t>
            </a:r>
            <a:r>
              <a:rPr lang="en-US" altLang="zh-CN" sz="1800" dirty="0">
                <a:solidFill>
                  <a:srgbClr val="986801"/>
                </a:solidFill>
                <a:latin typeface="Consolas" panose="020B0609020204030204" pitchFamily="49" charset="0"/>
              </a:rPr>
              <a:t>300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plt.figure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plt.plot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(epochs, loss, </a:t>
            </a:r>
            <a:r>
              <a:rPr lang="en-US" altLang="zh-CN" sz="1800" dirty="0">
                <a:solidFill>
                  <a:srgbClr val="50A14F"/>
                </a:solidFill>
                <a:latin typeface="Consolas" panose="020B0609020204030204" pitchFamily="49" charset="0"/>
              </a:rPr>
              <a:t>'b'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, label=</a:t>
            </a:r>
            <a:r>
              <a:rPr lang="en-US" altLang="zh-CN" sz="1800" dirty="0">
                <a:solidFill>
                  <a:srgbClr val="50A14F"/>
                </a:solidFill>
                <a:latin typeface="Consolas" panose="020B0609020204030204" pitchFamily="49" charset="0"/>
              </a:rPr>
              <a:t>'Training loss'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plt.plot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(epochs, 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val_loss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800" dirty="0">
                <a:solidFill>
                  <a:srgbClr val="50A14F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800" dirty="0" err="1">
                <a:solidFill>
                  <a:srgbClr val="50A14F"/>
                </a:solidFill>
                <a:latin typeface="Consolas" panose="020B0609020204030204" pitchFamily="49" charset="0"/>
              </a:rPr>
              <a:t>bo</a:t>
            </a:r>
            <a:r>
              <a:rPr lang="en-US" altLang="zh-CN" sz="1800" dirty="0">
                <a:solidFill>
                  <a:srgbClr val="50A14F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, label=</a:t>
            </a:r>
            <a:r>
              <a:rPr lang="en-US" altLang="zh-CN" sz="1800" dirty="0">
                <a:solidFill>
                  <a:srgbClr val="50A14F"/>
                </a:solidFill>
                <a:latin typeface="Consolas" panose="020B0609020204030204" pitchFamily="49" charset="0"/>
              </a:rPr>
              <a:t>'Validation loss'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plt.title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50A14F"/>
                </a:solidFill>
                <a:latin typeface="Consolas" panose="020B0609020204030204" pitchFamily="49" charset="0"/>
              </a:rPr>
              <a:t>'Training and validation loss'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plt.legend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plt.savefig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50A14F"/>
                </a:solidFill>
                <a:latin typeface="Consolas" panose="020B0609020204030204" pitchFamily="49" charset="0"/>
              </a:rPr>
              <a:t>'loss.png'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bbox_inches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50A14F"/>
                </a:solidFill>
                <a:latin typeface="Consolas" panose="020B0609020204030204" pitchFamily="49" charset="0"/>
              </a:rPr>
              <a:t>'tight'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, dpi=</a:t>
            </a:r>
            <a:r>
              <a:rPr lang="en-US" altLang="zh-CN" sz="1800" dirty="0">
                <a:solidFill>
                  <a:srgbClr val="986801"/>
                </a:solidFill>
                <a:latin typeface="Consolas" panose="020B0609020204030204" pitchFamily="49" charset="0"/>
              </a:rPr>
              <a:t>300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0485" name="文本框 1">
            <a:extLst>
              <a:ext uri="{FF2B5EF4-FFF2-40B4-BE49-F238E27FC236}">
                <a16:creationId xmlns:a16="http://schemas.microsoft.com/office/drawing/2014/main" id="{34B5752A-7031-4FCC-A2A3-DBA35D2F4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25" y="1844675"/>
            <a:ext cx="2994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0070C0"/>
                </a:solidFill>
              </a:rPr>
              <a:t>步骤五：评估模型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90DD48AA-D352-4013-B8A0-A6AB378467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FF0000"/>
                </a:solidFill>
              </a:rPr>
              <a:t>CNN</a:t>
            </a:r>
            <a:r>
              <a:rPr lang="zh-CN" altLang="en-US" sz="3600" b="1" dirty="0">
                <a:solidFill>
                  <a:srgbClr val="FF0000"/>
                </a:solidFill>
              </a:rPr>
              <a:t>神经网络算法实战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05278EF8-3859-4413-9FDA-A85A708C48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5775" y="1412875"/>
            <a:ext cx="8001000" cy="4648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 sz="2800" dirty="0"/>
              <a:t>五、代码实现</a:t>
            </a:r>
            <a:endParaRPr lang="zh-CN" altLang="en-US" sz="2400" dirty="0">
              <a:sym typeface="Wingdings" panose="05000000000000000000" pitchFamily="2" charset="2"/>
            </a:endParaRPr>
          </a:p>
          <a:p>
            <a:pPr marL="0" indent="0" eaLnBrk="1" hangingPunct="1">
              <a:buFontTx/>
              <a:buNone/>
            </a:pPr>
            <a:r>
              <a:rPr lang="zh-CN" altLang="en-US" sz="2400" dirty="0">
                <a:sym typeface="Wingdings" panose="05000000000000000000" pitchFamily="2" charset="2"/>
              </a:rPr>
              <a:t>      </a:t>
            </a:r>
            <a:endParaRPr lang="en-US" altLang="zh-CN" sz="2400" dirty="0">
              <a:sym typeface="Wingdings" panose="05000000000000000000" pitchFamily="2" charset="2"/>
            </a:endParaRPr>
          </a:p>
          <a:p>
            <a:pPr marL="0" indent="0" eaLnBrk="1" hangingPunct="1">
              <a:buFontTx/>
              <a:buNone/>
            </a:pPr>
            <a:endParaRPr lang="en-US" altLang="zh-CN" sz="2400" dirty="0"/>
          </a:p>
          <a:p>
            <a:pPr marL="0" indent="0" eaLnBrk="1" hangingPunct="1">
              <a:buFontTx/>
              <a:buNone/>
            </a:pPr>
            <a:endParaRPr lang="en-US" altLang="zh-CN" sz="1800" dirty="0"/>
          </a:p>
          <a:p>
            <a:pPr marL="0" indent="0" eaLnBrk="1" hangingPunct="1">
              <a:buFontTx/>
              <a:buNone/>
            </a:pPr>
            <a:endParaRPr lang="en-US" altLang="zh-CN" sz="1800" dirty="0"/>
          </a:p>
          <a:p>
            <a:pPr marL="0" indent="0" eaLnBrk="1" hangingPunct="1">
              <a:buFontTx/>
              <a:buNone/>
            </a:pPr>
            <a:endParaRPr lang="en-US" altLang="zh-CN" sz="1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7358E9F-2CC1-4E28-AD27-DF5842A0D954}"/>
              </a:ext>
            </a:extLst>
          </p:cNvPr>
          <p:cNvSpPr txBox="1"/>
          <p:nvPr/>
        </p:nvSpPr>
        <p:spPr>
          <a:xfrm>
            <a:off x="242887" y="2363131"/>
            <a:ext cx="8658225" cy="40811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file_path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800" dirty="0">
                <a:solidFill>
                  <a:srgbClr val="50A14F"/>
                </a:solidFill>
                <a:latin typeface="Consolas" panose="020B0609020204030204" pitchFamily="49" charset="0"/>
              </a:rPr>
              <a:t>"./</a:t>
            </a:r>
            <a:r>
              <a:rPr lang="en-US" altLang="zh-CN" sz="1800" dirty="0" err="1">
                <a:solidFill>
                  <a:srgbClr val="50A14F"/>
                </a:solidFill>
                <a:latin typeface="Consolas" panose="020B0609020204030204" pitchFamily="49" charset="0"/>
              </a:rPr>
              <a:t>cnn_pic</a:t>
            </a:r>
            <a:r>
              <a:rPr lang="en-US" altLang="zh-CN" sz="1800" dirty="0">
                <a:solidFill>
                  <a:srgbClr val="50A14F"/>
                </a:solidFill>
                <a:latin typeface="Consolas" panose="020B0609020204030204" pitchFamily="49" charset="0"/>
              </a:rPr>
              <a:t>"</a:t>
            </a:r>
            <a:endParaRPr lang="en-US" altLang="zh-CN" sz="1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pic_name_list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os.listdir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file_path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pic_list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 = list()</a:t>
            </a:r>
          </a:p>
          <a:p>
            <a:pPr>
              <a:lnSpc>
                <a:spcPct val="90000"/>
              </a:lnSpc>
            </a:pPr>
            <a:r>
              <a:rPr lang="en-US" altLang="zh-CN" sz="1800" dirty="0">
                <a:solidFill>
                  <a:srgbClr val="A626A4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 pic </a:t>
            </a:r>
            <a:r>
              <a:rPr lang="en-US" altLang="zh-CN" sz="1800" dirty="0">
                <a:solidFill>
                  <a:srgbClr val="A626A4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pic_name_list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i="1" dirty="0">
                <a:solidFill>
                  <a:srgbClr val="A0A1A7"/>
                </a:solidFill>
                <a:latin typeface="Consolas" panose="020B0609020204030204" pitchFamily="49" charset="0"/>
              </a:rPr>
              <a:t># </a:t>
            </a:r>
            <a:r>
              <a:rPr lang="zh-CN" altLang="en-US" sz="1800" i="1" dirty="0">
                <a:solidFill>
                  <a:srgbClr val="A0A1A7"/>
                </a:solidFill>
                <a:latin typeface="Consolas" panose="020B0609020204030204" pitchFamily="49" charset="0"/>
              </a:rPr>
              <a:t>以黑白方式读取图片  </a:t>
            </a:r>
            <a:endParaRPr lang="zh-CN" altLang="en-US" sz="1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zh-CN" altLang="en-US" sz="1800" dirty="0">
                <a:solidFill>
                  <a:srgbClr val="5C5C5C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img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Image.open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os.path.join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file_path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, pic)).convert(</a:t>
            </a:r>
            <a:r>
              <a:rPr lang="en-US" altLang="zh-CN" sz="1800" dirty="0">
                <a:solidFill>
                  <a:srgbClr val="50A14F"/>
                </a:solidFill>
                <a:latin typeface="Consolas" panose="020B0609020204030204" pitchFamily="49" charset="0"/>
              </a:rPr>
              <a:t>'L'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)  </a:t>
            </a:r>
            <a:endParaRPr lang="zh-CN" altLang="en-US" sz="1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zh-CN" altLang="en-US" sz="1800" dirty="0">
                <a:solidFill>
                  <a:srgbClr val="5C5C5C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img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img.resize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((</a:t>
            </a:r>
            <a:r>
              <a:rPr lang="en-US" altLang="zh-CN" sz="1800" dirty="0">
                <a:solidFill>
                  <a:srgbClr val="986801"/>
                </a:solidFill>
                <a:latin typeface="Consolas" panose="020B0609020204030204" pitchFamily="49" charset="0"/>
              </a:rPr>
              <a:t>28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986801"/>
                </a:solidFill>
                <a:latin typeface="Consolas" panose="020B0609020204030204" pitchFamily="49" charset="0"/>
              </a:rPr>
              <a:t>28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),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Image.ANTIALIAS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pic_list.append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img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plt.figure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plt.imshow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np.asarray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img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))</a:t>
            </a:r>
          </a:p>
          <a:p>
            <a:pPr>
              <a:lnSpc>
                <a:spcPct val="90000"/>
              </a:lnSpc>
            </a:pPr>
            <a:r>
              <a:rPr lang="en-US" altLang="zh-CN" sz="1800" dirty="0">
                <a:solidFill>
                  <a:srgbClr val="A626A4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 pic </a:t>
            </a:r>
            <a:r>
              <a:rPr lang="en-US" altLang="zh-CN" sz="1800" dirty="0">
                <a:solidFill>
                  <a:srgbClr val="A626A4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pic_list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img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np.reshape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(pic, (</a:t>
            </a:r>
            <a:r>
              <a:rPr lang="en-US" altLang="zh-CN" sz="1800" dirty="0">
                <a:solidFill>
                  <a:srgbClr val="986801"/>
                </a:solidFill>
                <a:latin typeface="Consolas" panose="020B0609020204030204" pitchFamily="49" charset="0"/>
              </a:rPr>
              <a:t>28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800" dirty="0">
                <a:solidFill>
                  <a:srgbClr val="986801"/>
                </a:solidFill>
                <a:latin typeface="Consolas" panose="020B0609020204030204" pitchFamily="49" charset="0"/>
              </a:rPr>
              <a:t>28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800" dirty="0">
                <a:solidFill>
                  <a:srgbClr val="986801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)) / </a:t>
            </a:r>
            <a:r>
              <a:rPr lang="en-US" altLang="zh-CN" sz="1800" dirty="0">
                <a:solidFill>
                  <a:srgbClr val="986801"/>
                </a:solidFill>
                <a:latin typeface="Consolas" panose="020B0609020204030204" pitchFamily="49" charset="0"/>
              </a:rPr>
              <a:t>255.</a:t>
            </a:r>
            <a:endParaRPr lang="en-US" altLang="zh-CN" sz="1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    x = 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np.array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([</a:t>
            </a:r>
            <a:r>
              <a:rPr lang="en-US" altLang="zh-CN" sz="1800" dirty="0">
                <a:solidFill>
                  <a:srgbClr val="986801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 - 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img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])  </a:t>
            </a:r>
            <a:r>
              <a:rPr lang="zh-CN" altLang="en-US" sz="1800" i="1" dirty="0">
                <a:solidFill>
                  <a:srgbClr val="A0A1A7"/>
                </a:solidFill>
                <a:latin typeface="Consolas" panose="020B0609020204030204" pitchFamily="49" charset="0"/>
              </a:rPr>
              <a:t> </a:t>
            </a:r>
            <a:endParaRPr lang="zh-CN" altLang="en-US" sz="1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zh-CN" altLang="en-US" sz="1800" dirty="0">
                <a:solidFill>
                  <a:srgbClr val="5C5C5C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print(y[</a:t>
            </a:r>
            <a:r>
              <a:rPr lang="en-US" altLang="zh-CN" sz="1800" dirty="0">
                <a:solidFill>
                  <a:srgbClr val="986801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])  </a:t>
            </a:r>
          </a:p>
          <a:p>
            <a:pPr>
              <a:lnSpc>
                <a:spcPct val="90000"/>
              </a:lnSpc>
            </a:pP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    print(</a:t>
            </a:r>
            <a:r>
              <a:rPr lang="en-US" altLang="zh-CN" sz="1800" dirty="0">
                <a:solidFill>
                  <a:srgbClr val="50A14F"/>
                </a:solidFill>
                <a:latin typeface="Consolas" panose="020B0609020204030204" pitchFamily="49" charset="0"/>
              </a:rPr>
              <a:t>"----------&gt; Predict digit"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np.argmax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(y[</a:t>
            </a:r>
            <a:r>
              <a:rPr lang="en-US" altLang="zh-CN" sz="1800" dirty="0">
                <a:solidFill>
                  <a:srgbClr val="986801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])) </a:t>
            </a:r>
          </a:p>
          <a:p>
            <a:pPr>
              <a:lnSpc>
                <a:spcPct val="90000"/>
              </a:lnSpc>
            </a:pP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    print(</a:t>
            </a:r>
            <a:r>
              <a:rPr lang="en-US" altLang="zh-CN" sz="1800" dirty="0">
                <a:solidFill>
                  <a:srgbClr val="50A14F"/>
                </a:solidFill>
                <a:latin typeface="Consolas" panose="020B0609020204030204" pitchFamily="49" charset="0"/>
              </a:rPr>
              <a:t>"================="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0485" name="文本框 1">
            <a:extLst>
              <a:ext uri="{FF2B5EF4-FFF2-40B4-BE49-F238E27FC236}">
                <a16:creationId xmlns:a16="http://schemas.microsoft.com/office/drawing/2014/main" id="{34B5752A-7031-4FCC-A2A3-DBA35D2F4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25" y="1844675"/>
            <a:ext cx="29931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70C0"/>
                </a:solidFill>
              </a:rPr>
              <a:t>步骤六：测试模型</a:t>
            </a:r>
          </a:p>
        </p:txBody>
      </p:sp>
    </p:spTree>
    <p:extLst>
      <p:ext uri="{BB962C8B-B14F-4D97-AF65-F5344CB8AC3E}">
        <p14:creationId xmlns:p14="http://schemas.microsoft.com/office/powerpoint/2010/main" val="3592101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78CD4D8-01CD-4887-97B2-EA652F2A9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041" y="2183108"/>
            <a:ext cx="6847391" cy="2680357"/>
          </a:xfrm>
          <a:prstGeom prst="rect">
            <a:avLst/>
          </a:prstGeom>
        </p:spPr>
      </p:pic>
      <p:sp>
        <p:nvSpPr>
          <p:cNvPr id="22530" name="Rectangle 2">
            <a:extLst>
              <a:ext uri="{FF2B5EF4-FFF2-40B4-BE49-F238E27FC236}">
                <a16:creationId xmlns:a16="http://schemas.microsoft.com/office/drawing/2014/main" id="{232FE26D-2E6C-4C98-BDBD-720F491F34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FF0000"/>
                </a:solidFill>
              </a:rPr>
              <a:t>CNN</a:t>
            </a:r>
            <a:r>
              <a:rPr lang="zh-CN" altLang="en-US" sz="3600" b="1" dirty="0">
                <a:solidFill>
                  <a:srgbClr val="FF0000"/>
                </a:solidFill>
              </a:rPr>
              <a:t>神经网络算法实战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12585B87-6601-4D38-8F1F-111902E6A4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5775" y="1268414"/>
            <a:ext cx="8001000" cy="1522066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 sz="2800"/>
              <a:t>六、结果</a:t>
            </a:r>
            <a:endParaRPr lang="zh-CN" altLang="en-US" sz="2400">
              <a:sym typeface="Wingdings" panose="05000000000000000000" pitchFamily="2" charset="2"/>
            </a:endParaRPr>
          </a:p>
          <a:p>
            <a:pPr marL="0" indent="0" eaLnBrk="1" hangingPunct="1">
              <a:buFontTx/>
              <a:buNone/>
            </a:pPr>
            <a:r>
              <a:rPr lang="zh-CN" altLang="en-US" sz="2400">
                <a:sym typeface="Wingdings" panose="05000000000000000000" pitchFamily="2" charset="2"/>
              </a:rPr>
              <a:t>      </a:t>
            </a:r>
            <a:endParaRPr lang="en-US" altLang="zh-CN" sz="2400">
              <a:sym typeface="Wingdings" panose="05000000000000000000" pitchFamily="2" charset="2"/>
            </a:endParaRPr>
          </a:p>
          <a:p>
            <a:pPr marL="0" indent="0" eaLnBrk="1" hangingPunct="1">
              <a:buFontTx/>
              <a:buNone/>
            </a:pPr>
            <a:endParaRPr lang="en-US" altLang="zh-CN" sz="2400"/>
          </a:p>
          <a:p>
            <a:pPr marL="0" indent="0" eaLnBrk="1" hangingPunct="1">
              <a:buFontTx/>
              <a:buNone/>
            </a:pPr>
            <a:endParaRPr lang="en-US" altLang="zh-CN" sz="1800"/>
          </a:p>
        </p:txBody>
      </p:sp>
      <p:sp>
        <p:nvSpPr>
          <p:cNvPr id="22534" name="文本框 5">
            <a:extLst>
              <a:ext uri="{FF2B5EF4-FFF2-40B4-BE49-F238E27FC236}">
                <a16:creationId xmlns:a16="http://schemas.microsoft.com/office/drawing/2014/main" id="{9787DB89-1BAD-4EA1-8252-92B1D7065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6038" y="5492750"/>
            <a:ext cx="6340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/>
              <a:t>混淆矩阵，可以具体分析每一类别的分布情况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11CF5A-DDE4-4310-9C1C-6C987823D77E}"/>
              </a:ext>
            </a:extLst>
          </p:cNvPr>
          <p:cNvSpPr/>
          <p:nvPr/>
        </p:nvSpPr>
        <p:spPr bwMode="auto">
          <a:xfrm>
            <a:off x="3976564" y="4520550"/>
            <a:ext cx="360362" cy="2159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22536" name="文本框 7">
            <a:extLst>
              <a:ext uri="{FF2B5EF4-FFF2-40B4-BE49-F238E27FC236}">
                <a16:creationId xmlns:a16="http://schemas.microsoft.com/office/drawing/2014/main" id="{3DDA177E-09CD-44A3-A309-826D55FE8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3856038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9</a:t>
            </a:r>
            <a:r>
              <a:rPr lang="zh-CN" altLang="en-US" sz="1800" dirty="0">
                <a:solidFill>
                  <a:srgbClr val="C00000"/>
                </a:solidFill>
              </a:rPr>
              <a:t>容易分成</a:t>
            </a:r>
            <a:r>
              <a:rPr lang="en-US" altLang="zh-CN" sz="1800" dirty="0">
                <a:solidFill>
                  <a:srgbClr val="C00000"/>
                </a:solidFill>
              </a:rPr>
              <a:t>4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cxnSp>
        <p:nvCxnSpPr>
          <p:cNvPr id="22537" name="直接箭头连接符 9">
            <a:extLst>
              <a:ext uri="{FF2B5EF4-FFF2-40B4-BE49-F238E27FC236}">
                <a16:creationId xmlns:a16="http://schemas.microsoft.com/office/drawing/2014/main" id="{EB69A4A0-C471-434F-862F-FD11103D9755}"/>
              </a:ext>
            </a:extLst>
          </p:cNvPr>
          <p:cNvCxnSpPr>
            <a:cxnSpLocks noChangeShapeType="1"/>
            <a:stCxn id="7" idx="3"/>
            <a:endCxn id="22536" idx="1"/>
          </p:cNvCxnSpPr>
          <p:nvPr/>
        </p:nvCxnSpPr>
        <p:spPr bwMode="auto">
          <a:xfrm flipV="1">
            <a:off x="4336926" y="4040704"/>
            <a:ext cx="2971924" cy="587796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67C10C5C-9831-4D87-A052-7DA9EBB519B3}"/>
              </a:ext>
            </a:extLst>
          </p:cNvPr>
          <p:cNvSpPr/>
          <p:nvPr/>
        </p:nvSpPr>
        <p:spPr bwMode="auto">
          <a:xfrm>
            <a:off x="3036972" y="4067521"/>
            <a:ext cx="360363" cy="2159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22539" name="文本框 21">
            <a:extLst>
              <a:ext uri="{FF2B5EF4-FFF2-40B4-BE49-F238E27FC236}">
                <a16:creationId xmlns:a16="http://schemas.microsoft.com/office/drawing/2014/main" id="{2E52A279-22E8-44DF-94EA-D37E540C6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43" y="4221044"/>
            <a:ext cx="1338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C00000"/>
                </a:solidFill>
              </a:rPr>
              <a:t>7</a:t>
            </a:r>
            <a:r>
              <a:rPr lang="zh-CN" altLang="en-US" sz="1800">
                <a:solidFill>
                  <a:srgbClr val="C00000"/>
                </a:solidFill>
              </a:rPr>
              <a:t>容易分成</a:t>
            </a:r>
            <a:r>
              <a:rPr lang="en-US" altLang="zh-CN" sz="1800">
                <a:solidFill>
                  <a:srgbClr val="C00000"/>
                </a:solidFill>
              </a:rPr>
              <a:t>2</a:t>
            </a:r>
            <a:endParaRPr lang="zh-CN" altLang="en-US" sz="1800">
              <a:solidFill>
                <a:srgbClr val="C00000"/>
              </a:solidFill>
            </a:endParaRPr>
          </a:p>
        </p:txBody>
      </p:sp>
      <p:cxnSp>
        <p:nvCxnSpPr>
          <p:cNvPr id="22540" name="直接箭头连接符 23">
            <a:extLst>
              <a:ext uri="{FF2B5EF4-FFF2-40B4-BE49-F238E27FC236}">
                <a16:creationId xmlns:a16="http://schemas.microsoft.com/office/drawing/2014/main" id="{B3E6697A-9422-4D02-BD0B-A728554FA875}"/>
              </a:ext>
            </a:extLst>
          </p:cNvPr>
          <p:cNvCxnSpPr>
            <a:cxnSpLocks noChangeShapeType="1"/>
            <a:stCxn id="20" idx="1"/>
            <a:endCxn id="22539" idx="3"/>
          </p:cNvCxnSpPr>
          <p:nvPr/>
        </p:nvCxnSpPr>
        <p:spPr bwMode="auto">
          <a:xfrm flipH="1">
            <a:off x="1377305" y="4175471"/>
            <a:ext cx="1659667" cy="230517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53FF8D31-2A8E-4409-B24B-B11112287C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FF0000"/>
                </a:solidFill>
              </a:rPr>
              <a:t>CNN</a:t>
            </a:r>
            <a:r>
              <a:rPr lang="zh-CN" altLang="en-US" sz="3600" b="1" dirty="0">
                <a:solidFill>
                  <a:srgbClr val="FF0000"/>
                </a:solidFill>
              </a:rPr>
              <a:t>神经网络算法实战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4AA972E0-28A0-476D-99AD-5EB8FC3B2A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5775" y="1268413"/>
            <a:ext cx="8001000" cy="4648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 sz="2800"/>
              <a:t>六、结果</a:t>
            </a:r>
            <a:endParaRPr lang="zh-CN" altLang="en-US" sz="2400">
              <a:sym typeface="Wingdings" panose="05000000000000000000" pitchFamily="2" charset="2"/>
            </a:endParaRPr>
          </a:p>
          <a:p>
            <a:pPr marL="0" indent="0" eaLnBrk="1" hangingPunct="1">
              <a:buFontTx/>
              <a:buNone/>
            </a:pPr>
            <a:r>
              <a:rPr lang="zh-CN" altLang="en-US" sz="2400">
                <a:sym typeface="Wingdings" panose="05000000000000000000" pitchFamily="2" charset="2"/>
              </a:rPr>
              <a:t>      </a:t>
            </a:r>
            <a:endParaRPr lang="en-US" altLang="zh-CN" sz="2400">
              <a:sym typeface="Wingdings" panose="05000000000000000000" pitchFamily="2" charset="2"/>
            </a:endParaRPr>
          </a:p>
          <a:p>
            <a:pPr marL="0" indent="0" eaLnBrk="1" hangingPunct="1">
              <a:buFontTx/>
              <a:buNone/>
            </a:pPr>
            <a:endParaRPr lang="en-US" altLang="zh-CN" sz="2400"/>
          </a:p>
          <a:p>
            <a:pPr marL="0" indent="0" eaLnBrk="1" hangingPunct="1">
              <a:buFontTx/>
              <a:buNone/>
            </a:pPr>
            <a:endParaRPr lang="en-US" altLang="zh-CN" sz="18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6CE3AB8-0838-4938-8E01-12A27BEEB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696" y="2209474"/>
            <a:ext cx="4248472" cy="295991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140E2A8-91F6-4B05-8DC5-991976D095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55" y="2218296"/>
            <a:ext cx="4248471" cy="295991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53FF8D31-2A8E-4409-B24B-B11112287C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FF0000"/>
                </a:solidFill>
              </a:rPr>
              <a:t>CNN</a:t>
            </a:r>
            <a:r>
              <a:rPr lang="zh-CN" altLang="en-US" sz="3600" b="1" dirty="0">
                <a:solidFill>
                  <a:srgbClr val="FF0000"/>
                </a:solidFill>
              </a:rPr>
              <a:t>神经网络算法实战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4AA972E0-28A0-476D-99AD-5EB8FC3B2A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5775" y="1268413"/>
            <a:ext cx="8001000" cy="4648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 sz="2800"/>
              <a:t>六、结果</a:t>
            </a:r>
            <a:endParaRPr lang="zh-CN" altLang="en-US" sz="2400">
              <a:sym typeface="Wingdings" panose="05000000000000000000" pitchFamily="2" charset="2"/>
            </a:endParaRPr>
          </a:p>
          <a:p>
            <a:pPr marL="0" indent="0" eaLnBrk="1" hangingPunct="1">
              <a:buFontTx/>
              <a:buNone/>
            </a:pPr>
            <a:r>
              <a:rPr lang="zh-CN" altLang="en-US" sz="2400">
                <a:sym typeface="Wingdings" panose="05000000000000000000" pitchFamily="2" charset="2"/>
              </a:rPr>
              <a:t>      </a:t>
            </a:r>
            <a:endParaRPr lang="en-US" altLang="zh-CN" sz="2400">
              <a:sym typeface="Wingdings" panose="05000000000000000000" pitchFamily="2" charset="2"/>
            </a:endParaRPr>
          </a:p>
          <a:p>
            <a:pPr marL="0" indent="0" eaLnBrk="1" hangingPunct="1">
              <a:buFontTx/>
              <a:buNone/>
            </a:pPr>
            <a:endParaRPr lang="en-US" altLang="zh-CN" sz="2400"/>
          </a:p>
          <a:p>
            <a:pPr marL="0" indent="0" eaLnBrk="1" hangingPunct="1">
              <a:buFontTx/>
              <a:buNone/>
            </a:pPr>
            <a:endParaRPr lang="en-US" altLang="zh-CN" sz="180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DC0EAC8-A519-4D53-A20C-31728DC33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060848"/>
            <a:ext cx="1368152" cy="136815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7DD7053-9678-4026-8F9E-CE8F7CA415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6" y="4179341"/>
            <a:ext cx="1951484" cy="133055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654B63A-AE3A-4652-9863-66449D13E6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310" y="2311946"/>
            <a:ext cx="6448425" cy="73342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EE64CA13-7992-4947-BD2D-9CA7487588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561" y="4476139"/>
            <a:ext cx="61912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253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53FF8D31-2A8E-4409-B24B-B11112287C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FF0000"/>
                </a:solidFill>
              </a:rPr>
              <a:t>CNN</a:t>
            </a:r>
            <a:r>
              <a:rPr lang="zh-CN" altLang="en-US" sz="3600" b="1" dirty="0">
                <a:solidFill>
                  <a:srgbClr val="FF0000"/>
                </a:solidFill>
              </a:rPr>
              <a:t>神经网络算法实战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4AA972E0-28A0-476D-99AD-5EB8FC3B2A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5775" y="1268413"/>
            <a:ext cx="8001000" cy="4648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 sz="2800"/>
              <a:t>六、结果</a:t>
            </a:r>
            <a:endParaRPr lang="zh-CN" altLang="en-US" sz="2400">
              <a:sym typeface="Wingdings" panose="05000000000000000000" pitchFamily="2" charset="2"/>
            </a:endParaRPr>
          </a:p>
          <a:p>
            <a:pPr marL="0" indent="0" eaLnBrk="1" hangingPunct="1">
              <a:buFontTx/>
              <a:buNone/>
            </a:pPr>
            <a:r>
              <a:rPr lang="zh-CN" altLang="en-US" sz="2400">
                <a:sym typeface="Wingdings" panose="05000000000000000000" pitchFamily="2" charset="2"/>
              </a:rPr>
              <a:t>      </a:t>
            </a:r>
            <a:endParaRPr lang="en-US" altLang="zh-CN" sz="2400">
              <a:sym typeface="Wingdings" panose="05000000000000000000" pitchFamily="2" charset="2"/>
            </a:endParaRPr>
          </a:p>
          <a:p>
            <a:pPr marL="0" indent="0" eaLnBrk="1" hangingPunct="1">
              <a:buFontTx/>
              <a:buNone/>
            </a:pPr>
            <a:endParaRPr lang="en-US" altLang="zh-CN" sz="2400"/>
          </a:p>
          <a:p>
            <a:pPr marL="0" indent="0" eaLnBrk="1" hangingPunct="1">
              <a:buFontTx/>
              <a:buNone/>
            </a:pPr>
            <a:endParaRPr lang="en-US" altLang="zh-CN" sz="180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AABCEE6-EF8C-4F3B-BFE3-F515233A4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962693"/>
            <a:ext cx="1167946" cy="159957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93439E3D-5EAE-4B98-A2B1-0E2EEF99A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56" y="4077072"/>
            <a:ext cx="1440160" cy="165275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77A0138-5553-4BFD-B024-D576750834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266" y="2433869"/>
            <a:ext cx="6229350" cy="6572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B1A19DF-7E00-457D-9999-A79C960CC4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4579599"/>
            <a:ext cx="61912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33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5FA43B3-43FB-4F2C-9A01-C8C2AF8B5E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FF0000"/>
                </a:solidFill>
              </a:rPr>
              <a:t>CNN</a:t>
            </a:r>
            <a:r>
              <a:rPr lang="zh-CN" altLang="en-US" sz="3600" b="1" dirty="0">
                <a:solidFill>
                  <a:srgbClr val="FF0000"/>
                </a:solidFill>
              </a:rPr>
              <a:t>神经网络算法实战</a:t>
            </a:r>
          </a:p>
        </p:txBody>
      </p:sp>
      <p:pic>
        <p:nvPicPr>
          <p:cNvPr id="5123" name="图片 2">
            <a:extLst>
              <a:ext uri="{FF2B5EF4-FFF2-40B4-BE49-F238E27FC236}">
                <a16:creationId xmlns:a16="http://schemas.microsoft.com/office/drawing/2014/main" id="{25E3F306-A49F-4ECA-8626-A01538C5C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2006600"/>
            <a:ext cx="5292725" cy="360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3">
            <a:extLst>
              <a:ext uri="{FF2B5EF4-FFF2-40B4-BE49-F238E27FC236}">
                <a16:creationId xmlns:a16="http://schemas.microsoft.com/office/drawing/2014/main" id="{3FA54C2E-AF1E-4155-A23A-C30AC15247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5775" y="1484313"/>
            <a:ext cx="3365500" cy="4648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 sz="2800"/>
              <a:t>三、数据准备</a:t>
            </a:r>
            <a:endParaRPr lang="zh-CN" altLang="en-US" sz="2400">
              <a:sym typeface="Wingdings" panose="05000000000000000000" pitchFamily="2" charset="2"/>
            </a:endParaRPr>
          </a:p>
          <a:p>
            <a:pPr marL="0" indent="0" eaLnBrk="1" hangingPunct="1">
              <a:buFontTx/>
              <a:buNone/>
            </a:pPr>
            <a:r>
              <a:rPr lang="en-US" altLang="zh-CN" sz="2400">
                <a:sym typeface="Wingdings" panose="05000000000000000000" pitchFamily="2" charset="2"/>
              </a:rPr>
              <a:t>        MNIST</a:t>
            </a:r>
            <a:r>
              <a:rPr lang="zh-CN" altLang="en-US" sz="2000">
                <a:sym typeface="Wingdings" panose="05000000000000000000" pitchFamily="2" charset="2"/>
              </a:rPr>
              <a:t>手写数字识别数据集是用于计算机视觉和深度学习的标准数据集。</a:t>
            </a:r>
            <a:r>
              <a:rPr lang="zh-CN" altLang="en-US" sz="2000" b="1">
                <a:sym typeface="Wingdings" panose="05000000000000000000" pitchFamily="2" charset="2"/>
              </a:rPr>
              <a:t>给定一张</a:t>
            </a:r>
            <a:r>
              <a:rPr lang="en-US" altLang="zh-CN" sz="2000" b="1">
                <a:sym typeface="Wingdings" panose="05000000000000000000" pitchFamily="2" charset="2"/>
              </a:rPr>
              <a:t>28</a:t>
            </a:r>
            <a:r>
              <a:rPr lang="zh-CN" altLang="en-US" sz="2000" b="1">
                <a:sym typeface="Wingdings" panose="05000000000000000000" pitchFamily="2" charset="2"/>
              </a:rPr>
              <a:t>*</a:t>
            </a:r>
            <a:r>
              <a:rPr lang="en-US" altLang="zh-CN" sz="2000" b="1">
                <a:sym typeface="Wingdings" panose="05000000000000000000" pitchFamily="2" charset="2"/>
              </a:rPr>
              <a:t>28</a:t>
            </a:r>
            <a:r>
              <a:rPr lang="zh-CN" altLang="en-US" sz="2000" b="1">
                <a:sym typeface="Wingdings" panose="05000000000000000000" pitchFamily="2" charset="2"/>
              </a:rPr>
              <a:t>的灰度图片，我们需要识别图片中手写的数字是什么。</a:t>
            </a:r>
            <a:r>
              <a:rPr lang="zh-CN" altLang="en-US" sz="2000">
                <a:sym typeface="Wingdings" panose="05000000000000000000" pitchFamily="2" charset="2"/>
              </a:rPr>
              <a:t>因此这是一个</a:t>
            </a:r>
            <a:r>
              <a:rPr lang="en-US" altLang="zh-CN" sz="2000">
                <a:sym typeface="Wingdings" panose="05000000000000000000" pitchFamily="2" charset="2"/>
              </a:rPr>
              <a:t>10</a:t>
            </a:r>
            <a:r>
              <a:rPr lang="zh-CN" altLang="en-US" sz="2000">
                <a:sym typeface="Wingdings" panose="05000000000000000000" pitchFamily="2" charset="2"/>
              </a:rPr>
              <a:t>分类的任务。虽然手写数字数据集已经得到了很好的解决，但它可以作为我们练习如何搭建神经网络模型，并将之用于图像分类问题的基础。</a:t>
            </a:r>
            <a:endParaRPr lang="en-US" altLang="zh-CN" sz="2400"/>
          </a:p>
          <a:p>
            <a:pPr marL="0" indent="0" eaLnBrk="1" hangingPunct="1">
              <a:buFontTx/>
              <a:buNone/>
            </a:pPr>
            <a:endParaRPr lang="en-US" altLang="zh-CN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24D3264-DD97-467E-B38E-24BB804837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FF0000"/>
                </a:solidFill>
              </a:rPr>
              <a:t>CNN</a:t>
            </a:r>
            <a:r>
              <a:rPr lang="zh-CN" altLang="en-US" sz="3600" b="1" dirty="0">
                <a:solidFill>
                  <a:srgbClr val="FF0000"/>
                </a:solidFill>
              </a:rPr>
              <a:t>神经网络算法实战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888AF63-F7C2-4116-9A74-8C3CDF0718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5775" y="1484313"/>
            <a:ext cx="8001000" cy="4648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 sz="2800"/>
              <a:t>四、环境准备</a:t>
            </a:r>
            <a:endParaRPr lang="zh-CN" altLang="en-US" sz="2400">
              <a:sym typeface="Wingdings" panose="05000000000000000000" pitchFamily="2" charset="2"/>
            </a:endParaRPr>
          </a:p>
          <a:p>
            <a:pPr marL="0" indent="0" eaLnBrk="1" hangingPunct="1">
              <a:buFontTx/>
              <a:buNone/>
            </a:pPr>
            <a:r>
              <a:rPr lang="zh-CN" altLang="en-US" sz="2400">
                <a:sym typeface="Wingdings" panose="05000000000000000000" pitchFamily="2" charset="2"/>
              </a:rPr>
              <a:t>      </a:t>
            </a:r>
            <a:endParaRPr lang="en-US" altLang="zh-CN" sz="2400">
              <a:sym typeface="Wingdings" panose="05000000000000000000" pitchFamily="2" charset="2"/>
            </a:endParaRPr>
          </a:p>
          <a:p>
            <a:pPr marL="0" indent="0" eaLnBrk="1" hangingPunct="1">
              <a:buFontTx/>
              <a:buNone/>
            </a:pPr>
            <a:endParaRPr lang="en-US" altLang="zh-CN" sz="2400"/>
          </a:p>
          <a:p>
            <a:pPr marL="0" indent="0" eaLnBrk="1" hangingPunct="1">
              <a:buFontTx/>
              <a:buNone/>
            </a:pPr>
            <a:endParaRPr lang="en-US" altLang="zh-CN" sz="1800"/>
          </a:p>
          <a:p>
            <a:pPr marL="0" indent="0" eaLnBrk="1" hangingPunct="1">
              <a:buFontTx/>
              <a:buNone/>
            </a:pPr>
            <a:endParaRPr lang="en-US" altLang="zh-CN" sz="1800"/>
          </a:p>
          <a:p>
            <a:pPr marL="0" indent="0" eaLnBrk="1" hangingPunct="1">
              <a:buFontTx/>
              <a:buNone/>
            </a:pPr>
            <a:endParaRPr lang="en-US" altLang="zh-CN" sz="1800"/>
          </a:p>
        </p:txBody>
      </p:sp>
      <p:sp>
        <p:nvSpPr>
          <p:cNvPr id="6148" name="文本框 2">
            <a:extLst>
              <a:ext uri="{FF2B5EF4-FFF2-40B4-BE49-F238E27FC236}">
                <a16:creationId xmlns:a16="http://schemas.microsoft.com/office/drawing/2014/main" id="{5D67DA24-2114-47F5-8C55-0118E4EB9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" y="1957388"/>
            <a:ext cx="8658225" cy="2265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400" b="1" dirty="0" err="1"/>
              <a:t>Tensorflow</a:t>
            </a:r>
            <a:r>
              <a:rPr lang="en-US" altLang="zh-CN" sz="2400" dirty="0"/>
              <a:t> </a:t>
            </a:r>
            <a:r>
              <a:rPr lang="zh-CN" altLang="en-US" sz="2400" dirty="0"/>
              <a:t>（用于搭建模型，使用</a:t>
            </a:r>
            <a:r>
              <a:rPr lang="en-US" altLang="zh-CN" sz="2400" dirty="0" err="1"/>
              <a:t>Keras</a:t>
            </a:r>
            <a:r>
              <a:rPr lang="zh-CN" altLang="en-US" sz="2400" dirty="0"/>
              <a:t>高阶</a:t>
            </a:r>
            <a:r>
              <a:rPr lang="en-US" altLang="zh-CN" sz="2400" dirty="0"/>
              <a:t>API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/>
              <a:t>Matplotlib</a:t>
            </a:r>
            <a:r>
              <a:rPr lang="zh-CN" altLang="en-US" sz="2400" dirty="0"/>
              <a:t>（可视化）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 err="1"/>
              <a:t>Sklearn</a:t>
            </a:r>
            <a:r>
              <a:rPr lang="en-US" altLang="zh-CN" sz="2400" dirty="0"/>
              <a:t> </a:t>
            </a:r>
            <a:r>
              <a:rPr lang="zh-CN" altLang="en-US" sz="2400" dirty="0"/>
              <a:t>（评估模型）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 err="1"/>
              <a:t>Numpy</a:t>
            </a:r>
            <a:r>
              <a:rPr lang="zh-CN" altLang="en-US" sz="2400" dirty="0"/>
              <a:t>（数据处理与转换）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/>
              <a:t>PIL</a:t>
            </a:r>
            <a:r>
              <a:rPr lang="zh-CN" altLang="en-US" sz="2400" dirty="0"/>
              <a:t>（读取图片信息）</a:t>
            </a:r>
            <a:endParaRPr lang="en-US" altLang="zh-CN" sz="2400" dirty="0"/>
          </a:p>
        </p:txBody>
      </p:sp>
      <p:sp>
        <p:nvSpPr>
          <p:cNvPr id="6149" name="文本框 1">
            <a:extLst>
              <a:ext uri="{FF2B5EF4-FFF2-40B4-BE49-F238E27FC236}">
                <a16:creationId xmlns:a16="http://schemas.microsoft.com/office/drawing/2014/main" id="{496A531E-F509-4BCC-AA0B-529224805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269" y="4378187"/>
            <a:ext cx="8907462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zh-CN" sz="1800" i="1" dirty="0">
                <a:solidFill>
                  <a:srgbClr val="A0A1A7"/>
                </a:solidFill>
                <a:latin typeface="Consolas" panose="020B0609020204030204" pitchFamily="49" charset="0"/>
              </a:rPr>
              <a:t># </a:t>
            </a:r>
            <a:r>
              <a:rPr lang="zh-CN" altLang="en-US" sz="1800" i="1" dirty="0">
                <a:solidFill>
                  <a:srgbClr val="A0A1A7"/>
                </a:solidFill>
                <a:latin typeface="Consolas" panose="020B0609020204030204" pitchFamily="49" charset="0"/>
              </a:rPr>
              <a:t>导入相关的包</a:t>
            </a:r>
            <a:endParaRPr lang="zh-CN" altLang="en-US" sz="1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A626A4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numpy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A626A4"/>
                </a:solidFill>
                <a:latin typeface="Consolas" panose="020B0609020204030204" pitchFamily="49" charset="0"/>
              </a:rPr>
              <a:t>as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 np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A626A4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 PIL </a:t>
            </a:r>
            <a:r>
              <a:rPr lang="en-US" altLang="zh-CN" sz="1800" dirty="0">
                <a:solidFill>
                  <a:srgbClr val="A626A4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 Image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A626A4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tensorflow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A626A4"/>
                </a:solidFill>
                <a:latin typeface="Consolas" panose="020B0609020204030204" pitchFamily="49" charset="0"/>
              </a:rPr>
              <a:t>as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tf</a:t>
            </a:r>
            <a:endParaRPr lang="en-US" altLang="zh-CN" sz="1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A626A4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matplotlib.pyplot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A626A4"/>
                </a:solidFill>
                <a:latin typeface="Consolas" panose="020B0609020204030204" pitchFamily="49" charset="0"/>
              </a:rPr>
              <a:t>as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plt</a:t>
            </a:r>
            <a:endParaRPr lang="en-US" altLang="zh-CN" sz="1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A626A4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sklearn.metrics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A626A4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confusion_matrix</a:t>
            </a:r>
            <a:endParaRPr lang="en-US" altLang="zh-CN" sz="1800" dirty="0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475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B8111AF5-45EB-4C5A-8C6F-2F0937D9F6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FF0000"/>
                </a:solidFill>
              </a:rPr>
              <a:t>CNN</a:t>
            </a:r>
            <a:r>
              <a:rPr lang="zh-CN" altLang="en-US" sz="3600" b="1" dirty="0">
                <a:solidFill>
                  <a:srgbClr val="FF0000"/>
                </a:solidFill>
              </a:rPr>
              <a:t>神经网络算法实战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215C593A-62EA-4618-AAC3-A0ADB3073C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5775" y="1412875"/>
            <a:ext cx="8001000" cy="4648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 sz="2800"/>
              <a:t>五、代码实现</a:t>
            </a:r>
            <a:endParaRPr lang="zh-CN" altLang="en-US" sz="2400">
              <a:sym typeface="Wingdings" panose="05000000000000000000" pitchFamily="2" charset="2"/>
            </a:endParaRPr>
          </a:p>
          <a:p>
            <a:pPr marL="0" indent="0" eaLnBrk="1" hangingPunct="1">
              <a:buFontTx/>
              <a:buNone/>
            </a:pPr>
            <a:r>
              <a:rPr lang="zh-CN" altLang="en-US" sz="2400">
                <a:sym typeface="Wingdings" panose="05000000000000000000" pitchFamily="2" charset="2"/>
              </a:rPr>
              <a:t>      </a:t>
            </a:r>
            <a:endParaRPr lang="en-US" altLang="zh-CN" sz="2400">
              <a:sym typeface="Wingdings" panose="05000000000000000000" pitchFamily="2" charset="2"/>
            </a:endParaRPr>
          </a:p>
          <a:p>
            <a:pPr marL="0" indent="0" eaLnBrk="1" hangingPunct="1">
              <a:buFontTx/>
              <a:buNone/>
            </a:pPr>
            <a:endParaRPr lang="en-US" altLang="zh-CN" sz="2400"/>
          </a:p>
          <a:p>
            <a:pPr marL="0" indent="0" eaLnBrk="1" hangingPunct="1">
              <a:buFontTx/>
              <a:buNone/>
            </a:pPr>
            <a:endParaRPr lang="en-US" altLang="zh-CN" sz="1800"/>
          </a:p>
          <a:p>
            <a:pPr marL="0" indent="0" eaLnBrk="1" hangingPunct="1">
              <a:buFontTx/>
              <a:buNone/>
            </a:pPr>
            <a:endParaRPr lang="en-US" altLang="zh-CN" sz="1800"/>
          </a:p>
          <a:p>
            <a:pPr marL="0" indent="0" eaLnBrk="1" hangingPunct="1">
              <a:buFontTx/>
              <a:buNone/>
            </a:pPr>
            <a:endParaRPr lang="en-US" altLang="zh-CN" sz="18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5F5D91B-1AFD-4A6D-830E-28F59276A00B}"/>
              </a:ext>
            </a:extLst>
          </p:cNvPr>
          <p:cNvSpPr txBox="1"/>
          <p:nvPr/>
        </p:nvSpPr>
        <p:spPr>
          <a:xfrm>
            <a:off x="179512" y="3050075"/>
            <a:ext cx="906983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x_train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y_train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), (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x_test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y_test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) = 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tf.keras.datasets.mnist.load_data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()  </a:t>
            </a:r>
            <a:r>
              <a:rPr lang="en-US" altLang="zh-CN" sz="1800" i="1" dirty="0">
                <a:solidFill>
                  <a:srgbClr val="A0A1A7"/>
                </a:solidFill>
                <a:latin typeface="Consolas" panose="020B0609020204030204" pitchFamily="49" charset="0"/>
              </a:rPr>
              <a:t># </a:t>
            </a:r>
            <a:r>
              <a:rPr lang="zh-CN" altLang="en-US" sz="1800" i="1" dirty="0">
                <a:solidFill>
                  <a:srgbClr val="A0A1A7"/>
                </a:solidFill>
                <a:latin typeface="Consolas" panose="020B0609020204030204" pitchFamily="49" charset="0"/>
              </a:rPr>
              <a:t>下载数据集</a:t>
            </a:r>
            <a:endParaRPr lang="zh-CN" altLang="en-US" sz="1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1800" i="1" dirty="0">
                <a:solidFill>
                  <a:srgbClr val="A0A1A7"/>
                </a:solidFill>
                <a:latin typeface="Consolas" panose="020B0609020204030204" pitchFamily="49" charset="0"/>
              </a:rPr>
              <a:t># </a:t>
            </a:r>
            <a:r>
              <a:rPr lang="zh-CN" altLang="en-US" sz="1800" i="1" dirty="0">
                <a:solidFill>
                  <a:srgbClr val="A0A1A7"/>
                </a:solidFill>
                <a:latin typeface="Consolas" panose="020B0609020204030204" pitchFamily="49" charset="0"/>
              </a:rPr>
              <a:t>可视化训练集的前</a:t>
            </a:r>
            <a:r>
              <a:rPr lang="en-US" altLang="zh-CN" sz="1800" i="1" dirty="0">
                <a:solidFill>
                  <a:srgbClr val="A0A1A7"/>
                </a:solidFill>
                <a:latin typeface="Consolas" panose="020B0609020204030204" pitchFamily="49" charset="0"/>
              </a:rPr>
              <a:t>9</a:t>
            </a:r>
            <a:r>
              <a:rPr lang="zh-CN" altLang="en-US" sz="1800" i="1" dirty="0">
                <a:solidFill>
                  <a:srgbClr val="A0A1A7"/>
                </a:solidFill>
                <a:latin typeface="Consolas" panose="020B0609020204030204" pitchFamily="49" charset="0"/>
              </a:rPr>
              <a:t>张图片</a:t>
            </a:r>
            <a:endParaRPr lang="zh-CN" altLang="en-US" sz="1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plt.figure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figsize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=(</a:t>
            </a:r>
            <a:r>
              <a:rPr lang="en-US" altLang="zh-CN" sz="1800" dirty="0">
                <a:solidFill>
                  <a:srgbClr val="986801"/>
                </a:solidFill>
                <a:latin typeface="Consolas" panose="020B0609020204030204" pitchFamily="49" charset="0"/>
              </a:rPr>
              <a:t>9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800" dirty="0">
                <a:solidFill>
                  <a:srgbClr val="986801"/>
                </a:solidFill>
                <a:latin typeface="Consolas" panose="020B0609020204030204" pitchFamily="49" charset="0"/>
              </a:rPr>
              <a:t>9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800" dirty="0">
                <a:solidFill>
                  <a:srgbClr val="A626A4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A626A4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 range(</a:t>
            </a:r>
            <a:r>
              <a:rPr lang="en-US" altLang="zh-CN" sz="1800" dirty="0">
                <a:solidFill>
                  <a:srgbClr val="986801"/>
                </a:solidFill>
                <a:latin typeface="Consolas" panose="020B0609020204030204" pitchFamily="49" charset="0"/>
              </a:rPr>
              <a:t>9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plt.subplot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986801"/>
                </a:solidFill>
                <a:latin typeface="Consolas" panose="020B0609020204030204" pitchFamily="49" charset="0"/>
              </a:rPr>
              <a:t>331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 + 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plt.imshow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x_train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], 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cmap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plt.get_cmap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50A14F"/>
                </a:solidFill>
                <a:latin typeface="Consolas" panose="020B0609020204030204" pitchFamily="49" charset="0"/>
              </a:rPr>
              <a:t>'gray'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plt.savefig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50A14F"/>
                </a:solidFill>
                <a:latin typeface="Consolas" panose="020B0609020204030204" pitchFamily="49" charset="0"/>
              </a:rPr>
              <a:t>'sample.png'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bbox_inches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50A14F"/>
                </a:solidFill>
                <a:latin typeface="Consolas" panose="020B0609020204030204" pitchFamily="49" charset="0"/>
              </a:rPr>
              <a:t>'tight'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, dpi=</a:t>
            </a:r>
            <a:r>
              <a:rPr lang="en-US" altLang="zh-CN" sz="1800" dirty="0">
                <a:solidFill>
                  <a:srgbClr val="986801"/>
                </a:solidFill>
                <a:latin typeface="Consolas" panose="020B0609020204030204" pitchFamily="49" charset="0"/>
              </a:rPr>
              <a:t>300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197" name="文本框 1">
            <a:extLst>
              <a:ext uri="{FF2B5EF4-FFF2-40B4-BE49-F238E27FC236}">
                <a16:creationId xmlns:a16="http://schemas.microsoft.com/office/drawing/2014/main" id="{297D870C-FC1C-4AC9-A949-CDBC19705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25" y="1844675"/>
            <a:ext cx="7610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0070C0"/>
                </a:solidFill>
              </a:rPr>
              <a:t>步骤一：下载数据集，进行初步的数据可视化与统计</a:t>
            </a:r>
          </a:p>
        </p:txBody>
      </p:sp>
      <p:sp>
        <p:nvSpPr>
          <p:cNvPr id="8198" name="文本框 7">
            <a:extLst>
              <a:ext uri="{FF2B5EF4-FFF2-40B4-BE49-F238E27FC236}">
                <a16:creationId xmlns:a16="http://schemas.microsoft.com/office/drawing/2014/main" id="{09DC3502-A8FF-4E28-B709-A5FDD6912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7588" y="3198813"/>
            <a:ext cx="45958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820780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B8111AF5-45EB-4C5A-8C6F-2F0937D9F6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FF0000"/>
                </a:solidFill>
              </a:rPr>
              <a:t>CNN</a:t>
            </a:r>
            <a:r>
              <a:rPr lang="zh-CN" altLang="en-US" sz="3600" b="1" dirty="0">
                <a:solidFill>
                  <a:srgbClr val="FF0000"/>
                </a:solidFill>
              </a:rPr>
              <a:t>神经网络算法实战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215C593A-62EA-4618-AAC3-A0ADB3073C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5775" y="1412875"/>
            <a:ext cx="8001000" cy="4648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 sz="2800"/>
              <a:t>五、代码实现</a:t>
            </a:r>
            <a:endParaRPr lang="zh-CN" altLang="en-US" sz="2400">
              <a:sym typeface="Wingdings" panose="05000000000000000000" pitchFamily="2" charset="2"/>
            </a:endParaRPr>
          </a:p>
          <a:p>
            <a:pPr marL="0" indent="0" eaLnBrk="1" hangingPunct="1">
              <a:buFontTx/>
              <a:buNone/>
            </a:pPr>
            <a:r>
              <a:rPr lang="zh-CN" altLang="en-US" sz="2400">
                <a:sym typeface="Wingdings" panose="05000000000000000000" pitchFamily="2" charset="2"/>
              </a:rPr>
              <a:t>      </a:t>
            </a:r>
            <a:endParaRPr lang="en-US" altLang="zh-CN" sz="2400">
              <a:sym typeface="Wingdings" panose="05000000000000000000" pitchFamily="2" charset="2"/>
            </a:endParaRPr>
          </a:p>
          <a:p>
            <a:pPr marL="0" indent="0" eaLnBrk="1" hangingPunct="1">
              <a:buFontTx/>
              <a:buNone/>
            </a:pPr>
            <a:endParaRPr lang="en-US" altLang="zh-CN" sz="2400"/>
          </a:p>
          <a:p>
            <a:pPr marL="0" indent="0" eaLnBrk="1" hangingPunct="1">
              <a:buFontTx/>
              <a:buNone/>
            </a:pPr>
            <a:endParaRPr lang="en-US" altLang="zh-CN" sz="1800"/>
          </a:p>
          <a:p>
            <a:pPr marL="0" indent="0" eaLnBrk="1" hangingPunct="1">
              <a:buFontTx/>
              <a:buNone/>
            </a:pPr>
            <a:endParaRPr lang="en-US" altLang="zh-CN" sz="1800"/>
          </a:p>
          <a:p>
            <a:pPr marL="0" indent="0" eaLnBrk="1" hangingPunct="1">
              <a:buFontTx/>
              <a:buNone/>
            </a:pPr>
            <a:endParaRPr lang="en-US" altLang="zh-CN" sz="18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5F5D91B-1AFD-4A6D-830E-28F59276A00B}"/>
              </a:ext>
            </a:extLst>
          </p:cNvPr>
          <p:cNvSpPr txBox="1"/>
          <p:nvPr/>
        </p:nvSpPr>
        <p:spPr>
          <a:xfrm>
            <a:off x="107350" y="2738438"/>
            <a:ext cx="906983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print(</a:t>
            </a:r>
            <a:r>
              <a:rPr lang="en-US" altLang="zh-CN" sz="1800" dirty="0">
                <a:solidFill>
                  <a:srgbClr val="50A14F"/>
                </a:solidFill>
                <a:latin typeface="Consolas" panose="020B0609020204030204" pitchFamily="49" charset="0"/>
              </a:rPr>
              <a:t>f'</a:t>
            </a:r>
            <a:r>
              <a:rPr lang="zh-CN" altLang="en-US" sz="1800" dirty="0">
                <a:solidFill>
                  <a:srgbClr val="50A14F"/>
                </a:solidFill>
                <a:latin typeface="Consolas" panose="020B0609020204030204" pitchFamily="49" charset="0"/>
              </a:rPr>
              <a:t>训练集的样本数：</a:t>
            </a:r>
            <a:r>
              <a:rPr lang="en-US" altLang="zh-CN" sz="1800" dirty="0">
                <a:solidFill>
                  <a:srgbClr val="E45649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800" dirty="0" err="1">
                <a:solidFill>
                  <a:srgbClr val="E45649"/>
                </a:solidFill>
                <a:latin typeface="Consolas" panose="020B0609020204030204" pitchFamily="49" charset="0"/>
              </a:rPr>
              <a:t>x_train.shape</a:t>
            </a:r>
            <a:r>
              <a:rPr lang="en-US" altLang="zh-CN" sz="1800" dirty="0">
                <a:solidFill>
                  <a:srgbClr val="E45649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dirty="0">
                <a:solidFill>
                  <a:srgbClr val="986801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dirty="0">
                <a:solidFill>
                  <a:srgbClr val="E45649"/>
                </a:solidFill>
                <a:latin typeface="Consolas" panose="020B0609020204030204" pitchFamily="49" charset="0"/>
              </a:rPr>
              <a:t>]}</a:t>
            </a:r>
            <a:r>
              <a:rPr lang="zh-CN" altLang="en-US" sz="1800" dirty="0">
                <a:solidFill>
                  <a:srgbClr val="50A14F"/>
                </a:solidFill>
                <a:latin typeface="Consolas" panose="020B0609020204030204" pitchFamily="49" charset="0"/>
              </a:rPr>
              <a:t>，测试集的样本数：</a:t>
            </a:r>
            <a:r>
              <a:rPr lang="en-US" altLang="zh-CN" sz="1800" dirty="0">
                <a:solidFill>
                  <a:srgbClr val="E45649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800" dirty="0" err="1">
                <a:solidFill>
                  <a:srgbClr val="E45649"/>
                </a:solidFill>
                <a:latin typeface="Consolas" panose="020B0609020204030204" pitchFamily="49" charset="0"/>
              </a:rPr>
              <a:t>x_test.shape</a:t>
            </a:r>
            <a:r>
              <a:rPr lang="en-US" altLang="zh-CN" sz="1800" dirty="0">
                <a:solidFill>
                  <a:srgbClr val="E45649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dirty="0">
                <a:solidFill>
                  <a:srgbClr val="986801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dirty="0">
                <a:solidFill>
                  <a:srgbClr val="E45649"/>
                </a:solidFill>
                <a:latin typeface="Consolas" panose="020B0609020204030204" pitchFamily="49" charset="0"/>
              </a:rPr>
              <a:t>]}</a:t>
            </a:r>
            <a:r>
              <a:rPr lang="en-US" altLang="zh-CN" sz="1800" dirty="0">
                <a:solidFill>
                  <a:srgbClr val="50A14F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print(</a:t>
            </a:r>
            <a:r>
              <a:rPr lang="en-US" altLang="zh-CN" sz="1800" dirty="0">
                <a:solidFill>
                  <a:srgbClr val="50A14F"/>
                </a:solidFill>
                <a:latin typeface="Consolas" panose="020B0609020204030204" pitchFamily="49" charset="0"/>
              </a:rPr>
              <a:t>f'</a:t>
            </a:r>
            <a:r>
              <a:rPr lang="zh-CN" altLang="en-US" sz="1800" dirty="0">
                <a:solidFill>
                  <a:srgbClr val="50A14F"/>
                </a:solidFill>
                <a:latin typeface="Consolas" panose="020B0609020204030204" pitchFamily="49" charset="0"/>
              </a:rPr>
              <a:t>输入图像的大小：</a:t>
            </a:r>
            <a:r>
              <a:rPr lang="en-US" altLang="zh-CN" sz="1800" dirty="0">
                <a:solidFill>
                  <a:srgbClr val="E45649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800" dirty="0" err="1">
                <a:solidFill>
                  <a:srgbClr val="E45649"/>
                </a:solidFill>
                <a:latin typeface="Consolas" panose="020B0609020204030204" pitchFamily="49" charset="0"/>
              </a:rPr>
              <a:t>x_train.shape</a:t>
            </a:r>
            <a:r>
              <a:rPr lang="en-US" altLang="zh-CN" sz="1800" dirty="0">
                <a:solidFill>
                  <a:srgbClr val="E45649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dirty="0">
                <a:solidFill>
                  <a:srgbClr val="986801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800" dirty="0">
                <a:solidFill>
                  <a:srgbClr val="E45649"/>
                </a:solidFill>
                <a:latin typeface="Consolas" panose="020B0609020204030204" pitchFamily="49" charset="0"/>
              </a:rPr>
              <a:t>]}</a:t>
            </a:r>
            <a:r>
              <a:rPr lang="en-US" altLang="zh-CN" sz="1800" dirty="0">
                <a:solidFill>
                  <a:srgbClr val="50A14F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800" dirty="0">
                <a:solidFill>
                  <a:srgbClr val="E45649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800" dirty="0" err="1">
                <a:solidFill>
                  <a:srgbClr val="E45649"/>
                </a:solidFill>
                <a:latin typeface="Consolas" panose="020B0609020204030204" pitchFamily="49" charset="0"/>
              </a:rPr>
              <a:t>x_train.shape</a:t>
            </a:r>
            <a:r>
              <a:rPr lang="en-US" altLang="zh-CN" sz="1800" dirty="0">
                <a:solidFill>
                  <a:srgbClr val="E45649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dirty="0">
                <a:solidFill>
                  <a:srgbClr val="986801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800" dirty="0">
                <a:solidFill>
                  <a:srgbClr val="E45649"/>
                </a:solidFill>
                <a:latin typeface="Consolas" panose="020B0609020204030204" pitchFamily="49" charset="0"/>
              </a:rPr>
              <a:t>]}</a:t>
            </a:r>
            <a:r>
              <a:rPr lang="en-US" altLang="zh-CN" sz="1800" dirty="0">
                <a:solidFill>
                  <a:srgbClr val="50A14F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label_cnt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 = Counter(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y_train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)  </a:t>
            </a:r>
            <a:r>
              <a:rPr lang="en-US" altLang="zh-CN" sz="1800" i="1" dirty="0">
                <a:solidFill>
                  <a:srgbClr val="A0A1A7"/>
                </a:solidFill>
                <a:latin typeface="Consolas" panose="020B0609020204030204" pitchFamily="49" charset="0"/>
              </a:rPr>
              <a:t># </a:t>
            </a:r>
            <a:r>
              <a:rPr lang="zh-CN" altLang="en-US" sz="1800" i="1" dirty="0">
                <a:solidFill>
                  <a:srgbClr val="A0A1A7"/>
                </a:solidFill>
                <a:latin typeface="Consolas" panose="020B0609020204030204" pitchFamily="49" charset="0"/>
              </a:rPr>
              <a:t>统计</a:t>
            </a:r>
            <a:endParaRPr lang="zh-CN" altLang="en-US" sz="1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print(</a:t>
            </a:r>
            <a:r>
              <a:rPr lang="en-US" altLang="zh-CN" sz="1800" dirty="0">
                <a:solidFill>
                  <a:srgbClr val="50A14F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800" dirty="0">
                <a:solidFill>
                  <a:srgbClr val="50A14F"/>
                </a:solidFill>
                <a:latin typeface="Consolas" panose="020B0609020204030204" pitchFamily="49" charset="0"/>
              </a:rPr>
              <a:t>训练集的图像类别分布：</a:t>
            </a:r>
            <a:r>
              <a:rPr lang="en-US" altLang="zh-CN" sz="1800" dirty="0">
                <a:solidFill>
                  <a:srgbClr val="50A14F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label_cnt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plt.figure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figsize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=(</a:t>
            </a:r>
            <a:r>
              <a:rPr lang="en-US" altLang="zh-CN" sz="1800" dirty="0">
                <a:solidFill>
                  <a:srgbClr val="986801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800" dirty="0">
                <a:solidFill>
                  <a:srgbClr val="986801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plt.pie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(x=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label_cnt.values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        labels=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label_cnt.keys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autopct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50A14F"/>
                </a:solidFill>
                <a:latin typeface="Consolas" panose="020B0609020204030204" pitchFamily="49" charset="0"/>
              </a:rPr>
              <a:t>'%.2f%%'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plt.savefig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50A14F"/>
                </a:solidFill>
                <a:latin typeface="Consolas" panose="020B0609020204030204" pitchFamily="49" charset="0"/>
              </a:rPr>
              <a:t>'label_distribution.png'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bbox_inches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50A14F"/>
                </a:solidFill>
                <a:latin typeface="Consolas" panose="020B0609020204030204" pitchFamily="49" charset="0"/>
              </a:rPr>
              <a:t>'tight'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, dpi=</a:t>
            </a:r>
            <a:r>
              <a:rPr lang="en-US" altLang="zh-CN" sz="1800" dirty="0">
                <a:solidFill>
                  <a:srgbClr val="986801"/>
                </a:solidFill>
                <a:latin typeface="Consolas" panose="020B0609020204030204" pitchFamily="49" charset="0"/>
              </a:rPr>
              <a:t>300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197" name="文本框 1">
            <a:extLst>
              <a:ext uri="{FF2B5EF4-FFF2-40B4-BE49-F238E27FC236}">
                <a16:creationId xmlns:a16="http://schemas.microsoft.com/office/drawing/2014/main" id="{297D870C-FC1C-4AC9-A949-CDBC19705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25" y="1844675"/>
            <a:ext cx="7610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0070C0"/>
                </a:solidFill>
              </a:rPr>
              <a:t>步骤一：下载数据集，进行初步的数据可视化与统计</a:t>
            </a:r>
          </a:p>
        </p:txBody>
      </p:sp>
      <p:sp>
        <p:nvSpPr>
          <p:cNvPr id="8198" name="文本框 7">
            <a:extLst>
              <a:ext uri="{FF2B5EF4-FFF2-40B4-BE49-F238E27FC236}">
                <a16:creationId xmlns:a16="http://schemas.microsoft.com/office/drawing/2014/main" id="{09DC3502-A8FF-4E28-B709-A5FDD6912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7588" y="3198813"/>
            <a:ext cx="45958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16C0242C-6C27-42AB-9481-BC56FD6CDA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FF0000"/>
                </a:solidFill>
              </a:rPr>
              <a:t>CNN</a:t>
            </a:r>
            <a:r>
              <a:rPr lang="zh-CN" altLang="en-US" sz="3600" b="1" dirty="0">
                <a:solidFill>
                  <a:srgbClr val="FF0000"/>
                </a:solidFill>
              </a:rPr>
              <a:t>神经网络算法实战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5ADE7B4-2B54-4F93-9475-0B03C259F1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5775" y="1412875"/>
            <a:ext cx="8001000" cy="4648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 sz="2800"/>
              <a:t>五、代码实现</a:t>
            </a:r>
            <a:endParaRPr lang="zh-CN" altLang="en-US" sz="2400">
              <a:sym typeface="Wingdings" panose="05000000000000000000" pitchFamily="2" charset="2"/>
            </a:endParaRPr>
          </a:p>
          <a:p>
            <a:pPr marL="0" indent="0" eaLnBrk="1" hangingPunct="1">
              <a:buFontTx/>
              <a:buNone/>
            </a:pPr>
            <a:r>
              <a:rPr lang="zh-CN" altLang="en-US" sz="2400">
                <a:sym typeface="Wingdings" panose="05000000000000000000" pitchFamily="2" charset="2"/>
              </a:rPr>
              <a:t>      </a:t>
            </a:r>
            <a:endParaRPr lang="en-US" altLang="zh-CN" sz="2400">
              <a:sym typeface="Wingdings" panose="05000000000000000000" pitchFamily="2" charset="2"/>
            </a:endParaRPr>
          </a:p>
          <a:p>
            <a:pPr marL="0" indent="0" eaLnBrk="1" hangingPunct="1">
              <a:buFontTx/>
              <a:buNone/>
            </a:pPr>
            <a:endParaRPr lang="en-US" altLang="zh-CN" sz="2400"/>
          </a:p>
          <a:p>
            <a:pPr marL="0" indent="0" eaLnBrk="1" hangingPunct="1">
              <a:buFontTx/>
              <a:buNone/>
            </a:pPr>
            <a:endParaRPr lang="en-US" altLang="zh-CN" sz="1800"/>
          </a:p>
          <a:p>
            <a:pPr marL="0" indent="0" eaLnBrk="1" hangingPunct="1">
              <a:buFontTx/>
              <a:buNone/>
            </a:pPr>
            <a:endParaRPr lang="en-US" altLang="zh-CN" sz="1800"/>
          </a:p>
          <a:p>
            <a:pPr marL="0" indent="0" eaLnBrk="1" hangingPunct="1">
              <a:buFontTx/>
              <a:buNone/>
            </a:pPr>
            <a:endParaRPr lang="en-US" altLang="zh-CN" sz="1800"/>
          </a:p>
        </p:txBody>
      </p:sp>
      <p:sp>
        <p:nvSpPr>
          <p:cNvPr id="10244" name="文本框 1">
            <a:extLst>
              <a:ext uri="{FF2B5EF4-FFF2-40B4-BE49-F238E27FC236}">
                <a16:creationId xmlns:a16="http://schemas.microsoft.com/office/drawing/2014/main" id="{BD055EC1-5131-4198-91CD-12CCD6942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25" y="1982788"/>
            <a:ext cx="7610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0070C0"/>
                </a:solidFill>
              </a:rPr>
              <a:t>步骤一：下载数据集，进行初步的数据可视化与统计</a:t>
            </a:r>
          </a:p>
        </p:txBody>
      </p:sp>
      <p:sp>
        <p:nvSpPr>
          <p:cNvPr id="10245" name="文本框 7">
            <a:extLst>
              <a:ext uri="{FF2B5EF4-FFF2-40B4-BE49-F238E27FC236}">
                <a16:creationId xmlns:a16="http://schemas.microsoft.com/office/drawing/2014/main" id="{CEAD23F2-F478-4F2D-802B-0C68BB22F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7588" y="3198813"/>
            <a:ext cx="45958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pic>
        <p:nvPicPr>
          <p:cNvPr id="10246" name="图片 4">
            <a:extLst>
              <a:ext uri="{FF2B5EF4-FFF2-40B4-BE49-F238E27FC236}">
                <a16:creationId xmlns:a16="http://schemas.microsoft.com/office/drawing/2014/main" id="{2078A6A8-CBA5-4445-BC64-5E1B29C74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503488"/>
            <a:ext cx="2114550" cy="209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7" name="文本框 5">
            <a:extLst>
              <a:ext uri="{FF2B5EF4-FFF2-40B4-BE49-F238E27FC236}">
                <a16:creationId xmlns:a16="http://schemas.microsoft.com/office/drawing/2014/main" id="{E3DEDEA1-D73A-47DF-AE22-C53B8D14A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7363" y="4560888"/>
            <a:ext cx="14874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1.  </a:t>
            </a:r>
            <a:r>
              <a:rPr lang="zh-CN" altLang="en-US" sz="1400"/>
              <a:t>数据样本示例</a:t>
            </a:r>
          </a:p>
        </p:txBody>
      </p:sp>
      <p:pic>
        <p:nvPicPr>
          <p:cNvPr id="10249" name="图片 10">
            <a:extLst>
              <a:ext uri="{FF2B5EF4-FFF2-40B4-BE49-F238E27FC236}">
                <a16:creationId xmlns:a16="http://schemas.microsoft.com/office/drawing/2014/main" id="{EBE0E6C2-178A-4587-B621-37332F54B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3" t="4893" r="6114" b="6068"/>
          <a:stretch>
            <a:fillRect/>
          </a:stretch>
        </p:blipFill>
        <p:spPr bwMode="auto">
          <a:xfrm>
            <a:off x="5486400" y="2466975"/>
            <a:ext cx="2114550" cy="209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0" name="文本框 13">
            <a:extLst>
              <a:ext uri="{FF2B5EF4-FFF2-40B4-BE49-F238E27FC236}">
                <a16:creationId xmlns:a16="http://schemas.microsoft.com/office/drawing/2014/main" id="{B7B6AD9E-C59A-442C-9ECC-F023AE841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613275"/>
            <a:ext cx="220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3.  </a:t>
            </a:r>
            <a:r>
              <a:rPr lang="zh-CN" altLang="en-US" sz="1400"/>
              <a:t>图像类别分布（均匀）</a:t>
            </a:r>
          </a:p>
        </p:txBody>
      </p:sp>
      <p:sp>
        <p:nvSpPr>
          <p:cNvPr id="10251" name="文本框 14">
            <a:extLst>
              <a:ext uri="{FF2B5EF4-FFF2-40B4-BE49-F238E27FC236}">
                <a16:creationId xmlns:a16="http://schemas.microsoft.com/office/drawing/2014/main" id="{CDC1A133-3E73-4914-8011-10C84EAB4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6100763"/>
            <a:ext cx="14859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2.  </a:t>
            </a:r>
            <a:r>
              <a:rPr lang="zh-CN" altLang="en-US" sz="1400"/>
              <a:t>基本数据统计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A7BF5AF-3784-418A-BF16-793464A653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4" y="5295900"/>
            <a:ext cx="9144000" cy="64908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4D50992-70DE-452A-B01C-8336E18465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FF0000"/>
                </a:solidFill>
              </a:rPr>
              <a:t>CNN</a:t>
            </a:r>
            <a:r>
              <a:rPr lang="zh-CN" altLang="en-US" sz="3600" b="1" dirty="0">
                <a:solidFill>
                  <a:srgbClr val="FF0000"/>
                </a:solidFill>
              </a:rPr>
              <a:t>神经网络算法实战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C7E9EE2-8CF3-4B4C-86A7-7E10578038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5775" y="1412875"/>
            <a:ext cx="8001000" cy="4648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 sz="2800"/>
              <a:t>五、代码实现</a:t>
            </a:r>
            <a:endParaRPr lang="zh-CN" altLang="en-US" sz="2400">
              <a:sym typeface="Wingdings" panose="05000000000000000000" pitchFamily="2" charset="2"/>
            </a:endParaRPr>
          </a:p>
          <a:p>
            <a:pPr marL="0" indent="0" eaLnBrk="1" hangingPunct="1">
              <a:buFontTx/>
              <a:buNone/>
            </a:pPr>
            <a:r>
              <a:rPr lang="zh-CN" altLang="en-US" sz="2400">
                <a:sym typeface="Wingdings" panose="05000000000000000000" pitchFamily="2" charset="2"/>
              </a:rPr>
              <a:t>      </a:t>
            </a:r>
            <a:endParaRPr lang="en-US" altLang="zh-CN" sz="2400">
              <a:sym typeface="Wingdings" panose="05000000000000000000" pitchFamily="2" charset="2"/>
            </a:endParaRPr>
          </a:p>
          <a:p>
            <a:pPr marL="0" indent="0" eaLnBrk="1" hangingPunct="1">
              <a:buFontTx/>
              <a:buNone/>
            </a:pPr>
            <a:endParaRPr lang="en-US" altLang="zh-CN" sz="2400"/>
          </a:p>
          <a:p>
            <a:pPr marL="0" indent="0" eaLnBrk="1" hangingPunct="1">
              <a:buFontTx/>
              <a:buNone/>
            </a:pPr>
            <a:endParaRPr lang="en-US" altLang="zh-CN" sz="1800"/>
          </a:p>
          <a:p>
            <a:pPr marL="0" indent="0" eaLnBrk="1" hangingPunct="1">
              <a:buFontTx/>
              <a:buNone/>
            </a:pPr>
            <a:endParaRPr lang="en-US" altLang="zh-CN" sz="1800"/>
          </a:p>
          <a:p>
            <a:pPr marL="0" indent="0" eaLnBrk="1" hangingPunct="1">
              <a:buFontTx/>
              <a:buNone/>
            </a:pPr>
            <a:endParaRPr lang="en-US" altLang="zh-CN" sz="18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190697E-FD5B-4D07-BF92-5E3E3E674526}"/>
              </a:ext>
            </a:extLst>
          </p:cNvPr>
          <p:cNvSpPr txBox="1"/>
          <p:nvPr/>
        </p:nvSpPr>
        <p:spPr>
          <a:xfrm>
            <a:off x="242887" y="2475696"/>
            <a:ext cx="8658225" cy="34163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num_class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label_cnt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800" i="1" dirty="0">
                <a:solidFill>
                  <a:srgbClr val="A0A1A7"/>
                </a:solidFill>
                <a:latin typeface="Consolas" panose="020B0609020204030204" pitchFamily="49" charset="0"/>
              </a:rPr>
              <a:t># (28, 28)</a:t>
            </a:r>
            <a:r>
              <a:rPr lang="zh-CN" altLang="en-US" sz="1800" i="1" dirty="0">
                <a:solidFill>
                  <a:srgbClr val="A0A1A7"/>
                </a:solidFill>
                <a:latin typeface="Consolas" panose="020B0609020204030204" pitchFamily="49" charset="0"/>
              </a:rPr>
              <a:t>扩展为</a:t>
            </a:r>
            <a:r>
              <a:rPr lang="en-US" altLang="zh-CN" sz="1800" i="1" dirty="0">
                <a:solidFill>
                  <a:srgbClr val="A0A1A7"/>
                </a:solidFill>
                <a:latin typeface="Consolas" panose="020B0609020204030204" pitchFamily="49" charset="0"/>
              </a:rPr>
              <a:t>(28, 28, 1)</a:t>
            </a:r>
            <a:endParaRPr lang="en-US" altLang="zh-CN" sz="1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x_train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np.expand_dims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x_train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, axis=</a:t>
            </a:r>
            <a:r>
              <a:rPr lang="en-US" altLang="zh-CN" sz="1800" dirty="0">
                <a:solidFill>
                  <a:srgbClr val="986801"/>
                </a:solidFill>
                <a:latin typeface="Consolas" panose="020B0609020204030204" pitchFamily="49" charset="0"/>
              </a:rPr>
              <a:t>-1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) </a:t>
            </a:r>
            <a:endParaRPr lang="zh-CN" altLang="en-US" sz="1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x_test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np.expand_dims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x_test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, axis=</a:t>
            </a:r>
            <a:r>
              <a:rPr lang="en-US" altLang="zh-CN" sz="1800" dirty="0">
                <a:solidFill>
                  <a:srgbClr val="986801"/>
                </a:solidFill>
                <a:latin typeface="Consolas" panose="020B0609020204030204" pitchFamily="49" charset="0"/>
              </a:rPr>
              <a:t>-1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zh-CN" sz="1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x_train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x_train.astype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50A14F"/>
                </a:solidFill>
                <a:latin typeface="Consolas" panose="020B0609020204030204" pitchFamily="49" charset="0"/>
              </a:rPr>
              <a:t>'float32'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x_test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x_test.astype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50A14F"/>
                </a:solidFill>
                <a:latin typeface="Consolas" panose="020B0609020204030204" pitchFamily="49" charset="0"/>
              </a:rPr>
              <a:t>'float32'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x_train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 /= </a:t>
            </a:r>
            <a:r>
              <a:rPr lang="en-US" altLang="zh-CN" sz="1800" dirty="0">
                <a:solidFill>
                  <a:srgbClr val="986801"/>
                </a:solidFill>
                <a:latin typeface="Consolas" panose="020B0609020204030204" pitchFamily="49" charset="0"/>
              </a:rPr>
              <a:t>255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800" i="1" dirty="0">
                <a:solidFill>
                  <a:srgbClr val="A0A1A7"/>
                </a:solidFill>
                <a:latin typeface="Consolas" panose="020B0609020204030204" pitchFamily="49" charset="0"/>
              </a:rPr>
              <a:t># </a:t>
            </a:r>
            <a:r>
              <a:rPr lang="zh-CN" altLang="en-US" sz="1800" i="1" dirty="0">
                <a:solidFill>
                  <a:srgbClr val="A0A1A7"/>
                </a:solidFill>
                <a:latin typeface="Consolas" panose="020B0609020204030204" pitchFamily="49" charset="0"/>
              </a:rPr>
              <a:t>规范化，将像素值缩至</a:t>
            </a:r>
            <a:r>
              <a:rPr lang="en-US" altLang="zh-CN" sz="1800" i="1" dirty="0">
                <a:solidFill>
                  <a:srgbClr val="A0A1A7"/>
                </a:solidFill>
                <a:latin typeface="Consolas" panose="020B0609020204030204" pitchFamily="49" charset="0"/>
              </a:rPr>
              <a:t>0-1</a:t>
            </a:r>
            <a:r>
              <a:rPr lang="zh-CN" altLang="en-US" sz="1800" i="1" dirty="0">
                <a:solidFill>
                  <a:srgbClr val="A0A1A7"/>
                </a:solidFill>
                <a:latin typeface="Consolas" panose="020B0609020204030204" pitchFamily="49" charset="0"/>
              </a:rPr>
              <a:t>之间</a:t>
            </a:r>
            <a:endParaRPr lang="zh-CN" altLang="en-US" sz="1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x_test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 /= </a:t>
            </a:r>
            <a:r>
              <a:rPr lang="en-US" altLang="zh-CN" sz="1800" dirty="0">
                <a:solidFill>
                  <a:srgbClr val="986801"/>
                </a:solidFill>
                <a:latin typeface="Consolas" panose="020B0609020204030204" pitchFamily="49" charset="0"/>
              </a:rPr>
              <a:t>255</a:t>
            </a:r>
            <a:endParaRPr lang="en-US" altLang="zh-CN" sz="1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1800" i="1" dirty="0">
                <a:solidFill>
                  <a:srgbClr val="A0A1A7"/>
                </a:solidFill>
                <a:latin typeface="Consolas" panose="020B0609020204030204" pitchFamily="49" charset="0"/>
              </a:rPr>
              <a:t># </a:t>
            </a:r>
            <a:r>
              <a:rPr lang="zh-CN" altLang="en-US" sz="1800" i="1" dirty="0">
                <a:solidFill>
                  <a:srgbClr val="A0A1A7"/>
                </a:solidFill>
                <a:latin typeface="Consolas" panose="020B0609020204030204" pitchFamily="49" charset="0"/>
              </a:rPr>
              <a:t>将标签向量转化为</a:t>
            </a:r>
            <a:r>
              <a:rPr lang="en-US" altLang="zh-CN" sz="1800" i="1" dirty="0">
                <a:solidFill>
                  <a:srgbClr val="A0A1A7"/>
                </a:solidFill>
                <a:latin typeface="Consolas" panose="020B0609020204030204" pitchFamily="49" charset="0"/>
              </a:rPr>
              <a:t>one-hot</a:t>
            </a:r>
            <a:r>
              <a:rPr lang="zh-CN" altLang="en-US" sz="1800" i="1" dirty="0">
                <a:solidFill>
                  <a:srgbClr val="A0A1A7"/>
                </a:solidFill>
                <a:latin typeface="Consolas" panose="020B0609020204030204" pitchFamily="49" charset="0"/>
              </a:rPr>
              <a:t>形式的向量</a:t>
            </a:r>
            <a:endParaRPr lang="en-US" altLang="zh-CN" sz="1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y_train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tf.keras.utils.to_categorical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y_train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num_class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)  </a:t>
            </a:r>
            <a:endParaRPr lang="zh-CN" altLang="en-US" sz="1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y_test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tf.keras.utils.to_categorical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y_test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num_class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293" name="文本框 1">
            <a:extLst>
              <a:ext uri="{FF2B5EF4-FFF2-40B4-BE49-F238E27FC236}">
                <a16:creationId xmlns:a16="http://schemas.microsoft.com/office/drawing/2014/main" id="{12893E87-EFE6-4305-A41E-CBABAB905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25" y="1844675"/>
            <a:ext cx="330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0070C0"/>
                </a:solidFill>
              </a:rPr>
              <a:t>步骤二：数据预处理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6776E259-4A3C-46B0-8A6E-0F35CA2F13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FF0000"/>
                </a:solidFill>
              </a:rPr>
              <a:t>CNN</a:t>
            </a:r>
            <a:r>
              <a:rPr lang="zh-CN" altLang="en-US" sz="3600" b="1" dirty="0">
                <a:solidFill>
                  <a:srgbClr val="FF0000"/>
                </a:solidFill>
              </a:rPr>
              <a:t>神经网络算法实战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A472C15F-0B4B-4649-8699-8D689DBAC1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5775" y="1412875"/>
            <a:ext cx="8001000" cy="4648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 sz="2800"/>
              <a:t>五、代码实现</a:t>
            </a:r>
            <a:endParaRPr lang="zh-CN" altLang="en-US" sz="2400">
              <a:sym typeface="Wingdings" panose="05000000000000000000" pitchFamily="2" charset="2"/>
            </a:endParaRPr>
          </a:p>
          <a:p>
            <a:pPr marL="0" indent="0" eaLnBrk="1" hangingPunct="1">
              <a:buFontTx/>
              <a:buNone/>
            </a:pPr>
            <a:r>
              <a:rPr lang="zh-CN" altLang="en-US" sz="2400">
                <a:sym typeface="Wingdings" panose="05000000000000000000" pitchFamily="2" charset="2"/>
              </a:rPr>
              <a:t>      </a:t>
            </a:r>
            <a:endParaRPr lang="en-US" altLang="zh-CN" sz="2400">
              <a:sym typeface="Wingdings" panose="05000000000000000000" pitchFamily="2" charset="2"/>
            </a:endParaRPr>
          </a:p>
          <a:p>
            <a:pPr marL="0" indent="0" eaLnBrk="1" hangingPunct="1">
              <a:buFontTx/>
              <a:buNone/>
            </a:pPr>
            <a:endParaRPr lang="en-US" altLang="zh-CN" sz="2400"/>
          </a:p>
          <a:p>
            <a:pPr marL="0" indent="0" eaLnBrk="1" hangingPunct="1">
              <a:buFontTx/>
              <a:buNone/>
            </a:pPr>
            <a:endParaRPr lang="en-US" altLang="zh-CN" sz="1800"/>
          </a:p>
          <a:p>
            <a:pPr marL="0" indent="0" eaLnBrk="1" hangingPunct="1">
              <a:buFontTx/>
              <a:buNone/>
            </a:pPr>
            <a:endParaRPr lang="en-US" altLang="zh-CN" sz="1800"/>
          </a:p>
          <a:p>
            <a:pPr marL="0" indent="0" eaLnBrk="1" hangingPunct="1">
              <a:buFontTx/>
              <a:buNone/>
            </a:pPr>
            <a:endParaRPr lang="en-US" altLang="zh-CN" sz="18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A464E5-DBB6-43A1-A5FB-B7BF083869EB}"/>
              </a:ext>
            </a:extLst>
          </p:cNvPr>
          <p:cNvSpPr txBox="1"/>
          <p:nvPr/>
        </p:nvSpPr>
        <p:spPr>
          <a:xfrm>
            <a:off x="107504" y="2372219"/>
            <a:ext cx="8997950" cy="40811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model = 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tf.keras.models.Sequential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()  </a:t>
            </a:r>
            <a:r>
              <a:rPr lang="en-US" altLang="zh-CN" sz="1800" i="1" dirty="0">
                <a:solidFill>
                  <a:srgbClr val="A0A1A7"/>
                </a:solidFill>
                <a:latin typeface="Consolas" panose="020B0609020204030204" pitchFamily="49" charset="0"/>
              </a:rPr>
              <a:t># </a:t>
            </a:r>
            <a:r>
              <a:rPr lang="zh-CN" altLang="en-US" sz="1800" i="1" dirty="0">
                <a:solidFill>
                  <a:srgbClr val="A0A1A7"/>
                </a:solidFill>
                <a:latin typeface="Consolas" panose="020B0609020204030204" pitchFamily="49" charset="0"/>
              </a:rPr>
              <a:t>序列化模型</a:t>
            </a:r>
            <a:endParaRPr lang="zh-CN" altLang="en-US" sz="1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model.add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(tf.keras.layers.Conv2D(</a:t>
            </a:r>
            <a:r>
              <a:rPr lang="en-US" altLang="zh-CN" sz="1800" dirty="0">
                <a:solidFill>
                  <a:srgbClr val="986801"/>
                </a:solidFill>
                <a:latin typeface="Consolas" panose="020B0609020204030204" pitchFamily="49" charset="0"/>
              </a:rPr>
              <a:t>32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800" dirty="0">
                <a:solidFill>
                  <a:srgbClr val="986801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input_shape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=(</a:t>
            </a:r>
            <a:r>
              <a:rPr lang="en-US" altLang="zh-CN" sz="1800" dirty="0">
                <a:solidFill>
                  <a:srgbClr val="986801"/>
                </a:solidFill>
                <a:latin typeface="Consolas" panose="020B0609020204030204" pitchFamily="49" charset="0"/>
              </a:rPr>
              <a:t>28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800" dirty="0">
                <a:solidFill>
                  <a:srgbClr val="986801"/>
                </a:solidFill>
                <a:latin typeface="Consolas" panose="020B0609020204030204" pitchFamily="49" charset="0"/>
              </a:rPr>
              <a:t>28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800" dirty="0">
                <a:solidFill>
                  <a:srgbClr val="986801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)))</a:t>
            </a:r>
          </a:p>
          <a:p>
            <a:pPr>
              <a:lnSpc>
                <a:spcPct val="90000"/>
              </a:lnSpc>
            </a:pP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model.add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tf.keras.layers.Activation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50A14F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800" dirty="0" err="1">
                <a:solidFill>
                  <a:srgbClr val="50A14F"/>
                </a:solidFill>
                <a:latin typeface="Consolas" panose="020B0609020204030204" pitchFamily="49" charset="0"/>
              </a:rPr>
              <a:t>relu</a:t>
            </a:r>
            <a:r>
              <a:rPr lang="en-US" altLang="zh-CN" sz="1800" dirty="0">
                <a:solidFill>
                  <a:srgbClr val="50A14F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))  </a:t>
            </a:r>
            <a:r>
              <a:rPr lang="en-US" altLang="zh-CN" sz="1800" i="1" dirty="0">
                <a:solidFill>
                  <a:srgbClr val="A0A1A7"/>
                </a:solidFill>
                <a:latin typeface="Consolas" panose="020B0609020204030204" pitchFamily="49" charset="0"/>
              </a:rPr>
              <a:t># </a:t>
            </a:r>
            <a:r>
              <a:rPr lang="en-US" altLang="zh-CN" sz="1800" i="1" dirty="0" err="1">
                <a:solidFill>
                  <a:srgbClr val="A0A1A7"/>
                </a:solidFill>
                <a:latin typeface="Consolas" panose="020B0609020204030204" pitchFamily="49" charset="0"/>
              </a:rPr>
              <a:t>relu</a:t>
            </a:r>
            <a:r>
              <a:rPr lang="en-US" altLang="zh-CN" sz="1800" i="1" dirty="0">
                <a:solidFill>
                  <a:srgbClr val="A0A1A7"/>
                </a:solidFill>
                <a:latin typeface="Consolas" panose="020B0609020204030204" pitchFamily="49" charset="0"/>
              </a:rPr>
              <a:t> </a:t>
            </a:r>
            <a:r>
              <a:rPr lang="zh-CN" altLang="en-US" sz="1800" i="1" dirty="0">
                <a:solidFill>
                  <a:srgbClr val="A0A1A7"/>
                </a:solidFill>
                <a:latin typeface="Consolas" panose="020B0609020204030204" pitchFamily="49" charset="0"/>
              </a:rPr>
              <a:t>非线性激活函数</a:t>
            </a:r>
            <a:endParaRPr lang="zh-CN" altLang="en-US" sz="1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model.add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(tf.keras.layers.MaxPooling2D(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pool_size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986801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))</a:t>
            </a:r>
          </a:p>
          <a:p>
            <a:pPr>
              <a:lnSpc>
                <a:spcPct val="90000"/>
              </a:lnSpc>
            </a:pPr>
            <a:r>
              <a:rPr lang="en-US" altLang="zh-CN" sz="1800" i="1" dirty="0">
                <a:solidFill>
                  <a:srgbClr val="A0A1A7"/>
                </a:solidFill>
                <a:latin typeface="Consolas" panose="020B0609020204030204" pitchFamily="49" charset="0"/>
              </a:rPr>
              <a:t># Dropout </a:t>
            </a:r>
            <a:r>
              <a:rPr lang="zh-CN" altLang="en-US" sz="1800" i="1" dirty="0">
                <a:solidFill>
                  <a:srgbClr val="A0A1A7"/>
                </a:solidFill>
                <a:latin typeface="Consolas" panose="020B0609020204030204" pitchFamily="49" charset="0"/>
              </a:rPr>
              <a:t>将部分节点的激活值置为</a:t>
            </a:r>
            <a:r>
              <a:rPr lang="en-US" altLang="zh-CN" sz="1800" i="1" dirty="0">
                <a:solidFill>
                  <a:srgbClr val="A0A1A7"/>
                </a:solidFill>
                <a:latin typeface="Consolas" panose="020B0609020204030204" pitchFamily="49" charset="0"/>
              </a:rPr>
              <a:t>0</a:t>
            </a:r>
            <a:r>
              <a:rPr lang="zh-CN" altLang="en-US" sz="1800" i="1" dirty="0">
                <a:solidFill>
                  <a:srgbClr val="A0A1A7"/>
                </a:solidFill>
                <a:latin typeface="Consolas" panose="020B0609020204030204" pitchFamily="49" charset="0"/>
              </a:rPr>
              <a:t>防止过拟合</a:t>
            </a:r>
            <a:endParaRPr lang="en-US" altLang="zh-CN" sz="1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model.add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tf.keras.layers.Dropout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986801"/>
                </a:solidFill>
                <a:latin typeface="Consolas" panose="020B0609020204030204" pitchFamily="49" charset="0"/>
              </a:rPr>
              <a:t>0.2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))  </a:t>
            </a:r>
            <a:endParaRPr lang="zh-CN" altLang="en-US" sz="1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model.add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(tf.keras.layers.Conv2D(</a:t>
            </a:r>
            <a:r>
              <a:rPr lang="en-US" altLang="zh-CN" sz="1800" dirty="0">
                <a:solidFill>
                  <a:srgbClr val="986801"/>
                </a:solidFill>
                <a:latin typeface="Consolas" panose="020B0609020204030204" pitchFamily="49" charset="0"/>
              </a:rPr>
              <a:t>64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800" dirty="0">
                <a:solidFill>
                  <a:srgbClr val="986801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,))</a:t>
            </a:r>
          </a:p>
          <a:p>
            <a:pPr>
              <a:lnSpc>
                <a:spcPct val="90000"/>
              </a:lnSpc>
            </a:pP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model.add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tf.keras.layers.Activation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50A14F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800" dirty="0" err="1">
                <a:solidFill>
                  <a:srgbClr val="50A14F"/>
                </a:solidFill>
                <a:latin typeface="Consolas" panose="020B0609020204030204" pitchFamily="49" charset="0"/>
              </a:rPr>
              <a:t>relu</a:t>
            </a:r>
            <a:r>
              <a:rPr lang="en-US" altLang="zh-CN" sz="1800" dirty="0">
                <a:solidFill>
                  <a:srgbClr val="50A14F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))  </a:t>
            </a:r>
          </a:p>
          <a:p>
            <a:pPr>
              <a:lnSpc>
                <a:spcPct val="90000"/>
              </a:lnSpc>
            </a:pP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model.add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(tf.keras.layers.MaxPooling2D(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pool_size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986801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))</a:t>
            </a:r>
          </a:p>
          <a:p>
            <a:pPr>
              <a:lnSpc>
                <a:spcPct val="90000"/>
              </a:lnSpc>
            </a:pP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model.add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tf.keras.layers.Dropout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986801"/>
                </a:solidFill>
                <a:latin typeface="Consolas" panose="020B0609020204030204" pitchFamily="49" charset="0"/>
              </a:rPr>
              <a:t>0.1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)) </a:t>
            </a:r>
          </a:p>
          <a:p>
            <a:pPr>
              <a:lnSpc>
                <a:spcPct val="90000"/>
              </a:lnSpc>
            </a:pP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model.add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tf.keras.layers.Flatten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90000"/>
              </a:lnSpc>
            </a:pP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model.add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tf.keras.layers.Dense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986801"/>
                </a:solidFill>
                <a:latin typeface="Consolas" panose="020B0609020204030204" pitchFamily="49" charset="0"/>
              </a:rPr>
              <a:t>64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, activation=</a:t>
            </a:r>
            <a:r>
              <a:rPr lang="en-US" altLang="zh-CN" sz="1800" dirty="0">
                <a:solidFill>
                  <a:srgbClr val="50A14F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800" dirty="0" err="1">
                <a:solidFill>
                  <a:srgbClr val="50A14F"/>
                </a:solidFill>
                <a:latin typeface="Consolas" panose="020B0609020204030204" pitchFamily="49" charset="0"/>
              </a:rPr>
              <a:t>relu</a:t>
            </a:r>
            <a:r>
              <a:rPr lang="en-US" altLang="zh-CN" sz="1800" dirty="0">
                <a:solidFill>
                  <a:srgbClr val="50A14F"/>
                </a:solidFill>
                <a:latin typeface="Consolas" panose="020B0609020204030204" pitchFamily="49" charset="0"/>
              </a:rPr>
              <a:t>’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))</a:t>
            </a:r>
          </a:p>
          <a:p>
            <a:pPr>
              <a:lnSpc>
                <a:spcPct val="90000"/>
              </a:lnSpc>
            </a:pPr>
            <a:r>
              <a:rPr lang="en-US" altLang="zh-CN" sz="1800" i="1" dirty="0">
                <a:solidFill>
                  <a:srgbClr val="A0A1A7"/>
                </a:solidFill>
                <a:latin typeface="Consolas" panose="020B0609020204030204" pitchFamily="49" charset="0"/>
              </a:rPr>
              <a:t># </a:t>
            </a:r>
            <a:r>
              <a:rPr lang="zh-CN" altLang="en-US" sz="1800" i="1" dirty="0">
                <a:solidFill>
                  <a:srgbClr val="A0A1A7"/>
                </a:solidFill>
                <a:latin typeface="Consolas" panose="020B0609020204030204" pitchFamily="49" charset="0"/>
              </a:rPr>
              <a:t>由一个全连接层，</a:t>
            </a:r>
            <a:r>
              <a:rPr lang="en-US" altLang="zh-CN" sz="1800" i="1" dirty="0">
                <a:solidFill>
                  <a:srgbClr val="A0A1A7"/>
                </a:solidFill>
                <a:latin typeface="Consolas" panose="020B0609020204030204" pitchFamily="49" charset="0"/>
              </a:rPr>
              <a:t>10</a:t>
            </a:r>
            <a:r>
              <a:rPr lang="zh-CN" altLang="en-US" sz="1800" i="1" dirty="0">
                <a:solidFill>
                  <a:srgbClr val="A0A1A7"/>
                </a:solidFill>
                <a:latin typeface="Consolas" panose="020B0609020204030204" pitchFamily="49" charset="0"/>
              </a:rPr>
              <a:t>维输出，看作是每一类的概率值</a:t>
            </a:r>
            <a:endParaRPr lang="en-US" altLang="zh-CN" sz="1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model.add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tf.keras.layers.Dense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num_class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))  </a:t>
            </a:r>
            <a:endParaRPr lang="zh-CN" altLang="en-US" sz="1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800" i="1" dirty="0">
                <a:solidFill>
                  <a:srgbClr val="A0A1A7"/>
                </a:solidFill>
                <a:latin typeface="Consolas" panose="020B0609020204030204" pitchFamily="49" charset="0"/>
              </a:rPr>
              <a:t># </a:t>
            </a:r>
            <a:r>
              <a:rPr lang="en-US" altLang="zh-CN" sz="1800" i="1" dirty="0" err="1">
                <a:solidFill>
                  <a:srgbClr val="A0A1A7"/>
                </a:solidFill>
                <a:latin typeface="Consolas" panose="020B0609020204030204" pitchFamily="49" charset="0"/>
              </a:rPr>
              <a:t>softmax</a:t>
            </a:r>
            <a:r>
              <a:rPr lang="en-US" altLang="zh-CN" sz="1800" i="1" dirty="0">
                <a:solidFill>
                  <a:srgbClr val="A0A1A7"/>
                </a:solidFill>
                <a:latin typeface="Consolas" panose="020B0609020204030204" pitchFamily="49" charset="0"/>
              </a:rPr>
              <a:t> </a:t>
            </a:r>
            <a:r>
              <a:rPr lang="zh-CN" altLang="en-US" sz="1800" i="1" dirty="0">
                <a:solidFill>
                  <a:srgbClr val="A0A1A7"/>
                </a:solidFill>
                <a:latin typeface="Consolas" panose="020B0609020204030204" pitchFamily="49" charset="0"/>
              </a:rPr>
              <a:t>激活函数用于分类，对概率进行归一化</a:t>
            </a:r>
            <a:endParaRPr lang="en-US" altLang="zh-CN" sz="1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model.add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tf.keras.layers.Activation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50A14F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800" dirty="0" err="1">
                <a:solidFill>
                  <a:srgbClr val="50A14F"/>
                </a:solidFill>
                <a:latin typeface="Consolas" panose="020B0609020204030204" pitchFamily="49" charset="0"/>
              </a:rPr>
              <a:t>softmax</a:t>
            </a:r>
            <a:r>
              <a:rPr lang="en-US" altLang="zh-CN" sz="1800" dirty="0">
                <a:solidFill>
                  <a:srgbClr val="50A14F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))  </a:t>
            </a:r>
            <a:endParaRPr lang="zh-CN" altLang="en-US" sz="1800" dirty="0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  <p:sp>
        <p:nvSpPr>
          <p:cNvPr id="14341" name="文本框 1">
            <a:extLst>
              <a:ext uri="{FF2B5EF4-FFF2-40B4-BE49-F238E27FC236}">
                <a16:creationId xmlns:a16="http://schemas.microsoft.com/office/drawing/2014/main" id="{523E0216-00CA-48B0-B20E-3D5A47217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25" y="1844675"/>
            <a:ext cx="2994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0070C0"/>
                </a:solidFill>
              </a:rPr>
              <a:t>步骤三：搭建模型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6776E259-4A3C-46B0-8A6E-0F35CA2F13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FF0000"/>
                </a:solidFill>
              </a:rPr>
              <a:t>CNN</a:t>
            </a:r>
            <a:r>
              <a:rPr lang="zh-CN" altLang="en-US" sz="3600" b="1" dirty="0">
                <a:solidFill>
                  <a:srgbClr val="FF0000"/>
                </a:solidFill>
              </a:rPr>
              <a:t>神经网络算法实战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A472C15F-0B4B-4649-8699-8D689DBAC1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5775" y="1412875"/>
            <a:ext cx="8001000" cy="4648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 sz="2800" dirty="0"/>
              <a:t>五、代码实现</a:t>
            </a:r>
            <a:endParaRPr lang="zh-CN" altLang="en-US" sz="2400" dirty="0">
              <a:sym typeface="Wingdings" panose="05000000000000000000" pitchFamily="2" charset="2"/>
            </a:endParaRPr>
          </a:p>
          <a:p>
            <a:pPr marL="0" indent="0" eaLnBrk="1" hangingPunct="1">
              <a:buFontTx/>
              <a:buNone/>
            </a:pPr>
            <a:r>
              <a:rPr lang="zh-CN" altLang="en-US" sz="2400" dirty="0">
                <a:sym typeface="Wingdings" panose="05000000000000000000" pitchFamily="2" charset="2"/>
              </a:rPr>
              <a:t>      </a:t>
            </a:r>
            <a:endParaRPr lang="en-US" altLang="zh-CN" sz="2400" dirty="0">
              <a:sym typeface="Wingdings" panose="05000000000000000000" pitchFamily="2" charset="2"/>
            </a:endParaRPr>
          </a:p>
          <a:p>
            <a:pPr marL="0" indent="0" eaLnBrk="1" hangingPunct="1">
              <a:buFontTx/>
              <a:buNone/>
            </a:pPr>
            <a:endParaRPr lang="en-US" altLang="zh-CN" sz="2400" dirty="0"/>
          </a:p>
          <a:p>
            <a:pPr marL="0" indent="0" eaLnBrk="1" hangingPunct="1">
              <a:buFontTx/>
              <a:buNone/>
            </a:pPr>
            <a:endParaRPr lang="en-US" altLang="zh-CN" sz="1800" dirty="0"/>
          </a:p>
          <a:p>
            <a:pPr marL="0" indent="0" eaLnBrk="1" hangingPunct="1">
              <a:buFontTx/>
              <a:buNone/>
            </a:pPr>
            <a:endParaRPr lang="en-US" altLang="zh-CN" sz="1800" dirty="0"/>
          </a:p>
          <a:p>
            <a:pPr marL="0" indent="0" eaLnBrk="1" hangingPunct="1">
              <a:buFontTx/>
              <a:buNone/>
            </a:pPr>
            <a:endParaRPr lang="en-US" altLang="zh-CN" sz="1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A464E5-DBB6-43A1-A5FB-B7BF083869EB}"/>
              </a:ext>
            </a:extLst>
          </p:cNvPr>
          <p:cNvSpPr txBox="1"/>
          <p:nvPr/>
        </p:nvSpPr>
        <p:spPr>
          <a:xfrm>
            <a:off x="146050" y="2998311"/>
            <a:ext cx="8997950" cy="14773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model.summary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()  </a:t>
            </a:r>
            <a:r>
              <a:rPr lang="en-US" altLang="zh-CN" sz="1800" i="1" dirty="0">
                <a:solidFill>
                  <a:srgbClr val="A0A1A7"/>
                </a:solidFill>
                <a:latin typeface="Consolas" panose="020B0609020204030204" pitchFamily="49" charset="0"/>
              </a:rPr>
              <a:t># </a:t>
            </a:r>
            <a:r>
              <a:rPr lang="zh-CN" altLang="en-US" sz="1800" i="1" dirty="0">
                <a:solidFill>
                  <a:srgbClr val="A0A1A7"/>
                </a:solidFill>
                <a:latin typeface="Consolas" panose="020B0609020204030204" pitchFamily="49" charset="0"/>
              </a:rPr>
              <a:t>查看模型架构</a:t>
            </a:r>
            <a:endParaRPr lang="zh-CN" altLang="en-US" sz="1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1800" i="1" dirty="0">
                <a:solidFill>
                  <a:srgbClr val="A0A1A7"/>
                </a:solidFill>
                <a:latin typeface="Consolas" panose="020B0609020204030204" pitchFamily="49" charset="0"/>
              </a:rPr>
              <a:t># </a:t>
            </a:r>
            <a:r>
              <a:rPr lang="zh-CN" altLang="en-US" sz="1800" i="1" dirty="0">
                <a:solidFill>
                  <a:srgbClr val="A0A1A7"/>
                </a:solidFill>
                <a:latin typeface="Consolas" panose="020B0609020204030204" pitchFamily="49" charset="0"/>
              </a:rPr>
              <a:t>定义模型训练细节，包括交叉熵损失函数，</a:t>
            </a:r>
            <a:r>
              <a:rPr lang="en-US" altLang="zh-CN" sz="1800" i="1" dirty="0">
                <a:solidFill>
                  <a:srgbClr val="A0A1A7"/>
                </a:solidFill>
                <a:latin typeface="Consolas" panose="020B0609020204030204" pitchFamily="49" charset="0"/>
              </a:rPr>
              <a:t>Adam</a:t>
            </a:r>
            <a:r>
              <a:rPr lang="zh-CN" altLang="en-US" sz="1800" i="1" dirty="0">
                <a:solidFill>
                  <a:srgbClr val="A0A1A7"/>
                </a:solidFill>
                <a:latin typeface="Consolas" panose="020B0609020204030204" pitchFamily="49" charset="0"/>
              </a:rPr>
              <a:t>优化器和准确率评价指标</a:t>
            </a:r>
            <a:endParaRPr lang="en-US" altLang="zh-CN" sz="1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model.compile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(loss=</a:t>
            </a:r>
            <a:r>
              <a:rPr lang="en-US" altLang="zh-CN" sz="1800" dirty="0">
                <a:solidFill>
                  <a:srgbClr val="50A14F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800" dirty="0" err="1">
                <a:solidFill>
                  <a:srgbClr val="50A14F"/>
                </a:solidFill>
                <a:latin typeface="Consolas" panose="020B0609020204030204" pitchFamily="49" charset="0"/>
              </a:rPr>
              <a:t>categorical_crossentropy</a:t>
            </a:r>
            <a:r>
              <a:rPr lang="en-US" altLang="zh-CN" sz="1800" dirty="0">
                <a:solidFill>
                  <a:srgbClr val="50A14F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              optimizer=</a:t>
            </a:r>
            <a:r>
              <a:rPr lang="en-US" altLang="zh-CN" sz="1800" dirty="0" err="1">
                <a:solidFill>
                  <a:srgbClr val="5C5C5C"/>
                </a:solidFill>
                <a:latin typeface="Consolas" panose="020B0609020204030204" pitchFamily="49" charset="0"/>
              </a:rPr>
              <a:t>tf.keras.optimizers.Adam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              metrics=[</a:t>
            </a:r>
            <a:r>
              <a:rPr lang="en-US" altLang="zh-CN" sz="1800" dirty="0">
                <a:solidFill>
                  <a:srgbClr val="50A14F"/>
                </a:solidFill>
                <a:latin typeface="Consolas" panose="020B0609020204030204" pitchFamily="49" charset="0"/>
              </a:rPr>
              <a:t>'accuracy'</a:t>
            </a:r>
            <a:r>
              <a:rPr lang="en-US" altLang="zh-CN" sz="1800" dirty="0">
                <a:solidFill>
                  <a:srgbClr val="5C5C5C"/>
                </a:solidFill>
                <a:latin typeface="Consolas" panose="020B0609020204030204" pitchFamily="49" charset="0"/>
              </a:rPr>
              <a:t>])  </a:t>
            </a:r>
            <a:endParaRPr lang="zh-CN" altLang="en-US" sz="1800" dirty="0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  <p:sp>
        <p:nvSpPr>
          <p:cNvPr id="14341" name="文本框 1">
            <a:extLst>
              <a:ext uri="{FF2B5EF4-FFF2-40B4-BE49-F238E27FC236}">
                <a16:creationId xmlns:a16="http://schemas.microsoft.com/office/drawing/2014/main" id="{523E0216-00CA-48B0-B20E-3D5A47217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25" y="1844675"/>
            <a:ext cx="2994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0070C0"/>
                </a:solidFill>
              </a:rPr>
              <a:t>步骤三：搭建模型</a:t>
            </a:r>
          </a:p>
        </p:txBody>
      </p:sp>
    </p:spTree>
    <p:extLst>
      <p:ext uri="{BB962C8B-B14F-4D97-AF65-F5344CB8AC3E}">
        <p14:creationId xmlns:p14="http://schemas.microsoft.com/office/powerpoint/2010/main" val="332569643"/>
      </p:ext>
    </p:extLst>
  </p:cSld>
  <p:clrMapOvr>
    <a:masterClrMapping/>
  </p:clrMapOvr>
</p:sld>
</file>

<file path=ppt/theme/theme1.xml><?xml version="1.0" encoding="utf-8"?>
<a:theme xmlns:a="http://schemas.openxmlformats.org/drawingml/2006/main" name="ERP">
  <a:themeElements>
    <a:clrScheme name="ERP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RP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ERP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RP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RP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RP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RP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RP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RP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Settings\xy.PC171871289725\Application Data\Microsoft\Templates\ERP.pot</Template>
  <TotalTime>3189</TotalTime>
  <Words>2163</Words>
  <Application>Microsoft Office PowerPoint</Application>
  <PresentationFormat>全屏显示(4:3)</PresentationFormat>
  <Paragraphs>224</Paragraphs>
  <Slides>18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等线</vt:lpstr>
      <vt:lpstr>宋体</vt:lpstr>
      <vt:lpstr>Arial</vt:lpstr>
      <vt:lpstr>Consolas</vt:lpstr>
      <vt:lpstr>Times New Roman</vt:lpstr>
      <vt:lpstr>Wingdings</vt:lpstr>
      <vt:lpstr>ERP</vt:lpstr>
      <vt:lpstr>CNN神经网络算法实战</vt:lpstr>
      <vt:lpstr>CNN神经网络算法实战</vt:lpstr>
      <vt:lpstr>CNN神经网络算法实战</vt:lpstr>
      <vt:lpstr>CNN神经网络算法实战</vt:lpstr>
      <vt:lpstr>CNN神经网络算法实战</vt:lpstr>
      <vt:lpstr>CNN神经网络算法实战</vt:lpstr>
      <vt:lpstr>CNN神经网络算法实战</vt:lpstr>
      <vt:lpstr>CNN神经网络算法实战</vt:lpstr>
      <vt:lpstr>CNN神经网络算法实战</vt:lpstr>
      <vt:lpstr>CNN神经网络算法实战</vt:lpstr>
      <vt:lpstr>CNN神经网络算法实战</vt:lpstr>
      <vt:lpstr>CNN神经网络算法实战</vt:lpstr>
      <vt:lpstr>CNN神经网络算法实战</vt:lpstr>
      <vt:lpstr>CNN神经网络算法实战</vt:lpstr>
      <vt:lpstr>CNN神经网络算法实战</vt:lpstr>
      <vt:lpstr>CNN神经网络算法实战</vt:lpstr>
      <vt:lpstr>CNN神经网络算法实战</vt:lpstr>
      <vt:lpstr>CNN神经网络算法实战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数据挖掘原理与技术</dc:title>
  <dc:creator>杨力</dc:creator>
  <cp:lastModifiedBy>15951639@qq.com</cp:lastModifiedBy>
  <cp:revision>113</cp:revision>
  <dcterms:created xsi:type="dcterms:W3CDTF">2005-02-11T09:22:01Z</dcterms:created>
  <dcterms:modified xsi:type="dcterms:W3CDTF">2021-10-15T15:54:31Z</dcterms:modified>
</cp:coreProperties>
</file>