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03" r:id="rId2"/>
  </p:sldMasterIdLst>
  <p:notesMasterIdLst>
    <p:notesMasterId r:id="rId58"/>
  </p:notesMasterIdLst>
  <p:sldIdLst>
    <p:sldId id="281" r:id="rId3"/>
    <p:sldId id="285" r:id="rId4"/>
    <p:sldId id="286" r:id="rId5"/>
    <p:sldId id="301" r:id="rId6"/>
    <p:sldId id="287" r:id="rId7"/>
    <p:sldId id="288" r:id="rId8"/>
    <p:sldId id="289"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23" r:id="rId25"/>
    <p:sldId id="324" r:id="rId26"/>
    <p:sldId id="325" r:id="rId27"/>
    <p:sldId id="326" r:id="rId28"/>
    <p:sldId id="317" r:id="rId29"/>
    <p:sldId id="321" r:id="rId30"/>
    <p:sldId id="320" r:id="rId31"/>
    <p:sldId id="290" r:id="rId32"/>
    <p:sldId id="341" r:id="rId33"/>
    <p:sldId id="342" r:id="rId34"/>
    <p:sldId id="343" r:id="rId35"/>
    <p:sldId id="344" r:id="rId36"/>
    <p:sldId id="291" r:id="rId37"/>
    <p:sldId id="292" r:id="rId38"/>
    <p:sldId id="322" r:id="rId39"/>
    <p:sldId id="293" r:id="rId40"/>
    <p:sldId id="319" r:id="rId41"/>
    <p:sldId id="327" r:id="rId42"/>
    <p:sldId id="318" r:id="rId43"/>
    <p:sldId id="294" r:id="rId44"/>
    <p:sldId id="328" r:id="rId45"/>
    <p:sldId id="329" r:id="rId46"/>
    <p:sldId id="330" r:id="rId47"/>
    <p:sldId id="331" r:id="rId48"/>
    <p:sldId id="332" r:id="rId49"/>
    <p:sldId id="333" r:id="rId50"/>
    <p:sldId id="335" r:id="rId51"/>
    <p:sldId id="338" r:id="rId52"/>
    <p:sldId id="339" r:id="rId53"/>
    <p:sldId id="336" r:id="rId54"/>
    <p:sldId id="345" r:id="rId55"/>
    <p:sldId id="337" r:id="rId56"/>
    <p:sldId id="340" r:id="rId57"/>
  </p:sldIdLst>
  <p:sldSz cx="9144000" cy="6858000" type="screen4x3"/>
  <p:notesSz cx="6858000" cy="9144000"/>
  <p:defaultTextStyle>
    <a:defPPr>
      <a:defRPr lang="zh-CN"/>
    </a:defPPr>
    <a:lvl1pPr algn="l" rtl="0" eaLnBrk="0" fontAlgn="base" hangingPunct="0">
      <a:spcBef>
        <a:spcPct val="0"/>
      </a:spcBef>
      <a:spcAft>
        <a:spcPct val="0"/>
      </a:spcAft>
      <a:defRPr kumimoji="1" sz="2800" kern="1200">
        <a:solidFill>
          <a:srgbClr val="006666"/>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kern="1200">
        <a:solidFill>
          <a:srgbClr val="006666"/>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kern="1200">
        <a:solidFill>
          <a:srgbClr val="006666"/>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kern="1200">
        <a:solidFill>
          <a:srgbClr val="006666"/>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kern="1200">
        <a:solidFill>
          <a:srgbClr val="0066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rgbClr val="0066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rgbClr val="0066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rgbClr val="0066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rgbClr val="006666"/>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01" autoAdjust="0"/>
  </p:normalViewPr>
  <p:slideViewPr>
    <p:cSldViewPr>
      <p:cViewPr varScale="1">
        <p:scale>
          <a:sx n="63" d="100"/>
          <a:sy n="63" d="100"/>
        </p:scale>
        <p:origin x="198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F0403AF1-EEDE-4188-96DF-B2A7FA177433}" type="datetimeFigureOut">
              <a:rPr lang="zh-CN" altLang="en-US"/>
              <a:pPr>
                <a:defRPr/>
              </a:pPr>
              <a:t>2023/11/24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C00C7465-D01B-42B2-ABD6-7E108BA0EBA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准则函数收敛含义：</a:t>
            </a:r>
            <a:r>
              <a:rPr lang="zh-CN" altLang="en-US" sz="1200" dirty="0" smtClean="0"/>
              <a:t>每迭代一次计算一次</a:t>
            </a:r>
            <a:r>
              <a:rPr lang="en-US" altLang="zh-CN" sz="1200" dirty="0" smtClean="0"/>
              <a:t>E,</a:t>
            </a:r>
            <a:r>
              <a:rPr lang="zh-CN" altLang="en-US" sz="1200" dirty="0" smtClean="0"/>
              <a:t>直到</a:t>
            </a:r>
            <a:r>
              <a:rPr lang="en-US" altLang="zh-CN" sz="1200" dirty="0" smtClean="0"/>
              <a:t>E</a:t>
            </a:r>
            <a:r>
              <a:rPr lang="zh-CN" altLang="en-US" sz="1200" dirty="0" smtClean="0"/>
              <a:t>不变</a:t>
            </a:r>
          </a:p>
          <a:p>
            <a:endParaRPr lang="zh-CN" altLang="en-US" dirty="0"/>
          </a:p>
        </p:txBody>
      </p:sp>
      <p:sp>
        <p:nvSpPr>
          <p:cNvPr id="4" name="灯片编号占位符 3"/>
          <p:cNvSpPr>
            <a:spLocks noGrp="1"/>
          </p:cNvSpPr>
          <p:nvPr>
            <p:ph type="sldNum" sz="quarter" idx="10"/>
          </p:nvPr>
        </p:nvSpPr>
        <p:spPr/>
        <p:txBody>
          <a:bodyPr/>
          <a:lstStyle/>
          <a:p>
            <a:pPr>
              <a:defRPr/>
            </a:pPr>
            <a:fld id="{C00C7465-D01B-42B2-ABD6-7E108BA0EBA8}" type="slidenum">
              <a:rPr lang="zh-CN" altLang="en-US" smtClean="0"/>
              <a:pPr>
                <a:defRPr/>
              </a:pPr>
              <a:t>28</a:t>
            </a:fld>
            <a:endParaRPr lang="zh-CN" altLang="en-US"/>
          </a:p>
        </p:txBody>
      </p:sp>
    </p:spTree>
    <p:extLst>
      <p:ext uri="{BB962C8B-B14F-4D97-AF65-F5344CB8AC3E}">
        <p14:creationId xmlns:p14="http://schemas.microsoft.com/office/powerpoint/2010/main" val="1572158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00C7465-D01B-42B2-ABD6-7E108BA0EBA8}" type="slidenum">
              <a:rPr lang="zh-CN" altLang="en-US" smtClean="0"/>
              <a:pPr>
                <a:defRPr/>
              </a:pPr>
              <a:t>39</a:t>
            </a:fld>
            <a:endParaRPr lang="zh-CN" altLang="en-US"/>
          </a:p>
        </p:txBody>
      </p:sp>
    </p:spTree>
    <p:extLst>
      <p:ext uri="{BB962C8B-B14F-4D97-AF65-F5344CB8AC3E}">
        <p14:creationId xmlns:p14="http://schemas.microsoft.com/office/powerpoint/2010/main" val="1454824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p>
          <a:p>
            <a:r>
              <a:rPr lang="en-US" altLang="zh-CN" dirty="0" smtClean="0"/>
              <a:t>            {1,2,3},4,5</a:t>
            </a:r>
          </a:p>
          <a:p>
            <a:r>
              <a:rPr lang="en-US" altLang="zh-CN" baseline="0" dirty="0" smtClean="0"/>
              <a:t>            {1,2,3,4},5</a:t>
            </a:r>
          </a:p>
          <a:p>
            <a:r>
              <a:rPr lang="en-US" altLang="zh-CN" baseline="0" dirty="0" smtClean="0"/>
              <a:t>            {1,2,3,4,5}</a:t>
            </a:r>
            <a:endParaRPr lang="zh-CN" altLang="en-US" dirty="0"/>
          </a:p>
        </p:txBody>
      </p:sp>
      <p:sp>
        <p:nvSpPr>
          <p:cNvPr id="4" name="灯片编号占位符 3"/>
          <p:cNvSpPr>
            <a:spLocks noGrp="1"/>
          </p:cNvSpPr>
          <p:nvPr>
            <p:ph type="sldNum" sz="quarter" idx="10"/>
          </p:nvPr>
        </p:nvSpPr>
        <p:spPr/>
        <p:txBody>
          <a:bodyPr/>
          <a:lstStyle/>
          <a:p>
            <a:pPr>
              <a:defRPr/>
            </a:pPr>
            <a:fld id="{C00C7465-D01B-42B2-ABD6-7E108BA0EBA8}" type="slidenum">
              <a:rPr lang="zh-CN" altLang="en-US" smtClean="0"/>
              <a:pPr>
                <a:defRPr/>
              </a:pPr>
              <a:t>55</a:t>
            </a:fld>
            <a:endParaRPr lang="zh-CN" altLang="en-US"/>
          </a:p>
        </p:txBody>
      </p:sp>
    </p:spTree>
    <p:extLst>
      <p:ext uri="{BB962C8B-B14F-4D97-AF65-F5344CB8AC3E}">
        <p14:creationId xmlns:p14="http://schemas.microsoft.com/office/powerpoint/2010/main" val="610034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摘自周志华机器学习一书</a:t>
            </a:r>
            <a:endParaRPr lang="zh-CN" altLang="en-US" dirty="0"/>
          </a:p>
        </p:txBody>
      </p:sp>
      <p:sp>
        <p:nvSpPr>
          <p:cNvPr id="4" name="灯片编号占位符 3"/>
          <p:cNvSpPr>
            <a:spLocks noGrp="1"/>
          </p:cNvSpPr>
          <p:nvPr>
            <p:ph type="sldNum" sz="quarter" idx="10"/>
          </p:nvPr>
        </p:nvSpPr>
        <p:spPr/>
        <p:txBody>
          <a:bodyPr/>
          <a:lstStyle/>
          <a:p>
            <a:pPr>
              <a:defRPr/>
            </a:pPr>
            <a:fld id="{C00C7465-D01B-42B2-ABD6-7E108BA0EBA8}" type="slidenum">
              <a:rPr lang="zh-CN" altLang="en-US" smtClean="0"/>
              <a:pPr>
                <a:defRPr/>
              </a:pPr>
              <a:t>29</a:t>
            </a:fld>
            <a:endParaRPr lang="zh-CN" altLang="en-US"/>
          </a:p>
        </p:txBody>
      </p:sp>
    </p:spTree>
    <p:extLst>
      <p:ext uri="{BB962C8B-B14F-4D97-AF65-F5344CB8AC3E}">
        <p14:creationId xmlns:p14="http://schemas.microsoft.com/office/powerpoint/2010/main" val="1483549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00C7465-D01B-42B2-ABD6-7E108BA0EBA8}" type="slidenum">
              <a:rPr lang="zh-CN" altLang="en-US" smtClean="0"/>
              <a:pPr>
                <a:defRPr/>
              </a:pPr>
              <a:t>31</a:t>
            </a:fld>
            <a:endParaRPr lang="zh-CN" altLang="en-US"/>
          </a:p>
        </p:txBody>
      </p:sp>
    </p:spTree>
    <p:extLst>
      <p:ext uri="{BB962C8B-B14F-4D97-AF65-F5344CB8AC3E}">
        <p14:creationId xmlns:p14="http://schemas.microsoft.com/office/powerpoint/2010/main" val="1364452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00C7465-D01B-42B2-ABD6-7E108BA0EBA8}" type="slidenum">
              <a:rPr lang="zh-CN" altLang="en-US" smtClean="0"/>
              <a:pPr>
                <a:defRPr/>
              </a:pPr>
              <a:t>32</a:t>
            </a:fld>
            <a:endParaRPr lang="zh-CN" altLang="en-US"/>
          </a:p>
        </p:txBody>
      </p:sp>
    </p:spTree>
    <p:extLst>
      <p:ext uri="{BB962C8B-B14F-4D97-AF65-F5344CB8AC3E}">
        <p14:creationId xmlns:p14="http://schemas.microsoft.com/office/powerpoint/2010/main" val="610912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00C7465-D01B-42B2-ABD6-7E108BA0EBA8}" type="slidenum">
              <a:rPr lang="zh-CN" altLang="en-US" smtClean="0"/>
              <a:pPr>
                <a:defRPr/>
              </a:pPr>
              <a:t>33</a:t>
            </a:fld>
            <a:endParaRPr lang="zh-CN" altLang="en-US"/>
          </a:p>
        </p:txBody>
      </p:sp>
    </p:spTree>
    <p:extLst>
      <p:ext uri="{BB962C8B-B14F-4D97-AF65-F5344CB8AC3E}">
        <p14:creationId xmlns:p14="http://schemas.microsoft.com/office/powerpoint/2010/main" val="881514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a:t>
            </a:r>
            <a:r>
              <a:rPr lang="zh-CN" altLang="en-US" dirty="0" smtClean="0"/>
              <a:t>答：当</a:t>
            </a:r>
            <a:r>
              <a:rPr lang="en-US" altLang="zh-CN" dirty="0" smtClean="0"/>
              <a:t>mi</a:t>
            </a:r>
            <a:r>
              <a:rPr lang="zh-CN" altLang="en-US" dirty="0" smtClean="0"/>
              <a:t>是一个对象时，</a:t>
            </a:r>
            <a:r>
              <a:rPr lang="en-US" altLang="zh-CN" dirty="0" smtClean="0"/>
              <a:t>P-mi</a:t>
            </a:r>
            <a:r>
              <a:rPr lang="zh-CN" altLang="en-US" dirty="0" smtClean="0"/>
              <a:t>就是相异度，当</a:t>
            </a:r>
            <a:r>
              <a:rPr lang="en-US" altLang="zh-CN" dirty="0" smtClean="0"/>
              <a:t>mi</a:t>
            </a:r>
            <a:r>
              <a:rPr lang="zh-CN" altLang="en-US" dirty="0" smtClean="0"/>
              <a:t>平均值不是某个真实的对象时，相异度矩阵就不可用了（但要注意</a:t>
            </a:r>
            <a:r>
              <a:rPr lang="en-US" altLang="zh-CN" dirty="0" smtClean="0"/>
              <a:t>p-mi</a:t>
            </a:r>
            <a:r>
              <a:rPr lang="zh-CN" altLang="en-US" dirty="0" smtClean="0"/>
              <a:t>还是一个对象与虚对象的相异度，只是不是真实对象间的相异度了）。相异度矩阵是对象间的相异度。</a:t>
            </a:r>
            <a:endParaRPr lang="en-US" altLang="zh-CN" dirty="0" smtClean="0"/>
          </a:p>
          <a:p>
            <a:r>
              <a:rPr lang="en-US" altLang="zh-CN" dirty="0" smtClean="0"/>
              <a:t>5</a:t>
            </a:r>
            <a:r>
              <a:rPr lang="zh-CN" altLang="en-US" dirty="0" smtClean="0"/>
              <a:t>答：收敛就是各对象不再移动了，也即</a:t>
            </a:r>
            <a:r>
              <a:rPr lang="en-US" altLang="zh-CN" dirty="0" smtClean="0"/>
              <a:t>E</a:t>
            </a:r>
            <a:r>
              <a:rPr lang="zh-CN" altLang="en-US" dirty="0" smtClean="0"/>
              <a:t>不变了。</a:t>
            </a:r>
            <a:endParaRPr lang="en-US" altLang="zh-CN" dirty="0" smtClean="0"/>
          </a:p>
          <a:p>
            <a:r>
              <a:rPr lang="en-US" altLang="zh-CN" sz="1200" dirty="0" smtClean="0"/>
              <a:t>6</a:t>
            </a:r>
            <a:r>
              <a:rPr lang="zh-CN" altLang="en-US" sz="1200" dirty="0" smtClean="0"/>
              <a:t>答：该算法为什么能够收敛？这是因为平均中心始终向着对象聚集的方向移动。</a:t>
            </a:r>
            <a:endParaRPr lang="en-US" altLang="zh-CN" sz="1200" dirty="0" smtClean="0"/>
          </a:p>
          <a:p>
            <a:r>
              <a:rPr lang="en-US" altLang="zh-CN" sz="1200" dirty="0" smtClean="0"/>
              <a:t>4</a:t>
            </a:r>
            <a:r>
              <a:rPr lang="zh-CN" altLang="en-US" sz="1200" dirty="0" smtClean="0"/>
              <a:t>答：注意算法是用贪心算法来求解，贪心的原则是均值中心点的选择要保证</a:t>
            </a:r>
            <a:r>
              <a:rPr lang="en-US" altLang="zh-CN" sz="1200" dirty="0" smtClean="0"/>
              <a:t>E</a:t>
            </a:r>
            <a:r>
              <a:rPr lang="zh-CN" altLang="en-US" sz="1200" dirty="0" smtClean="0"/>
              <a:t>变小，如果不小了就意味着均值中心不变了。</a:t>
            </a:r>
            <a:endParaRPr lang="zh-CN" altLang="en-US" dirty="0"/>
          </a:p>
        </p:txBody>
      </p:sp>
      <p:sp>
        <p:nvSpPr>
          <p:cNvPr id="4" name="灯片编号占位符 3"/>
          <p:cNvSpPr>
            <a:spLocks noGrp="1"/>
          </p:cNvSpPr>
          <p:nvPr>
            <p:ph type="sldNum" sz="quarter" idx="10"/>
          </p:nvPr>
        </p:nvSpPr>
        <p:spPr/>
        <p:txBody>
          <a:bodyPr/>
          <a:lstStyle/>
          <a:p>
            <a:pPr>
              <a:defRPr/>
            </a:pPr>
            <a:fld id="{C00C7465-D01B-42B2-ABD6-7E108BA0EBA8}" type="slidenum">
              <a:rPr lang="zh-CN" altLang="en-US" smtClean="0"/>
              <a:pPr>
                <a:defRPr/>
              </a:pPr>
              <a:t>34</a:t>
            </a:fld>
            <a:endParaRPr lang="zh-CN" altLang="en-US"/>
          </a:p>
        </p:txBody>
      </p:sp>
    </p:spTree>
    <p:extLst>
      <p:ext uri="{BB962C8B-B14F-4D97-AF65-F5344CB8AC3E}">
        <p14:creationId xmlns:p14="http://schemas.microsoft.com/office/powerpoint/2010/main" val="2803494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800">
                <a:solidFill>
                  <a:srgbClr val="006666"/>
                </a:solidFill>
                <a:latin typeface="Times New Roman" panose="02020603050405020304" pitchFamily="18" charset="0"/>
                <a:ea typeface="宋体" panose="02010600030101010101" pitchFamily="2" charset="-122"/>
              </a:defRPr>
            </a:lvl1pPr>
            <a:lvl2pPr marL="742950" indent="-285750">
              <a:defRPr kumimoji="1" sz="2800">
                <a:solidFill>
                  <a:srgbClr val="006666"/>
                </a:solidFill>
                <a:latin typeface="Times New Roman" panose="02020603050405020304" pitchFamily="18" charset="0"/>
                <a:ea typeface="宋体" panose="02010600030101010101" pitchFamily="2" charset="-122"/>
              </a:defRPr>
            </a:lvl2pPr>
            <a:lvl3pPr marL="1143000" indent="-228600">
              <a:defRPr kumimoji="1" sz="2800">
                <a:solidFill>
                  <a:srgbClr val="006666"/>
                </a:solidFill>
                <a:latin typeface="Times New Roman" panose="02020603050405020304" pitchFamily="18" charset="0"/>
                <a:ea typeface="宋体" panose="02010600030101010101" pitchFamily="2" charset="-122"/>
              </a:defRPr>
            </a:lvl3pPr>
            <a:lvl4pPr marL="1600200" indent="-228600">
              <a:defRPr kumimoji="1" sz="2800">
                <a:solidFill>
                  <a:srgbClr val="006666"/>
                </a:solidFill>
                <a:latin typeface="Times New Roman" panose="02020603050405020304" pitchFamily="18" charset="0"/>
                <a:ea typeface="宋体" panose="02010600030101010101" pitchFamily="2" charset="-122"/>
              </a:defRPr>
            </a:lvl4pPr>
            <a:lvl5pPr marL="2057400" indent="-228600">
              <a:defRPr kumimoji="1" sz="2800">
                <a:solidFill>
                  <a:srgbClr val="0066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rgbClr val="0066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rgbClr val="0066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rgbClr val="0066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rgbClr val="006666"/>
                </a:solidFill>
                <a:latin typeface="Times New Roman" panose="02020603050405020304" pitchFamily="18" charset="0"/>
                <a:ea typeface="宋体" panose="02010600030101010101" pitchFamily="2" charset="-122"/>
              </a:defRPr>
            </a:lvl9pPr>
          </a:lstStyle>
          <a:p>
            <a:fld id="{CA046468-7EF9-4A3A-9AB6-1C9A4CCAE3A9}" type="slidenum">
              <a:rPr lang="zh-CN" altLang="en-US" sz="1200"/>
              <a:pPr/>
              <a:t>36</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假设两个类，中心点分别为</a:t>
            </a:r>
            <a:r>
              <a:rPr lang="en-US" altLang="zh-CN" dirty="0" smtClean="0"/>
              <a:t>Oi</a:t>
            </a:r>
            <a:r>
              <a:rPr lang="zh-CN" altLang="en-US" dirty="0" smtClean="0"/>
              <a:t>和</a:t>
            </a:r>
            <a:r>
              <a:rPr lang="en-US" altLang="zh-CN" dirty="0" smtClean="0"/>
              <a:t>·</a:t>
            </a:r>
            <a:r>
              <a:rPr lang="en-US" altLang="zh-CN" dirty="0" err="1" smtClean="0"/>
              <a:t>Oj</a:t>
            </a:r>
            <a:r>
              <a:rPr lang="zh-CN" altLang="en-US" dirty="0" smtClean="0"/>
              <a:t>，其标准误差为</a:t>
            </a:r>
            <a:r>
              <a:rPr lang="en-US" altLang="zh-CN" dirty="0" smtClean="0"/>
              <a:t>E1</a:t>
            </a:r>
            <a:r>
              <a:rPr lang="zh-CN" altLang="en-US" dirty="0" smtClean="0"/>
              <a:t>，现在</a:t>
            </a:r>
            <a:r>
              <a:rPr lang="en-US" altLang="zh-CN" dirty="0" err="1" smtClean="0"/>
              <a:t>Oj</a:t>
            </a:r>
            <a:r>
              <a:rPr lang="zh-CN" altLang="en-US" dirty="0" smtClean="0"/>
              <a:t>被</a:t>
            </a:r>
            <a:r>
              <a:rPr lang="en-US" altLang="zh-CN" dirty="0" err="1" smtClean="0"/>
              <a:t>Orandom</a:t>
            </a:r>
            <a:r>
              <a:rPr lang="zh-CN" altLang="en-US" dirty="0" smtClean="0"/>
              <a:t>替代，替代后就只有一个对象</a:t>
            </a:r>
            <a:r>
              <a:rPr lang="en-US" altLang="zh-CN" dirty="0" smtClean="0"/>
              <a:t>p</a:t>
            </a:r>
            <a:r>
              <a:rPr lang="zh-CN" altLang="en-US" dirty="0" smtClean="0"/>
              <a:t>从隶属</a:t>
            </a:r>
            <a:r>
              <a:rPr lang="en-US" altLang="zh-CN" dirty="0" err="1" smtClean="0"/>
              <a:t>Oj</a:t>
            </a:r>
            <a:r>
              <a:rPr lang="zh-CN" altLang="en-US" dirty="0" smtClean="0"/>
              <a:t>类归到了</a:t>
            </a:r>
            <a:r>
              <a:rPr lang="en-US" altLang="zh-CN" dirty="0" smtClean="0"/>
              <a:t>Oi</a:t>
            </a:r>
            <a:r>
              <a:rPr lang="zh-CN" altLang="en-US" dirty="0" smtClean="0"/>
              <a:t>类（其他的对象都没移动，即所属类都没变化），这时</a:t>
            </a:r>
            <a:r>
              <a:rPr lang="en-US" altLang="zh-CN" dirty="0" smtClean="0"/>
              <a:t>E1</a:t>
            </a:r>
            <a:r>
              <a:rPr lang="zh-CN" altLang="en-US" dirty="0" smtClean="0"/>
              <a:t>中少了</a:t>
            </a:r>
            <a:r>
              <a:rPr lang="en-US" altLang="zh-CN" sz="1200" dirty="0" smtClean="0"/>
              <a:t>d</a:t>
            </a:r>
            <a:r>
              <a:rPr lang="zh-CN" altLang="en-US" sz="1200" dirty="0" smtClean="0"/>
              <a:t>（</a:t>
            </a:r>
            <a:r>
              <a:rPr lang="en-US" altLang="zh-CN" sz="1200" dirty="0" smtClean="0"/>
              <a:t> p</a:t>
            </a:r>
            <a:r>
              <a:rPr lang="zh-CN" altLang="en-US" sz="1200" dirty="0" smtClean="0"/>
              <a:t>，</a:t>
            </a:r>
            <a:r>
              <a:rPr lang="en-US" altLang="zh-CN" sz="1200" dirty="0" err="1" smtClean="0">
                <a:solidFill>
                  <a:srgbClr val="FF0000"/>
                </a:solidFill>
              </a:rPr>
              <a:t>O</a:t>
            </a:r>
            <a:r>
              <a:rPr lang="en-US" altLang="zh-CN" sz="1200" baseline="-25000" dirty="0" err="1" smtClean="0">
                <a:solidFill>
                  <a:srgbClr val="FF0000"/>
                </a:solidFill>
              </a:rPr>
              <a:t>j</a:t>
            </a:r>
            <a:r>
              <a:rPr lang="en-US" altLang="zh-CN" sz="1200" baseline="-25000" dirty="0" smtClean="0">
                <a:solidFill>
                  <a:srgbClr val="FF0000"/>
                </a:solidFill>
              </a:rPr>
              <a:t> </a:t>
            </a:r>
            <a:r>
              <a:rPr lang="zh-CN" altLang="en-US" sz="1200" dirty="0" smtClean="0"/>
              <a:t>）这一项（因为</a:t>
            </a:r>
            <a:r>
              <a:rPr lang="en-US" altLang="zh-CN" sz="1200" dirty="0" smtClean="0"/>
              <a:t>p</a:t>
            </a:r>
            <a:r>
              <a:rPr lang="zh-CN" altLang="en-US" sz="1200" dirty="0" smtClean="0"/>
              <a:t>不在这个类里了），而</a:t>
            </a:r>
            <a:r>
              <a:rPr lang="en-US" altLang="zh-CN" sz="1200" dirty="0" smtClean="0"/>
              <a:t>Oi</a:t>
            </a:r>
            <a:r>
              <a:rPr lang="zh-CN" altLang="en-US" sz="1200" dirty="0" smtClean="0"/>
              <a:t>类里面多了</a:t>
            </a:r>
            <a:r>
              <a:rPr lang="en-US" altLang="zh-CN" sz="1200" dirty="0" smtClean="0"/>
              <a:t>d</a:t>
            </a:r>
            <a:r>
              <a:rPr lang="zh-CN" altLang="en-US" sz="1200" dirty="0" smtClean="0"/>
              <a:t>（</a:t>
            </a:r>
            <a:r>
              <a:rPr lang="en-US" altLang="zh-CN" sz="1200" dirty="0" smtClean="0"/>
              <a:t>p</a:t>
            </a:r>
            <a:r>
              <a:rPr lang="zh-CN" altLang="en-US" sz="1200" dirty="0" smtClean="0"/>
              <a:t>，</a:t>
            </a:r>
            <a:r>
              <a:rPr lang="en-US" altLang="zh-CN" sz="1200" dirty="0" smtClean="0">
                <a:solidFill>
                  <a:srgbClr val="FF0000"/>
                </a:solidFill>
              </a:rPr>
              <a:t>O</a:t>
            </a:r>
            <a:r>
              <a:rPr lang="en-US" altLang="zh-CN" sz="1200" baseline="-25000" dirty="0" smtClean="0">
                <a:solidFill>
                  <a:srgbClr val="FF0000"/>
                </a:solidFill>
              </a:rPr>
              <a:t>i </a:t>
            </a:r>
            <a:r>
              <a:rPr lang="zh-CN" altLang="en-US" sz="1200" dirty="0" smtClean="0"/>
              <a:t>），而且</a:t>
            </a:r>
            <a:r>
              <a:rPr lang="en-US" altLang="zh-CN" sz="1200" dirty="0" smtClean="0"/>
              <a:t>d</a:t>
            </a:r>
            <a:r>
              <a:rPr lang="zh-CN" altLang="en-US" sz="1200" dirty="0" smtClean="0"/>
              <a:t>（</a:t>
            </a:r>
            <a:r>
              <a:rPr lang="en-US" altLang="zh-CN" sz="1200" dirty="0" smtClean="0"/>
              <a:t>p</a:t>
            </a:r>
            <a:r>
              <a:rPr lang="zh-CN" altLang="en-US" sz="1200" dirty="0" smtClean="0"/>
              <a:t>，</a:t>
            </a:r>
            <a:r>
              <a:rPr lang="en-US" altLang="zh-CN" sz="1200" dirty="0" smtClean="0">
                <a:solidFill>
                  <a:srgbClr val="FF0000"/>
                </a:solidFill>
              </a:rPr>
              <a:t>O</a:t>
            </a:r>
            <a:r>
              <a:rPr lang="en-US" altLang="zh-CN" sz="1200" baseline="-25000" dirty="0" smtClean="0">
                <a:solidFill>
                  <a:srgbClr val="FF0000"/>
                </a:solidFill>
              </a:rPr>
              <a:t>i </a:t>
            </a:r>
            <a:r>
              <a:rPr lang="zh-CN" altLang="en-US" sz="1200" dirty="0" smtClean="0"/>
              <a:t>）</a:t>
            </a:r>
            <a:r>
              <a:rPr lang="en-US" altLang="zh-CN" sz="1200" dirty="0" smtClean="0"/>
              <a:t>&gt;d</a:t>
            </a:r>
            <a:r>
              <a:rPr lang="zh-CN" altLang="en-US" sz="1200" dirty="0" smtClean="0"/>
              <a:t>（</a:t>
            </a:r>
            <a:r>
              <a:rPr lang="en-US" altLang="zh-CN" sz="1200" dirty="0" smtClean="0"/>
              <a:t> p</a:t>
            </a:r>
            <a:r>
              <a:rPr lang="zh-CN" altLang="en-US" sz="1200" dirty="0" smtClean="0"/>
              <a:t>，</a:t>
            </a:r>
            <a:r>
              <a:rPr lang="en-US" altLang="zh-CN" sz="1200" dirty="0" err="1" smtClean="0">
                <a:solidFill>
                  <a:srgbClr val="FF0000"/>
                </a:solidFill>
              </a:rPr>
              <a:t>O</a:t>
            </a:r>
            <a:r>
              <a:rPr lang="en-US" altLang="zh-CN" sz="1200" baseline="-25000" dirty="0" err="1" smtClean="0">
                <a:solidFill>
                  <a:srgbClr val="FF0000"/>
                </a:solidFill>
              </a:rPr>
              <a:t>j</a:t>
            </a:r>
            <a:r>
              <a:rPr lang="en-US" altLang="zh-CN" sz="1200" baseline="-25000" dirty="0" smtClean="0">
                <a:solidFill>
                  <a:srgbClr val="FF0000"/>
                </a:solidFill>
              </a:rPr>
              <a:t> </a:t>
            </a:r>
            <a:r>
              <a:rPr lang="zh-CN" altLang="en-US" sz="1200" dirty="0" smtClean="0"/>
              <a:t>）</a:t>
            </a:r>
            <a:r>
              <a:rPr lang="en-US" altLang="zh-CN" sz="1200" dirty="0" smtClean="0"/>
              <a:t>,</a:t>
            </a:r>
            <a:r>
              <a:rPr lang="zh-CN" altLang="en-US" sz="1200" dirty="0" smtClean="0"/>
              <a:t>所以计算新的</a:t>
            </a:r>
            <a:r>
              <a:rPr lang="en-US" altLang="zh-CN" sz="1200" dirty="0" smtClean="0"/>
              <a:t>E2</a:t>
            </a:r>
            <a:r>
              <a:rPr lang="zh-CN" altLang="en-US" sz="1200" dirty="0" smtClean="0"/>
              <a:t>时，</a:t>
            </a:r>
            <a:r>
              <a:rPr lang="en-US" altLang="zh-CN" sz="1200" dirty="0" smtClean="0"/>
              <a:t>E2&gt;E1,</a:t>
            </a:r>
            <a:r>
              <a:rPr lang="zh-CN" altLang="en-US" sz="1200" dirty="0" smtClean="0"/>
              <a:t>这说明这次调整不成功。注意</a:t>
            </a:r>
            <a:r>
              <a:rPr lang="en-US" altLang="zh-CN" sz="1200" dirty="0" smtClean="0"/>
              <a:t>E</a:t>
            </a:r>
            <a:r>
              <a:rPr lang="zh-CN" altLang="en-US" sz="1200" dirty="0" smtClean="0"/>
              <a:t>的计算公式就是</a:t>
            </a:r>
            <a:r>
              <a:rPr lang="en-US" altLang="zh-CN" sz="1200" dirty="0" smtClean="0"/>
              <a:t>d</a:t>
            </a:r>
            <a:r>
              <a:rPr lang="zh-CN" altLang="en-US" sz="1200" dirty="0" smtClean="0"/>
              <a:t>（</a:t>
            </a:r>
            <a:r>
              <a:rPr lang="en-US" altLang="zh-CN" sz="1200" dirty="0" smtClean="0"/>
              <a:t>p</a:t>
            </a:r>
            <a:r>
              <a:rPr lang="zh-CN" altLang="en-US" sz="1200" dirty="0" smtClean="0"/>
              <a:t>，</a:t>
            </a:r>
            <a:r>
              <a:rPr lang="en-US" altLang="zh-CN" sz="1200" dirty="0" smtClean="0"/>
              <a:t>Oi</a:t>
            </a:r>
            <a:r>
              <a:rPr lang="zh-CN" altLang="en-US" sz="1200" dirty="0" smtClean="0"/>
              <a:t>）（这里定义</a:t>
            </a:r>
            <a:r>
              <a:rPr lang="en-US" altLang="zh-CN" sz="1200" dirty="0" smtClean="0"/>
              <a:t>d</a:t>
            </a:r>
            <a:r>
              <a:rPr lang="zh-CN" altLang="en-US" sz="1200" dirty="0" smtClean="0"/>
              <a:t>是曼哈顿距离的话，距离值都大于</a:t>
            </a:r>
            <a:r>
              <a:rPr lang="en-US" altLang="zh-CN" sz="1200" dirty="0" smtClean="0"/>
              <a:t>0</a:t>
            </a:r>
            <a:r>
              <a:rPr lang="zh-CN" altLang="en-US" sz="1200" dirty="0" smtClean="0"/>
              <a:t>的）。</a:t>
            </a:r>
            <a:endParaRPr lang="zh-CN" altLang="en-US" dirty="0"/>
          </a:p>
        </p:txBody>
      </p:sp>
      <p:sp>
        <p:nvSpPr>
          <p:cNvPr id="4" name="灯片编号占位符 3"/>
          <p:cNvSpPr>
            <a:spLocks noGrp="1"/>
          </p:cNvSpPr>
          <p:nvPr>
            <p:ph type="sldNum" sz="quarter" idx="10"/>
          </p:nvPr>
        </p:nvSpPr>
        <p:spPr/>
        <p:txBody>
          <a:bodyPr/>
          <a:lstStyle/>
          <a:p>
            <a:pPr>
              <a:defRPr/>
            </a:pPr>
            <a:fld id="{C00C7465-D01B-42B2-ABD6-7E108BA0EBA8}" type="slidenum">
              <a:rPr lang="zh-CN" altLang="en-US" smtClean="0"/>
              <a:pPr>
                <a:defRPr/>
              </a:pPr>
              <a:t>37</a:t>
            </a:fld>
            <a:endParaRPr lang="zh-CN" altLang="en-US"/>
          </a:p>
        </p:txBody>
      </p:sp>
    </p:spTree>
    <p:extLst>
      <p:ext uri="{BB962C8B-B14F-4D97-AF65-F5344CB8AC3E}">
        <p14:creationId xmlns:p14="http://schemas.microsoft.com/office/powerpoint/2010/main" val="1209191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C00C7465-D01B-42B2-ABD6-7E108BA0EBA8}" type="slidenum">
              <a:rPr lang="zh-CN" altLang="en-US" smtClean="0"/>
              <a:pPr>
                <a:defRPr/>
              </a:pPr>
              <a:t>38</a:t>
            </a:fld>
            <a:endParaRPr lang="zh-CN" altLang="en-US"/>
          </a:p>
        </p:txBody>
      </p:sp>
    </p:spTree>
    <p:extLst>
      <p:ext uri="{BB962C8B-B14F-4D97-AF65-F5344CB8AC3E}">
        <p14:creationId xmlns:p14="http://schemas.microsoft.com/office/powerpoint/2010/main" val="261558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09600" y="62484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006666"/>
                </a:solidFill>
                <a:latin typeface="Times New Roman" pitchFamily="18" charset="0"/>
                <a:ea typeface="宋体" pitchFamily="2" charset="-122"/>
              </a:defRPr>
            </a:lvl1pPr>
            <a:lvl2pPr marL="742950" indent="-285750" eaLnBrk="0" hangingPunct="0">
              <a:defRPr kumimoji="1" sz="2800">
                <a:solidFill>
                  <a:srgbClr val="006666"/>
                </a:solidFill>
                <a:latin typeface="Times New Roman" pitchFamily="18" charset="0"/>
                <a:ea typeface="宋体" pitchFamily="2" charset="-122"/>
              </a:defRPr>
            </a:lvl2pPr>
            <a:lvl3pPr marL="1143000" indent="-228600" eaLnBrk="0" hangingPunct="0">
              <a:defRPr kumimoji="1" sz="2800">
                <a:solidFill>
                  <a:srgbClr val="006666"/>
                </a:solidFill>
                <a:latin typeface="Times New Roman" pitchFamily="18" charset="0"/>
                <a:ea typeface="宋体" pitchFamily="2" charset="-122"/>
              </a:defRPr>
            </a:lvl3pPr>
            <a:lvl4pPr marL="1600200" indent="-228600" eaLnBrk="0" hangingPunct="0">
              <a:defRPr kumimoji="1" sz="2800">
                <a:solidFill>
                  <a:srgbClr val="006666"/>
                </a:solidFill>
                <a:latin typeface="Times New Roman" pitchFamily="18" charset="0"/>
                <a:ea typeface="宋体" pitchFamily="2" charset="-122"/>
              </a:defRPr>
            </a:lvl4pPr>
            <a:lvl5pPr marL="2057400" indent="-228600" eaLnBrk="0" hangingPunct="0">
              <a:defRPr kumimoji="1" sz="2800">
                <a:solidFill>
                  <a:srgbClr val="006666"/>
                </a:solidFill>
                <a:latin typeface="Times New Roman" pitchFamily="18" charset="0"/>
                <a:ea typeface="宋体" pitchFamily="2" charset="-122"/>
              </a:defRPr>
            </a:lvl5pPr>
            <a:lvl6pPr marL="2514600" indent="-228600" eaLnBrk="0" fontAlgn="base" hangingPunct="0">
              <a:spcBef>
                <a:spcPct val="20000"/>
              </a:spcBef>
              <a:spcAft>
                <a:spcPct val="0"/>
              </a:spcAft>
              <a:defRPr kumimoji="1" sz="2800">
                <a:solidFill>
                  <a:srgbClr val="006666"/>
                </a:solidFill>
                <a:latin typeface="Times New Roman" pitchFamily="18" charset="0"/>
                <a:ea typeface="宋体" pitchFamily="2" charset="-122"/>
              </a:defRPr>
            </a:lvl6pPr>
            <a:lvl7pPr marL="2971800" indent="-228600" eaLnBrk="0" fontAlgn="base" hangingPunct="0">
              <a:spcBef>
                <a:spcPct val="20000"/>
              </a:spcBef>
              <a:spcAft>
                <a:spcPct val="0"/>
              </a:spcAft>
              <a:defRPr kumimoji="1" sz="2800">
                <a:solidFill>
                  <a:srgbClr val="006666"/>
                </a:solidFill>
                <a:latin typeface="Times New Roman" pitchFamily="18" charset="0"/>
                <a:ea typeface="宋体" pitchFamily="2" charset="-122"/>
              </a:defRPr>
            </a:lvl7pPr>
            <a:lvl8pPr marL="3429000" indent="-228600" eaLnBrk="0" fontAlgn="base" hangingPunct="0">
              <a:spcBef>
                <a:spcPct val="20000"/>
              </a:spcBef>
              <a:spcAft>
                <a:spcPct val="0"/>
              </a:spcAft>
              <a:defRPr kumimoji="1" sz="2800">
                <a:solidFill>
                  <a:srgbClr val="006666"/>
                </a:solidFill>
                <a:latin typeface="Times New Roman" pitchFamily="18" charset="0"/>
                <a:ea typeface="宋体" pitchFamily="2" charset="-122"/>
              </a:defRPr>
            </a:lvl8pPr>
            <a:lvl9pPr marL="3886200" indent="-228600" eaLnBrk="0" fontAlgn="base" hangingPunct="0">
              <a:spcBef>
                <a:spcPct val="20000"/>
              </a:spcBef>
              <a:spcAft>
                <a:spcPct val="0"/>
              </a:spcAft>
              <a:defRPr kumimoji="1" sz="2800">
                <a:solidFill>
                  <a:srgbClr val="006666"/>
                </a:solidFill>
                <a:latin typeface="Times New Roman" pitchFamily="18" charset="0"/>
                <a:ea typeface="宋体" pitchFamily="2" charset="-122"/>
              </a:defRPr>
            </a:lvl9pPr>
          </a:lstStyle>
          <a:p>
            <a:pPr eaLnBrk="1" hangingPunct="1">
              <a:spcBef>
                <a:spcPct val="50000"/>
              </a:spcBef>
              <a:defRPr/>
            </a:pPr>
            <a:endParaRPr lang="zh-CN" altLang="zh-CN" sz="2400" smtClean="0">
              <a:solidFill>
                <a:schemeClr val="tx1"/>
              </a:solidFill>
            </a:endParaRPr>
          </a:p>
        </p:txBody>
      </p:sp>
      <p:pic>
        <p:nvPicPr>
          <p:cNvPr id="5" name="Picture 5" descr="C:\Documents and Settings\xy.PC171871289725\桌面\logoN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6505575"/>
            <a:ext cx="915352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Documents and Settings\xy.PC171871289725\桌面\logoN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0"/>
            <a:ext cx="9153526"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C:\Program Files\Common Files\Microsoft Shared\Clipart\themes1\Lines\BD21321_.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01975"/>
            <a:ext cx="9144000"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09600" y="838200"/>
            <a:ext cx="7772400" cy="1143000"/>
          </a:xfrm>
        </p:spPr>
        <p:txBody>
          <a:bodyPr/>
          <a:lstStyle>
            <a:lvl1pPr>
              <a:defRPr/>
            </a:lvl1pPr>
          </a:lstStyle>
          <a:p>
            <a:r>
              <a:rPr lang="zh-CN" altLang="en-US"/>
              <a:t>单击此处编辑母版标题样式</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Tree>
    <p:extLst>
      <p:ext uri="{BB962C8B-B14F-4D97-AF65-F5344CB8AC3E}">
        <p14:creationId xmlns:p14="http://schemas.microsoft.com/office/powerpoint/2010/main" val="50919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315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381000"/>
            <a:ext cx="19431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381000"/>
            <a:ext cx="56769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0178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810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13042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381000"/>
            <a:ext cx="77724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Tree>
    <p:extLst>
      <p:ext uri="{BB962C8B-B14F-4D97-AF65-F5344CB8AC3E}">
        <p14:creationId xmlns:p14="http://schemas.microsoft.com/office/powerpoint/2010/main" val="247409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838200"/>
            <a:ext cx="7772400" cy="1143000"/>
          </a:xfrm>
        </p:spPr>
        <p:txBody>
          <a:bodyPr/>
          <a:lstStyle>
            <a:lvl1pPr>
              <a:defRPr/>
            </a:lvl1pPr>
          </a:lstStyle>
          <a:p>
            <a:pPr lvl="0"/>
            <a:r>
              <a:rPr lang="zh-CN" altLang="en-US" noProof="0"/>
              <a:t>单击此处编辑母版标题样式</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a:t>单击此处编辑母版副标题样式</a:t>
            </a:r>
          </a:p>
        </p:txBody>
      </p:sp>
      <p:sp>
        <p:nvSpPr>
          <p:cNvPr id="4100" name="Text Box 4"/>
          <p:cNvSpPr txBox="1">
            <a:spLocks noChangeArrowheads="1"/>
          </p:cNvSpPr>
          <p:nvPr/>
        </p:nvSpPr>
        <p:spPr bwMode="auto">
          <a:xfrm>
            <a:off x="609600" y="62484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400">
              <a:solidFill>
                <a:schemeClr val="tx1"/>
              </a:solidFill>
            </a:endParaRPr>
          </a:p>
        </p:txBody>
      </p:sp>
      <p:pic>
        <p:nvPicPr>
          <p:cNvPr id="4101" name="Picture 5" descr="logoN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6505575"/>
            <a:ext cx="9153526" cy="3524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logoN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0"/>
            <a:ext cx="9153526" cy="80010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BD2132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01975"/>
            <a:ext cx="9144000" cy="9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746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06056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049067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32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86999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56297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990770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94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583740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216335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152874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381000"/>
            <a:ext cx="19431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381000"/>
            <a:ext cx="56769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279333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81000"/>
            <a:ext cx="77724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09229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6123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9487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7105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8324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844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6877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2156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6858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1027"/>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1028"/>
          <p:cNvSpPr txBox="1">
            <a:spLocks noChangeArrowheads="1"/>
          </p:cNvSpPr>
          <p:nvPr/>
        </p:nvSpPr>
        <p:spPr bwMode="auto">
          <a:xfrm>
            <a:off x="609600" y="62484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006666"/>
                </a:solidFill>
                <a:latin typeface="Times New Roman" pitchFamily="18" charset="0"/>
                <a:ea typeface="宋体" pitchFamily="2" charset="-122"/>
              </a:defRPr>
            </a:lvl1pPr>
            <a:lvl2pPr marL="742950" indent="-285750" eaLnBrk="0" hangingPunct="0">
              <a:defRPr kumimoji="1" sz="2800">
                <a:solidFill>
                  <a:srgbClr val="006666"/>
                </a:solidFill>
                <a:latin typeface="Times New Roman" pitchFamily="18" charset="0"/>
                <a:ea typeface="宋体" pitchFamily="2" charset="-122"/>
              </a:defRPr>
            </a:lvl2pPr>
            <a:lvl3pPr marL="1143000" indent="-228600" eaLnBrk="0" hangingPunct="0">
              <a:defRPr kumimoji="1" sz="2800">
                <a:solidFill>
                  <a:srgbClr val="006666"/>
                </a:solidFill>
                <a:latin typeface="Times New Roman" pitchFamily="18" charset="0"/>
                <a:ea typeface="宋体" pitchFamily="2" charset="-122"/>
              </a:defRPr>
            </a:lvl3pPr>
            <a:lvl4pPr marL="1600200" indent="-228600" eaLnBrk="0" hangingPunct="0">
              <a:defRPr kumimoji="1" sz="2800">
                <a:solidFill>
                  <a:srgbClr val="006666"/>
                </a:solidFill>
                <a:latin typeface="Times New Roman" pitchFamily="18" charset="0"/>
                <a:ea typeface="宋体" pitchFamily="2" charset="-122"/>
              </a:defRPr>
            </a:lvl4pPr>
            <a:lvl5pPr marL="2057400" indent="-228600" eaLnBrk="0" hangingPunct="0">
              <a:defRPr kumimoji="1" sz="2800">
                <a:solidFill>
                  <a:srgbClr val="006666"/>
                </a:solidFill>
                <a:latin typeface="Times New Roman" pitchFamily="18" charset="0"/>
                <a:ea typeface="宋体" pitchFamily="2" charset="-122"/>
              </a:defRPr>
            </a:lvl5pPr>
            <a:lvl6pPr marL="2514600" indent="-228600" eaLnBrk="0" fontAlgn="base" hangingPunct="0">
              <a:spcBef>
                <a:spcPct val="20000"/>
              </a:spcBef>
              <a:spcAft>
                <a:spcPct val="0"/>
              </a:spcAft>
              <a:defRPr kumimoji="1" sz="2800">
                <a:solidFill>
                  <a:srgbClr val="006666"/>
                </a:solidFill>
                <a:latin typeface="Times New Roman" pitchFamily="18" charset="0"/>
                <a:ea typeface="宋体" pitchFamily="2" charset="-122"/>
              </a:defRPr>
            </a:lvl6pPr>
            <a:lvl7pPr marL="2971800" indent="-228600" eaLnBrk="0" fontAlgn="base" hangingPunct="0">
              <a:spcBef>
                <a:spcPct val="20000"/>
              </a:spcBef>
              <a:spcAft>
                <a:spcPct val="0"/>
              </a:spcAft>
              <a:defRPr kumimoji="1" sz="2800">
                <a:solidFill>
                  <a:srgbClr val="006666"/>
                </a:solidFill>
                <a:latin typeface="Times New Roman" pitchFamily="18" charset="0"/>
                <a:ea typeface="宋体" pitchFamily="2" charset="-122"/>
              </a:defRPr>
            </a:lvl7pPr>
            <a:lvl8pPr marL="3429000" indent="-228600" eaLnBrk="0" fontAlgn="base" hangingPunct="0">
              <a:spcBef>
                <a:spcPct val="20000"/>
              </a:spcBef>
              <a:spcAft>
                <a:spcPct val="0"/>
              </a:spcAft>
              <a:defRPr kumimoji="1" sz="2800">
                <a:solidFill>
                  <a:srgbClr val="006666"/>
                </a:solidFill>
                <a:latin typeface="Times New Roman" pitchFamily="18" charset="0"/>
                <a:ea typeface="宋体" pitchFamily="2" charset="-122"/>
              </a:defRPr>
            </a:lvl8pPr>
            <a:lvl9pPr marL="3886200" indent="-228600" eaLnBrk="0" fontAlgn="base" hangingPunct="0">
              <a:spcBef>
                <a:spcPct val="20000"/>
              </a:spcBef>
              <a:spcAft>
                <a:spcPct val="0"/>
              </a:spcAft>
              <a:defRPr kumimoji="1" sz="2800">
                <a:solidFill>
                  <a:srgbClr val="006666"/>
                </a:solidFill>
                <a:latin typeface="Times New Roman" pitchFamily="18" charset="0"/>
                <a:ea typeface="宋体" pitchFamily="2" charset="-122"/>
              </a:defRPr>
            </a:lvl9pPr>
          </a:lstStyle>
          <a:p>
            <a:pPr eaLnBrk="1" hangingPunct="1">
              <a:spcBef>
                <a:spcPct val="50000"/>
              </a:spcBef>
              <a:defRPr/>
            </a:pPr>
            <a:endParaRPr lang="zh-CN" altLang="zh-CN" sz="2400" smtClean="0">
              <a:solidFill>
                <a:schemeClr val="tx1"/>
              </a:solidFill>
            </a:endParaRPr>
          </a:p>
        </p:txBody>
      </p:sp>
      <p:pic>
        <p:nvPicPr>
          <p:cNvPr id="1029" name="Picture 1029" descr="C:\Documents and Settings\xy.PC171871289725\桌面\logoN4.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3" y="6505575"/>
            <a:ext cx="915352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030" descr="C:\Documents and Settings\xy.PC171871289725\桌面\logoN1.G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63" y="0"/>
            <a:ext cx="915352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031" descr="C:\Program Files\Common Files\Microsoft Shared\Clipart\themes1\Lines\BD21321_.GI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219200"/>
            <a:ext cx="6858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2"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685800" y="3810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1027"/>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Text Box 1028"/>
          <p:cNvSpPr txBox="1">
            <a:spLocks noChangeArrowheads="1"/>
          </p:cNvSpPr>
          <p:nvPr/>
        </p:nvSpPr>
        <p:spPr bwMode="auto">
          <a:xfrm>
            <a:off x="609600" y="62484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400">
              <a:solidFill>
                <a:schemeClr val="tx1"/>
              </a:solidFill>
            </a:endParaRPr>
          </a:p>
        </p:txBody>
      </p:sp>
      <p:pic>
        <p:nvPicPr>
          <p:cNvPr id="3077" name="Picture 1029" descr="logoN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63" y="6505575"/>
            <a:ext cx="9153526" cy="3524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1030" descr="logo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3" y="0"/>
            <a:ext cx="9153526" cy="3524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1031" descr="BD21321_"/>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219200"/>
            <a:ext cx="6858000" cy="7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8287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7.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4.wmf"/><Relationship Id="rId11" Type="http://schemas.openxmlformats.org/officeDocument/2006/relationships/image" Target="../media/image26.wmf"/><Relationship Id="rId5" Type="http://schemas.openxmlformats.org/officeDocument/2006/relationships/oleObject" Target="../embeddings/oleObject18.bin"/><Relationship Id="rId10" Type="http://schemas.openxmlformats.org/officeDocument/2006/relationships/oleObject" Target="../embeddings/oleObject21.bin"/><Relationship Id="rId4" Type="http://schemas.openxmlformats.org/officeDocument/2006/relationships/image" Target="../media/image23.wmf"/><Relationship Id="rId9" Type="http://schemas.openxmlformats.org/officeDocument/2006/relationships/image" Target="../media/image2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8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8.wmf"/></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9.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7.bin"/><Relationship Id="rId14"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4800" smtClean="0">
                <a:solidFill>
                  <a:srgbClr val="FF0000"/>
                </a:solidFill>
                <a:latin typeface="隶书" panose="02010509060101010101" pitchFamily="49" charset="-122"/>
                <a:ea typeface="隶书" panose="02010509060101010101" pitchFamily="49" charset="-122"/>
              </a:rPr>
              <a:t>第</a:t>
            </a:r>
            <a:r>
              <a:rPr lang="en-US" altLang="zh-CN" sz="4800" smtClean="0">
                <a:solidFill>
                  <a:srgbClr val="FF0000"/>
                </a:solidFill>
                <a:latin typeface="隶书" panose="02010509060101010101" pitchFamily="49" charset="-122"/>
                <a:ea typeface="隶书" panose="02010509060101010101" pitchFamily="49" charset="-122"/>
              </a:rPr>
              <a:t>8</a:t>
            </a:r>
            <a:r>
              <a:rPr lang="zh-CN" altLang="en-US" sz="4800" smtClean="0">
                <a:solidFill>
                  <a:srgbClr val="FF0000"/>
                </a:solidFill>
                <a:latin typeface="隶书" panose="02010509060101010101" pitchFamily="49" charset="-122"/>
                <a:ea typeface="隶书" panose="02010509060101010101" pitchFamily="49" charset="-122"/>
              </a:rPr>
              <a:t>章  聚类分析</a:t>
            </a:r>
          </a:p>
        </p:txBody>
      </p:sp>
      <p:sp>
        <p:nvSpPr>
          <p:cNvPr id="4099" name="Rectangle 3"/>
          <p:cNvSpPr>
            <a:spLocks noGrp="1" noChangeArrowheads="1"/>
          </p:cNvSpPr>
          <p:nvPr>
            <p:ph type="body" idx="1"/>
          </p:nvPr>
        </p:nvSpPr>
        <p:spPr>
          <a:xfrm>
            <a:off x="304800" y="1905000"/>
            <a:ext cx="8534400" cy="4267200"/>
          </a:xfrm>
        </p:spPr>
        <p:txBody>
          <a:bodyPr/>
          <a:lstStyle/>
          <a:p>
            <a:pPr eaLnBrk="1" hangingPunct="1">
              <a:buFontTx/>
              <a:buNone/>
            </a:pPr>
            <a:r>
              <a:rPr lang="zh-CN" altLang="en-US" smtClean="0"/>
              <a:t>聚类分析基本思想：“物以类聚”</a:t>
            </a:r>
          </a:p>
          <a:p>
            <a:pPr eaLnBrk="1" hangingPunct="1">
              <a:buFontTx/>
              <a:buNone/>
            </a:pPr>
            <a:endParaRPr lang="zh-CN" altLang="en-US" smtClean="0"/>
          </a:p>
          <a:p>
            <a:pPr eaLnBrk="1" hangingPunct="1">
              <a:buFontTx/>
              <a:buNone/>
            </a:pPr>
            <a:r>
              <a:rPr lang="zh-CN" altLang="en-US" smtClean="0"/>
              <a:t>聚类分析与分类的区别：学习方式有无导师</a:t>
            </a:r>
          </a:p>
          <a:p>
            <a:pPr eaLnBrk="1" hangingPunct="1">
              <a:buFontTx/>
              <a:buNone/>
            </a:pPr>
            <a:endParaRPr lang="zh-CN" altLang="en-US" smtClean="0"/>
          </a:p>
          <a:p>
            <a:pPr eaLnBrk="1" hangingPunct="1">
              <a:buFontTx/>
              <a:buNone/>
            </a:pPr>
            <a:r>
              <a:rPr lang="zh-CN" altLang="en-US" smtClean="0"/>
              <a:t>聚类分析学习方式：无导师方式</a:t>
            </a:r>
          </a:p>
          <a:p>
            <a:pPr eaLnBrk="1" hangingPunct="1">
              <a:buFontTx/>
              <a:buNone/>
            </a:pPr>
            <a:endParaRPr lang="zh-CN" altLang="en-US" sz="3600" smtClean="0"/>
          </a:p>
          <a:p>
            <a:pPr eaLnBrk="1" hangingPunct="1">
              <a:buFontTx/>
              <a:buNone/>
            </a:pPr>
            <a:endParaRPr lang="en-US" altLang="zh-CN" sz="36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404813"/>
            <a:ext cx="7772400"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聚类分析中的数据类型（续五）</a:t>
            </a:r>
          </a:p>
        </p:txBody>
      </p:sp>
      <p:sp>
        <p:nvSpPr>
          <p:cNvPr id="13315" name="Rectangle 3"/>
          <p:cNvSpPr>
            <a:spLocks noGrp="1" noChangeArrowheads="1"/>
          </p:cNvSpPr>
          <p:nvPr>
            <p:ph type="body" idx="1"/>
          </p:nvPr>
        </p:nvSpPr>
        <p:spPr>
          <a:xfrm>
            <a:off x="323850" y="1484313"/>
            <a:ext cx="8496300" cy="4611687"/>
          </a:xfrm>
        </p:spPr>
        <p:txBody>
          <a:bodyPr/>
          <a:lstStyle/>
          <a:p>
            <a:pPr eaLnBrk="1" hangingPunct="1"/>
            <a:r>
              <a:rPr lang="zh-CN" altLang="en-US" sz="2000" smtClean="0"/>
              <a:t>明可夫斯基距离是欧几里得距离和曼哈顿距离的概化，它的定义如下：</a:t>
            </a:r>
          </a:p>
          <a:p>
            <a:pPr eaLnBrk="1" hangingPunct="1"/>
            <a:endParaRPr lang="zh-CN" altLang="en-US" sz="2000" smtClean="0"/>
          </a:p>
          <a:p>
            <a:pPr eaLnBrk="1" hangingPunct="1"/>
            <a:endParaRPr lang="zh-CN" altLang="en-US" sz="2000" smtClean="0"/>
          </a:p>
          <a:p>
            <a:pPr eaLnBrk="1" hangingPunct="1">
              <a:lnSpc>
                <a:spcPct val="180000"/>
              </a:lnSpc>
            </a:pPr>
            <a:r>
              <a:rPr lang="zh-CN" altLang="en-US" sz="2000" smtClean="0"/>
              <a:t>这里的 </a:t>
            </a:r>
            <a:r>
              <a:rPr lang="en-US" altLang="zh-CN" sz="2000" smtClean="0"/>
              <a:t>p</a:t>
            </a:r>
            <a:r>
              <a:rPr lang="zh-CN" altLang="en-US" sz="2000" smtClean="0"/>
              <a:t>是一个正整数。当 </a:t>
            </a:r>
            <a:r>
              <a:rPr lang="en-US" altLang="zh-CN" sz="2000" smtClean="0"/>
              <a:t>p=1 </a:t>
            </a:r>
            <a:r>
              <a:rPr lang="zh-CN" altLang="en-US" sz="2000" smtClean="0"/>
              <a:t>时，它表示曼哈顿距离；当 </a:t>
            </a:r>
            <a:r>
              <a:rPr lang="en-US" altLang="zh-CN" sz="2000" smtClean="0"/>
              <a:t>p=2 </a:t>
            </a:r>
            <a:r>
              <a:rPr lang="zh-CN" altLang="en-US" sz="2000" smtClean="0"/>
              <a:t>表示欧几里得距离。如果对每个变量根据其重要性赋予一个权重，</a:t>
            </a:r>
            <a:r>
              <a:rPr lang="zh-CN" altLang="en-US" sz="2000" b="1" smtClean="0"/>
              <a:t>加权的欧几里得距</a:t>
            </a:r>
            <a:r>
              <a:rPr lang="zh-CN" altLang="en-US" sz="2000" smtClean="0"/>
              <a:t>离可以计算如下 ：</a:t>
            </a:r>
          </a:p>
        </p:txBody>
      </p:sp>
      <p:sp>
        <p:nvSpPr>
          <p:cNvPr id="13316" name="Rectangle 5"/>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13317" name="Object 4"/>
          <p:cNvGraphicFramePr>
            <a:graphicFrameLocks noChangeAspect="1"/>
          </p:cNvGraphicFramePr>
          <p:nvPr/>
        </p:nvGraphicFramePr>
        <p:xfrm>
          <a:off x="684213" y="1984375"/>
          <a:ext cx="7451725" cy="581025"/>
        </p:xfrm>
        <a:graphic>
          <a:graphicData uri="http://schemas.openxmlformats.org/presentationml/2006/ole">
            <mc:AlternateContent xmlns:mc="http://schemas.openxmlformats.org/markup-compatibility/2006">
              <mc:Choice xmlns:v="urn:schemas-microsoft-com:vml" Requires="v">
                <p:oleObj spid="_x0000_s13396" r:id="rId3" imgW="3543300" imgH="279400" progId="Equation.DSMT4">
                  <p:embed/>
                </p:oleObj>
              </mc:Choice>
              <mc:Fallback>
                <p:oleObj r:id="rId3" imgW="3543300" imgH="279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84375"/>
                        <a:ext cx="74517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Rectangle 7"/>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13319" name="Object 6"/>
          <p:cNvGraphicFramePr>
            <a:graphicFrameLocks noChangeAspect="1"/>
          </p:cNvGraphicFramePr>
          <p:nvPr/>
        </p:nvGraphicFramePr>
        <p:xfrm>
          <a:off x="539750" y="4868863"/>
          <a:ext cx="7920038" cy="720725"/>
        </p:xfrm>
        <a:graphic>
          <a:graphicData uri="http://schemas.openxmlformats.org/presentationml/2006/ole">
            <mc:AlternateContent xmlns:mc="http://schemas.openxmlformats.org/markup-compatibility/2006">
              <mc:Choice xmlns:v="urn:schemas-microsoft-com:vml" Requires="v">
                <p:oleObj spid="_x0000_s13397" r:id="rId5" imgW="3695700" imgH="304800" progId="Equation.DSMT4">
                  <p:embed/>
                </p:oleObj>
              </mc:Choice>
              <mc:Fallback>
                <p:oleObj r:id="rId5" imgW="3695700" imgH="304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4868863"/>
                        <a:ext cx="79200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381000"/>
            <a:ext cx="8458200"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聚类分析中的数据类型（续六）</a:t>
            </a:r>
          </a:p>
        </p:txBody>
      </p:sp>
      <p:sp>
        <p:nvSpPr>
          <p:cNvPr id="14339" name="Rectangle 3"/>
          <p:cNvSpPr>
            <a:spLocks noGrp="1" noChangeArrowheads="1"/>
          </p:cNvSpPr>
          <p:nvPr>
            <p:ph type="body" idx="1"/>
          </p:nvPr>
        </p:nvSpPr>
        <p:spPr>
          <a:xfrm>
            <a:off x="179388" y="1628775"/>
            <a:ext cx="8642350" cy="4114800"/>
          </a:xfrm>
        </p:spPr>
        <p:txBody>
          <a:bodyPr/>
          <a:lstStyle/>
          <a:p>
            <a:pPr eaLnBrk="1" hangingPunct="1">
              <a:lnSpc>
                <a:spcPct val="90000"/>
              </a:lnSpc>
            </a:pPr>
            <a:r>
              <a:rPr lang="zh-CN" altLang="en-US" smtClean="0"/>
              <a:t>上面的距离度量方法都满足对距离函数的如下数学要求：</a:t>
            </a:r>
          </a:p>
          <a:p>
            <a:pPr eaLnBrk="1" hangingPunct="1">
              <a:lnSpc>
                <a:spcPct val="90000"/>
              </a:lnSpc>
            </a:pPr>
            <a:r>
              <a:rPr lang="en-US" altLang="zh-CN" smtClean="0"/>
              <a:t>d</a:t>
            </a:r>
            <a:r>
              <a:rPr lang="zh-CN" altLang="en-US" smtClean="0"/>
              <a:t>（</a:t>
            </a:r>
            <a:r>
              <a:rPr lang="en-US" altLang="zh-CN" smtClean="0"/>
              <a:t>i</a:t>
            </a:r>
            <a:r>
              <a:rPr lang="zh-CN" altLang="en-US" smtClean="0"/>
              <a:t>，</a:t>
            </a:r>
            <a:r>
              <a:rPr lang="en-US" altLang="zh-CN" smtClean="0"/>
              <a:t>j</a:t>
            </a:r>
            <a:r>
              <a:rPr lang="zh-CN" altLang="en-US" smtClean="0"/>
              <a:t>）≥</a:t>
            </a:r>
            <a:r>
              <a:rPr lang="en-US" altLang="zh-CN" smtClean="0"/>
              <a:t>0</a:t>
            </a:r>
            <a:r>
              <a:rPr lang="zh-CN" altLang="en-US" smtClean="0"/>
              <a:t>：距离是一个非负的数值。</a:t>
            </a:r>
          </a:p>
          <a:p>
            <a:pPr eaLnBrk="1" hangingPunct="1">
              <a:lnSpc>
                <a:spcPct val="90000"/>
              </a:lnSpc>
            </a:pPr>
            <a:r>
              <a:rPr lang="en-US" altLang="zh-CN" smtClean="0"/>
              <a:t>d</a:t>
            </a:r>
            <a:r>
              <a:rPr lang="zh-CN" altLang="en-US" smtClean="0"/>
              <a:t>（</a:t>
            </a:r>
            <a:r>
              <a:rPr lang="en-US" altLang="zh-CN" smtClean="0"/>
              <a:t>i</a:t>
            </a:r>
            <a:r>
              <a:rPr lang="zh-CN" altLang="en-US" smtClean="0"/>
              <a:t>，</a:t>
            </a:r>
            <a:r>
              <a:rPr lang="en-US" altLang="zh-CN" smtClean="0"/>
              <a:t>i</a:t>
            </a:r>
            <a:r>
              <a:rPr lang="zh-CN" altLang="en-US" smtClean="0"/>
              <a:t>）</a:t>
            </a:r>
            <a:r>
              <a:rPr lang="en-US" altLang="zh-CN" smtClean="0"/>
              <a:t>=0</a:t>
            </a:r>
            <a:r>
              <a:rPr lang="zh-CN" altLang="en-US" smtClean="0"/>
              <a:t>：一个对象与自身的距离是 </a:t>
            </a:r>
            <a:r>
              <a:rPr lang="en-US" altLang="zh-CN" smtClean="0"/>
              <a:t>0</a:t>
            </a:r>
            <a:r>
              <a:rPr lang="zh-CN" altLang="en-US" smtClean="0"/>
              <a:t>。</a:t>
            </a:r>
          </a:p>
          <a:p>
            <a:pPr eaLnBrk="1" hangingPunct="1">
              <a:lnSpc>
                <a:spcPct val="90000"/>
              </a:lnSpc>
            </a:pPr>
            <a:r>
              <a:rPr lang="en-US" altLang="zh-CN" smtClean="0"/>
              <a:t>d</a:t>
            </a:r>
            <a:r>
              <a:rPr lang="zh-CN" altLang="en-US" smtClean="0"/>
              <a:t>（</a:t>
            </a:r>
            <a:r>
              <a:rPr lang="en-US" altLang="zh-CN" smtClean="0"/>
              <a:t>i</a:t>
            </a:r>
            <a:r>
              <a:rPr lang="zh-CN" altLang="en-US" smtClean="0"/>
              <a:t>，</a:t>
            </a:r>
            <a:r>
              <a:rPr lang="en-US" altLang="zh-CN" smtClean="0"/>
              <a:t>j</a:t>
            </a:r>
            <a:r>
              <a:rPr lang="zh-CN" altLang="en-US" smtClean="0"/>
              <a:t>）</a:t>
            </a:r>
            <a:r>
              <a:rPr lang="en-US" altLang="zh-CN" smtClean="0"/>
              <a:t>= d</a:t>
            </a:r>
            <a:r>
              <a:rPr lang="zh-CN" altLang="en-US" smtClean="0"/>
              <a:t>（</a:t>
            </a:r>
            <a:r>
              <a:rPr lang="en-US" altLang="zh-CN" smtClean="0"/>
              <a:t>j</a:t>
            </a:r>
            <a:r>
              <a:rPr lang="zh-CN" altLang="en-US" smtClean="0"/>
              <a:t>，</a:t>
            </a:r>
            <a:r>
              <a:rPr lang="en-US" altLang="zh-CN" smtClean="0"/>
              <a:t>i</a:t>
            </a:r>
            <a:r>
              <a:rPr lang="zh-CN" altLang="en-US" smtClean="0"/>
              <a:t>）：距离函数具有对称性。</a:t>
            </a:r>
          </a:p>
          <a:p>
            <a:pPr eaLnBrk="1" hangingPunct="1">
              <a:lnSpc>
                <a:spcPct val="90000"/>
              </a:lnSpc>
            </a:pPr>
            <a:r>
              <a:rPr lang="en-US" altLang="zh-CN" smtClean="0"/>
              <a:t>d</a:t>
            </a:r>
            <a:r>
              <a:rPr lang="zh-CN" altLang="en-US" smtClean="0"/>
              <a:t>（</a:t>
            </a:r>
            <a:r>
              <a:rPr lang="en-US" altLang="zh-CN" smtClean="0"/>
              <a:t>i</a:t>
            </a:r>
            <a:r>
              <a:rPr lang="zh-CN" altLang="en-US" smtClean="0"/>
              <a:t>，</a:t>
            </a:r>
            <a:r>
              <a:rPr lang="en-US" altLang="zh-CN" smtClean="0"/>
              <a:t>j</a:t>
            </a:r>
            <a:r>
              <a:rPr lang="zh-CN" altLang="en-US" smtClean="0"/>
              <a:t>）≤ </a:t>
            </a:r>
            <a:r>
              <a:rPr lang="en-US" altLang="zh-CN" smtClean="0"/>
              <a:t>d</a:t>
            </a:r>
            <a:r>
              <a:rPr lang="zh-CN" altLang="en-US" smtClean="0"/>
              <a:t>（</a:t>
            </a:r>
            <a:r>
              <a:rPr lang="en-US" altLang="zh-CN" smtClean="0"/>
              <a:t>i</a:t>
            </a:r>
            <a:r>
              <a:rPr lang="zh-CN" altLang="en-US" smtClean="0"/>
              <a:t>，</a:t>
            </a:r>
            <a:r>
              <a:rPr lang="en-US" altLang="zh-CN" smtClean="0"/>
              <a:t>h</a:t>
            </a:r>
            <a:r>
              <a:rPr lang="zh-CN" altLang="en-US" smtClean="0"/>
              <a:t>）</a:t>
            </a:r>
            <a:r>
              <a:rPr lang="en-US" altLang="zh-CN" smtClean="0"/>
              <a:t>+d</a:t>
            </a:r>
            <a:r>
              <a:rPr lang="zh-CN" altLang="en-US" smtClean="0"/>
              <a:t>（</a:t>
            </a:r>
            <a:r>
              <a:rPr lang="en-US" altLang="zh-CN" smtClean="0"/>
              <a:t>h</a:t>
            </a:r>
            <a:r>
              <a:rPr lang="zh-CN" altLang="en-US" smtClean="0"/>
              <a:t>，</a:t>
            </a:r>
            <a:r>
              <a:rPr lang="en-US" altLang="zh-CN" smtClean="0"/>
              <a:t>j</a:t>
            </a:r>
            <a:r>
              <a:rPr lang="zh-CN" altLang="en-US" smtClean="0"/>
              <a:t>）：从对象</a:t>
            </a:r>
            <a:r>
              <a:rPr lang="en-US" altLang="zh-CN" smtClean="0"/>
              <a:t>i </a:t>
            </a:r>
            <a:r>
              <a:rPr lang="zh-CN" altLang="en-US" smtClean="0"/>
              <a:t>到对象 </a:t>
            </a:r>
            <a:r>
              <a:rPr lang="en-US" altLang="zh-CN" smtClean="0"/>
              <a:t>j </a:t>
            </a:r>
            <a:r>
              <a:rPr lang="zh-CN" altLang="en-US" smtClean="0"/>
              <a:t>的直接距离不会大于途径任何其他对象的距离。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404813"/>
            <a:ext cx="8388350"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聚类分析中的数据类型（续七）</a:t>
            </a:r>
          </a:p>
        </p:txBody>
      </p:sp>
      <p:sp>
        <p:nvSpPr>
          <p:cNvPr id="15363" name="Rectangle 3"/>
          <p:cNvSpPr>
            <a:spLocks noGrp="1" noChangeArrowheads="1"/>
          </p:cNvSpPr>
          <p:nvPr>
            <p:ph type="body" idx="1"/>
          </p:nvPr>
        </p:nvSpPr>
        <p:spPr>
          <a:xfrm>
            <a:off x="250825" y="1557338"/>
            <a:ext cx="8713788" cy="4538662"/>
          </a:xfrm>
        </p:spPr>
        <p:txBody>
          <a:bodyPr/>
          <a:lstStyle/>
          <a:p>
            <a:pPr eaLnBrk="1" hangingPunct="1">
              <a:buFontTx/>
              <a:buNone/>
            </a:pPr>
            <a:r>
              <a:rPr lang="en-US" altLang="zh-CN" sz="2000" b="1" dirty="0" smtClean="0"/>
              <a:t>2</a:t>
            </a:r>
            <a:r>
              <a:rPr lang="zh-CN" altLang="en-US" sz="2000" b="1" dirty="0" smtClean="0"/>
              <a:t>）基于二元变量的相异度估算方法</a:t>
            </a:r>
            <a:endParaRPr lang="zh-CN" altLang="en-US" dirty="0" smtClean="0"/>
          </a:p>
          <a:p>
            <a:pPr eaLnBrk="1" hangingPunct="1">
              <a:buFontTx/>
              <a:buNone/>
            </a:pPr>
            <a:r>
              <a:rPr lang="zh-CN" altLang="en-US" sz="2000" dirty="0" smtClean="0"/>
              <a:t>（</a:t>
            </a:r>
            <a:r>
              <a:rPr lang="en-US" altLang="zh-CN" sz="2000" dirty="0" smtClean="0"/>
              <a:t>1</a:t>
            </a:r>
            <a:r>
              <a:rPr lang="zh-CN" altLang="en-US" sz="2000" dirty="0" smtClean="0"/>
              <a:t>）二元变量</a:t>
            </a:r>
          </a:p>
          <a:p>
            <a:pPr eaLnBrk="1" hangingPunct="1">
              <a:buFontTx/>
              <a:buNone/>
            </a:pPr>
            <a:r>
              <a:rPr lang="zh-CN" altLang="en-US" sz="2000" dirty="0" smtClean="0"/>
              <a:t>      一个</a:t>
            </a:r>
            <a:r>
              <a:rPr lang="zh-CN" altLang="en-US" sz="2000" b="1" dirty="0" smtClean="0"/>
              <a:t>二元变量</a:t>
            </a:r>
            <a:r>
              <a:rPr lang="zh-CN" altLang="en-US" sz="2000" dirty="0" smtClean="0"/>
              <a:t>只有两个状态：</a:t>
            </a:r>
            <a:r>
              <a:rPr lang="en-US" altLang="zh-CN" sz="2000" dirty="0" smtClean="0"/>
              <a:t>0 </a:t>
            </a:r>
            <a:r>
              <a:rPr lang="zh-CN" altLang="en-US" sz="2000" dirty="0" smtClean="0"/>
              <a:t>或 </a:t>
            </a:r>
            <a:r>
              <a:rPr lang="en-US" altLang="zh-CN" sz="2000" dirty="0" smtClean="0"/>
              <a:t>1</a:t>
            </a:r>
            <a:r>
              <a:rPr lang="zh-CN" altLang="en-US" sz="2000" dirty="0" smtClean="0"/>
              <a:t>，</a:t>
            </a:r>
            <a:r>
              <a:rPr lang="en-US" altLang="zh-CN" sz="2000" dirty="0" smtClean="0"/>
              <a:t>0 </a:t>
            </a:r>
            <a:r>
              <a:rPr lang="zh-CN" altLang="en-US" sz="2000" dirty="0" smtClean="0"/>
              <a:t>表示该变量为空，</a:t>
            </a:r>
            <a:r>
              <a:rPr lang="en-US" altLang="zh-CN" sz="2000" dirty="0" smtClean="0"/>
              <a:t>1 </a:t>
            </a:r>
            <a:r>
              <a:rPr lang="zh-CN" altLang="en-US" sz="2000" dirty="0" smtClean="0"/>
              <a:t>表示该变量存在。例如，给出一个 描述病人的变量 </a:t>
            </a:r>
            <a:r>
              <a:rPr lang="en-US" altLang="zh-CN" sz="2000" dirty="0" smtClean="0"/>
              <a:t>smoker</a:t>
            </a:r>
            <a:r>
              <a:rPr lang="zh-CN" altLang="en-US" sz="2000" dirty="0" smtClean="0"/>
              <a:t>，</a:t>
            </a:r>
            <a:r>
              <a:rPr lang="en-US" altLang="zh-CN" sz="2000" dirty="0" smtClean="0"/>
              <a:t>1 </a:t>
            </a:r>
            <a:r>
              <a:rPr lang="zh-CN" altLang="en-US" sz="2000" dirty="0" smtClean="0"/>
              <a:t>表示病人抽烟，而 </a:t>
            </a:r>
            <a:r>
              <a:rPr lang="en-US" altLang="zh-CN" sz="2000" dirty="0" smtClean="0"/>
              <a:t>0 </a:t>
            </a:r>
            <a:r>
              <a:rPr lang="zh-CN" altLang="en-US" sz="2000" dirty="0" smtClean="0"/>
              <a:t>表示病人不抽烟。</a:t>
            </a:r>
          </a:p>
          <a:p>
            <a:pPr eaLnBrk="1" hangingPunct="1">
              <a:buFontTx/>
              <a:buNone/>
            </a:pPr>
            <a:r>
              <a:rPr lang="zh-CN" altLang="en-US" sz="2000" dirty="0" smtClean="0"/>
              <a:t>（</a:t>
            </a:r>
            <a:r>
              <a:rPr lang="en-US" altLang="zh-CN" sz="2000" dirty="0" smtClean="0"/>
              <a:t>2</a:t>
            </a:r>
            <a:r>
              <a:rPr lang="zh-CN" altLang="en-US" sz="2000" dirty="0" smtClean="0"/>
              <a:t>）二元变量之间的相异度计算  </a:t>
            </a:r>
          </a:p>
          <a:p>
            <a:pPr eaLnBrk="1" hangingPunct="1">
              <a:buFontTx/>
              <a:buNone/>
            </a:pPr>
            <a:r>
              <a:rPr lang="zh-CN" altLang="en-US" sz="2000" dirty="0" smtClean="0"/>
              <a:t>     假设所有的二元变量有相同的权重，我们得到一个两行两列的可能性表 </a:t>
            </a:r>
            <a:r>
              <a:rPr lang="en-US" altLang="zh-CN" sz="2000" dirty="0" smtClean="0"/>
              <a:t>8.1</a:t>
            </a:r>
            <a:r>
              <a:rPr lang="zh-CN" altLang="en-US" sz="2000" dirty="0" smtClean="0"/>
              <a:t>。在表中，</a:t>
            </a:r>
            <a:r>
              <a:rPr lang="en-US" altLang="zh-CN" sz="2000" dirty="0" smtClean="0"/>
              <a:t>q </a:t>
            </a:r>
            <a:r>
              <a:rPr lang="zh-CN" altLang="en-US" sz="2000" dirty="0" smtClean="0"/>
              <a:t>是 对象 </a:t>
            </a:r>
            <a:r>
              <a:rPr lang="en-US" altLang="zh-CN" sz="2000" dirty="0" err="1" smtClean="0"/>
              <a:t>i</a:t>
            </a:r>
            <a:r>
              <a:rPr lang="en-US" altLang="zh-CN" sz="2000" dirty="0" smtClean="0"/>
              <a:t> </a:t>
            </a:r>
            <a:r>
              <a:rPr lang="zh-CN" altLang="en-US" sz="2000" dirty="0" smtClean="0"/>
              <a:t>和 </a:t>
            </a:r>
            <a:r>
              <a:rPr lang="en-US" altLang="zh-CN" sz="2000" dirty="0" smtClean="0"/>
              <a:t>j </a:t>
            </a:r>
            <a:r>
              <a:rPr lang="zh-CN" altLang="en-US" sz="2000" dirty="0" smtClean="0"/>
              <a:t>值都为 </a:t>
            </a:r>
            <a:r>
              <a:rPr lang="en-US" altLang="zh-CN" sz="2000" dirty="0" smtClean="0"/>
              <a:t>1 </a:t>
            </a:r>
            <a:r>
              <a:rPr lang="zh-CN" altLang="en-US" sz="2000" dirty="0" smtClean="0"/>
              <a:t>的</a:t>
            </a:r>
            <a:r>
              <a:rPr lang="zh-CN" altLang="en-US" sz="2000" dirty="0" smtClean="0">
                <a:solidFill>
                  <a:srgbClr val="FF0000"/>
                </a:solidFill>
              </a:rPr>
              <a:t>变量的数目</a:t>
            </a:r>
            <a:r>
              <a:rPr lang="zh-CN" altLang="en-US" sz="2000" dirty="0" smtClean="0"/>
              <a:t>，</a:t>
            </a:r>
            <a:r>
              <a:rPr lang="en-US" altLang="zh-CN" sz="2000" dirty="0" smtClean="0"/>
              <a:t>r </a:t>
            </a:r>
            <a:r>
              <a:rPr lang="zh-CN" altLang="en-US" sz="2000" dirty="0" smtClean="0"/>
              <a:t>是在对象 </a:t>
            </a:r>
            <a:r>
              <a:rPr lang="en-US" altLang="zh-CN" sz="2000" dirty="0" err="1" smtClean="0"/>
              <a:t>i</a:t>
            </a:r>
            <a:r>
              <a:rPr lang="en-US" altLang="zh-CN" sz="2000" dirty="0" smtClean="0"/>
              <a:t> </a:t>
            </a:r>
            <a:r>
              <a:rPr lang="zh-CN" altLang="en-US" sz="2000" dirty="0" smtClean="0"/>
              <a:t>中值为 </a:t>
            </a:r>
            <a:r>
              <a:rPr lang="en-US" altLang="zh-CN" sz="2000" dirty="0" smtClean="0"/>
              <a:t>1</a:t>
            </a:r>
            <a:r>
              <a:rPr lang="zh-CN" altLang="en-US" sz="2000" dirty="0" smtClean="0"/>
              <a:t>，在对象 </a:t>
            </a:r>
            <a:r>
              <a:rPr lang="en-US" altLang="zh-CN" sz="2000" dirty="0" smtClean="0"/>
              <a:t>j </a:t>
            </a:r>
            <a:r>
              <a:rPr lang="zh-CN" altLang="en-US" sz="2000" dirty="0" smtClean="0"/>
              <a:t>中值为 </a:t>
            </a:r>
            <a:r>
              <a:rPr lang="en-US" altLang="zh-CN" sz="2000" dirty="0" smtClean="0"/>
              <a:t>0 </a:t>
            </a:r>
            <a:r>
              <a:rPr lang="zh-CN" altLang="en-US" sz="2000" dirty="0" smtClean="0"/>
              <a:t>的</a:t>
            </a:r>
            <a:r>
              <a:rPr lang="zh-CN" altLang="en-US" sz="2000" dirty="0" smtClean="0">
                <a:solidFill>
                  <a:srgbClr val="FF0000"/>
                </a:solidFill>
              </a:rPr>
              <a:t>变量的数目</a:t>
            </a:r>
            <a:r>
              <a:rPr lang="zh-CN" altLang="en-US" sz="2000" dirty="0" smtClean="0"/>
              <a:t>，</a:t>
            </a:r>
            <a:r>
              <a:rPr lang="en-US" altLang="zh-CN" sz="2000" dirty="0" smtClean="0"/>
              <a:t>s </a:t>
            </a:r>
            <a:r>
              <a:rPr lang="zh-CN" altLang="en-US" sz="2000" dirty="0" smtClean="0"/>
              <a:t>是 在对象 </a:t>
            </a:r>
            <a:r>
              <a:rPr lang="en-US" altLang="zh-CN" sz="2000" dirty="0" err="1" smtClean="0"/>
              <a:t>i</a:t>
            </a:r>
            <a:r>
              <a:rPr lang="en-US" altLang="zh-CN" sz="2000" dirty="0" smtClean="0"/>
              <a:t> </a:t>
            </a:r>
            <a:r>
              <a:rPr lang="zh-CN" altLang="en-US" sz="2000" dirty="0" smtClean="0"/>
              <a:t>中值为 </a:t>
            </a:r>
            <a:r>
              <a:rPr lang="en-US" altLang="zh-CN" sz="2000" dirty="0" smtClean="0"/>
              <a:t>0</a:t>
            </a:r>
            <a:r>
              <a:rPr lang="zh-CN" altLang="en-US" sz="2000" dirty="0" smtClean="0"/>
              <a:t>，在对象 </a:t>
            </a:r>
            <a:r>
              <a:rPr lang="en-US" altLang="zh-CN" sz="2000" dirty="0" smtClean="0"/>
              <a:t>j </a:t>
            </a:r>
            <a:r>
              <a:rPr lang="zh-CN" altLang="en-US" sz="2000" dirty="0" smtClean="0"/>
              <a:t>中值为 </a:t>
            </a:r>
            <a:r>
              <a:rPr lang="en-US" altLang="zh-CN" sz="2000" dirty="0" smtClean="0"/>
              <a:t>1 </a:t>
            </a:r>
            <a:r>
              <a:rPr lang="zh-CN" altLang="en-US" sz="2000" dirty="0" smtClean="0"/>
              <a:t>的</a:t>
            </a:r>
            <a:r>
              <a:rPr lang="zh-CN" altLang="en-US" sz="2000" dirty="0" smtClean="0">
                <a:solidFill>
                  <a:srgbClr val="FF0000"/>
                </a:solidFill>
              </a:rPr>
              <a:t>变量的数目</a:t>
            </a:r>
            <a:r>
              <a:rPr lang="zh-CN" altLang="en-US" sz="2000" dirty="0" smtClean="0"/>
              <a:t>，</a:t>
            </a:r>
            <a:r>
              <a:rPr lang="en-US" altLang="zh-CN" sz="2000" dirty="0" smtClean="0"/>
              <a:t>t </a:t>
            </a:r>
            <a:r>
              <a:rPr lang="zh-CN" altLang="en-US" sz="2000" dirty="0" smtClean="0"/>
              <a:t>是在对象 </a:t>
            </a:r>
            <a:r>
              <a:rPr lang="en-US" altLang="zh-CN" sz="2000" dirty="0" err="1" smtClean="0"/>
              <a:t>i</a:t>
            </a:r>
            <a:r>
              <a:rPr lang="en-US" altLang="zh-CN" sz="2000" dirty="0" smtClean="0"/>
              <a:t> </a:t>
            </a:r>
            <a:r>
              <a:rPr lang="zh-CN" altLang="en-US" sz="2000" dirty="0" smtClean="0"/>
              <a:t>和 </a:t>
            </a:r>
            <a:r>
              <a:rPr lang="en-US" altLang="zh-CN" sz="2000" dirty="0" smtClean="0"/>
              <a:t>j </a:t>
            </a:r>
            <a:r>
              <a:rPr lang="zh-CN" altLang="en-US" sz="2000" dirty="0" smtClean="0"/>
              <a:t>中值都为 </a:t>
            </a:r>
            <a:r>
              <a:rPr lang="en-US" altLang="zh-CN" sz="2000" dirty="0" smtClean="0"/>
              <a:t>0 </a:t>
            </a:r>
            <a:r>
              <a:rPr lang="zh-CN" altLang="en-US" sz="2000" dirty="0" smtClean="0"/>
              <a:t>的</a:t>
            </a:r>
            <a:r>
              <a:rPr lang="zh-CN" altLang="en-US" sz="2000" dirty="0" smtClean="0">
                <a:solidFill>
                  <a:srgbClr val="FF0000"/>
                </a:solidFill>
              </a:rPr>
              <a:t>变量的数目</a:t>
            </a:r>
            <a:r>
              <a:rPr lang="zh-CN" altLang="en-US" sz="2000" dirty="0" smtClean="0"/>
              <a:t>。变量的总数是 </a:t>
            </a:r>
            <a:r>
              <a:rPr lang="en-US" altLang="zh-CN" sz="2000" dirty="0" smtClean="0"/>
              <a:t>p</a:t>
            </a:r>
            <a:r>
              <a:rPr lang="zh-CN" altLang="en-US" sz="2000" dirty="0" smtClean="0"/>
              <a:t>，</a:t>
            </a:r>
            <a:r>
              <a:rPr lang="en-US" altLang="zh-CN" sz="2000" dirty="0" smtClean="0"/>
              <a:t>p=</a:t>
            </a:r>
            <a:r>
              <a:rPr lang="en-US" altLang="zh-CN" sz="2000" dirty="0" err="1" smtClean="0"/>
              <a:t>q+r+s+t</a:t>
            </a:r>
            <a:r>
              <a:rPr lang="zh-CN" altLang="en-US" sz="2000" dirty="0" smtClean="0"/>
              <a:t>。</a:t>
            </a:r>
            <a:r>
              <a:rPr lang="zh-CN" altLang="en-US"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53"/>
          <p:cNvSpPr>
            <a:spLocks noGrp="1" noChangeArrowheads="1"/>
          </p:cNvSpPr>
          <p:nvPr>
            <p:ph type="title"/>
          </p:nvPr>
        </p:nvSpPr>
        <p:spPr>
          <a:xfrm>
            <a:off x="0" y="381000"/>
            <a:ext cx="8458200"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聚类分析中的数据类型（续八）</a:t>
            </a:r>
          </a:p>
        </p:txBody>
      </p:sp>
      <p:graphicFrame>
        <p:nvGraphicFramePr>
          <p:cNvPr id="88222" name="Group 158"/>
          <p:cNvGraphicFramePr>
            <a:graphicFrameLocks noGrp="1"/>
          </p:cNvGraphicFramePr>
          <p:nvPr>
            <p:ph sz="half" idx="2"/>
          </p:nvPr>
        </p:nvGraphicFramePr>
        <p:xfrm>
          <a:off x="971550" y="1989138"/>
          <a:ext cx="7126288" cy="3578226"/>
        </p:xfrm>
        <a:graphic>
          <a:graphicData uri="http://schemas.openxmlformats.org/drawingml/2006/table">
            <a:tbl>
              <a:tblPr/>
              <a:tblGrid>
                <a:gridCol w="1473200">
                  <a:extLst>
                    <a:ext uri="{9D8B030D-6E8A-4147-A177-3AD203B41FA5}">
                      <a16:colId xmlns:a16="http://schemas.microsoft.com/office/drawing/2014/main" val="20000"/>
                    </a:ext>
                  </a:extLst>
                </a:gridCol>
                <a:gridCol w="1377950">
                  <a:extLst>
                    <a:ext uri="{9D8B030D-6E8A-4147-A177-3AD203B41FA5}">
                      <a16:colId xmlns:a16="http://schemas.microsoft.com/office/drawing/2014/main" val="20001"/>
                    </a:ext>
                  </a:extLst>
                </a:gridCol>
                <a:gridCol w="1423988">
                  <a:extLst>
                    <a:ext uri="{9D8B030D-6E8A-4147-A177-3AD203B41FA5}">
                      <a16:colId xmlns:a16="http://schemas.microsoft.com/office/drawing/2014/main" val="20002"/>
                    </a:ext>
                  </a:extLst>
                </a:gridCol>
                <a:gridCol w="1425575">
                  <a:extLst>
                    <a:ext uri="{9D8B030D-6E8A-4147-A177-3AD203B41FA5}">
                      <a16:colId xmlns:a16="http://schemas.microsoft.com/office/drawing/2014/main" val="20003"/>
                    </a:ext>
                  </a:extLst>
                </a:gridCol>
                <a:gridCol w="1425575">
                  <a:extLst>
                    <a:ext uri="{9D8B030D-6E8A-4147-A177-3AD203B41FA5}">
                      <a16:colId xmlns:a16="http://schemas.microsoft.com/office/drawing/2014/main" val="20004"/>
                    </a:ext>
                  </a:extLst>
                </a:gridCol>
              </a:tblGrid>
              <a:tr h="1204913">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r>
                        <a:rPr kumimoji="1" lang="zh-CN" altLang="en-US" sz="20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对象</a:t>
                      </a:r>
                      <a:r>
                        <a:rPr kumimoji="1" lang="en-US" altLang="zh-CN"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rPr>
                        <a:t>j</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66750">
                <a:tc rowSpan="4">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对象</a:t>
                      </a:r>
                      <a:r>
                        <a:rPr kumimoji="1" lang="en-US" altLang="zh-CN"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和</a:t>
                      </a:r>
                      <a:endParaRPr kumimoji="1" lang="zh-CN" altLang="en-US"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8325">
                <a:tc vMerge="1">
                  <a:txBody>
                    <a:bodyPr/>
                    <a:lstStyle/>
                    <a:p>
                      <a:endParaRPr lang="zh-CN" altLang="en-US"/>
                    </a:p>
                  </a:txBody>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rPr>
                        <a:t>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rPr>
                        <a:t>q+r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913">
                <a:tc vMerge="1">
                  <a:txBody>
                    <a:bodyPr/>
                    <a:lstStyle/>
                    <a:p>
                      <a:endParaRPr lang="zh-CN" altLang="en-US"/>
                    </a:p>
                  </a:txBody>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新宋体" pitchFamily="49" charset="-122"/>
                          <a:cs typeface="Times New Roman" pitchFamily="18" charset="0"/>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rPr>
                        <a:t>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8325">
                <a:tc vMerge="1">
                  <a:txBody>
                    <a:bodyPr/>
                    <a:lstStyle/>
                    <a:p>
                      <a:endParaRPr lang="zh-CN" altLang="en-US"/>
                    </a:p>
                  </a:txBody>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和</a:t>
                      </a:r>
                      <a:endParaRPr kumimoji="1" lang="zh-CN" altLang="en-US"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rPr>
                        <a:t>q+s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新宋体" pitchFamily="49" charset="-122"/>
                          <a:cs typeface="Times New Roman" pitchFamily="18" charset="0"/>
                        </a:rPr>
                        <a:t>r+t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新宋体" pitchFamily="49" charset="-122"/>
                          <a:cs typeface="Times New Roman"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419" name="Text Box 157"/>
          <p:cNvSpPr txBox="1">
            <a:spLocks noChangeArrowheads="1"/>
          </p:cNvSpPr>
          <p:nvPr/>
        </p:nvSpPr>
        <p:spPr bwMode="auto">
          <a:xfrm>
            <a:off x="1979613" y="1484313"/>
            <a:ext cx="5113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000"/>
              <a:t>表 </a:t>
            </a:r>
            <a:r>
              <a:rPr lang="en-US" altLang="zh-CN" sz="2000"/>
              <a:t>8-1  </a:t>
            </a:r>
            <a:r>
              <a:rPr lang="zh-CN" altLang="en-US" sz="2000"/>
              <a:t>二元变量的相依表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381000"/>
            <a:ext cx="8278812"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聚类分析中的数据类型（续九）</a:t>
            </a:r>
          </a:p>
        </p:txBody>
      </p:sp>
      <p:sp>
        <p:nvSpPr>
          <p:cNvPr id="17411" name="Rectangle 3"/>
          <p:cNvSpPr>
            <a:spLocks noGrp="1" noChangeArrowheads="1"/>
          </p:cNvSpPr>
          <p:nvPr>
            <p:ph type="body" idx="1"/>
          </p:nvPr>
        </p:nvSpPr>
        <p:spPr>
          <a:xfrm>
            <a:off x="179388" y="1412875"/>
            <a:ext cx="8713787" cy="4611688"/>
          </a:xfrm>
        </p:spPr>
        <p:txBody>
          <a:bodyPr/>
          <a:lstStyle/>
          <a:p>
            <a:pPr eaLnBrk="1" hangingPunct="1"/>
            <a:r>
              <a:rPr lang="zh-CN" altLang="en-US" sz="2400" b="1" smtClean="0"/>
              <a:t>对称二元变量的相异度计算</a:t>
            </a:r>
          </a:p>
          <a:p>
            <a:pPr eaLnBrk="1" hangingPunct="1">
              <a:buFontTx/>
              <a:buNone/>
            </a:pPr>
            <a:r>
              <a:rPr lang="zh-CN" altLang="en-US" sz="2400" smtClean="0"/>
              <a:t>     如果它的两个状态有相同的权重</a:t>
            </a:r>
            <a:r>
              <a:rPr lang="en-US" altLang="zh-CN" sz="2400" smtClean="0"/>
              <a:t>, </a:t>
            </a:r>
            <a:r>
              <a:rPr lang="zh-CN" altLang="en-US" sz="2400" smtClean="0"/>
              <a:t>那么该二元变量是</a:t>
            </a:r>
            <a:r>
              <a:rPr lang="zh-CN" altLang="en-US" sz="2400" b="1" smtClean="0"/>
              <a:t>对称</a:t>
            </a:r>
            <a:r>
              <a:rPr lang="zh-CN" altLang="en-US" sz="2400" smtClean="0"/>
              <a:t>的，也就是两个取值 </a:t>
            </a:r>
            <a:r>
              <a:rPr lang="en-US" altLang="zh-CN" sz="2400" smtClean="0"/>
              <a:t>0 </a:t>
            </a:r>
            <a:r>
              <a:rPr lang="zh-CN" altLang="en-US" sz="2400" smtClean="0"/>
              <a:t>或 </a:t>
            </a:r>
            <a:r>
              <a:rPr lang="en-US" altLang="zh-CN" sz="2400" smtClean="0"/>
              <a:t>1 </a:t>
            </a:r>
            <a:r>
              <a:rPr lang="zh-CN" altLang="en-US" sz="2400" smtClean="0"/>
              <a:t>没有优先权。例如，属性“性别”就是这样的一 个例子，它有两个值：“女性”和“男性”。基于对称二元变量的相似度称为对称二元相异度，其相异度度量由下所示：</a:t>
            </a:r>
          </a:p>
          <a:p>
            <a:pPr eaLnBrk="1" hangingPunct="1">
              <a:buFontTx/>
              <a:buNone/>
            </a:pPr>
            <a:r>
              <a:rPr lang="zh-CN" altLang="en-US" sz="2400" smtClean="0"/>
              <a:t>                       </a:t>
            </a:r>
            <a:r>
              <a:rPr lang="en-US" altLang="zh-CN" sz="2400" smtClean="0"/>
              <a:t>d(i,j) = (r+s) / (q+r+s+t)</a:t>
            </a:r>
            <a:r>
              <a:rPr lang="en-US" altLang="zh-CN"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381000"/>
            <a:ext cx="8458200"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聚类分析中的数据类型（续十）</a:t>
            </a:r>
          </a:p>
        </p:txBody>
      </p:sp>
      <p:sp>
        <p:nvSpPr>
          <p:cNvPr id="18435" name="Rectangle 3"/>
          <p:cNvSpPr>
            <a:spLocks noGrp="1" noChangeArrowheads="1"/>
          </p:cNvSpPr>
          <p:nvPr>
            <p:ph type="body" idx="1"/>
          </p:nvPr>
        </p:nvSpPr>
        <p:spPr>
          <a:xfrm>
            <a:off x="0" y="1484313"/>
            <a:ext cx="8964613" cy="4968875"/>
          </a:xfrm>
        </p:spPr>
        <p:txBody>
          <a:bodyPr/>
          <a:lstStyle/>
          <a:p>
            <a:pPr eaLnBrk="1" hangingPunct="1">
              <a:lnSpc>
                <a:spcPct val="80000"/>
              </a:lnSpc>
            </a:pPr>
            <a:endParaRPr lang="en-US" altLang="zh-CN" sz="1400" dirty="0" smtClean="0"/>
          </a:p>
          <a:p>
            <a:pPr eaLnBrk="1" hangingPunct="1">
              <a:spcAft>
                <a:spcPct val="20000"/>
              </a:spcAft>
            </a:pPr>
            <a:r>
              <a:rPr lang="zh-CN" altLang="en-US" sz="2000" b="1" dirty="0" smtClean="0"/>
              <a:t>非对称二元变量的相异度计算</a:t>
            </a:r>
          </a:p>
          <a:p>
            <a:pPr eaLnBrk="1" hangingPunct="1">
              <a:lnSpc>
                <a:spcPct val="110000"/>
              </a:lnSpc>
              <a:spcAft>
                <a:spcPct val="20000"/>
              </a:spcAft>
              <a:buFontTx/>
              <a:buNone/>
            </a:pPr>
            <a:r>
              <a:rPr lang="zh-CN" altLang="en-US" sz="2000" dirty="0" smtClean="0"/>
              <a:t>     变量状态的输出不是同样重要，那么该二元变量是</a:t>
            </a:r>
            <a:r>
              <a:rPr lang="zh-CN" altLang="en-US" sz="2000" b="1" dirty="0" smtClean="0"/>
              <a:t>不对称</a:t>
            </a:r>
            <a:r>
              <a:rPr lang="zh-CN" altLang="en-US" sz="2000" dirty="0" smtClean="0"/>
              <a:t>的。例如一个疾病检查的肯定和 否定的结果。根据惯例，我们将比较重要的输出结果，通常也是出现几率较小的结果编码为 </a:t>
            </a:r>
            <a:r>
              <a:rPr lang="en-US" altLang="zh-CN" sz="2000" dirty="0" smtClean="0"/>
              <a:t>1</a:t>
            </a:r>
            <a:r>
              <a:rPr lang="zh-CN" altLang="en-US" sz="2000" dirty="0" smtClean="0"/>
              <a:t>（例 如，</a:t>
            </a:r>
            <a:r>
              <a:rPr lang="en-US" altLang="zh-CN" sz="2000" dirty="0" smtClean="0"/>
              <a:t>HIV </a:t>
            </a:r>
            <a:r>
              <a:rPr lang="zh-CN" altLang="en-US" sz="2000" dirty="0" smtClean="0"/>
              <a:t>阳性），而将另一种结果编码为 </a:t>
            </a:r>
            <a:r>
              <a:rPr lang="en-US" altLang="zh-CN" sz="2000" dirty="0" smtClean="0"/>
              <a:t>0</a:t>
            </a:r>
            <a:r>
              <a:rPr lang="zh-CN" altLang="en-US" sz="2000" dirty="0" smtClean="0"/>
              <a:t>（例如 </a:t>
            </a:r>
            <a:r>
              <a:rPr lang="en-US" altLang="zh-CN" sz="2000" dirty="0" smtClean="0"/>
              <a:t>HIV </a:t>
            </a:r>
            <a:r>
              <a:rPr lang="zh-CN" altLang="en-US" sz="2000" dirty="0" smtClean="0"/>
              <a:t>阴性）。给定两个对象，他们针对一个不对称的二元变量， 取值都为 </a:t>
            </a:r>
            <a:r>
              <a:rPr lang="en-US" altLang="zh-CN" sz="2000" dirty="0" smtClean="0"/>
              <a:t>1 </a:t>
            </a:r>
            <a:r>
              <a:rPr lang="zh-CN" altLang="en-US" sz="2000" dirty="0" smtClean="0"/>
              <a:t>（正匹配）的情况被认为比取值都为 </a:t>
            </a:r>
            <a:r>
              <a:rPr lang="en-US" altLang="zh-CN" sz="2000" dirty="0" smtClean="0"/>
              <a:t>0 </a:t>
            </a:r>
            <a:r>
              <a:rPr lang="zh-CN" altLang="en-US" sz="2000" dirty="0" smtClean="0"/>
              <a:t>（负匹配）的情况更有意义。因此，这样的二元变 量经常被认为好像只有一个状态。基于这样变量的相似度被称为非恒定的相似度。对非恒定的相似 度，最著名的评价系数是 </a:t>
            </a:r>
            <a:r>
              <a:rPr lang="en-US" altLang="zh-CN" sz="2000" dirty="0" err="1" smtClean="0"/>
              <a:t>Jaccard</a:t>
            </a:r>
            <a:r>
              <a:rPr lang="en-US" altLang="zh-CN" sz="2000" dirty="0" smtClean="0"/>
              <a:t>  </a:t>
            </a:r>
            <a:r>
              <a:rPr lang="zh-CN" altLang="en-US" sz="2000" dirty="0" smtClean="0"/>
              <a:t>系数，在它的计算中，负匹配的数目被认为是不重要的，因此被忽略。计算公式如下：</a:t>
            </a:r>
          </a:p>
          <a:p>
            <a:pPr eaLnBrk="1" hangingPunct="1">
              <a:lnSpc>
                <a:spcPct val="110000"/>
              </a:lnSpc>
              <a:spcAft>
                <a:spcPct val="20000"/>
              </a:spcAft>
              <a:buFontTx/>
              <a:buNone/>
            </a:pPr>
            <a:r>
              <a:rPr lang="zh-CN" altLang="en-US" sz="2000" dirty="0" smtClean="0"/>
              <a:t>                                </a:t>
            </a:r>
          </a:p>
          <a:p>
            <a:pPr eaLnBrk="1" hangingPunct="1">
              <a:spcAft>
                <a:spcPct val="20000"/>
              </a:spcAft>
              <a:buFontTx/>
              <a:buNone/>
            </a:pPr>
            <a:r>
              <a:rPr lang="zh-CN" altLang="en-US" sz="2000" dirty="0" smtClean="0"/>
              <a:t>                                     </a:t>
            </a:r>
            <a:r>
              <a:rPr lang="en-US" altLang="zh-CN" sz="2000" dirty="0" smtClean="0"/>
              <a:t>d(</a:t>
            </a:r>
            <a:r>
              <a:rPr lang="en-US" altLang="zh-CN" sz="2000" dirty="0" err="1" smtClean="0"/>
              <a:t>i,j</a:t>
            </a:r>
            <a:r>
              <a:rPr lang="en-US" altLang="zh-CN" sz="2000" dirty="0" smtClean="0"/>
              <a:t>) = (</a:t>
            </a:r>
            <a:r>
              <a:rPr lang="en-US" altLang="zh-CN" sz="2000" dirty="0" err="1" smtClean="0"/>
              <a:t>r+s</a:t>
            </a:r>
            <a:r>
              <a:rPr lang="en-US" altLang="zh-CN" sz="2000" dirty="0" smtClean="0"/>
              <a:t>) / (</a:t>
            </a:r>
            <a:r>
              <a:rPr lang="en-US" altLang="zh-CN" sz="2000" dirty="0" err="1" smtClean="0"/>
              <a:t>q+r+s</a:t>
            </a:r>
            <a:r>
              <a:rPr lang="en-US" altLang="zh-CN" sz="2000" dirty="0" smtClean="0"/>
              <a:t>)</a:t>
            </a:r>
            <a:r>
              <a:rPr lang="en-US" altLang="zh-CN" sz="1400"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381000"/>
            <a:ext cx="8964613"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聚类分析中的数据类型（续十一）</a:t>
            </a:r>
          </a:p>
        </p:txBody>
      </p:sp>
      <p:sp>
        <p:nvSpPr>
          <p:cNvPr id="19459" name="Rectangle 3"/>
          <p:cNvSpPr>
            <a:spLocks noGrp="1" noChangeArrowheads="1"/>
          </p:cNvSpPr>
          <p:nvPr>
            <p:ph type="body" idx="1"/>
          </p:nvPr>
        </p:nvSpPr>
        <p:spPr>
          <a:xfrm>
            <a:off x="685800" y="1412875"/>
            <a:ext cx="7772400" cy="5040313"/>
          </a:xfrm>
        </p:spPr>
        <p:txBody>
          <a:bodyPr/>
          <a:lstStyle/>
          <a:p>
            <a:pPr eaLnBrk="1" hangingPunct="1"/>
            <a:r>
              <a:rPr lang="zh-CN" altLang="en-US" sz="2000" dirty="0" smtClean="0"/>
              <a:t>例 </a:t>
            </a:r>
            <a:r>
              <a:rPr lang="en-US" altLang="zh-CN" sz="2000" dirty="0" smtClean="0"/>
              <a:t>8.1  </a:t>
            </a:r>
            <a:r>
              <a:rPr lang="zh-CN" altLang="en-US" sz="2000" dirty="0" smtClean="0"/>
              <a:t>二元变量之间的相异度：假设一个病人记录表（表 </a:t>
            </a:r>
            <a:r>
              <a:rPr lang="en-US" altLang="zh-CN" sz="2000" dirty="0" smtClean="0"/>
              <a:t>7.2</a:t>
            </a:r>
            <a:r>
              <a:rPr lang="zh-CN" altLang="en-US" sz="2000" dirty="0" smtClean="0"/>
              <a:t>）包含属性 </a:t>
            </a:r>
            <a:r>
              <a:rPr lang="en-US" altLang="zh-CN" sz="2000" dirty="0" smtClean="0"/>
              <a:t>name</a:t>
            </a:r>
            <a:r>
              <a:rPr lang="zh-CN" altLang="en-US" sz="2000" dirty="0" smtClean="0"/>
              <a:t>（姓名）</a:t>
            </a:r>
            <a:r>
              <a:rPr lang="en-US" altLang="zh-CN" sz="2000" dirty="0" smtClean="0"/>
              <a:t>, gender</a:t>
            </a:r>
            <a:r>
              <a:rPr lang="zh-CN" altLang="en-US" sz="2000" dirty="0" smtClean="0"/>
              <a:t>（性别）</a:t>
            </a:r>
            <a:r>
              <a:rPr lang="en-US" altLang="zh-CN" sz="2000" dirty="0" smtClean="0"/>
              <a:t>, fever</a:t>
            </a:r>
            <a:r>
              <a:rPr lang="zh-CN" altLang="en-US" sz="2000" dirty="0" smtClean="0"/>
              <a:t>（发烧）</a:t>
            </a:r>
            <a:r>
              <a:rPr lang="en-US" altLang="zh-CN" sz="2000" dirty="0" smtClean="0"/>
              <a:t>, cough</a:t>
            </a:r>
            <a:r>
              <a:rPr lang="zh-CN" altLang="en-US" sz="2000" dirty="0" smtClean="0"/>
              <a:t>（感冒）</a:t>
            </a:r>
            <a:r>
              <a:rPr lang="en-US" altLang="zh-CN" sz="2000" dirty="0" smtClean="0"/>
              <a:t>, test-1, test-2, test-3,  </a:t>
            </a:r>
            <a:r>
              <a:rPr lang="zh-CN" altLang="en-US" sz="2000" dirty="0" smtClean="0"/>
              <a:t>和 </a:t>
            </a:r>
            <a:r>
              <a:rPr lang="en-US" altLang="zh-CN" sz="2000" dirty="0" smtClean="0"/>
              <a:t>test-4</a:t>
            </a:r>
            <a:r>
              <a:rPr lang="zh-CN" altLang="en-US" sz="2000" dirty="0" smtClean="0"/>
              <a:t>，这里的 </a:t>
            </a:r>
            <a:r>
              <a:rPr lang="en-US" altLang="zh-CN" sz="2000" dirty="0" smtClean="0"/>
              <a:t>name </a:t>
            </a:r>
            <a:r>
              <a:rPr lang="zh-CN" altLang="en-US" sz="2000" dirty="0" smtClean="0"/>
              <a:t>是对象标识，</a:t>
            </a:r>
            <a:r>
              <a:rPr lang="en-US" altLang="zh-CN" sz="2000" dirty="0" smtClean="0"/>
              <a:t>gender </a:t>
            </a:r>
            <a:r>
              <a:rPr lang="zh-CN" altLang="en-US" sz="2000" dirty="0" smtClean="0"/>
              <a:t>是对称的二元变量，其余的属性都是非对称的二元变量。</a:t>
            </a:r>
          </a:p>
          <a:p>
            <a:pPr eaLnBrk="1" hangingPunct="1"/>
            <a:r>
              <a:rPr lang="zh-CN" altLang="en-US" sz="2000" dirty="0" smtClean="0"/>
              <a:t>对非对称属性，值 </a:t>
            </a:r>
            <a:r>
              <a:rPr lang="en-US" altLang="zh-CN" sz="2000" dirty="0" smtClean="0"/>
              <a:t>Y(yes)</a:t>
            </a:r>
            <a:r>
              <a:rPr lang="zh-CN" altLang="en-US" sz="2000" dirty="0" smtClean="0"/>
              <a:t>和 </a:t>
            </a:r>
            <a:r>
              <a:rPr lang="en-US" altLang="zh-CN" sz="2000" dirty="0" smtClean="0"/>
              <a:t>P(positive)</a:t>
            </a:r>
            <a:r>
              <a:rPr lang="zh-CN" altLang="en-US" sz="2000" dirty="0" smtClean="0"/>
              <a:t>被置为 </a:t>
            </a:r>
            <a:r>
              <a:rPr lang="en-US" altLang="zh-CN" sz="2000" dirty="0" smtClean="0"/>
              <a:t>1</a:t>
            </a:r>
            <a:r>
              <a:rPr lang="zh-CN" altLang="en-US" sz="2000" dirty="0" smtClean="0"/>
              <a:t>，值 </a:t>
            </a:r>
            <a:r>
              <a:rPr lang="en-US" altLang="zh-CN" sz="2000" dirty="0" smtClean="0"/>
              <a:t>N(no </a:t>
            </a:r>
            <a:r>
              <a:rPr lang="zh-CN" altLang="en-US" sz="2000" dirty="0" smtClean="0"/>
              <a:t>或者 </a:t>
            </a:r>
            <a:r>
              <a:rPr lang="en-US" altLang="zh-CN" sz="2000" dirty="0" smtClean="0"/>
              <a:t>negative)</a:t>
            </a:r>
            <a:r>
              <a:rPr lang="zh-CN" altLang="en-US" sz="2000" dirty="0" smtClean="0"/>
              <a:t>被置为 </a:t>
            </a:r>
            <a:r>
              <a:rPr lang="en-US" altLang="zh-CN" sz="2000" dirty="0" smtClean="0"/>
              <a:t>0</a:t>
            </a:r>
            <a:r>
              <a:rPr lang="zh-CN" altLang="en-US" sz="2000" dirty="0" smtClean="0"/>
              <a:t>。假设对象（病人） 之间的距离</a:t>
            </a:r>
            <a:r>
              <a:rPr lang="zh-CN" altLang="en-US" sz="2000" dirty="0" smtClean="0">
                <a:solidFill>
                  <a:srgbClr val="FF0000"/>
                </a:solidFill>
              </a:rPr>
              <a:t>只基于非对称变量</a:t>
            </a:r>
            <a:r>
              <a:rPr lang="zh-CN" altLang="en-US" sz="2000" dirty="0" smtClean="0"/>
              <a:t>来计算。根据 </a:t>
            </a:r>
            <a:r>
              <a:rPr lang="en-US" altLang="zh-CN" sz="2000" dirty="0" err="1" smtClean="0"/>
              <a:t>Jaccard</a:t>
            </a:r>
            <a:r>
              <a:rPr lang="en-US" altLang="zh-CN" sz="2000" dirty="0" smtClean="0"/>
              <a:t> </a:t>
            </a:r>
            <a:r>
              <a:rPr lang="zh-CN" altLang="en-US" sz="2000" dirty="0" smtClean="0"/>
              <a:t>系数公式（</a:t>
            </a:r>
            <a:r>
              <a:rPr lang="en-US" altLang="zh-CN" sz="2000" dirty="0" smtClean="0"/>
              <a:t>7-10</a:t>
            </a:r>
            <a:r>
              <a:rPr lang="zh-CN" altLang="en-US" sz="2000" dirty="0" smtClean="0"/>
              <a:t>），三个病人 </a:t>
            </a:r>
            <a:r>
              <a:rPr lang="en-US" altLang="zh-CN" sz="2000" dirty="0" err="1" smtClean="0"/>
              <a:t>Jack,Mary</a:t>
            </a:r>
            <a:r>
              <a:rPr lang="en-US" altLang="zh-CN" sz="2000" dirty="0" smtClean="0"/>
              <a:t>,</a:t>
            </a:r>
            <a:r>
              <a:rPr lang="zh-CN" altLang="en-US" sz="2000" dirty="0" smtClean="0"/>
              <a:t>和 </a:t>
            </a:r>
            <a:r>
              <a:rPr lang="en-US" altLang="zh-CN" sz="2000" dirty="0" smtClean="0"/>
              <a:t>Jim </a:t>
            </a:r>
            <a:r>
              <a:rPr lang="zh-CN" altLang="en-US" sz="2000" dirty="0" smtClean="0"/>
              <a:t>两 两之间的相异度如下：</a:t>
            </a:r>
          </a:p>
          <a:p>
            <a:pPr eaLnBrk="1" hangingPunct="1">
              <a:buFontTx/>
              <a:buNone/>
            </a:pPr>
            <a:r>
              <a:rPr lang="zh-CN" altLang="en-US" sz="2000" dirty="0" smtClean="0"/>
              <a:t>                </a:t>
            </a:r>
            <a:r>
              <a:rPr lang="en-US" altLang="zh-CN" sz="2000" dirty="0" smtClean="0"/>
              <a:t>d(</a:t>
            </a:r>
            <a:r>
              <a:rPr lang="en-US" altLang="zh-CN" sz="2000" dirty="0" err="1" smtClean="0"/>
              <a:t>jack,mary</a:t>
            </a:r>
            <a:r>
              <a:rPr lang="en-US" altLang="zh-CN" sz="2000" dirty="0" smtClean="0"/>
              <a:t>) = (0+1)/(2+0+1) = 0.33	 </a:t>
            </a:r>
          </a:p>
          <a:p>
            <a:pPr eaLnBrk="1" hangingPunct="1">
              <a:buFontTx/>
              <a:buNone/>
            </a:pPr>
            <a:r>
              <a:rPr lang="en-US" altLang="zh-CN" sz="2000" dirty="0" smtClean="0"/>
              <a:t>                d(</a:t>
            </a:r>
            <a:r>
              <a:rPr lang="en-US" altLang="zh-CN" sz="2000" dirty="0" err="1" smtClean="0"/>
              <a:t>jack,jim</a:t>
            </a:r>
            <a:r>
              <a:rPr lang="en-US" altLang="zh-CN" sz="2000" dirty="0" smtClean="0"/>
              <a:t>) = (1+1)/ (1+1+1) = 0.67	   </a:t>
            </a:r>
          </a:p>
          <a:p>
            <a:pPr eaLnBrk="1" hangingPunct="1">
              <a:buFontTx/>
              <a:buNone/>
            </a:pPr>
            <a:r>
              <a:rPr lang="en-US" altLang="zh-CN" sz="2000" dirty="0" smtClean="0"/>
              <a:t>                d(</a:t>
            </a:r>
            <a:r>
              <a:rPr lang="en-US" altLang="zh-CN" sz="2000" dirty="0" err="1" smtClean="0"/>
              <a:t>jim,mary</a:t>
            </a:r>
            <a:r>
              <a:rPr lang="en-US" altLang="zh-CN" sz="2000" dirty="0" smtClean="0"/>
              <a:t>)=(1+2)/(1+1+2) = 0.75	 </a:t>
            </a:r>
          </a:p>
          <a:p>
            <a:pPr eaLnBrk="1" hangingPunct="1"/>
            <a:r>
              <a:rPr lang="zh-CN" altLang="en-US" sz="2000" dirty="0" smtClean="0"/>
              <a:t>上面的值显示 </a:t>
            </a:r>
            <a:r>
              <a:rPr lang="en-US" altLang="zh-CN" sz="2000" dirty="0" smtClean="0"/>
              <a:t>Jim </a:t>
            </a:r>
            <a:r>
              <a:rPr lang="zh-CN" altLang="en-US" sz="2000" dirty="0" smtClean="0"/>
              <a:t>和 </a:t>
            </a:r>
            <a:r>
              <a:rPr lang="en-US" altLang="zh-CN" sz="2000" dirty="0" smtClean="0"/>
              <a:t>Mary </a:t>
            </a:r>
            <a:r>
              <a:rPr lang="zh-CN" altLang="en-US" sz="2000" dirty="0" smtClean="0"/>
              <a:t>不可能有相似的疾病，因为他们有着最高的相异度。在这三个病人中，</a:t>
            </a:r>
            <a:r>
              <a:rPr lang="en-US" altLang="zh-CN" sz="2000" dirty="0" smtClean="0"/>
              <a:t>Jack </a:t>
            </a:r>
            <a:r>
              <a:rPr lang="zh-CN" altLang="en-US" sz="2000" dirty="0" smtClean="0"/>
              <a:t>和 </a:t>
            </a:r>
            <a:r>
              <a:rPr lang="en-US" altLang="zh-CN" sz="2000" dirty="0" smtClean="0"/>
              <a:t>Mary </a:t>
            </a:r>
            <a:r>
              <a:rPr lang="zh-CN" altLang="en-US" sz="2000" dirty="0" smtClean="0"/>
              <a:t>最可能有类似的疾病。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66"/>
          <p:cNvSpPr>
            <a:spLocks noGrp="1" noChangeArrowheads="1"/>
          </p:cNvSpPr>
          <p:nvPr>
            <p:ph type="title"/>
          </p:nvPr>
        </p:nvSpPr>
        <p:spPr>
          <a:xfrm>
            <a:off x="179388" y="381000"/>
            <a:ext cx="8964612"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聚类分析中的数据类型（续十二）</a:t>
            </a:r>
          </a:p>
        </p:txBody>
      </p:sp>
      <p:sp>
        <p:nvSpPr>
          <p:cNvPr id="20483" name="Text Box 272"/>
          <p:cNvSpPr txBox="1">
            <a:spLocks noChangeArrowheads="1"/>
          </p:cNvSpPr>
          <p:nvPr/>
        </p:nvSpPr>
        <p:spPr bwMode="auto">
          <a:xfrm>
            <a:off x="1835150" y="1484313"/>
            <a:ext cx="496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000" b="1"/>
              <a:t>表 </a:t>
            </a:r>
            <a:r>
              <a:rPr lang="en-US" altLang="zh-CN" sz="2000" b="1"/>
              <a:t>8-2 </a:t>
            </a:r>
            <a:r>
              <a:rPr lang="zh-CN" altLang="en-US" sz="2000" b="1"/>
              <a:t>用二元属性描述患者记录的关系表</a:t>
            </a:r>
          </a:p>
        </p:txBody>
      </p:sp>
      <p:graphicFrame>
        <p:nvGraphicFramePr>
          <p:cNvPr id="93723" name="Group 539"/>
          <p:cNvGraphicFramePr>
            <a:graphicFrameLocks noGrp="1"/>
          </p:cNvGraphicFramePr>
          <p:nvPr>
            <p:ph idx="1"/>
          </p:nvPr>
        </p:nvGraphicFramePr>
        <p:xfrm>
          <a:off x="685800" y="1981200"/>
          <a:ext cx="7772400" cy="4114801"/>
        </p:xfrm>
        <a:graphic>
          <a:graphicData uri="http://schemas.openxmlformats.org/drawingml/2006/table">
            <a:tbl>
              <a:tblPr/>
              <a:tblGrid>
                <a:gridCol w="969963">
                  <a:extLst>
                    <a:ext uri="{9D8B030D-6E8A-4147-A177-3AD203B41FA5}">
                      <a16:colId xmlns:a16="http://schemas.microsoft.com/office/drawing/2014/main" val="20000"/>
                    </a:ext>
                  </a:extLst>
                </a:gridCol>
                <a:gridCol w="1044029">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905892">
                  <a:extLst>
                    <a:ext uri="{9D8B030D-6E8A-4147-A177-3AD203B41FA5}">
                      <a16:colId xmlns:a16="http://schemas.microsoft.com/office/drawing/2014/main" val="20004"/>
                    </a:ext>
                  </a:extLst>
                </a:gridCol>
                <a:gridCol w="968375">
                  <a:extLst>
                    <a:ext uri="{9D8B030D-6E8A-4147-A177-3AD203B41FA5}">
                      <a16:colId xmlns:a16="http://schemas.microsoft.com/office/drawing/2014/main" val="20005"/>
                    </a:ext>
                  </a:extLst>
                </a:gridCol>
                <a:gridCol w="969963">
                  <a:extLst>
                    <a:ext uri="{9D8B030D-6E8A-4147-A177-3AD203B41FA5}">
                      <a16:colId xmlns:a16="http://schemas.microsoft.com/office/drawing/2014/main" val="20006"/>
                    </a:ext>
                  </a:extLst>
                </a:gridCol>
                <a:gridCol w="969962">
                  <a:extLst>
                    <a:ext uri="{9D8B030D-6E8A-4147-A177-3AD203B41FA5}">
                      <a16:colId xmlns:a16="http://schemas.microsoft.com/office/drawing/2014/main" val="20007"/>
                    </a:ext>
                  </a:extLst>
                </a:gridCol>
              </a:tblGrid>
              <a:tr h="1163637">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名字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gender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fever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cough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test-1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test-2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test-3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test-4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8188">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Jack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Y</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1</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N</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0</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P</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1</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N</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0</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N</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0</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N</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0</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8188">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Mary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Y</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1</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N</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0</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P</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1</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N</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0</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P</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1</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N</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0</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6600">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Jim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Y</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1</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Y</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1</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N</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0</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N</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0</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N</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0</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N</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0</a:t>
                      </a:r>
                      <a:r>
                        <a:rPr kumimoji="1" lang="zh-CN" altLang="en-US" sz="1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8188">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381000"/>
            <a:ext cx="9144000"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聚类分析中的数据类型（续十三）</a:t>
            </a:r>
          </a:p>
        </p:txBody>
      </p:sp>
      <p:sp>
        <p:nvSpPr>
          <p:cNvPr id="21507" name="Rectangle 3"/>
          <p:cNvSpPr>
            <a:spLocks noGrp="1" noChangeArrowheads="1"/>
          </p:cNvSpPr>
          <p:nvPr>
            <p:ph type="body" idx="1"/>
          </p:nvPr>
        </p:nvSpPr>
        <p:spPr>
          <a:xfrm>
            <a:off x="323850" y="1557338"/>
            <a:ext cx="8496300" cy="4895850"/>
          </a:xfrm>
        </p:spPr>
        <p:txBody>
          <a:bodyPr/>
          <a:lstStyle/>
          <a:p>
            <a:pPr eaLnBrk="1" hangingPunct="1">
              <a:lnSpc>
                <a:spcPct val="90000"/>
              </a:lnSpc>
              <a:buFontTx/>
              <a:buNone/>
            </a:pPr>
            <a:r>
              <a:rPr lang="en-US" altLang="zh-CN" sz="2000" b="1" dirty="0" smtClean="0"/>
              <a:t>3</a:t>
            </a:r>
            <a:r>
              <a:rPr lang="zh-CN" altLang="en-US" sz="2000" b="1" dirty="0" smtClean="0"/>
              <a:t>）基于分类、序数和比例标度型变量的相异度估算方法</a:t>
            </a:r>
          </a:p>
          <a:p>
            <a:pPr eaLnBrk="1" hangingPunct="1">
              <a:lnSpc>
                <a:spcPct val="90000"/>
              </a:lnSpc>
              <a:buFontTx/>
              <a:buNone/>
            </a:pPr>
            <a:r>
              <a:rPr lang="zh-CN" altLang="en-US" sz="2000" b="1" dirty="0" smtClean="0"/>
              <a:t>（</a:t>
            </a:r>
            <a:r>
              <a:rPr lang="en-US" altLang="zh-CN" sz="2000" b="1" dirty="0" smtClean="0"/>
              <a:t>1</a:t>
            </a:r>
            <a:r>
              <a:rPr lang="zh-CN" altLang="en-US" sz="2000" b="1" dirty="0" smtClean="0"/>
              <a:t>）分类变量相异度计算</a:t>
            </a:r>
          </a:p>
          <a:p>
            <a:pPr eaLnBrk="1" hangingPunct="1">
              <a:lnSpc>
                <a:spcPct val="90000"/>
              </a:lnSpc>
              <a:buFontTx/>
              <a:buNone/>
            </a:pPr>
            <a:r>
              <a:rPr lang="en-US" altLang="en-US" sz="2000" b="1" dirty="0" smtClean="0"/>
              <a:t>①</a:t>
            </a:r>
            <a:r>
              <a:rPr lang="zh-CN" altLang="en-US" sz="2000" b="1" dirty="0" smtClean="0"/>
              <a:t>分类变量</a:t>
            </a:r>
          </a:p>
          <a:p>
            <a:pPr eaLnBrk="1" hangingPunct="1">
              <a:lnSpc>
                <a:spcPct val="90000"/>
              </a:lnSpc>
              <a:buFontTx/>
              <a:buNone/>
            </a:pPr>
            <a:r>
              <a:rPr lang="zh-CN" altLang="en-US" sz="2000" b="1" dirty="0" smtClean="0"/>
              <a:t>    分类变量是二元变量的推广，它可以具有多于两个的状态值。例如，</a:t>
            </a:r>
            <a:r>
              <a:rPr lang="en-US" altLang="zh-CN" sz="2000" b="1" dirty="0" err="1" smtClean="0"/>
              <a:t>map_color</a:t>
            </a:r>
            <a:r>
              <a:rPr lang="en-US" altLang="zh-CN" sz="2000" b="1" dirty="0" smtClean="0"/>
              <a:t>  </a:t>
            </a:r>
            <a:r>
              <a:rPr lang="zh-CN" altLang="en-US" sz="2000" b="1" dirty="0" smtClean="0"/>
              <a:t>是一个分类变 量，它可能有五个值：红色  </a:t>
            </a:r>
            <a:r>
              <a:rPr lang="en-US" altLang="zh-CN" sz="2000" b="1" dirty="0" smtClean="0"/>
              <a:t>,</a:t>
            </a:r>
            <a:r>
              <a:rPr lang="zh-CN" altLang="en-US" sz="2000" b="1" dirty="0" smtClean="0"/>
              <a:t>黄色，绿色，粉红色，和蓝色。假设一个分类变量的状态数目是 </a:t>
            </a:r>
            <a:r>
              <a:rPr lang="en-US" altLang="zh-CN" sz="2000" b="1" dirty="0" smtClean="0"/>
              <a:t>M</a:t>
            </a:r>
            <a:r>
              <a:rPr lang="zh-CN" altLang="en-US" sz="2000" b="1" dirty="0" smtClean="0"/>
              <a:t>。这些状态可以用字母，符号，或者一组整数（如 </a:t>
            </a:r>
            <a:r>
              <a:rPr lang="en-US" altLang="zh-CN" sz="2000" b="1" dirty="0" smtClean="0"/>
              <a:t>1</a:t>
            </a:r>
            <a:r>
              <a:rPr lang="zh-CN" altLang="en-US" sz="2000" b="1" dirty="0" smtClean="0"/>
              <a:t>，</a:t>
            </a:r>
            <a:r>
              <a:rPr lang="en-US" altLang="zh-CN" sz="2000" b="1" dirty="0" smtClean="0"/>
              <a:t>2</a:t>
            </a:r>
            <a:r>
              <a:rPr lang="zh-CN" altLang="en-US" sz="2000" b="1" dirty="0" smtClean="0"/>
              <a:t>，</a:t>
            </a:r>
            <a:r>
              <a:rPr lang="en-US" altLang="zh-CN" sz="2000" b="1" dirty="0" smtClean="0"/>
              <a:t>…,M</a:t>
            </a:r>
            <a:r>
              <a:rPr lang="zh-CN" altLang="en-US" sz="2000" b="1" dirty="0" smtClean="0"/>
              <a:t>） 来表示。要注意这些整数只是用于数据处理，并不代表任何特定的顺序。</a:t>
            </a:r>
          </a:p>
          <a:p>
            <a:pPr eaLnBrk="1" hangingPunct="1">
              <a:lnSpc>
                <a:spcPct val="90000"/>
              </a:lnSpc>
              <a:buFontTx/>
              <a:buNone/>
            </a:pPr>
            <a:r>
              <a:rPr lang="zh-CN" altLang="en-US" sz="2000" b="1" dirty="0" smtClean="0"/>
              <a:t>②分类变量相异度计算</a:t>
            </a:r>
          </a:p>
          <a:p>
            <a:pPr eaLnBrk="1" hangingPunct="1">
              <a:lnSpc>
                <a:spcPct val="90000"/>
              </a:lnSpc>
              <a:buFontTx/>
              <a:buNone/>
            </a:pPr>
            <a:r>
              <a:rPr lang="zh-CN" altLang="en-US" sz="2000" b="1" dirty="0" smtClean="0"/>
              <a:t>    两个对象 </a:t>
            </a:r>
            <a:r>
              <a:rPr lang="en-US" altLang="zh-CN" sz="2000" b="1" dirty="0" err="1" smtClean="0"/>
              <a:t>i</a:t>
            </a:r>
            <a:r>
              <a:rPr lang="en-US" altLang="zh-CN" sz="2000" b="1" dirty="0" smtClean="0"/>
              <a:t> </a:t>
            </a:r>
            <a:r>
              <a:rPr lang="zh-CN" altLang="en-US" sz="2000" b="1" dirty="0" smtClean="0"/>
              <a:t>和 </a:t>
            </a:r>
            <a:r>
              <a:rPr lang="en-US" altLang="zh-CN" sz="2000" b="1" dirty="0" smtClean="0"/>
              <a:t>j </a:t>
            </a:r>
            <a:r>
              <a:rPr lang="zh-CN" altLang="en-US" sz="2000" b="1" dirty="0" smtClean="0"/>
              <a:t>之间的相异度可以用简单匹 配方法来计算：</a:t>
            </a:r>
          </a:p>
          <a:p>
            <a:pPr eaLnBrk="1" hangingPunct="1">
              <a:lnSpc>
                <a:spcPct val="90000"/>
              </a:lnSpc>
              <a:buFontTx/>
              <a:buNone/>
            </a:pPr>
            <a:r>
              <a:rPr lang="zh-CN" altLang="en-US" sz="2000" b="1" dirty="0" smtClean="0"/>
              <a:t>                     </a:t>
            </a:r>
            <a:r>
              <a:rPr lang="en-US" altLang="zh-CN" sz="2000" b="1" dirty="0" smtClean="0"/>
              <a:t>d(</a:t>
            </a:r>
            <a:r>
              <a:rPr lang="en-US" altLang="zh-CN" sz="2000" b="1" dirty="0" err="1" smtClean="0"/>
              <a:t>i,j</a:t>
            </a:r>
            <a:r>
              <a:rPr lang="en-US" altLang="zh-CN" sz="2000" b="1" dirty="0" smtClean="0"/>
              <a:t>) = (p-m)/p	</a:t>
            </a:r>
          </a:p>
          <a:p>
            <a:pPr eaLnBrk="1" hangingPunct="1">
              <a:lnSpc>
                <a:spcPct val="90000"/>
              </a:lnSpc>
              <a:buFontTx/>
              <a:buNone/>
            </a:pPr>
            <a:r>
              <a:rPr lang="en-US" altLang="zh-CN" sz="2000" b="1" dirty="0" smtClean="0"/>
              <a:t>    </a:t>
            </a:r>
            <a:r>
              <a:rPr lang="zh-CN" altLang="en-US" sz="2000" b="1" dirty="0" smtClean="0"/>
              <a:t>这里 </a:t>
            </a:r>
            <a:r>
              <a:rPr lang="en-US" altLang="zh-CN" sz="2000" b="1" dirty="0" smtClean="0"/>
              <a:t>m </a:t>
            </a:r>
            <a:r>
              <a:rPr lang="zh-CN" altLang="en-US" sz="2000" b="1" dirty="0" smtClean="0"/>
              <a:t>是匹配的数目，即对象 </a:t>
            </a:r>
            <a:r>
              <a:rPr lang="en-US" altLang="zh-CN" sz="2000" b="1" dirty="0" err="1" smtClean="0"/>
              <a:t>i</a:t>
            </a:r>
            <a:r>
              <a:rPr lang="en-US" altLang="zh-CN" sz="2000" b="1" dirty="0" smtClean="0"/>
              <a:t> </a:t>
            </a:r>
            <a:r>
              <a:rPr lang="zh-CN" altLang="en-US" sz="2000" b="1" dirty="0" smtClean="0"/>
              <a:t>和 </a:t>
            </a:r>
            <a:r>
              <a:rPr lang="en-US" altLang="zh-CN" sz="2000" b="1" dirty="0" smtClean="0"/>
              <a:t>j </a:t>
            </a:r>
            <a:r>
              <a:rPr lang="zh-CN" altLang="en-US" sz="2000" b="1" dirty="0" smtClean="0"/>
              <a:t>取值相同的变量的数目；而  </a:t>
            </a:r>
            <a:r>
              <a:rPr lang="en-US" altLang="zh-CN" sz="2000" b="1" dirty="0" smtClean="0"/>
              <a:t>p </a:t>
            </a:r>
            <a:r>
              <a:rPr lang="zh-CN" altLang="en-US" sz="2000" b="1" dirty="0" smtClean="0"/>
              <a:t>是全部变量的数目。</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388" y="381000"/>
            <a:ext cx="8964612"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聚类分析中的数据类型（续十四）</a:t>
            </a:r>
          </a:p>
        </p:txBody>
      </p:sp>
      <p:sp>
        <p:nvSpPr>
          <p:cNvPr id="22531" name="Rectangle 3"/>
          <p:cNvSpPr>
            <a:spLocks noGrp="1" noChangeArrowheads="1"/>
          </p:cNvSpPr>
          <p:nvPr>
            <p:ph type="body" idx="1"/>
          </p:nvPr>
        </p:nvSpPr>
        <p:spPr>
          <a:xfrm>
            <a:off x="323850" y="1557338"/>
            <a:ext cx="8496300" cy="4538662"/>
          </a:xfrm>
        </p:spPr>
        <p:txBody>
          <a:bodyPr/>
          <a:lstStyle/>
          <a:p>
            <a:pPr eaLnBrk="1" hangingPunct="1">
              <a:buFontTx/>
              <a:buNone/>
            </a:pPr>
            <a:r>
              <a:rPr lang="zh-CN" altLang="en-US" sz="1800" b="1" smtClean="0"/>
              <a:t>（</a:t>
            </a:r>
            <a:r>
              <a:rPr lang="en-US" altLang="zh-CN" sz="1800" b="1" smtClean="0"/>
              <a:t>2</a:t>
            </a:r>
            <a:r>
              <a:rPr lang="zh-CN" altLang="en-US" sz="1800" b="1" smtClean="0"/>
              <a:t>）</a:t>
            </a:r>
            <a:r>
              <a:rPr lang="zh-CN" altLang="en-US" sz="2000" b="1" smtClean="0"/>
              <a:t>序数型变量相异度计算</a:t>
            </a:r>
          </a:p>
          <a:p>
            <a:pPr eaLnBrk="1" hangingPunct="1">
              <a:buFontTx/>
              <a:buNone/>
            </a:pPr>
            <a:r>
              <a:rPr lang="zh-CN" altLang="en-US" sz="2000" b="1" smtClean="0"/>
              <a:t>①离散型序数型变量</a:t>
            </a:r>
            <a:r>
              <a:rPr lang="en-US" altLang="zh-CN" sz="2000" b="1" smtClean="0"/>
              <a:t>:</a:t>
            </a:r>
            <a:r>
              <a:rPr lang="zh-CN" altLang="en-US" sz="2000" b="1" smtClean="0"/>
              <a:t>一个离散的序数型变量类似于分类变量，除了序数型变量的 </a:t>
            </a:r>
            <a:r>
              <a:rPr lang="en-US" altLang="zh-CN" sz="2000" b="1" smtClean="0"/>
              <a:t>M </a:t>
            </a:r>
            <a:r>
              <a:rPr lang="zh-CN" altLang="en-US" sz="2000" b="1" smtClean="0"/>
              <a:t>个状态是以有意义的序列排序的。</a:t>
            </a:r>
            <a:r>
              <a:rPr lang="zh-CN" altLang="en-US" sz="2000" smtClean="0"/>
              <a:t> 例如：教授、副教授、讲师、助教，这个序列排序是有意义的，</a:t>
            </a:r>
            <a:r>
              <a:rPr lang="en-US" altLang="zh-CN" sz="2000" smtClean="0"/>
              <a:t>M=4</a:t>
            </a:r>
          </a:p>
          <a:p>
            <a:pPr eaLnBrk="1" hangingPunct="1">
              <a:buFontTx/>
              <a:buNone/>
            </a:pPr>
            <a:r>
              <a:rPr lang="zh-CN" altLang="en-US" sz="2000" smtClean="0"/>
              <a:t>注：</a:t>
            </a:r>
            <a:r>
              <a:rPr lang="zh-CN" altLang="en-US" sz="2000" b="1" smtClean="0"/>
              <a:t>连续的序数型变量</a:t>
            </a:r>
            <a:r>
              <a:rPr lang="zh-CN" altLang="en-US" sz="2000" smtClean="0"/>
              <a:t>看起来象一个未知刻度的连续数据的集合，也就是 说，值的相对顺序是必要的，而其实际的大小则不重要。 例如：百分制成绩是一连续序数型变量，但它在数据挖掘中没有优秀、良好、中、及格、不及格来的简洁和有意义。因此，将</a:t>
            </a:r>
            <a:r>
              <a:rPr lang="zh-CN" altLang="en-US" sz="2000" b="1" smtClean="0"/>
              <a:t>连续的序数型变量</a:t>
            </a:r>
            <a:r>
              <a:rPr lang="zh-CN" altLang="en-US" sz="2000" smtClean="0"/>
              <a:t>的值域划分为有限个区间，从 而将其值离散化，也可以得到</a:t>
            </a:r>
            <a:r>
              <a:rPr lang="zh-CN" altLang="en-US" sz="2000" b="1" smtClean="0"/>
              <a:t>离散型序数型变量</a:t>
            </a:r>
            <a:r>
              <a:rPr lang="zh-CN" altLang="en-US" sz="2000" smtClean="0"/>
              <a:t>。例如</a:t>
            </a:r>
            <a:r>
              <a:rPr lang="en-US" altLang="zh-CN" sz="2000" smtClean="0"/>
              <a:t>100~90=</a:t>
            </a:r>
            <a:r>
              <a:rPr lang="zh-CN" altLang="en-US" sz="2000" smtClean="0"/>
              <a:t>优秀，</a:t>
            </a:r>
            <a:r>
              <a:rPr lang="en-US" altLang="zh-CN" sz="2000" smtClean="0"/>
              <a:t>89-80=</a:t>
            </a:r>
            <a:r>
              <a:rPr lang="zh-CN" altLang="en-US" sz="2000" smtClean="0"/>
              <a:t>良好，等等 。</a:t>
            </a:r>
          </a:p>
          <a:p>
            <a:pPr eaLnBrk="1" hangingPunct="1">
              <a:buFontTx/>
              <a:buNone/>
            </a:pPr>
            <a:r>
              <a:rPr lang="zh-CN" altLang="en-US" sz="1800" b="1" smtClean="0"/>
              <a:t>②</a:t>
            </a:r>
            <a:r>
              <a:rPr lang="zh-CN" altLang="en-US" sz="2000" b="1" smtClean="0"/>
              <a:t>序数型变量相异度计算</a:t>
            </a:r>
          </a:p>
        </p:txBody>
      </p:sp>
      <p:sp>
        <p:nvSpPr>
          <p:cNvPr id="225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sp>
        <p:nvSpPr>
          <p:cNvPr id="2253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381000"/>
            <a:ext cx="8229600" cy="762000"/>
          </a:xfrm>
        </p:spPr>
        <p:txBody>
          <a:bodyPr/>
          <a:lstStyle/>
          <a:p>
            <a:pPr algn="l" eaLnBrk="1" hangingPunct="1"/>
            <a:r>
              <a:rPr lang="en-US" altLang="zh-CN" sz="3600" b="1" smtClean="0">
                <a:solidFill>
                  <a:srgbClr val="FF0000"/>
                </a:solidFill>
              </a:rPr>
              <a:t>8-1 </a:t>
            </a:r>
            <a:r>
              <a:rPr lang="zh-CN" altLang="en-US" sz="3600" b="1" smtClean="0">
                <a:solidFill>
                  <a:srgbClr val="FF0000"/>
                </a:solidFill>
              </a:rPr>
              <a:t>聚类分析基本概念</a:t>
            </a:r>
          </a:p>
        </p:txBody>
      </p:sp>
      <p:sp>
        <p:nvSpPr>
          <p:cNvPr id="5123" name="Text Box 6"/>
          <p:cNvSpPr txBox="1">
            <a:spLocks noChangeArrowheads="1"/>
          </p:cNvSpPr>
          <p:nvPr/>
        </p:nvSpPr>
        <p:spPr bwMode="auto">
          <a:xfrm>
            <a:off x="0" y="1268413"/>
            <a:ext cx="9144000"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1</a:t>
            </a:r>
            <a:r>
              <a:rPr lang="zh-CN" altLang="en-US" sz="2000" b="1"/>
              <a:t>、聚类的定义</a:t>
            </a:r>
          </a:p>
          <a:p>
            <a:pPr eaLnBrk="1" hangingPunct="1">
              <a:spcBef>
                <a:spcPct val="50000"/>
              </a:spcBef>
              <a:buFontTx/>
              <a:buNone/>
            </a:pPr>
            <a:r>
              <a:rPr lang="zh-CN" altLang="en-US" sz="2000"/>
              <a:t>       将物理或抽象的对象的集合分组成为由类似的对象组成的多个类的过程被称为聚类。 同一类中的对象之间具有较高的相似度，而不同类中的对象差别较大。</a:t>
            </a:r>
          </a:p>
          <a:p>
            <a:pPr eaLnBrk="1" hangingPunct="1">
              <a:spcBef>
                <a:spcPct val="50000"/>
              </a:spcBef>
              <a:buFontTx/>
              <a:buNone/>
            </a:pPr>
            <a:r>
              <a:rPr lang="zh-CN" altLang="en-US" sz="2000"/>
              <a:t>  注</a:t>
            </a:r>
            <a:r>
              <a:rPr lang="en-US" altLang="zh-CN" sz="2000"/>
              <a:t>:</a:t>
            </a:r>
            <a:r>
              <a:rPr lang="zh-CN" altLang="en-US" sz="2000"/>
              <a:t>相似度是基于描述对象的属性计算的</a:t>
            </a:r>
            <a:r>
              <a:rPr lang="en-US" altLang="zh-CN" sz="2000"/>
              <a:t>,</a:t>
            </a:r>
            <a:r>
              <a:rPr lang="zh-CN" altLang="en-US" sz="2000"/>
              <a:t>计算是对对象之间距离作进行计算</a:t>
            </a:r>
          </a:p>
          <a:p>
            <a:pPr eaLnBrk="1" hangingPunct="1">
              <a:spcBef>
                <a:spcPct val="50000"/>
              </a:spcBef>
              <a:buFontTx/>
              <a:buNone/>
            </a:pPr>
            <a:r>
              <a:rPr lang="en-US" altLang="zh-CN" sz="2000" b="1"/>
              <a:t>2</a:t>
            </a:r>
            <a:r>
              <a:rPr lang="zh-CN" altLang="en-US" sz="2000" b="1"/>
              <a:t>、聚类的数学描述</a:t>
            </a:r>
          </a:p>
          <a:p>
            <a:pPr eaLnBrk="1" hangingPunct="1">
              <a:spcBef>
                <a:spcPct val="50000"/>
              </a:spcBef>
              <a:buFontTx/>
              <a:buNone/>
            </a:pPr>
            <a:r>
              <a:rPr lang="zh-CN" altLang="en-US" sz="2000"/>
              <a:t>     给定数据集合                               ，其中    为数据对象，根据数据对象间的相似程度，将</a:t>
            </a:r>
            <a:r>
              <a:rPr lang="en-US" altLang="zh-CN" sz="2000"/>
              <a:t>V</a:t>
            </a:r>
            <a:r>
              <a:rPr lang="zh-CN" altLang="en-US" sz="2000"/>
              <a:t>分成</a:t>
            </a:r>
            <a:r>
              <a:rPr lang="en-US" altLang="zh-CN" sz="2000"/>
              <a:t>k</a:t>
            </a:r>
            <a:r>
              <a:rPr lang="zh-CN" altLang="en-US" sz="2000"/>
              <a:t>组，并且满足：</a:t>
            </a:r>
          </a:p>
          <a:p>
            <a:pPr eaLnBrk="1" hangingPunct="1">
              <a:spcBef>
                <a:spcPct val="50000"/>
              </a:spcBef>
              <a:buFontTx/>
              <a:buNone/>
            </a:pPr>
            <a:endParaRPr lang="zh-CN" altLang="en-US" sz="2000"/>
          </a:p>
          <a:p>
            <a:pPr eaLnBrk="1" hangingPunct="1">
              <a:spcBef>
                <a:spcPct val="50000"/>
              </a:spcBef>
              <a:buFontTx/>
              <a:buNone/>
            </a:pPr>
            <a:endParaRPr lang="zh-CN" altLang="en-US" sz="2000"/>
          </a:p>
          <a:p>
            <a:pPr eaLnBrk="1" hangingPunct="1">
              <a:spcBef>
                <a:spcPct val="50000"/>
              </a:spcBef>
              <a:buFontTx/>
              <a:buNone/>
            </a:pPr>
            <a:endParaRPr lang="zh-CN" altLang="en-US" sz="2400"/>
          </a:p>
          <a:p>
            <a:pPr eaLnBrk="1" hangingPunct="1">
              <a:spcBef>
                <a:spcPct val="50000"/>
              </a:spcBef>
              <a:buFontTx/>
              <a:buNone/>
            </a:pPr>
            <a:endParaRPr lang="zh-CN" altLang="en-US" sz="2400"/>
          </a:p>
          <a:p>
            <a:pPr eaLnBrk="1" hangingPunct="1">
              <a:spcBef>
                <a:spcPct val="50000"/>
              </a:spcBef>
              <a:buFontTx/>
              <a:buNone/>
            </a:pPr>
            <a:r>
              <a:rPr lang="zh-CN" altLang="en-US" sz="2000"/>
              <a:t>     则该过程称为聚类，                                   称为簇</a:t>
            </a:r>
            <a:r>
              <a:rPr lang="en-US" altLang="zh-CN" sz="2000"/>
              <a:t>,C</a:t>
            </a:r>
            <a:r>
              <a:rPr lang="en-US" altLang="zh-CN" sz="2000" baseline="-25000"/>
              <a:t>j</a:t>
            </a:r>
            <a:r>
              <a:rPr lang="zh-CN" altLang="en-US" sz="2000"/>
              <a:t>中的对象具有高相似度</a:t>
            </a:r>
            <a:r>
              <a:rPr lang="en-US" altLang="zh-CN" sz="2000"/>
              <a:t>.</a:t>
            </a:r>
          </a:p>
        </p:txBody>
      </p:sp>
      <p:graphicFrame>
        <p:nvGraphicFramePr>
          <p:cNvPr id="5124" name="Object 9"/>
          <p:cNvGraphicFramePr>
            <a:graphicFrameLocks noChangeAspect="1"/>
          </p:cNvGraphicFramePr>
          <p:nvPr/>
        </p:nvGraphicFramePr>
        <p:xfrm>
          <a:off x="2051050" y="3455988"/>
          <a:ext cx="1911350" cy="404812"/>
        </p:xfrm>
        <a:graphic>
          <a:graphicData uri="http://schemas.openxmlformats.org/presentationml/2006/ole">
            <mc:AlternateContent xmlns:mc="http://schemas.openxmlformats.org/markup-compatibility/2006">
              <mc:Choice xmlns:v="urn:schemas-microsoft-com:vml" Requires="v">
                <p:oleObj spid="_x0000_s5241" name="Equation" r:id="rId3" imgW="1079500" imgH="228600" progId="Equation.3">
                  <p:embed/>
                </p:oleObj>
              </mc:Choice>
              <mc:Fallback>
                <p:oleObj name="Equation" r:id="rId3" imgW="107950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455988"/>
                        <a:ext cx="191135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10"/>
          <p:cNvGraphicFramePr>
            <a:graphicFrameLocks noChangeAspect="1"/>
          </p:cNvGraphicFramePr>
          <p:nvPr/>
        </p:nvGraphicFramePr>
        <p:xfrm>
          <a:off x="2843213" y="4292600"/>
          <a:ext cx="2362200" cy="2286000"/>
        </p:xfrm>
        <a:graphic>
          <a:graphicData uri="http://schemas.openxmlformats.org/presentationml/2006/ole">
            <mc:AlternateContent xmlns:mc="http://schemas.openxmlformats.org/markup-compatibility/2006">
              <mc:Choice xmlns:v="urn:schemas-microsoft-com:vml" Requires="v">
                <p:oleObj spid="_x0000_s5242" name="Equation" r:id="rId5" imgW="1104900" imgH="1447800" progId="Equation.3">
                  <p:embed/>
                </p:oleObj>
              </mc:Choice>
              <mc:Fallback>
                <p:oleObj name="Equation" r:id="rId5" imgW="1104900" imgH="1447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4292600"/>
                        <a:ext cx="2362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6" name="Object 11"/>
          <p:cNvGraphicFramePr>
            <a:graphicFrameLocks noChangeAspect="1"/>
          </p:cNvGraphicFramePr>
          <p:nvPr/>
        </p:nvGraphicFramePr>
        <p:xfrm>
          <a:off x="4643438" y="3408363"/>
          <a:ext cx="254000" cy="381000"/>
        </p:xfrm>
        <a:graphic>
          <a:graphicData uri="http://schemas.openxmlformats.org/presentationml/2006/ole">
            <mc:AlternateContent xmlns:mc="http://schemas.openxmlformats.org/markup-compatibility/2006">
              <mc:Choice xmlns:v="urn:schemas-microsoft-com:vml" Requires="v">
                <p:oleObj spid="_x0000_s5243" name="Equation" r:id="rId7" imgW="152334" imgH="228501" progId="Equation.3">
                  <p:embed/>
                </p:oleObj>
              </mc:Choice>
              <mc:Fallback>
                <p:oleObj name="Equation" r:id="rId7" imgW="152334" imgH="228501"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3408363"/>
                        <a:ext cx="254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0825" y="381000"/>
            <a:ext cx="8893175"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聚类分析中的数据类型（续十五）</a:t>
            </a:r>
          </a:p>
        </p:txBody>
      </p:sp>
      <p:sp>
        <p:nvSpPr>
          <p:cNvPr id="23555" name="Rectangle 3"/>
          <p:cNvSpPr>
            <a:spLocks noGrp="1" noChangeArrowheads="1"/>
          </p:cNvSpPr>
          <p:nvPr>
            <p:ph type="body" idx="1"/>
          </p:nvPr>
        </p:nvSpPr>
        <p:spPr>
          <a:xfrm>
            <a:off x="685800" y="1484313"/>
            <a:ext cx="7772400" cy="4897437"/>
          </a:xfrm>
        </p:spPr>
        <p:txBody>
          <a:bodyPr/>
          <a:lstStyle/>
          <a:p>
            <a:pPr eaLnBrk="1" hangingPunct="1"/>
            <a:r>
              <a:rPr lang="zh-CN" altLang="en-US" sz="2000" smtClean="0"/>
              <a:t>假设 </a:t>
            </a:r>
            <a:r>
              <a:rPr lang="en-US" altLang="zh-CN" sz="2000" smtClean="0"/>
              <a:t>f </a:t>
            </a:r>
            <a:r>
              <a:rPr lang="zh-CN" altLang="en-US" sz="2000" smtClean="0"/>
              <a:t>是用于描述 </a:t>
            </a:r>
            <a:r>
              <a:rPr lang="en-US" altLang="zh-CN" sz="2000" smtClean="0"/>
              <a:t>n </a:t>
            </a:r>
            <a:r>
              <a:rPr lang="zh-CN" altLang="en-US" sz="2000" smtClean="0"/>
              <a:t>个对象的一组序数型变量之一，变量 </a:t>
            </a:r>
            <a:r>
              <a:rPr lang="en-US" altLang="zh-CN" sz="2000" smtClean="0"/>
              <a:t>f </a:t>
            </a:r>
            <a:r>
              <a:rPr lang="zh-CN" altLang="en-US" sz="2000" smtClean="0"/>
              <a:t>有</a:t>
            </a:r>
            <a:r>
              <a:rPr lang="en-US" altLang="zh-CN" sz="2000" smtClean="0"/>
              <a:t>M</a:t>
            </a:r>
            <a:r>
              <a:rPr lang="en-US" altLang="zh-CN" sz="2000" baseline="-25000" smtClean="0"/>
              <a:t>f</a:t>
            </a:r>
            <a:r>
              <a:rPr lang="en-US" altLang="zh-CN" sz="2000" smtClean="0"/>
              <a:t>  </a:t>
            </a:r>
            <a:r>
              <a:rPr lang="zh-CN" altLang="en-US" sz="2000" smtClean="0"/>
              <a:t>个状态，这些有序的状态定义了一个序列 </a:t>
            </a:r>
            <a:r>
              <a:rPr lang="en-US" altLang="zh-CN" sz="2000" smtClean="0"/>
              <a:t>1</a:t>
            </a:r>
            <a:r>
              <a:rPr lang="zh-CN" altLang="en-US" sz="2000" smtClean="0"/>
              <a:t>，</a:t>
            </a:r>
            <a:r>
              <a:rPr lang="en-US" altLang="zh-CN" sz="2000" smtClean="0"/>
              <a:t>…, M</a:t>
            </a:r>
            <a:r>
              <a:rPr lang="en-US" altLang="zh-CN" sz="2000" baseline="-25000" smtClean="0"/>
              <a:t>f</a:t>
            </a:r>
            <a:r>
              <a:rPr lang="zh-CN" altLang="en-US" sz="2000" smtClean="0"/>
              <a:t>，关于 </a:t>
            </a:r>
            <a:r>
              <a:rPr lang="en-US" altLang="zh-CN" sz="2000" smtClean="0"/>
              <a:t>f </a:t>
            </a:r>
            <a:r>
              <a:rPr lang="zh-CN" altLang="en-US" sz="2000" smtClean="0"/>
              <a:t>的相异度计算包括如下步骤：</a:t>
            </a:r>
          </a:p>
          <a:p>
            <a:pPr eaLnBrk="1" hangingPunct="1">
              <a:buFontTx/>
              <a:buNone/>
            </a:pPr>
            <a:r>
              <a:rPr lang="en-US" altLang="zh-CN" sz="2000" smtClean="0"/>
              <a:t>step1</a:t>
            </a:r>
            <a:r>
              <a:rPr lang="zh-CN" altLang="en-US" sz="2000" smtClean="0"/>
              <a:t>．第 </a:t>
            </a:r>
            <a:r>
              <a:rPr lang="en-US" altLang="zh-CN" sz="2000" smtClean="0"/>
              <a:t>i </a:t>
            </a:r>
            <a:r>
              <a:rPr lang="zh-CN" altLang="en-US" sz="2000" smtClean="0"/>
              <a:t>个对象的 </a:t>
            </a:r>
            <a:r>
              <a:rPr lang="en-US" altLang="zh-CN" sz="2000" smtClean="0"/>
              <a:t>f </a:t>
            </a:r>
            <a:r>
              <a:rPr lang="zh-CN" altLang="en-US" sz="2000" smtClean="0"/>
              <a:t>值为</a:t>
            </a:r>
            <a:r>
              <a:rPr lang="en-US" altLang="zh-CN" sz="2000" smtClean="0"/>
              <a:t>x</a:t>
            </a:r>
            <a:r>
              <a:rPr lang="en-US" altLang="zh-CN" sz="2000" baseline="-25000" smtClean="0"/>
              <a:t>if</a:t>
            </a:r>
            <a:r>
              <a:rPr lang="en-US" altLang="zh-CN" sz="2000" smtClean="0"/>
              <a:t> </a:t>
            </a:r>
            <a:r>
              <a:rPr lang="zh-CN" altLang="en-US" sz="2000" smtClean="0"/>
              <a:t>，变量 </a:t>
            </a:r>
            <a:r>
              <a:rPr lang="en-US" altLang="zh-CN" sz="2000" smtClean="0"/>
              <a:t>f </a:t>
            </a:r>
            <a:r>
              <a:rPr lang="zh-CN" altLang="en-US" sz="2000" smtClean="0"/>
              <a:t>有</a:t>
            </a:r>
            <a:r>
              <a:rPr lang="en-US" altLang="zh-CN" sz="2000" smtClean="0"/>
              <a:t>M</a:t>
            </a:r>
            <a:r>
              <a:rPr lang="en-US" altLang="zh-CN" sz="2000" baseline="-25000" smtClean="0"/>
              <a:t>f</a:t>
            </a:r>
            <a:r>
              <a:rPr lang="en-US" altLang="zh-CN" sz="2000" smtClean="0"/>
              <a:t> </a:t>
            </a:r>
            <a:r>
              <a:rPr lang="zh-CN" altLang="en-US" sz="2000" smtClean="0"/>
              <a:t>个有序的状态，对应于序列 </a:t>
            </a:r>
            <a:r>
              <a:rPr lang="en-US" altLang="zh-CN" sz="2000" smtClean="0"/>
              <a:t>1</a:t>
            </a:r>
            <a:r>
              <a:rPr lang="zh-CN" altLang="en-US" sz="2000" smtClean="0"/>
              <a:t>，</a:t>
            </a:r>
            <a:r>
              <a:rPr lang="en-US" altLang="zh-CN" sz="2000" smtClean="0"/>
              <a:t>… M</a:t>
            </a:r>
            <a:r>
              <a:rPr lang="en-US" altLang="zh-CN" sz="2000" baseline="-25000" smtClean="0"/>
              <a:t>f</a:t>
            </a:r>
            <a:r>
              <a:rPr lang="en-US" altLang="zh-CN" sz="2000" smtClean="0"/>
              <a:t> </a:t>
            </a:r>
            <a:r>
              <a:rPr lang="zh-CN" altLang="en-US" sz="2000" smtClean="0"/>
              <a:t>，用对应的</a:t>
            </a:r>
            <a:r>
              <a:rPr lang="en-US" altLang="zh-CN" sz="2000" smtClean="0"/>
              <a:t>r</a:t>
            </a:r>
            <a:r>
              <a:rPr lang="en-US" altLang="zh-CN" sz="2000" baseline="-25000" smtClean="0"/>
              <a:t>if</a:t>
            </a:r>
            <a:r>
              <a:rPr lang="en-US" altLang="zh-CN" sz="2000" smtClean="0"/>
              <a:t> </a:t>
            </a:r>
            <a:r>
              <a:rPr lang="zh-CN" altLang="en-US" sz="2000" smtClean="0"/>
              <a:t>代替</a:t>
            </a:r>
            <a:r>
              <a:rPr lang="en-US" altLang="zh-CN" sz="2000" smtClean="0"/>
              <a:t>x</a:t>
            </a:r>
            <a:r>
              <a:rPr lang="en-US" altLang="zh-CN" sz="2000" baseline="-25000" smtClean="0"/>
              <a:t>if</a:t>
            </a:r>
            <a:r>
              <a:rPr lang="en-US" altLang="zh-CN" sz="2000" smtClean="0"/>
              <a:t> </a:t>
            </a:r>
            <a:r>
              <a:rPr lang="zh-CN" altLang="en-US" sz="2000" smtClean="0"/>
              <a:t>， </a:t>
            </a:r>
            <a:r>
              <a:rPr lang="en-US" altLang="zh-CN" sz="2000" smtClean="0"/>
              <a:t>r</a:t>
            </a:r>
            <a:r>
              <a:rPr lang="en-US" altLang="zh-CN" sz="2000" baseline="-25000" smtClean="0"/>
              <a:t>if</a:t>
            </a:r>
            <a:r>
              <a:rPr lang="en-US" altLang="zh-CN" sz="2000" smtClean="0"/>
              <a:t> ∈  {1,…,M</a:t>
            </a:r>
            <a:r>
              <a:rPr lang="en-US" altLang="zh-CN" sz="2000" baseline="-25000" smtClean="0"/>
              <a:t>f</a:t>
            </a:r>
            <a:r>
              <a:rPr lang="en-US" altLang="zh-CN" sz="2000" smtClean="0"/>
              <a:t>}</a:t>
            </a:r>
            <a:r>
              <a:rPr lang="zh-CN" altLang="en-US" sz="2000" smtClean="0"/>
              <a:t>。</a:t>
            </a:r>
          </a:p>
          <a:p>
            <a:pPr eaLnBrk="1" hangingPunct="1">
              <a:buFontTx/>
              <a:buNone/>
            </a:pPr>
            <a:r>
              <a:rPr lang="en-US" altLang="zh-CN" sz="2000" smtClean="0"/>
              <a:t>step2</a:t>
            </a:r>
            <a:r>
              <a:rPr lang="zh-CN" altLang="en-US" sz="2000" smtClean="0"/>
              <a:t>．既然每个序数型变量可以有不同数目的状态，我们经常必须将每个变量的值域映射到 </a:t>
            </a:r>
            <a:r>
              <a:rPr lang="en-US" altLang="zh-CN" sz="2000" smtClean="0"/>
              <a:t>[0 .0,1.0]</a:t>
            </a:r>
            <a:r>
              <a:rPr lang="zh-CN" altLang="en-US" sz="2000" smtClean="0"/>
              <a:t>上，以便每个变量都有相同的权重。这一点可以通过用</a:t>
            </a:r>
            <a:r>
              <a:rPr lang="en-US" altLang="zh-CN" sz="2000" smtClean="0"/>
              <a:t>z</a:t>
            </a:r>
            <a:r>
              <a:rPr lang="en-US" altLang="zh-CN" sz="2000" baseline="-25000" smtClean="0"/>
              <a:t>if</a:t>
            </a:r>
            <a:r>
              <a:rPr lang="en-US" altLang="zh-CN" sz="2000" smtClean="0"/>
              <a:t> </a:t>
            </a:r>
            <a:r>
              <a:rPr lang="zh-CN" altLang="en-US" sz="2000" smtClean="0"/>
              <a:t>代替</a:t>
            </a:r>
            <a:r>
              <a:rPr lang="en-US" altLang="zh-CN" sz="2000" smtClean="0"/>
              <a:t>r</a:t>
            </a:r>
            <a:r>
              <a:rPr lang="en-US" altLang="zh-CN" sz="2000" baseline="-25000" smtClean="0"/>
              <a:t>if</a:t>
            </a:r>
            <a:r>
              <a:rPr lang="zh-CN" altLang="en-US" sz="2000" smtClean="0"/>
              <a:t>来实现。</a:t>
            </a:r>
          </a:p>
          <a:p>
            <a:pPr eaLnBrk="1" hangingPunct="1"/>
            <a:endParaRPr lang="zh-CN" altLang="en-US" sz="2000" smtClean="0"/>
          </a:p>
          <a:p>
            <a:pPr eaLnBrk="1" hangingPunct="1"/>
            <a:endParaRPr lang="zh-CN" altLang="en-US" sz="2000" smtClean="0"/>
          </a:p>
          <a:p>
            <a:pPr eaLnBrk="1" hangingPunct="1"/>
            <a:endParaRPr lang="zh-CN" altLang="en-US" sz="2000" smtClean="0"/>
          </a:p>
          <a:p>
            <a:pPr eaLnBrk="1" hangingPunct="1">
              <a:buFontTx/>
              <a:buNone/>
            </a:pPr>
            <a:r>
              <a:rPr lang="en-US" altLang="zh-CN" sz="2000" smtClean="0"/>
              <a:t>step3</a:t>
            </a:r>
            <a:r>
              <a:rPr lang="zh-CN" altLang="en-US" sz="2000" smtClean="0"/>
              <a:t>．相异度的计算可以采用欧几里得距离或曼哈顿距离度量方法</a:t>
            </a:r>
            <a:r>
              <a:rPr lang="en-US" altLang="zh-CN" sz="2000" smtClean="0"/>
              <a:t>.(</a:t>
            </a:r>
            <a:r>
              <a:rPr lang="zh-CN" altLang="en-US" sz="2000" smtClean="0"/>
              <a:t>注意</a:t>
            </a:r>
            <a:r>
              <a:rPr lang="en-US" altLang="zh-CN" sz="2000" smtClean="0"/>
              <a:t>:</a:t>
            </a:r>
            <a:r>
              <a:rPr lang="zh-CN" altLang="en-US" sz="2000" smtClean="0"/>
              <a:t>采用</a:t>
            </a:r>
            <a:r>
              <a:rPr lang="en-US" altLang="zh-CN" sz="2000" smtClean="0"/>
              <a:t>z</a:t>
            </a:r>
            <a:r>
              <a:rPr lang="en-US" altLang="zh-CN" sz="2000" baseline="-25000" smtClean="0"/>
              <a:t>if</a:t>
            </a:r>
            <a:r>
              <a:rPr lang="zh-CN" altLang="en-US" sz="2000" smtClean="0"/>
              <a:t>作为第 </a:t>
            </a:r>
            <a:r>
              <a:rPr lang="en-US" altLang="zh-CN" sz="2000" smtClean="0"/>
              <a:t>i </a:t>
            </a:r>
            <a:r>
              <a:rPr lang="zh-CN" altLang="en-US" sz="2000" smtClean="0"/>
              <a:t>个对象的</a:t>
            </a:r>
            <a:r>
              <a:rPr lang="en-US" altLang="zh-CN" sz="2000" smtClean="0"/>
              <a:t>f </a:t>
            </a:r>
            <a:r>
              <a:rPr lang="zh-CN" altLang="en-US" sz="2000" smtClean="0"/>
              <a:t>值</a:t>
            </a:r>
            <a:r>
              <a:rPr lang="en-US" altLang="zh-CN" sz="2000" smtClean="0"/>
              <a:t>)</a:t>
            </a:r>
            <a:r>
              <a:rPr lang="zh-CN" altLang="en-US" sz="2000" smtClean="0"/>
              <a:t>。</a:t>
            </a: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23557" name="Object 4"/>
          <p:cNvGraphicFramePr>
            <a:graphicFrameLocks noChangeAspect="1"/>
          </p:cNvGraphicFramePr>
          <p:nvPr/>
        </p:nvGraphicFramePr>
        <p:xfrm>
          <a:off x="3203575" y="4149725"/>
          <a:ext cx="1368425" cy="808038"/>
        </p:xfrm>
        <a:graphic>
          <a:graphicData uri="http://schemas.openxmlformats.org/presentationml/2006/ole">
            <mc:AlternateContent xmlns:mc="http://schemas.openxmlformats.org/markup-compatibility/2006">
              <mc:Choice xmlns:v="urn:schemas-microsoft-com:vml" Requires="v">
                <p:oleObj spid="_x0000_s23596" r:id="rId3" imgW="787400" imgH="469900" progId="Equation.DSMT4">
                  <p:embed/>
                </p:oleObj>
              </mc:Choice>
              <mc:Fallback>
                <p:oleObj r:id="rId3" imgW="787400" imgH="469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4149725"/>
                        <a:ext cx="1368425"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79388" y="381000"/>
            <a:ext cx="8964612"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聚类分析中的数据类型（续十六）</a:t>
            </a:r>
          </a:p>
        </p:txBody>
      </p:sp>
      <p:sp>
        <p:nvSpPr>
          <p:cNvPr id="24579" name="Rectangle 3"/>
          <p:cNvSpPr>
            <a:spLocks noGrp="1" noChangeArrowheads="1"/>
          </p:cNvSpPr>
          <p:nvPr>
            <p:ph type="body" idx="1"/>
          </p:nvPr>
        </p:nvSpPr>
        <p:spPr>
          <a:xfrm>
            <a:off x="250825" y="1412875"/>
            <a:ext cx="8642350" cy="5111750"/>
          </a:xfrm>
        </p:spPr>
        <p:txBody>
          <a:bodyPr/>
          <a:lstStyle/>
          <a:p>
            <a:pPr eaLnBrk="1" hangingPunct="1">
              <a:lnSpc>
                <a:spcPct val="90000"/>
              </a:lnSpc>
              <a:buFontTx/>
              <a:buNone/>
            </a:pPr>
            <a:r>
              <a:rPr lang="zh-CN" altLang="en-US" sz="2000" b="1" smtClean="0"/>
              <a:t>（</a:t>
            </a:r>
            <a:r>
              <a:rPr lang="en-US" altLang="zh-CN" sz="2000" b="1" smtClean="0"/>
              <a:t>3</a:t>
            </a:r>
            <a:r>
              <a:rPr lang="zh-CN" altLang="en-US" sz="2000" b="1" smtClean="0"/>
              <a:t>）比例标度型变量相异度计算</a:t>
            </a:r>
          </a:p>
          <a:p>
            <a:pPr eaLnBrk="1" hangingPunct="1">
              <a:lnSpc>
                <a:spcPct val="90000"/>
              </a:lnSpc>
              <a:buFontTx/>
              <a:buNone/>
            </a:pPr>
            <a:r>
              <a:rPr lang="zh-CN" altLang="en-US" b="1" smtClean="0"/>
              <a:t>   </a:t>
            </a:r>
            <a:r>
              <a:rPr lang="zh-CN" altLang="en-US" sz="2000" b="1" smtClean="0"/>
              <a:t>①比例标度型变量：比例标度型变量在非线性的刻度取正的度量值，例如指数，近似地遵循如下的公式：</a:t>
            </a:r>
          </a:p>
          <a:p>
            <a:pPr eaLnBrk="1" hangingPunct="1">
              <a:lnSpc>
                <a:spcPct val="90000"/>
              </a:lnSpc>
              <a:buFontTx/>
              <a:buNone/>
            </a:pPr>
            <a:r>
              <a:rPr lang="zh-CN" altLang="en-US" sz="2000" b="1" smtClean="0"/>
              <a:t>                          或</a:t>
            </a:r>
          </a:p>
          <a:p>
            <a:pPr eaLnBrk="1" hangingPunct="1">
              <a:lnSpc>
                <a:spcPct val="90000"/>
              </a:lnSpc>
              <a:buFontTx/>
              <a:buNone/>
            </a:pPr>
            <a:r>
              <a:rPr lang="zh-CN" altLang="en-US" sz="2000" b="1" smtClean="0"/>
              <a:t>      这里的 </a:t>
            </a:r>
            <a:r>
              <a:rPr lang="en-US" altLang="zh-CN" sz="2000" b="1" smtClean="0"/>
              <a:t>A </a:t>
            </a:r>
            <a:r>
              <a:rPr lang="zh-CN" altLang="en-US" sz="2000" b="1" smtClean="0"/>
              <a:t>和 </a:t>
            </a:r>
            <a:r>
              <a:rPr lang="en-US" altLang="zh-CN" sz="2000" b="1" smtClean="0"/>
              <a:t>B </a:t>
            </a:r>
            <a:r>
              <a:rPr lang="zh-CN" altLang="en-US" sz="2000" b="1" smtClean="0"/>
              <a:t>是正的常数。典型的例子包括细菌数目的增长，或者放射性元素的衰变。</a:t>
            </a:r>
          </a:p>
          <a:p>
            <a:pPr eaLnBrk="1" hangingPunct="1">
              <a:lnSpc>
                <a:spcPct val="90000"/>
              </a:lnSpc>
              <a:buFontTx/>
              <a:buNone/>
            </a:pPr>
            <a:r>
              <a:rPr lang="zh-CN" altLang="en-US" sz="2400" b="1" smtClean="0"/>
              <a:t>     ②</a:t>
            </a:r>
            <a:r>
              <a:rPr lang="zh-CN" altLang="en-US" sz="2000" b="1" smtClean="0"/>
              <a:t>比例标度型变量相异度计算</a:t>
            </a:r>
            <a:endParaRPr lang="zh-CN" altLang="en-US" sz="2400" b="1" smtClean="0"/>
          </a:p>
          <a:p>
            <a:pPr eaLnBrk="1" hangingPunct="1">
              <a:lnSpc>
                <a:spcPct val="90000"/>
              </a:lnSpc>
            </a:pPr>
            <a:r>
              <a:rPr lang="zh-CN" altLang="en-US" sz="2400" b="1" smtClean="0"/>
              <a:t>采用与处理区间标度变量同样的方法。但是，这种作法通常不是一个好的选择，因为刻度 可能被扭曲了。</a:t>
            </a:r>
          </a:p>
          <a:p>
            <a:pPr eaLnBrk="1" hangingPunct="1">
              <a:lnSpc>
                <a:spcPct val="90000"/>
              </a:lnSpc>
            </a:pPr>
            <a:r>
              <a:rPr lang="zh-CN" altLang="en-US" sz="2400" b="1" smtClean="0"/>
              <a:t>对比例标度型变量进行对数变换，例如对象 </a:t>
            </a:r>
            <a:r>
              <a:rPr lang="en-US" altLang="zh-CN" sz="2400" b="1" smtClean="0"/>
              <a:t>i </a:t>
            </a:r>
            <a:r>
              <a:rPr lang="zh-CN" altLang="en-US" sz="2400" b="1" smtClean="0"/>
              <a:t>的 </a:t>
            </a:r>
            <a:r>
              <a:rPr lang="en-US" altLang="zh-CN" sz="2400" b="1" smtClean="0"/>
              <a:t>f </a:t>
            </a:r>
            <a:r>
              <a:rPr lang="zh-CN" altLang="en-US" sz="2400" b="1" smtClean="0"/>
              <a:t>变量的值</a:t>
            </a:r>
            <a:r>
              <a:rPr lang="en-US" altLang="zh-CN" sz="2400" b="1" smtClean="0"/>
              <a:t>x</a:t>
            </a:r>
            <a:r>
              <a:rPr lang="en-US" altLang="zh-CN" sz="2400" b="1" baseline="-25000" smtClean="0"/>
              <a:t>if</a:t>
            </a:r>
            <a:r>
              <a:rPr lang="zh-CN" altLang="en-US" sz="2400" b="1" smtClean="0"/>
              <a:t>被变换为</a:t>
            </a:r>
            <a:r>
              <a:rPr lang="en-US" altLang="zh-CN" sz="2400" b="1" smtClean="0"/>
              <a:t>:y</a:t>
            </a:r>
            <a:r>
              <a:rPr lang="en-US" altLang="zh-CN" sz="2400" b="1" baseline="-25000" smtClean="0"/>
              <a:t>if</a:t>
            </a:r>
            <a:r>
              <a:rPr lang="en-US" altLang="zh-CN" sz="2400" b="1" smtClean="0"/>
              <a:t> = log(x</a:t>
            </a:r>
            <a:r>
              <a:rPr lang="en-US" altLang="zh-CN" sz="2400" b="1" baseline="-25000" smtClean="0"/>
              <a:t>if</a:t>
            </a:r>
            <a:r>
              <a:rPr lang="en-US" altLang="zh-CN" sz="2400" b="1" smtClean="0"/>
              <a:t>)</a:t>
            </a:r>
            <a:r>
              <a:rPr lang="zh-CN" altLang="en-US" sz="2400" b="1" smtClean="0"/>
              <a:t>。 变换得到的值可以采用在区间标度变量法来处理。</a:t>
            </a:r>
          </a:p>
          <a:p>
            <a:pPr eaLnBrk="1" hangingPunct="1">
              <a:lnSpc>
                <a:spcPct val="90000"/>
              </a:lnSpc>
            </a:pPr>
            <a:r>
              <a:rPr lang="zh-CN" altLang="en-US" sz="2400" b="1" smtClean="0"/>
              <a:t>将</a:t>
            </a:r>
            <a:r>
              <a:rPr lang="en-US" altLang="zh-CN" sz="2400" b="1" smtClean="0"/>
              <a:t>x</a:t>
            </a:r>
            <a:r>
              <a:rPr lang="en-US" altLang="zh-CN" sz="2400" b="1" baseline="-25000" smtClean="0"/>
              <a:t>if</a:t>
            </a:r>
            <a:r>
              <a:rPr lang="en-US" altLang="zh-CN" sz="2400" b="1" smtClean="0"/>
              <a:t> </a:t>
            </a:r>
            <a:r>
              <a:rPr lang="zh-CN" altLang="en-US" sz="2400" b="1" smtClean="0"/>
              <a:t>看作连续的序数型数据，将其秩作为区间值来对待。</a:t>
            </a:r>
            <a:r>
              <a:rPr lang="zh-CN" altLang="en-US" sz="2400" smtClean="0"/>
              <a:t> </a:t>
            </a:r>
          </a:p>
        </p:txBody>
      </p:sp>
      <p:sp>
        <p:nvSpPr>
          <p:cNvPr id="245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24581" name="Object 4"/>
          <p:cNvGraphicFramePr>
            <a:graphicFrameLocks noChangeAspect="1"/>
          </p:cNvGraphicFramePr>
          <p:nvPr/>
        </p:nvGraphicFramePr>
        <p:xfrm>
          <a:off x="1187450" y="2492375"/>
          <a:ext cx="576263" cy="366713"/>
        </p:xfrm>
        <a:graphic>
          <a:graphicData uri="http://schemas.openxmlformats.org/presentationml/2006/ole">
            <mc:AlternateContent xmlns:mc="http://schemas.openxmlformats.org/markup-compatibility/2006">
              <mc:Choice xmlns:v="urn:schemas-microsoft-com:vml" Requires="v">
                <p:oleObj spid="_x0000_s24660" r:id="rId3" imgW="317225" imgH="203024" progId="Equation.DSMT4">
                  <p:embed/>
                </p:oleObj>
              </mc:Choice>
              <mc:Fallback>
                <p:oleObj r:id="rId3" imgW="317225" imgH="203024"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492375"/>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24583" name="Object 6"/>
          <p:cNvGraphicFramePr>
            <a:graphicFrameLocks noChangeAspect="1"/>
          </p:cNvGraphicFramePr>
          <p:nvPr/>
        </p:nvGraphicFramePr>
        <p:xfrm>
          <a:off x="2484438" y="2503488"/>
          <a:ext cx="647700" cy="349250"/>
        </p:xfrm>
        <a:graphic>
          <a:graphicData uri="http://schemas.openxmlformats.org/presentationml/2006/ole">
            <mc:AlternateContent xmlns:mc="http://schemas.openxmlformats.org/markup-compatibility/2006">
              <mc:Choice xmlns:v="urn:schemas-microsoft-com:vml" Requires="v">
                <p:oleObj spid="_x0000_s24661" r:id="rId5" imgW="368140" imgH="203112" progId="Equation.DSMT4">
                  <p:embed/>
                </p:oleObj>
              </mc:Choice>
              <mc:Fallback>
                <p:oleObj r:id="rId5" imgW="368140" imgH="20311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2503488"/>
                        <a:ext cx="6477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0" y="1484313"/>
            <a:ext cx="9144000" cy="4968875"/>
          </a:xfrm>
        </p:spPr>
        <p:txBody>
          <a:bodyPr/>
          <a:lstStyle/>
          <a:p>
            <a:pPr eaLnBrk="1" hangingPunct="1">
              <a:buFontTx/>
              <a:buNone/>
            </a:pPr>
            <a:r>
              <a:rPr lang="zh-CN" altLang="en-US" sz="2000" b="1" dirty="0" smtClean="0"/>
              <a:t>（</a:t>
            </a:r>
            <a:r>
              <a:rPr lang="en-US" altLang="zh-CN" sz="2000" b="1" dirty="0" smtClean="0"/>
              <a:t>4</a:t>
            </a:r>
            <a:r>
              <a:rPr lang="zh-CN" altLang="en-US" sz="2000" b="1" dirty="0" smtClean="0"/>
              <a:t>）混合类型变量相异度计算</a:t>
            </a:r>
          </a:p>
          <a:p>
            <a:pPr eaLnBrk="1" hangingPunct="1">
              <a:buFontTx/>
              <a:buNone/>
            </a:pPr>
            <a:r>
              <a:rPr lang="zh-CN" altLang="en-US" sz="2000" b="1" dirty="0" smtClean="0"/>
              <a:t>假设数据集包含 </a:t>
            </a:r>
            <a:r>
              <a:rPr lang="en-US" altLang="zh-CN" sz="2000" b="1" dirty="0" smtClean="0"/>
              <a:t>p </a:t>
            </a:r>
            <a:r>
              <a:rPr lang="zh-CN" altLang="en-US" sz="2000" b="1" dirty="0" smtClean="0"/>
              <a:t>个不同类型的变量，对象 </a:t>
            </a:r>
            <a:r>
              <a:rPr lang="en-US" altLang="zh-CN" sz="2000" b="1" dirty="0" err="1" smtClean="0"/>
              <a:t>i</a:t>
            </a:r>
            <a:r>
              <a:rPr lang="en-US" altLang="zh-CN" sz="2000" b="1" dirty="0" smtClean="0"/>
              <a:t> </a:t>
            </a:r>
            <a:r>
              <a:rPr lang="zh-CN" altLang="en-US" sz="2000" b="1" dirty="0" smtClean="0"/>
              <a:t>和 </a:t>
            </a:r>
            <a:r>
              <a:rPr lang="en-US" altLang="zh-CN" sz="2000" b="1" dirty="0" smtClean="0"/>
              <a:t>j </a:t>
            </a:r>
            <a:r>
              <a:rPr lang="zh-CN" altLang="en-US" sz="2000" b="1" dirty="0" smtClean="0"/>
              <a:t>之间的相异度 </a:t>
            </a:r>
            <a:r>
              <a:rPr lang="en-US" altLang="zh-CN" sz="2000" b="1" dirty="0" smtClean="0"/>
              <a:t>d(</a:t>
            </a:r>
            <a:r>
              <a:rPr lang="en-US" altLang="zh-CN" sz="2000" b="1" dirty="0" err="1" smtClean="0"/>
              <a:t>i,j</a:t>
            </a:r>
            <a:r>
              <a:rPr lang="en-US" altLang="zh-CN" sz="2000" b="1" dirty="0" smtClean="0"/>
              <a:t>)</a:t>
            </a:r>
            <a:r>
              <a:rPr lang="zh-CN" altLang="en-US" sz="2000" b="1" dirty="0" smtClean="0"/>
              <a:t>定义为：</a:t>
            </a:r>
          </a:p>
          <a:p>
            <a:pPr eaLnBrk="1" hangingPunct="1">
              <a:buFontTx/>
              <a:buNone/>
            </a:pPr>
            <a:endParaRPr lang="zh-CN" altLang="en-US" sz="2000" b="1" dirty="0" smtClean="0"/>
          </a:p>
          <a:p>
            <a:pPr eaLnBrk="1" hangingPunct="1">
              <a:buFontTx/>
              <a:buNone/>
            </a:pPr>
            <a:r>
              <a:rPr lang="zh-CN" altLang="en-US" sz="2000" b="1" dirty="0" smtClean="0"/>
              <a:t>                    </a:t>
            </a:r>
            <a:r>
              <a:rPr lang="en-US" altLang="zh-CN" sz="2000" b="1" dirty="0" smtClean="0"/>
              <a:t>d(</a:t>
            </a:r>
            <a:r>
              <a:rPr lang="en-US" altLang="zh-CN" sz="2000" b="1" dirty="0" err="1" smtClean="0"/>
              <a:t>i,j</a:t>
            </a:r>
            <a:r>
              <a:rPr lang="en-US" altLang="zh-CN" sz="2000" b="1" dirty="0" smtClean="0"/>
              <a:t>) =</a:t>
            </a:r>
          </a:p>
          <a:p>
            <a:pPr eaLnBrk="1" hangingPunct="1">
              <a:buFontTx/>
              <a:buNone/>
            </a:pPr>
            <a:endParaRPr lang="en-US" altLang="zh-CN" sz="2000" b="1" dirty="0" smtClean="0"/>
          </a:p>
          <a:p>
            <a:pPr eaLnBrk="1" hangingPunct="1">
              <a:buFontTx/>
              <a:buNone/>
            </a:pPr>
            <a:r>
              <a:rPr lang="en-US" altLang="zh-CN" sz="2000" b="1" dirty="0" smtClean="0"/>
              <a:t>     </a:t>
            </a:r>
            <a:r>
              <a:rPr lang="zh-CN" altLang="en-US" sz="2000" b="1" dirty="0" smtClean="0"/>
              <a:t>如果</a:t>
            </a:r>
            <a:r>
              <a:rPr lang="en-US" altLang="zh-CN" sz="2000" b="1" dirty="0" err="1" smtClean="0"/>
              <a:t>x</a:t>
            </a:r>
            <a:r>
              <a:rPr lang="en-US" altLang="zh-CN" sz="2000" b="1" baseline="-25000" dirty="0" err="1" smtClean="0"/>
              <a:t>if</a:t>
            </a:r>
            <a:r>
              <a:rPr lang="en-US" altLang="zh-CN" sz="2000" b="1" dirty="0" smtClean="0"/>
              <a:t> </a:t>
            </a:r>
            <a:r>
              <a:rPr lang="zh-CN" altLang="en-US" sz="2000" b="1" dirty="0" smtClean="0"/>
              <a:t>或</a:t>
            </a:r>
            <a:r>
              <a:rPr lang="en-US" altLang="zh-CN" sz="2000" b="1" dirty="0" err="1" smtClean="0"/>
              <a:t>x</a:t>
            </a:r>
            <a:r>
              <a:rPr lang="en-US" altLang="zh-CN" sz="2000" b="1" baseline="-25000" dirty="0" err="1" smtClean="0"/>
              <a:t>jf</a:t>
            </a:r>
            <a:r>
              <a:rPr lang="en-US" altLang="zh-CN" sz="2000" b="1" dirty="0" smtClean="0"/>
              <a:t>  </a:t>
            </a:r>
            <a:r>
              <a:rPr lang="zh-CN" altLang="en-US" sz="2000" b="1" dirty="0" smtClean="0"/>
              <a:t>缺失（即对象 </a:t>
            </a:r>
            <a:r>
              <a:rPr lang="en-US" altLang="zh-CN" sz="2000" b="1" dirty="0" err="1" smtClean="0"/>
              <a:t>i</a:t>
            </a:r>
            <a:r>
              <a:rPr lang="en-US" altLang="zh-CN" sz="2000" b="1" dirty="0" smtClean="0"/>
              <a:t> </a:t>
            </a:r>
            <a:r>
              <a:rPr lang="zh-CN" altLang="en-US" sz="2000" b="1" dirty="0" smtClean="0"/>
              <a:t>或对象 </a:t>
            </a:r>
            <a:r>
              <a:rPr lang="en-US" altLang="zh-CN" sz="2000" b="1" dirty="0" smtClean="0"/>
              <a:t>j </a:t>
            </a:r>
            <a:r>
              <a:rPr lang="zh-CN" altLang="en-US" sz="2000" b="1" dirty="0" smtClean="0"/>
              <a:t>没有变量 </a:t>
            </a:r>
            <a:r>
              <a:rPr lang="en-US" altLang="zh-CN" sz="2000" b="1" dirty="0" smtClean="0"/>
              <a:t>f </a:t>
            </a:r>
            <a:r>
              <a:rPr lang="zh-CN" altLang="en-US" sz="2000" b="1" dirty="0" smtClean="0"/>
              <a:t>的度量值），或者  </a:t>
            </a:r>
            <a:r>
              <a:rPr lang="en-US" altLang="zh-CN" sz="2000" b="1" dirty="0" err="1" smtClean="0"/>
              <a:t>x</a:t>
            </a:r>
            <a:r>
              <a:rPr lang="en-US" altLang="zh-CN" sz="2000" b="1" baseline="-25000" dirty="0" err="1" smtClean="0"/>
              <a:t>if</a:t>
            </a:r>
            <a:r>
              <a:rPr lang="en-US" altLang="zh-CN" sz="2000" b="1" dirty="0" smtClean="0"/>
              <a:t> = </a:t>
            </a:r>
            <a:r>
              <a:rPr lang="en-US" altLang="zh-CN" sz="2000" b="1" dirty="0" err="1" smtClean="0"/>
              <a:t>x</a:t>
            </a:r>
            <a:r>
              <a:rPr lang="en-US" altLang="zh-CN" sz="2000" b="1" baseline="-25000" dirty="0" err="1" smtClean="0"/>
              <a:t>jf</a:t>
            </a:r>
            <a:r>
              <a:rPr lang="en-US" altLang="zh-CN" sz="2000" b="1" dirty="0" smtClean="0"/>
              <a:t> =0</a:t>
            </a:r>
            <a:r>
              <a:rPr lang="zh-CN" altLang="en-US" sz="2000" b="1" dirty="0" smtClean="0"/>
              <a:t>且变量 </a:t>
            </a:r>
            <a:r>
              <a:rPr lang="en-US" altLang="zh-CN" sz="2000" b="1" dirty="0" smtClean="0"/>
              <a:t>f </a:t>
            </a:r>
            <a:r>
              <a:rPr lang="zh-CN" altLang="en-US" sz="2000" b="1" dirty="0" smtClean="0"/>
              <a:t>是不对称的二 元变量，则指示项       </a:t>
            </a:r>
            <a:r>
              <a:rPr lang="en-US" altLang="zh-CN" sz="2000" b="1" dirty="0" smtClean="0"/>
              <a:t>=0</a:t>
            </a:r>
            <a:r>
              <a:rPr lang="zh-CN" altLang="en-US" sz="2000" b="1" dirty="0" smtClean="0"/>
              <a:t>；否则，指示项       </a:t>
            </a:r>
            <a:r>
              <a:rPr lang="en-US" altLang="zh-CN" sz="2000" b="1" dirty="0" smtClean="0"/>
              <a:t>=1</a:t>
            </a:r>
            <a:r>
              <a:rPr lang="zh-CN" altLang="en-US" sz="2000" b="1" dirty="0" smtClean="0"/>
              <a:t>。变量 </a:t>
            </a:r>
            <a:r>
              <a:rPr lang="en-US" altLang="zh-CN" sz="2000" b="1" dirty="0" smtClean="0"/>
              <a:t>f </a:t>
            </a:r>
            <a:r>
              <a:rPr lang="zh-CN" altLang="en-US" sz="2000" b="1" dirty="0" smtClean="0"/>
              <a:t>对 </a:t>
            </a:r>
            <a:r>
              <a:rPr lang="en-US" altLang="zh-CN" sz="2000" b="1" dirty="0" err="1" smtClean="0"/>
              <a:t>i</a:t>
            </a:r>
            <a:r>
              <a:rPr lang="en-US" altLang="zh-CN" sz="2000" b="1" dirty="0" smtClean="0"/>
              <a:t> </a:t>
            </a:r>
            <a:r>
              <a:rPr lang="zh-CN" altLang="en-US" sz="2000" b="1" dirty="0" smtClean="0"/>
              <a:t>和 </a:t>
            </a:r>
            <a:r>
              <a:rPr lang="en-US" altLang="zh-CN" sz="2000" b="1" dirty="0" smtClean="0"/>
              <a:t>j </a:t>
            </a:r>
            <a:r>
              <a:rPr lang="zh-CN" altLang="en-US" sz="2000" b="1" dirty="0" smtClean="0"/>
              <a:t>之间相异度的计算方式与其 具体类型有关：</a:t>
            </a:r>
          </a:p>
          <a:p>
            <a:pPr eaLnBrk="1" hangingPunct="1">
              <a:buFontTx/>
              <a:buNone/>
            </a:pPr>
            <a:r>
              <a:rPr lang="zh-CN" altLang="en-US" sz="2000" b="1" dirty="0" smtClean="0"/>
              <a:t>     ①如果 </a:t>
            </a:r>
            <a:r>
              <a:rPr lang="en-US" altLang="zh-CN" sz="2000" b="1" dirty="0" smtClean="0"/>
              <a:t>f </a:t>
            </a:r>
            <a:r>
              <a:rPr lang="zh-CN" altLang="en-US" sz="2000" b="1" dirty="0" smtClean="0"/>
              <a:t>是区间标度变量：</a:t>
            </a:r>
          </a:p>
          <a:p>
            <a:pPr eaLnBrk="1" hangingPunct="1">
              <a:buFontTx/>
              <a:buNone/>
            </a:pPr>
            <a:endParaRPr lang="zh-CN" altLang="en-US" sz="2000" b="1" dirty="0" smtClean="0"/>
          </a:p>
          <a:p>
            <a:pPr eaLnBrk="1" hangingPunct="1">
              <a:buFontTx/>
              <a:buNone/>
            </a:pPr>
            <a:r>
              <a:rPr lang="zh-CN" altLang="en-US" sz="2000" b="1" dirty="0" smtClean="0"/>
              <a:t>     ②如果 </a:t>
            </a:r>
            <a:r>
              <a:rPr lang="en-US" altLang="zh-CN" sz="2000" b="1" dirty="0" smtClean="0"/>
              <a:t>f </a:t>
            </a:r>
            <a:r>
              <a:rPr lang="zh-CN" altLang="en-US" sz="2000" b="1" dirty="0" smtClean="0"/>
              <a:t>是二元或分类变量：如果 </a:t>
            </a:r>
            <a:r>
              <a:rPr lang="en-US" altLang="zh-CN" sz="2000" b="1" dirty="0" err="1" smtClean="0"/>
              <a:t>x</a:t>
            </a:r>
            <a:r>
              <a:rPr lang="en-US" altLang="zh-CN" sz="2000" b="1" baseline="-25000" dirty="0" err="1" smtClean="0"/>
              <a:t>if</a:t>
            </a:r>
            <a:r>
              <a:rPr lang="en-US" altLang="zh-CN" sz="2000" b="1" dirty="0" smtClean="0"/>
              <a:t> = </a:t>
            </a:r>
            <a:r>
              <a:rPr lang="en-US" altLang="zh-CN" sz="2000" b="1" dirty="0" err="1" smtClean="0"/>
              <a:t>x</a:t>
            </a:r>
            <a:r>
              <a:rPr lang="en-US" altLang="zh-CN" sz="2000" b="1" baseline="-25000" dirty="0" err="1" smtClean="0"/>
              <a:t>jf</a:t>
            </a:r>
            <a:r>
              <a:rPr lang="en-US" altLang="zh-CN" sz="2000" b="1" dirty="0" smtClean="0"/>
              <a:t> </a:t>
            </a:r>
            <a:r>
              <a:rPr lang="zh-CN" altLang="en-US" sz="2000" b="1" dirty="0" smtClean="0"/>
              <a:t>，</a:t>
            </a:r>
            <a:r>
              <a:rPr lang="en-US" altLang="zh-CN" sz="2000" b="1" dirty="0" err="1" smtClean="0"/>
              <a:t>d</a:t>
            </a:r>
            <a:r>
              <a:rPr lang="en-US" altLang="zh-CN" sz="2000" b="1" baseline="-25000" dirty="0" err="1" smtClean="0"/>
              <a:t>ij</a:t>
            </a:r>
            <a:r>
              <a:rPr lang="en-US" altLang="zh-CN" sz="2000" b="1" dirty="0" smtClean="0"/>
              <a:t> </a:t>
            </a:r>
            <a:r>
              <a:rPr lang="en-US" altLang="zh-CN" sz="2000" b="1" baseline="30000" dirty="0" smtClean="0"/>
              <a:t>(f)</a:t>
            </a:r>
            <a:r>
              <a:rPr lang="en-US" altLang="zh-CN" sz="2000" b="1" dirty="0" smtClean="0"/>
              <a:t> =0</a:t>
            </a:r>
            <a:r>
              <a:rPr lang="zh-CN" altLang="en-US" sz="2000" b="1" dirty="0" smtClean="0"/>
              <a:t>。否则</a:t>
            </a:r>
            <a:r>
              <a:rPr lang="en-US" altLang="zh-CN" sz="2000" b="1" dirty="0" err="1" smtClean="0"/>
              <a:t>d</a:t>
            </a:r>
            <a:r>
              <a:rPr lang="en-US" altLang="zh-CN" sz="2000" b="1" baseline="-25000" dirty="0" err="1" smtClean="0"/>
              <a:t>ij</a:t>
            </a:r>
            <a:r>
              <a:rPr lang="en-US" altLang="zh-CN" sz="2000" b="1" dirty="0" smtClean="0"/>
              <a:t> </a:t>
            </a:r>
            <a:r>
              <a:rPr lang="en-US" altLang="zh-CN" sz="2000" b="1" baseline="30000" dirty="0" smtClean="0"/>
              <a:t>(f)</a:t>
            </a:r>
            <a:r>
              <a:rPr lang="en-US" altLang="zh-CN" sz="2000" b="1" dirty="0" smtClean="0"/>
              <a:t> =1</a:t>
            </a:r>
          </a:p>
          <a:p>
            <a:pPr eaLnBrk="1" hangingPunct="1">
              <a:buFontTx/>
              <a:buNone/>
            </a:pPr>
            <a:r>
              <a:rPr lang="en-US" altLang="zh-CN" sz="2000" b="1" dirty="0" smtClean="0"/>
              <a:t>     </a:t>
            </a:r>
            <a:r>
              <a:rPr lang="en-US" altLang="en-US" sz="2000" b="1" dirty="0" smtClean="0"/>
              <a:t>③</a:t>
            </a:r>
            <a:r>
              <a:rPr lang="zh-CN" altLang="en-US" sz="2000" b="1" dirty="0" smtClean="0"/>
              <a:t>如果 </a:t>
            </a:r>
            <a:r>
              <a:rPr lang="en-US" altLang="zh-CN" sz="2000" b="1" dirty="0" smtClean="0"/>
              <a:t>f </a:t>
            </a:r>
            <a:r>
              <a:rPr lang="zh-CN" altLang="en-US" sz="2000" b="1" dirty="0" smtClean="0"/>
              <a:t>是序数型或者比例标度型变量：计算 </a:t>
            </a:r>
            <a:r>
              <a:rPr lang="en-US" altLang="zh-CN" sz="2000" b="1" dirty="0" err="1" smtClean="0"/>
              <a:t>r</a:t>
            </a:r>
            <a:r>
              <a:rPr lang="en-US" altLang="zh-CN" sz="2000" b="1" baseline="-25000" dirty="0" err="1" smtClean="0"/>
              <a:t>if</a:t>
            </a:r>
            <a:r>
              <a:rPr lang="en-US" altLang="zh-CN" sz="2000" b="1" baseline="-25000" dirty="0" smtClean="0"/>
              <a:t>  </a:t>
            </a:r>
            <a:r>
              <a:rPr lang="zh-CN" altLang="en-US" sz="2000" b="1" dirty="0" smtClean="0"/>
              <a:t>和         </a:t>
            </a:r>
            <a:r>
              <a:rPr lang="en-US" altLang="zh-CN" sz="2000" b="1" dirty="0" smtClean="0"/>
              <a:t>=             </a:t>
            </a:r>
            <a:r>
              <a:rPr lang="zh-CN" altLang="en-US" sz="2000" b="1" dirty="0" smtClean="0"/>
              <a:t>将</a:t>
            </a:r>
            <a:r>
              <a:rPr lang="en-US" altLang="zh-CN" sz="2000" b="1" dirty="0" err="1" smtClean="0"/>
              <a:t>z</a:t>
            </a:r>
            <a:r>
              <a:rPr lang="en-US" altLang="zh-CN" sz="2000" b="1" baseline="-25000" dirty="0" err="1" smtClean="0"/>
              <a:t>if</a:t>
            </a:r>
            <a:r>
              <a:rPr lang="en-US" altLang="zh-CN" sz="2000" b="1" dirty="0" smtClean="0"/>
              <a:t> </a:t>
            </a:r>
            <a:r>
              <a:rPr lang="zh-CN" altLang="en-US" sz="2000" b="1" dirty="0" smtClean="0"/>
              <a:t>作为区间标度变量值对待。</a:t>
            </a:r>
          </a:p>
          <a:p>
            <a:pPr eaLnBrk="1" hangingPunct="1">
              <a:buFontTx/>
              <a:buNone/>
            </a:pPr>
            <a:r>
              <a:rPr lang="zh-CN" altLang="en-US" sz="2000" b="1" dirty="0" smtClean="0"/>
              <a:t>     </a:t>
            </a:r>
            <a:endParaRPr lang="zh-CN" altLang="en-US" sz="2000" dirty="0" smtClean="0"/>
          </a:p>
        </p:txBody>
      </p:sp>
      <p:sp>
        <p:nvSpPr>
          <p:cNvPr id="25603" name="Rectangle 5"/>
          <p:cNvSpPr>
            <a:spLocks noChangeArrowheads="1"/>
          </p:cNvSpPr>
          <p:nvPr/>
        </p:nvSpPr>
        <p:spPr bwMode="auto">
          <a:xfrm>
            <a:off x="0"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25604" name="Object 4"/>
          <p:cNvGraphicFramePr>
            <a:graphicFrameLocks noChangeAspect="1"/>
          </p:cNvGraphicFramePr>
          <p:nvPr/>
        </p:nvGraphicFramePr>
        <p:xfrm>
          <a:off x="2498725" y="2320925"/>
          <a:ext cx="1871663" cy="935038"/>
        </p:xfrm>
        <a:graphic>
          <a:graphicData uri="http://schemas.openxmlformats.org/presentationml/2006/ole">
            <mc:AlternateContent xmlns:mc="http://schemas.openxmlformats.org/markup-compatibility/2006">
              <mc:Choice xmlns:v="urn:schemas-microsoft-com:vml" Requires="v">
                <p:oleObj spid="_x0000_s25857" r:id="rId3" imgW="888614" imgH="583947" progId="Equation.DSMT4">
                  <p:embed/>
                </p:oleObj>
              </mc:Choice>
              <mc:Fallback>
                <p:oleObj r:id="rId3" imgW="888614" imgH="58394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725" y="2320925"/>
                        <a:ext cx="187166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25606" name="Object 6"/>
          <p:cNvGraphicFramePr>
            <a:graphicFrameLocks noChangeAspect="1"/>
          </p:cNvGraphicFramePr>
          <p:nvPr/>
        </p:nvGraphicFramePr>
        <p:xfrm>
          <a:off x="5076825" y="3644900"/>
          <a:ext cx="431800" cy="401638"/>
        </p:xfrm>
        <a:graphic>
          <a:graphicData uri="http://schemas.openxmlformats.org/presentationml/2006/ole">
            <mc:AlternateContent xmlns:mc="http://schemas.openxmlformats.org/markup-compatibility/2006">
              <mc:Choice xmlns:v="urn:schemas-microsoft-com:vml" Requires="v">
                <p:oleObj spid="_x0000_s25858" r:id="rId5" imgW="279279" imgH="253890" progId="Equation.DSMT4">
                  <p:embed/>
                </p:oleObj>
              </mc:Choice>
              <mc:Fallback>
                <p:oleObj r:id="rId5" imgW="279279" imgH="25389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3644900"/>
                        <a:ext cx="4318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Object 11"/>
          <p:cNvGraphicFramePr>
            <a:graphicFrameLocks noGrp="1" noChangeAspect="1"/>
          </p:cNvGraphicFramePr>
          <p:nvPr>
            <p:ph type="title"/>
          </p:nvPr>
        </p:nvGraphicFramePr>
        <p:xfrm>
          <a:off x="7553325" y="3644900"/>
          <a:ext cx="504825" cy="458788"/>
        </p:xfrm>
        <a:graphic>
          <a:graphicData uri="http://schemas.openxmlformats.org/presentationml/2006/ole">
            <mc:AlternateContent xmlns:mc="http://schemas.openxmlformats.org/markup-compatibility/2006">
              <mc:Choice xmlns:v="urn:schemas-microsoft-com:vml" Requires="v">
                <p:oleObj spid="_x0000_s25859" r:id="rId7" imgW="279279" imgH="253890" progId="Equation.DSMT4">
                  <p:embed/>
                </p:oleObj>
              </mc:Choice>
              <mc:Fallback>
                <p:oleObj r:id="rId7" imgW="279279" imgH="25389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3325" y="3644900"/>
                        <a:ext cx="50482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25609" name="Object 12"/>
          <p:cNvGraphicFramePr>
            <a:graphicFrameLocks noChangeAspect="1"/>
          </p:cNvGraphicFramePr>
          <p:nvPr/>
        </p:nvGraphicFramePr>
        <p:xfrm>
          <a:off x="3563938" y="4365625"/>
          <a:ext cx="3455987" cy="719138"/>
        </p:xfrm>
        <a:graphic>
          <a:graphicData uri="http://schemas.openxmlformats.org/presentationml/2006/ole">
            <mc:AlternateContent xmlns:mc="http://schemas.openxmlformats.org/markup-compatibility/2006">
              <mc:Choice xmlns:v="urn:schemas-microsoft-com:vml" Requires="v">
                <p:oleObj spid="_x0000_s25860" r:id="rId8" imgW="1638300" imgH="469900" progId="Equation.DSMT4">
                  <p:embed/>
                </p:oleObj>
              </mc:Choice>
              <mc:Fallback>
                <p:oleObj r:id="rId8" imgW="1638300" imgH="4699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3938" y="4365625"/>
                        <a:ext cx="34559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0" name="Rectangle 14"/>
          <p:cNvSpPr>
            <a:spLocks noChangeArrowheads="1"/>
          </p:cNvSpPr>
          <p:nvPr/>
        </p:nvSpPr>
        <p:spPr bwMode="auto">
          <a:xfrm>
            <a:off x="0" y="466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sp>
        <p:nvSpPr>
          <p:cNvPr id="25611"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sp>
        <p:nvSpPr>
          <p:cNvPr id="25612"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25613" name="Object 17"/>
          <p:cNvGraphicFramePr>
            <a:graphicFrameLocks noChangeAspect="1"/>
          </p:cNvGraphicFramePr>
          <p:nvPr/>
        </p:nvGraphicFramePr>
        <p:xfrm>
          <a:off x="6300788" y="5516563"/>
          <a:ext cx="346075" cy="433387"/>
        </p:xfrm>
        <a:graphic>
          <a:graphicData uri="http://schemas.openxmlformats.org/presentationml/2006/ole">
            <mc:AlternateContent xmlns:mc="http://schemas.openxmlformats.org/markup-compatibility/2006">
              <mc:Choice xmlns:v="urn:schemas-microsoft-com:vml" Requires="v">
                <p:oleObj spid="_x0000_s25861" r:id="rId10" imgW="190417" imgH="241195" progId="Equation.DSMT4">
                  <p:embed/>
                </p:oleObj>
              </mc:Choice>
              <mc:Fallback>
                <p:oleObj r:id="rId10" imgW="190417" imgH="241195"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00788" y="5516563"/>
                        <a:ext cx="3460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4"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25615" name="Object 19"/>
          <p:cNvGraphicFramePr>
            <a:graphicFrameLocks noChangeAspect="1"/>
          </p:cNvGraphicFramePr>
          <p:nvPr/>
        </p:nvGraphicFramePr>
        <p:xfrm>
          <a:off x="6877050" y="5373688"/>
          <a:ext cx="863600" cy="830262"/>
        </p:xfrm>
        <a:graphic>
          <a:graphicData uri="http://schemas.openxmlformats.org/presentationml/2006/ole">
            <mc:AlternateContent xmlns:mc="http://schemas.openxmlformats.org/markup-compatibility/2006">
              <mc:Choice xmlns:v="urn:schemas-microsoft-com:vml" Requires="v">
                <p:oleObj spid="_x0000_s25862" r:id="rId12" imgW="482391" imgH="469696" progId="Equation.DSMT4">
                  <p:embed/>
                </p:oleObj>
              </mc:Choice>
              <mc:Fallback>
                <p:oleObj r:id="rId12" imgW="482391" imgH="469696"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7050" y="5373688"/>
                        <a:ext cx="863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6" name="Text Box 21"/>
          <p:cNvSpPr txBox="1">
            <a:spLocks noChangeArrowheads="1"/>
          </p:cNvSpPr>
          <p:nvPr/>
        </p:nvSpPr>
        <p:spPr bwMode="auto">
          <a:xfrm>
            <a:off x="0" y="549275"/>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000" b="1" dirty="0">
                <a:solidFill>
                  <a:srgbClr val="FF0000"/>
                </a:solidFill>
              </a:rPr>
              <a:t>8-2 </a:t>
            </a:r>
            <a:r>
              <a:rPr lang="zh-CN" altLang="en-US" sz="4000" b="1" dirty="0">
                <a:solidFill>
                  <a:srgbClr val="FF0000"/>
                </a:solidFill>
              </a:rPr>
              <a:t>聚类分析中的数据类型（续十七）</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2E13E1D3-6752-4F8F-ACC8-063614E3B1C2}"/>
              </a:ext>
            </a:extLst>
          </p:cNvPr>
          <p:cNvGraphicFramePr>
            <a:graphicFrameLocks noGrp="1"/>
          </p:cNvGraphicFramePr>
          <p:nvPr>
            <p:extLst>
              <p:ext uri="{D42A27DB-BD31-4B8C-83A1-F6EECF244321}">
                <p14:modId xmlns:p14="http://schemas.microsoft.com/office/powerpoint/2010/main" val="2994784085"/>
              </p:ext>
            </p:extLst>
          </p:nvPr>
        </p:nvGraphicFramePr>
        <p:xfrm>
          <a:off x="1835696" y="3284984"/>
          <a:ext cx="4876800" cy="2123440"/>
        </p:xfrm>
        <a:graphic>
          <a:graphicData uri="http://schemas.openxmlformats.org/drawingml/2006/table">
            <a:tbl>
              <a:tblPr firstRow="1" bandRow="1">
                <a:tableStyleId>{073A0DAA-6AF3-43AB-8588-CEC1D06C72B9}</a:tableStyleId>
              </a:tblPr>
              <a:tblGrid>
                <a:gridCol w="1219200">
                  <a:extLst>
                    <a:ext uri="{9D8B030D-6E8A-4147-A177-3AD203B41FA5}">
                      <a16:colId xmlns:a16="http://schemas.microsoft.com/office/drawing/2014/main" val="3964518525"/>
                    </a:ext>
                  </a:extLst>
                </a:gridCol>
                <a:gridCol w="1219200">
                  <a:extLst>
                    <a:ext uri="{9D8B030D-6E8A-4147-A177-3AD203B41FA5}">
                      <a16:colId xmlns:a16="http://schemas.microsoft.com/office/drawing/2014/main" val="2942176440"/>
                    </a:ext>
                  </a:extLst>
                </a:gridCol>
                <a:gridCol w="1219200">
                  <a:extLst>
                    <a:ext uri="{9D8B030D-6E8A-4147-A177-3AD203B41FA5}">
                      <a16:colId xmlns:a16="http://schemas.microsoft.com/office/drawing/2014/main" val="4236936307"/>
                    </a:ext>
                  </a:extLst>
                </a:gridCol>
                <a:gridCol w="1219200">
                  <a:extLst>
                    <a:ext uri="{9D8B030D-6E8A-4147-A177-3AD203B41FA5}">
                      <a16:colId xmlns:a16="http://schemas.microsoft.com/office/drawing/2014/main" val="3397383086"/>
                    </a:ext>
                  </a:extLst>
                </a:gridCol>
              </a:tblGrid>
              <a:tr h="370840">
                <a:tc>
                  <a:txBody>
                    <a:bodyPr/>
                    <a:lstStyle/>
                    <a:p>
                      <a:pPr algn="ctr"/>
                      <a:r>
                        <a:rPr lang="zh-CN" altLang="en-US" dirty="0">
                          <a:solidFill>
                            <a:schemeClr val="tx1"/>
                          </a:solidFill>
                        </a:rPr>
                        <a:t>对象</a:t>
                      </a:r>
                      <a:endParaRPr lang="en-US" altLang="zh-CN" dirty="0">
                        <a:solidFill>
                          <a:schemeClr val="tx1"/>
                        </a:solidFill>
                      </a:endParaRPr>
                    </a:p>
                    <a:p>
                      <a:pPr algn="ctr"/>
                      <a:r>
                        <a:rPr lang="zh-CN" altLang="en-US" dirty="0">
                          <a:solidFill>
                            <a:schemeClr val="tx1"/>
                          </a:solidFill>
                        </a:rPr>
                        <a:t>标识符</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test-1</a:t>
                      </a:r>
                    </a:p>
                    <a:p>
                      <a:pPr algn="ctr"/>
                      <a:r>
                        <a:rPr lang="zh-CN" altLang="en-US" dirty="0" smtClean="0">
                          <a:solidFill>
                            <a:schemeClr val="tx1"/>
                          </a:solidFill>
                        </a:rPr>
                        <a:t>（分类的</a:t>
                      </a:r>
                      <a:r>
                        <a:rPr lang="zh-CN" altLang="en-US" dirty="0">
                          <a:solidFill>
                            <a:schemeClr val="tx1"/>
                          </a:solidFill>
                        </a:rPr>
                        <a: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test-2</a:t>
                      </a:r>
                    </a:p>
                    <a:p>
                      <a:pPr algn="ctr"/>
                      <a:r>
                        <a:rPr lang="zh-CN" altLang="en-US" dirty="0">
                          <a:solidFill>
                            <a:schemeClr val="tx1"/>
                          </a:solidFill>
                        </a:rPr>
                        <a:t>（序数的）</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test-3</a:t>
                      </a:r>
                    </a:p>
                    <a:p>
                      <a:pPr algn="ctr"/>
                      <a:r>
                        <a:rPr lang="zh-CN" altLang="en-US" dirty="0" smtClean="0">
                          <a:solidFill>
                            <a:schemeClr val="tx1"/>
                          </a:solidFill>
                        </a:rPr>
                        <a:t>（区间的</a:t>
                      </a:r>
                      <a:r>
                        <a:rPr lang="zh-CN" altLang="en-US" dirty="0">
                          <a:solidFill>
                            <a:schemeClr val="tx1"/>
                          </a:solidFill>
                        </a:rPr>
                        <a: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9235606"/>
                  </a:ext>
                </a:extLst>
              </a:tr>
              <a:tr h="370840">
                <a:tc>
                  <a:txBody>
                    <a:bodyPr/>
                    <a:lstStyle/>
                    <a:p>
                      <a:pPr algn="ctr"/>
                      <a:r>
                        <a:rPr lang="en-US" altLang="zh-CN" dirty="0">
                          <a:solidFill>
                            <a:schemeClr val="tx1"/>
                          </a:solidFill>
                        </a:rPr>
                        <a:t>1</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dirty="0">
                          <a:solidFill>
                            <a:schemeClr val="tx1"/>
                          </a:solidFill>
                        </a:rPr>
                        <a:t>A</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zh-CN" altLang="en-US" dirty="0">
                          <a:solidFill>
                            <a:schemeClr val="tx1"/>
                          </a:solidFill>
                        </a:rPr>
                        <a:t>优秀</a:t>
                      </a: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dirty="0">
                          <a:solidFill>
                            <a:schemeClr val="tx1"/>
                          </a:solidFill>
                        </a:rPr>
                        <a:t>45</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74986805"/>
                  </a:ext>
                </a:extLst>
              </a:tr>
              <a:tr h="370840">
                <a:tc>
                  <a:txBody>
                    <a:bodyPr/>
                    <a:lstStyle/>
                    <a:p>
                      <a:pPr algn="ctr"/>
                      <a:r>
                        <a:rPr lang="en-US" altLang="zh-CN" dirty="0">
                          <a:solidFill>
                            <a:schemeClr val="tx1"/>
                          </a:solidFill>
                        </a:rPr>
                        <a:t>2</a:t>
                      </a:r>
                      <a:endParaRPr lang="zh-CN" altLang="en-US" dirty="0">
                        <a:solidFill>
                          <a:schemeClr val="tx1"/>
                        </a:solidFill>
                      </a:endParaRPr>
                    </a:p>
                  </a:txBody>
                  <a:tcPr anchor="ctr">
                    <a:noFill/>
                  </a:tcPr>
                </a:tc>
                <a:tc>
                  <a:txBody>
                    <a:bodyPr/>
                    <a:lstStyle/>
                    <a:p>
                      <a:pPr algn="ctr"/>
                      <a:r>
                        <a:rPr lang="en-US" altLang="zh-CN" dirty="0">
                          <a:solidFill>
                            <a:schemeClr val="tx1"/>
                          </a:solidFill>
                        </a:rPr>
                        <a:t>B</a:t>
                      </a:r>
                      <a:endParaRPr lang="zh-CN" altLang="en-US" dirty="0">
                        <a:solidFill>
                          <a:schemeClr val="tx1"/>
                        </a:solidFill>
                      </a:endParaRPr>
                    </a:p>
                  </a:txBody>
                  <a:tcPr anchor="ctr">
                    <a:noFill/>
                  </a:tcPr>
                </a:tc>
                <a:tc>
                  <a:txBody>
                    <a:bodyPr/>
                    <a:lstStyle/>
                    <a:p>
                      <a:pPr algn="ctr"/>
                      <a:r>
                        <a:rPr lang="zh-CN" altLang="en-US" dirty="0">
                          <a:solidFill>
                            <a:schemeClr val="tx1"/>
                          </a:solidFill>
                        </a:rPr>
                        <a:t>一般</a:t>
                      </a:r>
                    </a:p>
                  </a:txBody>
                  <a:tcPr anchor="ctr">
                    <a:noFill/>
                  </a:tcPr>
                </a:tc>
                <a:tc>
                  <a:txBody>
                    <a:bodyPr/>
                    <a:lstStyle/>
                    <a:p>
                      <a:pPr algn="ctr"/>
                      <a:r>
                        <a:rPr lang="en-US" altLang="zh-CN" dirty="0">
                          <a:solidFill>
                            <a:schemeClr val="tx1"/>
                          </a:solidFill>
                        </a:rPr>
                        <a:t>22</a:t>
                      </a:r>
                      <a:endParaRPr lang="zh-CN" altLang="en-US" dirty="0">
                        <a:solidFill>
                          <a:schemeClr val="tx1"/>
                        </a:solidFill>
                      </a:endParaRPr>
                    </a:p>
                  </a:txBody>
                  <a:tcPr anchor="ctr">
                    <a:noFill/>
                  </a:tcPr>
                </a:tc>
                <a:extLst>
                  <a:ext uri="{0D108BD9-81ED-4DB2-BD59-A6C34878D82A}">
                    <a16:rowId xmlns:a16="http://schemas.microsoft.com/office/drawing/2014/main" val="155625824"/>
                  </a:ext>
                </a:extLst>
              </a:tr>
              <a:tr h="370840">
                <a:tc>
                  <a:txBody>
                    <a:bodyPr/>
                    <a:lstStyle/>
                    <a:p>
                      <a:pPr algn="ctr"/>
                      <a:r>
                        <a:rPr lang="en-US" altLang="zh-CN" dirty="0">
                          <a:solidFill>
                            <a:schemeClr val="tx1"/>
                          </a:solidFill>
                        </a:rPr>
                        <a:t>3</a:t>
                      </a:r>
                      <a:endParaRPr lang="zh-CN" altLang="en-US" dirty="0">
                        <a:solidFill>
                          <a:schemeClr val="tx1"/>
                        </a:solidFill>
                      </a:endParaRPr>
                    </a:p>
                  </a:txBody>
                  <a:tcPr anchor="ctr">
                    <a:noFill/>
                  </a:tcPr>
                </a:tc>
                <a:tc>
                  <a:txBody>
                    <a:bodyPr/>
                    <a:lstStyle/>
                    <a:p>
                      <a:pPr algn="ctr"/>
                      <a:r>
                        <a:rPr lang="en-US" altLang="zh-CN" dirty="0">
                          <a:solidFill>
                            <a:schemeClr val="tx1"/>
                          </a:solidFill>
                        </a:rPr>
                        <a:t>C</a:t>
                      </a:r>
                      <a:endParaRPr lang="zh-CN" altLang="en-US" dirty="0">
                        <a:solidFill>
                          <a:schemeClr val="tx1"/>
                        </a:solidFill>
                      </a:endParaRPr>
                    </a:p>
                  </a:txBody>
                  <a:tcPr anchor="ctr">
                    <a:noFill/>
                  </a:tcPr>
                </a:tc>
                <a:tc>
                  <a:txBody>
                    <a:bodyPr/>
                    <a:lstStyle/>
                    <a:p>
                      <a:pPr algn="ctr"/>
                      <a:r>
                        <a:rPr lang="zh-CN" altLang="en-US" dirty="0">
                          <a:solidFill>
                            <a:schemeClr val="tx1"/>
                          </a:solidFill>
                        </a:rPr>
                        <a:t>好</a:t>
                      </a:r>
                    </a:p>
                  </a:txBody>
                  <a:tcPr anchor="ctr">
                    <a:noFill/>
                  </a:tcPr>
                </a:tc>
                <a:tc>
                  <a:txBody>
                    <a:bodyPr/>
                    <a:lstStyle/>
                    <a:p>
                      <a:pPr algn="ctr"/>
                      <a:r>
                        <a:rPr lang="en-US" altLang="zh-CN" dirty="0">
                          <a:solidFill>
                            <a:schemeClr val="tx1"/>
                          </a:solidFill>
                        </a:rPr>
                        <a:t>64</a:t>
                      </a:r>
                      <a:endParaRPr lang="zh-CN" altLang="en-US" dirty="0">
                        <a:solidFill>
                          <a:schemeClr val="tx1"/>
                        </a:solidFill>
                      </a:endParaRPr>
                    </a:p>
                  </a:txBody>
                  <a:tcPr anchor="ctr">
                    <a:noFill/>
                  </a:tcPr>
                </a:tc>
                <a:extLst>
                  <a:ext uri="{0D108BD9-81ED-4DB2-BD59-A6C34878D82A}">
                    <a16:rowId xmlns:a16="http://schemas.microsoft.com/office/drawing/2014/main" val="2942153949"/>
                  </a:ext>
                </a:extLst>
              </a:tr>
              <a:tr h="370840">
                <a:tc>
                  <a:txBody>
                    <a:bodyPr/>
                    <a:lstStyle/>
                    <a:p>
                      <a:pPr algn="ctr"/>
                      <a:r>
                        <a:rPr lang="en-US" altLang="zh-CN" dirty="0">
                          <a:solidFill>
                            <a:schemeClr val="tx1"/>
                          </a:solidFill>
                        </a:rPr>
                        <a:t>4</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A</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优秀</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28</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912254"/>
                  </a:ext>
                </a:extLst>
              </a:tr>
            </a:tbl>
          </a:graphicData>
        </a:graphic>
      </p:graphicFrame>
      <p:sp>
        <p:nvSpPr>
          <p:cNvPr id="9" name="文本框 8">
            <a:extLst>
              <a:ext uri="{FF2B5EF4-FFF2-40B4-BE49-F238E27FC236}">
                <a16:creationId xmlns:a16="http://schemas.microsoft.com/office/drawing/2014/main" id="{69D57C5A-3224-47F7-8D29-B5B550A9F806}"/>
              </a:ext>
            </a:extLst>
          </p:cNvPr>
          <p:cNvSpPr txBox="1"/>
          <p:nvPr/>
        </p:nvSpPr>
        <p:spPr>
          <a:xfrm>
            <a:off x="1979712" y="2764959"/>
            <a:ext cx="4400945"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000" b="0" i="0" u="none" strike="noStrike" kern="120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cs typeface="+mn-cs"/>
              </a:rPr>
              <a:t>表</a:t>
            </a:r>
            <a:r>
              <a:rPr kumimoji="1" lang="en-US" altLang="zh-CN" sz="2000" b="0" i="0" u="none" strike="noStrike" kern="120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cs typeface="+mn-cs"/>
              </a:rPr>
              <a:t>1</a:t>
            </a:r>
            <a:r>
              <a:rPr kumimoji="1" lang="zh-CN" altLang="en-US" sz="2000" b="0" i="0" u="none" strike="noStrike" kern="120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cs typeface="+mn-cs"/>
              </a:rPr>
              <a:t>：包含混合类型属性的样本数据表</a:t>
            </a:r>
          </a:p>
        </p:txBody>
      </p:sp>
      <p:sp>
        <p:nvSpPr>
          <p:cNvPr id="2" name="文本框 1"/>
          <p:cNvSpPr txBox="1"/>
          <p:nvPr/>
        </p:nvSpPr>
        <p:spPr>
          <a:xfrm>
            <a:off x="539552" y="1556792"/>
            <a:ext cx="7848872" cy="1138773"/>
          </a:xfrm>
          <a:prstGeom prst="rect">
            <a:avLst/>
          </a:prstGeom>
          <a:noFill/>
        </p:spPr>
        <p:txBody>
          <a:bodyPr wrap="square" rtlCol="0">
            <a:spAutoFit/>
          </a:bodyPr>
          <a:lstStyle/>
          <a:p>
            <a:r>
              <a:rPr lang="zh-CN" altLang="en-US" dirty="0" smtClean="0"/>
              <a:t>举例：</a:t>
            </a:r>
            <a:r>
              <a:rPr lang="zh-CN" altLang="en-US" dirty="0">
                <a:solidFill>
                  <a:srgbClr val="FF0000"/>
                </a:solidFill>
                <a:latin typeface="华文隶书" panose="02010800040101010101" pitchFamily="2" charset="-122"/>
                <a:ea typeface="华文隶书" panose="02010800040101010101" pitchFamily="2" charset="-122"/>
              </a:rPr>
              <a:t>混合类型属性间的相异</a:t>
            </a:r>
            <a:r>
              <a:rPr lang="zh-CN" altLang="en-US" dirty="0" smtClean="0">
                <a:solidFill>
                  <a:srgbClr val="FF0000"/>
                </a:solidFill>
                <a:latin typeface="华文隶书" panose="02010800040101010101" pitchFamily="2" charset="-122"/>
                <a:ea typeface="华文隶书" panose="02010800040101010101" pitchFamily="2" charset="-122"/>
              </a:rPr>
              <a:t>性矩阵计算</a:t>
            </a:r>
            <a:endParaRPr lang="zh-CN" altLang="en-US" dirty="0">
              <a:solidFill>
                <a:srgbClr val="FF0000"/>
              </a:solidFill>
              <a:latin typeface="华文隶书" panose="02010800040101010101" pitchFamily="2" charset="-122"/>
              <a:ea typeface="华文隶书" panose="02010800040101010101" pitchFamily="2" charset="-122"/>
            </a:endParaRPr>
          </a:p>
          <a:p>
            <a:endParaRPr lang="en-US" altLang="zh-CN" sz="2000" dirty="0" smtClean="0">
              <a:solidFill>
                <a:schemeClr val="tx1"/>
              </a:solidFill>
            </a:endParaRPr>
          </a:p>
          <a:p>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现有原始数据如下表</a:t>
            </a:r>
            <a:r>
              <a:rPr lang="en-US" altLang="zh-CN" sz="2000" dirty="0" smtClean="0">
                <a:solidFill>
                  <a:schemeClr val="tx1"/>
                </a:solidFill>
              </a:rPr>
              <a:t>1</a:t>
            </a:r>
            <a:r>
              <a:rPr lang="zh-CN" altLang="en-US" sz="2000" dirty="0" smtClean="0">
                <a:solidFill>
                  <a:schemeClr val="tx1"/>
                </a:solidFill>
              </a:rPr>
              <a:t>：</a:t>
            </a:r>
            <a:endParaRPr lang="zh-CN" altLang="en-US" sz="2000" dirty="0">
              <a:solidFill>
                <a:schemeClr val="tx1"/>
              </a:solidFill>
            </a:endParaRPr>
          </a:p>
        </p:txBody>
      </p:sp>
      <p:sp>
        <p:nvSpPr>
          <p:cNvPr id="7" name="Text Box 21"/>
          <p:cNvSpPr txBox="1">
            <a:spLocks noChangeArrowheads="1"/>
          </p:cNvSpPr>
          <p:nvPr/>
        </p:nvSpPr>
        <p:spPr bwMode="auto">
          <a:xfrm>
            <a:off x="0" y="549275"/>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Tx/>
              <a:buSzTx/>
              <a:buFontTx/>
              <a:buNone/>
              <a:tabLst/>
              <a:defRPr/>
            </a:pPr>
            <a:r>
              <a:rPr kumimoji="1" lang="en-US" altLang="zh-CN"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8-2 </a:t>
            </a:r>
            <a:r>
              <a:rPr kumimoji="1" lang="zh-CN" altLang="en-US"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聚类分析中的</a:t>
            </a:r>
            <a:r>
              <a:rPr kumimoji="1" lang="zh-CN" altLang="en-US" sz="4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数据类型</a:t>
            </a:r>
            <a:endParaRPr kumimoji="1" lang="zh-CN" altLang="en-US"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48774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D630C15-4C6A-469E-A77F-719FDDD25273}"/>
              </a:ext>
            </a:extLst>
          </p:cNvPr>
          <p:cNvSpPr txBox="1"/>
          <p:nvPr/>
        </p:nvSpPr>
        <p:spPr>
          <a:xfrm>
            <a:off x="755576" y="2348880"/>
            <a:ext cx="4104456"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1" lang="zh-CN" altLang="en-US"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、计算基于</a:t>
            </a: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test-1</a:t>
            </a:r>
            <a:r>
              <a:rPr kumimoji="1"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属性相异度</a:t>
            </a:r>
            <a:r>
              <a:rPr kumimoji="1" lang="zh-CN" altLang="en-US"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矩阵：</a:t>
            </a:r>
            <a:endParaRPr kumimoji="1"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8A25DE1E-429D-4347-8680-BA50DBCD1ED0}"/>
              </a:ext>
            </a:extLst>
          </p:cNvPr>
          <p:cNvSpPr txBox="1"/>
          <p:nvPr/>
        </p:nvSpPr>
        <p:spPr>
          <a:xfrm>
            <a:off x="755576" y="3886429"/>
            <a:ext cx="4104456"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2</a:t>
            </a:r>
            <a:r>
              <a:rPr kumimoji="1" lang="zh-CN" altLang="en-US"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、计算基于</a:t>
            </a: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test-2</a:t>
            </a:r>
            <a:r>
              <a:rPr kumimoji="1"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属性相异度</a:t>
            </a:r>
            <a:r>
              <a:rPr kumimoji="1" lang="zh-CN" altLang="en-US"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矩阵：</a:t>
            </a:r>
            <a:endParaRPr kumimoji="1"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F00EF8D-6D18-4D13-91D5-83B6C97558FE}"/>
                  </a:ext>
                </a:extLst>
              </p:cNvPr>
              <p:cNvSpPr txBox="1"/>
              <p:nvPr/>
            </p:nvSpPr>
            <p:spPr>
              <a:xfrm>
                <a:off x="4572000" y="2647727"/>
                <a:ext cx="2304256" cy="123136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m>
                        <m:mPr>
                          <m:plcHide m:val="on"/>
                          <m:mcs>
                            <m:mc>
                              <m:mcPr>
                                <m:count m:val="4"/>
                                <m:mcJc m:val="center"/>
                              </m:mcPr>
                            </m:mc>
                          </m:mcs>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mPr>
                        <m:mr>
                          <m:e>
                            <m:r>
                              <m:rPr>
                                <m:brk m:alnAt="7"/>
                              </m:r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e/>
                          <m:e/>
                        </m:mr>
                        <m:m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e/>
                        </m:mr>
                        <m:m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mr>
                        <m:m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mr>
                      </m:m>
                    </m:oMath>
                  </m:oMathPara>
                </a14:m>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7" name="文本框 6">
                <a:extLst>
                  <a:ext uri="{FF2B5EF4-FFF2-40B4-BE49-F238E27FC236}">
                    <a16:creationId xmlns:a16="http://schemas.microsoft.com/office/drawing/2014/main" id="{2F00EF8D-6D18-4D13-91D5-83B6C97558FE}"/>
                  </a:ext>
                </a:extLst>
              </p:cNvPr>
              <p:cNvSpPr txBox="1">
                <a:spLocks noRot="1" noChangeAspect="1" noMove="1" noResize="1" noEditPoints="1" noAdjustHandles="1" noChangeArrowheads="1" noChangeShapeType="1" noTextEdit="1"/>
              </p:cNvSpPr>
              <p:nvPr/>
            </p:nvSpPr>
            <p:spPr>
              <a:xfrm>
                <a:off x="4572000" y="2647727"/>
                <a:ext cx="2304256" cy="123136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4C64902-50BB-44E1-8F84-EAB37830B8D4}"/>
                  </a:ext>
                </a:extLst>
              </p:cNvPr>
              <p:cNvSpPr txBox="1"/>
              <p:nvPr/>
            </p:nvSpPr>
            <p:spPr>
              <a:xfrm>
                <a:off x="4860032" y="4400847"/>
                <a:ext cx="2304256" cy="123136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m>
                        <m:mPr>
                          <m:plcHide m:val="on"/>
                          <m:mcs>
                            <m:mc>
                              <m:mcPr>
                                <m:count m:val="4"/>
                                <m:mcJc m:val="center"/>
                              </m:mcPr>
                            </m:mc>
                          </m:mcs>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mPr>
                        <m:mr>
                          <m:e>
                            <m:r>
                              <m:rPr>
                                <m:brk m:alnAt="7"/>
                              </m:r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e/>
                          <m:e/>
                        </m:mr>
                        <m:m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1.0</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e/>
                        </m:mr>
                        <m:m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0.5</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0.5</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mr>
                        <m:m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1.0</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0.5</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mr>
                      </m:m>
                    </m:oMath>
                  </m:oMathPara>
                </a14:m>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8" name="文本框 7">
                <a:extLst>
                  <a:ext uri="{FF2B5EF4-FFF2-40B4-BE49-F238E27FC236}">
                    <a16:creationId xmlns:a16="http://schemas.microsoft.com/office/drawing/2014/main" id="{44C64902-50BB-44E1-8F84-EAB37830B8D4}"/>
                  </a:ext>
                </a:extLst>
              </p:cNvPr>
              <p:cNvSpPr txBox="1">
                <a:spLocks noRot="1" noChangeAspect="1" noMove="1" noResize="1" noEditPoints="1" noAdjustHandles="1" noChangeArrowheads="1" noChangeShapeType="1" noTextEdit="1"/>
              </p:cNvSpPr>
              <p:nvPr/>
            </p:nvSpPr>
            <p:spPr>
              <a:xfrm>
                <a:off x="4860032" y="4400847"/>
                <a:ext cx="2304256" cy="1231363"/>
              </a:xfrm>
              <a:prstGeom prst="rect">
                <a:avLst/>
              </a:prstGeom>
              <a:blipFill>
                <a:blip r:embed="rId3"/>
                <a:stretch>
                  <a:fillRect/>
                </a:stretch>
              </a:blipFill>
            </p:spPr>
            <p:txBody>
              <a:bodyPr/>
              <a:lstStyle/>
              <a:p>
                <a:r>
                  <a:rPr lang="zh-CN" altLang="en-US">
                    <a:noFill/>
                  </a:rPr>
                  <a:t> </a:t>
                </a:r>
              </a:p>
            </p:txBody>
          </p:sp>
        </mc:Fallback>
      </mc:AlternateContent>
      <p:sp>
        <p:nvSpPr>
          <p:cNvPr id="9" name="Text Box 21"/>
          <p:cNvSpPr txBox="1">
            <a:spLocks noChangeArrowheads="1"/>
          </p:cNvSpPr>
          <p:nvPr/>
        </p:nvSpPr>
        <p:spPr bwMode="auto">
          <a:xfrm>
            <a:off x="0" y="549275"/>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Tx/>
              <a:buSzTx/>
              <a:buFontTx/>
              <a:buNone/>
              <a:tabLst/>
              <a:defRPr/>
            </a:pPr>
            <a:r>
              <a:rPr kumimoji="1" lang="en-US" altLang="zh-CN"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8-2 </a:t>
            </a:r>
            <a:r>
              <a:rPr kumimoji="1" lang="zh-CN" altLang="en-US"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聚类分析中的</a:t>
            </a:r>
            <a:r>
              <a:rPr kumimoji="1" lang="zh-CN" altLang="en-US" sz="4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数据类型</a:t>
            </a:r>
            <a:endParaRPr kumimoji="1" lang="zh-CN" altLang="en-US"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 name="文本框 1"/>
          <p:cNvSpPr txBox="1"/>
          <p:nvPr/>
        </p:nvSpPr>
        <p:spPr>
          <a:xfrm>
            <a:off x="755576" y="1632151"/>
            <a:ext cx="2808312" cy="461665"/>
          </a:xfrm>
          <a:prstGeom prst="rect">
            <a:avLst/>
          </a:prstGeom>
          <a:noFill/>
        </p:spPr>
        <p:txBody>
          <a:bodyPr wrap="square" rtlCol="0">
            <a:spAutoFit/>
          </a:bodyPr>
          <a:lstStyle/>
          <a:p>
            <a:r>
              <a:rPr lang="zh-CN" altLang="en-US" sz="2400" dirty="0" smtClean="0">
                <a:solidFill>
                  <a:schemeClr val="tx1"/>
                </a:solidFill>
              </a:rPr>
              <a:t>计算步骤如下：</a:t>
            </a:r>
            <a:endParaRPr lang="zh-CN" altLang="en-US" sz="2400" dirty="0">
              <a:solidFill>
                <a:schemeClr val="tx1"/>
              </a:solidFill>
            </a:endParaRPr>
          </a:p>
        </p:txBody>
      </p:sp>
    </p:spTree>
    <p:extLst>
      <p:ext uri="{BB962C8B-B14F-4D97-AF65-F5344CB8AC3E}">
        <p14:creationId xmlns:p14="http://schemas.microsoft.com/office/powerpoint/2010/main" val="34700031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BF4111B-74FB-4707-BF0A-92E3CD521AEE}"/>
                  </a:ext>
                </a:extLst>
              </p:cNvPr>
              <p:cNvSpPr txBox="1"/>
              <p:nvPr/>
            </p:nvSpPr>
            <p:spPr>
              <a:xfrm>
                <a:off x="341784" y="1484784"/>
                <a:ext cx="8460432" cy="2673361"/>
              </a:xfrm>
              <a:prstGeom prst="rect">
                <a:avLst/>
              </a:prstGeom>
              <a:noFill/>
            </p:spPr>
            <p:txBody>
              <a:bodyPr wrap="square" rtlCol="0">
                <a:spAutoFit/>
              </a:bodyPr>
              <a:lstStyle/>
              <a:p>
                <a:pPr eaLnBrk="1" hangingPunct="1">
                  <a:spcBef>
                    <a:spcPts val="600"/>
                  </a:spcBef>
                  <a:spcAft>
                    <a:spcPts val="600"/>
                  </a:spcAft>
                </a:pPr>
                <a:r>
                  <a:rPr kumimoji="1" lang="en-US" altLang="zh-CN" sz="2000" b="1" i="0" u="none" strike="noStrike" kern="1200" cap="none" spc="0" normalizeH="0" baseline="0" noProof="0" dirty="0" smtClean="0">
                    <a:ln>
                      <a:noFill/>
                    </a:ln>
                    <a:solidFill>
                      <a:srgbClr val="FF0000"/>
                    </a:solidFill>
                    <a:effectLst/>
                    <a:uLnTx/>
                    <a:uFillTx/>
                  </a:rPr>
                  <a:t>3</a:t>
                </a:r>
                <a:r>
                  <a:rPr lang="zh-CN" altLang="en-US" sz="2000" b="1" dirty="0" smtClean="0">
                    <a:solidFill>
                      <a:srgbClr val="FF0000"/>
                    </a:solidFill>
                  </a:rPr>
                  <a:t>、计算基于</a:t>
                </a:r>
                <a:r>
                  <a:rPr lang="en-US" altLang="zh-CN" sz="2000" b="1" dirty="0">
                    <a:solidFill>
                      <a:srgbClr val="FF0000"/>
                    </a:solidFill>
                  </a:rPr>
                  <a:t>test-3</a:t>
                </a:r>
                <a:r>
                  <a:rPr lang="zh-CN" altLang="en-US" sz="2000" b="1" dirty="0">
                    <a:solidFill>
                      <a:srgbClr val="FF0000"/>
                    </a:solidFill>
                  </a:rPr>
                  <a:t>属性相异度矩阵</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1"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第</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个属性</a:t>
                </a:r>
                <a:r>
                  <a:rPr kumimoji="1"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test-3</a:t>
                </a:r>
                <a:r>
                  <a:rPr kumimoji="1"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是区间标度型的</a:t>
                </a:r>
                <a:r>
                  <a:rPr lang="zh-CN" altLang="en-US" sz="2000" dirty="0" smtClean="0">
                    <a:solidFill>
                      <a:srgbClr val="000000"/>
                    </a:solidFill>
                  </a:rPr>
                  <a:t>，</a:t>
                </a:r>
                <a:r>
                  <a:rPr kumimoji="1"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计算</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相异性矩阵</a:t>
                </a:r>
                <a:r>
                  <a:rPr kumimoji="1"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ts val="600"/>
                  </a:spcBef>
                  <a:spcAft>
                    <a:spcPts val="600"/>
                  </a:spcAft>
                  <a:buClrTx/>
                  <a:buSzTx/>
                  <a:buFontTx/>
                  <a:buNone/>
                  <a:tabLst/>
                  <a:defRPr/>
                </a:pPr>
                <a:endParaRPr lang="en-US" altLang="zh-CN" sz="2000" dirty="0">
                  <a:solidFill>
                    <a:srgbClr val="000000"/>
                  </a:solidFill>
                </a:endParaRPr>
              </a:p>
              <a:p>
                <a:pPr marL="0" marR="0" lvl="0" indent="0" algn="l" defTabSz="914400" rtl="0" eaLnBrk="1" fontAlgn="base" latinLnBrk="0" hangingPunct="1">
                  <a:lnSpc>
                    <a:spcPct val="100000"/>
                  </a:lnSpc>
                  <a:spcBef>
                    <a:spcPts val="600"/>
                  </a:spcBef>
                  <a:spcAft>
                    <a:spcPts val="600"/>
                  </a:spcAft>
                  <a:buClrTx/>
                  <a:buSzTx/>
                  <a:buFontTx/>
                  <a:buNone/>
                  <a:tabLst/>
                  <a:defRPr/>
                </a:pPr>
                <a:endParaRPr kumimoji="1"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ts val="600"/>
                  </a:spcBef>
                  <a:spcAft>
                    <a:spcPts val="600"/>
                  </a:spcAft>
                  <a:buClrTx/>
                  <a:buSzTx/>
                  <a:buFontTx/>
                  <a:buNone/>
                  <a:tabLst/>
                  <a:defRPr/>
                </a:pPr>
                <a:r>
                  <a:rPr kumimoji="1"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计算</a:t>
                </a:r>
                <a14:m>
                  <m:oMath xmlns:m="http://schemas.openxmlformats.org/officeDocument/2006/math">
                    <m:sSubSup>
                      <m:sSubSupPr>
                        <m:ctrlPr>
                          <a:rPr kumimoji="1"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SupPr>
                      <m:e>
                        <m:r>
                          <m:rPr>
                            <m:sty m:val="p"/>
                          </m:rPr>
                          <a:rPr kumimoji="1" lang="en-US" altLang="zh-CN" sz="2000" b="0" i="1" u="none" strike="noStrike" kern="1200" cap="none" spc="0" normalizeH="0" baseline="0" noProof="0" dirty="0">
                            <a:ln>
                              <a:noFill/>
                            </a:ln>
                            <a:solidFill>
                              <a:srgbClr val="000000"/>
                            </a:solidFill>
                            <a:effectLst/>
                            <a:uLnTx/>
                            <a:uFillTx/>
                            <a:latin typeface="Cambria Math" panose="02040503050406030204" pitchFamily="18" charset="0"/>
                            <a:cs typeface="+mn-cs"/>
                          </a:rPr>
                          <m:t>d</m:t>
                        </m:r>
                      </m:e>
                      <m:sub>
                        <m:r>
                          <a:rPr kumimoji="1"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𝑖𝑗</m:t>
                        </m:r>
                      </m:sub>
                      <m:sup>
                        <m:r>
                          <a:rPr kumimoji="1"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(3)</m:t>
                        </m:r>
                      </m:sup>
                    </m:sSubSup>
                  </m:oMath>
                </a14:m>
                <a:r>
                  <a:rPr kumimoji="1"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，其中，</a:t>
                </a:r>
                <a14:m>
                  <m:oMath xmlns:m="http://schemas.openxmlformats.org/officeDocument/2006/math">
                    <m:sSub>
                      <m:sSubPr>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m:rPr>
                            <m:sty m:val="p"/>
                          </m:rPr>
                          <a:rPr kumimoji="1" lang="en-US" altLang="zh-CN" sz="2000" b="0" i="1" u="none" strike="noStrike" kern="1200" cap="none" spc="0" normalizeH="0" baseline="0" noProof="0">
                            <a:ln>
                              <a:noFill/>
                            </a:ln>
                            <a:solidFill>
                              <a:srgbClr val="000000"/>
                            </a:solidFill>
                            <a:effectLst/>
                            <a:uLnTx/>
                            <a:uFillTx/>
                            <a:latin typeface="Cambria Math" panose="02040503050406030204" pitchFamily="18" charset="0"/>
                            <a:cs typeface="+mn-cs"/>
                          </a:rPr>
                          <m:t>max</m:t>
                        </m:r>
                      </m:e>
                      <m:sub>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sub>
                    </m:sSub>
                    <m:sSub>
                      <m:sSubPr>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sub>
                    </m:sSub>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=64,</m:t>
                    </m:r>
                    <m:sSub>
                      <m:sSubPr>
                        <m:ctrlPr>
                          <a:rPr kumimoji="1" lang="en-US" altLang="zh-CN"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m:rPr>
                            <m:sty m:val="p"/>
                          </m:rPr>
                          <a:rPr kumimoji="1" lang="en-US" altLang="zh-CN" sz="2000" b="0" i="1" u="none" strike="noStrike" kern="1200" cap="none" spc="0" normalizeH="0" baseline="0" noProof="0">
                            <a:ln>
                              <a:noFill/>
                            </a:ln>
                            <a:solidFill>
                              <a:srgbClr val="000000"/>
                            </a:solidFill>
                            <a:effectLst/>
                            <a:uLnTx/>
                            <a:uFillTx/>
                            <a:latin typeface="Cambria Math" panose="02040503050406030204" pitchFamily="18" charset="0"/>
                            <a:cs typeface="+mn-cs"/>
                          </a:rPr>
                          <m:t>m</m:t>
                        </m:r>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𝑖𝑛</m:t>
                        </m:r>
                      </m:e>
                      <m:sub>
                        <m:r>
                          <a:rPr kumimoji="1" lang="en-US" altLang="zh-CN" sz="2000" b="0" i="1" u="none" strike="noStrike" kern="1200" cap="none" spc="0" normalizeH="0" baseline="0" noProof="0">
                            <a:ln>
                              <a:noFill/>
                            </a:ln>
                            <a:solidFill>
                              <a:srgbClr val="000000"/>
                            </a:solidFill>
                            <a:effectLst/>
                            <a:uLnTx/>
                            <a:uFillTx/>
                            <a:latin typeface="Cambria Math" panose="02040503050406030204" pitchFamily="18" charset="0"/>
                            <a:cs typeface="+mn-cs"/>
                          </a:rPr>
                          <m:t>h</m:t>
                        </m:r>
                      </m:sub>
                    </m:sSub>
                    <m:sSub>
                      <m:sSubPr>
                        <m:ctrlPr>
                          <a:rPr kumimoji="1" lang="en-US" altLang="zh-CN"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0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e>
                      <m:sub>
                        <m:r>
                          <a:rPr kumimoji="1" lang="en-US" altLang="zh-CN" sz="2000" b="0" i="1" u="none" strike="noStrike" kern="1200" cap="none" spc="0" normalizeH="0" baseline="0" noProof="0">
                            <a:ln>
                              <a:noFill/>
                            </a:ln>
                            <a:solidFill>
                              <a:srgbClr val="000000"/>
                            </a:solidFill>
                            <a:effectLst/>
                            <a:uLnTx/>
                            <a:uFillTx/>
                            <a:latin typeface="Cambria Math" panose="02040503050406030204" pitchFamily="18" charset="0"/>
                            <a:cs typeface="+mn-cs"/>
                          </a:rPr>
                          <m:t>h</m:t>
                        </m:r>
                      </m:sub>
                    </m:sSub>
                    <m:r>
                      <a:rPr kumimoji="1" lang="en-US" altLang="zh-CN"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22</m:t>
                    </m:r>
                  </m:oMath>
                </a14:m>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。二者之差用来</a:t>
                </a:r>
                <a:r>
                  <a:rPr kumimoji="1"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规范化</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相异性矩阵的值</a:t>
                </a:r>
                <a:r>
                  <a:rPr kumimoji="1"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。计算</a:t>
                </a:r>
                <a:r>
                  <a:rPr kumimoji="1"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test-3 </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的相异性矩阵</a:t>
                </a:r>
                <a:r>
                  <a:rPr kumimoji="1"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为：</a:t>
                </a: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CBF4111B-74FB-4707-BF0A-92E3CD521AEE}"/>
                  </a:ext>
                </a:extLst>
              </p:cNvPr>
              <p:cNvSpPr txBox="1">
                <a:spLocks noRot="1" noChangeAspect="1" noMove="1" noResize="1" noEditPoints="1" noAdjustHandles="1" noChangeArrowheads="1" noChangeShapeType="1" noTextEdit="1"/>
              </p:cNvSpPr>
              <p:nvPr/>
            </p:nvSpPr>
            <p:spPr>
              <a:xfrm>
                <a:off x="341784" y="1484784"/>
                <a:ext cx="8460432" cy="2673361"/>
              </a:xfrm>
              <a:prstGeom prst="rect">
                <a:avLst/>
              </a:prstGeom>
              <a:blipFill>
                <a:blip r:embed="rId3"/>
                <a:stretch>
                  <a:fillRect l="-720" t="-1826" r="-720" b="-34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998C229-6C6B-48BD-B4B3-5FBDC4B10F35}"/>
                  </a:ext>
                </a:extLst>
              </p:cNvPr>
              <p:cNvSpPr txBox="1"/>
              <p:nvPr/>
            </p:nvSpPr>
            <p:spPr>
              <a:xfrm>
                <a:off x="3995936" y="4581128"/>
                <a:ext cx="2304256" cy="123136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m>
                        <m:mPr>
                          <m:plcHide m:val="on"/>
                          <m:mcs>
                            <m:mc>
                              <m:mcPr>
                                <m:count m:val="4"/>
                                <m:mcJc m:val="center"/>
                              </m:mcPr>
                            </m:mc>
                          </m:mcs>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mPr>
                        <m:mr>
                          <m:e>
                            <m:r>
                              <m:rPr>
                                <m:brk m:alnAt="7"/>
                              </m:r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e/>
                          <m:e/>
                        </m:mr>
                        <m:m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0.55</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e/>
                        </m:mr>
                        <m:m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0.45</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1.00</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mr>
                        <m:m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0.40</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0.14</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0.86</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mr>
                      </m:m>
                    </m:oMath>
                  </m:oMathPara>
                </a14:m>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11" name="文本框 10">
                <a:extLst>
                  <a:ext uri="{FF2B5EF4-FFF2-40B4-BE49-F238E27FC236}">
                    <a16:creationId xmlns:a16="http://schemas.microsoft.com/office/drawing/2014/main" id="{D998C229-6C6B-48BD-B4B3-5FBDC4B10F35}"/>
                  </a:ext>
                </a:extLst>
              </p:cNvPr>
              <p:cNvSpPr txBox="1">
                <a:spLocks noRot="1" noChangeAspect="1" noMove="1" noResize="1" noEditPoints="1" noAdjustHandles="1" noChangeArrowheads="1" noChangeShapeType="1" noTextEdit="1"/>
              </p:cNvSpPr>
              <p:nvPr/>
            </p:nvSpPr>
            <p:spPr>
              <a:xfrm>
                <a:off x="3995936" y="4581128"/>
                <a:ext cx="2304256" cy="1231363"/>
              </a:xfrm>
              <a:prstGeom prst="rect">
                <a:avLst/>
              </a:prstGeom>
              <a:blipFill>
                <a:blip r:embed="rId4"/>
                <a:stretch>
                  <a:fillRect r="-4775"/>
                </a:stretch>
              </a:blipFill>
            </p:spPr>
            <p:txBody>
              <a:bodyPr/>
              <a:lstStyle/>
              <a:p>
                <a:r>
                  <a:rPr lang="zh-CN" altLang="en-US">
                    <a:noFill/>
                  </a:rPr>
                  <a:t> </a:t>
                </a:r>
              </a:p>
            </p:txBody>
          </p:sp>
        </mc:Fallback>
      </mc:AlternateContent>
      <p:sp>
        <p:nvSpPr>
          <p:cNvPr id="6" name="Text Box 21"/>
          <p:cNvSpPr txBox="1">
            <a:spLocks noChangeArrowheads="1"/>
          </p:cNvSpPr>
          <p:nvPr/>
        </p:nvSpPr>
        <p:spPr bwMode="auto">
          <a:xfrm>
            <a:off x="0" y="549275"/>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Tx/>
              <a:buSzTx/>
              <a:buFontTx/>
              <a:buNone/>
              <a:tabLst/>
              <a:defRPr/>
            </a:pPr>
            <a:r>
              <a:rPr kumimoji="1" lang="en-US" altLang="zh-CN"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8-2 </a:t>
            </a:r>
            <a:r>
              <a:rPr kumimoji="1" lang="zh-CN" altLang="en-US"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聚类分析中的</a:t>
            </a:r>
            <a:r>
              <a:rPr kumimoji="1" lang="zh-CN" altLang="en-US" sz="4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数据类型</a:t>
            </a:r>
            <a:endParaRPr kumimoji="1" lang="zh-CN" altLang="en-US"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graphicFrame>
        <p:nvGraphicFramePr>
          <p:cNvPr id="7" name="Object 12"/>
          <p:cNvGraphicFramePr>
            <a:graphicFrameLocks noChangeAspect="1"/>
          </p:cNvGraphicFramePr>
          <p:nvPr>
            <p:extLst>
              <p:ext uri="{D42A27DB-BD31-4B8C-83A1-F6EECF244321}">
                <p14:modId xmlns:p14="http://schemas.microsoft.com/office/powerpoint/2010/main" val="1481895322"/>
              </p:ext>
            </p:extLst>
          </p:nvPr>
        </p:nvGraphicFramePr>
        <p:xfrm>
          <a:off x="2987824" y="2384951"/>
          <a:ext cx="3455987" cy="719138"/>
        </p:xfrm>
        <a:graphic>
          <a:graphicData uri="http://schemas.openxmlformats.org/presentationml/2006/ole">
            <mc:AlternateContent xmlns:mc="http://schemas.openxmlformats.org/markup-compatibility/2006">
              <mc:Choice xmlns:v="urn:schemas-microsoft-com:vml" Requires="v">
                <p:oleObj spid="_x0000_s31781" r:id="rId5" imgW="1638300" imgH="469900" progId="Equation.DSMT4">
                  <p:embed/>
                </p:oleObj>
              </mc:Choice>
              <mc:Fallback>
                <p:oleObj r:id="rId5" imgW="1638300" imgH="469900" progId="Equation.DSMT4">
                  <p:embed/>
                  <p:pic>
                    <p:nvPicPr>
                      <p:cNvPr id="25609"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2384951"/>
                        <a:ext cx="34559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65913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ACA5996-3018-45A3-A6CE-36B12518F325}"/>
              </a:ext>
            </a:extLst>
          </p:cNvPr>
          <p:cNvSpPr txBox="1"/>
          <p:nvPr/>
        </p:nvSpPr>
        <p:spPr>
          <a:xfrm>
            <a:off x="323528" y="1268760"/>
            <a:ext cx="5472608"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4</a:t>
            </a:r>
            <a:r>
              <a:rPr kumimoji="1" lang="zh-CN" altLang="en-US"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、基于</a:t>
            </a:r>
            <a:r>
              <a:rPr kumimoji="1"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混合型属性的相异度矩阵计算</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9AEF711-F04B-4E65-BD39-1ECF195B4FE6}"/>
                  </a:ext>
                </a:extLst>
              </p:cNvPr>
              <p:cNvSpPr txBox="1"/>
              <p:nvPr/>
            </p:nvSpPr>
            <p:spPr>
              <a:xfrm>
                <a:off x="395536" y="1556792"/>
                <a:ext cx="7488832" cy="137710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因为</a:t>
                </a:r>
                <a14:m>
                  <m:oMath xmlns:m="http://schemas.openxmlformats.org/officeDocument/2006/math">
                    <m:sSub>
                      <m:sSubPr>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m:rPr>
                            <m:sty m:val="p"/>
                          </m:rPr>
                          <a:rPr kumimoji="1" lang="en-US" altLang="zh-CN" sz="2000" b="0" i="1" u="none" strike="noStrike" kern="1200" cap="none" spc="0" normalizeH="0" baseline="0" noProof="0">
                            <a:ln>
                              <a:noFill/>
                            </a:ln>
                            <a:solidFill>
                              <a:srgbClr val="000000"/>
                            </a:solidFill>
                            <a:effectLst/>
                            <a:uLnTx/>
                            <a:uFillTx/>
                            <a:latin typeface="Cambria Math" panose="02040503050406030204" pitchFamily="18" charset="0"/>
                            <a:cs typeface="+mn-cs"/>
                          </a:rPr>
                          <m:t>x</m:t>
                        </m:r>
                      </m:e>
                      <m:sub>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𝑖𝑓</m:t>
                        </m:r>
                      </m:sub>
                    </m:sSub>
                  </m:oMath>
                </a14:m>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a:t>
                </a:r>
                <a14:m>
                  <m:oMath xmlns:m="http://schemas.openxmlformats.org/officeDocument/2006/math">
                    <m:sSub>
                      <m:sSubPr>
                        <m:ctrlPr>
                          <a:rPr kumimoji="1"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m:rPr>
                            <m:sty m:val="p"/>
                          </m:rPr>
                          <a:rPr kumimoji="1" lang="en-US" altLang="zh-CN" sz="2000" b="0" i="1" u="none" strike="noStrike" kern="1200" cap="none" spc="0" normalizeH="0" baseline="0" noProof="0" dirty="0">
                            <a:ln>
                              <a:noFill/>
                            </a:ln>
                            <a:solidFill>
                              <a:srgbClr val="000000"/>
                            </a:solidFill>
                            <a:effectLst/>
                            <a:uLnTx/>
                            <a:uFillTx/>
                            <a:latin typeface="Cambria Math" panose="02040503050406030204" pitchFamily="18" charset="0"/>
                            <a:cs typeface="+mn-cs"/>
                          </a:rPr>
                          <m:t>x</m:t>
                        </m:r>
                      </m:e>
                      <m:sub>
                        <m:r>
                          <a:rPr kumimoji="1"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𝑗𝑓</m:t>
                        </m:r>
                      </m:sub>
                    </m:sSub>
                  </m:oMath>
                </a14:m>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都不缺失，</a:t>
                </a:r>
                <a:r>
                  <a:rPr kumimoji="1"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同时</a:t>
                </a:r>
                <a14:m>
                  <m:oMath xmlns:m="http://schemas.openxmlformats.org/officeDocument/2006/math">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oMath>
                </a14:m>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都不是对称二元属性，所以</a:t>
                </a:r>
                <a14:m>
                  <m:oMath xmlns:m="http://schemas.openxmlformats.org/officeDocument/2006/math">
                    <m:sSubSup>
                      <m:sSubSupPr>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m:rPr>
                            <m:sty m:val="p"/>
                          </m:rPr>
                          <a:rPr kumimoji="1" lang="en-US" altLang="zh-CN" sz="2000" b="0" i="1" u="none" strike="noStrike" kern="1200" cap="none" spc="0" normalizeH="0" baseline="0" noProof="0">
                            <a:ln>
                              <a:noFill/>
                            </a:ln>
                            <a:solidFill>
                              <a:srgbClr val="000000"/>
                            </a:solidFill>
                            <a:effectLst/>
                            <a:uLnTx/>
                            <a:uFillTx/>
                            <a:latin typeface="Cambria Math" panose="02040503050406030204" pitchFamily="18" charset="0"/>
                            <a:cs typeface="+mn-cs"/>
                          </a:rPr>
                          <m:t>d</m:t>
                        </m:r>
                      </m:e>
                      <m:sub>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𝑖𝑗</m:t>
                        </m:r>
                      </m:sub>
                      <m:sup>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up>
                    </m:sSubSup>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oMath>
                </a14:m>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例如，</a:t>
                </a:r>
                <a14:m>
                  <m:oMath xmlns:m="http://schemas.openxmlformats.org/officeDocument/2006/math">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m:t>
                    </m:r>
                    <m:d>
                      <m:dPr>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3,1</m:t>
                        </m:r>
                      </m:e>
                    </m:d>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d>
                          <m:dPr>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d>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d>
                          <m:dPr>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0.5</m:t>
                            </m:r>
                          </m:e>
                        </m:d>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+1(0.45)</m:t>
                        </m:r>
                      </m:num>
                      <m:den>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3</m:t>
                        </m:r>
                      </m:den>
                    </m:f>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=0.65</m:t>
                    </m:r>
                  </m:oMath>
                </a14:m>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。类似计算可得表</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的由三个混合类型的属性所描述的数据得到的结果相异性矩阵如下：</a:t>
                </a:r>
              </a:p>
            </p:txBody>
          </p:sp>
        </mc:Choice>
        <mc:Fallback xmlns="">
          <p:sp>
            <p:nvSpPr>
              <p:cNvPr id="4" name="文本框 3">
                <a:extLst>
                  <a:ext uri="{FF2B5EF4-FFF2-40B4-BE49-F238E27FC236}">
                    <a16:creationId xmlns:a16="http://schemas.microsoft.com/office/drawing/2014/main" id="{39AEF711-F04B-4E65-BD39-1ECF195B4FE6}"/>
                  </a:ext>
                </a:extLst>
              </p:cNvPr>
              <p:cNvSpPr txBox="1">
                <a:spLocks noRot="1" noChangeAspect="1" noMove="1" noResize="1" noEditPoints="1" noAdjustHandles="1" noChangeArrowheads="1" noChangeShapeType="1" noTextEdit="1"/>
              </p:cNvSpPr>
              <p:nvPr/>
            </p:nvSpPr>
            <p:spPr>
              <a:xfrm>
                <a:off x="395536" y="1556792"/>
                <a:ext cx="7488832" cy="1377108"/>
              </a:xfrm>
              <a:prstGeom prst="rect">
                <a:avLst/>
              </a:prstGeom>
              <a:blipFill>
                <a:blip r:embed="rId2"/>
                <a:stretch>
                  <a:fillRect l="-896" r="-4235" b="-5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58D142B-6CEC-4763-B9F2-CA64629B456C}"/>
                  </a:ext>
                </a:extLst>
              </p:cNvPr>
              <p:cNvSpPr txBox="1"/>
              <p:nvPr/>
            </p:nvSpPr>
            <p:spPr>
              <a:xfrm>
                <a:off x="2843808" y="2852936"/>
                <a:ext cx="2304256" cy="123136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m>
                        <m:mPr>
                          <m:plcHide m:val="on"/>
                          <m:mcs>
                            <m:mc>
                              <m:mcPr>
                                <m:count m:val="4"/>
                                <m:mcJc m:val="center"/>
                              </m:mcPr>
                            </m:mc>
                          </m:mcs>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mPr>
                        <m:mr>
                          <m:e>
                            <m:r>
                              <m:rPr>
                                <m:brk m:alnAt="7"/>
                              </m:r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e/>
                          <m:e/>
                        </m:mr>
                        <m:m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0.85</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e/>
                        </m:mr>
                        <m:m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0.65</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0.83</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e/>
                        </m:mr>
                        <m:m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0.13</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0.71</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0.79</m:t>
                            </m:r>
                          </m:e>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mr>
                      </m:m>
                    </m:oMath>
                  </m:oMathPara>
                </a14:m>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5" name="文本框 4">
                <a:extLst>
                  <a:ext uri="{FF2B5EF4-FFF2-40B4-BE49-F238E27FC236}">
                    <a16:creationId xmlns:a16="http://schemas.microsoft.com/office/drawing/2014/main" id="{358D142B-6CEC-4763-B9F2-CA64629B456C}"/>
                  </a:ext>
                </a:extLst>
              </p:cNvPr>
              <p:cNvSpPr txBox="1">
                <a:spLocks noRot="1" noChangeAspect="1" noMove="1" noResize="1" noEditPoints="1" noAdjustHandles="1" noChangeArrowheads="1" noChangeShapeType="1" noTextEdit="1"/>
              </p:cNvSpPr>
              <p:nvPr/>
            </p:nvSpPr>
            <p:spPr>
              <a:xfrm>
                <a:off x="2843808" y="2852936"/>
                <a:ext cx="2304256" cy="1231363"/>
              </a:xfrm>
              <a:prstGeom prst="rect">
                <a:avLst/>
              </a:prstGeom>
              <a:blipFill>
                <a:blip r:embed="rId3"/>
                <a:stretch>
                  <a:fillRect r="-47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D0BF878-EB1C-4FD9-BE53-737DE4CDE402}"/>
                  </a:ext>
                </a:extLst>
              </p:cNvPr>
              <p:cNvSpPr txBox="1"/>
              <p:nvPr/>
            </p:nvSpPr>
            <p:spPr>
              <a:xfrm>
                <a:off x="539552" y="4149080"/>
                <a:ext cx="7488832"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可看出</a:t>
                </a:r>
                <a14:m>
                  <m:oMath xmlns:m="http://schemas.openxmlformats.org/officeDocument/2006/math">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m:t>
                    </m:r>
                    <m:d>
                      <m:dPr>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4,1</m:t>
                        </m:r>
                      </m:e>
                    </m:d>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=0.13</m:t>
                    </m:r>
                  </m:oMath>
                </a14:m>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为最相似的两个对象，反过来看表</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确实如此。</a:t>
                </a:r>
              </a:p>
            </p:txBody>
          </p:sp>
        </mc:Choice>
        <mc:Fallback xmlns="">
          <p:sp>
            <p:nvSpPr>
              <p:cNvPr id="6" name="文本框 5">
                <a:extLst>
                  <a:ext uri="{FF2B5EF4-FFF2-40B4-BE49-F238E27FC236}">
                    <a16:creationId xmlns:a16="http://schemas.microsoft.com/office/drawing/2014/main" id="{FD0BF878-EB1C-4FD9-BE53-737DE4CDE402}"/>
                  </a:ext>
                </a:extLst>
              </p:cNvPr>
              <p:cNvSpPr txBox="1">
                <a:spLocks noRot="1" noChangeAspect="1" noMove="1" noResize="1" noEditPoints="1" noAdjustHandles="1" noChangeArrowheads="1" noChangeShapeType="1" noTextEdit="1"/>
              </p:cNvSpPr>
              <p:nvPr/>
            </p:nvSpPr>
            <p:spPr>
              <a:xfrm>
                <a:off x="539552" y="4149080"/>
                <a:ext cx="7488832" cy="400110"/>
              </a:xfrm>
              <a:prstGeom prst="rect">
                <a:avLst/>
              </a:prstGeom>
              <a:blipFill>
                <a:blip r:embed="rId4"/>
                <a:stretch>
                  <a:fillRect l="-896" t="-12308" r="-4153" b="-29231"/>
                </a:stretch>
              </a:blipFill>
            </p:spPr>
            <p:txBody>
              <a:bodyPr/>
              <a:lstStyle/>
              <a:p>
                <a:r>
                  <a:rPr lang="zh-CN" altLang="en-US">
                    <a:noFill/>
                  </a:rPr>
                  <a:t> </a:t>
                </a:r>
              </a:p>
            </p:txBody>
          </p:sp>
        </mc:Fallback>
      </mc:AlternateContent>
      <p:sp>
        <p:nvSpPr>
          <p:cNvPr id="8" name="Text Box 21"/>
          <p:cNvSpPr txBox="1">
            <a:spLocks noChangeArrowheads="1"/>
          </p:cNvSpPr>
          <p:nvPr/>
        </p:nvSpPr>
        <p:spPr bwMode="auto">
          <a:xfrm>
            <a:off x="0" y="549275"/>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Tx/>
              <a:buSzTx/>
              <a:buFontTx/>
              <a:buNone/>
              <a:tabLst/>
              <a:defRPr/>
            </a:pPr>
            <a:r>
              <a:rPr kumimoji="1" lang="en-US" altLang="zh-CN"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8-2 </a:t>
            </a:r>
            <a:r>
              <a:rPr kumimoji="1" lang="zh-CN" altLang="en-US"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聚类分析中的</a:t>
            </a:r>
            <a:r>
              <a:rPr kumimoji="1" lang="zh-CN" altLang="en-US" sz="4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数据类型</a:t>
            </a:r>
            <a:endParaRPr kumimoji="1" lang="zh-CN" altLang="en-US"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graphicFrame>
        <p:nvGraphicFramePr>
          <p:cNvPr id="9" name="表格 8">
            <a:extLst>
              <a:ext uri="{FF2B5EF4-FFF2-40B4-BE49-F238E27FC236}">
                <a16:creationId xmlns:a16="http://schemas.microsoft.com/office/drawing/2014/main" id="{2E13E1D3-6752-4F8F-ACC8-063614E3B1C2}"/>
              </a:ext>
            </a:extLst>
          </p:cNvPr>
          <p:cNvGraphicFramePr>
            <a:graphicFrameLocks noGrp="1"/>
          </p:cNvGraphicFramePr>
          <p:nvPr>
            <p:extLst>
              <p:ext uri="{D42A27DB-BD31-4B8C-83A1-F6EECF244321}">
                <p14:modId xmlns:p14="http://schemas.microsoft.com/office/powerpoint/2010/main" val="1163018135"/>
              </p:ext>
            </p:extLst>
          </p:nvPr>
        </p:nvGraphicFramePr>
        <p:xfrm>
          <a:off x="1763688" y="4613971"/>
          <a:ext cx="4876800" cy="1854200"/>
        </p:xfrm>
        <a:graphic>
          <a:graphicData uri="http://schemas.openxmlformats.org/drawingml/2006/table">
            <a:tbl>
              <a:tblPr firstRow="1" bandRow="1">
                <a:tableStyleId>{073A0DAA-6AF3-43AB-8588-CEC1D06C72B9}</a:tableStyleId>
              </a:tblPr>
              <a:tblGrid>
                <a:gridCol w="1219200">
                  <a:extLst>
                    <a:ext uri="{9D8B030D-6E8A-4147-A177-3AD203B41FA5}">
                      <a16:colId xmlns:a16="http://schemas.microsoft.com/office/drawing/2014/main" val="3964518525"/>
                    </a:ext>
                  </a:extLst>
                </a:gridCol>
                <a:gridCol w="1219200">
                  <a:extLst>
                    <a:ext uri="{9D8B030D-6E8A-4147-A177-3AD203B41FA5}">
                      <a16:colId xmlns:a16="http://schemas.microsoft.com/office/drawing/2014/main" val="2942176440"/>
                    </a:ext>
                  </a:extLst>
                </a:gridCol>
                <a:gridCol w="1219200">
                  <a:extLst>
                    <a:ext uri="{9D8B030D-6E8A-4147-A177-3AD203B41FA5}">
                      <a16:colId xmlns:a16="http://schemas.microsoft.com/office/drawing/2014/main" val="4236936307"/>
                    </a:ext>
                  </a:extLst>
                </a:gridCol>
                <a:gridCol w="1219200">
                  <a:extLst>
                    <a:ext uri="{9D8B030D-6E8A-4147-A177-3AD203B41FA5}">
                      <a16:colId xmlns:a16="http://schemas.microsoft.com/office/drawing/2014/main" val="3397383086"/>
                    </a:ext>
                  </a:extLst>
                </a:gridCol>
              </a:tblGrid>
              <a:tr h="370840">
                <a:tc>
                  <a:txBody>
                    <a:bodyPr/>
                    <a:lstStyle/>
                    <a:p>
                      <a:pPr algn="ctr"/>
                      <a:r>
                        <a:rPr lang="zh-CN" altLang="en-US" dirty="0" smtClean="0">
                          <a:solidFill>
                            <a:schemeClr val="tx1"/>
                          </a:solidFill>
                        </a:rPr>
                        <a:t>对象</a:t>
                      </a:r>
                      <a:endParaRPr lang="en-US" altLang="zh-CN"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test-1</a:t>
                      </a:r>
                      <a:endParaRPr lang="en-US" altLang="zh-CN"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test-2</a:t>
                      </a:r>
                      <a:endParaRPr lang="en-US" altLang="zh-CN"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test-3</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9235606"/>
                  </a:ext>
                </a:extLst>
              </a:tr>
              <a:tr h="370840">
                <a:tc>
                  <a:txBody>
                    <a:bodyPr/>
                    <a:lstStyle/>
                    <a:p>
                      <a:pPr algn="ctr"/>
                      <a:r>
                        <a:rPr lang="en-US" altLang="zh-CN" dirty="0">
                          <a:solidFill>
                            <a:schemeClr val="tx1"/>
                          </a:solidFill>
                        </a:rPr>
                        <a:t>1</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dirty="0">
                          <a:solidFill>
                            <a:schemeClr val="tx1"/>
                          </a:solidFill>
                        </a:rPr>
                        <a:t>A</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zh-CN" altLang="en-US" dirty="0">
                          <a:solidFill>
                            <a:schemeClr val="tx1"/>
                          </a:solidFill>
                        </a:rPr>
                        <a:t>优秀</a:t>
                      </a: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dirty="0">
                          <a:solidFill>
                            <a:schemeClr val="tx1"/>
                          </a:solidFill>
                        </a:rPr>
                        <a:t>45</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74986805"/>
                  </a:ext>
                </a:extLst>
              </a:tr>
              <a:tr h="370840">
                <a:tc>
                  <a:txBody>
                    <a:bodyPr/>
                    <a:lstStyle/>
                    <a:p>
                      <a:pPr algn="ctr"/>
                      <a:r>
                        <a:rPr lang="en-US" altLang="zh-CN" dirty="0">
                          <a:solidFill>
                            <a:schemeClr val="tx1"/>
                          </a:solidFill>
                        </a:rPr>
                        <a:t>2</a:t>
                      </a:r>
                      <a:endParaRPr lang="zh-CN" altLang="en-US" dirty="0">
                        <a:solidFill>
                          <a:schemeClr val="tx1"/>
                        </a:solidFill>
                      </a:endParaRPr>
                    </a:p>
                  </a:txBody>
                  <a:tcPr anchor="ctr">
                    <a:noFill/>
                  </a:tcPr>
                </a:tc>
                <a:tc>
                  <a:txBody>
                    <a:bodyPr/>
                    <a:lstStyle/>
                    <a:p>
                      <a:pPr algn="ctr"/>
                      <a:r>
                        <a:rPr lang="en-US" altLang="zh-CN" dirty="0">
                          <a:solidFill>
                            <a:schemeClr val="tx1"/>
                          </a:solidFill>
                        </a:rPr>
                        <a:t>B</a:t>
                      </a:r>
                      <a:endParaRPr lang="zh-CN" altLang="en-US" dirty="0">
                        <a:solidFill>
                          <a:schemeClr val="tx1"/>
                        </a:solidFill>
                      </a:endParaRPr>
                    </a:p>
                  </a:txBody>
                  <a:tcPr anchor="ctr">
                    <a:noFill/>
                  </a:tcPr>
                </a:tc>
                <a:tc>
                  <a:txBody>
                    <a:bodyPr/>
                    <a:lstStyle/>
                    <a:p>
                      <a:pPr algn="ctr"/>
                      <a:r>
                        <a:rPr lang="zh-CN" altLang="en-US" dirty="0">
                          <a:solidFill>
                            <a:schemeClr val="tx1"/>
                          </a:solidFill>
                        </a:rPr>
                        <a:t>一般</a:t>
                      </a:r>
                    </a:p>
                  </a:txBody>
                  <a:tcPr anchor="ctr">
                    <a:noFill/>
                  </a:tcPr>
                </a:tc>
                <a:tc>
                  <a:txBody>
                    <a:bodyPr/>
                    <a:lstStyle/>
                    <a:p>
                      <a:pPr algn="ctr"/>
                      <a:r>
                        <a:rPr lang="en-US" altLang="zh-CN" dirty="0">
                          <a:solidFill>
                            <a:schemeClr val="tx1"/>
                          </a:solidFill>
                        </a:rPr>
                        <a:t>22</a:t>
                      </a:r>
                      <a:endParaRPr lang="zh-CN" altLang="en-US" dirty="0">
                        <a:solidFill>
                          <a:schemeClr val="tx1"/>
                        </a:solidFill>
                      </a:endParaRPr>
                    </a:p>
                  </a:txBody>
                  <a:tcPr anchor="ctr">
                    <a:noFill/>
                  </a:tcPr>
                </a:tc>
                <a:extLst>
                  <a:ext uri="{0D108BD9-81ED-4DB2-BD59-A6C34878D82A}">
                    <a16:rowId xmlns:a16="http://schemas.microsoft.com/office/drawing/2014/main" val="155625824"/>
                  </a:ext>
                </a:extLst>
              </a:tr>
              <a:tr h="370840">
                <a:tc>
                  <a:txBody>
                    <a:bodyPr/>
                    <a:lstStyle/>
                    <a:p>
                      <a:pPr algn="ctr"/>
                      <a:r>
                        <a:rPr lang="en-US" altLang="zh-CN" dirty="0">
                          <a:solidFill>
                            <a:schemeClr val="tx1"/>
                          </a:solidFill>
                        </a:rPr>
                        <a:t>3</a:t>
                      </a:r>
                      <a:endParaRPr lang="zh-CN" altLang="en-US" dirty="0">
                        <a:solidFill>
                          <a:schemeClr val="tx1"/>
                        </a:solidFill>
                      </a:endParaRPr>
                    </a:p>
                  </a:txBody>
                  <a:tcPr anchor="ctr">
                    <a:noFill/>
                  </a:tcPr>
                </a:tc>
                <a:tc>
                  <a:txBody>
                    <a:bodyPr/>
                    <a:lstStyle/>
                    <a:p>
                      <a:pPr algn="ctr"/>
                      <a:r>
                        <a:rPr lang="en-US" altLang="zh-CN" dirty="0">
                          <a:solidFill>
                            <a:schemeClr val="tx1"/>
                          </a:solidFill>
                        </a:rPr>
                        <a:t>C</a:t>
                      </a:r>
                      <a:endParaRPr lang="zh-CN" altLang="en-US" dirty="0">
                        <a:solidFill>
                          <a:schemeClr val="tx1"/>
                        </a:solidFill>
                      </a:endParaRPr>
                    </a:p>
                  </a:txBody>
                  <a:tcPr anchor="ctr">
                    <a:noFill/>
                  </a:tcPr>
                </a:tc>
                <a:tc>
                  <a:txBody>
                    <a:bodyPr/>
                    <a:lstStyle/>
                    <a:p>
                      <a:pPr algn="ctr"/>
                      <a:r>
                        <a:rPr lang="zh-CN" altLang="en-US" dirty="0">
                          <a:solidFill>
                            <a:schemeClr val="tx1"/>
                          </a:solidFill>
                        </a:rPr>
                        <a:t>好</a:t>
                      </a:r>
                    </a:p>
                  </a:txBody>
                  <a:tcPr anchor="ctr">
                    <a:noFill/>
                  </a:tcPr>
                </a:tc>
                <a:tc>
                  <a:txBody>
                    <a:bodyPr/>
                    <a:lstStyle/>
                    <a:p>
                      <a:pPr algn="ctr"/>
                      <a:r>
                        <a:rPr lang="en-US" altLang="zh-CN" dirty="0">
                          <a:solidFill>
                            <a:schemeClr val="tx1"/>
                          </a:solidFill>
                        </a:rPr>
                        <a:t>64</a:t>
                      </a:r>
                      <a:endParaRPr lang="zh-CN" altLang="en-US" dirty="0">
                        <a:solidFill>
                          <a:schemeClr val="tx1"/>
                        </a:solidFill>
                      </a:endParaRPr>
                    </a:p>
                  </a:txBody>
                  <a:tcPr anchor="ctr">
                    <a:noFill/>
                  </a:tcPr>
                </a:tc>
                <a:extLst>
                  <a:ext uri="{0D108BD9-81ED-4DB2-BD59-A6C34878D82A}">
                    <a16:rowId xmlns:a16="http://schemas.microsoft.com/office/drawing/2014/main" val="2942153949"/>
                  </a:ext>
                </a:extLst>
              </a:tr>
              <a:tr h="370840">
                <a:tc>
                  <a:txBody>
                    <a:bodyPr/>
                    <a:lstStyle/>
                    <a:p>
                      <a:pPr algn="ctr"/>
                      <a:r>
                        <a:rPr lang="en-US" altLang="zh-CN" dirty="0">
                          <a:solidFill>
                            <a:schemeClr val="tx1"/>
                          </a:solidFill>
                        </a:rPr>
                        <a:t>4</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A</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优秀</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28</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912254"/>
                  </a:ext>
                </a:extLst>
              </a:tr>
            </a:tbl>
          </a:graphicData>
        </a:graphic>
      </p:graphicFrame>
    </p:spTree>
    <p:extLst>
      <p:ext uri="{BB962C8B-B14F-4D97-AF65-F5344CB8AC3E}">
        <p14:creationId xmlns:p14="http://schemas.microsoft.com/office/powerpoint/2010/main" val="1258234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381000"/>
            <a:ext cx="9144000"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聚类分析中的数据类型（续十八）</a:t>
            </a:r>
          </a:p>
        </p:txBody>
      </p:sp>
      <p:sp>
        <p:nvSpPr>
          <p:cNvPr id="26627" name="Rectangle 3"/>
          <p:cNvSpPr>
            <a:spLocks noGrp="1" noChangeArrowheads="1"/>
          </p:cNvSpPr>
          <p:nvPr>
            <p:ph type="body" idx="1"/>
          </p:nvPr>
        </p:nvSpPr>
        <p:spPr>
          <a:xfrm>
            <a:off x="468313" y="1557338"/>
            <a:ext cx="7989887" cy="4538662"/>
          </a:xfrm>
        </p:spPr>
        <p:txBody>
          <a:bodyPr/>
          <a:lstStyle/>
          <a:p>
            <a:pPr eaLnBrk="1" hangingPunct="1">
              <a:buFontTx/>
              <a:buNone/>
            </a:pPr>
            <a:r>
              <a:rPr lang="en-US" altLang="zh-CN" dirty="0" smtClean="0"/>
              <a:t>4</a:t>
            </a:r>
            <a:r>
              <a:rPr lang="zh-CN" altLang="en-US" dirty="0" smtClean="0"/>
              <a:t>）向量对象的相似度计算</a:t>
            </a:r>
          </a:p>
          <a:p>
            <a:pPr eaLnBrk="1" hangingPunct="1">
              <a:buFontTx/>
              <a:buNone/>
            </a:pPr>
            <a:r>
              <a:rPr lang="zh-CN" altLang="en-US" dirty="0" smtClean="0"/>
              <a:t>（</a:t>
            </a:r>
            <a:r>
              <a:rPr lang="en-US" altLang="zh-CN" dirty="0" smtClean="0"/>
              <a:t>1</a:t>
            </a:r>
            <a:r>
              <a:rPr lang="zh-CN" altLang="en-US" dirty="0" smtClean="0"/>
              <a:t>）向量对象：以向量表示的对象，如文档对象。</a:t>
            </a:r>
          </a:p>
          <a:p>
            <a:pPr eaLnBrk="1" hangingPunct="1">
              <a:buFontTx/>
              <a:buNone/>
            </a:pPr>
            <a:r>
              <a:rPr lang="zh-CN" altLang="en-US" dirty="0" smtClean="0"/>
              <a:t>（</a:t>
            </a:r>
            <a:r>
              <a:rPr lang="en-US" altLang="zh-CN" dirty="0" smtClean="0"/>
              <a:t>2</a:t>
            </a:r>
            <a:r>
              <a:rPr lang="zh-CN" altLang="en-US" dirty="0" smtClean="0"/>
              <a:t>）向量对象的相似度计算</a:t>
            </a:r>
          </a:p>
          <a:p>
            <a:pPr eaLnBrk="1" hangingPunct="1">
              <a:buFontTx/>
              <a:buNone/>
            </a:pPr>
            <a:endParaRPr lang="zh-CN" altLang="en-US" dirty="0" smtClean="0"/>
          </a:p>
          <a:p>
            <a:pPr eaLnBrk="1" hangingPunct="1">
              <a:buFontTx/>
              <a:buNone/>
            </a:pPr>
            <a:endParaRPr lang="zh-CN" altLang="en-US" dirty="0" smtClean="0"/>
          </a:p>
          <a:p>
            <a:pPr eaLnBrk="1" hangingPunct="1">
              <a:buFontTx/>
              <a:buNone/>
            </a:pPr>
            <a:endParaRPr lang="en-US" altLang="zh-CN" dirty="0" smtClean="0"/>
          </a:p>
          <a:p>
            <a:pPr eaLnBrk="1" hangingPunct="1">
              <a:buFontTx/>
              <a:buNone/>
            </a:pPr>
            <a:endParaRPr lang="en-US" altLang="zh-CN" dirty="0" smtClean="0"/>
          </a:p>
        </p:txBody>
      </p:sp>
      <p:graphicFrame>
        <p:nvGraphicFramePr>
          <p:cNvPr id="26628" name="Object 4"/>
          <p:cNvGraphicFramePr>
            <a:graphicFrameLocks noChangeAspect="1"/>
          </p:cNvGraphicFramePr>
          <p:nvPr/>
        </p:nvGraphicFramePr>
        <p:xfrm>
          <a:off x="820738" y="3860800"/>
          <a:ext cx="6421437" cy="1152525"/>
        </p:xfrm>
        <a:graphic>
          <a:graphicData uri="http://schemas.openxmlformats.org/presentationml/2006/ole">
            <mc:AlternateContent xmlns:mc="http://schemas.openxmlformats.org/markup-compatibility/2006">
              <mc:Choice xmlns:v="urn:schemas-microsoft-com:vml" Requires="v">
                <p:oleObj spid="_x0000_s26667" name="公式" r:id="rId3" imgW="2540000" imgH="469900" progId="Equation.3">
                  <p:embed/>
                </p:oleObj>
              </mc:Choice>
              <mc:Fallback>
                <p:oleObj name="公式" r:id="rId3" imgW="2540000" imgH="46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738" y="3860800"/>
                        <a:ext cx="6421437"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304800" y="381000"/>
            <a:ext cx="8153400" cy="762000"/>
          </a:xfrm>
        </p:spPr>
        <p:txBody>
          <a:bodyPr/>
          <a:lstStyle/>
          <a:p>
            <a:pPr algn="l" eaLnBrk="1" hangingPunct="1"/>
            <a:r>
              <a:rPr lang="en-US" altLang="zh-CN" sz="3600" b="1" smtClean="0">
                <a:solidFill>
                  <a:srgbClr val="FF0000"/>
                </a:solidFill>
              </a:rPr>
              <a:t>8-3 </a:t>
            </a:r>
            <a:r>
              <a:rPr lang="zh-CN" altLang="en-US" sz="3600" b="1" smtClean="0">
                <a:solidFill>
                  <a:srgbClr val="FF0000"/>
                </a:solidFill>
              </a:rPr>
              <a:t>聚类分析方法</a:t>
            </a:r>
          </a:p>
        </p:txBody>
      </p:sp>
      <p:sp>
        <p:nvSpPr>
          <p:cNvPr id="26627" name="Rectangle 1027"/>
          <p:cNvSpPr>
            <a:spLocks noGrp="1" noRot="1" noChangeAspect="1" noMove="1" noResize="1" noEditPoints="1" noAdjustHandles="1" noChangeArrowheads="1" noChangeShapeType="1" noTextEdit="1"/>
          </p:cNvSpPr>
          <p:nvPr>
            <p:ph type="body" idx="1"/>
          </p:nvPr>
        </p:nvSpPr>
        <p:spPr>
          <a:xfrm>
            <a:off x="0" y="1268412"/>
            <a:ext cx="9144000" cy="5256931"/>
          </a:xfrm>
          <a:blipFill>
            <a:blip r:embed="rId3"/>
            <a:stretch>
              <a:fillRect l="-867" t="-1392" b="-3480"/>
            </a:stretch>
          </a:blipFill>
          <a:extLst/>
        </p:spPr>
        <p:txBody>
          <a:bodyPr/>
          <a:lstStyle/>
          <a:p>
            <a:pPr>
              <a:defRPr/>
            </a:pPr>
            <a:r>
              <a:rPr lang="zh-CN" altLang="en-US">
                <a:noFill/>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304800" y="381000"/>
            <a:ext cx="8153400" cy="762000"/>
          </a:xfrm>
        </p:spPr>
        <p:txBody>
          <a:bodyPr/>
          <a:lstStyle/>
          <a:p>
            <a:pPr algn="l" eaLnBrk="1" hangingPunct="1"/>
            <a:r>
              <a:rPr lang="en-US" altLang="zh-CN" sz="3600" b="1" smtClean="0">
                <a:solidFill>
                  <a:srgbClr val="FF0000"/>
                </a:solidFill>
              </a:rPr>
              <a:t>8-3 </a:t>
            </a:r>
            <a:r>
              <a:rPr lang="zh-CN" altLang="en-US" sz="3600" b="1" smtClean="0">
                <a:solidFill>
                  <a:srgbClr val="FF0000"/>
                </a:solidFill>
              </a:rPr>
              <a:t>聚类分析方法</a:t>
            </a:r>
          </a:p>
        </p:txBody>
      </p:sp>
      <p:pic>
        <p:nvPicPr>
          <p:cNvPr id="4" name="图片 3"/>
          <p:cNvPicPr>
            <a:picLocks noChangeAspect="1"/>
          </p:cNvPicPr>
          <p:nvPr/>
        </p:nvPicPr>
        <p:blipFill>
          <a:blip r:embed="rId3"/>
          <a:stretch>
            <a:fillRect/>
          </a:stretch>
        </p:blipFill>
        <p:spPr>
          <a:xfrm>
            <a:off x="1772664" y="1412776"/>
            <a:ext cx="7371336" cy="4969297"/>
          </a:xfrm>
          <a:prstGeom prst="rect">
            <a:avLst/>
          </a:prstGeom>
        </p:spPr>
      </p:pic>
      <p:sp>
        <p:nvSpPr>
          <p:cNvPr id="5" name="文本框 4"/>
          <p:cNvSpPr txBox="1"/>
          <p:nvPr/>
        </p:nvSpPr>
        <p:spPr>
          <a:xfrm>
            <a:off x="304800" y="1412776"/>
            <a:ext cx="1314872" cy="461665"/>
          </a:xfrm>
          <a:prstGeom prst="rect">
            <a:avLst/>
          </a:prstGeom>
          <a:noFill/>
        </p:spPr>
        <p:txBody>
          <a:bodyPr wrap="square" rtlCol="0">
            <a:spAutoFit/>
          </a:bodyPr>
          <a:lstStyle/>
          <a:p>
            <a:r>
              <a:rPr lang="en-US" altLang="zh-CN" sz="2400" dirty="0" smtClean="0">
                <a:solidFill>
                  <a:schemeClr val="tx1"/>
                </a:solidFill>
              </a:rPr>
              <a:t>4)</a:t>
            </a:r>
            <a:r>
              <a:rPr lang="zh-CN" altLang="en-US" sz="2400" dirty="0" smtClean="0">
                <a:solidFill>
                  <a:schemeClr val="tx1"/>
                </a:solidFill>
              </a:rPr>
              <a:t>算法</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381000"/>
            <a:ext cx="8229600" cy="762000"/>
          </a:xfrm>
        </p:spPr>
        <p:txBody>
          <a:bodyPr/>
          <a:lstStyle/>
          <a:p>
            <a:pPr algn="l" eaLnBrk="1" hangingPunct="1"/>
            <a:r>
              <a:rPr lang="en-US" altLang="zh-CN" sz="3600" b="1" smtClean="0">
                <a:solidFill>
                  <a:srgbClr val="FF0000"/>
                </a:solidFill>
              </a:rPr>
              <a:t>8-1 </a:t>
            </a:r>
            <a:r>
              <a:rPr lang="zh-CN" altLang="en-US" sz="3600" b="1" smtClean="0">
                <a:solidFill>
                  <a:srgbClr val="FF0000"/>
                </a:solidFill>
              </a:rPr>
              <a:t>聚类分析基本概念（续一）</a:t>
            </a:r>
          </a:p>
        </p:txBody>
      </p:sp>
      <p:sp>
        <p:nvSpPr>
          <p:cNvPr id="6147" name="Text Box 6"/>
          <p:cNvSpPr txBox="1">
            <a:spLocks noChangeArrowheads="1"/>
          </p:cNvSpPr>
          <p:nvPr/>
        </p:nvSpPr>
        <p:spPr bwMode="auto">
          <a:xfrm>
            <a:off x="228600" y="1468438"/>
            <a:ext cx="859155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50000"/>
              </a:spcBef>
              <a:buFontTx/>
              <a:buNone/>
            </a:pPr>
            <a:r>
              <a:rPr lang="en-US" altLang="zh-CN" sz="2400" b="1"/>
              <a:t>3</a:t>
            </a:r>
            <a:r>
              <a:rPr lang="zh-CN" altLang="en-US" sz="2400" b="1"/>
              <a:t>、聚类分析定义</a:t>
            </a:r>
          </a:p>
          <a:p>
            <a:pPr eaLnBrk="1" hangingPunct="1">
              <a:lnSpc>
                <a:spcPct val="60000"/>
              </a:lnSpc>
              <a:spcBef>
                <a:spcPct val="50000"/>
              </a:spcBef>
              <a:buFontTx/>
              <a:buNone/>
            </a:pPr>
            <a:r>
              <a:rPr lang="zh-CN" altLang="en-US" sz="2400"/>
              <a:t>以某种方法将对象集合聚类的过程叫聚类分析。</a:t>
            </a:r>
          </a:p>
          <a:p>
            <a:pPr eaLnBrk="1" hangingPunct="1">
              <a:lnSpc>
                <a:spcPct val="60000"/>
              </a:lnSpc>
              <a:spcBef>
                <a:spcPct val="50000"/>
              </a:spcBef>
              <a:buFontTx/>
              <a:buNone/>
            </a:pPr>
            <a:r>
              <a:rPr lang="en-US" altLang="zh-CN" sz="2400" b="1"/>
              <a:t>4</a:t>
            </a:r>
            <a:r>
              <a:rPr lang="zh-CN" altLang="en-US" sz="2400" b="1"/>
              <a:t>、聚类分析方法分类  </a:t>
            </a:r>
          </a:p>
          <a:p>
            <a:pPr eaLnBrk="1" hangingPunct="1">
              <a:spcBef>
                <a:spcPct val="50000"/>
              </a:spcBef>
              <a:buFontTx/>
              <a:buNone/>
            </a:pPr>
            <a:r>
              <a:rPr lang="en-US" altLang="zh-CN" sz="2400"/>
              <a:t>1</a:t>
            </a:r>
            <a:r>
              <a:rPr lang="zh-CN" altLang="en-US" sz="2400"/>
              <a:t>）划分方法</a:t>
            </a:r>
            <a:r>
              <a:rPr lang="en-US" altLang="zh-CN" sz="2400"/>
              <a:t>:</a:t>
            </a:r>
            <a:r>
              <a:rPr lang="zh-CN" altLang="en-US" sz="2000">
                <a:solidFill>
                  <a:srgbClr val="006666"/>
                </a:solidFill>
              </a:rPr>
              <a:t>给定一个 </a:t>
            </a:r>
            <a:r>
              <a:rPr lang="en-US" altLang="zh-CN" sz="2000">
                <a:solidFill>
                  <a:srgbClr val="006666"/>
                </a:solidFill>
              </a:rPr>
              <a:t>n </a:t>
            </a:r>
            <a:r>
              <a:rPr lang="zh-CN" altLang="en-US" sz="2000">
                <a:solidFill>
                  <a:srgbClr val="006666"/>
                </a:solidFill>
              </a:rPr>
              <a:t>个对象或元组的数据库，一个划分方法构建数据的 </a:t>
            </a:r>
            <a:r>
              <a:rPr lang="en-US" altLang="zh-CN" sz="2000">
                <a:solidFill>
                  <a:srgbClr val="006666"/>
                </a:solidFill>
              </a:rPr>
              <a:t>k </a:t>
            </a:r>
            <a:r>
              <a:rPr lang="zh-CN" altLang="en-US" sz="2000">
                <a:solidFill>
                  <a:srgbClr val="006666"/>
                </a:solidFill>
              </a:rPr>
              <a:t>个划分，每个划分表示一个聚类，并且 </a:t>
            </a:r>
            <a:r>
              <a:rPr lang="en-US" altLang="zh-CN" sz="2000">
                <a:solidFill>
                  <a:srgbClr val="006666"/>
                </a:solidFill>
              </a:rPr>
              <a:t>k&lt;=n</a:t>
            </a:r>
            <a:r>
              <a:rPr lang="zh-CN" altLang="en-US" sz="2000">
                <a:solidFill>
                  <a:srgbClr val="006666"/>
                </a:solidFill>
              </a:rPr>
              <a:t>。一个好的划分的一般准则是：在同一个类中的对象之间的距离尽可能小，而不同类中的对象之间的距离尽可能大。</a:t>
            </a:r>
            <a:r>
              <a:rPr lang="zh-CN" altLang="en-US" sz="2800">
                <a:solidFill>
                  <a:srgbClr val="006666"/>
                </a:solidFill>
              </a:rPr>
              <a:t> </a:t>
            </a:r>
            <a:endParaRPr lang="zh-CN" altLang="en-US" sz="2400"/>
          </a:p>
          <a:p>
            <a:pPr eaLnBrk="1" hangingPunct="1">
              <a:spcBef>
                <a:spcPct val="30000"/>
              </a:spcBef>
              <a:buFontTx/>
              <a:buNone/>
            </a:pPr>
            <a:r>
              <a:rPr lang="en-US" altLang="zh-CN" sz="2400"/>
              <a:t>2</a:t>
            </a:r>
            <a:r>
              <a:rPr lang="zh-CN" altLang="en-US" sz="2400"/>
              <a:t>）层次的方法</a:t>
            </a:r>
            <a:r>
              <a:rPr lang="en-US" altLang="zh-CN" sz="2400"/>
              <a:t>:</a:t>
            </a:r>
            <a:r>
              <a:rPr lang="zh-CN" altLang="en-US" sz="2000">
                <a:solidFill>
                  <a:srgbClr val="006666"/>
                </a:solidFill>
              </a:rPr>
              <a:t>层次的方法对给定数据集合进行层次的分解。根据层次的分解如何形成，层次的方法可以被分为凝聚的或分裂的方法。</a:t>
            </a:r>
            <a:r>
              <a:rPr lang="zh-CN" altLang="en-US" sz="2800">
                <a:solidFill>
                  <a:srgbClr val="006666"/>
                </a:solidFill>
              </a:rPr>
              <a:t> </a:t>
            </a:r>
            <a:endParaRPr lang="zh-CN" altLang="en-US" sz="2400"/>
          </a:p>
          <a:p>
            <a:pPr eaLnBrk="1" hangingPunct="1">
              <a:lnSpc>
                <a:spcPct val="60000"/>
              </a:lnSpc>
              <a:spcBef>
                <a:spcPct val="50000"/>
              </a:spcBef>
              <a:buFontTx/>
              <a:buNone/>
            </a:pPr>
            <a:r>
              <a:rPr lang="en-US" altLang="zh-CN" sz="2400"/>
              <a:t>3</a:t>
            </a:r>
            <a:r>
              <a:rPr lang="zh-CN" altLang="en-US" sz="2400"/>
              <a:t>）基于密度的方法</a:t>
            </a:r>
          </a:p>
          <a:p>
            <a:pPr eaLnBrk="1" hangingPunct="1">
              <a:lnSpc>
                <a:spcPct val="60000"/>
              </a:lnSpc>
              <a:spcBef>
                <a:spcPct val="50000"/>
              </a:spcBef>
              <a:buFontTx/>
              <a:buNone/>
            </a:pPr>
            <a:r>
              <a:rPr lang="en-US" altLang="zh-CN" sz="2400"/>
              <a:t>4</a:t>
            </a:r>
            <a:r>
              <a:rPr lang="zh-CN" altLang="en-US" sz="2400"/>
              <a:t>）基于网格的方法</a:t>
            </a:r>
          </a:p>
          <a:p>
            <a:pPr eaLnBrk="1" hangingPunct="1">
              <a:lnSpc>
                <a:spcPct val="60000"/>
              </a:lnSpc>
              <a:spcBef>
                <a:spcPct val="50000"/>
              </a:spcBef>
              <a:buFontTx/>
              <a:buNone/>
            </a:pPr>
            <a:r>
              <a:rPr lang="en-US" altLang="zh-CN" sz="2400"/>
              <a:t>5</a:t>
            </a:r>
            <a:r>
              <a:rPr lang="zh-CN" altLang="en-US" sz="2400"/>
              <a:t>）基于模型的方法</a:t>
            </a:r>
            <a:endParaRPr lang="zh-CN" altLang="en-US" sz="20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304800" y="381000"/>
            <a:ext cx="8153400" cy="762000"/>
          </a:xfrm>
        </p:spPr>
        <p:txBody>
          <a:bodyPr/>
          <a:lstStyle/>
          <a:p>
            <a:pPr algn="l" eaLnBrk="1" hangingPunct="1"/>
            <a:r>
              <a:rPr lang="en-US" altLang="zh-CN" sz="3600" b="1" smtClean="0">
                <a:solidFill>
                  <a:srgbClr val="FF0000"/>
                </a:solidFill>
              </a:rPr>
              <a:t>8-3 </a:t>
            </a:r>
            <a:r>
              <a:rPr lang="zh-CN" altLang="en-US" sz="3600" b="1" smtClean="0">
                <a:solidFill>
                  <a:srgbClr val="FF0000"/>
                </a:solidFill>
              </a:rPr>
              <a:t>聚类分析方法</a:t>
            </a:r>
          </a:p>
        </p:txBody>
      </p:sp>
      <p:sp>
        <p:nvSpPr>
          <p:cNvPr id="28675" name="Rectangle 1027"/>
          <p:cNvSpPr>
            <a:spLocks noGrp="1" noChangeArrowheads="1"/>
          </p:cNvSpPr>
          <p:nvPr>
            <p:ph type="body" idx="1"/>
          </p:nvPr>
        </p:nvSpPr>
        <p:spPr>
          <a:xfrm>
            <a:off x="0" y="1268413"/>
            <a:ext cx="9144000" cy="4648200"/>
          </a:xfrm>
        </p:spPr>
        <p:txBody>
          <a:bodyPr/>
          <a:lstStyle/>
          <a:p>
            <a:pPr eaLnBrk="1" hangingPunct="1">
              <a:lnSpc>
                <a:spcPct val="90000"/>
              </a:lnSpc>
              <a:buFontTx/>
              <a:buNone/>
            </a:pPr>
            <a:r>
              <a:rPr lang="en-US" altLang="zh-CN" sz="2600" dirty="0" smtClean="0"/>
              <a:t>5</a:t>
            </a:r>
            <a:r>
              <a:rPr lang="zh-CN" altLang="en-US" sz="2600" dirty="0" smtClean="0"/>
              <a:t>） </a:t>
            </a:r>
            <a:r>
              <a:rPr lang="en-US" altLang="zh-CN" sz="2600" dirty="0" smtClean="0"/>
              <a:t>k-</a:t>
            </a:r>
            <a:r>
              <a:rPr lang="zh-CN" altLang="en-US" sz="2600" dirty="0" smtClean="0"/>
              <a:t>平均法算法复杂度：计算</a:t>
            </a:r>
            <a:r>
              <a:rPr lang="zh-CN" altLang="zh-CN" sz="2600" dirty="0" smtClean="0"/>
              <a:t>复杂度是</a:t>
            </a:r>
            <a:r>
              <a:rPr lang="en-US" altLang="zh-CN" sz="2600" dirty="0" smtClean="0"/>
              <a:t>O(</a:t>
            </a:r>
            <a:r>
              <a:rPr lang="en-US" altLang="zh-CN" sz="2600" dirty="0" err="1" smtClean="0"/>
              <a:t>nkt</a:t>
            </a:r>
            <a:r>
              <a:rPr lang="en-US" altLang="zh-CN" sz="2600" dirty="0" smtClean="0"/>
              <a:t>)</a:t>
            </a:r>
            <a:r>
              <a:rPr lang="zh-CN" altLang="zh-CN" sz="2600" dirty="0" smtClean="0"/>
              <a:t>，其中，</a:t>
            </a:r>
            <a:r>
              <a:rPr lang="en-US" altLang="zh-CN" sz="2600" dirty="0" smtClean="0"/>
              <a:t>n</a:t>
            </a:r>
            <a:r>
              <a:rPr lang="zh-CN" altLang="zh-CN" sz="2600" dirty="0" smtClean="0"/>
              <a:t>是所有对象的数目，</a:t>
            </a:r>
            <a:r>
              <a:rPr lang="en-US" altLang="zh-CN" sz="2600" dirty="0" smtClean="0"/>
              <a:t>k</a:t>
            </a:r>
            <a:r>
              <a:rPr lang="zh-CN" altLang="zh-CN" sz="2600" dirty="0" smtClean="0"/>
              <a:t>是簇的数目，</a:t>
            </a:r>
            <a:r>
              <a:rPr lang="en-US" altLang="zh-CN" sz="2600" dirty="0" smtClean="0"/>
              <a:t>t</a:t>
            </a:r>
            <a:r>
              <a:rPr lang="zh-CN" altLang="zh-CN" sz="2600" dirty="0" smtClean="0"/>
              <a:t>是迭代的次数。通常地，</a:t>
            </a:r>
            <a:r>
              <a:rPr lang="en-US" altLang="zh-CN" sz="2600" dirty="0" smtClean="0"/>
              <a:t>k&lt;&lt;n</a:t>
            </a:r>
            <a:r>
              <a:rPr lang="zh-CN" altLang="zh-CN" sz="2600" dirty="0" smtClean="0"/>
              <a:t>，且</a:t>
            </a:r>
            <a:r>
              <a:rPr lang="en-US" altLang="zh-CN" sz="2600" dirty="0" smtClean="0"/>
              <a:t>t&lt;&lt;n</a:t>
            </a:r>
            <a:r>
              <a:rPr lang="zh-CN" altLang="zh-CN" sz="2600" dirty="0" smtClean="0"/>
              <a:t>。这个算法经常以局部最优结束。</a:t>
            </a:r>
          </a:p>
          <a:p>
            <a:pPr eaLnBrk="1" hangingPunct="1">
              <a:lnSpc>
                <a:spcPct val="90000"/>
              </a:lnSpc>
              <a:buFontTx/>
              <a:buNone/>
            </a:pPr>
            <a:r>
              <a:rPr lang="en-US" altLang="zh-CN" sz="2600" dirty="0" smtClean="0"/>
              <a:t>6</a:t>
            </a:r>
            <a:r>
              <a:rPr lang="zh-CN" altLang="en-US" sz="2600" dirty="0" smtClean="0"/>
              <a:t>） </a:t>
            </a:r>
            <a:r>
              <a:rPr lang="en-US" altLang="zh-CN" sz="2600" dirty="0" smtClean="0"/>
              <a:t>k-</a:t>
            </a:r>
            <a:r>
              <a:rPr lang="zh-CN" altLang="en-US" sz="2600" dirty="0" smtClean="0"/>
              <a:t>平均法的优缺点：</a:t>
            </a:r>
            <a:endParaRPr lang="en-US" altLang="zh-CN" sz="2600" dirty="0" smtClean="0"/>
          </a:p>
          <a:p>
            <a:pPr eaLnBrk="1" hangingPunct="1">
              <a:lnSpc>
                <a:spcPct val="90000"/>
              </a:lnSpc>
              <a:buFontTx/>
              <a:buNone/>
            </a:pPr>
            <a:r>
              <a:rPr lang="en-US" altLang="zh-CN" sz="2600" dirty="0" smtClean="0">
                <a:cs typeface="Times New Roman" panose="02020603050405020304" pitchFamily="18" charset="0"/>
              </a:rPr>
              <a:t>• </a:t>
            </a:r>
            <a:r>
              <a:rPr lang="zh-CN" altLang="en-US" sz="2600" dirty="0" smtClean="0">
                <a:cs typeface="Times New Roman" panose="02020603050405020304" pitchFamily="18" charset="0"/>
              </a:rPr>
              <a:t>优点：</a:t>
            </a:r>
            <a:r>
              <a:rPr lang="zh-CN" altLang="en-US" sz="2600" dirty="0" smtClean="0"/>
              <a:t>当划分</a:t>
            </a:r>
            <a:r>
              <a:rPr lang="zh-CN" altLang="zh-CN" sz="2600" dirty="0" smtClean="0"/>
              <a:t>结果簇是密集的，而簇与簇之间区别明显时，它的效果较好。对处理大数据集，该算法是相对可伸缩的和高效率的</a:t>
            </a:r>
            <a:r>
              <a:rPr lang="en-US" altLang="zh-CN" sz="2600" dirty="0" smtClean="0"/>
              <a:t>.</a:t>
            </a:r>
          </a:p>
          <a:p>
            <a:pPr eaLnBrk="1" hangingPunct="1">
              <a:lnSpc>
                <a:spcPct val="90000"/>
              </a:lnSpc>
              <a:buFontTx/>
              <a:buNone/>
            </a:pPr>
            <a:r>
              <a:rPr lang="en-US" altLang="zh-CN" sz="2600" dirty="0" smtClean="0">
                <a:cs typeface="Times New Roman" panose="02020603050405020304" pitchFamily="18" charset="0"/>
              </a:rPr>
              <a:t>• </a:t>
            </a:r>
            <a:r>
              <a:rPr lang="zh-CN" altLang="en-US" sz="2600" dirty="0" smtClean="0">
                <a:cs typeface="Times New Roman" panose="02020603050405020304" pitchFamily="18" charset="0"/>
              </a:rPr>
              <a:t>缺点：</a:t>
            </a:r>
            <a:r>
              <a:rPr lang="zh-CN" altLang="en-US" sz="2600" dirty="0" smtClean="0">
                <a:latin typeface="宋体" panose="02010600030101010101" pitchFamily="2" charset="-122"/>
                <a:cs typeface="Times New Roman" panose="02020603050405020304" pitchFamily="18" charset="0"/>
              </a:rPr>
              <a:t>①</a:t>
            </a:r>
            <a:r>
              <a:rPr lang="en-US" altLang="zh-CN" sz="2600" dirty="0" smtClean="0"/>
              <a:t>k-</a:t>
            </a:r>
            <a:r>
              <a:rPr lang="zh-CN" altLang="zh-CN" sz="2600" dirty="0" smtClean="0"/>
              <a:t>平均方法只有在簇的平均值被定义的情况下才能使用。这可能不适用于某些应用，例如涉及有分类属性的数据。</a:t>
            </a:r>
            <a:r>
              <a:rPr lang="zh-CN" altLang="en-US" sz="2600" dirty="0" smtClean="0">
                <a:latin typeface="宋体" panose="02010600030101010101" pitchFamily="2" charset="-122"/>
              </a:rPr>
              <a:t>②</a:t>
            </a:r>
            <a:r>
              <a:rPr lang="zh-CN" altLang="zh-CN" sz="2600" dirty="0" smtClean="0"/>
              <a:t>要求用户必须事先给出</a:t>
            </a:r>
            <a:r>
              <a:rPr lang="en-US" altLang="zh-CN" sz="2600" dirty="0" smtClean="0"/>
              <a:t>k</a:t>
            </a:r>
            <a:r>
              <a:rPr lang="zh-CN" altLang="zh-CN" sz="2600" dirty="0" smtClean="0"/>
              <a:t>（要生成的簇的数目）可以算是该方法的一个缺点。</a:t>
            </a:r>
            <a:r>
              <a:rPr lang="zh-CN" altLang="en-US" sz="2600" dirty="0" smtClean="0">
                <a:latin typeface="宋体" panose="02010600030101010101" pitchFamily="2" charset="-122"/>
              </a:rPr>
              <a:t>③</a:t>
            </a:r>
            <a:r>
              <a:rPr lang="en-US" altLang="zh-CN" sz="2600" dirty="0" smtClean="0"/>
              <a:t>k-</a:t>
            </a:r>
            <a:r>
              <a:rPr lang="zh-CN" altLang="zh-CN" sz="2600" dirty="0" smtClean="0"/>
              <a:t>平均值方法不适合于发现非凸面形状的簇，或者大小差别很大的簇。</a:t>
            </a:r>
            <a:r>
              <a:rPr lang="zh-CN" altLang="en-US" sz="2600" dirty="0" smtClean="0">
                <a:latin typeface="宋体" panose="02010600030101010101" pitchFamily="2" charset="-122"/>
              </a:rPr>
              <a:t>④</a:t>
            </a:r>
            <a:r>
              <a:rPr lang="zh-CN" altLang="zh-CN" sz="2600" dirty="0" smtClean="0"/>
              <a:t>对于“噪声”和孤立点数据是敏感的，少量的该类数据能够对平均值产生极大的影响。</a:t>
            </a:r>
            <a:endParaRPr lang="en-US" altLang="zh-CN" sz="26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304800" y="381000"/>
            <a:ext cx="8153400" cy="762000"/>
          </a:xfrm>
        </p:spPr>
        <p:txBody>
          <a:bodyPr/>
          <a:lstStyle/>
          <a:p>
            <a:pPr algn="l" eaLnBrk="1" hangingPunct="1"/>
            <a:r>
              <a:rPr lang="en-US" altLang="zh-CN" sz="3600" b="1" smtClean="0">
                <a:solidFill>
                  <a:srgbClr val="FF0000"/>
                </a:solidFill>
              </a:rPr>
              <a:t>8-3 </a:t>
            </a:r>
            <a:r>
              <a:rPr lang="zh-CN" altLang="en-US" sz="3600" b="1" smtClean="0">
                <a:solidFill>
                  <a:srgbClr val="FF0000"/>
                </a:solidFill>
              </a:rPr>
              <a:t>聚类分析方法</a:t>
            </a:r>
          </a:p>
        </p:txBody>
      </p:sp>
      <p:sp>
        <p:nvSpPr>
          <p:cNvPr id="29699" name="Rectangle 1027"/>
          <p:cNvSpPr>
            <a:spLocks noGrp="1" noChangeArrowheads="1"/>
          </p:cNvSpPr>
          <p:nvPr>
            <p:ph type="body" idx="1"/>
          </p:nvPr>
        </p:nvSpPr>
        <p:spPr>
          <a:xfrm>
            <a:off x="395288" y="1268413"/>
            <a:ext cx="8748712" cy="4648200"/>
          </a:xfrm>
        </p:spPr>
        <p:txBody>
          <a:bodyPr/>
          <a:lstStyle/>
          <a:p>
            <a:pPr eaLnBrk="1" hangingPunct="1">
              <a:lnSpc>
                <a:spcPct val="150000"/>
              </a:lnSpc>
              <a:buFontTx/>
              <a:buNone/>
            </a:pPr>
            <a:r>
              <a:rPr lang="en-US" altLang="zh-CN" sz="2400" dirty="0" smtClean="0"/>
              <a:t>7</a:t>
            </a:r>
            <a:r>
              <a:rPr lang="zh-CN" altLang="en-US" sz="2400" dirty="0" smtClean="0"/>
              <a:t>）举例</a:t>
            </a:r>
            <a:endParaRPr lang="en-US" altLang="zh-CN" sz="2400" dirty="0" smtClean="0"/>
          </a:p>
          <a:p>
            <a:pPr eaLnBrk="1" hangingPunct="1">
              <a:lnSpc>
                <a:spcPct val="150000"/>
              </a:lnSpc>
              <a:buFontTx/>
              <a:buNone/>
            </a:pPr>
            <a:r>
              <a:rPr lang="zh-CN" altLang="en-US" sz="2400" dirty="0" smtClean="0"/>
              <a:t>下表密度和含糖率为西瓜两个属性，按两属性对西瓜聚类</a:t>
            </a:r>
          </a:p>
        </p:txBody>
      </p:sp>
      <p:pic>
        <p:nvPicPr>
          <p:cNvPr id="2" name="图片 1"/>
          <p:cNvPicPr>
            <a:picLocks noChangeAspect="1"/>
          </p:cNvPicPr>
          <p:nvPr/>
        </p:nvPicPr>
        <p:blipFill>
          <a:blip r:embed="rId3"/>
          <a:stretch>
            <a:fillRect/>
          </a:stretch>
        </p:blipFill>
        <p:spPr>
          <a:xfrm>
            <a:off x="433540" y="2636912"/>
            <a:ext cx="8170908" cy="3467172"/>
          </a:xfrm>
          <a:prstGeom prst="rect">
            <a:avLst/>
          </a:prstGeom>
        </p:spPr>
      </p:pic>
    </p:spTree>
    <p:extLst>
      <p:ext uri="{BB962C8B-B14F-4D97-AF65-F5344CB8AC3E}">
        <p14:creationId xmlns:p14="http://schemas.microsoft.com/office/powerpoint/2010/main" val="730961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251520" y="332656"/>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mc:AlternateContent xmlns:mc="http://schemas.openxmlformats.org/markup-compatibility/2006" xmlns:a14="http://schemas.microsoft.com/office/drawing/2010/main">
        <mc:Choice Requires="a14">
          <p:sp>
            <p:nvSpPr>
              <p:cNvPr id="3" name="矩形 2"/>
              <p:cNvSpPr/>
              <p:nvPr/>
            </p:nvSpPr>
            <p:spPr>
              <a:xfrm>
                <a:off x="31148" y="1268760"/>
                <a:ext cx="8640960" cy="5262979"/>
              </a:xfrm>
              <a:prstGeom prst="rect">
                <a:avLst/>
              </a:prstGeom>
            </p:spPr>
            <p:txBody>
              <a:bodyPr wrap="square">
                <a:spAutoFit/>
              </a:bodyPr>
              <a:lstStyle/>
              <a:p>
                <a:pPr indent="304800" algn="just">
                  <a:spcAft>
                    <a:spcPts val="0"/>
                  </a:spcAft>
                </a:pPr>
                <a:r>
                  <a:rPr lang="zh-CN" altLang="zh-CN" sz="2400" kern="100" dirty="0" smtClean="0">
                    <a:solidFill>
                      <a:schemeClr val="tx1"/>
                    </a:solidFill>
                    <a:latin typeface="等线" panose="02010600030101010101" pitchFamily="2" charset="-122"/>
                    <a:cs typeface="Times New Roman" panose="02020603050405020304" pitchFamily="18" charset="0"/>
                  </a:rPr>
                  <a:t>假定聚类簇数</a:t>
                </a:r>
                <a:r>
                  <a:rPr lang="en-US" altLang="zh-CN" sz="2400" kern="100" dirty="0">
                    <a:solidFill>
                      <a:schemeClr val="tx1"/>
                    </a:solidFill>
                    <a:latin typeface="等线" panose="02010600030101010101" pitchFamily="2" charset="-122"/>
                    <a:cs typeface="Times New Roman" panose="02020603050405020304" pitchFamily="18" charset="0"/>
                  </a:rPr>
                  <a:t> k= 3</a:t>
                </a:r>
                <a:r>
                  <a:rPr lang="zh-CN" altLang="zh-CN" sz="2400" kern="100" dirty="0">
                    <a:solidFill>
                      <a:schemeClr val="tx1"/>
                    </a:solidFill>
                    <a:latin typeface="等线" panose="02010600030101010101" pitchFamily="2" charset="-122"/>
                    <a:cs typeface="Times New Roman" panose="02020603050405020304" pitchFamily="18" charset="0"/>
                  </a:rPr>
                  <a:t>， 算法开始时随机选取三个样本</a:t>
                </a:r>
                <a14:m>
                  <m:oMath xmlns:m="http://schemas.openxmlformats.org/officeDocument/2006/math">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6</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12</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24</m:t>
                        </m:r>
                      </m:sub>
                    </m:sSub>
                  </m:oMath>
                </a14:m>
                <a:r>
                  <a:rPr lang="zh-CN" altLang="zh-CN" sz="2400" kern="100" dirty="0">
                    <a:solidFill>
                      <a:schemeClr val="tx1"/>
                    </a:solidFill>
                    <a:latin typeface="等线" panose="02010600030101010101" pitchFamily="2" charset="-122"/>
                    <a:cs typeface="Times New Roman" panose="02020603050405020304" pitchFamily="18" charset="0"/>
                  </a:rPr>
                  <a:t>作为初始均值向量，</a:t>
                </a:r>
                <a:r>
                  <a:rPr lang="zh-CN" altLang="zh-CN" sz="2400" kern="100" dirty="0" smtClean="0">
                    <a:solidFill>
                      <a:schemeClr val="tx1"/>
                    </a:solidFill>
                    <a:latin typeface="等线" panose="02010600030101010101" pitchFamily="2" charset="-122"/>
                    <a:cs typeface="Times New Roman" panose="02020603050405020304" pitchFamily="18" charset="0"/>
                  </a:rPr>
                  <a:t>即</a:t>
                </a:r>
                <a:r>
                  <a:rPr lang="zh-CN" altLang="en-US" sz="2400" kern="100" dirty="0" smtClean="0">
                    <a:solidFill>
                      <a:schemeClr val="tx1"/>
                    </a:solidFill>
                    <a:latin typeface="等线" panose="02010600030101010101" pitchFamily="2" charset="-122"/>
                    <a:cs typeface="Times New Roman" panose="02020603050405020304" pitchFamily="18" charset="0"/>
                  </a:rPr>
                  <a:t>：</a:t>
                </a:r>
                <a:endParaRPr lang="zh-CN" altLang="zh-CN" sz="24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14:m>
                  <m:oMathPara xmlns:m="http://schemas.openxmlformats.org/officeDocument/2006/math">
                    <m:oMathParaPr>
                      <m:jc m:val="centerGroup"/>
                    </m:oMathParaPr>
                    <m:oMath xmlns:m="http://schemas.openxmlformats.org/officeDocument/2006/math">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𝜇</m:t>
                          </m:r>
                        </m:e>
                        <m:sub>
                          <m:r>
                            <a:rPr lang="en-US" altLang="zh-CN" sz="2400" i="1" kern="100">
                              <a:solidFill>
                                <a:schemeClr val="tx1"/>
                              </a:solidFill>
                              <a:latin typeface="Cambria Math" panose="02040503050406030204" pitchFamily="18" charset="0"/>
                              <a:cs typeface="Times New Roman" panose="02020603050405020304" pitchFamily="18" charset="0"/>
                            </a:rPr>
                            <m:t>1</m:t>
                          </m:r>
                        </m:sub>
                      </m:sSub>
                      <m:r>
                        <a:rPr lang="en-US" altLang="zh-CN" sz="2400" i="1" kern="100">
                          <a:solidFill>
                            <a:schemeClr val="tx1"/>
                          </a:solidFill>
                          <a:latin typeface="Cambria Math" panose="02040503050406030204" pitchFamily="18" charset="0"/>
                          <a:cs typeface="Times New Roman" panose="02020603050405020304" pitchFamily="18" charset="0"/>
                        </a:rPr>
                        <m:t>=</m:t>
                      </m:r>
                      <m:d>
                        <m:d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chemeClr val="tx1"/>
                              </a:solidFill>
                              <a:latin typeface="Cambria Math" panose="02040503050406030204" pitchFamily="18" charset="0"/>
                              <a:cs typeface="Times New Roman" panose="02020603050405020304" pitchFamily="18" charset="0"/>
                            </a:rPr>
                            <m:t>0.403;0.237</m:t>
                          </m:r>
                        </m:e>
                      </m:d>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𝜇</m:t>
                          </m:r>
                        </m:e>
                        <m:sub>
                          <m:r>
                            <a:rPr lang="en-US" altLang="zh-CN" sz="2400" i="1" kern="100">
                              <a:solidFill>
                                <a:schemeClr val="tx1"/>
                              </a:solidFill>
                              <a:latin typeface="Cambria Math" panose="02040503050406030204" pitchFamily="18" charset="0"/>
                              <a:cs typeface="Times New Roman" panose="02020603050405020304" pitchFamily="18" charset="0"/>
                            </a:rPr>
                            <m:t>2</m:t>
                          </m:r>
                        </m:sub>
                      </m:sSub>
                      <m:r>
                        <a:rPr lang="en-US" altLang="zh-CN" sz="2400" i="1" kern="100">
                          <a:solidFill>
                            <a:schemeClr val="tx1"/>
                          </a:solidFill>
                          <a:latin typeface="Cambria Math" panose="02040503050406030204" pitchFamily="18" charset="0"/>
                          <a:cs typeface="Times New Roman" panose="02020603050405020304" pitchFamily="18" charset="0"/>
                        </a:rPr>
                        <m:t>=</m:t>
                      </m:r>
                      <m:d>
                        <m:d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chemeClr val="tx1"/>
                              </a:solidFill>
                              <a:latin typeface="Cambria Math" panose="02040503050406030204" pitchFamily="18" charset="0"/>
                              <a:cs typeface="Times New Roman" panose="02020603050405020304" pitchFamily="18" charset="0"/>
                            </a:rPr>
                            <m:t>0.343;0.099</m:t>
                          </m:r>
                        </m:e>
                      </m:d>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𝜇</m:t>
                          </m:r>
                        </m:e>
                        <m:sub>
                          <m:r>
                            <a:rPr lang="en-US" altLang="zh-CN" sz="2400" i="1" kern="100">
                              <a:solidFill>
                                <a:schemeClr val="tx1"/>
                              </a:solidFill>
                              <a:latin typeface="Cambria Math" panose="02040503050406030204" pitchFamily="18" charset="0"/>
                              <a:cs typeface="Times New Roman" panose="02020603050405020304" pitchFamily="18" charset="0"/>
                            </a:rPr>
                            <m:t>3</m:t>
                          </m:r>
                        </m:sub>
                      </m:sSub>
                      <m:r>
                        <a:rPr lang="en-US" altLang="zh-CN" sz="2400" i="1" kern="100">
                          <a:solidFill>
                            <a:schemeClr val="tx1"/>
                          </a:solidFill>
                          <a:latin typeface="Cambria Math" panose="02040503050406030204" pitchFamily="18" charset="0"/>
                          <a:cs typeface="Times New Roman" panose="02020603050405020304" pitchFamily="18" charset="0"/>
                        </a:rPr>
                        <m:t>=</m:t>
                      </m:r>
                      <m:d>
                        <m:d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chemeClr val="tx1"/>
                              </a:solidFill>
                              <a:latin typeface="Cambria Math" panose="02040503050406030204" pitchFamily="18" charset="0"/>
                              <a:cs typeface="Times New Roman" panose="02020603050405020304" pitchFamily="18" charset="0"/>
                            </a:rPr>
                            <m:t>0.478;0.437</m:t>
                          </m:r>
                        </m:e>
                      </m:d>
                      <m:r>
                        <a:rPr lang="en-US" altLang="zh-CN" sz="2400" i="1" kern="100">
                          <a:solidFill>
                            <a:schemeClr val="tx1"/>
                          </a:solidFill>
                          <a:latin typeface="Cambria Math" panose="02040503050406030204" pitchFamily="18" charset="0"/>
                          <a:cs typeface="Times New Roman" panose="02020603050405020304" pitchFamily="18" charset="0"/>
                        </a:rPr>
                        <m:t>.</m:t>
                      </m:r>
                    </m:oMath>
                  </m:oMathPara>
                </a14:m>
                <a:endParaRPr lang="zh-CN" altLang="zh-CN" sz="24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zh-CN" altLang="zh-CN" sz="2400" kern="100" dirty="0">
                    <a:solidFill>
                      <a:schemeClr val="tx1"/>
                    </a:solidFill>
                    <a:latin typeface="等线" panose="02010600030101010101" pitchFamily="2" charset="-122"/>
                    <a:cs typeface="Times New Roman" panose="02020603050405020304" pitchFamily="18" charset="0"/>
                  </a:rPr>
                  <a:t>考察样本</a:t>
                </a:r>
                <a14:m>
                  <m:oMath xmlns:m="http://schemas.openxmlformats.org/officeDocument/2006/math">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m:t>
                        </m:r>
                      </m:sub>
                    </m:sSub>
                    <m:r>
                      <a:rPr lang="en-US" altLang="zh-CN" sz="2400" i="1" kern="100">
                        <a:solidFill>
                          <a:schemeClr val="tx1"/>
                        </a:solidFill>
                        <a:latin typeface="Cambria Math" panose="02040503050406030204" pitchFamily="18" charset="0"/>
                        <a:cs typeface="Times New Roman" panose="02020603050405020304" pitchFamily="18" charset="0"/>
                      </a:rPr>
                      <m:t>=</m:t>
                    </m:r>
                    <m:d>
                      <m:d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chemeClr val="tx1"/>
                            </a:solidFill>
                            <a:latin typeface="Cambria Math" panose="02040503050406030204" pitchFamily="18" charset="0"/>
                            <a:cs typeface="Times New Roman" panose="02020603050405020304" pitchFamily="18" charset="0"/>
                          </a:rPr>
                          <m:t>0.697;0.460</m:t>
                        </m:r>
                      </m:e>
                    </m:d>
                  </m:oMath>
                </a14:m>
                <a:r>
                  <a:rPr lang="zh-CN" altLang="zh-CN" sz="2400" kern="100" dirty="0">
                    <a:solidFill>
                      <a:schemeClr val="tx1"/>
                    </a:solidFill>
                    <a:latin typeface="等线" panose="02010600030101010101" pitchFamily="2" charset="-122"/>
                    <a:cs typeface="Times New Roman" panose="02020603050405020304" pitchFamily="18" charset="0"/>
                  </a:rPr>
                  <a:t>，它与当前均值向量</a:t>
                </a:r>
                <a14:m>
                  <m:oMath xmlns:m="http://schemas.openxmlformats.org/officeDocument/2006/math">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𝜇</m:t>
                        </m:r>
                      </m:e>
                      <m:sub>
                        <m:r>
                          <a:rPr lang="en-US" altLang="zh-CN" sz="2400" i="1" kern="100">
                            <a:solidFill>
                              <a:schemeClr val="tx1"/>
                            </a:solidFill>
                            <a:latin typeface="Cambria Math" panose="02040503050406030204" pitchFamily="18" charset="0"/>
                            <a:cs typeface="Times New Roman" panose="02020603050405020304" pitchFamily="18" charset="0"/>
                          </a:rPr>
                          <m:t>1</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𝜇</m:t>
                        </m:r>
                      </m:e>
                      <m:sub>
                        <m:r>
                          <a:rPr lang="en-US" altLang="zh-CN" sz="2400" i="1" kern="100">
                            <a:solidFill>
                              <a:schemeClr val="tx1"/>
                            </a:solidFill>
                            <a:latin typeface="Cambria Math" panose="02040503050406030204" pitchFamily="18" charset="0"/>
                            <a:cs typeface="Times New Roman" panose="02020603050405020304" pitchFamily="18" charset="0"/>
                          </a:rPr>
                          <m:t>2</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𝜇</m:t>
                        </m:r>
                      </m:e>
                      <m:sub>
                        <m:r>
                          <a:rPr lang="en-US" altLang="zh-CN" sz="2400" i="1" kern="100">
                            <a:solidFill>
                              <a:schemeClr val="tx1"/>
                            </a:solidFill>
                            <a:latin typeface="Cambria Math" panose="02040503050406030204" pitchFamily="18" charset="0"/>
                            <a:cs typeface="Times New Roman" panose="02020603050405020304" pitchFamily="18" charset="0"/>
                          </a:rPr>
                          <m:t>3</m:t>
                        </m:r>
                      </m:sub>
                    </m:sSub>
                  </m:oMath>
                </a14:m>
                <a:r>
                  <a:rPr lang="zh-CN" altLang="zh-CN" sz="2400" kern="100" dirty="0">
                    <a:solidFill>
                      <a:schemeClr val="tx1"/>
                    </a:solidFill>
                    <a:latin typeface="等线" panose="02010600030101010101" pitchFamily="2" charset="-122"/>
                    <a:cs typeface="Times New Roman" panose="02020603050405020304" pitchFamily="18" charset="0"/>
                  </a:rPr>
                  <a:t>的距离分别为</a:t>
                </a:r>
                <a:r>
                  <a:rPr lang="en-US" altLang="zh-CN" sz="2400" kern="100" dirty="0">
                    <a:solidFill>
                      <a:schemeClr val="tx1"/>
                    </a:solidFill>
                    <a:latin typeface="等线" panose="02010600030101010101" pitchFamily="2" charset="-122"/>
                    <a:cs typeface="Times New Roman" panose="02020603050405020304" pitchFamily="18" charset="0"/>
                  </a:rPr>
                  <a:t> 0.369, 0.506, 0.166</a:t>
                </a:r>
                <a:r>
                  <a:rPr lang="zh-CN" altLang="zh-CN" sz="2400" kern="100" dirty="0">
                    <a:solidFill>
                      <a:schemeClr val="tx1"/>
                    </a:solidFill>
                    <a:latin typeface="等线" panose="02010600030101010101" pitchFamily="2" charset="-122"/>
                    <a:cs typeface="Times New Roman" panose="02020603050405020304" pitchFamily="18" charset="0"/>
                  </a:rPr>
                  <a:t>，因此</a:t>
                </a:r>
                <a14:m>
                  <m:oMath xmlns:m="http://schemas.openxmlformats.org/officeDocument/2006/math">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m:t>
                        </m:r>
                      </m:sub>
                    </m:sSub>
                  </m:oMath>
                </a14:m>
                <a:r>
                  <a:rPr lang="zh-CN" altLang="zh-CN" sz="2400" kern="100" dirty="0">
                    <a:solidFill>
                      <a:schemeClr val="tx1"/>
                    </a:solidFill>
                    <a:latin typeface="等线" panose="02010600030101010101" pitchFamily="2" charset="-122"/>
                    <a:cs typeface="Times New Roman" panose="02020603050405020304" pitchFamily="18" charset="0"/>
                  </a:rPr>
                  <a:t>将被划入簇</a:t>
                </a:r>
                <a14:m>
                  <m:oMath xmlns:m="http://schemas.openxmlformats.org/officeDocument/2006/math">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𝐶</m:t>
                        </m:r>
                      </m:e>
                      <m:sub>
                        <m:r>
                          <a:rPr lang="en-US" altLang="zh-CN" sz="2400" i="1" kern="100">
                            <a:solidFill>
                              <a:schemeClr val="tx1"/>
                            </a:solidFill>
                            <a:latin typeface="Cambria Math" panose="02040503050406030204" pitchFamily="18" charset="0"/>
                            <a:cs typeface="Times New Roman" panose="02020603050405020304" pitchFamily="18" charset="0"/>
                          </a:rPr>
                          <m:t>3</m:t>
                        </m:r>
                      </m:sub>
                    </m:sSub>
                  </m:oMath>
                </a14:m>
                <a:r>
                  <a:rPr lang="zh-CN" altLang="zh-CN" sz="2400" kern="100" dirty="0">
                    <a:solidFill>
                      <a:schemeClr val="tx1"/>
                    </a:solidFill>
                    <a:latin typeface="等线" panose="02010600030101010101" pitchFamily="2" charset="-122"/>
                    <a:cs typeface="Times New Roman" panose="02020603050405020304" pitchFamily="18" charset="0"/>
                  </a:rPr>
                  <a:t>中</a:t>
                </a:r>
                <a:r>
                  <a:rPr lang="en-US" altLang="zh-CN" sz="2400" kern="100" dirty="0">
                    <a:solidFill>
                      <a:schemeClr val="tx1"/>
                    </a:solidFill>
                    <a:latin typeface="等线" panose="02010600030101010101" pitchFamily="2" charset="-122"/>
                    <a:cs typeface="Times New Roman" panose="02020603050405020304" pitchFamily="18" charset="0"/>
                  </a:rPr>
                  <a:t>.</a:t>
                </a:r>
                <a:r>
                  <a:rPr lang="zh-CN" altLang="zh-CN" sz="2400" kern="100" dirty="0">
                    <a:solidFill>
                      <a:schemeClr val="tx1"/>
                    </a:solidFill>
                    <a:latin typeface="等线" panose="02010600030101010101" pitchFamily="2" charset="-122"/>
                    <a:cs typeface="Times New Roman" panose="02020603050405020304" pitchFamily="18" charset="0"/>
                  </a:rPr>
                  <a:t>类似的，对数据集中的所有样本 考察一遍后，可得当前簇划分为</a:t>
                </a:r>
                <a:endParaRPr lang="en-US" altLang="zh-CN" sz="24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14:m>
                  <m:oMathPara xmlns:m="http://schemas.openxmlformats.org/officeDocument/2006/math">
                    <m:oMathParaPr>
                      <m:jc m:val="centerGroup"/>
                    </m:oMathParaPr>
                    <m:oMath xmlns:m="http://schemas.openxmlformats.org/officeDocument/2006/math">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𝐶</m:t>
                          </m:r>
                        </m:e>
                        <m:sub>
                          <m:r>
                            <a:rPr lang="en-US" altLang="zh-CN" sz="2400" i="1" kern="100">
                              <a:solidFill>
                                <a:schemeClr val="tx1"/>
                              </a:solidFill>
                              <a:latin typeface="Cambria Math" panose="02040503050406030204" pitchFamily="18" charset="0"/>
                              <a:cs typeface="Times New Roman" panose="02020603050405020304" pitchFamily="18" charset="0"/>
                            </a:rPr>
                            <m:t>1</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3</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5</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6</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7</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8</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9</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10</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13</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14</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17</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18</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19</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20</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23</m:t>
                          </m:r>
                        </m:sub>
                      </m:sSub>
                      <m:r>
                        <a:rPr lang="en-US" altLang="zh-CN" sz="2400" i="1" kern="100">
                          <a:solidFill>
                            <a:schemeClr val="tx1"/>
                          </a:solidFill>
                          <a:latin typeface="Cambria Math" panose="02040503050406030204" pitchFamily="18" charset="0"/>
                          <a:cs typeface="Times New Roman" panose="02020603050405020304" pitchFamily="18" charset="0"/>
                        </a:rPr>
                        <m:t>}</m:t>
                      </m:r>
                    </m:oMath>
                  </m:oMathPara>
                </a14:m>
                <a:endParaRPr lang="zh-CN" altLang="zh-CN" sz="24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14:m>
                  <m:oMathPara xmlns:m="http://schemas.openxmlformats.org/officeDocument/2006/math">
                    <m:oMathParaPr>
                      <m:jc m:val="left"/>
                    </m:oMathParaPr>
                    <m:oMath xmlns:m="http://schemas.openxmlformats.org/officeDocument/2006/math">
                      <m:r>
                        <a:rPr lang="en-US" altLang="zh-CN" sz="2400" i="1" kern="100" smtClean="0">
                          <a:solidFill>
                            <a:schemeClr val="tx1"/>
                          </a:solidFill>
                          <a:latin typeface="Cambria Math" panose="02040503050406030204" pitchFamily="18" charset="0"/>
                          <a:cs typeface="Times New Roman" panose="02020603050405020304" pitchFamily="18" charset="0"/>
                        </a:rPr>
                        <m:t>      </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i="1" kern="100">
                              <a:solidFill>
                                <a:schemeClr val="tx1"/>
                              </a:solidFill>
                              <a:latin typeface="Cambria Math" panose="02040503050406030204" pitchFamily="18" charset="0"/>
                              <a:cs typeface="Times New Roman" panose="02020603050405020304" pitchFamily="18" charset="0"/>
                            </a:rPr>
                            <m:t>𝐶</m:t>
                          </m:r>
                        </m:e>
                        <m:sub>
                          <m:r>
                            <a:rPr lang="en-US" altLang="zh-CN" sz="2400" i="1" kern="100">
                              <a:solidFill>
                                <a:schemeClr val="tx1"/>
                              </a:solidFill>
                              <a:latin typeface="Cambria Math" panose="02040503050406030204" pitchFamily="18" charset="0"/>
                              <a:cs typeface="Times New Roman" panose="02020603050405020304" pitchFamily="18" charset="0"/>
                            </a:rPr>
                            <m:t>2</m:t>
                          </m:r>
                        </m:sub>
                      </m:sSub>
                      <m:r>
                        <a:rPr lang="en-US" altLang="zh-CN" sz="2400" i="1" kern="100">
                          <a:solidFill>
                            <a:schemeClr val="tx1"/>
                          </a:solidFill>
                          <a:latin typeface="Cambria Math" panose="02040503050406030204" pitchFamily="18" charset="0"/>
                          <a:cs typeface="Times New Roman" panose="02020603050405020304" pitchFamily="18" charset="0"/>
                        </a:rPr>
                        <m:t>=</m:t>
                      </m:r>
                      <m:d>
                        <m:dPr>
                          <m:begChr m:val="{"/>
                          <m:endChr m:val="}"/>
                          <m:ctrlPr>
                            <a:rPr lang="en-US"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11</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12</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16</m:t>
                              </m:r>
                            </m:sub>
                          </m:sSub>
                        </m:e>
                      </m:d>
                    </m:oMath>
                  </m:oMathPara>
                </a14:m>
                <a:endParaRPr lang="en-US" altLang="zh-CN" sz="2400" i="1" kern="100" dirty="0" smtClean="0">
                  <a:solidFill>
                    <a:schemeClr val="tx1"/>
                  </a:solidFill>
                  <a:latin typeface="Cambria Math" panose="02040503050406030204" pitchFamily="18" charset="0"/>
                  <a:cs typeface="Times New Roman" panose="02020603050405020304" pitchFamily="18" charset="0"/>
                </a:endParaRPr>
              </a:p>
              <a:p>
                <a:pPr indent="304800" algn="just">
                  <a:spcAft>
                    <a:spcPts val="0"/>
                  </a:spcAft>
                </a:pPr>
                <a:r>
                  <a:rPr lang="en-US" altLang="zh-CN" sz="2400" kern="100" dirty="0" smtClean="0">
                    <a:solidFill>
                      <a:schemeClr val="tx1"/>
                    </a:solidFill>
                    <a:ea typeface="Cambria Math" panose="02040503050406030204" pitchFamily="18" charset="0"/>
                    <a:cs typeface="Times New Roman" panose="02020603050405020304" pitchFamily="18" charset="0"/>
                  </a:rPr>
                  <a:t>  </a:t>
                </a:r>
                <a14:m>
                  <m:oMath xmlns:m="http://schemas.openxmlformats.org/officeDocument/2006/math">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𝐶</m:t>
                        </m:r>
                      </m:e>
                      <m:sub>
                        <m:r>
                          <a:rPr lang="en-US" altLang="zh-CN" sz="2400" i="1" kern="100">
                            <a:solidFill>
                              <a:schemeClr val="tx1"/>
                            </a:solidFill>
                            <a:latin typeface="Cambria Math" panose="02040503050406030204" pitchFamily="18" charset="0"/>
                            <a:cs typeface="Times New Roman" panose="02020603050405020304" pitchFamily="18" charset="0"/>
                          </a:rPr>
                          <m:t>3</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2</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4</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15</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21</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22</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24</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25</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26</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27</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28</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29</m:t>
                        </m:r>
                      </m:sub>
                    </m:sSub>
                    <m:r>
                      <a:rPr lang="en-US" altLang="zh-CN" sz="2400" i="1" kern="100">
                        <a:solidFill>
                          <a:schemeClr val="tx1"/>
                        </a:solidFill>
                        <a:latin typeface="Cambria Math" panose="02040503050406030204" pitchFamily="18" charset="0"/>
                        <a:cs typeface="Times New Roman" panose="02020603050405020304" pitchFamily="18" charset="0"/>
                      </a:rPr>
                      <m:t>,</m:t>
                    </m:r>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𝑥</m:t>
                        </m:r>
                      </m:e>
                      <m:sub>
                        <m:r>
                          <a:rPr lang="en-US" altLang="zh-CN" sz="2400" i="1" kern="100">
                            <a:solidFill>
                              <a:schemeClr val="tx1"/>
                            </a:solidFill>
                            <a:latin typeface="Cambria Math" panose="02040503050406030204" pitchFamily="18" charset="0"/>
                            <a:cs typeface="Times New Roman" panose="02020603050405020304" pitchFamily="18" charset="0"/>
                          </a:rPr>
                          <m:t>30</m:t>
                        </m:r>
                      </m:sub>
                    </m:sSub>
                    <m:r>
                      <a:rPr lang="en-US" altLang="zh-CN" sz="2400" i="1" kern="100">
                        <a:solidFill>
                          <a:schemeClr val="tx1"/>
                        </a:solidFill>
                        <a:latin typeface="Cambria Math" panose="02040503050406030204" pitchFamily="18" charset="0"/>
                        <a:cs typeface="Times New Roman" panose="02020603050405020304" pitchFamily="18" charset="0"/>
                      </a:rPr>
                      <m:t>}</m:t>
                    </m:r>
                  </m:oMath>
                </a14:m>
                <a:endParaRPr lang="zh-CN" altLang="zh-CN" sz="24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zh-CN" altLang="zh-CN" sz="2400" kern="100" dirty="0">
                    <a:solidFill>
                      <a:schemeClr val="tx1"/>
                    </a:solidFill>
                    <a:latin typeface="等线" panose="02010600030101010101" pitchFamily="2" charset="-122"/>
                    <a:cs typeface="Times New Roman" panose="02020603050405020304" pitchFamily="18" charset="0"/>
                  </a:rPr>
                  <a:t>于是，可从</a:t>
                </a:r>
                <a14:m>
                  <m:oMath xmlns:m="http://schemas.openxmlformats.org/officeDocument/2006/math">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𝐶</m:t>
                        </m:r>
                      </m:e>
                      <m:sub>
                        <m:r>
                          <a:rPr lang="en-US" altLang="zh-CN" sz="2400" i="1" kern="100">
                            <a:solidFill>
                              <a:schemeClr val="tx1"/>
                            </a:solidFill>
                            <a:latin typeface="Cambria Math" panose="02040503050406030204" pitchFamily="18" charset="0"/>
                            <a:cs typeface="Times New Roman" panose="02020603050405020304" pitchFamily="18" charset="0"/>
                          </a:rPr>
                          <m:t>1</m:t>
                        </m:r>
                      </m:sub>
                    </m:sSub>
                  </m:oMath>
                </a14:m>
                <a:r>
                  <a:rPr lang="zh-CN" altLang="zh-CN" sz="2400" kern="100" dirty="0">
                    <a:solidFill>
                      <a:schemeClr val="tx1"/>
                    </a:solidFill>
                    <a:latin typeface="等线" panose="02010600030101010101" pitchFamily="2" charset="-122"/>
                    <a:cs typeface="Times New Roman" panose="02020603050405020304" pitchFamily="18" charset="0"/>
                  </a:rPr>
                  <a:t>、</a:t>
                </a:r>
                <a14:m>
                  <m:oMath xmlns:m="http://schemas.openxmlformats.org/officeDocument/2006/math">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𝐶</m:t>
                        </m:r>
                      </m:e>
                      <m:sub>
                        <m:r>
                          <a:rPr lang="en-US" altLang="zh-CN" sz="2400" i="1" kern="100">
                            <a:solidFill>
                              <a:schemeClr val="tx1"/>
                            </a:solidFill>
                            <a:latin typeface="Cambria Math" panose="02040503050406030204" pitchFamily="18" charset="0"/>
                            <a:cs typeface="Times New Roman" panose="02020603050405020304" pitchFamily="18" charset="0"/>
                          </a:rPr>
                          <m:t>2</m:t>
                        </m:r>
                      </m:sub>
                    </m:sSub>
                  </m:oMath>
                </a14:m>
                <a:r>
                  <a:rPr lang="zh-CN" altLang="zh-CN" sz="2400" kern="100" dirty="0">
                    <a:solidFill>
                      <a:schemeClr val="tx1"/>
                    </a:solidFill>
                    <a:latin typeface="等线" panose="02010600030101010101" pitchFamily="2" charset="-122"/>
                    <a:cs typeface="Times New Roman" panose="02020603050405020304" pitchFamily="18" charset="0"/>
                  </a:rPr>
                  <a:t>、</a:t>
                </a:r>
                <a14:m>
                  <m:oMath xmlns:m="http://schemas.openxmlformats.org/officeDocument/2006/math">
                    <m:sSub>
                      <m:sSub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cs typeface="Times New Roman" panose="02020603050405020304" pitchFamily="18" charset="0"/>
                          </a:rPr>
                          <m:t>𝐶</m:t>
                        </m:r>
                      </m:e>
                      <m:sub>
                        <m:r>
                          <a:rPr lang="en-US" altLang="zh-CN" sz="2400" i="1" kern="100">
                            <a:solidFill>
                              <a:schemeClr val="tx1"/>
                            </a:solidFill>
                            <a:latin typeface="Cambria Math" panose="02040503050406030204" pitchFamily="18" charset="0"/>
                            <a:cs typeface="Times New Roman" panose="02020603050405020304" pitchFamily="18" charset="0"/>
                          </a:rPr>
                          <m:t>3</m:t>
                        </m:r>
                      </m:sub>
                    </m:sSub>
                  </m:oMath>
                </a14:m>
                <a:r>
                  <a:rPr lang="zh-CN" altLang="zh-CN" sz="2400" kern="100" dirty="0">
                    <a:solidFill>
                      <a:schemeClr val="tx1"/>
                    </a:solidFill>
                    <a:latin typeface="等线" panose="02010600030101010101" pitchFamily="2" charset="-122"/>
                    <a:cs typeface="Times New Roman" panose="02020603050405020304" pitchFamily="18" charset="0"/>
                  </a:rPr>
                  <a:t>分别求出新的</a:t>
                </a:r>
                <a:r>
                  <a:rPr lang="zh-CN" altLang="zh-CN" sz="2400" kern="100" dirty="0" smtClean="0">
                    <a:solidFill>
                      <a:schemeClr val="tx1"/>
                    </a:solidFill>
                    <a:latin typeface="等线" panose="02010600030101010101" pitchFamily="2" charset="-122"/>
                    <a:cs typeface="Times New Roman" panose="02020603050405020304" pitchFamily="18" charset="0"/>
                  </a:rPr>
                  <a:t>均值向量</a:t>
                </a:r>
                <a:r>
                  <a:rPr lang="zh-CN" altLang="en-US" sz="2400" kern="100" dirty="0" smtClean="0">
                    <a:solidFill>
                      <a:schemeClr val="tx1"/>
                    </a:solidFill>
                    <a:latin typeface="等线" panose="02010600030101010101" pitchFamily="2" charset="-122"/>
                    <a:cs typeface="Times New Roman" panose="02020603050405020304" pitchFamily="18" charset="0"/>
                  </a:rPr>
                  <a:t>：</a:t>
                </a:r>
                <a:endParaRPr lang="zh-CN" altLang="zh-CN" sz="24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14:m>
                  <m:oMathPara xmlns:m="http://schemas.openxmlformats.org/officeDocument/2006/math">
                    <m:oMathParaPr>
                      <m:jc m:val="centerGroup"/>
                    </m:oMathParaPr>
                    <m:oMath xmlns:m="http://schemas.openxmlformats.org/officeDocument/2006/math">
                      <m:sSubSup>
                        <m:sSubSup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solidFill>
                                <a:schemeClr val="tx1"/>
                              </a:solidFill>
                              <a:latin typeface="Cambria Math" panose="02040503050406030204" pitchFamily="18" charset="0"/>
                              <a:cs typeface="Times New Roman" panose="02020603050405020304" pitchFamily="18" charset="0"/>
                            </a:rPr>
                            <m:t>𝜇</m:t>
                          </m:r>
                        </m:e>
                        <m:sub>
                          <m:r>
                            <a:rPr lang="en-US" altLang="zh-CN" sz="2400" i="1" kern="100">
                              <a:solidFill>
                                <a:schemeClr val="tx1"/>
                              </a:solidFill>
                              <a:latin typeface="Cambria Math" panose="02040503050406030204" pitchFamily="18" charset="0"/>
                              <a:cs typeface="Times New Roman" panose="02020603050405020304" pitchFamily="18" charset="0"/>
                            </a:rPr>
                            <m:t>1</m:t>
                          </m:r>
                        </m:sub>
                        <m:sup>
                          <m:r>
                            <a:rPr lang="en-US" altLang="zh-CN" sz="2400" i="1" kern="100">
                              <a:solidFill>
                                <a:schemeClr val="tx1"/>
                              </a:solidFill>
                              <a:latin typeface="Cambria Math" panose="02040503050406030204" pitchFamily="18" charset="0"/>
                              <a:cs typeface="Times New Roman" panose="02020603050405020304" pitchFamily="18" charset="0"/>
                            </a:rPr>
                            <m:t>′</m:t>
                          </m:r>
                        </m:sup>
                      </m:sSubSup>
                      <m:r>
                        <a:rPr lang="en-US" altLang="zh-CN" sz="2400" i="1" kern="100">
                          <a:solidFill>
                            <a:schemeClr val="tx1"/>
                          </a:solidFill>
                          <a:latin typeface="Cambria Math" panose="02040503050406030204" pitchFamily="18" charset="0"/>
                          <a:cs typeface="Times New Roman" panose="02020603050405020304" pitchFamily="18" charset="0"/>
                        </a:rPr>
                        <m:t>=</m:t>
                      </m:r>
                      <m:d>
                        <m:d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chemeClr val="tx1"/>
                              </a:solidFill>
                              <a:latin typeface="Cambria Math" panose="02040503050406030204" pitchFamily="18" charset="0"/>
                              <a:cs typeface="Times New Roman" panose="02020603050405020304" pitchFamily="18" charset="0"/>
                            </a:rPr>
                            <m:t>0.473;0.2</m:t>
                          </m:r>
                          <m:r>
                            <a:rPr lang="en-US" altLang="zh-CN" sz="2400" b="0" i="1" kern="100" smtClean="0">
                              <a:solidFill>
                                <a:schemeClr val="tx1"/>
                              </a:solidFill>
                              <a:latin typeface="Cambria Math" panose="02040503050406030204" pitchFamily="18" charset="0"/>
                              <a:cs typeface="Times New Roman" panose="02020603050405020304" pitchFamily="18" charset="0"/>
                            </a:rPr>
                            <m:t>07</m:t>
                          </m:r>
                        </m:e>
                      </m:d>
                      <m:r>
                        <a:rPr lang="en-US" altLang="zh-CN" sz="2400" i="1" kern="100">
                          <a:solidFill>
                            <a:schemeClr val="tx1"/>
                          </a:solidFill>
                          <a:latin typeface="Cambria Math" panose="02040503050406030204" pitchFamily="18" charset="0"/>
                          <a:cs typeface="Times New Roman" panose="02020603050405020304" pitchFamily="18" charset="0"/>
                        </a:rPr>
                        <m:t>,</m:t>
                      </m:r>
                      <m:sSubSup>
                        <m:sSubSup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solidFill>
                                <a:schemeClr val="tx1"/>
                              </a:solidFill>
                              <a:latin typeface="Cambria Math" panose="02040503050406030204" pitchFamily="18" charset="0"/>
                              <a:cs typeface="Times New Roman" panose="02020603050405020304" pitchFamily="18" charset="0"/>
                            </a:rPr>
                            <m:t>𝜇</m:t>
                          </m:r>
                        </m:e>
                        <m:sub>
                          <m:r>
                            <a:rPr lang="en-US" altLang="zh-CN" sz="2400" i="1" kern="100">
                              <a:solidFill>
                                <a:schemeClr val="tx1"/>
                              </a:solidFill>
                              <a:latin typeface="Cambria Math" panose="02040503050406030204" pitchFamily="18" charset="0"/>
                              <a:cs typeface="Times New Roman" panose="02020603050405020304" pitchFamily="18" charset="0"/>
                            </a:rPr>
                            <m:t>2</m:t>
                          </m:r>
                        </m:sub>
                        <m:sup>
                          <m:r>
                            <a:rPr lang="en-US" altLang="zh-CN" sz="2400" i="1" kern="100">
                              <a:solidFill>
                                <a:schemeClr val="tx1"/>
                              </a:solidFill>
                              <a:latin typeface="Cambria Math" panose="02040503050406030204" pitchFamily="18" charset="0"/>
                              <a:cs typeface="Times New Roman" panose="02020603050405020304" pitchFamily="18" charset="0"/>
                            </a:rPr>
                            <m:t>′</m:t>
                          </m:r>
                        </m:sup>
                      </m:sSubSup>
                      <m:r>
                        <a:rPr lang="en-US" altLang="zh-CN" sz="2400" i="1" kern="100">
                          <a:solidFill>
                            <a:schemeClr val="tx1"/>
                          </a:solidFill>
                          <a:latin typeface="Cambria Math" panose="02040503050406030204" pitchFamily="18" charset="0"/>
                          <a:cs typeface="Times New Roman" panose="02020603050405020304" pitchFamily="18" charset="0"/>
                        </a:rPr>
                        <m:t>=</m:t>
                      </m:r>
                      <m:d>
                        <m:d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chemeClr val="tx1"/>
                              </a:solidFill>
                              <a:latin typeface="Cambria Math" panose="02040503050406030204" pitchFamily="18" charset="0"/>
                              <a:cs typeface="Times New Roman" panose="02020603050405020304" pitchFamily="18" charset="0"/>
                            </a:rPr>
                            <m:t>0.394;0.066</m:t>
                          </m:r>
                        </m:e>
                      </m:d>
                      <m:r>
                        <a:rPr lang="en-US" altLang="zh-CN" sz="2400" i="1" kern="100">
                          <a:solidFill>
                            <a:schemeClr val="tx1"/>
                          </a:solidFill>
                          <a:latin typeface="Cambria Math" panose="02040503050406030204" pitchFamily="18" charset="0"/>
                          <a:cs typeface="Times New Roman" panose="02020603050405020304" pitchFamily="18" charset="0"/>
                        </a:rPr>
                        <m:t>,</m:t>
                      </m:r>
                      <m:sSubSup>
                        <m:sSubSup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solidFill>
                                <a:schemeClr val="tx1"/>
                              </a:solidFill>
                              <a:latin typeface="Cambria Math" panose="02040503050406030204" pitchFamily="18" charset="0"/>
                              <a:cs typeface="Times New Roman" panose="02020603050405020304" pitchFamily="18" charset="0"/>
                            </a:rPr>
                            <m:t>𝜇</m:t>
                          </m:r>
                        </m:e>
                        <m:sub>
                          <m:r>
                            <a:rPr lang="en-US" altLang="zh-CN" sz="2400" i="1" kern="100">
                              <a:solidFill>
                                <a:schemeClr val="tx1"/>
                              </a:solidFill>
                              <a:latin typeface="Cambria Math" panose="02040503050406030204" pitchFamily="18" charset="0"/>
                              <a:cs typeface="Times New Roman" panose="02020603050405020304" pitchFamily="18" charset="0"/>
                            </a:rPr>
                            <m:t>3</m:t>
                          </m:r>
                        </m:sub>
                        <m:sup>
                          <m:r>
                            <a:rPr lang="en-US" altLang="zh-CN" sz="2400" i="1" kern="100">
                              <a:solidFill>
                                <a:schemeClr val="tx1"/>
                              </a:solidFill>
                              <a:latin typeface="Cambria Math" panose="02040503050406030204" pitchFamily="18" charset="0"/>
                              <a:cs typeface="Times New Roman" panose="02020603050405020304" pitchFamily="18" charset="0"/>
                            </a:rPr>
                            <m:t>′</m:t>
                          </m:r>
                        </m:sup>
                      </m:sSubSup>
                      <m:r>
                        <a:rPr lang="en-US" altLang="zh-CN" sz="2400" i="1" kern="100">
                          <a:solidFill>
                            <a:schemeClr val="tx1"/>
                          </a:solidFill>
                          <a:latin typeface="Cambria Math" panose="02040503050406030204" pitchFamily="18" charset="0"/>
                          <a:cs typeface="Times New Roman" panose="02020603050405020304" pitchFamily="18" charset="0"/>
                        </a:rPr>
                        <m:t>=</m:t>
                      </m:r>
                      <m:d>
                        <m:dPr>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chemeClr val="tx1"/>
                              </a:solidFill>
                              <a:latin typeface="Cambria Math" panose="02040503050406030204" pitchFamily="18" charset="0"/>
                              <a:cs typeface="Times New Roman" panose="02020603050405020304" pitchFamily="18" charset="0"/>
                            </a:rPr>
                            <m:t>0.6</m:t>
                          </m:r>
                          <m:r>
                            <a:rPr lang="en-US" altLang="zh-CN" sz="2400" b="0" i="1" kern="100" smtClean="0">
                              <a:solidFill>
                                <a:schemeClr val="tx1"/>
                              </a:solidFill>
                              <a:latin typeface="Cambria Math" panose="02040503050406030204" pitchFamily="18" charset="0"/>
                              <a:cs typeface="Times New Roman" panose="02020603050405020304" pitchFamily="18" charset="0"/>
                            </a:rPr>
                            <m:t>02</m:t>
                          </m:r>
                          <m:r>
                            <a:rPr lang="en-US" altLang="zh-CN" sz="2400" i="1" kern="100">
                              <a:solidFill>
                                <a:schemeClr val="tx1"/>
                              </a:solidFill>
                              <a:latin typeface="Cambria Math" panose="02040503050406030204" pitchFamily="18" charset="0"/>
                              <a:cs typeface="Times New Roman" panose="02020603050405020304" pitchFamily="18" charset="0"/>
                            </a:rPr>
                            <m:t>;0.3</m:t>
                          </m:r>
                          <m:r>
                            <a:rPr lang="en-US" altLang="zh-CN" sz="2400" b="0" i="1" kern="100" smtClean="0">
                              <a:solidFill>
                                <a:schemeClr val="tx1"/>
                              </a:solidFill>
                              <a:latin typeface="Cambria Math" panose="02040503050406030204" pitchFamily="18" charset="0"/>
                              <a:cs typeface="Times New Roman" panose="02020603050405020304" pitchFamily="18" charset="0"/>
                            </a:rPr>
                            <m:t>96</m:t>
                          </m:r>
                        </m:e>
                      </m:d>
                    </m:oMath>
                  </m:oMathPara>
                </a14:m>
                <a:endParaRPr lang="zh-CN" altLang="zh-CN" sz="24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zh-CN" altLang="zh-CN" sz="2400" kern="100" dirty="0">
                    <a:solidFill>
                      <a:schemeClr val="tx1"/>
                    </a:solidFill>
                    <a:latin typeface="等线" panose="02010600030101010101" pitchFamily="2" charset="-122"/>
                    <a:cs typeface="Times New Roman" panose="02020603050405020304" pitchFamily="18" charset="0"/>
                  </a:rPr>
                  <a:t>更新当前均值向量后，不断重复上述过程，</a:t>
                </a:r>
                <a:r>
                  <a:rPr lang="zh-CN" altLang="zh-CN" sz="2400" kern="100" dirty="0" smtClean="0">
                    <a:solidFill>
                      <a:schemeClr val="tx1"/>
                    </a:solidFill>
                    <a:latin typeface="等线" panose="02010600030101010101" pitchFamily="2" charset="-122"/>
                    <a:cs typeface="Times New Roman" panose="02020603050405020304" pitchFamily="18" charset="0"/>
                  </a:rPr>
                  <a:t>如</a:t>
                </a:r>
                <a:r>
                  <a:rPr lang="zh-CN" altLang="en-US" sz="2400" kern="100" dirty="0" smtClean="0">
                    <a:solidFill>
                      <a:schemeClr val="tx1"/>
                    </a:solidFill>
                    <a:latin typeface="等线" panose="02010600030101010101" pitchFamily="2" charset="-122"/>
                    <a:cs typeface="Times New Roman" panose="02020603050405020304" pitchFamily="18" charset="0"/>
                  </a:rPr>
                  <a:t>下</a:t>
                </a:r>
                <a:r>
                  <a:rPr lang="zh-CN" altLang="zh-CN" sz="2400" kern="100" dirty="0" smtClean="0">
                    <a:solidFill>
                      <a:schemeClr val="tx1"/>
                    </a:solidFill>
                    <a:latin typeface="等线" panose="02010600030101010101" pitchFamily="2" charset="-122"/>
                    <a:cs typeface="Times New Roman" panose="02020603050405020304" pitchFamily="18" charset="0"/>
                  </a:rPr>
                  <a:t>图</a:t>
                </a:r>
                <a:r>
                  <a:rPr lang="en-US" altLang="zh-CN" sz="2400" kern="100" dirty="0" smtClean="0">
                    <a:solidFill>
                      <a:schemeClr val="tx1"/>
                    </a:solidFill>
                    <a:latin typeface="等线" panose="02010600030101010101" pitchFamily="2" charset="-122"/>
                    <a:cs typeface="Times New Roman" panose="02020603050405020304" pitchFamily="18" charset="0"/>
                  </a:rPr>
                  <a:t>3</a:t>
                </a:r>
                <a:r>
                  <a:rPr lang="zh-CN" altLang="zh-CN" sz="2400" kern="100" dirty="0">
                    <a:solidFill>
                      <a:schemeClr val="tx1"/>
                    </a:solidFill>
                    <a:latin typeface="等线" panose="02010600030101010101" pitchFamily="2" charset="-122"/>
                    <a:cs typeface="Times New Roman" panose="02020603050405020304" pitchFamily="18" charset="0"/>
                  </a:rPr>
                  <a:t>所示，第五轮迭代产生的结果与第四轮迭代相同，于是算法停止，得到最终的簇</a:t>
                </a:r>
                <a:r>
                  <a:rPr lang="zh-CN" altLang="zh-CN" sz="2400" kern="100" dirty="0" smtClean="0">
                    <a:solidFill>
                      <a:schemeClr val="tx1"/>
                    </a:solidFill>
                    <a:latin typeface="等线" panose="02010600030101010101" pitchFamily="2" charset="-122"/>
                    <a:cs typeface="Times New Roman" panose="02020603050405020304" pitchFamily="18" charset="0"/>
                  </a:rPr>
                  <a:t>划分</a:t>
                </a:r>
                <a:r>
                  <a:rPr lang="zh-CN" altLang="en-US" sz="2400" kern="100" dirty="0" smtClean="0">
                    <a:solidFill>
                      <a:schemeClr val="tx1"/>
                    </a:solidFill>
                    <a:latin typeface="等线" panose="02010600030101010101" pitchFamily="2" charset="-122"/>
                    <a:cs typeface="Times New Roman" panose="02020603050405020304" pitchFamily="18" charset="0"/>
                  </a:rPr>
                  <a:t>。</a:t>
                </a:r>
                <a:endParaRPr lang="zh-CN" altLang="zh-CN" sz="24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1148" y="1268760"/>
                <a:ext cx="8640960" cy="5262979"/>
              </a:xfrm>
              <a:prstGeom prst="rect">
                <a:avLst/>
              </a:prstGeom>
              <a:blipFill>
                <a:blip r:embed="rId3"/>
                <a:stretch>
                  <a:fillRect l="-1058" t="-1390" r="-1058" b="-12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88801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304800" y="381000"/>
            <a:ext cx="8153400" cy="762000"/>
          </a:xfrm>
        </p:spPr>
        <p:txBody>
          <a:bodyPr/>
          <a:lstStyle/>
          <a:p>
            <a:pPr algn="l" eaLnBrk="1" hangingPunct="1"/>
            <a:r>
              <a:rPr lang="en-US" altLang="zh-CN" sz="3600" b="1" smtClean="0">
                <a:solidFill>
                  <a:srgbClr val="FF0000"/>
                </a:solidFill>
              </a:rPr>
              <a:t>8-3 </a:t>
            </a:r>
            <a:r>
              <a:rPr lang="zh-CN" altLang="en-US" sz="3600" b="1" smtClean="0">
                <a:solidFill>
                  <a:srgbClr val="FF0000"/>
                </a:solidFill>
              </a:rPr>
              <a:t>聚类分析方法</a:t>
            </a:r>
          </a:p>
        </p:txBody>
      </p:sp>
      <p:pic>
        <p:nvPicPr>
          <p:cNvPr id="4" name="图片 3"/>
          <p:cNvPicPr>
            <a:picLocks noChangeAspect="1"/>
          </p:cNvPicPr>
          <p:nvPr/>
        </p:nvPicPr>
        <p:blipFill>
          <a:blip r:embed="rId3"/>
          <a:stretch>
            <a:fillRect/>
          </a:stretch>
        </p:blipFill>
        <p:spPr>
          <a:xfrm>
            <a:off x="0" y="-27384"/>
            <a:ext cx="9144000" cy="6885384"/>
          </a:xfrm>
          <a:prstGeom prst="rect">
            <a:avLst/>
          </a:prstGeom>
        </p:spPr>
      </p:pic>
    </p:spTree>
    <p:extLst>
      <p:ext uri="{BB962C8B-B14F-4D97-AF65-F5344CB8AC3E}">
        <p14:creationId xmlns:p14="http://schemas.microsoft.com/office/powerpoint/2010/main" val="20586039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304800" y="381000"/>
            <a:ext cx="8153400" cy="762000"/>
          </a:xfrm>
        </p:spPr>
        <p:txBody>
          <a:bodyPr/>
          <a:lstStyle/>
          <a:p>
            <a:pPr algn="l" eaLnBrk="1" hangingPunct="1"/>
            <a:r>
              <a:rPr lang="en-US" altLang="zh-CN" sz="3600" b="1" smtClean="0">
                <a:solidFill>
                  <a:srgbClr val="FF0000"/>
                </a:solidFill>
              </a:rPr>
              <a:t>8-3 </a:t>
            </a:r>
            <a:r>
              <a:rPr lang="zh-CN" altLang="en-US" sz="3600" b="1" smtClean="0">
                <a:solidFill>
                  <a:srgbClr val="FF0000"/>
                </a:solidFill>
              </a:rPr>
              <a:t>聚类分析方法</a:t>
            </a:r>
          </a:p>
        </p:txBody>
      </p:sp>
      <p:sp>
        <p:nvSpPr>
          <p:cNvPr id="29699" name="Rectangle 1027"/>
          <p:cNvSpPr>
            <a:spLocks noGrp="1" noChangeArrowheads="1"/>
          </p:cNvSpPr>
          <p:nvPr>
            <p:ph type="body" idx="1"/>
          </p:nvPr>
        </p:nvSpPr>
        <p:spPr>
          <a:xfrm>
            <a:off x="395288" y="1268413"/>
            <a:ext cx="8748712" cy="4648200"/>
          </a:xfrm>
        </p:spPr>
        <p:txBody>
          <a:bodyPr/>
          <a:lstStyle/>
          <a:p>
            <a:pPr eaLnBrk="1" hangingPunct="1">
              <a:lnSpc>
                <a:spcPct val="150000"/>
              </a:lnSpc>
              <a:buFontTx/>
              <a:buNone/>
            </a:pPr>
            <a:r>
              <a:rPr lang="en-US" altLang="zh-CN" sz="2400" dirty="0" smtClean="0"/>
              <a:t>6</a:t>
            </a:r>
            <a:r>
              <a:rPr lang="zh-CN" altLang="en-US" sz="2400" dirty="0" smtClean="0"/>
              <a:t>）思考问题：</a:t>
            </a:r>
          </a:p>
          <a:p>
            <a:pPr eaLnBrk="1" hangingPunct="1">
              <a:lnSpc>
                <a:spcPct val="150000"/>
              </a:lnSpc>
              <a:buFontTx/>
              <a:buNone/>
            </a:pPr>
            <a:r>
              <a:rPr lang="en-US" altLang="zh-CN" sz="2400" dirty="0" smtClean="0">
                <a:cs typeface="Times New Roman" panose="02020603050405020304" pitchFamily="18" charset="0"/>
              </a:rPr>
              <a:t>• </a:t>
            </a:r>
            <a:r>
              <a:rPr lang="zh-CN" altLang="en-US" sz="2400" dirty="0" smtClean="0"/>
              <a:t>对象的含义是什么？</a:t>
            </a:r>
          </a:p>
          <a:p>
            <a:pPr eaLnBrk="1" hangingPunct="1">
              <a:lnSpc>
                <a:spcPct val="150000"/>
              </a:lnSpc>
              <a:buFontTx/>
              <a:buNone/>
            </a:pPr>
            <a:r>
              <a:rPr lang="en-US" altLang="zh-CN" sz="2400" dirty="0" smtClean="0">
                <a:cs typeface="Times New Roman" panose="02020603050405020304" pitchFamily="18" charset="0"/>
              </a:rPr>
              <a:t>• </a:t>
            </a:r>
            <a:r>
              <a:rPr lang="zh-CN" altLang="en-US" sz="2400" dirty="0" smtClean="0"/>
              <a:t>相异度矩阵在此如何应用？</a:t>
            </a:r>
          </a:p>
          <a:p>
            <a:pPr eaLnBrk="1" hangingPunct="1">
              <a:lnSpc>
                <a:spcPct val="150000"/>
              </a:lnSpc>
              <a:buFontTx/>
              <a:buNone/>
            </a:pPr>
            <a:r>
              <a:rPr lang="en-US" altLang="zh-CN" sz="2400" dirty="0" smtClean="0">
                <a:cs typeface="Times New Roman" panose="02020603050405020304" pitchFamily="18" charset="0"/>
              </a:rPr>
              <a:t>• p</a:t>
            </a:r>
            <a:r>
              <a:rPr lang="zh-CN" altLang="en-US" sz="2400" dirty="0" smtClean="0"/>
              <a:t>和</a:t>
            </a:r>
            <a:r>
              <a:rPr lang="en-US" altLang="zh-CN" sz="2400" dirty="0" smtClean="0"/>
              <a:t>m</a:t>
            </a:r>
            <a:r>
              <a:rPr lang="en-US" altLang="zh-CN" sz="2400" baseline="-25000" dirty="0" smtClean="0"/>
              <a:t>i </a:t>
            </a:r>
            <a:r>
              <a:rPr lang="zh-CN" altLang="en-US" sz="2400" dirty="0" smtClean="0"/>
              <a:t>都是多维的怎样理解？</a:t>
            </a:r>
          </a:p>
          <a:p>
            <a:pPr eaLnBrk="1" hangingPunct="1">
              <a:lnSpc>
                <a:spcPct val="150000"/>
              </a:lnSpc>
              <a:buFontTx/>
              <a:buNone/>
            </a:pPr>
            <a:r>
              <a:rPr lang="en-US" altLang="zh-CN" sz="2400" dirty="0" smtClean="0">
                <a:cs typeface="Times New Roman" panose="02020603050405020304" pitchFamily="18" charset="0"/>
              </a:rPr>
              <a:t>• </a:t>
            </a:r>
            <a:r>
              <a:rPr lang="zh-CN" altLang="en-US" sz="2400" dirty="0" smtClean="0">
                <a:cs typeface="Times New Roman" panose="02020603050405020304" pitchFamily="18" charset="0"/>
              </a:rPr>
              <a:t>在算法中</a:t>
            </a:r>
            <a:r>
              <a:rPr lang="en-US" altLang="zh-CN" sz="2400" dirty="0" smtClean="0"/>
              <a:t>E</a:t>
            </a:r>
            <a:r>
              <a:rPr lang="zh-CN" altLang="en-US" sz="2400" dirty="0" smtClean="0"/>
              <a:t>从变小到稳定是如何保证的？</a:t>
            </a:r>
          </a:p>
          <a:p>
            <a:pPr eaLnBrk="1" hangingPunct="1">
              <a:lnSpc>
                <a:spcPct val="150000"/>
              </a:lnSpc>
              <a:buFontTx/>
              <a:buNone/>
            </a:pPr>
            <a:r>
              <a:rPr lang="en-US" altLang="zh-CN" sz="2400" dirty="0" smtClean="0">
                <a:cs typeface="Times New Roman" panose="02020603050405020304" pitchFamily="18" charset="0"/>
              </a:rPr>
              <a:t>• </a:t>
            </a:r>
            <a:r>
              <a:rPr lang="zh-CN" altLang="en-US" sz="2400" dirty="0" smtClean="0"/>
              <a:t>类的中心值（平均值）如何计算？</a:t>
            </a:r>
            <a:endParaRPr lang="zh-CN" altLang="en-US" sz="2400" baseline="-25000" dirty="0" smtClean="0"/>
          </a:p>
          <a:p>
            <a:pPr eaLnBrk="1" hangingPunct="1">
              <a:lnSpc>
                <a:spcPct val="150000"/>
              </a:lnSpc>
              <a:buFontTx/>
              <a:buNone/>
            </a:pPr>
            <a:r>
              <a:rPr lang="en-US" altLang="zh-CN" sz="2400" dirty="0" smtClean="0">
                <a:cs typeface="Times New Roman" panose="02020603050405020304" pitchFamily="18" charset="0"/>
              </a:rPr>
              <a:t>• </a:t>
            </a:r>
            <a:r>
              <a:rPr lang="zh-CN" altLang="en-US" sz="2400" dirty="0" smtClean="0"/>
              <a:t>准则函数收敛是何意思？</a:t>
            </a:r>
            <a:endParaRPr lang="en-US" altLang="zh-CN" sz="2400" dirty="0" smtClean="0"/>
          </a:p>
          <a:p>
            <a:pPr eaLnBrk="1" hangingPunct="1">
              <a:lnSpc>
                <a:spcPct val="150000"/>
              </a:lnSpc>
              <a:buFontTx/>
              <a:buNone/>
            </a:pPr>
            <a:r>
              <a:rPr lang="en-US" altLang="zh-CN" sz="2400" dirty="0" smtClean="0">
                <a:cs typeface="Times New Roman" panose="02020603050405020304" pitchFamily="18" charset="0"/>
              </a:rPr>
              <a:t>• </a:t>
            </a:r>
            <a:r>
              <a:rPr lang="zh-CN" altLang="en-US" sz="2400" dirty="0" smtClean="0"/>
              <a:t>该算法为什么能够收敛？</a:t>
            </a:r>
          </a:p>
        </p:txBody>
      </p:sp>
    </p:spTree>
    <p:extLst>
      <p:ext uri="{BB962C8B-B14F-4D97-AF65-F5344CB8AC3E}">
        <p14:creationId xmlns:p14="http://schemas.microsoft.com/office/powerpoint/2010/main" val="3274009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sp>
        <p:nvSpPr>
          <p:cNvPr id="30723" name="Rectangle 3"/>
          <p:cNvSpPr>
            <a:spLocks noGrp="1" noChangeArrowheads="1"/>
          </p:cNvSpPr>
          <p:nvPr>
            <p:ph type="body" idx="1"/>
          </p:nvPr>
        </p:nvSpPr>
        <p:spPr>
          <a:xfrm>
            <a:off x="304800" y="1524000"/>
            <a:ext cx="8153400" cy="4572000"/>
          </a:xfrm>
        </p:spPr>
        <p:txBody>
          <a:bodyPr/>
          <a:lstStyle/>
          <a:p>
            <a:pPr eaLnBrk="1" hangingPunct="1">
              <a:buFontTx/>
              <a:buNone/>
            </a:pPr>
            <a:r>
              <a:rPr lang="en-US" altLang="zh-CN" sz="1800" dirty="0" smtClean="0"/>
              <a:t>2</a:t>
            </a:r>
            <a:r>
              <a:rPr lang="zh-CN" altLang="en-US" sz="1800" dirty="0" smtClean="0"/>
              <a:t>、</a:t>
            </a:r>
            <a:r>
              <a:rPr lang="en-US" altLang="zh-CN" sz="1800" dirty="0" smtClean="0"/>
              <a:t>k-</a:t>
            </a:r>
            <a:r>
              <a:rPr lang="zh-CN" altLang="en-US" sz="1800" dirty="0" smtClean="0"/>
              <a:t>中心点法</a:t>
            </a:r>
            <a:r>
              <a:rPr lang="zh-CN" altLang="en-US" sz="1800" b="1" dirty="0" smtClean="0"/>
              <a:t>（</a:t>
            </a:r>
            <a:r>
              <a:rPr lang="en-US" altLang="zh-CN" sz="1800" b="1" dirty="0" smtClean="0"/>
              <a:t>k-</a:t>
            </a:r>
            <a:r>
              <a:rPr lang="en-US" altLang="zh-CN" sz="1800" b="1" dirty="0" err="1" smtClean="0"/>
              <a:t>mediods</a:t>
            </a:r>
            <a:r>
              <a:rPr lang="zh-CN" altLang="en-US" sz="1800" b="1" dirty="0" smtClean="0"/>
              <a:t>）</a:t>
            </a:r>
            <a:endParaRPr lang="zh-CN" altLang="en-US" sz="1800" dirty="0" smtClean="0"/>
          </a:p>
          <a:p>
            <a:pPr eaLnBrk="1" hangingPunct="1">
              <a:buFontTx/>
              <a:buNone/>
            </a:pPr>
            <a:r>
              <a:rPr lang="en-US" altLang="zh-CN" sz="1800" dirty="0" smtClean="0"/>
              <a:t>1</a:t>
            </a:r>
            <a:r>
              <a:rPr lang="zh-CN" altLang="en-US" sz="1800" dirty="0" smtClean="0"/>
              <a:t>） </a:t>
            </a:r>
            <a:r>
              <a:rPr lang="en-US" altLang="zh-CN" sz="1800" dirty="0" smtClean="0"/>
              <a:t>k-</a:t>
            </a:r>
            <a:r>
              <a:rPr lang="zh-CN" altLang="en-US" sz="1800" dirty="0" smtClean="0"/>
              <a:t>中心点法产生原因： </a:t>
            </a:r>
            <a:r>
              <a:rPr lang="en-US" altLang="zh-CN" sz="1800" dirty="0" smtClean="0"/>
              <a:t>k-</a:t>
            </a:r>
            <a:r>
              <a:rPr lang="zh-CN" altLang="en-US" sz="1800" dirty="0" smtClean="0"/>
              <a:t>平均法对孤立点过于敏感。</a:t>
            </a:r>
          </a:p>
          <a:p>
            <a:pPr eaLnBrk="1" hangingPunct="1">
              <a:buFontTx/>
              <a:buNone/>
            </a:pPr>
            <a:r>
              <a:rPr lang="en-US" altLang="zh-CN" sz="1800" dirty="0" smtClean="0"/>
              <a:t>2</a:t>
            </a:r>
            <a:r>
              <a:rPr lang="zh-CN" altLang="en-US" sz="1800" dirty="0" smtClean="0"/>
              <a:t>）定义：以</a:t>
            </a:r>
            <a:r>
              <a:rPr lang="en-US" altLang="zh-CN" sz="1800" dirty="0" smtClean="0"/>
              <a:t>K</a:t>
            </a:r>
            <a:r>
              <a:rPr lang="zh-CN" altLang="en-US" sz="1800" dirty="0" smtClean="0"/>
              <a:t>为参数，把</a:t>
            </a:r>
            <a:r>
              <a:rPr lang="en-US" altLang="zh-CN" sz="1800" dirty="0" smtClean="0"/>
              <a:t>n</a:t>
            </a:r>
            <a:r>
              <a:rPr lang="zh-CN" altLang="en-US" sz="1800" dirty="0" smtClean="0"/>
              <a:t>个对象分为</a:t>
            </a:r>
            <a:r>
              <a:rPr lang="en-US" altLang="zh-CN" sz="1800" dirty="0" smtClean="0"/>
              <a:t>k</a:t>
            </a:r>
            <a:r>
              <a:rPr lang="zh-CN" altLang="en-US" sz="1800" dirty="0" smtClean="0"/>
              <a:t>个类，以使类内具有较高的相似度，而类间的相似度较低，相似度计算根据类的代表对象来进行。</a:t>
            </a:r>
          </a:p>
          <a:p>
            <a:pPr eaLnBrk="1" hangingPunct="1">
              <a:buFontTx/>
              <a:buNone/>
            </a:pPr>
            <a:r>
              <a:rPr lang="en-US" altLang="zh-CN" sz="1800" dirty="0" smtClean="0"/>
              <a:t>3</a:t>
            </a:r>
            <a:r>
              <a:rPr lang="zh-CN" altLang="en-US" sz="1800" dirty="0" smtClean="0"/>
              <a:t>）</a:t>
            </a:r>
            <a:r>
              <a:rPr lang="en-US" altLang="zh-CN" sz="1800" dirty="0" smtClean="0"/>
              <a:t>k-</a:t>
            </a:r>
            <a:r>
              <a:rPr lang="zh-CN" altLang="en-US" sz="1800" dirty="0" smtClean="0"/>
              <a:t>中心点法工作原理：划分基于标准绝对误差最小化的原则进行。标准绝对误差定义：</a:t>
            </a:r>
          </a:p>
          <a:p>
            <a:pPr eaLnBrk="1" hangingPunct="1">
              <a:buFontTx/>
              <a:buNone/>
            </a:pPr>
            <a:endParaRPr lang="zh-CN" altLang="en-US" sz="1800" dirty="0" smtClean="0"/>
          </a:p>
          <a:p>
            <a:pPr eaLnBrk="1" hangingPunct="1">
              <a:buFontTx/>
              <a:buNone/>
            </a:pPr>
            <a:endParaRPr lang="zh-CN" altLang="en-US" sz="1800" dirty="0" smtClean="0"/>
          </a:p>
          <a:p>
            <a:pPr eaLnBrk="1" hangingPunct="1">
              <a:buFontTx/>
              <a:buNone/>
            </a:pPr>
            <a:endParaRPr lang="zh-CN" altLang="en-US" sz="1800" dirty="0" smtClean="0"/>
          </a:p>
          <a:p>
            <a:pPr eaLnBrk="1" hangingPunct="1">
              <a:buFontTx/>
              <a:buNone/>
            </a:pPr>
            <a:endParaRPr lang="zh-CN" altLang="en-US" sz="1800" dirty="0" smtClean="0"/>
          </a:p>
          <a:p>
            <a:pPr eaLnBrk="1" hangingPunct="1">
              <a:buFontTx/>
              <a:buNone/>
            </a:pPr>
            <a:r>
              <a:rPr lang="zh-CN" altLang="en-US" sz="1800" dirty="0" smtClean="0"/>
              <a:t>      </a:t>
            </a:r>
            <a:r>
              <a:rPr lang="en-US" altLang="zh-CN" sz="1800" dirty="0" smtClean="0"/>
              <a:t>E</a:t>
            </a:r>
            <a:r>
              <a:rPr lang="zh-CN" altLang="en-US" sz="1800" dirty="0" smtClean="0"/>
              <a:t>是数据集中所有对象绝对误差之和；</a:t>
            </a:r>
            <a:r>
              <a:rPr lang="en-US" altLang="zh-CN" sz="1800" dirty="0" smtClean="0"/>
              <a:t>p</a:t>
            </a:r>
            <a:r>
              <a:rPr lang="zh-CN" altLang="en-US" sz="1800" dirty="0" smtClean="0"/>
              <a:t>是空间中点，代表簇</a:t>
            </a:r>
            <a:r>
              <a:rPr lang="en-US" altLang="zh-CN" sz="1800" dirty="0" err="1" smtClean="0"/>
              <a:t>Cj</a:t>
            </a:r>
            <a:r>
              <a:rPr lang="zh-CN" altLang="en-US" sz="1800" dirty="0" smtClean="0"/>
              <a:t>中的一个给定的对象；</a:t>
            </a:r>
            <a:r>
              <a:rPr lang="en-US" altLang="zh-CN" sz="1800" dirty="0" err="1" smtClean="0"/>
              <a:t>oj</a:t>
            </a:r>
            <a:r>
              <a:rPr lang="zh-CN" altLang="en-US" sz="1800" dirty="0" smtClean="0"/>
              <a:t>是簇</a:t>
            </a:r>
            <a:r>
              <a:rPr lang="en-US" altLang="zh-CN" sz="1800" dirty="0" err="1" smtClean="0"/>
              <a:t>Cj</a:t>
            </a:r>
            <a:r>
              <a:rPr lang="zh-CN" altLang="en-US" sz="1800" dirty="0" smtClean="0"/>
              <a:t>中的代表对象（即</a:t>
            </a:r>
            <a:r>
              <a:rPr lang="en-US" altLang="zh-CN" sz="1800" dirty="0" err="1" smtClean="0"/>
              <a:t>oj</a:t>
            </a:r>
            <a:r>
              <a:rPr lang="zh-CN" altLang="en-US" sz="1800" dirty="0" smtClean="0"/>
              <a:t>代表了</a:t>
            </a:r>
            <a:r>
              <a:rPr lang="en-US" altLang="zh-CN" sz="1800" dirty="0" err="1" smtClean="0"/>
              <a:t>Cj</a:t>
            </a:r>
            <a:r>
              <a:rPr lang="zh-CN" altLang="en-US" sz="1800" dirty="0" smtClean="0"/>
              <a:t>，</a:t>
            </a:r>
            <a:r>
              <a:rPr lang="zh-CN" altLang="en-US" sz="1800" dirty="0" smtClean="0">
                <a:solidFill>
                  <a:srgbClr val="FF0000"/>
                </a:solidFill>
              </a:rPr>
              <a:t>注意代表对象是某个样本点</a:t>
            </a:r>
            <a:r>
              <a:rPr lang="zh-CN" altLang="en-US" sz="1800" dirty="0" smtClean="0"/>
              <a:t>）。通常，该算法重复迭代，直到每个代表对象都成为它的簇的实际中心点。</a:t>
            </a:r>
          </a:p>
          <a:p>
            <a:pPr eaLnBrk="1" hangingPunct="1">
              <a:buFontTx/>
              <a:buNone/>
            </a:pPr>
            <a:r>
              <a:rPr lang="en-US" altLang="zh-CN" sz="1800" dirty="0" smtClean="0"/>
              <a:t>4</a:t>
            </a:r>
            <a:r>
              <a:rPr lang="zh-CN" altLang="en-US" sz="1800" dirty="0" smtClean="0"/>
              <a:t>）新代表对象选择策略（迭代策略）</a:t>
            </a:r>
          </a:p>
        </p:txBody>
      </p:sp>
      <p:sp>
        <p:nvSpPr>
          <p:cNvPr id="3072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30725" name="Object 4"/>
          <p:cNvGraphicFramePr>
            <a:graphicFrameLocks noChangeAspect="1"/>
          </p:cNvGraphicFramePr>
          <p:nvPr/>
        </p:nvGraphicFramePr>
        <p:xfrm>
          <a:off x="2268538" y="3429000"/>
          <a:ext cx="4032250" cy="1298575"/>
        </p:xfrm>
        <a:graphic>
          <a:graphicData uri="http://schemas.openxmlformats.org/presentationml/2006/ole">
            <mc:AlternateContent xmlns:mc="http://schemas.openxmlformats.org/markup-compatibility/2006">
              <mc:Choice xmlns:v="urn:schemas-microsoft-com:vml" Requires="v">
                <p:oleObj spid="_x0000_s30766" name="公式" r:id="rId3" imgW="1117600" imgH="469900" progId="Equation.3">
                  <p:embed/>
                </p:oleObj>
              </mc:Choice>
              <mc:Fallback>
                <p:oleObj name="公式" r:id="rId3" imgW="1117600" imgH="46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429000"/>
                        <a:ext cx="4032250"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381000"/>
            <a:ext cx="82296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sp>
        <p:nvSpPr>
          <p:cNvPr id="2" name="矩形 1"/>
          <p:cNvSpPr/>
          <p:nvPr/>
        </p:nvSpPr>
        <p:spPr>
          <a:xfrm>
            <a:off x="107950" y="1268413"/>
            <a:ext cx="8208963" cy="5262979"/>
          </a:xfrm>
          <a:prstGeom prst="rect">
            <a:avLst/>
          </a:prstGeom>
        </p:spPr>
        <p:txBody>
          <a:bodyPr>
            <a:spAutoFit/>
          </a:bodyPr>
          <a:lstStyle/>
          <a:p>
            <a:pPr indent="266700" algn="just">
              <a:spcAft>
                <a:spcPts val="0"/>
              </a:spcAft>
              <a:defRPr/>
            </a:pPr>
            <a:r>
              <a:rPr lang="zh-CN" altLang="en-US" kern="100" dirty="0" smtClean="0">
                <a:solidFill>
                  <a:srgbClr val="FF0000"/>
                </a:solidFill>
                <a:latin typeface="宋体" panose="02010600030101010101" pitchFamily="2" charset="-122"/>
                <a:cs typeface="Times New Roman" panose="02020603050405020304" pitchFamily="18" charset="0"/>
                <a:sym typeface="Wingdings" panose="05000000000000000000" pitchFamily="2" charset="2"/>
              </a:rPr>
              <a:t></a:t>
            </a:r>
            <a:r>
              <a:rPr lang="en-US" altLang="zh-CN" kern="100" dirty="0" smtClean="0">
                <a:solidFill>
                  <a:schemeClr val="tx1"/>
                </a:solidFill>
                <a:latin typeface="宋体" panose="02010600030101010101" pitchFamily="2" charset="-122"/>
                <a:cs typeface="Times New Roman" panose="02020603050405020304" pitchFamily="18" charset="0"/>
              </a:rPr>
              <a:t>k-</a:t>
            </a:r>
            <a:r>
              <a:rPr lang="zh-CN" altLang="zh-CN" kern="100" dirty="0">
                <a:solidFill>
                  <a:schemeClr val="tx1"/>
                </a:solidFill>
                <a:latin typeface="Cambria" panose="02040503050406030204" pitchFamily="18" charset="0"/>
                <a:cs typeface="Times New Roman" panose="02020603050405020304" pitchFamily="18" charset="0"/>
              </a:rPr>
              <a:t>中心点聚类</a:t>
            </a:r>
            <a:r>
              <a:rPr lang="zh-CN" altLang="en-US" kern="100" dirty="0">
                <a:solidFill>
                  <a:schemeClr val="tx1"/>
                </a:solidFill>
                <a:latin typeface="Cambria" panose="02040503050406030204" pitchFamily="18" charset="0"/>
                <a:cs typeface="Times New Roman" panose="02020603050405020304" pitchFamily="18" charset="0"/>
              </a:rPr>
              <a:t>迭代</a:t>
            </a:r>
            <a:r>
              <a:rPr lang="zh-CN" altLang="zh-CN" kern="100" dirty="0">
                <a:solidFill>
                  <a:schemeClr val="tx1"/>
                </a:solidFill>
                <a:latin typeface="Cambria" panose="02040503050406030204" pitchFamily="18" charset="0"/>
                <a:cs typeface="Times New Roman" panose="02020603050405020304" pitchFamily="18" charset="0"/>
              </a:rPr>
              <a:t>策略</a:t>
            </a:r>
            <a:endParaRPr lang="en-US" altLang="zh-CN" kern="100" dirty="0">
              <a:solidFill>
                <a:schemeClr val="tx1"/>
              </a:solidFill>
              <a:latin typeface="Cambria" panose="02040503050406030204" pitchFamily="18" charset="0"/>
              <a:cs typeface="Times New Roman" panose="02020603050405020304" pitchFamily="18" charset="0"/>
            </a:endParaRPr>
          </a:p>
          <a:p>
            <a:pPr indent="266700" algn="just">
              <a:spcAft>
                <a:spcPts val="0"/>
              </a:spcAft>
              <a:defRPr/>
            </a:pPr>
            <a:r>
              <a:rPr lang="zh-CN" altLang="zh-CN" kern="100" dirty="0">
                <a:solidFill>
                  <a:schemeClr val="tx1"/>
                </a:solidFill>
                <a:latin typeface="Cambria" panose="02040503050406030204" pitchFamily="18" charset="0"/>
                <a:cs typeface="Times New Roman" panose="02020603050405020304" pitchFamily="18" charset="0"/>
              </a:rPr>
              <a:t>首先为每个簇随意选择一个代表对象；剩余的对象根据其与代表对象的距离分配给最近的一个簇。然后反复地用非代表对象来替代代表对象，以改进聚类的质量。</a:t>
            </a:r>
            <a:endParaRPr lang="en-US" altLang="zh-CN" kern="100" dirty="0">
              <a:solidFill>
                <a:schemeClr val="tx1"/>
              </a:solidFill>
              <a:latin typeface="Cambria" panose="02040503050406030204" pitchFamily="18" charset="0"/>
              <a:cs typeface="Times New Roman" panose="02020603050405020304" pitchFamily="18" charset="0"/>
            </a:endParaRPr>
          </a:p>
          <a:p>
            <a:pPr indent="266700" algn="just">
              <a:spcAft>
                <a:spcPts val="0"/>
              </a:spcAft>
              <a:defRPr/>
            </a:pPr>
            <a:r>
              <a:rPr lang="zh-CN" altLang="en-US" kern="100" dirty="0" smtClean="0">
                <a:solidFill>
                  <a:srgbClr val="FF0000"/>
                </a:solidFill>
                <a:latin typeface="宋体" panose="02010600030101010101" pitchFamily="2" charset="-122"/>
                <a:cs typeface="Times New Roman" panose="02020603050405020304" pitchFamily="18" charset="0"/>
                <a:sym typeface="Wingdings" panose="05000000000000000000" pitchFamily="2" charset="2"/>
              </a:rPr>
              <a:t></a:t>
            </a:r>
            <a:r>
              <a:rPr lang="zh-CN" altLang="en-US" kern="100" dirty="0" smtClean="0">
                <a:solidFill>
                  <a:schemeClr val="tx1"/>
                </a:solidFill>
                <a:latin typeface="Cambria" panose="02040503050406030204" pitchFamily="18" charset="0"/>
                <a:cs typeface="Times New Roman" panose="02020603050405020304" pitchFamily="18" charset="0"/>
              </a:rPr>
              <a:t>聚类</a:t>
            </a:r>
            <a:r>
              <a:rPr lang="zh-CN" altLang="en-US" kern="100" dirty="0">
                <a:solidFill>
                  <a:schemeClr val="tx1"/>
                </a:solidFill>
                <a:latin typeface="Cambria" panose="02040503050406030204" pitchFamily="18" charset="0"/>
                <a:cs typeface="Times New Roman" panose="02020603050405020304" pitchFamily="18" charset="0"/>
              </a:rPr>
              <a:t>质量的判定方法</a:t>
            </a:r>
            <a:endParaRPr lang="en-US" altLang="zh-CN" kern="100" dirty="0">
              <a:solidFill>
                <a:schemeClr val="tx1"/>
              </a:solidFill>
              <a:latin typeface="Cambria" panose="02040503050406030204" pitchFamily="18" charset="0"/>
              <a:cs typeface="Times New Roman" panose="02020603050405020304" pitchFamily="18" charset="0"/>
            </a:endParaRPr>
          </a:p>
          <a:p>
            <a:pPr indent="266700" algn="just">
              <a:spcAft>
                <a:spcPts val="0"/>
              </a:spcAft>
              <a:defRPr/>
            </a:pPr>
            <a:r>
              <a:rPr lang="zh-CN" altLang="en-US" kern="100" dirty="0" smtClean="0">
                <a:solidFill>
                  <a:schemeClr val="tx1"/>
                </a:solidFill>
                <a:latin typeface="Cambria" panose="02040503050406030204" pitchFamily="18" charset="0"/>
                <a:cs typeface="Times New Roman" panose="02020603050405020304" pitchFamily="18" charset="0"/>
              </a:rPr>
              <a:t>（</a:t>
            </a:r>
            <a:r>
              <a:rPr lang="en-US" altLang="zh-CN" kern="100" dirty="0" smtClean="0">
                <a:solidFill>
                  <a:schemeClr val="tx1"/>
                </a:solidFill>
                <a:latin typeface="Cambria" panose="02040503050406030204" pitchFamily="18" charset="0"/>
                <a:cs typeface="Times New Roman" panose="02020603050405020304" pitchFamily="18" charset="0"/>
              </a:rPr>
              <a:t>1</a:t>
            </a:r>
            <a:r>
              <a:rPr lang="zh-CN" altLang="en-US" kern="100" dirty="0" smtClean="0">
                <a:solidFill>
                  <a:schemeClr val="tx1"/>
                </a:solidFill>
                <a:latin typeface="Cambria" panose="02040503050406030204" pitchFamily="18" charset="0"/>
                <a:cs typeface="Times New Roman" panose="02020603050405020304" pitchFamily="18" charset="0"/>
              </a:rPr>
              <a:t>）</a:t>
            </a:r>
            <a:r>
              <a:rPr lang="zh-CN" altLang="zh-CN" kern="100" dirty="0" smtClean="0">
                <a:solidFill>
                  <a:schemeClr val="tx1"/>
                </a:solidFill>
                <a:latin typeface="Cambria" panose="02040503050406030204" pitchFamily="18" charset="0"/>
                <a:cs typeface="Times New Roman" panose="02020603050405020304" pitchFamily="18" charset="0"/>
              </a:rPr>
              <a:t>聚类</a:t>
            </a:r>
            <a:r>
              <a:rPr lang="zh-CN" altLang="zh-CN" kern="100" dirty="0">
                <a:solidFill>
                  <a:schemeClr val="tx1"/>
                </a:solidFill>
                <a:latin typeface="Cambria" panose="02040503050406030204" pitchFamily="18" charset="0"/>
                <a:cs typeface="Times New Roman" panose="02020603050405020304" pitchFamily="18" charset="0"/>
              </a:rPr>
              <a:t>质量用一个代价函数来估算，该函数度量对象与其</a:t>
            </a:r>
            <a:r>
              <a:rPr lang="zh-CN" altLang="en-US" kern="100" dirty="0">
                <a:solidFill>
                  <a:schemeClr val="tx1"/>
                </a:solidFill>
                <a:latin typeface="Cambria" panose="02040503050406030204" pitchFamily="18" charset="0"/>
                <a:cs typeface="Times New Roman" panose="02020603050405020304" pitchFamily="18" charset="0"/>
              </a:rPr>
              <a:t>代表</a:t>
            </a:r>
            <a:r>
              <a:rPr lang="zh-CN" altLang="zh-CN" kern="100" dirty="0">
                <a:solidFill>
                  <a:schemeClr val="tx1"/>
                </a:solidFill>
                <a:latin typeface="Cambria" panose="02040503050406030204" pitchFamily="18" charset="0"/>
                <a:cs typeface="Times New Roman" panose="02020603050405020304" pitchFamily="18" charset="0"/>
              </a:rPr>
              <a:t>对象之间的相异度。</a:t>
            </a:r>
            <a:endParaRPr lang="en-US" altLang="zh-CN" kern="100" dirty="0">
              <a:solidFill>
                <a:schemeClr val="tx1"/>
              </a:solidFill>
              <a:latin typeface="Cambria" panose="02040503050406030204" pitchFamily="18" charset="0"/>
              <a:cs typeface="Times New Roman" panose="02020603050405020304" pitchFamily="18" charset="0"/>
            </a:endParaRPr>
          </a:p>
          <a:p>
            <a:pPr indent="266700" algn="just">
              <a:spcAft>
                <a:spcPts val="0"/>
              </a:spcAft>
              <a:defRPr/>
            </a:pPr>
            <a:r>
              <a:rPr lang="zh-CN" altLang="en-US" kern="100" dirty="0" smtClean="0">
                <a:solidFill>
                  <a:schemeClr val="tx1"/>
                </a:solidFill>
                <a:latin typeface="Cambria" panose="02040503050406030204" pitchFamily="18" charset="0"/>
                <a:cs typeface="Times New Roman" panose="02020603050405020304" pitchFamily="18" charset="0"/>
              </a:rPr>
              <a:t>（</a:t>
            </a:r>
            <a:r>
              <a:rPr lang="en-US" altLang="zh-CN" kern="100" dirty="0" smtClean="0">
                <a:solidFill>
                  <a:schemeClr val="tx1"/>
                </a:solidFill>
                <a:latin typeface="Cambria" panose="02040503050406030204" pitchFamily="18" charset="0"/>
                <a:cs typeface="Times New Roman" panose="02020603050405020304" pitchFamily="18" charset="0"/>
              </a:rPr>
              <a:t>2</a:t>
            </a:r>
            <a:r>
              <a:rPr lang="zh-CN" altLang="en-US" kern="100" dirty="0" smtClean="0">
                <a:solidFill>
                  <a:schemeClr val="tx1"/>
                </a:solidFill>
                <a:latin typeface="Cambria" panose="02040503050406030204" pitchFamily="18" charset="0"/>
                <a:cs typeface="Times New Roman" panose="02020603050405020304" pitchFamily="18" charset="0"/>
              </a:rPr>
              <a:t>）</a:t>
            </a:r>
            <a:r>
              <a:rPr lang="zh-CN" altLang="zh-CN" kern="100" dirty="0" smtClean="0">
                <a:solidFill>
                  <a:schemeClr val="tx1"/>
                </a:solidFill>
                <a:latin typeface="Cambria" panose="02040503050406030204" pitchFamily="18" charset="0"/>
                <a:cs typeface="Times New Roman" panose="02020603050405020304" pitchFamily="18" charset="0"/>
              </a:rPr>
              <a:t>为了</a:t>
            </a:r>
            <a:r>
              <a:rPr lang="zh-CN" altLang="zh-CN" kern="100" dirty="0">
                <a:solidFill>
                  <a:schemeClr val="tx1"/>
                </a:solidFill>
                <a:latin typeface="Cambria" panose="02040503050406030204" pitchFamily="18" charset="0"/>
                <a:cs typeface="Times New Roman" panose="02020603050405020304" pitchFamily="18" charset="0"/>
              </a:rPr>
              <a:t>判定一个非代表对象</a:t>
            </a:r>
            <a:r>
              <a:rPr lang="en-US" altLang="zh-CN" kern="100" dirty="0" err="1">
                <a:solidFill>
                  <a:schemeClr val="tx1"/>
                </a:solidFill>
                <a:latin typeface="Cambria" panose="02040503050406030204" pitchFamily="18" charset="0"/>
                <a:cs typeface="Times New Roman" panose="02020603050405020304" pitchFamily="18" charset="0"/>
              </a:rPr>
              <a:t>O_random</a:t>
            </a:r>
            <a:r>
              <a:rPr lang="zh-CN" altLang="zh-CN" kern="100" dirty="0">
                <a:solidFill>
                  <a:schemeClr val="tx1"/>
                </a:solidFill>
                <a:latin typeface="Cambria" panose="02040503050406030204" pitchFamily="18" charset="0"/>
                <a:cs typeface="Times New Roman" panose="02020603050405020304" pitchFamily="18" charset="0"/>
              </a:rPr>
              <a:t>是否是当前一个代表对象</a:t>
            </a:r>
            <a:r>
              <a:rPr lang="en-US" altLang="zh-CN" kern="100" dirty="0" err="1">
                <a:solidFill>
                  <a:schemeClr val="tx1"/>
                </a:solidFill>
                <a:latin typeface="Cambria" panose="02040503050406030204" pitchFamily="18" charset="0"/>
                <a:cs typeface="Times New Roman" panose="02020603050405020304" pitchFamily="18" charset="0"/>
              </a:rPr>
              <a:t>O_j</a:t>
            </a:r>
            <a:r>
              <a:rPr lang="zh-CN" altLang="zh-CN" kern="100" dirty="0">
                <a:solidFill>
                  <a:schemeClr val="tx1"/>
                </a:solidFill>
                <a:latin typeface="Cambria" panose="02040503050406030204" pitchFamily="18" charset="0"/>
                <a:cs typeface="Times New Roman" panose="02020603050405020304" pitchFamily="18" charset="0"/>
              </a:rPr>
              <a:t>的好的替代，</a:t>
            </a:r>
            <a:r>
              <a:rPr lang="en-US" altLang="zh-CN" kern="100" dirty="0">
                <a:solidFill>
                  <a:schemeClr val="tx1"/>
                </a:solidFill>
                <a:latin typeface="Cambria" panose="02040503050406030204" pitchFamily="18" charset="0"/>
                <a:cs typeface="Times New Roman" panose="02020603050405020304" pitchFamily="18" charset="0"/>
              </a:rPr>
              <a:t>k-</a:t>
            </a:r>
            <a:r>
              <a:rPr lang="zh-CN" altLang="en-US" kern="100" dirty="0">
                <a:solidFill>
                  <a:schemeClr val="tx1"/>
                </a:solidFill>
                <a:latin typeface="Cambria" panose="02040503050406030204" pitchFamily="18" charset="0"/>
                <a:cs typeface="Times New Roman" panose="02020603050405020304" pitchFamily="18" charset="0"/>
              </a:rPr>
              <a:t>中心点法为所有</a:t>
            </a:r>
            <a:r>
              <a:rPr lang="zh-CN" altLang="zh-CN" kern="100" dirty="0">
                <a:solidFill>
                  <a:schemeClr val="tx1"/>
                </a:solidFill>
                <a:latin typeface="Cambria" panose="02040503050406030204" pitchFamily="18" charset="0"/>
                <a:cs typeface="Times New Roman" panose="02020603050405020304" pitchFamily="18" charset="0"/>
              </a:rPr>
              <a:t>非中心点对象</a:t>
            </a:r>
            <a:r>
              <a:rPr lang="en-US" altLang="zh-CN" kern="100" dirty="0">
                <a:solidFill>
                  <a:schemeClr val="tx1"/>
                </a:solidFill>
                <a:latin typeface="Cambria" panose="02040503050406030204" pitchFamily="18" charset="0"/>
                <a:cs typeface="Times New Roman" panose="02020603050405020304" pitchFamily="18" charset="0"/>
              </a:rPr>
              <a:t>p</a:t>
            </a:r>
            <a:r>
              <a:rPr lang="zh-CN" altLang="en-US" kern="100" dirty="0">
                <a:solidFill>
                  <a:schemeClr val="tx1"/>
                </a:solidFill>
                <a:latin typeface="Cambria" panose="02040503050406030204" pitchFamily="18" charset="0"/>
                <a:cs typeface="Times New Roman" panose="02020603050405020304" pitchFamily="18" charset="0"/>
              </a:rPr>
              <a:t>设置一个代价变量</a:t>
            </a:r>
            <a:r>
              <a:rPr lang="en-US" altLang="zh-CN" dirty="0" err="1">
                <a:solidFill>
                  <a:srgbClr val="FF0000"/>
                </a:solidFill>
              </a:rPr>
              <a:t>C</a:t>
            </a:r>
            <a:r>
              <a:rPr lang="en-US" altLang="zh-CN" baseline="-25000" dirty="0" err="1">
                <a:solidFill>
                  <a:srgbClr val="FF0000"/>
                </a:solidFill>
              </a:rPr>
              <a:t>pjr</a:t>
            </a:r>
            <a:r>
              <a:rPr lang="zh-CN" altLang="zh-CN" kern="100" dirty="0">
                <a:solidFill>
                  <a:schemeClr val="tx1"/>
                </a:solidFill>
                <a:latin typeface="Cambria" panose="02040503050406030204" pitchFamily="18" charset="0"/>
                <a:cs typeface="Times New Roman" panose="02020603050405020304" pitchFamily="18" charset="0"/>
              </a:rPr>
              <a:t>，</a:t>
            </a:r>
            <a:r>
              <a:rPr lang="en-US" altLang="zh-CN" dirty="0"/>
              <a:t> </a:t>
            </a:r>
            <a:r>
              <a:rPr lang="en-US" altLang="zh-CN" dirty="0" err="1">
                <a:solidFill>
                  <a:srgbClr val="FF0000"/>
                </a:solidFill>
              </a:rPr>
              <a:t>C</a:t>
            </a:r>
            <a:r>
              <a:rPr lang="en-US" altLang="zh-CN" baseline="-25000" dirty="0" err="1">
                <a:solidFill>
                  <a:srgbClr val="FF0000"/>
                </a:solidFill>
              </a:rPr>
              <a:t>pjr</a:t>
            </a:r>
            <a:r>
              <a:rPr lang="zh-CN" altLang="en-US" kern="100" dirty="0">
                <a:solidFill>
                  <a:schemeClr val="tx1"/>
                </a:solidFill>
                <a:latin typeface="Cambria" panose="02040503050406030204" pitchFamily="18" charset="0"/>
                <a:cs typeface="Times New Roman" panose="02020603050405020304" pitchFamily="18" charset="0"/>
              </a:rPr>
              <a:t>分下</a:t>
            </a:r>
            <a:r>
              <a:rPr lang="zh-CN" altLang="zh-CN" kern="100" dirty="0">
                <a:solidFill>
                  <a:schemeClr val="tx1"/>
                </a:solidFill>
                <a:latin typeface="Cambria" panose="02040503050406030204" pitchFamily="18" charset="0"/>
                <a:cs typeface="Times New Roman" panose="02020603050405020304" pitchFamily="18" charset="0"/>
              </a:rPr>
              <a:t>面的四种</a:t>
            </a:r>
            <a:r>
              <a:rPr lang="zh-CN" altLang="zh-CN" kern="100" dirty="0" smtClean="0">
                <a:solidFill>
                  <a:schemeClr val="tx1"/>
                </a:solidFill>
                <a:latin typeface="Cambria" panose="02040503050406030204" pitchFamily="18" charset="0"/>
                <a:cs typeface="Times New Roman" panose="02020603050405020304" pitchFamily="18" charset="0"/>
              </a:rPr>
              <a:t>情况</a:t>
            </a:r>
            <a:r>
              <a:rPr lang="zh-CN" altLang="en-US" sz="2000" kern="100" dirty="0" smtClean="0">
                <a:solidFill>
                  <a:srgbClr val="FF0000"/>
                </a:solidFill>
                <a:latin typeface="Cambria" panose="02040503050406030204" pitchFamily="18" charset="0"/>
                <a:cs typeface="Times New Roman" panose="02020603050405020304" pitchFamily="18" charset="0"/>
              </a:rPr>
              <a:t>（调整中心点只有这四种情况）</a:t>
            </a:r>
            <a:r>
              <a:rPr lang="zh-CN" altLang="zh-CN" kern="100" dirty="0" smtClean="0">
                <a:solidFill>
                  <a:schemeClr val="tx1"/>
                </a:solidFill>
                <a:latin typeface="Cambria" panose="02040503050406030204" pitchFamily="18" charset="0"/>
                <a:cs typeface="Times New Roman" panose="02020603050405020304" pitchFamily="18" charset="0"/>
              </a:rPr>
              <a:t>被</a:t>
            </a:r>
            <a:r>
              <a:rPr lang="zh-CN" altLang="en-US" kern="100" dirty="0">
                <a:solidFill>
                  <a:schemeClr val="tx1"/>
                </a:solidFill>
                <a:latin typeface="Cambria" panose="02040503050406030204" pitchFamily="18" charset="0"/>
                <a:cs typeface="Times New Roman" panose="02020603050405020304" pitchFamily="18" charset="0"/>
              </a:rPr>
              <a:t>定义</a:t>
            </a:r>
            <a:r>
              <a:rPr lang="zh-CN" altLang="zh-CN" kern="100" dirty="0">
                <a:solidFill>
                  <a:schemeClr val="tx1"/>
                </a:solidFill>
                <a:latin typeface="Cambria" panose="020405030504060302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381000"/>
            <a:ext cx="82296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sp>
        <p:nvSpPr>
          <p:cNvPr id="2" name="矩形 1"/>
          <p:cNvSpPr/>
          <p:nvPr/>
        </p:nvSpPr>
        <p:spPr>
          <a:xfrm>
            <a:off x="228600" y="1146175"/>
            <a:ext cx="8591550" cy="5780044"/>
          </a:xfrm>
          <a:prstGeom prst="rect">
            <a:avLst/>
          </a:prstGeom>
        </p:spPr>
        <p:txBody>
          <a:bodyPr>
            <a:spAutoFit/>
          </a:bodyPr>
          <a:lstStyle/>
          <a:p>
            <a:pPr indent="266700" algn="just">
              <a:lnSpc>
                <a:spcPct val="120000"/>
              </a:lnSpc>
              <a:spcAft>
                <a:spcPts val="0"/>
              </a:spcAft>
              <a:defRPr/>
            </a:pPr>
            <a:r>
              <a:rPr lang="en-US" altLang="zh-CN" sz="2400" b="1" kern="100" dirty="0" smtClean="0">
                <a:latin typeface="Cambria" panose="02040503050406030204" pitchFamily="18" charset="0"/>
                <a:cs typeface="Times New Roman" panose="02020603050405020304" pitchFamily="18" charset="0"/>
                <a:sym typeface="Wingdings" panose="05000000000000000000" pitchFamily="2" charset="2"/>
              </a:rPr>
              <a:t> </a:t>
            </a:r>
            <a:r>
              <a:rPr lang="en-US" altLang="zh-CN" sz="2400" kern="100" dirty="0" smtClean="0">
                <a:latin typeface="Cambria" panose="02040503050406030204" pitchFamily="18" charset="0"/>
                <a:cs typeface="Times New Roman" panose="02020603050405020304" pitchFamily="18" charset="0"/>
              </a:rPr>
              <a:t>p</a:t>
            </a:r>
            <a:r>
              <a:rPr lang="zh-CN" altLang="zh-CN" sz="2400" kern="100" dirty="0">
                <a:latin typeface="Cambria" panose="02040503050406030204" pitchFamily="18" charset="0"/>
                <a:cs typeface="Times New Roman" panose="02020603050405020304" pitchFamily="18" charset="0"/>
              </a:rPr>
              <a:t>当前隶属于中心点对象</a:t>
            </a:r>
            <a:r>
              <a:rPr lang="en-US" altLang="zh-CN" sz="2400" dirty="0" err="1">
                <a:solidFill>
                  <a:srgbClr val="FF0000"/>
                </a:solidFill>
              </a:rPr>
              <a:t>O</a:t>
            </a:r>
            <a:r>
              <a:rPr lang="en-US" altLang="zh-CN" sz="2400" baseline="-25000" dirty="0" err="1">
                <a:solidFill>
                  <a:srgbClr val="FF0000"/>
                </a:solidFill>
              </a:rPr>
              <a:t>j</a:t>
            </a:r>
            <a:r>
              <a:rPr lang="zh-CN" altLang="zh-CN" sz="2400" kern="100" dirty="0">
                <a:latin typeface="Cambria" panose="02040503050406030204" pitchFamily="18" charset="0"/>
                <a:cs typeface="Times New Roman" panose="02020603050405020304" pitchFamily="18" charset="0"/>
              </a:rPr>
              <a:t>。如果</a:t>
            </a:r>
            <a:r>
              <a:rPr lang="en-US" altLang="zh-CN" sz="2400" dirty="0" err="1">
                <a:solidFill>
                  <a:srgbClr val="FF0000"/>
                </a:solidFill>
              </a:rPr>
              <a:t>O</a:t>
            </a:r>
            <a:r>
              <a:rPr lang="en-US" altLang="zh-CN" sz="2400" baseline="-25000" dirty="0" err="1">
                <a:solidFill>
                  <a:srgbClr val="FF0000"/>
                </a:solidFill>
              </a:rPr>
              <a:t>j</a:t>
            </a:r>
            <a:r>
              <a:rPr lang="zh-CN" altLang="zh-CN" sz="2400" kern="100" dirty="0">
                <a:latin typeface="Cambria" panose="02040503050406030204" pitchFamily="18" charset="0"/>
                <a:cs typeface="Times New Roman" panose="02020603050405020304" pitchFamily="18" charset="0"/>
              </a:rPr>
              <a:t>被</a:t>
            </a:r>
            <a:r>
              <a:rPr lang="en-US" altLang="zh-CN" sz="2400" dirty="0" err="1">
                <a:solidFill>
                  <a:srgbClr val="FF0000"/>
                </a:solidFill>
              </a:rPr>
              <a:t>O</a:t>
            </a:r>
            <a:r>
              <a:rPr lang="en-US" altLang="zh-CN" sz="2400" baseline="-25000" dirty="0" err="1">
                <a:solidFill>
                  <a:srgbClr val="FF0000"/>
                </a:solidFill>
              </a:rPr>
              <a:t>random</a:t>
            </a:r>
            <a:r>
              <a:rPr lang="en-US" altLang="zh-CN" sz="2400" baseline="-25000" dirty="0">
                <a:solidFill>
                  <a:srgbClr val="FF0000"/>
                </a:solidFill>
              </a:rPr>
              <a:t> </a:t>
            </a:r>
            <a:r>
              <a:rPr lang="zh-CN" altLang="zh-CN" sz="2400" kern="100" dirty="0">
                <a:latin typeface="Cambria" panose="02040503050406030204" pitchFamily="18" charset="0"/>
                <a:cs typeface="Times New Roman" panose="02020603050405020304" pitchFamily="18" charset="0"/>
              </a:rPr>
              <a:t>所代替作为中心点，且</a:t>
            </a:r>
            <a:r>
              <a:rPr lang="en-US" altLang="zh-CN" sz="2400" kern="100" dirty="0">
                <a:latin typeface="Cambria" panose="02040503050406030204" pitchFamily="18" charset="0"/>
                <a:cs typeface="Times New Roman" panose="02020603050405020304" pitchFamily="18" charset="0"/>
              </a:rPr>
              <a:t>p</a:t>
            </a:r>
            <a:r>
              <a:rPr lang="zh-CN" altLang="zh-CN" sz="2400" kern="100" dirty="0">
                <a:latin typeface="Cambria" panose="02040503050406030204" pitchFamily="18" charset="0"/>
                <a:cs typeface="Times New Roman" panose="02020603050405020304" pitchFamily="18" charset="0"/>
              </a:rPr>
              <a:t>离一个</a:t>
            </a:r>
            <a:r>
              <a:rPr lang="en-US" altLang="zh-CN" sz="2400" dirty="0">
                <a:solidFill>
                  <a:srgbClr val="FF0000"/>
                </a:solidFill>
              </a:rPr>
              <a:t>O</a:t>
            </a:r>
            <a:r>
              <a:rPr lang="en-US" altLang="zh-CN" sz="2400" baseline="-25000" dirty="0">
                <a:solidFill>
                  <a:srgbClr val="FF0000"/>
                </a:solidFill>
              </a:rPr>
              <a:t>i</a:t>
            </a:r>
            <a:r>
              <a:rPr lang="zh-CN" altLang="zh-CN" sz="2400" kern="100" dirty="0">
                <a:latin typeface="Cambria" panose="02040503050406030204" pitchFamily="18" charset="0"/>
                <a:cs typeface="Times New Roman" panose="02020603050405020304" pitchFamily="18" charset="0"/>
              </a:rPr>
              <a:t>最近，</a:t>
            </a:r>
            <a:r>
              <a:rPr lang="en-US" altLang="zh-CN" sz="2400" kern="100" dirty="0" err="1">
                <a:latin typeface="Cambria" panose="02040503050406030204" pitchFamily="18" charset="0"/>
                <a:cs typeface="Times New Roman" panose="02020603050405020304" pitchFamily="18" charset="0"/>
              </a:rPr>
              <a:t>i</a:t>
            </a:r>
            <a:r>
              <a:rPr lang="zh-CN" altLang="zh-CN" sz="2400" kern="100" dirty="0">
                <a:latin typeface="Cambria" panose="02040503050406030204" pitchFamily="18" charset="0"/>
                <a:cs typeface="Times New Roman" panose="02020603050405020304" pitchFamily="18" charset="0"/>
              </a:rPr>
              <a:t>≠</a:t>
            </a:r>
            <a:r>
              <a:rPr lang="en-US" altLang="zh-CN" sz="2400" kern="100" dirty="0">
                <a:latin typeface="Cambria" panose="02040503050406030204" pitchFamily="18" charset="0"/>
                <a:cs typeface="Times New Roman" panose="02020603050405020304" pitchFamily="18" charset="0"/>
              </a:rPr>
              <a:t>j</a:t>
            </a:r>
            <a:r>
              <a:rPr lang="zh-CN" altLang="zh-CN" sz="2400" kern="100" dirty="0">
                <a:latin typeface="Cambria" panose="02040503050406030204" pitchFamily="18" charset="0"/>
                <a:cs typeface="Times New Roman" panose="02020603050405020304" pitchFamily="18" charset="0"/>
              </a:rPr>
              <a:t>，那么</a:t>
            </a:r>
            <a:r>
              <a:rPr lang="en-US" altLang="zh-CN" sz="2400" kern="100" dirty="0">
                <a:latin typeface="Cambria" panose="02040503050406030204" pitchFamily="18" charset="0"/>
                <a:cs typeface="Times New Roman" panose="02020603050405020304" pitchFamily="18" charset="0"/>
              </a:rPr>
              <a:t>p</a:t>
            </a:r>
            <a:r>
              <a:rPr lang="zh-CN" altLang="zh-CN" sz="2400" kern="100" dirty="0">
                <a:latin typeface="Cambria" panose="02040503050406030204" pitchFamily="18" charset="0"/>
                <a:cs typeface="Times New Roman" panose="02020603050405020304" pitchFamily="18" charset="0"/>
              </a:rPr>
              <a:t>被重新分配给</a:t>
            </a:r>
            <a:r>
              <a:rPr lang="en-US" altLang="zh-CN" sz="2400" dirty="0">
                <a:solidFill>
                  <a:srgbClr val="FF0000"/>
                </a:solidFill>
              </a:rPr>
              <a:t>O</a:t>
            </a:r>
            <a:r>
              <a:rPr lang="en-US" altLang="zh-CN" sz="2400" baseline="-25000" dirty="0">
                <a:solidFill>
                  <a:srgbClr val="FF0000"/>
                </a:solidFill>
              </a:rPr>
              <a:t>i </a:t>
            </a:r>
            <a:r>
              <a:rPr lang="zh-CN" altLang="zh-CN" sz="2400" kern="100" dirty="0">
                <a:latin typeface="Cambria" panose="02040503050406030204" pitchFamily="18" charset="0"/>
                <a:cs typeface="Times New Roman" panose="02020603050405020304" pitchFamily="18" charset="0"/>
              </a:rPr>
              <a:t>。</a:t>
            </a:r>
            <a:endParaRPr lang="en-US" altLang="zh-CN" sz="2400" kern="100" dirty="0">
              <a:latin typeface="Cambria" panose="02040503050406030204" pitchFamily="18" charset="0"/>
              <a:cs typeface="Times New Roman" panose="02020603050405020304" pitchFamily="18" charset="0"/>
            </a:endParaRPr>
          </a:p>
          <a:p>
            <a:pPr indent="266700" algn="just">
              <a:lnSpc>
                <a:spcPct val="120000"/>
              </a:lnSpc>
              <a:spcAft>
                <a:spcPts val="0"/>
              </a:spcAft>
              <a:defRPr/>
            </a:pPr>
            <a:r>
              <a:rPr lang="en-US" altLang="zh-CN" sz="2400" dirty="0">
                <a:solidFill>
                  <a:srgbClr val="FF0000"/>
                </a:solidFill>
              </a:rPr>
              <a:t>                </a:t>
            </a:r>
            <a:r>
              <a:rPr lang="en-US" altLang="zh-CN" sz="2400" dirty="0" err="1">
                <a:solidFill>
                  <a:srgbClr val="FF0000"/>
                </a:solidFill>
              </a:rPr>
              <a:t>C</a:t>
            </a:r>
            <a:r>
              <a:rPr lang="en-US" altLang="zh-CN" sz="2400" baseline="-25000" dirty="0" err="1">
                <a:solidFill>
                  <a:srgbClr val="FF0000"/>
                </a:solidFill>
              </a:rPr>
              <a:t>pjr</a:t>
            </a:r>
            <a:r>
              <a:rPr lang="en-US" altLang="zh-CN" sz="2400" dirty="0"/>
              <a:t>=d</a:t>
            </a:r>
            <a:r>
              <a:rPr lang="zh-CN" altLang="en-US" sz="2400" dirty="0"/>
              <a:t>（</a:t>
            </a:r>
            <a:r>
              <a:rPr lang="en-US" altLang="zh-CN" sz="2400" dirty="0"/>
              <a:t>p</a:t>
            </a:r>
            <a:r>
              <a:rPr lang="zh-CN" altLang="en-US" sz="2400" dirty="0"/>
              <a:t>，</a:t>
            </a:r>
            <a:r>
              <a:rPr lang="en-US" altLang="zh-CN" sz="2400" dirty="0">
                <a:solidFill>
                  <a:srgbClr val="FF0000"/>
                </a:solidFill>
              </a:rPr>
              <a:t>O</a:t>
            </a:r>
            <a:r>
              <a:rPr lang="en-US" altLang="zh-CN" sz="2400" baseline="-25000" dirty="0">
                <a:solidFill>
                  <a:srgbClr val="FF0000"/>
                </a:solidFill>
              </a:rPr>
              <a:t>i </a:t>
            </a:r>
            <a:r>
              <a:rPr lang="zh-CN" altLang="en-US" sz="2400" dirty="0"/>
              <a:t>）</a:t>
            </a:r>
            <a:r>
              <a:rPr lang="en-US" altLang="zh-CN" sz="2400" dirty="0" smtClean="0"/>
              <a:t>-d</a:t>
            </a:r>
            <a:r>
              <a:rPr lang="zh-CN" altLang="en-US" sz="2400" dirty="0" smtClean="0"/>
              <a:t>（</a:t>
            </a:r>
            <a:r>
              <a:rPr lang="en-US" altLang="zh-CN" sz="2400" dirty="0" smtClean="0"/>
              <a:t> </a:t>
            </a:r>
            <a:r>
              <a:rPr lang="en-US" altLang="zh-CN" sz="2400" dirty="0"/>
              <a:t>p</a:t>
            </a:r>
            <a:r>
              <a:rPr lang="zh-CN" altLang="en-US" sz="2400" dirty="0"/>
              <a:t>，</a:t>
            </a:r>
            <a:r>
              <a:rPr lang="en-US" altLang="zh-CN" sz="2400" dirty="0" err="1">
                <a:solidFill>
                  <a:srgbClr val="FF0000"/>
                </a:solidFill>
              </a:rPr>
              <a:t>O</a:t>
            </a:r>
            <a:r>
              <a:rPr lang="en-US" altLang="zh-CN" sz="2400" baseline="-25000" dirty="0" err="1">
                <a:solidFill>
                  <a:srgbClr val="FF0000"/>
                </a:solidFill>
              </a:rPr>
              <a:t>j</a:t>
            </a:r>
            <a:r>
              <a:rPr lang="en-US" altLang="zh-CN" sz="2400" baseline="-25000" dirty="0">
                <a:solidFill>
                  <a:srgbClr val="FF0000"/>
                </a:solidFill>
              </a:rPr>
              <a:t> </a:t>
            </a:r>
            <a:r>
              <a:rPr lang="zh-CN" altLang="en-US" sz="2400" dirty="0"/>
              <a:t>）</a:t>
            </a:r>
            <a:r>
              <a:rPr lang="en-US" altLang="zh-CN" sz="2400" dirty="0"/>
              <a:t>&gt;=0</a:t>
            </a:r>
          </a:p>
          <a:p>
            <a:pPr indent="266700" algn="just">
              <a:lnSpc>
                <a:spcPct val="120000"/>
              </a:lnSpc>
              <a:spcAft>
                <a:spcPts val="0"/>
              </a:spcAft>
              <a:defRPr/>
            </a:pPr>
            <a:r>
              <a:rPr lang="en-US" altLang="zh-CN" sz="2400" b="1" kern="100" dirty="0">
                <a:latin typeface="Cambria" panose="02040503050406030204" pitchFamily="18" charset="0"/>
                <a:cs typeface="Times New Roman" panose="02020603050405020304" pitchFamily="18" charset="0"/>
                <a:sym typeface="Wingdings" panose="05000000000000000000" pitchFamily="2" charset="2"/>
              </a:rPr>
              <a:t> </a:t>
            </a:r>
            <a:r>
              <a:rPr lang="en-US" altLang="zh-CN" sz="2400" dirty="0" smtClean="0"/>
              <a:t>p</a:t>
            </a:r>
            <a:r>
              <a:rPr lang="zh-CN" altLang="zh-CN" sz="2400" dirty="0"/>
              <a:t>当前隶属于中心点对象</a:t>
            </a:r>
            <a:r>
              <a:rPr lang="en-US" altLang="zh-CN" sz="2400" dirty="0" err="1">
                <a:solidFill>
                  <a:srgbClr val="FF0000"/>
                </a:solidFill>
              </a:rPr>
              <a:t>O</a:t>
            </a:r>
            <a:r>
              <a:rPr lang="en-US" altLang="zh-CN" sz="2400" baseline="-25000" dirty="0" err="1">
                <a:solidFill>
                  <a:srgbClr val="FF0000"/>
                </a:solidFill>
              </a:rPr>
              <a:t>j</a:t>
            </a:r>
            <a:r>
              <a:rPr lang="en-US" altLang="zh-CN" sz="2400" baseline="-25000" dirty="0">
                <a:solidFill>
                  <a:srgbClr val="FF0000"/>
                </a:solidFill>
              </a:rPr>
              <a:t> </a:t>
            </a:r>
            <a:r>
              <a:rPr lang="zh-CN" altLang="zh-CN" sz="2400" dirty="0"/>
              <a:t>。如果</a:t>
            </a:r>
            <a:r>
              <a:rPr lang="en-US" altLang="zh-CN" sz="2400" dirty="0" err="1">
                <a:solidFill>
                  <a:srgbClr val="FF0000"/>
                </a:solidFill>
              </a:rPr>
              <a:t>O</a:t>
            </a:r>
            <a:r>
              <a:rPr lang="en-US" altLang="zh-CN" sz="2400" baseline="-25000" dirty="0" err="1">
                <a:solidFill>
                  <a:srgbClr val="FF0000"/>
                </a:solidFill>
              </a:rPr>
              <a:t>j</a:t>
            </a:r>
            <a:r>
              <a:rPr lang="zh-CN" altLang="zh-CN" sz="2400" dirty="0"/>
              <a:t>被</a:t>
            </a:r>
            <a:r>
              <a:rPr lang="en-US" altLang="zh-CN" sz="2400" dirty="0" err="1">
                <a:solidFill>
                  <a:srgbClr val="FF0000"/>
                </a:solidFill>
              </a:rPr>
              <a:t>O</a:t>
            </a:r>
            <a:r>
              <a:rPr lang="en-US" altLang="zh-CN" sz="2400" baseline="-25000" dirty="0" err="1">
                <a:solidFill>
                  <a:srgbClr val="FF0000"/>
                </a:solidFill>
              </a:rPr>
              <a:t>random</a:t>
            </a:r>
            <a:r>
              <a:rPr lang="zh-CN" altLang="zh-CN" sz="2400" dirty="0"/>
              <a:t>代替作为一个中心点，且</a:t>
            </a:r>
            <a:r>
              <a:rPr lang="en-US" altLang="zh-CN" sz="2400" dirty="0"/>
              <a:t>p</a:t>
            </a:r>
            <a:r>
              <a:rPr lang="zh-CN" altLang="zh-CN" sz="2400" dirty="0"/>
              <a:t>离</a:t>
            </a:r>
            <a:r>
              <a:rPr lang="en-US" altLang="zh-CN" sz="2400" dirty="0" err="1">
                <a:solidFill>
                  <a:srgbClr val="FF0000"/>
                </a:solidFill>
              </a:rPr>
              <a:t>O</a:t>
            </a:r>
            <a:r>
              <a:rPr lang="en-US" altLang="zh-CN" sz="2400" baseline="-25000" dirty="0" err="1">
                <a:solidFill>
                  <a:srgbClr val="FF0000"/>
                </a:solidFill>
              </a:rPr>
              <a:t>random</a:t>
            </a:r>
            <a:r>
              <a:rPr lang="zh-CN" altLang="zh-CN" sz="2400" dirty="0"/>
              <a:t>最近，那么</a:t>
            </a:r>
            <a:r>
              <a:rPr lang="en-US" altLang="zh-CN" sz="2400" dirty="0"/>
              <a:t>p</a:t>
            </a:r>
            <a:r>
              <a:rPr lang="zh-CN" altLang="zh-CN" sz="2400" dirty="0"/>
              <a:t>被重新分配给</a:t>
            </a:r>
            <a:r>
              <a:rPr lang="en-US" altLang="zh-CN" sz="2400" dirty="0" err="1">
                <a:solidFill>
                  <a:srgbClr val="FF0000"/>
                </a:solidFill>
              </a:rPr>
              <a:t>O</a:t>
            </a:r>
            <a:r>
              <a:rPr lang="en-US" altLang="zh-CN" sz="2400" baseline="-25000" dirty="0" err="1">
                <a:solidFill>
                  <a:srgbClr val="FF0000"/>
                </a:solidFill>
              </a:rPr>
              <a:t>random</a:t>
            </a:r>
            <a:r>
              <a:rPr lang="en-US" altLang="zh-CN" sz="2400" baseline="-25000" dirty="0">
                <a:solidFill>
                  <a:srgbClr val="FF0000"/>
                </a:solidFill>
              </a:rPr>
              <a:t> </a:t>
            </a:r>
            <a:r>
              <a:rPr lang="zh-CN" altLang="zh-CN" sz="2400" dirty="0"/>
              <a:t>。</a:t>
            </a:r>
            <a:endParaRPr lang="en-US" altLang="zh-CN" sz="2400" dirty="0"/>
          </a:p>
          <a:p>
            <a:pPr indent="266700" algn="ctr">
              <a:lnSpc>
                <a:spcPct val="120000"/>
              </a:lnSpc>
              <a:spcAft>
                <a:spcPts val="0"/>
              </a:spcAft>
              <a:defRPr/>
            </a:pPr>
            <a:r>
              <a:rPr lang="en-US" altLang="zh-CN" sz="2400" dirty="0" err="1">
                <a:solidFill>
                  <a:srgbClr val="FF0000"/>
                </a:solidFill>
              </a:rPr>
              <a:t>C</a:t>
            </a:r>
            <a:r>
              <a:rPr lang="en-US" altLang="zh-CN" sz="2400" baseline="-25000" dirty="0" err="1">
                <a:solidFill>
                  <a:srgbClr val="FF0000"/>
                </a:solidFill>
              </a:rPr>
              <a:t>pjr</a:t>
            </a:r>
            <a:r>
              <a:rPr lang="en-US" altLang="zh-CN" sz="2400" dirty="0"/>
              <a:t>=d</a:t>
            </a:r>
            <a:r>
              <a:rPr lang="zh-CN" altLang="en-US" sz="2400" dirty="0"/>
              <a:t>（</a:t>
            </a:r>
            <a:r>
              <a:rPr lang="en-US" altLang="zh-CN" sz="2400" dirty="0"/>
              <a:t>p</a:t>
            </a:r>
            <a:r>
              <a:rPr lang="zh-CN" altLang="en-US" sz="2400" dirty="0"/>
              <a:t>，</a:t>
            </a:r>
            <a:r>
              <a:rPr lang="en-US" altLang="zh-CN" sz="2400" dirty="0">
                <a:solidFill>
                  <a:srgbClr val="FF0000"/>
                </a:solidFill>
              </a:rPr>
              <a:t> </a:t>
            </a:r>
            <a:r>
              <a:rPr lang="en-US" altLang="zh-CN" sz="2400" dirty="0" err="1">
                <a:solidFill>
                  <a:srgbClr val="FF0000"/>
                </a:solidFill>
              </a:rPr>
              <a:t>O</a:t>
            </a:r>
            <a:r>
              <a:rPr lang="en-US" altLang="zh-CN" sz="2400" baseline="-25000" dirty="0" err="1">
                <a:solidFill>
                  <a:srgbClr val="FF0000"/>
                </a:solidFill>
              </a:rPr>
              <a:t>random</a:t>
            </a:r>
            <a:r>
              <a:rPr lang="en-US" altLang="zh-CN" sz="2400" baseline="-25000" dirty="0">
                <a:solidFill>
                  <a:srgbClr val="FF0000"/>
                </a:solidFill>
              </a:rPr>
              <a:t> </a:t>
            </a:r>
            <a:r>
              <a:rPr lang="zh-CN" altLang="en-US" sz="2400" dirty="0"/>
              <a:t>）</a:t>
            </a:r>
            <a:r>
              <a:rPr lang="en-US" altLang="zh-CN" sz="2400" dirty="0" smtClean="0"/>
              <a:t>-d</a:t>
            </a:r>
            <a:r>
              <a:rPr lang="zh-CN" altLang="en-US" sz="2400" dirty="0" smtClean="0"/>
              <a:t>（</a:t>
            </a:r>
            <a:r>
              <a:rPr lang="en-US" altLang="zh-CN" sz="2400" dirty="0" smtClean="0"/>
              <a:t> </a:t>
            </a:r>
            <a:r>
              <a:rPr lang="en-US" altLang="zh-CN" sz="2400" dirty="0"/>
              <a:t>p</a:t>
            </a:r>
            <a:r>
              <a:rPr lang="zh-CN" altLang="en-US" sz="2400" dirty="0"/>
              <a:t>，</a:t>
            </a:r>
            <a:r>
              <a:rPr lang="en-US" altLang="zh-CN" sz="2400" dirty="0" err="1">
                <a:solidFill>
                  <a:srgbClr val="FF0000"/>
                </a:solidFill>
              </a:rPr>
              <a:t>O</a:t>
            </a:r>
            <a:r>
              <a:rPr lang="en-US" altLang="zh-CN" sz="2400" baseline="-25000" dirty="0" err="1">
                <a:solidFill>
                  <a:srgbClr val="FF0000"/>
                </a:solidFill>
              </a:rPr>
              <a:t>j</a:t>
            </a:r>
            <a:r>
              <a:rPr lang="en-US" altLang="zh-CN" sz="2400" baseline="-25000" dirty="0">
                <a:solidFill>
                  <a:srgbClr val="FF0000"/>
                </a:solidFill>
              </a:rPr>
              <a:t> </a:t>
            </a:r>
            <a:r>
              <a:rPr lang="zh-CN" altLang="en-US" sz="2400" dirty="0"/>
              <a:t>）</a:t>
            </a:r>
            <a:r>
              <a:rPr lang="en-US" altLang="zh-CN" sz="2400" dirty="0"/>
              <a:t>&lt;0</a:t>
            </a:r>
          </a:p>
          <a:p>
            <a:pPr indent="266700" algn="just">
              <a:lnSpc>
                <a:spcPct val="120000"/>
              </a:lnSpc>
              <a:spcAft>
                <a:spcPts val="0"/>
              </a:spcAft>
              <a:defRPr/>
            </a:pPr>
            <a:r>
              <a:rPr lang="en-US" altLang="zh-CN" sz="2400" b="1" kern="100" dirty="0">
                <a:latin typeface="Cambria" panose="02040503050406030204" pitchFamily="18" charset="0"/>
                <a:cs typeface="Times New Roman" panose="02020603050405020304" pitchFamily="18" charset="0"/>
                <a:sym typeface="Wingdings" panose="05000000000000000000" pitchFamily="2" charset="2"/>
              </a:rPr>
              <a:t> </a:t>
            </a:r>
            <a:r>
              <a:rPr lang="en-US" altLang="zh-CN" sz="2400" dirty="0" smtClean="0"/>
              <a:t>p</a:t>
            </a:r>
            <a:r>
              <a:rPr lang="zh-CN" altLang="zh-CN" sz="2400" dirty="0"/>
              <a:t>当前隶属于中心点</a:t>
            </a:r>
            <a:r>
              <a:rPr lang="en-US" altLang="zh-CN" sz="2400" dirty="0">
                <a:solidFill>
                  <a:srgbClr val="FF0000"/>
                </a:solidFill>
              </a:rPr>
              <a:t>O</a:t>
            </a:r>
            <a:r>
              <a:rPr lang="en-US" altLang="zh-CN" sz="2400" baseline="-25000" dirty="0">
                <a:solidFill>
                  <a:srgbClr val="FF0000"/>
                </a:solidFill>
              </a:rPr>
              <a:t>i </a:t>
            </a:r>
            <a:r>
              <a:rPr lang="zh-CN" altLang="zh-CN" sz="2400" dirty="0"/>
              <a:t>，</a:t>
            </a:r>
            <a:r>
              <a:rPr lang="en-US" altLang="zh-CN" sz="2400" dirty="0" err="1"/>
              <a:t>i</a:t>
            </a:r>
            <a:r>
              <a:rPr lang="zh-CN" altLang="zh-CN" sz="2400" dirty="0"/>
              <a:t>≠</a:t>
            </a:r>
            <a:r>
              <a:rPr lang="en-US" altLang="zh-CN" sz="2400" dirty="0"/>
              <a:t>j</a:t>
            </a:r>
            <a:r>
              <a:rPr lang="zh-CN" altLang="zh-CN" sz="2400" dirty="0"/>
              <a:t>。如果</a:t>
            </a:r>
            <a:r>
              <a:rPr lang="en-US" altLang="zh-CN" sz="2400" dirty="0" err="1">
                <a:solidFill>
                  <a:srgbClr val="FF0000"/>
                </a:solidFill>
              </a:rPr>
              <a:t>O</a:t>
            </a:r>
            <a:r>
              <a:rPr lang="en-US" altLang="zh-CN" sz="2400" baseline="-25000" dirty="0" err="1">
                <a:solidFill>
                  <a:srgbClr val="FF0000"/>
                </a:solidFill>
              </a:rPr>
              <a:t>j</a:t>
            </a:r>
            <a:r>
              <a:rPr lang="zh-CN" altLang="zh-CN" sz="2400" dirty="0"/>
              <a:t>被</a:t>
            </a:r>
            <a:r>
              <a:rPr lang="en-US" altLang="zh-CN" sz="2400" dirty="0" err="1">
                <a:solidFill>
                  <a:srgbClr val="FF0000"/>
                </a:solidFill>
              </a:rPr>
              <a:t>O</a:t>
            </a:r>
            <a:r>
              <a:rPr lang="en-US" altLang="zh-CN" sz="2400" baseline="-25000" dirty="0" err="1">
                <a:solidFill>
                  <a:srgbClr val="FF0000"/>
                </a:solidFill>
              </a:rPr>
              <a:t>random</a:t>
            </a:r>
            <a:r>
              <a:rPr lang="zh-CN" altLang="zh-CN" sz="2400" dirty="0"/>
              <a:t>代替作为一个中心点，而</a:t>
            </a:r>
            <a:r>
              <a:rPr lang="en-US" altLang="zh-CN" sz="2400" dirty="0"/>
              <a:t>p</a:t>
            </a:r>
            <a:r>
              <a:rPr lang="zh-CN" altLang="zh-CN" sz="2400" dirty="0"/>
              <a:t>仍然离</a:t>
            </a:r>
            <a:r>
              <a:rPr lang="en-US" altLang="zh-CN" sz="2400" dirty="0">
                <a:solidFill>
                  <a:srgbClr val="FF0000"/>
                </a:solidFill>
              </a:rPr>
              <a:t>O</a:t>
            </a:r>
            <a:r>
              <a:rPr lang="en-US" altLang="zh-CN" sz="2400" baseline="-25000" dirty="0">
                <a:solidFill>
                  <a:srgbClr val="FF0000"/>
                </a:solidFill>
              </a:rPr>
              <a:t>i</a:t>
            </a:r>
            <a:r>
              <a:rPr lang="zh-CN" altLang="zh-CN" sz="2400" dirty="0"/>
              <a:t>最近，那么对象的隶属不发生变化。</a:t>
            </a:r>
            <a:endParaRPr lang="en-US" altLang="zh-CN" sz="2400" dirty="0"/>
          </a:p>
          <a:p>
            <a:pPr indent="266700" algn="ctr">
              <a:lnSpc>
                <a:spcPct val="120000"/>
              </a:lnSpc>
              <a:spcAft>
                <a:spcPts val="0"/>
              </a:spcAft>
              <a:defRPr/>
            </a:pPr>
            <a:r>
              <a:rPr lang="en-US" altLang="zh-CN" sz="2400" dirty="0" err="1">
                <a:solidFill>
                  <a:srgbClr val="FF0000"/>
                </a:solidFill>
              </a:rPr>
              <a:t>C</a:t>
            </a:r>
            <a:r>
              <a:rPr lang="en-US" altLang="zh-CN" sz="2400" baseline="-25000" dirty="0" err="1">
                <a:solidFill>
                  <a:srgbClr val="FF0000"/>
                </a:solidFill>
              </a:rPr>
              <a:t>pjr</a:t>
            </a:r>
            <a:r>
              <a:rPr lang="en-US" altLang="zh-CN" sz="2400" dirty="0"/>
              <a:t>=0</a:t>
            </a:r>
          </a:p>
          <a:p>
            <a:pPr indent="266700" algn="just">
              <a:lnSpc>
                <a:spcPct val="120000"/>
              </a:lnSpc>
              <a:spcAft>
                <a:spcPts val="0"/>
              </a:spcAft>
              <a:defRPr/>
            </a:pPr>
            <a:r>
              <a:rPr lang="en-US" altLang="zh-CN" sz="2400" b="1" kern="100" dirty="0">
                <a:latin typeface="Cambria" panose="02040503050406030204" pitchFamily="18" charset="0"/>
                <a:cs typeface="Times New Roman" panose="02020603050405020304" pitchFamily="18" charset="0"/>
                <a:sym typeface="Wingdings" panose="05000000000000000000" pitchFamily="2" charset="2"/>
              </a:rPr>
              <a:t> </a:t>
            </a:r>
            <a:r>
              <a:rPr lang="en-US" altLang="zh-CN" sz="2400" dirty="0" smtClean="0"/>
              <a:t>p</a:t>
            </a:r>
            <a:r>
              <a:rPr lang="zh-CN" altLang="zh-CN" sz="2400" dirty="0"/>
              <a:t>当前隶属于中心点</a:t>
            </a:r>
            <a:r>
              <a:rPr lang="en-US" altLang="zh-CN" sz="2400" dirty="0">
                <a:solidFill>
                  <a:srgbClr val="FF0000"/>
                </a:solidFill>
              </a:rPr>
              <a:t>O</a:t>
            </a:r>
            <a:r>
              <a:rPr lang="en-US" altLang="zh-CN" sz="2400" baseline="-25000" dirty="0">
                <a:solidFill>
                  <a:srgbClr val="FF0000"/>
                </a:solidFill>
              </a:rPr>
              <a:t>i </a:t>
            </a:r>
            <a:r>
              <a:rPr lang="zh-CN" altLang="zh-CN" sz="2400" dirty="0"/>
              <a:t>，</a:t>
            </a:r>
            <a:r>
              <a:rPr lang="en-US" altLang="zh-CN" sz="2400" dirty="0" err="1"/>
              <a:t>i</a:t>
            </a:r>
            <a:r>
              <a:rPr lang="zh-CN" altLang="zh-CN" sz="2400" dirty="0"/>
              <a:t>≠</a:t>
            </a:r>
            <a:r>
              <a:rPr lang="en-US" altLang="zh-CN" sz="2400" dirty="0"/>
              <a:t>j</a:t>
            </a:r>
            <a:r>
              <a:rPr lang="zh-CN" altLang="zh-CN" sz="2400" dirty="0"/>
              <a:t>。如果</a:t>
            </a:r>
            <a:r>
              <a:rPr lang="en-US" altLang="zh-CN" sz="2400" dirty="0" err="1">
                <a:solidFill>
                  <a:srgbClr val="FF0000"/>
                </a:solidFill>
              </a:rPr>
              <a:t>O</a:t>
            </a:r>
            <a:r>
              <a:rPr lang="en-US" altLang="zh-CN" sz="2400" baseline="-25000" dirty="0" err="1">
                <a:solidFill>
                  <a:srgbClr val="FF0000"/>
                </a:solidFill>
              </a:rPr>
              <a:t>j</a:t>
            </a:r>
            <a:r>
              <a:rPr lang="zh-CN" altLang="zh-CN" sz="2400" dirty="0"/>
              <a:t>被</a:t>
            </a:r>
            <a:r>
              <a:rPr lang="en-US" altLang="zh-CN" sz="2400" dirty="0" err="1">
                <a:solidFill>
                  <a:srgbClr val="FF0000"/>
                </a:solidFill>
              </a:rPr>
              <a:t>O</a:t>
            </a:r>
            <a:r>
              <a:rPr lang="en-US" altLang="zh-CN" sz="2400" baseline="-25000" dirty="0" err="1">
                <a:solidFill>
                  <a:srgbClr val="FF0000"/>
                </a:solidFill>
              </a:rPr>
              <a:t>random</a:t>
            </a:r>
            <a:r>
              <a:rPr lang="zh-CN" altLang="zh-CN" sz="2400" dirty="0"/>
              <a:t>代替作为一个中心点，且</a:t>
            </a:r>
            <a:r>
              <a:rPr lang="en-US" altLang="zh-CN" sz="2400" dirty="0"/>
              <a:t>p</a:t>
            </a:r>
            <a:r>
              <a:rPr lang="zh-CN" altLang="zh-CN" sz="2400" dirty="0"/>
              <a:t>离</a:t>
            </a:r>
            <a:r>
              <a:rPr lang="en-US" altLang="zh-CN" sz="2400" dirty="0" err="1">
                <a:solidFill>
                  <a:srgbClr val="FF0000"/>
                </a:solidFill>
              </a:rPr>
              <a:t>O</a:t>
            </a:r>
            <a:r>
              <a:rPr lang="en-US" altLang="zh-CN" sz="2400" baseline="-25000" dirty="0" err="1">
                <a:solidFill>
                  <a:srgbClr val="FF0000"/>
                </a:solidFill>
              </a:rPr>
              <a:t>random</a:t>
            </a:r>
            <a:r>
              <a:rPr lang="zh-CN" altLang="zh-CN" sz="2400" dirty="0"/>
              <a:t>最近，那么</a:t>
            </a:r>
            <a:r>
              <a:rPr lang="en-US" altLang="zh-CN" sz="2400" dirty="0"/>
              <a:t>p</a:t>
            </a:r>
            <a:r>
              <a:rPr lang="zh-CN" altLang="zh-CN" sz="2400" dirty="0"/>
              <a:t>被重新分配给</a:t>
            </a:r>
            <a:r>
              <a:rPr lang="en-US" altLang="zh-CN" sz="2400" dirty="0" err="1">
                <a:solidFill>
                  <a:srgbClr val="FF0000"/>
                </a:solidFill>
              </a:rPr>
              <a:t>O</a:t>
            </a:r>
            <a:r>
              <a:rPr lang="en-US" altLang="zh-CN" sz="2400" baseline="-25000" dirty="0" err="1">
                <a:solidFill>
                  <a:srgbClr val="FF0000"/>
                </a:solidFill>
              </a:rPr>
              <a:t>random</a:t>
            </a:r>
            <a:r>
              <a:rPr lang="en-US" altLang="zh-CN" sz="2400" baseline="-25000" dirty="0">
                <a:solidFill>
                  <a:srgbClr val="FF0000"/>
                </a:solidFill>
              </a:rPr>
              <a:t> </a:t>
            </a:r>
            <a:r>
              <a:rPr lang="zh-CN" altLang="zh-CN" sz="2400" dirty="0"/>
              <a:t>。</a:t>
            </a:r>
            <a:endParaRPr lang="en-US" altLang="zh-CN" sz="2400" dirty="0"/>
          </a:p>
          <a:p>
            <a:pPr indent="266700" algn="ctr">
              <a:lnSpc>
                <a:spcPct val="120000"/>
              </a:lnSpc>
              <a:spcAft>
                <a:spcPts val="0"/>
              </a:spcAft>
              <a:defRPr/>
            </a:pPr>
            <a:r>
              <a:rPr lang="en-US" altLang="zh-CN" sz="2400" dirty="0" err="1">
                <a:solidFill>
                  <a:srgbClr val="FF0000"/>
                </a:solidFill>
              </a:rPr>
              <a:t>C</a:t>
            </a:r>
            <a:r>
              <a:rPr lang="en-US" altLang="zh-CN" sz="2400" baseline="-25000" dirty="0" err="1">
                <a:solidFill>
                  <a:srgbClr val="FF0000"/>
                </a:solidFill>
              </a:rPr>
              <a:t>pjr</a:t>
            </a:r>
            <a:r>
              <a:rPr lang="en-US" altLang="zh-CN" sz="2400" dirty="0"/>
              <a:t>=d</a:t>
            </a:r>
            <a:r>
              <a:rPr lang="zh-CN" altLang="en-US" sz="2400" dirty="0"/>
              <a:t>（</a:t>
            </a:r>
            <a:r>
              <a:rPr lang="en-US" altLang="zh-CN" sz="2400" dirty="0"/>
              <a:t>p</a:t>
            </a:r>
            <a:r>
              <a:rPr lang="zh-CN" altLang="en-US" sz="2400" dirty="0"/>
              <a:t>，</a:t>
            </a:r>
            <a:r>
              <a:rPr lang="en-US" altLang="zh-CN" sz="2400" dirty="0">
                <a:solidFill>
                  <a:srgbClr val="FF0000"/>
                </a:solidFill>
              </a:rPr>
              <a:t> </a:t>
            </a:r>
            <a:r>
              <a:rPr lang="en-US" altLang="zh-CN" sz="2400" dirty="0" err="1">
                <a:solidFill>
                  <a:srgbClr val="FF0000"/>
                </a:solidFill>
              </a:rPr>
              <a:t>O</a:t>
            </a:r>
            <a:r>
              <a:rPr lang="en-US" altLang="zh-CN" sz="2400" baseline="-25000" dirty="0" err="1">
                <a:solidFill>
                  <a:srgbClr val="FF0000"/>
                </a:solidFill>
              </a:rPr>
              <a:t>random</a:t>
            </a:r>
            <a:r>
              <a:rPr lang="en-US" altLang="zh-CN" sz="2400" baseline="-25000" dirty="0">
                <a:solidFill>
                  <a:srgbClr val="FF0000"/>
                </a:solidFill>
              </a:rPr>
              <a:t> </a:t>
            </a:r>
            <a:r>
              <a:rPr lang="zh-CN" altLang="en-US" sz="2400" dirty="0"/>
              <a:t>）</a:t>
            </a:r>
            <a:r>
              <a:rPr lang="en-US" altLang="zh-CN" sz="2400" dirty="0" smtClean="0"/>
              <a:t>-d</a:t>
            </a:r>
            <a:r>
              <a:rPr lang="zh-CN" altLang="en-US" sz="2400" dirty="0" smtClean="0"/>
              <a:t>（</a:t>
            </a:r>
            <a:r>
              <a:rPr lang="en-US" altLang="zh-CN" sz="2400" dirty="0" smtClean="0"/>
              <a:t> </a:t>
            </a:r>
            <a:r>
              <a:rPr lang="en-US" altLang="zh-CN" sz="2400" dirty="0"/>
              <a:t>p</a:t>
            </a:r>
            <a:r>
              <a:rPr lang="zh-CN" altLang="en-US" sz="2400" dirty="0"/>
              <a:t>，</a:t>
            </a:r>
            <a:r>
              <a:rPr lang="en-US" altLang="zh-CN" sz="2400" dirty="0">
                <a:solidFill>
                  <a:srgbClr val="FF0000"/>
                </a:solidFill>
              </a:rPr>
              <a:t>O</a:t>
            </a:r>
            <a:r>
              <a:rPr lang="en-US" altLang="zh-CN" sz="2400" baseline="-25000" dirty="0">
                <a:solidFill>
                  <a:srgbClr val="FF0000"/>
                </a:solidFill>
              </a:rPr>
              <a:t>i</a:t>
            </a:r>
            <a:r>
              <a:rPr lang="zh-CN" altLang="en-US" sz="2400" dirty="0"/>
              <a:t>）</a:t>
            </a:r>
            <a:r>
              <a:rPr lang="en-US" altLang="zh-CN" sz="2400" dirty="0"/>
              <a:t>&lt;</a:t>
            </a:r>
            <a:r>
              <a:rPr lang="en-US" altLang="zh-CN" sz="2400" dirty="0" smtClean="0"/>
              <a:t>0</a:t>
            </a:r>
            <a:endParaRPr lang="zh-CN" altLang="zh-CN" sz="2400" dirty="0"/>
          </a:p>
          <a:p>
            <a:pPr indent="266700" algn="just">
              <a:spcAft>
                <a:spcPts val="0"/>
              </a:spcAft>
              <a:defRPr/>
            </a:pPr>
            <a:endParaRPr lang="zh-CN" altLang="zh-CN" sz="2400" kern="100" dirty="0">
              <a:latin typeface="Cambria"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381000"/>
            <a:ext cx="82296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pic>
        <p:nvPicPr>
          <p:cNvPr id="348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413"/>
            <a:ext cx="86868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5"/>
          <p:cNvSpPr txBox="1">
            <a:spLocks noChangeArrowheads="1"/>
          </p:cNvSpPr>
          <p:nvPr/>
        </p:nvSpPr>
        <p:spPr bwMode="auto">
          <a:xfrm>
            <a:off x="152400" y="4964113"/>
            <a:ext cx="88120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dirty="0"/>
              <a:t>替代的总代价</a:t>
            </a:r>
            <a:r>
              <a:rPr lang="zh-CN" altLang="en-US" sz="2400" dirty="0"/>
              <a:t>（</a:t>
            </a:r>
            <a:r>
              <a:rPr lang="en-US" altLang="zh-CN" sz="2400" dirty="0"/>
              <a:t>S=</a:t>
            </a:r>
            <a:r>
              <a:rPr lang="en-US" altLang="zh-CN" sz="2400" dirty="0">
                <a:latin typeface="Agency FB" panose="020B0503020202020204" pitchFamily="34" charset="0"/>
              </a:rPr>
              <a:t>∑</a:t>
            </a:r>
            <a:r>
              <a:rPr lang="en-US" altLang="zh-CN" sz="2400" dirty="0">
                <a:solidFill>
                  <a:srgbClr val="FF0000"/>
                </a:solidFill>
              </a:rPr>
              <a:t> </a:t>
            </a:r>
            <a:r>
              <a:rPr lang="en-US" altLang="zh-CN" sz="2400" dirty="0" err="1"/>
              <a:t>C</a:t>
            </a:r>
            <a:r>
              <a:rPr lang="en-US" altLang="zh-CN" sz="2400" baseline="-25000" dirty="0" err="1"/>
              <a:t>pjr</a:t>
            </a:r>
            <a:r>
              <a:rPr lang="en-US" altLang="zh-CN" sz="2400" baseline="-25000" dirty="0"/>
              <a:t> </a:t>
            </a:r>
            <a:r>
              <a:rPr lang="zh-CN" altLang="en-US" sz="2400" dirty="0"/>
              <a:t>）</a:t>
            </a:r>
            <a:r>
              <a:rPr lang="zh-CN" altLang="zh-CN" sz="2400" dirty="0"/>
              <a:t>是所有非中心点对象所产生的代价之和。</a:t>
            </a:r>
            <a:r>
              <a:rPr lang="zh-CN" altLang="zh-CN" sz="2400" dirty="0" smtClean="0"/>
              <a:t>如果</a:t>
            </a:r>
            <a:r>
              <a:rPr lang="zh-CN" altLang="en-US" sz="2400" dirty="0" smtClean="0"/>
              <a:t>某次调整时当前</a:t>
            </a:r>
            <a:r>
              <a:rPr lang="zh-CN" altLang="zh-CN" sz="2400" dirty="0" smtClean="0"/>
              <a:t>总</a:t>
            </a:r>
            <a:r>
              <a:rPr lang="zh-CN" altLang="zh-CN" sz="2400" dirty="0"/>
              <a:t>代价是负的，</a:t>
            </a:r>
            <a:r>
              <a:rPr lang="zh-CN" altLang="zh-CN" sz="2400" dirty="0" smtClean="0"/>
              <a:t>那么</a:t>
            </a:r>
            <a:r>
              <a:rPr lang="zh-CN" altLang="en-US" sz="2400" dirty="0"/>
              <a:t>标准绝对误差</a:t>
            </a:r>
            <a:r>
              <a:rPr lang="zh-CN" altLang="zh-CN" sz="2400" dirty="0" smtClean="0"/>
              <a:t>将</a:t>
            </a:r>
            <a:r>
              <a:rPr lang="zh-CN" altLang="zh-CN" sz="2400" dirty="0"/>
              <a:t>会减小，</a:t>
            </a:r>
            <a:r>
              <a:rPr lang="en-US" altLang="zh-CN" sz="2400" dirty="0">
                <a:solidFill>
                  <a:srgbClr val="FF0000"/>
                </a:solidFill>
              </a:rPr>
              <a:t> </a:t>
            </a:r>
            <a:r>
              <a:rPr lang="en-US" altLang="zh-CN" sz="2400" dirty="0" err="1">
                <a:solidFill>
                  <a:srgbClr val="FF0000"/>
                </a:solidFill>
              </a:rPr>
              <a:t>O</a:t>
            </a:r>
            <a:r>
              <a:rPr lang="en-US" altLang="zh-CN" sz="2400" baseline="-25000" dirty="0" err="1">
                <a:solidFill>
                  <a:srgbClr val="FF0000"/>
                </a:solidFill>
              </a:rPr>
              <a:t>j</a:t>
            </a:r>
            <a:r>
              <a:rPr lang="zh-CN" altLang="zh-CN" sz="2400" dirty="0"/>
              <a:t>可以被</a:t>
            </a:r>
            <a:r>
              <a:rPr lang="en-US" altLang="zh-CN" sz="2400" dirty="0" err="1">
                <a:solidFill>
                  <a:srgbClr val="FF0000"/>
                </a:solidFill>
              </a:rPr>
              <a:t>O</a:t>
            </a:r>
            <a:r>
              <a:rPr lang="en-US" altLang="zh-CN" sz="2400" baseline="-25000" dirty="0" err="1">
                <a:solidFill>
                  <a:srgbClr val="FF0000"/>
                </a:solidFill>
              </a:rPr>
              <a:t>random</a:t>
            </a:r>
            <a:r>
              <a:rPr lang="zh-CN" altLang="zh-CN" sz="2400" dirty="0"/>
              <a:t>替代。如果总代价是正的，则当前的中心点</a:t>
            </a:r>
            <a:r>
              <a:rPr lang="en-US" altLang="zh-CN" sz="2400" dirty="0" err="1">
                <a:solidFill>
                  <a:srgbClr val="FF0000"/>
                </a:solidFill>
              </a:rPr>
              <a:t>O</a:t>
            </a:r>
            <a:r>
              <a:rPr lang="en-US" altLang="zh-CN" sz="2400" baseline="-25000" dirty="0" err="1">
                <a:solidFill>
                  <a:srgbClr val="FF0000"/>
                </a:solidFill>
              </a:rPr>
              <a:t>j</a:t>
            </a:r>
            <a:r>
              <a:rPr lang="zh-CN" altLang="zh-CN" sz="2400" dirty="0"/>
              <a:t>被认为是可接受的，在本次迭代中没有变化发生。</a:t>
            </a:r>
            <a:endParaRPr lang="zh-CN" altLang="zh-CN" sz="2400" dirty="0">
              <a:solidFill>
                <a:srgbClr val="006666"/>
              </a:solidFill>
            </a:endParaRPr>
          </a:p>
        </p:txBody>
      </p:sp>
      <p:pic>
        <p:nvPicPr>
          <p:cNvPr id="2" name="图片 1"/>
          <p:cNvPicPr>
            <a:picLocks noChangeAspect="1"/>
          </p:cNvPicPr>
          <p:nvPr/>
        </p:nvPicPr>
        <p:blipFill>
          <a:blip r:embed="rId4"/>
          <a:stretch>
            <a:fillRect/>
          </a:stretch>
        </p:blipFill>
        <p:spPr>
          <a:xfrm>
            <a:off x="2699792" y="5301208"/>
            <a:ext cx="190500" cy="2190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381000"/>
            <a:ext cx="82296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sp>
        <p:nvSpPr>
          <p:cNvPr id="35843" name="Text Box 5"/>
          <p:cNvSpPr txBox="1">
            <a:spLocks noChangeArrowheads="1"/>
          </p:cNvSpPr>
          <p:nvPr/>
        </p:nvSpPr>
        <p:spPr bwMode="auto">
          <a:xfrm>
            <a:off x="304800" y="54102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800">
              <a:solidFill>
                <a:srgbClr val="006666"/>
              </a:solidFill>
            </a:endParaRPr>
          </a:p>
        </p:txBody>
      </p:sp>
      <p:sp>
        <p:nvSpPr>
          <p:cNvPr id="2" name="矩形 1"/>
          <p:cNvSpPr/>
          <p:nvPr/>
        </p:nvSpPr>
        <p:spPr>
          <a:xfrm>
            <a:off x="304800" y="1268760"/>
            <a:ext cx="8659688" cy="5299912"/>
          </a:xfrm>
          <a:prstGeom prst="rect">
            <a:avLst/>
          </a:prstGeom>
        </p:spPr>
        <p:txBody>
          <a:bodyPr wrap="square">
            <a:spAutoFit/>
          </a:bodyPr>
          <a:lstStyle/>
          <a:p>
            <a:pPr lvl="0" eaLnBrk="1" hangingPunct="1">
              <a:lnSpc>
                <a:spcPct val="120000"/>
              </a:lnSpc>
              <a:spcBef>
                <a:spcPct val="30000"/>
              </a:spcBef>
            </a:pPr>
            <a:r>
              <a:rPr kumimoji="0" lang="zh-CN" altLang="en-US" sz="2400" dirty="0" smtClean="0">
                <a:solidFill>
                  <a:srgbClr val="FF0000"/>
                </a:solidFill>
                <a:latin typeface="等线" panose="020F0502020204030204"/>
                <a:ea typeface="等线" panose="02010600030101010101" pitchFamily="2" charset="-122"/>
                <a:sym typeface="Wingdings" panose="05000000000000000000" pitchFamily="2" charset="2"/>
              </a:rPr>
              <a:t></a:t>
            </a:r>
            <a:r>
              <a:rPr kumimoji="0" lang="zh-CN" altLang="en-US" sz="2400" dirty="0" smtClean="0">
                <a:solidFill>
                  <a:srgbClr val="FF0000"/>
                </a:solidFill>
                <a:latin typeface="等线" panose="020F0502020204030204"/>
                <a:ea typeface="等线" panose="02010600030101010101" pitchFamily="2" charset="-122"/>
              </a:rPr>
              <a:t>对于替换产生代价的理解</a:t>
            </a:r>
            <a:r>
              <a:rPr kumimoji="0" lang="zh-CN" altLang="en-US" sz="2400" dirty="0" smtClean="0">
                <a:solidFill>
                  <a:srgbClr val="FF0000"/>
                </a:solidFill>
                <a:latin typeface="等线" panose="020F0502020204030204"/>
                <a:ea typeface="等线" panose="02010600030101010101" pitchFamily="2" charset="-122"/>
                <a:sym typeface="Wingdings" panose="05000000000000000000" pitchFamily="2" charset="2"/>
              </a:rPr>
              <a:t>：（以图</a:t>
            </a:r>
            <a:r>
              <a:rPr kumimoji="0" lang="en-US" altLang="zh-CN" sz="2400" dirty="0" smtClean="0">
                <a:solidFill>
                  <a:srgbClr val="FF0000"/>
                </a:solidFill>
                <a:latin typeface="等线" panose="020F0502020204030204"/>
                <a:ea typeface="等线" panose="02010600030101010101" pitchFamily="2" charset="-122"/>
                <a:sym typeface="Wingdings" panose="05000000000000000000" pitchFamily="2" charset="2"/>
              </a:rPr>
              <a:t>8-3</a:t>
            </a:r>
            <a:r>
              <a:rPr kumimoji="0" lang="zh-CN" altLang="en-US" sz="2400" dirty="0" smtClean="0">
                <a:solidFill>
                  <a:srgbClr val="FF0000"/>
                </a:solidFill>
                <a:latin typeface="等线" panose="020F0502020204030204"/>
                <a:ea typeface="等线" panose="02010600030101010101" pitchFamily="2" charset="-122"/>
                <a:sym typeface="Wingdings" panose="05000000000000000000" pitchFamily="2" charset="2"/>
              </a:rPr>
              <a:t>（</a:t>
            </a:r>
            <a:r>
              <a:rPr kumimoji="0" lang="en-US" altLang="zh-CN" sz="2400" dirty="0" smtClean="0">
                <a:solidFill>
                  <a:srgbClr val="FF0000"/>
                </a:solidFill>
                <a:latin typeface="等线" panose="020F0502020204030204"/>
                <a:ea typeface="等线" panose="02010600030101010101" pitchFamily="2" charset="-122"/>
                <a:sym typeface="Wingdings" panose="05000000000000000000" pitchFamily="2" charset="2"/>
              </a:rPr>
              <a:t>1</a:t>
            </a:r>
            <a:r>
              <a:rPr kumimoji="0" lang="zh-CN" altLang="en-US" sz="2400" dirty="0" smtClean="0">
                <a:solidFill>
                  <a:srgbClr val="FF0000"/>
                </a:solidFill>
                <a:latin typeface="等线" panose="020F0502020204030204"/>
                <a:ea typeface="等线" panose="02010600030101010101" pitchFamily="2" charset="-122"/>
                <a:sym typeface="Wingdings" panose="05000000000000000000" pitchFamily="2" charset="2"/>
              </a:rPr>
              <a:t>）为例）</a:t>
            </a:r>
            <a:endParaRPr kumimoji="0" lang="en-US" altLang="zh-CN" sz="2400" dirty="0" smtClean="0">
              <a:solidFill>
                <a:srgbClr val="FF0000"/>
              </a:solidFill>
              <a:latin typeface="等线" panose="020F0502020204030204"/>
              <a:ea typeface="等线" panose="02010600030101010101" pitchFamily="2" charset="-122"/>
            </a:endParaRPr>
          </a:p>
          <a:p>
            <a:pPr eaLnBrk="1" hangingPunct="1">
              <a:lnSpc>
                <a:spcPct val="120000"/>
              </a:lnSpc>
              <a:spcBef>
                <a:spcPct val="30000"/>
              </a:spcBef>
            </a:pPr>
            <a:r>
              <a:rPr lang="zh-CN" altLang="en-US" sz="2400" dirty="0">
                <a:solidFill>
                  <a:schemeClr val="tx1"/>
                </a:solidFill>
              </a:rPr>
              <a:t>假设两个类，中心点分别为</a:t>
            </a:r>
            <a:r>
              <a:rPr lang="en-US" altLang="zh-CN" sz="2400" dirty="0">
                <a:solidFill>
                  <a:schemeClr val="tx1"/>
                </a:solidFill>
              </a:rPr>
              <a:t>Oi</a:t>
            </a:r>
            <a:r>
              <a:rPr lang="zh-CN" altLang="en-US" sz="2400" dirty="0" smtClean="0">
                <a:solidFill>
                  <a:schemeClr val="tx1"/>
                </a:solidFill>
              </a:rPr>
              <a:t>和</a:t>
            </a:r>
            <a:r>
              <a:rPr lang="en-US" altLang="zh-CN" sz="2400" dirty="0" err="1" smtClean="0">
                <a:solidFill>
                  <a:schemeClr val="tx1"/>
                </a:solidFill>
              </a:rPr>
              <a:t>Oj</a:t>
            </a:r>
            <a:r>
              <a:rPr lang="zh-CN" altLang="en-US" sz="2400" dirty="0">
                <a:solidFill>
                  <a:schemeClr val="tx1"/>
                </a:solidFill>
              </a:rPr>
              <a:t>，其标准误差为</a:t>
            </a:r>
            <a:r>
              <a:rPr lang="en-US" altLang="zh-CN" sz="2400" dirty="0">
                <a:solidFill>
                  <a:schemeClr val="tx1"/>
                </a:solidFill>
              </a:rPr>
              <a:t>E1</a:t>
            </a:r>
            <a:r>
              <a:rPr lang="zh-CN" altLang="en-US" sz="2400" dirty="0">
                <a:solidFill>
                  <a:schemeClr val="tx1"/>
                </a:solidFill>
              </a:rPr>
              <a:t>，现在</a:t>
            </a:r>
            <a:r>
              <a:rPr lang="en-US" altLang="zh-CN" sz="2400" dirty="0" err="1">
                <a:solidFill>
                  <a:schemeClr val="tx1"/>
                </a:solidFill>
              </a:rPr>
              <a:t>Oj</a:t>
            </a:r>
            <a:r>
              <a:rPr lang="zh-CN" altLang="en-US" sz="2400" dirty="0">
                <a:solidFill>
                  <a:schemeClr val="tx1"/>
                </a:solidFill>
              </a:rPr>
              <a:t>被</a:t>
            </a:r>
            <a:r>
              <a:rPr lang="en-US" altLang="zh-CN" sz="2400" dirty="0" err="1">
                <a:solidFill>
                  <a:schemeClr val="tx1"/>
                </a:solidFill>
              </a:rPr>
              <a:t>Orandom</a:t>
            </a:r>
            <a:r>
              <a:rPr lang="zh-CN" altLang="en-US" sz="2400" dirty="0">
                <a:solidFill>
                  <a:schemeClr val="tx1"/>
                </a:solidFill>
              </a:rPr>
              <a:t>替代，替代后就只有一个对象</a:t>
            </a:r>
            <a:r>
              <a:rPr lang="en-US" altLang="zh-CN" sz="2400" dirty="0">
                <a:solidFill>
                  <a:schemeClr val="tx1"/>
                </a:solidFill>
              </a:rPr>
              <a:t>p</a:t>
            </a:r>
            <a:r>
              <a:rPr lang="zh-CN" altLang="en-US" sz="2400" dirty="0">
                <a:solidFill>
                  <a:schemeClr val="tx1"/>
                </a:solidFill>
              </a:rPr>
              <a:t>从隶属</a:t>
            </a:r>
            <a:r>
              <a:rPr lang="en-US" altLang="zh-CN" sz="2400" dirty="0" err="1">
                <a:solidFill>
                  <a:schemeClr val="tx1"/>
                </a:solidFill>
              </a:rPr>
              <a:t>Oj</a:t>
            </a:r>
            <a:r>
              <a:rPr lang="zh-CN" altLang="en-US" sz="2400" dirty="0">
                <a:solidFill>
                  <a:schemeClr val="tx1"/>
                </a:solidFill>
              </a:rPr>
              <a:t>类归到了</a:t>
            </a:r>
            <a:r>
              <a:rPr lang="en-US" altLang="zh-CN" sz="2400" dirty="0">
                <a:solidFill>
                  <a:schemeClr val="tx1"/>
                </a:solidFill>
              </a:rPr>
              <a:t>Oi</a:t>
            </a:r>
            <a:r>
              <a:rPr lang="zh-CN" altLang="en-US" sz="2400" dirty="0">
                <a:solidFill>
                  <a:schemeClr val="tx1"/>
                </a:solidFill>
              </a:rPr>
              <a:t>类（其他的对象都没移动，即所属类都没变化），这时</a:t>
            </a:r>
            <a:r>
              <a:rPr lang="en-US" altLang="zh-CN" sz="2400" dirty="0">
                <a:solidFill>
                  <a:schemeClr val="tx1"/>
                </a:solidFill>
              </a:rPr>
              <a:t>E1</a:t>
            </a:r>
            <a:r>
              <a:rPr lang="zh-CN" altLang="en-US" sz="2400" dirty="0">
                <a:solidFill>
                  <a:schemeClr val="tx1"/>
                </a:solidFill>
              </a:rPr>
              <a:t>中</a:t>
            </a:r>
            <a:r>
              <a:rPr lang="en-US" altLang="zh-CN" sz="2400" dirty="0">
                <a:solidFill>
                  <a:schemeClr val="tx1"/>
                </a:solidFill>
              </a:rPr>
              <a:t>d</a:t>
            </a:r>
            <a:r>
              <a:rPr lang="zh-CN" altLang="en-US" sz="2400" dirty="0">
                <a:solidFill>
                  <a:schemeClr val="tx1"/>
                </a:solidFill>
              </a:rPr>
              <a:t>（</a:t>
            </a:r>
            <a:r>
              <a:rPr lang="en-US" altLang="zh-CN" sz="2400" dirty="0">
                <a:solidFill>
                  <a:schemeClr val="tx1"/>
                </a:solidFill>
              </a:rPr>
              <a:t> p</a:t>
            </a:r>
            <a:r>
              <a:rPr lang="zh-CN" altLang="en-US" sz="2400" dirty="0">
                <a:solidFill>
                  <a:schemeClr val="tx1"/>
                </a:solidFill>
              </a:rPr>
              <a:t>，</a:t>
            </a:r>
            <a:r>
              <a:rPr lang="en-US" altLang="zh-CN" sz="2400" dirty="0" err="1">
                <a:solidFill>
                  <a:schemeClr val="tx1"/>
                </a:solidFill>
              </a:rPr>
              <a:t>O</a:t>
            </a:r>
            <a:r>
              <a:rPr lang="en-US" altLang="zh-CN" sz="2400" baseline="-25000" dirty="0" err="1">
                <a:solidFill>
                  <a:schemeClr val="tx1"/>
                </a:solidFill>
              </a:rPr>
              <a:t>j</a:t>
            </a:r>
            <a:r>
              <a:rPr lang="en-US" altLang="zh-CN" sz="2400" baseline="-25000" dirty="0">
                <a:solidFill>
                  <a:schemeClr val="tx1"/>
                </a:solidFill>
              </a:rPr>
              <a:t> </a:t>
            </a:r>
            <a:r>
              <a:rPr lang="zh-CN" altLang="en-US" sz="2400" dirty="0" smtClean="0">
                <a:solidFill>
                  <a:schemeClr val="tx1"/>
                </a:solidFill>
              </a:rPr>
              <a:t>）不存在了（</a:t>
            </a:r>
            <a:r>
              <a:rPr lang="zh-CN" altLang="en-US" sz="2400" dirty="0">
                <a:solidFill>
                  <a:schemeClr val="tx1"/>
                </a:solidFill>
              </a:rPr>
              <a:t>因为</a:t>
            </a:r>
            <a:r>
              <a:rPr lang="en-US" altLang="zh-CN" sz="2400" dirty="0">
                <a:solidFill>
                  <a:schemeClr val="tx1"/>
                </a:solidFill>
              </a:rPr>
              <a:t>p</a:t>
            </a:r>
            <a:r>
              <a:rPr lang="zh-CN" altLang="en-US" sz="2400" dirty="0">
                <a:solidFill>
                  <a:schemeClr val="tx1"/>
                </a:solidFill>
              </a:rPr>
              <a:t>不在这个类里了），而</a:t>
            </a:r>
            <a:r>
              <a:rPr lang="en-US" altLang="zh-CN" sz="2400" dirty="0">
                <a:solidFill>
                  <a:schemeClr val="tx1"/>
                </a:solidFill>
              </a:rPr>
              <a:t>Oi</a:t>
            </a:r>
            <a:r>
              <a:rPr lang="zh-CN" altLang="en-US" sz="2400" dirty="0">
                <a:solidFill>
                  <a:schemeClr val="tx1"/>
                </a:solidFill>
              </a:rPr>
              <a:t>类里面多了</a:t>
            </a:r>
            <a:r>
              <a:rPr lang="en-US" altLang="zh-CN" sz="2400" dirty="0">
                <a:solidFill>
                  <a:schemeClr val="tx1"/>
                </a:solidFill>
              </a:rPr>
              <a:t>d</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O</a:t>
            </a:r>
            <a:r>
              <a:rPr lang="en-US" altLang="zh-CN" sz="2400" baseline="-25000" dirty="0">
                <a:solidFill>
                  <a:schemeClr val="tx1"/>
                </a:solidFill>
              </a:rPr>
              <a:t>i </a:t>
            </a:r>
            <a:r>
              <a:rPr lang="zh-CN" altLang="en-US" sz="2400" dirty="0">
                <a:solidFill>
                  <a:schemeClr val="tx1"/>
                </a:solidFill>
              </a:rPr>
              <a:t>），而且</a:t>
            </a:r>
            <a:r>
              <a:rPr lang="en-US" altLang="zh-CN" sz="2400" dirty="0">
                <a:solidFill>
                  <a:schemeClr val="tx1"/>
                </a:solidFill>
              </a:rPr>
              <a:t>d</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O</a:t>
            </a:r>
            <a:r>
              <a:rPr lang="en-US" altLang="zh-CN" sz="2400" baseline="-25000" dirty="0">
                <a:solidFill>
                  <a:schemeClr val="tx1"/>
                </a:solidFill>
              </a:rPr>
              <a:t>i </a:t>
            </a:r>
            <a:r>
              <a:rPr lang="zh-CN" altLang="en-US" sz="2400" dirty="0">
                <a:solidFill>
                  <a:schemeClr val="tx1"/>
                </a:solidFill>
              </a:rPr>
              <a:t>）</a:t>
            </a:r>
            <a:r>
              <a:rPr lang="en-US" altLang="zh-CN" sz="2400" dirty="0">
                <a:solidFill>
                  <a:schemeClr val="tx1"/>
                </a:solidFill>
              </a:rPr>
              <a:t>&gt;d</a:t>
            </a:r>
            <a:r>
              <a:rPr lang="zh-CN" altLang="en-US" sz="2400" dirty="0">
                <a:solidFill>
                  <a:schemeClr val="tx1"/>
                </a:solidFill>
              </a:rPr>
              <a:t>（</a:t>
            </a:r>
            <a:r>
              <a:rPr lang="en-US" altLang="zh-CN" sz="2400" dirty="0">
                <a:solidFill>
                  <a:schemeClr val="tx1"/>
                </a:solidFill>
              </a:rPr>
              <a:t> p</a:t>
            </a:r>
            <a:r>
              <a:rPr lang="zh-CN" altLang="en-US" sz="2400" dirty="0">
                <a:solidFill>
                  <a:schemeClr val="tx1"/>
                </a:solidFill>
              </a:rPr>
              <a:t>，</a:t>
            </a:r>
            <a:r>
              <a:rPr lang="en-US" altLang="zh-CN" sz="2400" dirty="0" err="1">
                <a:solidFill>
                  <a:schemeClr val="tx1"/>
                </a:solidFill>
              </a:rPr>
              <a:t>O</a:t>
            </a:r>
            <a:r>
              <a:rPr lang="en-US" altLang="zh-CN" sz="2400" baseline="-25000" dirty="0" err="1">
                <a:solidFill>
                  <a:schemeClr val="tx1"/>
                </a:solidFill>
              </a:rPr>
              <a:t>j</a:t>
            </a:r>
            <a:r>
              <a:rPr lang="en-US" altLang="zh-CN" sz="2400" baseline="-25000" dirty="0">
                <a:solidFill>
                  <a:schemeClr val="tx1"/>
                </a:solidFill>
              </a:rPr>
              <a:t> </a:t>
            </a:r>
            <a:r>
              <a:rPr lang="zh-CN" altLang="en-US" sz="2400" dirty="0">
                <a:solidFill>
                  <a:schemeClr val="tx1"/>
                </a:solidFill>
              </a:rPr>
              <a:t>）</a:t>
            </a:r>
            <a:r>
              <a:rPr lang="en-US" altLang="zh-CN" sz="2400" dirty="0">
                <a:solidFill>
                  <a:schemeClr val="tx1"/>
                </a:solidFill>
              </a:rPr>
              <a:t>,</a:t>
            </a:r>
            <a:r>
              <a:rPr lang="zh-CN" altLang="en-US" sz="2400" dirty="0">
                <a:solidFill>
                  <a:schemeClr val="tx1"/>
                </a:solidFill>
              </a:rPr>
              <a:t>所以计算新的</a:t>
            </a:r>
            <a:r>
              <a:rPr lang="en-US" altLang="zh-CN" sz="2400" dirty="0">
                <a:solidFill>
                  <a:schemeClr val="tx1"/>
                </a:solidFill>
              </a:rPr>
              <a:t>E2</a:t>
            </a:r>
            <a:r>
              <a:rPr lang="zh-CN" altLang="en-US" sz="2400" dirty="0">
                <a:solidFill>
                  <a:schemeClr val="tx1"/>
                </a:solidFill>
              </a:rPr>
              <a:t>时，</a:t>
            </a:r>
            <a:r>
              <a:rPr lang="en-US" altLang="zh-CN" sz="2400" dirty="0">
                <a:solidFill>
                  <a:schemeClr val="tx1"/>
                </a:solidFill>
              </a:rPr>
              <a:t>E2&gt;E1,</a:t>
            </a:r>
            <a:r>
              <a:rPr lang="zh-CN" altLang="en-US" sz="2400" dirty="0">
                <a:solidFill>
                  <a:schemeClr val="tx1"/>
                </a:solidFill>
              </a:rPr>
              <a:t>这说明这次调整不成功</a:t>
            </a:r>
            <a:r>
              <a:rPr lang="zh-CN" altLang="en-US" sz="2400" dirty="0" smtClean="0">
                <a:solidFill>
                  <a:schemeClr val="tx1"/>
                </a:solidFill>
              </a:rPr>
              <a:t>。从代价函数角度来看，这个意思就是</a:t>
            </a:r>
            <a:r>
              <a:rPr lang="en-US" altLang="zh-CN" sz="2400" dirty="0" err="1" smtClean="0">
                <a:solidFill>
                  <a:schemeClr val="tx1"/>
                </a:solidFill>
              </a:rPr>
              <a:t>Cpjr</a:t>
            </a:r>
            <a:r>
              <a:rPr lang="en-US" altLang="zh-CN" sz="2400" dirty="0" smtClean="0">
                <a:solidFill>
                  <a:schemeClr val="tx1"/>
                </a:solidFill>
              </a:rPr>
              <a:t>&gt;0</a:t>
            </a:r>
            <a:r>
              <a:rPr lang="zh-CN" altLang="en-US" sz="2400" dirty="0" smtClean="0">
                <a:solidFill>
                  <a:schemeClr val="tx1"/>
                </a:solidFill>
              </a:rPr>
              <a:t>，即这次调整是不值得的。</a:t>
            </a:r>
            <a:endParaRPr lang="en-US" altLang="zh-CN" sz="2400" dirty="0" smtClean="0">
              <a:solidFill>
                <a:schemeClr val="tx1"/>
              </a:solidFill>
            </a:endParaRPr>
          </a:p>
          <a:p>
            <a:pPr eaLnBrk="1" hangingPunct="1">
              <a:lnSpc>
                <a:spcPct val="120000"/>
              </a:lnSpc>
              <a:spcBef>
                <a:spcPct val="30000"/>
              </a:spcBef>
            </a:pPr>
            <a:r>
              <a:rPr lang="zh-CN" altLang="en-US" sz="2400" dirty="0" smtClean="0">
                <a:solidFill>
                  <a:schemeClr val="tx1"/>
                </a:solidFill>
              </a:rPr>
              <a:t>注意</a:t>
            </a:r>
            <a:r>
              <a:rPr lang="en-US" altLang="zh-CN" sz="2400" dirty="0">
                <a:solidFill>
                  <a:schemeClr val="tx1"/>
                </a:solidFill>
              </a:rPr>
              <a:t>E</a:t>
            </a:r>
            <a:r>
              <a:rPr lang="zh-CN" altLang="en-US" sz="2400" dirty="0">
                <a:solidFill>
                  <a:schemeClr val="tx1"/>
                </a:solidFill>
              </a:rPr>
              <a:t>的计算公式就是</a:t>
            </a:r>
            <a:r>
              <a:rPr lang="en-US" altLang="zh-CN" sz="2400" dirty="0" smtClean="0">
                <a:solidFill>
                  <a:schemeClr val="tx1"/>
                </a:solidFill>
              </a:rPr>
              <a:t>d(p</a:t>
            </a:r>
            <a:r>
              <a:rPr lang="zh-CN" altLang="en-US" sz="2400" dirty="0">
                <a:solidFill>
                  <a:schemeClr val="tx1"/>
                </a:solidFill>
              </a:rPr>
              <a:t>，</a:t>
            </a:r>
            <a:r>
              <a:rPr lang="en-US" altLang="zh-CN" sz="2400" dirty="0" smtClean="0">
                <a:solidFill>
                  <a:schemeClr val="tx1"/>
                </a:solidFill>
              </a:rPr>
              <a:t>Oi)(</a:t>
            </a:r>
            <a:r>
              <a:rPr lang="zh-CN" altLang="en-US" sz="2400" dirty="0" smtClean="0">
                <a:solidFill>
                  <a:schemeClr val="tx1"/>
                </a:solidFill>
              </a:rPr>
              <a:t>这里</a:t>
            </a:r>
            <a:r>
              <a:rPr lang="zh-CN" altLang="en-US" sz="2400" dirty="0">
                <a:solidFill>
                  <a:schemeClr val="tx1"/>
                </a:solidFill>
              </a:rPr>
              <a:t>定义</a:t>
            </a:r>
            <a:r>
              <a:rPr lang="en-US" altLang="zh-CN" sz="2400" dirty="0">
                <a:solidFill>
                  <a:schemeClr val="tx1"/>
                </a:solidFill>
              </a:rPr>
              <a:t>d</a:t>
            </a:r>
            <a:r>
              <a:rPr lang="zh-CN" altLang="en-US" sz="2400" dirty="0" smtClean="0">
                <a:solidFill>
                  <a:schemeClr val="tx1"/>
                </a:solidFill>
              </a:rPr>
              <a:t>是相异度（即距离），其值大于</a:t>
            </a:r>
            <a:r>
              <a:rPr lang="en-US" altLang="zh-CN" sz="2400" dirty="0" smtClean="0">
                <a:solidFill>
                  <a:schemeClr val="tx1"/>
                </a:solidFill>
              </a:rPr>
              <a:t>0</a:t>
            </a:r>
            <a:r>
              <a:rPr lang="zh-CN" altLang="en-US" sz="2400" dirty="0" smtClean="0">
                <a:solidFill>
                  <a:schemeClr val="tx1"/>
                </a:solidFill>
              </a:rPr>
              <a:t>）。</a:t>
            </a:r>
            <a:endParaRPr lang="en-US" altLang="zh-CN" sz="2400" dirty="0" smtClean="0">
              <a:solidFill>
                <a:schemeClr val="tx1"/>
              </a:solidFill>
            </a:endParaRPr>
          </a:p>
          <a:p>
            <a:pPr eaLnBrk="1" hangingPunct="1">
              <a:lnSpc>
                <a:spcPct val="120000"/>
              </a:lnSpc>
              <a:spcBef>
                <a:spcPct val="30000"/>
              </a:spcBef>
            </a:pPr>
            <a:r>
              <a:rPr lang="zh-CN" altLang="en-US" sz="2400" dirty="0" smtClean="0">
                <a:solidFill>
                  <a:srgbClr val="FF0000"/>
                </a:solidFill>
              </a:rPr>
              <a:t>图</a:t>
            </a:r>
            <a:r>
              <a:rPr lang="en-US" altLang="zh-CN" sz="2400" dirty="0" smtClean="0">
                <a:solidFill>
                  <a:srgbClr val="FF0000"/>
                </a:solidFill>
              </a:rPr>
              <a:t>8-3</a:t>
            </a:r>
            <a:r>
              <a:rPr lang="zh-CN" altLang="en-US" sz="2400" dirty="0" smtClean="0">
                <a:solidFill>
                  <a:srgbClr val="FF0000"/>
                </a:solidFill>
              </a:rPr>
              <a:t>（</a:t>
            </a:r>
            <a:r>
              <a:rPr lang="en-US" altLang="zh-CN" sz="2400" dirty="0" smtClean="0">
                <a:solidFill>
                  <a:srgbClr val="FF0000"/>
                </a:solidFill>
              </a:rPr>
              <a:t>2</a:t>
            </a:r>
            <a:r>
              <a:rPr lang="zh-CN" altLang="en-US" sz="2400" dirty="0" smtClean="0">
                <a:solidFill>
                  <a:srgbClr val="FF0000"/>
                </a:solidFill>
              </a:rPr>
              <a:t>）</a:t>
            </a:r>
            <a:r>
              <a:rPr lang="en-US" altLang="zh-CN" sz="2400" dirty="0" smtClean="0">
                <a:solidFill>
                  <a:srgbClr val="FF0000"/>
                </a:solidFill>
              </a:rPr>
              <a:t>-</a:t>
            </a:r>
            <a:r>
              <a:rPr lang="zh-CN" altLang="en-US" sz="2400" dirty="0" smtClean="0">
                <a:solidFill>
                  <a:srgbClr val="FF0000"/>
                </a:solidFill>
              </a:rPr>
              <a:t>（</a:t>
            </a:r>
            <a:r>
              <a:rPr lang="en-US" altLang="zh-CN" sz="2400" dirty="0" smtClean="0">
                <a:solidFill>
                  <a:srgbClr val="FF0000"/>
                </a:solidFill>
              </a:rPr>
              <a:t>4</a:t>
            </a:r>
            <a:r>
              <a:rPr lang="zh-CN" altLang="en-US" sz="2400" dirty="0" smtClean="0">
                <a:solidFill>
                  <a:srgbClr val="FF0000"/>
                </a:solidFill>
              </a:rPr>
              <a:t>）可以同样理解。</a:t>
            </a:r>
            <a:endParaRPr kumimoji="0" lang="en-US" altLang="zh-CN" sz="2400" dirty="0">
              <a:solidFill>
                <a:srgbClr val="FF0000"/>
              </a:solidFill>
              <a:latin typeface="等线" panose="020F0502020204030204"/>
              <a:ea typeface="等线"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z="3600" b="1" smtClean="0">
                <a:solidFill>
                  <a:srgbClr val="FF0000"/>
                </a:solidFill>
              </a:rPr>
              <a:t>8-1 </a:t>
            </a:r>
            <a:r>
              <a:rPr lang="zh-CN" altLang="en-US" sz="3600" b="1" smtClean="0">
                <a:solidFill>
                  <a:srgbClr val="FF0000"/>
                </a:solidFill>
              </a:rPr>
              <a:t>聚类分析基本概念（续二）</a:t>
            </a:r>
          </a:p>
        </p:txBody>
      </p:sp>
      <p:sp>
        <p:nvSpPr>
          <p:cNvPr id="7171" name="Rectangle 3"/>
          <p:cNvSpPr>
            <a:spLocks noGrp="1" noChangeArrowheads="1"/>
          </p:cNvSpPr>
          <p:nvPr>
            <p:ph type="body" idx="1"/>
          </p:nvPr>
        </p:nvSpPr>
        <p:spPr>
          <a:xfrm>
            <a:off x="685800" y="1524000"/>
            <a:ext cx="7772400" cy="4572000"/>
          </a:xfrm>
        </p:spPr>
        <p:txBody>
          <a:bodyPr/>
          <a:lstStyle/>
          <a:p>
            <a:pPr eaLnBrk="1" hangingPunct="1">
              <a:lnSpc>
                <a:spcPct val="90000"/>
              </a:lnSpc>
              <a:spcBef>
                <a:spcPct val="50000"/>
              </a:spcBef>
              <a:buFontTx/>
              <a:buNone/>
            </a:pPr>
            <a:r>
              <a:rPr lang="en-US" altLang="zh-CN" sz="2000" b="1" smtClean="0"/>
              <a:t>5</a:t>
            </a:r>
            <a:r>
              <a:rPr lang="zh-CN" altLang="en-US" sz="2000" b="1" smtClean="0"/>
              <a:t>、数据挖掘对聚类方法的要求</a:t>
            </a:r>
          </a:p>
          <a:p>
            <a:pPr eaLnBrk="1" hangingPunct="1">
              <a:lnSpc>
                <a:spcPct val="90000"/>
              </a:lnSpc>
              <a:spcBef>
                <a:spcPct val="50000"/>
              </a:spcBef>
              <a:buFontTx/>
              <a:buNone/>
            </a:pPr>
            <a:r>
              <a:rPr lang="en-US" altLang="zh-CN" sz="2000" smtClean="0"/>
              <a:t>1</a:t>
            </a:r>
            <a:r>
              <a:rPr lang="zh-CN" altLang="en-US" sz="2000" smtClean="0"/>
              <a:t>）可伸缩性</a:t>
            </a:r>
            <a:r>
              <a:rPr lang="en-US" altLang="zh-CN" sz="2000" smtClean="0"/>
              <a:t>:</a:t>
            </a:r>
            <a:r>
              <a:rPr lang="zh-CN" altLang="en-US" sz="2000" smtClean="0"/>
              <a:t>大小数据量都适应</a:t>
            </a:r>
          </a:p>
          <a:p>
            <a:pPr eaLnBrk="1" hangingPunct="1">
              <a:lnSpc>
                <a:spcPct val="90000"/>
              </a:lnSpc>
              <a:spcBef>
                <a:spcPct val="50000"/>
              </a:spcBef>
              <a:buFontTx/>
              <a:buNone/>
            </a:pPr>
            <a:r>
              <a:rPr lang="en-US" altLang="zh-CN" sz="2000" smtClean="0"/>
              <a:t>2</a:t>
            </a:r>
            <a:r>
              <a:rPr lang="zh-CN" altLang="en-US" sz="2000" smtClean="0"/>
              <a:t>）处理不同类型属性的能力</a:t>
            </a:r>
          </a:p>
          <a:p>
            <a:pPr eaLnBrk="1" hangingPunct="1">
              <a:lnSpc>
                <a:spcPct val="90000"/>
              </a:lnSpc>
              <a:spcBef>
                <a:spcPct val="50000"/>
              </a:spcBef>
              <a:buFontTx/>
              <a:buNone/>
            </a:pPr>
            <a:r>
              <a:rPr lang="en-US" altLang="zh-CN" sz="2000" smtClean="0"/>
              <a:t>3</a:t>
            </a:r>
            <a:r>
              <a:rPr lang="zh-CN" altLang="en-US" sz="2000" smtClean="0"/>
              <a:t>）发现任意型状的聚类</a:t>
            </a:r>
          </a:p>
          <a:p>
            <a:pPr eaLnBrk="1" hangingPunct="1">
              <a:lnSpc>
                <a:spcPct val="90000"/>
              </a:lnSpc>
              <a:spcBef>
                <a:spcPct val="50000"/>
              </a:spcBef>
              <a:buFontTx/>
              <a:buNone/>
            </a:pPr>
            <a:r>
              <a:rPr lang="en-US" altLang="zh-CN" sz="2000" smtClean="0"/>
              <a:t>4</a:t>
            </a:r>
            <a:r>
              <a:rPr lang="zh-CN" altLang="en-US" sz="2000" smtClean="0"/>
              <a:t>）用于决定输入参数的领域知识最小化</a:t>
            </a:r>
          </a:p>
          <a:p>
            <a:pPr eaLnBrk="1" hangingPunct="1">
              <a:lnSpc>
                <a:spcPct val="90000"/>
              </a:lnSpc>
              <a:spcBef>
                <a:spcPct val="50000"/>
              </a:spcBef>
              <a:buFontTx/>
              <a:buNone/>
            </a:pPr>
            <a:r>
              <a:rPr lang="en-US" altLang="zh-CN" sz="2000" smtClean="0"/>
              <a:t>5</a:t>
            </a:r>
            <a:r>
              <a:rPr lang="zh-CN" altLang="en-US" sz="2000" smtClean="0"/>
              <a:t>）处理噪声数据的能力</a:t>
            </a:r>
          </a:p>
          <a:p>
            <a:pPr eaLnBrk="1" hangingPunct="1">
              <a:lnSpc>
                <a:spcPct val="90000"/>
              </a:lnSpc>
              <a:spcBef>
                <a:spcPct val="50000"/>
              </a:spcBef>
              <a:buFontTx/>
              <a:buNone/>
            </a:pPr>
            <a:r>
              <a:rPr lang="en-US" altLang="zh-CN" sz="2000" smtClean="0"/>
              <a:t>6</a:t>
            </a:r>
            <a:r>
              <a:rPr lang="zh-CN" altLang="en-US" sz="2000" smtClean="0"/>
              <a:t>）对于输入记录的顺序不敏感</a:t>
            </a:r>
          </a:p>
          <a:p>
            <a:pPr eaLnBrk="1" hangingPunct="1">
              <a:lnSpc>
                <a:spcPct val="90000"/>
              </a:lnSpc>
              <a:spcBef>
                <a:spcPct val="50000"/>
              </a:spcBef>
              <a:buFontTx/>
              <a:buNone/>
            </a:pPr>
            <a:r>
              <a:rPr lang="en-US" altLang="zh-CN" sz="2000" smtClean="0"/>
              <a:t>7</a:t>
            </a:r>
            <a:r>
              <a:rPr lang="zh-CN" altLang="en-US" sz="2000" smtClean="0"/>
              <a:t>）高维性</a:t>
            </a:r>
          </a:p>
          <a:p>
            <a:pPr eaLnBrk="1" hangingPunct="1">
              <a:lnSpc>
                <a:spcPct val="90000"/>
              </a:lnSpc>
              <a:spcBef>
                <a:spcPct val="50000"/>
              </a:spcBef>
              <a:buFontTx/>
              <a:buNone/>
            </a:pPr>
            <a:r>
              <a:rPr lang="en-US" altLang="zh-CN" sz="2000" smtClean="0"/>
              <a:t>8</a:t>
            </a:r>
            <a:r>
              <a:rPr lang="zh-CN" altLang="en-US" sz="2000" smtClean="0"/>
              <a:t>）基于约束的聚类</a:t>
            </a:r>
          </a:p>
          <a:p>
            <a:pPr eaLnBrk="1" hangingPunct="1">
              <a:lnSpc>
                <a:spcPct val="90000"/>
              </a:lnSpc>
              <a:spcBef>
                <a:spcPct val="50000"/>
              </a:spcBef>
              <a:buFontTx/>
              <a:buNone/>
            </a:pPr>
            <a:r>
              <a:rPr lang="en-US" altLang="zh-CN" sz="2000" smtClean="0"/>
              <a:t>9</a:t>
            </a:r>
            <a:r>
              <a:rPr lang="zh-CN" altLang="en-US" sz="2000" smtClean="0"/>
              <a:t>）可解释性和可用性</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381000"/>
            <a:ext cx="82296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sp>
        <p:nvSpPr>
          <p:cNvPr id="35843" name="Text Box 5"/>
          <p:cNvSpPr txBox="1">
            <a:spLocks noChangeArrowheads="1"/>
          </p:cNvSpPr>
          <p:nvPr/>
        </p:nvSpPr>
        <p:spPr bwMode="auto">
          <a:xfrm>
            <a:off x="304800" y="54102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800">
              <a:solidFill>
                <a:srgbClr val="006666"/>
              </a:solidFill>
            </a:endParaRPr>
          </a:p>
        </p:txBody>
      </p:sp>
      <p:sp>
        <p:nvSpPr>
          <p:cNvPr id="35844" name="Text Box 6"/>
          <p:cNvSpPr txBox="1">
            <a:spLocks noChangeArrowheads="1"/>
          </p:cNvSpPr>
          <p:nvPr/>
        </p:nvSpPr>
        <p:spPr bwMode="auto">
          <a:xfrm>
            <a:off x="114300" y="1493967"/>
            <a:ext cx="8458200" cy="441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buNone/>
              <a:defRPr/>
            </a:pPr>
            <a:r>
              <a:rPr lang="en-US" altLang="zh-CN" sz="2600" dirty="0">
                <a:sym typeface="Wingdings" panose="05000000000000000000" pitchFamily="2" charset="2"/>
              </a:rPr>
              <a:t></a:t>
            </a:r>
            <a:r>
              <a:rPr lang="zh-CN" altLang="en-US" sz="2600" dirty="0"/>
              <a:t>与</a:t>
            </a:r>
            <a:r>
              <a:rPr lang="en-US" altLang="zh-CN" sz="2600" dirty="0"/>
              <a:t>K-means</a:t>
            </a:r>
            <a:r>
              <a:rPr lang="zh-CN" altLang="en-US" sz="2600" dirty="0"/>
              <a:t>算法一样，</a:t>
            </a:r>
            <a:r>
              <a:rPr lang="en-US" altLang="zh-CN" sz="2600" dirty="0"/>
              <a:t>K-</a:t>
            </a:r>
            <a:r>
              <a:rPr lang="en-US" altLang="zh-CN" sz="2600" dirty="0" err="1"/>
              <a:t>medoids</a:t>
            </a:r>
            <a:r>
              <a:rPr lang="zh-CN" altLang="en-US" sz="2600" dirty="0"/>
              <a:t>也是</a:t>
            </a:r>
            <a:r>
              <a:rPr lang="zh-CN" altLang="en-US" sz="2600" dirty="0" smtClean="0"/>
              <a:t>采用相异度来</a:t>
            </a:r>
            <a:r>
              <a:rPr lang="zh-CN" altLang="en-US" sz="2600" dirty="0"/>
              <a:t>衡量某个样本点到底是属于哪个类簇。终止条件是，当所有的类簇的质点都不在发生变化时，即认为聚类结束。</a:t>
            </a:r>
          </a:p>
          <a:p>
            <a:pPr>
              <a:lnSpc>
                <a:spcPct val="150000"/>
              </a:lnSpc>
              <a:buNone/>
              <a:defRPr/>
            </a:pPr>
            <a:r>
              <a:rPr lang="en-US" altLang="zh-CN" sz="2600" dirty="0">
                <a:sym typeface="Wingdings" panose="05000000000000000000" pitchFamily="2" charset="2"/>
              </a:rPr>
              <a:t></a:t>
            </a:r>
            <a:r>
              <a:rPr lang="zh-CN" altLang="en-US" sz="2600" dirty="0"/>
              <a:t>该算法除了改善</a:t>
            </a:r>
            <a:r>
              <a:rPr lang="en-US" altLang="zh-CN" sz="2600" dirty="0"/>
              <a:t>K-means</a:t>
            </a:r>
            <a:r>
              <a:rPr lang="zh-CN" altLang="en-US" sz="2600" dirty="0"/>
              <a:t>的“噪声”敏感以后，其他缺点和</a:t>
            </a:r>
            <a:r>
              <a:rPr lang="en-US" altLang="zh-CN" sz="2600" dirty="0"/>
              <a:t>K-means</a:t>
            </a:r>
            <a:r>
              <a:rPr lang="zh-CN" altLang="en-US" sz="2600" dirty="0"/>
              <a:t>一致，并且由于采用新的质点计算规则，也使得算法的时间复杂度</a:t>
            </a:r>
            <a:r>
              <a:rPr lang="zh-CN" altLang="en-US" sz="2600" dirty="0" smtClean="0"/>
              <a:t>上升</a:t>
            </a:r>
            <a:r>
              <a:rPr lang="zh-CN" altLang="en-US" sz="2600" dirty="0"/>
              <a:t>为</a:t>
            </a:r>
            <a:r>
              <a:rPr lang="zh-CN" altLang="en-US" sz="2600" dirty="0" smtClean="0"/>
              <a:t>：每次迭代</a:t>
            </a:r>
            <a:r>
              <a:rPr lang="en-US" altLang="zh-CN" sz="2600" dirty="0" smtClean="0"/>
              <a:t>O</a:t>
            </a:r>
            <a:r>
              <a:rPr lang="zh-CN" altLang="en-US" sz="2600" dirty="0" smtClean="0"/>
              <a:t>（</a:t>
            </a:r>
            <a:r>
              <a:rPr lang="en-US" altLang="zh-CN" sz="2600" dirty="0" smtClean="0"/>
              <a:t>k(n-k)</a:t>
            </a:r>
            <a:r>
              <a:rPr lang="en-US" altLang="zh-CN" sz="2600" baseline="30000" dirty="0" smtClean="0"/>
              <a:t>2</a:t>
            </a:r>
            <a:r>
              <a:rPr lang="zh-CN" altLang="en-US" sz="2600" dirty="0"/>
              <a:t>）</a:t>
            </a:r>
          </a:p>
          <a:p>
            <a:pPr eaLnBrk="1" hangingPunct="1">
              <a:spcBef>
                <a:spcPct val="50000"/>
              </a:spcBef>
              <a:buFontTx/>
              <a:buNone/>
            </a:pPr>
            <a:r>
              <a:rPr lang="zh-CN" altLang="en-US" sz="2800" dirty="0" smtClean="0">
                <a:solidFill>
                  <a:srgbClr val="006666"/>
                </a:solidFill>
              </a:rPr>
              <a:t>    </a:t>
            </a:r>
            <a:r>
              <a:rPr lang="en-US" altLang="zh-CN" sz="2800" dirty="0" smtClean="0"/>
              <a:t>5</a:t>
            </a:r>
            <a:r>
              <a:rPr lang="zh-CN" altLang="en-US" sz="2800" dirty="0" smtClean="0"/>
              <a:t>）</a:t>
            </a:r>
            <a:r>
              <a:rPr lang="en-US" altLang="zh-CN" sz="2800" dirty="0"/>
              <a:t>k-</a:t>
            </a:r>
            <a:r>
              <a:rPr lang="zh-CN" altLang="en-US" sz="2800" dirty="0"/>
              <a:t>中心点算法</a:t>
            </a:r>
            <a:r>
              <a:rPr lang="en-US" altLang="zh-CN" sz="2800" dirty="0"/>
              <a:t>PAM</a:t>
            </a:r>
            <a:r>
              <a:rPr lang="zh-CN" altLang="en-US" sz="2800" dirty="0"/>
              <a:t>：</a:t>
            </a:r>
            <a:endParaRPr lang="en-US" altLang="zh-CN" sz="2800" dirty="0"/>
          </a:p>
        </p:txBody>
      </p:sp>
    </p:spTree>
    <p:extLst>
      <p:ext uri="{BB962C8B-B14F-4D97-AF65-F5344CB8AC3E}">
        <p14:creationId xmlns:p14="http://schemas.microsoft.com/office/powerpoint/2010/main" val="23167726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381000"/>
            <a:ext cx="82296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sp>
        <p:nvSpPr>
          <p:cNvPr id="36867" name="Text Box 5"/>
          <p:cNvSpPr txBox="1">
            <a:spLocks noChangeArrowheads="1"/>
          </p:cNvSpPr>
          <p:nvPr/>
        </p:nvSpPr>
        <p:spPr bwMode="auto">
          <a:xfrm>
            <a:off x="304800" y="54102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800">
              <a:solidFill>
                <a:srgbClr val="006666"/>
              </a:solidFill>
            </a:endParaRPr>
          </a:p>
        </p:txBody>
      </p:sp>
      <p:sp>
        <p:nvSpPr>
          <p:cNvPr id="36868" name="矩形 7"/>
          <p:cNvSpPr>
            <a:spLocks noChangeArrowheads="1"/>
          </p:cNvSpPr>
          <p:nvPr/>
        </p:nvSpPr>
        <p:spPr bwMode="auto">
          <a:xfrm>
            <a:off x="0" y="1341438"/>
            <a:ext cx="9036496" cy="5176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dirty="0">
                <a:solidFill>
                  <a:srgbClr val="006666"/>
                </a:solidFill>
                <a:latin typeface="宋体" panose="02010600030101010101" pitchFamily="2" charset="-122"/>
              </a:rPr>
              <a:t>　　输入</a:t>
            </a:r>
            <a:r>
              <a:rPr lang="en-US" altLang="zh-CN" sz="2800" dirty="0">
                <a:solidFill>
                  <a:srgbClr val="006666"/>
                </a:solidFill>
                <a:latin typeface="宋体" panose="02010600030101010101" pitchFamily="2" charset="-122"/>
              </a:rPr>
              <a:t>:</a:t>
            </a:r>
            <a:r>
              <a:rPr lang="zh-CN" altLang="en-US" sz="2800" dirty="0">
                <a:solidFill>
                  <a:srgbClr val="006666"/>
                </a:solidFill>
                <a:latin typeface="宋体" panose="02010600030101010101" pitchFamily="2" charset="-122"/>
              </a:rPr>
              <a:t>包含</a:t>
            </a:r>
            <a:r>
              <a:rPr lang="en-US" altLang="zh-CN" sz="2800" dirty="0">
                <a:solidFill>
                  <a:srgbClr val="006666"/>
                </a:solidFill>
                <a:latin typeface="宋体" panose="02010600030101010101" pitchFamily="2" charset="-122"/>
              </a:rPr>
              <a:t>n</a:t>
            </a:r>
            <a:r>
              <a:rPr lang="zh-CN" altLang="en-US" sz="2800" dirty="0">
                <a:solidFill>
                  <a:srgbClr val="006666"/>
                </a:solidFill>
                <a:latin typeface="宋体" panose="02010600030101010101" pitchFamily="2" charset="-122"/>
              </a:rPr>
              <a:t>个对象的数据库和簇数目</a:t>
            </a:r>
            <a:r>
              <a:rPr lang="en-US" altLang="zh-CN" sz="2800" dirty="0">
                <a:solidFill>
                  <a:srgbClr val="006666"/>
                </a:solidFill>
                <a:latin typeface="宋体" panose="02010600030101010101" pitchFamily="2" charset="-122"/>
              </a:rPr>
              <a:t>k</a:t>
            </a:r>
            <a:r>
              <a:rPr lang="zh-CN" altLang="en-US" sz="2800" dirty="0">
                <a:solidFill>
                  <a:srgbClr val="006666"/>
                </a:solidFill>
                <a:latin typeface="宋体" panose="02010600030101010101" pitchFamily="2" charset="-122"/>
              </a:rPr>
              <a:t>； </a:t>
            </a:r>
          </a:p>
          <a:p>
            <a:pPr eaLnBrk="1" hangingPunct="1">
              <a:buFontTx/>
              <a:buNone/>
            </a:pPr>
            <a:r>
              <a:rPr lang="zh-CN" altLang="en-US" sz="2800" dirty="0">
                <a:solidFill>
                  <a:srgbClr val="006666"/>
                </a:solidFill>
                <a:latin typeface="宋体" panose="02010600030101010101" pitchFamily="2" charset="-122"/>
              </a:rPr>
              <a:t>　　输出</a:t>
            </a:r>
            <a:r>
              <a:rPr lang="en-US" altLang="zh-CN" sz="2800" dirty="0">
                <a:solidFill>
                  <a:srgbClr val="006666"/>
                </a:solidFill>
                <a:latin typeface="宋体" panose="02010600030101010101" pitchFamily="2" charset="-122"/>
              </a:rPr>
              <a:t>:k</a:t>
            </a:r>
            <a:r>
              <a:rPr lang="zh-CN" altLang="en-US" sz="2800" dirty="0">
                <a:solidFill>
                  <a:srgbClr val="006666"/>
                </a:solidFill>
                <a:latin typeface="宋体" panose="02010600030101010101" pitchFamily="2" charset="-122"/>
              </a:rPr>
              <a:t>个簇 </a:t>
            </a:r>
          </a:p>
          <a:p>
            <a:pPr eaLnBrk="1" hangingPunct="1">
              <a:buFontTx/>
              <a:buNone/>
            </a:pPr>
            <a:r>
              <a:rPr lang="zh-CN" altLang="en-US" sz="2800" dirty="0">
                <a:solidFill>
                  <a:srgbClr val="006666"/>
                </a:solidFill>
                <a:latin typeface="宋体" panose="02010600030101010101" pitchFamily="2" charset="-122"/>
              </a:rPr>
              <a:t>　（</a:t>
            </a:r>
            <a:r>
              <a:rPr lang="en-US" altLang="zh-CN" sz="2800" dirty="0">
                <a:solidFill>
                  <a:srgbClr val="006666"/>
                </a:solidFill>
                <a:latin typeface="宋体" panose="02010600030101010101" pitchFamily="2" charset="-122"/>
              </a:rPr>
              <a:t>1</a:t>
            </a:r>
            <a:r>
              <a:rPr lang="zh-CN" altLang="en-US" sz="2800" dirty="0">
                <a:solidFill>
                  <a:srgbClr val="006666"/>
                </a:solidFill>
                <a:latin typeface="宋体" panose="02010600030101010101" pitchFamily="2" charset="-122"/>
              </a:rPr>
              <a:t>）随机选择</a:t>
            </a:r>
            <a:r>
              <a:rPr lang="en-US" altLang="zh-CN" sz="2800" dirty="0">
                <a:solidFill>
                  <a:srgbClr val="006666"/>
                </a:solidFill>
                <a:latin typeface="宋体" panose="02010600030101010101" pitchFamily="2" charset="-122"/>
              </a:rPr>
              <a:t>k</a:t>
            </a:r>
            <a:r>
              <a:rPr lang="zh-CN" altLang="en-US" sz="2800" dirty="0">
                <a:solidFill>
                  <a:srgbClr val="006666"/>
                </a:solidFill>
                <a:latin typeface="宋体" panose="02010600030101010101" pitchFamily="2" charset="-122"/>
              </a:rPr>
              <a:t>个代表对象作为初始的中心点 </a:t>
            </a:r>
          </a:p>
          <a:p>
            <a:pPr eaLnBrk="1" hangingPunct="1">
              <a:buFontTx/>
              <a:buNone/>
            </a:pPr>
            <a:r>
              <a:rPr lang="zh-CN" altLang="en-US" sz="2800" dirty="0">
                <a:solidFill>
                  <a:srgbClr val="006666"/>
                </a:solidFill>
                <a:latin typeface="宋体" panose="02010600030101010101" pitchFamily="2" charset="-122"/>
              </a:rPr>
              <a:t>　（</a:t>
            </a:r>
            <a:r>
              <a:rPr lang="en-US" altLang="zh-CN" sz="2800" dirty="0">
                <a:solidFill>
                  <a:srgbClr val="006666"/>
                </a:solidFill>
                <a:latin typeface="宋体" panose="02010600030101010101" pitchFamily="2" charset="-122"/>
              </a:rPr>
              <a:t>2</a:t>
            </a:r>
            <a:r>
              <a:rPr lang="zh-CN" altLang="en-US" sz="2800" dirty="0" smtClean="0">
                <a:solidFill>
                  <a:srgbClr val="006666"/>
                </a:solidFill>
                <a:latin typeface="宋体" panose="02010600030101010101" pitchFamily="2" charset="-122"/>
              </a:rPr>
              <a:t>）将每个</a:t>
            </a:r>
            <a:r>
              <a:rPr lang="zh-CN" altLang="en-US" sz="2800" dirty="0">
                <a:solidFill>
                  <a:srgbClr val="006666"/>
                </a:solidFill>
                <a:latin typeface="宋体" panose="02010600030101010101" pitchFamily="2" charset="-122"/>
              </a:rPr>
              <a:t>剩余</a:t>
            </a:r>
            <a:r>
              <a:rPr lang="zh-CN" altLang="en-US" sz="2800" dirty="0" smtClean="0">
                <a:solidFill>
                  <a:srgbClr val="006666"/>
                </a:solidFill>
                <a:latin typeface="宋体" panose="02010600030101010101" pitchFamily="2" charset="-122"/>
              </a:rPr>
              <a:t>对象分配到最近</a:t>
            </a:r>
            <a:r>
              <a:rPr lang="zh-CN" altLang="en-US" sz="2800" dirty="0">
                <a:solidFill>
                  <a:srgbClr val="006666"/>
                </a:solidFill>
                <a:latin typeface="宋体" panose="02010600030101010101" pitchFamily="2" charset="-122"/>
              </a:rPr>
              <a:t>的中心点所代表的簇 </a:t>
            </a:r>
          </a:p>
          <a:p>
            <a:pPr eaLnBrk="1" hangingPunct="1">
              <a:buFontTx/>
              <a:buNone/>
            </a:pPr>
            <a:r>
              <a:rPr lang="zh-CN" altLang="en-US" sz="2800" dirty="0">
                <a:solidFill>
                  <a:srgbClr val="006666"/>
                </a:solidFill>
                <a:latin typeface="宋体" panose="02010600030101010101" pitchFamily="2" charset="-122"/>
              </a:rPr>
              <a:t>　（</a:t>
            </a:r>
            <a:r>
              <a:rPr lang="en-US" altLang="zh-CN" sz="2800" dirty="0">
                <a:solidFill>
                  <a:srgbClr val="006666"/>
                </a:solidFill>
                <a:latin typeface="宋体" panose="02010600030101010101" pitchFamily="2" charset="-122"/>
              </a:rPr>
              <a:t>3</a:t>
            </a:r>
            <a:r>
              <a:rPr lang="zh-CN" altLang="en-US" sz="2800" dirty="0">
                <a:solidFill>
                  <a:srgbClr val="006666"/>
                </a:solidFill>
                <a:latin typeface="宋体" panose="02010600030101010101" pitchFamily="2" charset="-122"/>
              </a:rPr>
              <a:t>）随机地选择一个非中心点对象</a:t>
            </a:r>
            <a:r>
              <a:rPr lang="en-US" altLang="zh-CN" sz="2800" dirty="0">
                <a:solidFill>
                  <a:srgbClr val="006666"/>
                </a:solidFill>
                <a:latin typeface="宋体" panose="02010600030101010101" pitchFamily="2" charset="-122"/>
              </a:rPr>
              <a:t>y </a:t>
            </a:r>
          </a:p>
          <a:p>
            <a:pPr eaLnBrk="1" hangingPunct="1">
              <a:buFontTx/>
              <a:buNone/>
            </a:pPr>
            <a:r>
              <a:rPr lang="zh-CN" altLang="en-US" sz="2800" dirty="0">
                <a:solidFill>
                  <a:srgbClr val="006666"/>
                </a:solidFill>
                <a:latin typeface="宋体" panose="02010600030101010101" pitchFamily="2" charset="-122"/>
              </a:rPr>
              <a:t>　（</a:t>
            </a:r>
            <a:r>
              <a:rPr lang="en-US" altLang="zh-CN" sz="2800" dirty="0">
                <a:solidFill>
                  <a:srgbClr val="006666"/>
                </a:solidFill>
                <a:latin typeface="宋体" panose="02010600030101010101" pitchFamily="2" charset="-122"/>
              </a:rPr>
              <a:t>4</a:t>
            </a:r>
            <a:r>
              <a:rPr lang="zh-CN" altLang="en-US" sz="2800" dirty="0">
                <a:solidFill>
                  <a:srgbClr val="006666"/>
                </a:solidFill>
                <a:latin typeface="宋体" panose="02010600030101010101" pitchFamily="2" charset="-122"/>
              </a:rPr>
              <a:t>）</a:t>
            </a:r>
            <a:r>
              <a:rPr lang="zh-CN" altLang="en-US" sz="2800" dirty="0" smtClean="0">
                <a:solidFill>
                  <a:srgbClr val="006666"/>
                </a:solidFill>
                <a:latin typeface="宋体" panose="02010600030101010101" pitchFamily="2" charset="-122"/>
              </a:rPr>
              <a:t>计算每个对象</a:t>
            </a:r>
            <a:r>
              <a:rPr lang="en-US" altLang="zh-CN" sz="2800" dirty="0" smtClean="0">
                <a:solidFill>
                  <a:srgbClr val="006666"/>
                </a:solidFill>
                <a:latin typeface="宋体" panose="02010600030101010101" pitchFamily="2" charset="-122"/>
              </a:rPr>
              <a:t>P</a:t>
            </a:r>
            <a:r>
              <a:rPr lang="zh-CN" altLang="en-US" sz="2800" dirty="0" smtClean="0">
                <a:solidFill>
                  <a:srgbClr val="006666"/>
                </a:solidFill>
                <a:latin typeface="宋体" panose="02010600030101010101" pitchFamily="2" charset="-122"/>
              </a:rPr>
              <a:t>用</a:t>
            </a:r>
            <a:r>
              <a:rPr lang="en-US" altLang="zh-CN" sz="2800" dirty="0" err="1" smtClean="0">
                <a:solidFill>
                  <a:srgbClr val="006666"/>
                </a:solidFill>
                <a:latin typeface="宋体" panose="02010600030101010101" pitchFamily="2" charset="-122"/>
              </a:rPr>
              <a:t>O</a:t>
            </a:r>
            <a:r>
              <a:rPr lang="en-US" altLang="zh-CN" sz="2800" baseline="-25000" dirty="0" err="1" smtClean="0">
                <a:solidFill>
                  <a:srgbClr val="006666"/>
                </a:solidFill>
                <a:latin typeface="宋体" panose="02010600030101010101" pitchFamily="2" charset="-122"/>
              </a:rPr>
              <a:t>random</a:t>
            </a:r>
            <a:r>
              <a:rPr lang="zh-CN" altLang="en-US" sz="2800" dirty="0" smtClean="0">
                <a:solidFill>
                  <a:srgbClr val="006666"/>
                </a:solidFill>
                <a:latin typeface="宋体" panose="02010600030101010101" pitchFamily="2" charset="-122"/>
              </a:rPr>
              <a:t>代替中心点</a:t>
            </a:r>
            <a:r>
              <a:rPr lang="en-US" altLang="zh-CN" sz="2800" dirty="0" err="1" smtClean="0">
                <a:solidFill>
                  <a:srgbClr val="006666"/>
                </a:solidFill>
                <a:latin typeface="宋体" panose="02010600030101010101" pitchFamily="2" charset="-122"/>
              </a:rPr>
              <a:t>O</a:t>
            </a:r>
            <a:r>
              <a:rPr lang="en-US" altLang="zh-CN" sz="2800" baseline="-25000" dirty="0" err="1" smtClean="0">
                <a:solidFill>
                  <a:srgbClr val="006666"/>
                </a:solidFill>
                <a:latin typeface="宋体" panose="02010600030101010101" pitchFamily="2" charset="-122"/>
              </a:rPr>
              <a:t>j</a:t>
            </a:r>
            <a:r>
              <a:rPr lang="zh-CN" altLang="en-US" sz="2800" dirty="0" smtClean="0">
                <a:solidFill>
                  <a:srgbClr val="006666"/>
                </a:solidFill>
                <a:latin typeface="宋体" panose="02010600030101010101" pitchFamily="2" charset="-122"/>
              </a:rPr>
              <a:t>的</a:t>
            </a:r>
            <a:r>
              <a:rPr lang="zh-CN" altLang="en-US" sz="2800" dirty="0">
                <a:solidFill>
                  <a:srgbClr val="006666"/>
                </a:solidFill>
                <a:latin typeface="宋体" panose="02010600030101010101" pitchFamily="2" charset="-122"/>
              </a:rPr>
              <a:t>总</a:t>
            </a:r>
            <a:r>
              <a:rPr lang="zh-CN" altLang="en-US" sz="2800" dirty="0" smtClean="0">
                <a:solidFill>
                  <a:srgbClr val="006666"/>
                </a:solidFill>
                <a:latin typeface="宋体" panose="02010600030101010101" pitchFamily="2" charset="-122"/>
              </a:rPr>
              <a:t>代</a:t>
            </a:r>
            <a:endParaRPr lang="en-US" altLang="zh-CN" sz="2800" dirty="0" smtClean="0">
              <a:solidFill>
                <a:srgbClr val="006666"/>
              </a:solidFill>
              <a:latin typeface="宋体" panose="02010600030101010101" pitchFamily="2" charset="-122"/>
            </a:endParaRPr>
          </a:p>
          <a:p>
            <a:pPr eaLnBrk="1" hangingPunct="1">
              <a:buFontTx/>
              <a:buNone/>
            </a:pPr>
            <a:r>
              <a:rPr lang="en-US" altLang="zh-CN" sz="2800" dirty="0">
                <a:solidFill>
                  <a:srgbClr val="006666"/>
                </a:solidFill>
                <a:latin typeface="宋体" panose="02010600030101010101" pitchFamily="2" charset="-122"/>
              </a:rPr>
              <a:t> </a:t>
            </a:r>
            <a:r>
              <a:rPr lang="en-US" altLang="zh-CN" sz="2800" dirty="0" smtClean="0">
                <a:solidFill>
                  <a:srgbClr val="006666"/>
                </a:solidFill>
                <a:latin typeface="宋体" panose="02010600030101010101" pitchFamily="2" charset="-122"/>
              </a:rPr>
              <a:t>      </a:t>
            </a:r>
            <a:r>
              <a:rPr lang="zh-CN" altLang="en-US" sz="2800" dirty="0" smtClean="0">
                <a:solidFill>
                  <a:srgbClr val="006666"/>
                </a:solidFill>
                <a:latin typeface="宋体" panose="02010600030101010101" pitchFamily="2" charset="-122"/>
              </a:rPr>
              <a:t>价</a:t>
            </a:r>
            <a:r>
              <a:rPr lang="en-US" altLang="zh-CN" sz="2800" dirty="0">
                <a:solidFill>
                  <a:srgbClr val="006666"/>
                </a:solidFill>
                <a:latin typeface="宋体" panose="02010600030101010101" pitchFamily="2" charset="-122"/>
              </a:rPr>
              <a:t>s= </a:t>
            </a:r>
            <a:r>
              <a:rPr lang="en-US" altLang="zh-CN" sz="2800" dirty="0">
                <a:solidFill>
                  <a:srgbClr val="006666"/>
                </a:solidFill>
                <a:latin typeface="Albertus" pitchFamily="34" charset="0"/>
              </a:rPr>
              <a:t>∑</a:t>
            </a:r>
            <a:r>
              <a:rPr lang="en-US" altLang="zh-CN" sz="2800" dirty="0" err="1">
                <a:solidFill>
                  <a:srgbClr val="006666"/>
                </a:solidFill>
                <a:latin typeface="Albertus" pitchFamily="34" charset="0"/>
              </a:rPr>
              <a:t>C</a:t>
            </a:r>
            <a:r>
              <a:rPr lang="en-US" altLang="zh-CN" sz="2800" baseline="-25000" dirty="0" err="1">
                <a:solidFill>
                  <a:srgbClr val="006666"/>
                </a:solidFill>
                <a:latin typeface="Albertus" pitchFamily="34" charset="0"/>
              </a:rPr>
              <a:t>pjr</a:t>
            </a:r>
            <a:endParaRPr lang="en-US" altLang="zh-CN" sz="2800" baseline="-25000" dirty="0">
              <a:solidFill>
                <a:srgbClr val="006666"/>
              </a:solidFill>
              <a:latin typeface="宋体" panose="02010600030101010101" pitchFamily="2" charset="-122"/>
            </a:endParaRPr>
          </a:p>
          <a:p>
            <a:pPr eaLnBrk="1" hangingPunct="1">
              <a:buFontTx/>
              <a:buNone/>
            </a:pPr>
            <a:r>
              <a:rPr lang="zh-CN" altLang="en-US" sz="2800" dirty="0">
                <a:solidFill>
                  <a:srgbClr val="006666"/>
                </a:solidFill>
                <a:latin typeface="宋体" panose="02010600030101010101" pitchFamily="2" charset="-122"/>
              </a:rPr>
              <a:t>　（</a:t>
            </a:r>
            <a:r>
              <a:rPr lang="en-US" altLang="zh-CN" sz="2800" dirty="0">
                <a:solidFill>
                  <a:srgbClr val="006666"/>
                </a:solidFill>
                <a:latin typeface="宋体" panose="02010600030101010101" pitchFamily="2" charset="-122"/>
              </a:rPr>
              <a:t>5</a:t>
            </a:r>
            <a:r>
              <a:rPr lang="zh-CN" altLang="en-US" sz="2800" dirty="0">
                <a:solidFill>
                  <a:srgbClr val="006666"/>
                </a:solidFill>
                <a:latin typeface="宋体" panose="02010600030101010101" pitchFamily="2" charset="-122"/>
              </a:rPr>
              <a:t>）如果</a:t>
            </a:r>
            <a:r>
              <a:rPr lang="en-US" altLang="zh-CN" sz="2800" dirty="0">
                <a:solidFill>
                  <a:srgbClr val="006666"/>
                </a:solidFill>
                <a:latin typeface="宋体" panose="02010600030101010101" pitchFamily="2" charset="-122"/>
              </a:rPr>
              <a:t>s</a:t>
            </a:r>
            <a:r>
              <a:rPr lang="zh-CN" altLang="en-US" sz="2800" dirty="0">
                <a:solidFill>
                  <a:srgbClr val="006666"/>
                </a:solidFill>
                <a:latin typeface="宋体" panose="02010600030101010101" pitchFamily="2" charset="-122"/>
              </a:rPr>
              <a:t>为负，</a:t>
            </a:r>
            <a:r>
              <a:rPr lang="zh-CN" altLang="en-US" sz="2800" dirty="0" smtClean="0">
                <a:solidFill>
                  <a:srgbClr val="006666"/>
                </a:solidFill>
                <a:latin typeface="宋体" panose="02010600030101010101" pitchFamily="2" charset="-122"/>
              </a:rPr>
              <a:t>则可代替，</a:t>
            </a:r>
            <a:r>
              <a:rPr lang="zh-CN" altLang="en-US" sz="2800" dirty="0">
                <a:solidFill>
                  <a:srgbClr val="006666"/>
                </a:solidFill>
                <a:latin typeface="宋体" panose="02010600030101010101" pitchFamily="2" charset="-122"/>
              </a:rPr>
              <a:t>形成新的中心点 </a:t>
            </a:r>
          </a:p>
          <a:p>
            <a:pPr eaLnBrk="1" hangingPunct="1">
              <a:buFontTx/>
              <a:buNone/>
            </a:pPr>
            <a:r>
              <a:rPr lang="zh-CN" altLang="en-US" sz="2800" dirty="0">
                <a:solidFill>
                  <a:srgbClr val="006666"/>
                </a:solidFill>
                <a:latin typeface="宋体" panose="02010600030101010101" pitchFamily="2" charset="-122"/>
              </a:rPr>
              <a:t>　 </a:t>
            </a:r>
            <a:r>
              <a:rPr lang="en-US" altLang="zh-CN" sz="2800" dirty="0">
                <a:solidFill>
                  <a:srgbClr val="006666"/>
                </a:solidFill>
                <a:latin typeface="宋体" panose="02010600030101010101" pitchFamily="2" charset="-122"/>
              </a:rPr>
              <a:t>(6) </a:t>
            </a:r>
            <a:r>
              <a:rPr lang="zh-CN" altLang="en-US" sz="2800" dirty="0">
                <a:solidFill>
                  <a:srgbClr val="006666"/>
                </a:solidFill>
                <a:latin typeface="宋体" panose="02010600030101010101" pitchFamily="2" charset="-122"/>
              </a:rPr>
              <a:t>重复</a:t>
            </a:r>
            <a:r>
              <a:rPr lang="en-US" altLang="zh-CN" sz="2800" dirty="0">
                <a:solidFill>
                  <a:srgbClr val="006666"/>
                </a:solidFill>
                <a:latin typeface="宋体" panose="02010600030101010101" pitchFamily="2" charset="-122"/>
              </a:rPr>
              <a:t>(2)(3)(4)(5)</a:t>
            </a:r>
            <a:r>
              <a:rPr lang="zh-CN" altLang="en-US" sz="2800" dirty="0">
                <a:solidFill>
                  <a:srgbClr val="006666"/>
                </a:solidFill>
                <a:latin typeface="宋体" panose="02010600030101010101" pitchFamily="2" charset="-122"/>
              </a:rPr>
              <a:t>，直到</a:t>
            </a:r>
            <a:r>
              <a:rPr lang="en-US" altLang="zh-CN" sz="2800" dirty="0">
                <a:solidFill>
                  <a:srgbClr val="006666"/>
                </a:solidFill>
                <a:latin typeface="宋体" panose="02010600030101010101" pitchFamily="2" charset="-122"/>
              </a:rPr>
              <a:t>k</a:t>
            </a:r>
            <a:r>
              <a:rPr lang="zh-CN" altLang="en-US" sz="2800" dirty="0">
                <a:solidFill>
                  <a:srgbClr val="006666"/>
                </a:solidFill>
                <a:latin typeface="宋体" panose="02010600030101010101" pitchFamily="2" charset="-122"/>
              </a:rPr>
              <a:t>个中心点不再发生</a:t>
            </a:r>
            <a:r>
              <a:rPr lang="zh-CN" altLang="en-US" sz="2800" dirty="0" smtClean="0">
                <a:solidFill>
                  <a:srgbClr val="006666"/>
                </a:solidFill>
                <a:latin typeface="宋体" panose="02010600030101010101" pitchFamily="2" charset="-122"/>
              </a:rPr>
              <a:t>变</a:t>
            </a:r>
            <a:endParaRPr lang="en-US" altLang="zh-CN" sz="2800" dirty="0" smtClean="0">
              <a:solidFill>
                <a:srgbClr val="006666"/>
              </a:solidFill>
              <a:latin typeface="宋体" panose="02010600030101010101" pitchFamily="2" charset="-122"/>
            </a:endParaRPr>
          </a:p>
          <a:p>
            <a:pPr eaLnBrk="1" hangingPunct="1">
              <a:buFontTx/>
              <a:buNone/>
            </a:pPr>
            <a:r>
              <a:rPr lang="en-US" altLang="zh-CN" sz="2800" dirty="0">
                <a:solidFill>
                  <a:srgbClr val="006666"/>
                </a:solidFill>
                <a:latin typeface="宋体" panose="02010600030101010101" pitchFamily="2" charset="-122"/>
              </a:rPr>
              <a:t> </a:t>
            </a:r>
            <a:r>
              <a:rPr lang="en-US" altLang="zh-CN" sz="2800" dirty="0" smtClean="0">
                <a:solidFill>
                  <a:srgbClr val="006666"/>
                </a:solidFill>
                <a:latin typeface="宋体" panose="02010600030101010101" pitchFamily="2" charset="-122"/>
              </a:rPr>
              <a:t>      </a:t>
            </a:r>
            <a:r>
              <a:rPr lang="zh-CN" altLang="en-US" sz="2800" dirty="0" smtClean="0">
                <a:solidFill>
                  <a:srgbClr val="006666"/>
                </a:solidFill>
                <a:latin typeface="宋体" panose="02010600030101010101" pitchFamily="2" charset="-122"/>
              </a:rPr>
              <a:t>化。</a:t>
            </a:r>
            <a:endParaRPr lang="zh-CN" altLang="en-US" sz="2800" dirty="0">
              <a:solidFill>
                <a:srgbClr val="006666"/>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sp>
        <p:nvSpPr>
          <p:cNvPr id="37891" name="Rectangle 3"/>
          <p:cNvSpPr>
            <a:spLocks noGrp="1" noChangeArrowheads="1"/>
          </p:cNvSpPr>
          <p:nvPr>
            <p:ph type="body" idx="1"/>
          </p:nvPr>
        </p:nvSpPr>
        <p:spPr>
          <a:xfrm>
            <a:off x="381000" y="1447800"/>
            <a:ext cx="8077200" cy="4648200"/>
          </a:xfrm>
        </p:spPr>
        <p:txBody>
          <a:bodyPr/>
          <a:lstStyle/>
          <a:p>
            <a:pPr eaLnBrk="1" hangingPunct="1">
              <a:buFontTx/>
              <a:buNone/>
            </a:pPr>
            <a:r>
              <a:rPr lang="zh-CN" altLang="en-US" dirty="0" smtClean="0"/>
              <a:t>二、层次方法</a:t>
            </a:r>
          </a:p>
          <a:p>
            <a:pPr eaLnBrk="1" hangingPunct="1">
              <a:buFontTx/>
              <a:buNone/>
            </a:pPr>
            <a:r>
              <a:rPr lang="en-US" altLang="zh-CN" dirty="0" smtClean="0"/>
              <a:t>1</a:t>
            </a:r>
            <a:r>
              <a:rPr lang="zh-CN" altLang="en-US" dirty="0" smtClean="0"/>
              <a:t>、最短距离法</a:t>
            </a:r>
          </a:p>
          <a:p>
            <a:pPr eaLnBrk="1" hangingPunct="1">
              <a:buFontTx/>
              <a:buNone/>
            </a:pPr>
            <a:r>
              <a:rPr lang="en-US" altLang="zh-CN" dirty="0" smtClean="0"/>
              <a:t>2</a:t>
            </a:r>
            <a:r>
              <a:rPr lang="zh-CN" altLang="en-US" dirty="0" smtClean="0"/>
              <a:t>、最长距离法</a:t>
            </a:r>
          </a:p>
          <a:p>
            <a:pPr eaLnBrk="1" hangingPunct="1">
              <a:buFontTx/>
              <a:buNone/>
            </a:pPr>
            <a:endParaRPr lang="en-US" altLang="zh-CN"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sp>
        <p:nvSpPr>
          <p:cNvPr id="37891" name="Rectangle 3"/>
          <p:cNvSpPr>
            <a:spLocks noGrp="1" noChangeArrowheads="1"/>
          </p:cNvSpPr>
          <p:nvPr>
            <p:ph type="body" idx="1"/>
          </p:nvPr>
        </p:nvSpPr>
        <p:spPr>
          <a:xfrm>
            <a:off x="381000" y="1447800"/>
            <a:ext cx="8583488" cy="4648200"/>
          </a:xfrm>
        </p:spPr>
        <p:txBody>
          <a:bodyPr/>
          <a:lstStyle/>
          <a:p>
            <a:pPr eaLnBrk="1" hangingPunct="1">
              <a:buFontTx/>
              <a:buNone/>
            </a:pPr>
            <a:r>
              <a:rPr lang="zh-CN" altLang="en-US" dirty="0" smtClean="0"/>
              <a:t>（一）最短距离法</a:t>
            </a:r>
          </a:p>
          <a:p>
            <a:pPr eaLnBrk="1" hangingPunct="1">
              <a:buFontTx/>
              <a:buNone/>
            </a:pPr>
            <a:r>
              <a:rPr lang="en-US" altLang="zh-CN" dirty="0" smtClean="0"/>
              <a:t>1</a:t>
            </a:r>
            <a:r>
              <a:rPr lang="zh-CN" altLang="en-US" dirty="0" smtClean="0"/>
              <a:t>、类间距离定义：</a:t>
            </a:r>
            <a:r>
              <a:rPr lang="zh-CN" altLang="zh-CN" dirty="0" smtClean="0"/>
              <a:t>两</a:t>
            </a:r>
            <a:r>
              <a:rPr lang="zh-CN" altLang="zh-CN" dirty="0"/>
              <a:t>类</a:t>
            </a:r>
            <a:r>
              <a:rPr lang="zh-CN" altLang="zh-CN" dirty="0" smtClean="0"/>
              <a:t>中</a:t>
            </a:r>
            <a:r>
              <a:rPr lang="zh-CN" altLang="en-US" dirty="0" smtClean="0"/>
              <a:t>最近</a:t>
            </a:r>
            <a:r>
              <a:rPr lang="zh-CN" altLang="zh-CN" dirty="0" smtClean="0"/>
              <a:t>元素</a:t>
            </a:r>
            <a:r>
              <a:rPr lang="zh-CN" altLang="zh-CN" dirty="0"/>
              <a:t>之间</a:t>
            </a:r>
            <a:r>
              <a:rPr lang="zh-CN" altLang="zh-CN" dirty="0" smtClean="0"/>
              <a:t>距离</a:t>
            </a:r>
            <a:r>
              <a:rPr lang="zh-CN" altLang="en-US" dirty="0" smtClean="0"/>
              <a:t>。</a:t>
            </a:r>
            <a:endParaRPr lang="en-US" altLang="zh-CN" dirty="0" smtClean="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979712" y="3068960"/>
            <a:ext cx="5256584" cy="1672644"/>
          </a:xfrm>
          <a:prstGeom prst="rect">
            <a:avLst/>
          </a:prstGeom>
          <a:extLst>
            <a:ext uri="{FAA26D3D-D897-4be2-8F04-BA451C77F1D7}">
              <ma14:placeholderFlag xmlns:lc="http://schemas.openxmlformats.org/drawingml/2006/lockedCanvas"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pic>
      <p:sp>
        <p:nvSpPr>
          <p:cNvPr id="3" name="矩形 2"/>
          <p:cNvSpPr/>
          <p:nvPr/>
        </p:nvSpPr>
        <p:spPr>
          <a:xfrm>
            <a:off x="381000" y="4876293"/>
            <a:ext cx="8583488" cy="1107996"/>
          </a:xfrm>
          <a:prstGeom prst="rect">
            <a:avLst/>
          </a:prstGeom>
        </p:spPr>
        <p:txBody>
          <a:bodyPr wrap="square">
            <a:spAutoFit/>
          </a:bodyPr>
          <a:lstStyle/>
          <a:p>
            <a:pPr indent="304800" algn="just">
              <a:lnSpc>
                <a:spcPct val="150000"/>
              </a:lnSpc>
              <a:spcAft>
                <a:spcPts val="0"/>
              </a:spcAft>
            </a:pPr>
            <a:r>
              <a:rPr lang="zh-CN" altLang="zh-CN" sz="2400" kern="100" dirty="0">
                <a:latin typeface="Cambria" panose="02040503050406030204" pitchFamily="18" charset="0"/>
                <a:cs typeface="Times New Roman" panose="02020603050405020304" pitchFamily="18" charset="0"/>
              </a:rPr>
              <a:t>类间距离</a:t>
            </a:r>
            <a:r>
              <a:rPr lang="en-US" altLang="zh-CN" sz="2400" kern="100" dirty="0">
                <a:latin typeface="Cambria" panose="02040503050406030204" pitchFamily="18" charset="0"/>
                <a:cs typeface="Times New Roman" panose="02020603050405020304" pitchFamily="18" charset="0"/>
              </a:rPr>
              <a:t>d</a:t>
            </a:r>
            <a:r>
              <a:rPr lang="en-US" altLang="zh-CN" sz="2400" kern="100" baseline="-25000" dirty="0">
                <a:latin typeface="Cambria" panose="02040503050406030204" pitchFamily="18" charset="0"/>
                <a:cs typeface="Times New Roman" panose="02020603050405020304" pitchFamily="18" charset="0"/>
              </a:rPr>
              <a:t>{1, 2, 3, 4}{5, 6, 7}</a:t>
            </a:r>
            <a:r>
              <a:rPr lang="en-US" altLang="zh-CN" sz="2400" kern="100" dirty="0">
                <a:latin typeface="Cambria" panose="02040503050406030204" pitchFamily="18" charset="0"/>
                <a:cs typeface="Times New Roman" panose="02020603050405020304" pitchFamily="18" charset="0"/>
              </a:rPr>
              <a:t> </a:t>
            </a:r>
            <a:endParaRPr lang="zh-CN" altLang="zh-CN" sz="2400" kern="100" dirty="0">
              <a:latin typeface="Cambria" panose="02040503050406030204" pitchFamily="18" charset="0"/>
              <a:cs typeface="Times New Roman" panose="02020603050405020304" pitchFamily="18" charset="0"/>
            </a:endParaRPr>
          </a:p>
          <a:p>
            <a:pPr indent="304800" algn="just">
              <a:lnSpc>
                <a:spcPct val="150000"/>
              </a:lnSpc>
              <a:spcAft>
                <a:spcPts val="0"/>
              </a:spcAft>
            </a:pPr>
            <a:r>
              <a:rPr lang="en-US" altLang="zh-CN" sz="2000" kern="100" dirty="0">
                <a:latin typeface="宋体" panose="02010600030101010101" pitchFamily="2" charset="-122"/>
                <a:cs typeface="Times New Roman" panose="02020603050405020304" pitchFamily="18" charset="0"/>
              </a:rPr>
              <a:t>= min {d</a:t>
            </a:r>
            <a:r>
              <a:rPr lang="en-US" altLang="zh-CN" sz="2000" kern="100" baseline="-25000" dirty="0">
                <a:latin typeface="宋体" panose="02010600030101010101" pitchFamily="2" charset="-122"/>
                <a:cs typeface="Times New Roman" panose="02020603050405020304" pitchFamily="18" charset="0"/>
              </a:rPr>
              <a:t>15</a:t>
            </a:r>
            <a:r>
              <a:rPr lang="en-US" altLang="zh-CN" sz="2000" kern="100" dirty="0">
                <a:latin typeface="宋体" panose="02010600030101010101" pitchFamily="2" charset="-122"/>
                <a:cs typeface="Times New Roman" panose="02020603050405020304" pitchFamily="18" charset="0"/>
              </a:rPr>
              <a:t>, d</a:t>
            </a:r>
            <a:r>
              <a:rPr lang="en-US" altLang="zh-CN" sz="2000" kern="100" baseline="-25000" dirty="0">
                <a:latin typeface="宋体" panose="02010600030101010101" pitchFamily="2" charset="-122"/>
                <a:cs typeface="Times New Roman" panose="02020603050405020304" pitchFamily="18" charset="0"/>
              </a:rPr>
              <a:t>16</a:t>
            </a:r>
            <a:r>
              <a:rPr lang="en-US" altLang="zh-CN" sz="2000" kern="100" dirty="0">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17</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25</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26</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27</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35</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36</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37</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45</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46</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47</a:t>
            </a:r>
            <a:r>
              <a:rPr lang="en-US" altLang="zh-CN" sz="2000" kern="100" dirty="0">
                <a:latin typeface="宋体" panose="02010600030101010101" pitchFamily="2" charset="-122"/>
                <a:cs typeface="Times New Roman" panose="02020603050405020304" pitchFamily="18" charset="0"/>
              </a:rPr>
              <a:t>} = </a:t>
            </a:r>
            <a:r>
              <a:rPr lang="en-US" altLang="zh-CN" sz="2000" kern="100" dirty="0">
                <a:solidFill>
                  <a:srgbClr val="000000"/>
                </a:solidFill>
                <a:latin typeface="宋体" panose="02010600030101010101" pitchFamily="2" charset="-122"/>
                <a:cs typeface="Times New Roman" panose="02020603050405020304" pitchFamily="18" charset="0"/>
              </a:rPr>
              <a:t>d</a:t>
            </a:r>
            <a:r>
              <a:rPr lang="en-US" altLang="zh-CN" sz="2000" kern="100" baseline="-25000" dirty="0">
                <a:solidFill>
                  <a:srgbClr val="000000"/>
                </a:solidFill>
                <a:latin typeface="宋体" panose="02010600030101010101" pitchFamily="2" charset="-122"/>
                <a:cs typeface="Times New Roman" panose="02020603050405020304" pitchFamily="18" charset="0"/>
              </a:rPr>
              <a:t>37</a:t>
            </a:r>
            <a:endParaRPr lang="zh-CN" altLang="zh-CN" sz="2000" kern="100"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819542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sp>
        <p:nvSpPr>
          <p:cNvPr id="4" name="文本框 3"/>
          <p:cNvSpPr txBox="1"/>
          <p:nvPr/>
        </p:nvSpPr>
        <p:spPr>
          <a:xfrm>
            <a:off x="269776" y="1484784"/>
            <a:ext cx="8223448" cy="5262979"/>
          </a:xfrm>
          <a:prstGeom prst="rect">
            <a:avLst/>
          </a:prstGeom>
          <a:noFill/>
        </p:spPr>
        <p:txBody>
          <a:bodyPr wrap="square" rtlCol="0">
            <a:spAutoFit/>
          </a:bodyPr>
          <a:lstStyle/>
          <a:p>
            <a:pPr>
              <a:lnSpc>
                <a:spcPct val="150000"/>
              </a:lnSpc>
            </a:pPr>
            <a:r>
              <a:rPr lang="en-US" altLang="zh-CN" dirty="0" smtClean="0">
                <a:solidFill>
                  <a:schemeClr val="tx1"/>
                </a:solidFill>
              </a:rPr>
              <a:t>2</a:t>
            </a:r>
            <a:r>
              <a:rPr lang="zh-CN" altLang="en-US" dirty="0" smtClean="0">
                <a:solidFill>
                  <a:schemeClr val="tx1"/>
                </a:solidFill>
              </a:rPr>
              <a:t>、最短距离层次聚类法：</a:t>
            </a:r>
            <a:endParaRPr lang="en-US" altLang="zh-CN" dirty="0" smtClean="0">
              <a:solidFill>
                <a:schemeClr val="tx1"/>
              </a:solidFill>
            </a:endParaRPr>
          </a:p>
          <a:p>
            <a:pPr>
              <a:lnSpc>
                <a:spcPct val="150000"/>
              </a:lnSpc>
            </a:pPr>
            <a:r>
              <a:rPr lang="zh-CN" altLang="en-US" dirty="0" smtClean="0">
                <a:solidFill>
                  <a:schemeClr val="tx1"/>
                </a:solidFill>
              </a:rPr>
              <a:t>       </a:t>
            </a:r>
            <a:r>
              <a:rPr lang="zh-CN" altLang="en-US" dirty="0" smtClean="0">
                <a:solidFill>
                  <a:schemeClr val="tx1"/>
                </a:solidFill>
              </a:rPr>
              <a:t>首先定义每个对象为一类，然后以</a:t>
            </a:r>
            <a:r>
              <a:rPr lang="zh-CN" altLang="en-US" dirty="0" smtClean="0">
                <a:solidFill>
                  <a:schemeClr val="tx1"/>
                </a:solidFill>
              </a:rPr>
              <a:t>类间距离为聚类依据，</a:t>
            </a:r>
            <a:r>
              <a:rPr lang="zh-CN" altLang="zh-CN" dirty="0" smtClean="0">
                <a:solidFill>
                  <a:schemeClr val="tx1"/>
                </a:solidFill>
              </a:rPr>
              <a:t>依</a:t>
            </a:r>
            <a:r>
              <a:rPr lang="zh-CN" altLang="en-US" dirty="0" smtClean="0">
                <a:solidFill>
                  <a:schemeClr val="tx1"/>
                </a:solidFill>
              </a:rPr>
              <a:t>此</a:t>
            </a:r>
            <a:r>
              <a:rPr lang="zh-CN" altLang="zh-CN" dirty="0" smtClean="0">
                <a:solidFill>
                  <a:schemeClr val="tx1"/>
                </a:solidFill>
              </a:rPr>
              <a:t>逐次</a:t>
            </a:r>
            <a:r>
              <a:rPr lang="zh-CN" altLang="zh-CN" dirty="0" smtClean="0">
                <a:solidFill>
                  <a:schemeClr val="tx1"/>
                </a:solidFill>
              </a:rPr>
              <a:t>选择</a:t>
            </a:r>
            <a:r>
              <a:rPr lang="zh-CN" altLang="en-US" dirty="0">
                <a:solidFill>
                  <a:schemeClr val="tx1"/>
                </a:solidFill>
              </a:rPr>
              <a:t>类间</a:t>
            </a:r>
            <a:r>
              <a:rPr lang="zh-CN" altLang="zh-CN" dirty="0" smtClean="0">
                <a:solidFill>
                  <a:schemeClr val="tx1"/>
                </a:solidFill>
              </a:rPr>
              <a:t>最</a:t>
            </a:r>
            <a:r>
              <a:rPr lang="zh-CN" altLang="en-US" dirty="0" smtClean="0">
                <a:solidFill>
                  <a:schemeClr val="tx1"/>
                </a:solidFill>
              </a:rPr>
              <a:t>短距离进行</a:t>
            </a:r>
            <a:r>
              <a:rPr lang="zh-CN" altLang="zh-CN" dirty="0" smtClean="0">
                <a:solidFill>
                  <a:schemeClr val="tx1"/>
                </a:solidFill>
              </a:rPr>
              <a:t>聚类的</a:t>
            </a:r>
            <a:r>
              <a:rPr lang="zh-CN" altLang="en-US" dirty="0" smtClean="0">
                <a:solidFill>
                  <a:schemeClr val="tx1"/>
                </a:solidFill>
              </a:rPr>
              <a:t>过程</a:t>
            </a:r>
            <a:r>
              <a:rPr lang="zh-CN" altLang="zh-CN" dirty="0" smtClean="0">
                <a:solidFill>
                  <a:schemeClr val="tx1"/>
                </a:solidFill>
              </a:rPr>
              <a:t>叫</a:t>
            </a:r>
            <a:r>
              <a:rPr lang="zh-CN" altLang="zh-CN" dirty="0">
                <a:solidFill>
                  <a:schemeClr val="tx1"/>
                </a:solidFill>
              </a:rPr>
              <a:t>最</a:t>
            </a:r>
            <a:r>
              <a:rPr lang="zh-CN" altLang="zh-CN" dirty="0" smtClean="0">
                <a:solidFill>
                  <a:schemeClr val="tx1"/>
                </a:solidFill>
              </a:rPr>
              <a:t>短距离</a:t>
            </a:r>
            <a:r>
              <a:rPr lang="zh-CN" altLang="en-US" dirty="0">
                <a:solidFill>
                  <a:schemeClr val="tx1"/>
                </a:solidFill>
              </a:rPr>
              <a:t>聚类法</a:t>
            </a:r>
            <a:r>
              <a:rPr lang="zh-CN" altLang="zh-CN" dirty="0" smtClean="0">
                <a:solidFill>
                  <a:schemeClr val="tx1"/>
                </a:solidFill>
              </a:rPr>
              <a:t>。</a:t>
            </a:r>
            <a:endParaRPr lang="en-US" altLang="zh-CN" dirty="0" smtClean="0">
              <a:solidFill>
                <a:schemeClr val="tx1"/>
              </a:solidFill>
            </a:endParaRPr>
          </a:p>
          <a:p>
            <a:pPr>
              <a:lnSpc>
                <a:spcPct val="150000"/>
              </a:lnSpc>
            </a:pPr>
            <a:r>
              <a:rPr lang="en-US" altLang="zh-CN" dirty="0" smtClean="0">
                <a:solidFill>
                  <a:schemeClr val="tx1"/>
                </a:solidFill>
              </a:rPr>
              <a:t>3</a:t>
            </a:r>
            <a:r>
              <a:rPr lang="zh-CN" altLang="en-US" dirty="0" smtClean="0">
                <a:solidFill>
                  <a:schemeClr val="tx1"/>
                </a:solidFill>
              </a:rPr>
              <a:t>、举例</a:t>
            </a:r>
            <a:endParaRPr lang="en-US" altLang="zh-CN" dirty="0" smtClean="0">
              <a:solidFill>
                <a:schemeClr val="tx1"/>
              </a:solidFill>
            </a:endParaRPr>
          </a:p>
          <a:p>
            <a:pPr>
              <a:lnSpc>
                <a:spcPct val="150000"/>
              </a:lnSpc>
            </a:pPr>
            <a:r>
              <a:rPr lang="en-US" altLang="zh-CN" dirty="0" smtClean="0">
                <a:solidFill>
                  <a:schemeClr val="tx1"/>
                </a:solidFill>
              </a:rPr>
              <a:t>       </a:t>
            </a:r>
            <a:r>
              <a:rPr lang="zh-CN" altLang="zh-CN" dirty="0" smtClean="0">
                <a:solidFill>
                  <a:schemeClr val="tx1"/>
                </a:solidFill>
              </a:rPr>
              <a:t>假定</a:t>
            </a:r>
            <a:r>
              <a:rPr lang="en-US" altLang="zh-CN" dirty="0">
                <a:solidFill>
                  <a:schemeClr val="tx1"/>
                </a:solidFill>
              </a:rPr>
              <a:t>5</a:t>
            </a:r>
            <a:r>
              <a:rPr lang="zh-CN" altLang="zh-CN" dirty="0">
                <a:solidFill>
                  <a:schemeClr val="tx1"/>
                </a:solidFill>
              </a:rPr>
              <a:t>个对象间的距离</a:t>
            </a:r>
            <a:r>
              <a:rPr lang="zh-CN" altLang="zh-CN" dirty="0" smtClean="0">
                <a:solidFill>
                  <a:schemeClr val="tx1"/>
                </a:solidFill>
              </a:rPr>
              <a:t>如</a:t>
            </a:r>
            <a:r>
              <a:rPr lang="zh-CN" altLang="en-US" dirty="0" smtClean="0">
                <a:solidFill>
                  <a:schemeClr val="tx1"/>
                </a:solidFill>
              </a:rPr>
              <a:t>下</a:t>
            </a:r>
            <a:r>
              <a:rPr lang="zh-CN" altLang="zh-CN" dirty="0" smtClean="0">
                <a:solidFill>
                  <a:schemeClr val="tx1"/>
                </a:solidFill>
              </a:rPr>
              <a:t>表所</a:t>
            </a:r>
            <a:r>
              <a:rPr lang="zh-CN" altLang="zh-CN" dirty="0">
                <a:solidFill>
                  <a:schemeClr val="tx1"/>
                </a:solidFill>
              </a:rPr>
              <a:t>示，试用最短距离法聚类并画出树形图（</a:t>
            </a:r>
            <a:r>
              <a:rPr lang="en-US" altLang="zh-CN" dirty="0" err="1">
                <a:solidFill>
                  <a:schemeClr val="tx1"/>
                </a:solidFill>
              </a:rPr>
              <a:t>Dendrogram</a:t>
            </a:r>
            <a:r>
              <a:rPr lang="zh-CN" altLang="zh-CN" dirty="0">
                <a:solidFill>
                  <a:schemeClr val="tx1"/>
                </a:solidFill>
              </a:rPr>
              <a:t>）。</a:t>
            </a:r>
          </a:p>
          <a:p>
            <a:pPr>
              <a:lnSpc>
                <a:spcPct val="150000"/>
              </a:lnSpc>
            </a:pPr>
            <a:endParaRPr lang="zh-CN" altLang="en-US" dirty="0">
              <a:solidFill>
                <a:schemeClr val="tx1"/>
              </a:solidFill>
            </a:endParaRPr>
          </a:p>
        </p:txBody>
      </p:sp>
    </p:spTree>
    <p:extLst>
      <p:ext uri="{BB962C8B-B14F-4D97-AF65-F5344CB8AC3E}">
        <p14:creationId xmlns:p14="http://schemas.microsoft.com/office/powerpoint/2010/main" val="31005449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187624" y="1628800"/>
            <a:ext cx="6696744" cy="2664296"/>
          </a:xfrm>
          <a:prstGeom prst="rect">
            <a:avLst/>
          </a:prstGeom>
          <a:extLst>
            <a:ext uri="{FAA26D3D-D897-4be2-8F04-BA451C77F1D7}">
              <ma14:placeholderFlag xmlns:lc="http://schemas.openxmlformats.org/drawingml/2006/lockedCanvas"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pic>
      <mc:AlternateContent xmlns:mc="http://schemas.openxmlformats.org/markup-compatibility/2006" xmlns:a14="http://schemas.microsoft.com/office/drawing/2010/main">
        <mc:Choice Requires="a14">
          <p:sp>
            <p:nvSpPr>
              <p:cNvPr id="3" name="矩形 2"/>
              <p:cNvSpPr/>
              <p:nvPr/>
            </p:nvSpPr>
            <p:spPr>
              <a:xfrm>
                <a:off x="467544" y="4725144"/>
                <a:ext cx="8280920" cy="1785104"/>
              </a:xfrm>
              <a:prstGeom prst="rect">
                <a:avLst/>
              </a:prstGeom>
            </p:spPr>
            <p:txBody>
              <a:bodyPr wrap="square">
                <a:spAutoFit/>
              </a:bodyPr>
              <a:lstStyle/>
              <a:p>
                <a:pPr indent="304800" algn="just">
                  <a:lnSpc>
                    <a:spcPct val="150000"/>
                  </a:lnSpc>
                  <a:spcAft>
                    <a:spcPts val="0"/>
                  </a:spcAft>
                </a:pPr>
                <a:r>
                  <a:rPr lang="zh-CN" altLang="zh-CN" sz="2000" kern="100" dirty="0" smtClean="0">
                    <a:solidFill>
                      <a:srgbClr val="000000"/>
                    </a:solidFill>
                    <a:latin typeface="Cambria" panose="02040503050406030204" pitchFamily="18" charset="0"/>
                    <a:cs typeface="Times New Roman" panose="02020603050405020304" pitchFamily="18" charset="0"/>
                  </a:rPr>
                  <a:t>解</a:t>
                </a:r>
                <a:r>
                  <a:rPr lang="zh-CN" altLang="en-US" sz="2000" kern="100" dirty="0" smtClean="0">
                    <a:solidFill>
                      <a:srgbClr val="000000"/>
                    </a:solidFill>
                    <a:latin typeface="Cambria" panose="02040503050406030204" pitchFamily="18" charset="0"/>
                    <a:cs typeface="Times New Roman" panose="02020603050405020304" pitchFamily="18" charset="0"/>
                  </a:rPr>
                  <a:t>：</a:t>
                </a:r>
                <a:r>
                  <a:rPr lang="zh-CN" altLang="zh-CN" sz="2000" kern="100" dirty="0" smtClean="0">
                    <a:solidFill>
                      <a:srgbClr val="000000"/>
                    </a:solidFill>
                    <a:latin typeface="Cambria" panose="02040503050406030204" pitchFamily="18" charset="0"/>
                    <a:cs typeface="Times New Roman" panose="02020603050405020304" pitchFamily="18" charset="0"/>
                  </a:rPr>
                  <a:t>先</a:t>
                </a:r>
                <a:r>
                  <a:rPr lang="zh-CN" altLang="zh-CN" sz="2000" kern="100" dirty="0">
                    <a:solidFill>
                      <a:srgbClr val="000000"/>
                    </a:solidFill>
                    <a:latin typeface="Cambria" panose="02040503050406030204" pitchFamily="18" charset="0"/>
                    <a:cs typeface="Times New Roman" panose="02020603050405020304" pitchFamily="18" charset="0"/>
                  </a:rPr>
                  <a:t>将五个对象都分别看成是一个类，</a:t>
                </a:r>
                <a:r>
                  <a:rPr lang="zh-CN" altLang="zh-CN" sz="2000" kern="100" dirty="0" smtClean="0">
                    <a:solidFill>
                      <a:srgbClr val="000000"/>
                    </a:solidFill>
                    <a:latin typeface="Cambria" panose="02040503050406030204" pitchFamily="18" charset="0"/>
                    <a:cs typeface="Times New Roman" panose="02020603050405020304" pitchFamily="18" charset="0"/>
                  </a:rPr>
                  <a:t>由</a:t>
                </a:r>
                <a:r>
                  <a:rPr lang="zh-CN" altLang="en-US" sz="2000" kern="100" dirty="0" smtClean="0">
                    <a:solidFill>
                      <a:srgbClr val="000000"/>
                    </a:solidFill>
                    <a:latin typeface="Cambria" panose="02040503050406030204" pitchFamily="18" charset="0"/>
                    <a:cs typeface="Times New Roman" panose="02020603050405020304" pitchFamily="18" charset="0"/>
                  </a:rPr>
                  <a:t>上</a:t>
                </a:r>
                <a:r>
                  <a:rPr lang="zh-CN" altLang="zh-CN" sz="2000" kern="100" dirty="0" smtClean="0">
                    <a:solidFill>
                      <a:srgbClr val="000000"/>
                    </a:solidFill>
                    <a:latin typeface="Cambria" panose="02040503050406030204" pitchFamily="18" charset="0"/>
                    <a:cs typeface="Times New Roman" panose="02020603050405020304" pitchFamily="18" charset="0"/>
                  </a:rPr>
                  <a:t>表看到</a:t>
                </a:r>
                <a:r>
                  <a:rPr lang="zh-CN" altLang="zh-CN" sz="2000" kern="100" dirty="0">
                    <a:solidFill>
                      <a:srgbClr val="000000"/>
                    </a:solidFill>
                    <a:latin typeface="Cambria" panose="02040503050406030204" pitchFamily="18" charset="0"/>
                    <a:cs typeface="Times New Roman" panose="02020603050405020304" pitchFamily="18" charset="0"/>
                  </a:rPr>
                  <a:t>，最靠近的两个类是</a:t>
                </a:r>
                <a:r>
                  <a:rPr lang="en-US" altLang="zh-CN" sz="2000" kern="100" dirty="0">
                    <a:solidFill>
                      <a:srgbClr val="000000"/>
                    </a:solidFill>
                    <a:latin typeface="Cambria" panose="02040503050406030204" pitchFamily="18" charset="0"/>
                    <a:cs typeface="Times New Roman" panose="02020603050405020304" pitchFamily="18" charset="0"/>
                  </a:rPr>
                  <a:t>2</a:t>
                </a:r>
                <a:r>
                  <a:rPr lang="zh-CN" altLang="zh-CN" sz="2000" kern="100" dirty="0">
                    <a:solidFill>
                      <a:srgbClr val="000000"/>
                    </a:solidFill>
                    <a:latin typeface="Cambria" panose="02040503050406030204" pitchFamily="18" charset="0"/>
                    <a:cs typeface="Times New Roman" panose="02020603050405020304" pitchFamily="18" charset="0"/>
                  </a:rPr>
                  <a:t>和</a:t>
                </a:r>
                <a:r>
                  <a:rPr lang="en-US" altLang="zh-CN" sz="2000" kern="100" dirty="0">
                    <a:solidFill>
                      <a:srgbClr val="000000"/>
                    </a:solidFill>
                    <a:latin typeface="Cambria" panose="02040503050406030204" pitchFamily="18" charset="0"/>
                    <a:cs typeface="Times New Roman" panose="02020603050405020304" pitchFamily="18" charset="0"/>
                  </a:rPr>
                  <a:t>5</a:t>
                </a:r>
                <a:r>
                  <a:rPr lang="zh-CN" altLang="zh-CN" sz="2000" kern="100" dirty="0">
                    <a:solidFill>
                      <a:srgbClr val="000000"/>
                    </a:solidFill>
                    <a:latin typeface="Cambria" panose="02040503050406030204" pitchFamily="18" charset="0"/>
                    <a:cs typeface="Times New Roman" panose="02020603050405020304" pitchFamily="18" charset="0"/>
                  </a:rPr>
                  <a:t>，因为它们具有最小类间距离</a:t>
                </a:r>
                <a:endParaRPr lang="zh-CN" altLang="zh-CN" sz="2000" kern="100" dirty="0">
                  <a:latin typeface="Cambria" panose="02040503050406030204" pitchFamily="18" charset="0"/>
                  <a:cs typeface="Times New Roman" panose="02020603050405020304" pitchFamily="18" charset="0"/>
                </a:endParaRPr>
              </a:p>
              <a:p>
                <a:pPr indent="304800" algn="just">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2000" i="1" kern="100">
                          <a:solidFill>
                            <a:srgbClr val="000000"/>
                          </a:solidFill>
                          <a:latin typeface="Cambria Math" panose="02040503050406030204" pitchFamily="18" charset="0"/>
                          <a:cs typeface="Times New Roman" panose="02020603050405020304" pitchFamily="18" charset="0"/>
                        </a:rPr>
                        <m:t>𝑚𝑖𝑛</m:t>
                      </m:r>
                      <m:d>
                        <m:dPr>
                          <m:begChr m:val="{"/>
                          <m:endChr m:val="}"/>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kern="100">
                              <a:solidFill>
                                <a:srgbClr val="000000"/>
                              </a:solidFill>
                              <a:latin typeface="Cambria Math" panose="02040503050406030204" pitchFamily="18" charset="0"/>
                              <a:cs typeface="Times New Roman" panose="02020603050405020304" pitchFamily="18" charset="0"/>
                            </a:rPr>
                            <m:t>6, 2, 3, 7, 4, </m:t>
                          </m:r>
                          <m:r>
                            <a:rPr lang="en-US" altLang="zh-CN" sz="2000" b="0" i="0" kern="100" smtClean="0">
                              <a:solidFill>
                                <a:srgbClr val="000000"/>
                              </a:solidFill>
                              <a:latin typeface="Cambria Math" panose="02040503050406030204" pitchFamily="18" charset="0"/>
                              <a:cs typeface="Times New Roman" panose="02020603050405020304" pitchFamily="18" charset="0"/>
                            </a:rPr>
                            <m:t>4,</m:t>
                          </m:r>
                          <m:r>
                            <a:rPr lang="en-US" altLang="zh-CN" sz="2000" kern="100">
                              <a:solidFill>
                                <a:srgbClr val="000000"/>
                              </a:solidFill>
                              <a:latin typeface="Cambria Math" panose="02040503050406030204" pitchFamily="18" charset="0"/>
                              <a:cs typeface="Times New Roman" panose="02020603050405020304" pitchFamily="18" charset="0"/>
                            </a:rPr>
                            <m:t>1, 5</m:t>
                          </m:r>
                          <m:r>
                            <a:rPr lang="en-US" altLang="zh-CN" sz="2000" b="0" i="0" kern="100" smtClean="0">
                              <a:solidFill>
                                <a:srgbClr val="000000"/>
                              </a:solidFill>
                              <a:latin typeface="Cambria Math" panose="02040503050406030204" pitchFamily="18" charset="0"/>
                              <a:cs typeface="Times New Roman" panose="02020603050405020304" pitchFamily="18" charset="0"/>
                            </a:rPr>
                            <m:t>, 5, 5</m:t>
                          </m:r>
                        </m:e>
                      </m:d>
                      <m:r>
                        <a:rPr lang="en-US" altLang="zh-CN" sz="2000" i="1" kern="100">
                          <a:solidFill>
                            <a:srgbClr val="000000"/>
                          </a:solidFill>
                          <a:latin typeface="Cambria Math" panose="02040503050406030204" pitchFamily="18" charset="0"/>
                          <a:cs typeface="Times New Roman" panose="02020603050405020304" pitchFamily="18" charset="0"/>
                        </a:rPr>
                        <m:t>=</m:t>
                      </m:r>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000000"/>
                              </a:solidFill>
                              <a:latin typeface="Cambria Math" panose="02040503050406030204" pitchFamily="18" charset="0"/>
                              <a:cs typeface="Times New Roman" panose="02020603050405020304" pitchFamily="18" charset="0"/>
                            </a:rPr>
                            <m:t>𝑑</m:t>
                          </m:r>
                        </m:e>
                        <m:sub>
                          <m:r>
                            <a:rPr lang="en-US" altLang="zh-CN" sz="2000" i="1" kern="100">
                              <a:solidFill>
                                <a:srgbClr val="000000"/>
                              </a:solidFill>
                              <a:latin typeface="Cambria Math" panose="02040503050406030204" pitchFamily="18" charset="0"/>
                              <a:cs typeface="Times New Roman" panose="02020603050405020304" pitchFamily="18" charset="0"/>
                            </a:rPr>
                            <m:t>25</m:t>
                          </m:r>
                        </m:sub>
                      </m:sSub>
                      <m:r>
                        <a:rPr lang="en-US" altLang="zh-CN" sz="2000" b="0" i="1" kern="100" smtClean="0">
                          <a:solidFill>
                            <a:srgbClr val="000000"/>
                          </a:solidFill>
                          <a:latin typeface="Cambria Math" panose="02040503050406030204" pitchFamily="18" charset="0"/>
                          <a:cs typeface="Times New Roman" panose="02020603050405020304" pitchFamily="18" charset="0"/>
                        </a:rPr>
                        <m:t>=</m:t>
                      </m:r>
                      <m:r>
                        <a:rPr lang="en-US" altLang="zh-CN" sz="2000" i="1" kern="100">
                          <a:solidFill>
                            <a:srgbClr val="000000"/>
                          </a:solidFill>
                          <a:latin typeface="Cambria Math" panose="02040503050406030204" pitchFamily="18" charset="0"/>
                          <a:cs typeface="Times New Roman" panose="02020603050405020304" pitchFamily="18" charset="0"/>
                        </a:rPr>
                        <m:t>1</m:t>
                      </m:r>
                    </m:oMath>
                  </m:oMathPara>
                </a14:m>
                <a:endParaRPr lang="zh-CN" altLang="zh-CN" sz="2000" kern="100" dirty="0">
                  <a:latin typeface="Cambria" panose="02040503050406030204" pitchFamily="18" charset="0"/>
                  <a:cs typeface="Times New Roman" panose="02020603050405020304" pitchFamily="18" charset="0"/>
                </a:endParaRPr>
              </a:p>
              <a:p>
                <a:r>
                  <a:rPr lang="zh-CN" altLang="zh-CN" sz="2000" dirty="0">
                    <a:solidFill>
                      <a:srgbClr val="000000"/>
                    </a:solidFill>
                    <a:cs typeface="Times New Roman" panose="02020603050405020304" pitchFamily="18" charset="0"/>
                  </a:rPr>
                  <a:t>将</a:t>
                </a:r>
                <a:r>
                  <a:rPr lang="en-US" altLang="zh-CN" sz="2000" dirty="0">
                    <a:solidFill>
                      <a:srgbClr val="000000"/>
                    </a:solidFill>
                    <a:cs typeface="Times New Roman" panose="02020603050405020304" pitchFamily="18" charset="0"/>
                  </a:rPr>
                  <a:t>2</a:t>
                </a:r>
                <a:r>
                  <a:rPr lang="zh-CN" altLang="zh-CN" sz="2000" dirty="0">
                    <a:solidFill>
                      <a:srgbClr val="000000"/>
                    </a:solidFill>
                    <a:cs typeface="Times New Roman" panose="02020603050405020304" pitchFamily="18" charset="0"/>
                  </a:rPr>
                  <a:t>和</a:t>
                </a:r>
                <a:r>
                  <a:rPr lang="en-US" altLang="zh-CN" sz="2000" dirty="0">
                    <a:solidFill>
                      <a:srgbClr val="000000"/>
                    </a:solidFill>
                    <a:cs typeface="Times New Roman" panose="02020603050405020304" pitchFamily="18" charset="0"/>
                  </a:rPr>
                  <a:t>5</a:t>
                </a:r>
                <a:r>
                  <a:rPr lang="zh-CN" altLang="zh-CN" sz="2000" dirty="0">
                    <a:solidFill>
                      <a:srgbClr val="000000"/>
                    </a:solidFill>
                    <a:cs typeface="Times New Roman" panose="02020603050405020304" pitchFamily="18" charset="0"/>
                  </a:rPr>
                  <a:t>合并为一个新类</a:t>
                </a:r>
                <a:r>
                  <a:rPr lang="en-US" altLang="zh-CN" sz="2000" dirty="0">
                    <a:solidFill>
                      <a:srgbClr val="000000"/>
                    </a:solidFill>
                    <a:cs typeface="Times New Roman" panose="02020603050405020304" pitchFamily="18" charset="0"/>
                  </a:rPr>
                  <a:t>{2</a:t>
                </a:r>
                <a:r>
                  <a:rPr lang="zh-CN" altLang="zh-CN" sz="2000" dirty="0">
                    <a:solidFill>
                      <a:srgbClr val="000000"/>
                    </a:solidFill>
                    <a:cs typeface="Times New Roman" panose="02020603050405020304" pitchFamily="18" charset="0"/>
                  </a:rPr>
                  <a:t>，</a:t>
                </a:r>
                <a:r>
                  <a:rPr lang="en-US" altLang="zh-CN" sz="2000" dirty="0">
                    <a:solidFill>
                      <a:srgbClr val="000000"/>
                    </a:solidFill>
                    <a:cs typeface="Times New Roman" panose="02020603050405020304" pitchFamily="18" charset="0"/>
                  </a:rPr>
                  <a:t>5}</a:t>
                </a:r>
                <a:r>
                  <a:rPr lang="zh-CN" altLang="zh-CN" sz="2000" dirty="0" smtClean="0">
                    <a:solidFill>
                      <a:srgbClr val="000000"/>
                    </a:solidFill>
                    <a:cs typeface="Times New Roman" panose="02020603050405020304" pitchFamily="18" charset="0"/>
                  </a:rPr>
                  <a:t>。</a:t>
                </a:r>
                <a:r>
                  <a:rPr lang="zh-CN" altLang="en-US" sz="2000" dirty="0" smtClean="0">
                    <a:solidFill>
                      <a:srgbClr val="000000"/>
                    </a:solidFill>
                    <a:cs typeface="Times New Roman" panose="02020603050405020304" pitchFamily="18" charset="0"/>
                  </a:rPr>
                  <a:t>第一次聚类后，各类之间距离如下表：</a:t>
                </a: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467544" y="4725144"/>
                <a:ext cx="8280920" cy="1785104"/>
              </a:xfrm>
              <a:prstGeom prst="rect">
                <a:avLst/>
              </a:prstGeom>
              <a:blipFill>
                <a:blip r:embed="rId3"/>
                <a:stretch>
                  <a:fillRect l="-810" r="-736" b="-54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0874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pic>
        <p:nvPicPr>
          <p:cNvPr id="5" name="图片 4"/>
          <p:cNvPicPr/>
          <p:nvPr/>
        </p:nvPicPr>
        <p:blipFill>
          <a:blip r:embed="rId2"/>
          <a:stretch>
            <a:fillRect/>
          </a:stretch>
        </p:blipFill>
        <p:spPr>
          <a:xfrm>
            <a:off x="611560" y="1628800"/>
            <a:ext cx="6984776" cy="2502892"/>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304800" y="4509120"/>
                <a:ext cx="8371656" cy="1938992"/>
              </a:xfrm>
              <a:prstGeom prst="rect">
                <a:avLst/>
              </a:prstGeom>
            </p:spPr>
            <p:txBody>
              <a:bodyPr wrap="square">
                <a:spAutoFit/>
              </a:bodyPr>
              <a:lstStyle/>
              <a:p>
                <a:pPr indent="304800" algn="just">
                  <a:lnSpc>
                    <a:spcPct val="150000"/>
                  </a:lnSpc>
                  <a:spcAft>
                    <a:spcPts val="0"/>
                  </a:spcAft>
                </a:pPr>
                <a:r>
                  <a:rPr lang="zh-CN" altLang="zh-CN" sz="2000" kern="100" dirty="0" smtClean="0">
                    <a:solidFill>
                      <a:schemeClr val="tx1"/>
                    </a:solidFill>
                    <a:latin typeface="Cambria" panose="02040503050406030204" pitchFamily="18" charset="0"/>
                    <a:cs typeface="Times New Roman" panose="02020603050405020304" pitchFamily="18" charset="0"/>
                  </a:rPr>
                  <a:t>在这四个类中，最靠近的两个类是</a:t>
                </a:r>
                <a:r>
                  <a:rPr lang="en-US" altLang="zh-CN" sz="2000" kern="100" dirty="0">
                    <a:solidFill>
                      <a:schemeClr val="tx1"/>
                    </a:solidFill>
                    <a:latin typeface="Cambria" panose="02040503050406030204" pitchFamily="18" charset="0"/>
                    <a:cs typeface="Times New Roman" panose="02020603050405020304" pitchFamily="18" charset="0"/>
                  </a:rPr>
                  <a:t>1</a:t>
                </a:r>
                <a:r>
                  <a:rPr lang="zh-CN" altLang="zh-CN" sz="2000" kern="100" dirty="0">
                    <a:solidFill>
                      <a:schemeClr val="tx1"/>
                    </a:solidFill>
                    <a:latin typeface="Cambria" panose="02040503050406030204" pitchFamily="18" charset="0"/>
                    <a:cs typeface="Times New Roman" panose="02020603050405020304" pitchFamily="18" charset="0"/>
                  </a:rPr>
                  <a:t>和</a:t>
                </a:r>
                <a:r>
                  <a:rPr lang="en-US" altLang="zh-CN" sz="2000" kern="100" dirty="0">
                    <a:solidFill>
                      <a:schemeClr val="tx1"/>
                    </a:solidFill>
                    <a:latin typeface="Cambria" panose="02040503050406030204" pitchFamily="18" charset="0"/>
                    <a:cs typeface="Times New Roman" panose="02020603050405020304" pitchFamily="18" charset="0"/>
                  </a:rPr>
                  <a:t>3</a:t>
                </a:r>
                <a:r>
                  <a:rPr lang="zh-CN" altLang="zh-CN" sz="2000" kern="100" dirty="0">
                    <a:solidFill>
                      <a:schemeClr val="tx1"/>
                    </a:solidFill>
                    <a:latin typeface="Cambria" panose="02040503050406030204" pitchFamily="18" charset="0"/>
                    <a:cs typeface="Times New Roman" panose="02020603050405020304" pitchFamily="18" charset="0"/>
                  </a:rPr>
                  <a:t>，它们具有最小类间距离</a:t>
                </a:r>
              </a:p>
              <a:p>
                <a:pPr indent="304800" algn="just">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2000" i="1" kern="100">
                          <a:solidFill>
                            <a:srgbClr val="000000"/>
                          </a:solidFill>
                          <a:latin typeface="Cambria Math" panose="02040503050406030204" pitchFamily="18" charset="0"/>
                          <a:cs typeface="Times New Roman" panose="02020603050405020304" pitchFamily="18" charset="0"/>
                        </a:rPr>
                        <m:t>𝑚𝑖𝑛</m:t>
                      </m:r>
                      <m:d>
                        <m:dPr>
                          <m:begChr m:val="{"/>
                          <m:endChr m:val="}"/>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kern="100">
                              <a:solidFill>
                                <a:srgbClr val="000000"/>
                              </a:solidFill>
                              <a:latin typeface="Cambria Math" panose="02040503050406030204" pitchFamily="18" charset="0"/>
                              <a:cs typeface="Times New Roman" panose="02020603050405020304" pitchFamily="18" charset="0"/>
                            </a:rPr>
                            <m:t>6, 4, </m:t>
                          </m:r>
                          <m:r>
                            <a:rPr lang="en-US" altLang="zh-CN" sz="2000" b="0" i="0" kern="100" smtClean="0">
                              <a:solidFill>
                                <a:srgbClr val="000000"/>
                              </a:solidFill>
                              <a:latin typeface="Cambria Math" panose="02040503050406030204" pitchFamily="18" charset="0"/>
                              <a:cs typeface="Times New Roman" panose="02020603050405020304" pitchFamily="18" charset="0"/>
                            </a:rPr>
                            <m:t>4, </m:t>
                          </m:r>
                          <m:r>
                            <a:rPr lang="en-US" altLang="zh-CN" sz="2000" kern="100">
                              <a:solidFill>
                                <a:srgbClr val="000000"/>
                              </a:solidFill>
                              <a:latin typeface="Cambria Math" panose="02040503050406030204" pitchFamily="18" charset="0"/>
                              <a:cs typeface="Times New Roman" panose="02020603050405020304" pitchFamily="18" charset="0"/>
                            </a:rPr>
                            <m:t>2, 3, 5</m:t>
                          </m:r>
                        </m:e>
                      </m:d>
                      <m:r>
                        <a:rPr lang="en-US" altLang="zh-CN" sz="2000" b="0" i="1" kern="100" smtClean="0">
                          <a:solidFill>
                            <a:srgbClr val="000000"/>
                          </a:solidFill>
                          <a:latin typeface="Cambria Math" panose="02040503050406030204" pitchFamily="18" charset="0"/>
                          <a:cs typeface="Times New Roman" panose="02020603050405020304" pitchFamily="18" charset="0"/>
                        </a:rPr>
                        <m:t>=</m:t>
                      </m:r>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000000"/>
                              </a:solidFill>
                              <a:latin typeface="Cambria Math" panose="02040503050406030204" pitchFamily="18" charset="0"/>
                              <a:cs typeface="Times New Roman" panose="02020603050405020304" pitchFamily="18" charset="0"/>
                            </a:rPr>
                            <m:t>𝑑</m:t>
                          </m:r>
                        </m:e>
                        <m:sub>
                          <m:r>
                            <a:rPr lang="en-US" altLang="zh-CN" sz="2000" i="1" kern="100">
                              <a:solidFill>
                                <a:srgbClr val="000000"/>
                              </a:solidFill>
                              <a:latin typeface="Cambria Math" panose="02040503050406030204" pitchFamily="18" charset="0"/>
                              <a:cs typeface="Times New Roman" panose="02020603050405020304" pitchFamily="18" charset="0"/>
                            </a:rPr>
                            <m:t>13</m:t>
                          </m:r>
                        </m:sub>
                      </m:sSub>
                      <m:r>
                        <a:rPr lang="en-US" altLang="zh-CN" sz="2000" i="1" kern="100">
                          <a:solidFill>
                            <a:srgbClr val="000000"/>
                          </a:solidFill>
                          <a:latin typeface="Cambria Math" panose="02040503050406030204" pitchFamily="18" charset="0"/>
                          <a:cs typeface="Times New Roman" panose="02020603050405020304" pitchFamily="18" charset="0"/>
                        </a:rPr>
                        <m:t>=2</m:t>
                      </m:r>
                    </m:oMath>
                  </m:oMathPara>
                </a14:m>
                <a:endParaRPr lang="zh-CN" altLang="zh-CN" sz="2000" kern="100" dirty="0">
                  <a:latin typeface="Cambria" panose="02040503050406030204" pitchFamily="18" charset="0"/>
                  <a:cs typeface="Times New Roman" panose="02020603050405020304" pitchFamily="18" charset="0"/>
                </a:endParaRPr>
              </a:p>
              <a:p>
                <a:pPr>
                  <a:lnSpc>
                    <a:spcPct val="150000"/>
                  </a:lnSpc>
                </a:pPr>
                <a:r>
                  <a:rPr lang="zh-CN" altLang="zh-CN" sz="2000" dirty="0">
                    <a:solidFill>
                      <a:srgbClr val="000000"/>
                    </a:solidFill>
                    <a:cs typeface="Times New Roman" panose="02020603050405020304" pitchFamily="18" charset="0"/>
                  </a:rPr>
                  <a:t>将</a:t>
                </a:r>
                <a:r>
                  <a:rPr lang="en-US" altLang="zh-CN" sz="2000" dirty="0">
                    <a:solidFill>
                      <a:srgbClr val="000000"/>
                    </a:solidFill>
                    <a:cs typeface="Times New Roman" panose="02020603050405020304" pitchFamily="18" charset="0"/>
                  </a:rPr>
                  <a:t>1</a:t>
                </a:r>
                <a:r>
                  <a:rPr lang="zh-CN" altLang="zh-CN" sz="2000" dirty="0">
                    <a:solidFill>
                      <a:srgbClr val="000000"/>
                    </a:solidFill>
                    <a:cs typeface="Times New Roman" panose="02020603050405020304" pitchFamily="18" charset="0"/>
                  </a:rPr>
                  <a:t>和</a:t>
                </a:r>
                <a:r>
                  <a:rPr lang="en-US" altLang="zh-CN" sz="2000" dirty="0" smtClean="0">
                    <a:solidFill>
                      <a:srgbClr val="000000"/>
                    </a:solidFill>
                    <a:cs typeface="Times New Roman" panose="02020603050405020304" pitchFamily="18" charset="0"/>
                  </a:rPr>
                  <a:t>3</a:t>
                </a:r>
                <a:r>
                  <a:rPr lang="zh-CN" altLang="en-US" sz="2000" dirty="0" smtClean="0">
                    <a:solidFill>
                      <a:srgbClr val="000000"/>
                    </a:solidFill>
                    <a:cs typeface="Times New Roman" panose="02020603050405020304" pitchFamily="18" charset="0"/>
                  </a:rPr>
                  <a:t>合</a:t>
                </a:r>
                <a:r>
                  <a:rPr lang="zh-CN" altLang="zh-CN" sz="2000" dirty="0" smtClean="0">
                    <a:solidFill>
                      <a:srgbClr val="000000"/>
                    </a:solidFill>
                    <a:cs typeface="Times New Roman" panose="02020603050405020304" pitchFamily="18" charset="0"/>
                  </a:rPr>
                  <a:t>并</a:t>
                </a:r>
                <a:r>
                  <a:rPr lang="zh-CN" altLang="zh-CN" sz="2000" dirty="0">
                    <a:solidFill>
                      <a:srgbClr val="000000"/>
                    </a:solidFill>
                    <a:cs typeface="Times New Roman" panose="02020603050405020304" pitchFamily="18" charset="0"/>
                  </a:rPr>
                  <a:t>成一个新类</a:t>
                </a:r>
                <a:r>
                  <a:rPr lang="en-US" altLang="zh-CN" sz="2000" dirty="0">
                    <a:solidFill>
                      <a:srgbClr val="000000"/>
                    </a:solidFill>
                    <a:cs typeface="Times New Roman" panose="02020603050405020304" pitchFamily="18" charset="0"/>
                  </a:rPr>
                  <a:t>{1</a:t>
                </a:r>
                <a:r>
                  <a:rPr lang="zh-CN" altLang="zh-CN" sz="2000" dirty="0">
                    <a:solidFill>
                      <a:srgbClr val="000000"/>
                    </a:solidFill>
                    <a:cs typeface="Times New Roman" panose="02020603050405020304" pitchFamily="18" charset="0"/>
                  </a:rPr>
                  <a:t>，</a:t>
                </a:r>
                <a:r>
                  <a:rPr lang="en-US" altLang="zh-CN" sz="2000" dirty="0">
                    <a:solidFill>
                      <a:srgbClr val="000000"/>
                    </a:solidFill>
                    <a:cs typeface="Times New Roman" panose="02020603050405020304" pitchFamily="18" charset="0"/>
                  </a:rPr>
                  <a:t>3}</a:t>
                </a:r>
                <a:r>
                  <a:rPr lang="zh-CN" altLang="zh-CN" sz="2000" dirty="0" smtClean="0">
                    <a:solidFill>
                      <a:srgbClr val="000000"/>
                    </a:solidFill>
                    <a:cs typeface="Times New Roman" panose="02020603050405020304" pitchFamily="18" charset="0"/>
                  </a:rPr>
                  <a:t>。</a:t>
                </a:r>
                <a:r>
                  <a:rPr lang="zh-CN" altLang="en-US" sz="2000" dirty="0" smtClean="0">
                    <a:solidFill>
                      <a:srgbClr val="000000"/>
                    </a:solidFill>
                    <a:cs typeface="Times New Roman" panose="02020603050405020304" pitchFamily="18" charset="0"/>
                  </a:rPr>
                  <a:t>第二次</a:t>
                </a:r>
                <a:r>
                  <a:rPr lang="zh-CN" altLang="en-US" sz="2000" dirty="0">
                    <a:solidFill>
                      <a:srgbClr val="000000"/>
                    </a:solidFill>
                    <a:cs typeface="Times New Roman" panose="02020603050405020304" pitchFamily="18" charset="0"/>
                  </a:rPr>
                  <a:t>聚类后，各类之间距离如下表：</a:t>
                </a:r>
                <a:endParaRPr lang="zh-CN" altLang="en-US" sz="2000" dirty="0"/>
              </a:p>
              <a:p>
                <a:pPr>
                  <a:lnSpc>
                    <a:spcPct val="150000"/>
                  </a:lnSpc>
                </a:pP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304800" y="4509120"/>
                <a:ext cx="8371656" cy="1938992"/>
              </a:xfrm>
              <a:prstGeom prst="rect">
                <a:avLst/>
              </a:prstGeom>
              <a:blipFill>
                <a:blip r:embed="rId3"/>
                <a:stretch>
                  <a:fillRect l="-7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98389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pic>
        <p:nvPicPr>
          <p:cNvPr id="5" name="图片 4"/>
          <p:cNvPicPr/>
          <p:nvPr/>
        </p:nvPicPr>
        <p:blipFill>
          <a:blip r:embed="rId2"/>
          <a:stretch>
            <a:fillRect/>
          </a:stretch>
        </p:blipFill>
        <p:spPr>
          <a:xfrm>
            <a:off x="971600" y="1628800"/>
            <a:ext cx="6984776" cy="2441550"/>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539552" y="4082693"/>
                <a:ext cx="8136904" cy="2902077"/>
              </a:xfrm>
              <a:prstGeom prst="rect">
                <a:avLst/>
              </a:prstGeom>
            </p:spPr>
            <p:txBody>
              <a:bodyPr wrap="square">
                <a:spAutoFit/>
              </a:bodyPr>
              <a:lstStyle/>
              <a:p>
                <a:pPr indent="304800" algn="just">
                  <a:lnSpc>
                    <a:spcPct val="150000"/>
                  </a:lnSpc>
                  <a:spcAft>
                    <a:spcPts val="0"/>
                  </a:spcAft>
                </a:pPr>
                <a:r>
                  <a:rPr lang="en-US" altLang="zh-CN" sz="2400" kern="100" dirty="0" smtClean="0">
                    <a:solidFill>
                      <a:srgbClr val="000000"/>
                    </a:solidFill>
                    <a:latin typeface="Cambria" panose="02040503050406030204" pitchFamily="18" charset="0"/>
                    <a:cs typeface="Times New Roman" panose="02020603050405020304" pitchFamily="18" charset="0"/>
                  </a:rPr>
                  <a:t> </a:t>
                </a:r>
                <a:r>
                  <a:rPr lang="zh-CN" altLang="zh-CN" sz="2400" kern="100" dirty="0" smtClean="0">
                    <a:solidFill>
                      <a:srgbClr val="000000"/>
                    </a:solidFill>
                    <a:latin typeface="Cambria" panose="02040503050406030204" pitchFamily="18" charset="0"/>
                    <a:cs typeface="Times New Roman" panose="02020603050405020304" pitchFamily="18" charset="0"/>
                  </a:rPr>
                  <a:t>在</a:t>
                </a:r>
                <a:r>
                  <a:rPr lang="zh-CN" altLang="zh-CN" sz="2400" kern="100" dirty="0">
                    <a:solidFill>
                      <a:srgbClr val="000000"/>
                    </a:solidFill>
                    <a:latin typeface="Cambria" panose="02040503050406030204" pitchFamily="18" charset="0"/>
                    <a:cs typeface="Times New Roman" panose="02020603050405020304" pitchFamily="18" charset="0"/>
                  </a:rPr>
                  <a:t>这三个类中，最靠近的两个类</a:t>
                </a:r>
                <a:r>
                  <a:rPr lang="en-US" altLang="zh-CN" sz="2400" kern="100" dirty="0">
                    <a:solidFill>
                      <a:srgbClr val="000000"/>
                    </a:solidFill>
                    <a:latin typeface="Cambria" panose="02040503050406030204" pitchFamily="18" charset="0"/>
                    <a:cs typeface="Times New Roman" panose="02020603050405020304" pitchFamily="18" charset="0"/>
                  </a:rPr>
                  <a:t>{1</a:t>
                </a:r>
                <a:r>
                  <a:rPr lang="zh-CN" altLang="zh-CN" sz="2400" kern="100" dirty="0">
                    <a:solidFill>
                      <a:srgbClr val="000000"/>
                    </a:solidFill>
                    <a:latin typeface="Cambria" panose="02040503050406030204" pitchFamily="18" charset="0"/>
                    <a:cs typeface="Times New Roman" panose="02020603050405020304" pitchFamily="18" charset="0"/>
                  </a:rPr>
                  <a:t>，</a:t>
                </a:r>
                <a:r>
                  <a:rPr lang="en-US" altLang="zh-CN" sz="2400" kern="100" dirty="0">
                    <a:solidFill>
                      <a:srgbClr val="000000"/>
                    </a:solidFill>
                    <a:latin typeface="Cambria" panose="02040503050406030204" pitchFamily="18" charset="0"/>
                    <a:cs typeface="Times New Roman" panose="02020603050405020304" pitchFamily="18" charset="0"/>
                  </a:rPr>
                  <a:t>3}</a:t>
                </a:r>
                <a:r>
                  <a:rPr lang="zh-CN" altLang="zh-CN" sz="2400" kern="100" dirty="0">
                    <a:solidFill>
                      <a:srgbClr val="000000"/>
                    </a:solidFill>
                    <a:latin typeface="Cambria" panose="02040503050406030204" pitchFamily="18" charset="0"/>
                    <a:cs typeface="Times New Roman" panose="02020603050405020304" pitchFamily="18" charset="0"/>
                  </a:rPr>
                  <a:t>和</a:t>
                </a:r>
                <a:r>
                  <a:rPr lang="en-US" altLang="zh-CN" sz="2400" kern="100" dirty="0">
                    <a:solidFill>
                      <a:srgbClr val="000000"/>
                    </a:solidFill>
                    <a:latin typeface="Cambria" panose="02040503050406030204" pitchFamily="18" charset="0"/>
                    <a:cs typeface="Times New Roman" panose="02020603050405020304" pitchFamily="18" charset="0"/>
                  </a:rPr>
                  <a:t>4</a:t>
                </a:r>
                <a:r>
                  <a:rPr lang="zh-CN" altLang="zh-CN" sz="2400" kern="100" dirty="0">
                    <a:solidFill>
                      <a:srgbClr val="000000"/>
                    </a:solidFill>
                    <a:latin typeface="Cambria" panose="02040503050406030204" pitchFamily="18" charset="0"/>
                    <a:cs typeface="Times New Roman" panose="02020603050405020304" pitchFamily="18" charset="0"/>
                  </a:rPr>
                  <a:t>，它们具有最小类间</a:t>
                </a:r>
                <a:r>
                  <a:rPr lang="zh-CN" altLang="zh-CN" sz="2400" kern="100" dirty="0" smtClean="0">
                    <a:solidFill>
                      <a:srgbClr val="000000"/>
                    </a:solidFill>
                    <a:latin typeface="Cambria" panose="02040503050406030204" pitchFamily="18" charset="0"/>
                    <a:cs typeface="Times New Roman" panose="02020603050405020304" pitchFamily="18" charset="0"/>
                  </a:rPr>
                  <a:t>距离</a:t>
                </a:r>
                <a:r>
                  <a:rPr lang="zh-CN" altLang="en-US" sz="2400" kern="100" dirty="0" smtClean="0">
                    <a:solidFill>
                      <a:srgbClr val="000000"/>
                    </a:solidFill>
                    <a:latin typeface="Cambria" panose="02040503050406030204" pitchFamily="18" charset="0"/>
                    <a:cs typeface="Times New Roman" panose="02020603050405020304" pitchFamily="18" charset="0"/>
                  </a:rPr>
                  <a:t>：</a:t>
                </a:r>
                <a14:m>
                  <m:oMath xmlns:m="http://schemas.openxmlformats.org/officeDocument/2006/math">
                    <m:r>
                      <a:rPr lang="en-US" altLang="zh-CN" sz="2400" i="1" kern="100">
                        <a:solidFill>
                          <a:srgbClr val="000000"/>
                        </a:solidFill>
                        <a:latin typeface="Cambria Math" panose="02040503050406030204" pitchFamily="18" charset="0"/>
                        <a:cs typeface="Times New Roman" panose="02020603050405020304" pitchFamily="18" charset="0"/>
                      </a:rPr>
                      <m:t>𝑚𝑖𝑛</m:t>
                    </m:r>
                    <m:d>
                      <m:dPr>
                        <m:begChr m:val="{"/>
                        <m:endChr m:val="}"/>
                        <m:ctrlPr>
                          <a:rPr lang="en-US" altLang="zh-CN" sz="2400" b="0" i="1" kern="100" smtClean="0">
                            <a:solidFill>
                              <a:srgbClr val="000000"/>
                            </a:solidFill>
                            <a:latin typeface="Cambria Math" panose="02040503050406030204" pitchFamily="18" charset="0"/>
                            <a:cs typeface="Times New Roman" panose="02020603050405020304" pitchFamily="18" charset="0"/>
                          </a:rPr>
                        </m:ctrlPr>
                      </m:dPr>
                      <m:e>
                        <m:r>
                          <a:rPr lang="en-US" altLang="zh-CN" sz="2400" b="0" i="1" kern="100" smtClean="0">
                            <a:solidFill>
                              <a:srgbClr val="000000"/>
                            </a:solidFill>
                            <a:latin typeface="Cambria Math" panose="02040503050406030204" pitchFamily="18" charset="0"/>
                            <a:cs typeface="Times New Roman" panose="02020603050405020304" pitchFamily="18" charset="0"/>
                          </a:rPr>
                          <m:t>4</m:t>
                        </m:r>
                        <m:r>
                          <a:rPr lang="en-US" altLang="zh-CN" sz="2400" i="1" kern="100">
                            <a:solidFill>
                              <a:srgbClr val="000000"/>
                            </a:solidFill>
                            <a:latin typeface="Cambria Math" panose="02040503050406030204" pitchFamily="18" charset="0"/>
                            <a:cs typeface="Times New Roman" panose="02020603050405020304" pitchFamily="18" charset="0"/>
                          </a:rPr>
                          <m:t>,</m:t>
                        </m:r>
                        <m:r>
                          <a:rPr lang="en-US" altLang="zh-CN" sz="2400" b="0" i="1" kern="100" smtClean="0">
                            <a:solidFill>
                              <a:srgbClr val="000000"/>
                            </a:solidFill>
                            <a:latin typeface="Cambria Math" panose="02040503050406030204" pitchFamily="18" charset="0"/>
                            <a:cs typeface="Times New Roman" panose="02020603050405020304" pitchFamily="18" charset="0"/>
                          </a:rPr>
                          <m:t> 4,3</m:t>
                        </m:r>
                      </m:e>
                    </m:d>
                    <m:r>
                      <a:rPr lang="en-US" altLang="zh-CN" sz="2400" i="1" kern="100">
                        <a:solidFill>
                          <a:srgbClr val="000000"/>
                        </a:solidFill>
                        <a:latin typeface="Cambria Math" panose="02040503050406030204" pitchFamily="18" charset="0"/>
                        <a:cs typeface="Times New Roman" panose="02020603050405020304" pitchFamily="18" charset="0"/>
                      </a:rPr>
                      <m:t>=</m:t>
                    </m:r>
                    <m:sSub>
                      <m:sSubPr>
                        <m:ctrlPr>
                          <a:rPr lang="zh-CN" altLang="zh-CN"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rgbClr val="000000"/>
                            </a:solidFill>
                            <a:latin typeface="Cambria Math" panose="02040503050406030204" pitchFamily="18" charset="0"/>
                            <a:cs typeface="Times New Roman" panose="02020603050405020304" pitchFamily="18" charset="0"/>
                          </a:rPr>
                          <m:t>𝑑</m:t>
                        </m:r>
                      </m:e>
                      <m:sub>
                        <m:d>
                          <m:dPr>
                            <m:begChr m:val="{"/>
                            <m:endChr m:val="}"/>
                            <m:ctrlPr>
                              <a:rPr lang="zh-CN" altLang="zh-CN"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rgbClr val="000000"/>
                                </a:solidFill>
                                <a:latin typeface="Cambria Math" panose="02040503050406030204" pitchFamily="18" charset="0"/>
                                <a:cs typeface="Times New Roman" panose="02020603050405020304" pitchFamily="18" charset="0"/>
                              </a:rPr>
                              <m:t>1,3</m:t>
                            </m:r>
                          </m:e>
                        </m:d>
                        <m:r>
                          <a:rPr lang="en-US" altLang="zh-CN" sz="2400" i="1" kern="100">
                            <a:solidFill>
                              <a:srgbClr val="000000"/>
                            </a:solidFill>
                            <a:latin typeface="Cambria Math" panose="02040503050406030204" pitchFamily="18" charset="0"/>
                            <a:cs typeface="Times New Roman" panose="02020603050405020304" pitchFamily="18" charset="0"/>
                          </a:rPr>
                          <m:t>4</m:t>
                        </m:r>
                      </m:sub>
                    </m:sSub>
                    <m:r>
                      <a:rPr lang="en-US" altLang="zh-CN" sz="2400" b="0" i="1" kern="100" smtClean="0">
                        <a:solidFill>
                          <a:srgbClr val="000000"/>
                        </a:solidFill>
                        <a:latin typeface="Cambria Math" panose="02040503050406030204" pitchFamily="18" charset="0"/>
                        <a:cs typeface="Times New Roman" panose="02020603050405020304" pitchFamily="18" charset="0"/>
                      </a:rPr>
                      <m:t>=</m:t>
                    </m:r>
                    <m:r>
                      <a:rPr lang="en-US" altLang="zh-CN" sz="2400" i="1" kern="100">
                        <a:solidFill>
                          <a:srgbClr val="000000"/>
                        </a:solidFill>
                        <a:latin typeface="Cambria Math" panose="02040503050406030204" pitchFamily="18" charset="0"/>
                        <a:cs typeface="Times New Roman" panose="02020603050405020304" pitchFamily="18" charset="0"/>
                      </a:rPr>
                      <m:t>3</m:t>
                    </m:r>
                  </m:oMath>
                </a14:m>
                <a:endParaRPr lang="zh-CN" altLang="zh-CN" sz="2400" kern="100" dirty="0">
                  <a:latin typeface="Cambria" panose="02040503050406030204" pitchFamily="18" charset="0"/>
                  <a:cs typeface="Times New Roman" panose="02020603050405020304" pitchFamily="18" charset="0"/>
                </a:endParaRPr>
              </a:p>
              <a:p>
                <a:pPr indent="304800" algn="just">
                  <a:lnSpc>
                    <a:spcPct val="150000"/>
                  </a:lnSpc>
                  <a:spcAft>
                    <a:spcPts val="0"/>
                  </a:spcAft>
                </a:pPr>
                <a:r>
                  <a:rPr lang="en-US" altLang="zh-CN" sz="2400" kern="100" dirty="0" smtClean="0">
                    <a:solidFill>
                      <a:srgbClr val="000000"/>
                    </a:solidFill>
                    <a:latin typeface="Cambria" panose="02040503050406030204" pitchFamily="18" charset="0"/>
                    <a:cs typeface="Times New Roman" panose="02020603050405020304" pitchFamily="18" charset="0"/>
                  </a:rPr>
                  <a:t> </a:t>
                </a:r>
                <a:r>
                  <a:rPr lang="zh-CN" altLang="zh-CN" sz="2400" kern="100" dirty="0" smtClean="0">
                    <a:solidFill>
                      <a:srgbClr val="000000"/>
                    </a:solidFill>
                    <a:latin typeface="Cambria" panose="02040503050406030204" pitchFamily="18" charset="0"/>
                    <a:cs typeface="Times New Roman" panose="02020603050405020304" pitchFamily="18" charset="0"/>
                  </a:rPr>
                  <a:t>因此</a:t>
                </a:r>
                <a:r>
                  <a:rPr lang="zh-CN" altLang="zh-CN" sz="2400" kern="100" dirty="0">
                    <a:solidFill>
                      <a:srgbClr val="000000"/>
                    </a:solidFill>
                    <a:latin typeface="Cambria" panose="02040503050406030204" pitchFamily="18" charset="0"/>
                    <a:cs typeface="Times New Roman" panose="02020603050405020304" pitchFamily="18" charset="0"/>
                  </a:rPr>
                  <a:t>可将</a:t>
                </a:r>
                <a:r>
                  <a:rPr lang="en-US" altLang="zh-CN" sz="2400" kern="100" dirty="0">
                    <a:solidFill>
                      <a:srgbClr val="000000"/>
                    </a:solidFill>
                    <a:latin typeface="Cambria" panose="02040503050406030204" pitchFamily="18" charset="0"/>
                    <a:cs typeface="Times New Roman" panose="02020603050405020304" pitchFamily="18" charset="0"/>
                  </a:rPr>
                  <a:t>{1</a:t>
                </a:r>
                <a:r>
                  <a:rPr lang="zh-CN" altLang="zh-CN" sz="2400" kern="100" dirty="0">
                    <a:solidFill>
                      <a:srgbClr val="000000"/>
                    </a:solidFill>
                    <a:latin typeface="Cambria" panose="02040503050406030204" pitchFamily="18" charset="0"/>
                    <a:cs typeface="Times New Roman" panose="02020603050405020304" pitchFamily="18" charset="0"/>
                  </a:rPr>
                  <a:t>，</a:t>
                </a:r>
                <a:r>
                  <a:rPr lang="en-US" altLang="zh-CN" sz="2400" kern="100" dirty="0">
                    <a:solidFill>
                      <a:srgbClr val="000000"/>
                    </a:solidFill>
                    <a:latin typeface="Cambria" panose="02040503050406030204" pitchFamily="18" charset="0"/>
                    <a:cs typeface="Times New Roman" panose="02020603050405020304" pitchFamily="18" charset="0"/>
                  </a:rPr>
                  <a:t>3}</a:t>
                </a:r>
                <a:r>
                  <a:rPr lang="zh-CN" altLang="zh-CN" sz="2400" kern="100" dirty="0">
                    <a:solidFill>
                      <a:srgbClr val="000000"/>
                    </a:solidFill>
                    <a:latin typeface="Cambria" panose="02040503050406030204" pitchFamily="18" charset="0"/>
                    <a:cs typeface="Times New Roman" panose="02020603050405020304" pitchFamily="18" charset="0"/>
                  </a:rPr>
                  <a:t>和</a:t>
                </a:r>
                <a:r>
                  <a:rPr lang="en-US" altLang="zh-CN" sz="2400" kern="100" dirty="0">
                    <a:solidFill>
                      <a:srgbClr val="000000"/>
                    </a:solidFill>
                    <a:latin typeface="Cambria" panose="02040503050406030204" pitchFamily="18" charset="0"/>
                    <a:cs typeface="Times New Roman" panose="02020603050405020304" pitchFamily="18" charset="0"/>
                  </a:rPr>
                  <a:t>4</a:t>
                </a:r>
                <a:r>
                  <a:rPr lang="zh-CN" altLang="zh-CN" sz="2400" kern="100" dirty="0">
                    <a:solidFill>
                      <a:srgbClr val="000000"/>
                    </a:solidFill>
                    <a:latin typeface="Cambria" panose="02040503050406030204" pitchFamily="18" charset="0"/>
                    <a:cs typeface="Times New Roman" panose="02020603050405020304" pitchFamily="18" charset="0"/>
                  </a:rPr>
                  <a:t>再合并成一个新类</a:t>
                </a:r>
                <a:r>
                  <a:rPr lang="en-US" altLang="zh-CN" sz="2400" kern="100" dirty="0">
                    <a:solidFill>
                      <a:srgbClr val="000000"/>
                    </a:solidFill>
                    <a:latin typeface="Cambria" panose="02040503050406030204" pitchFamily="18" charset="0"/>
                    <a:cs typeface="Times New Roman" panose="02020603050405020304" pitchFamily="18" charset="0"/>
                  </a:rPr>
                  <a:t>{1</a:t>
                </a:r>
                <a:r>
                  <a:rPr lang="zh-CN" altLang="zh-CN" sz="2400" kern="100" dirty="0">
                    <a:solidFill>
                      <a:srgbClr val="000000"/>
                    </a:solidFill>
                    <a:latin typeface="Cambria" panose="02040503050406030204" pitchFamily="18" charset="0"/>
                    <a:cs typeface="Times New Roman" panose="02020603050405020304" pitchFamily="18" charset="0"/>
                  </a:rPr>
                  <a:t>，</a:t>
                </a:r>
                <a:r>
                  <a:rPr lang="en-US" altLang="zh-CN" sz="2400" kern="100" dirty="0">
                    <a:solidFill>
                      <a:srgbClr val="000000"/>
                    </a:solidFill>
                    <a:latin typeface="Cambria" panose="02040503050406030204" pitchFamily="18" charset="0"/>
                    <a:cs typeface="Times New Roman" panose="02020603050405020304" pitchFamily="18" charset="0"/>
                  </a:rPr>
                  <a:t>3</a:t>
                </a:r>
                <a:r>
                  <a:rPr lang="zh-CN" altLang="zh-CN" sz="2400" kern="100" dirty="0">
                    <a:solidFill>
                      <a:srgbClr val="000000"/>
                    </a:solidFill>
                    <a:latin typeface="Cambria" panose="02040503050406030204" pitchFamily="18" charset="0"/>
                    <a:cs typeface="Times New Roman" panose="02020603050405020304" pitchFamily="18" charset="0"/>
                  </a:rPr>
                  <a:t>，</a:t>
                </a:r>
                <a:r>
                  <a:rPr lang="en-US" altLang="zh-CN" sz="2400" kern="100" dirty="0">
                    <a:solidFill>
                      <a:srgbClr val="000000"/>
                    </a:solidFill>
                    <a:latin typeface="Cambria" panose="02040503050406030204" pitchFamily="18" charset="0"/>
                    <a:cs typeface="Times New Roman" panose="02020603050405020304" pitchFamily="18" charset="0"/>
                  </a:rPr>
                  <a:t>4}</a:t>
                </a:r>
                <a:r>
                  <a:rPr lang="zh-CN" altLang="zh-CN" sz="2400" kern="100" dirty="0" smtClean="0">
                    <a:solidFill>
                      <a:srgbClr val="000000"/>
                    </a:solidFill>
                    <a:latin typeface="Cambria" panose="02040503050406030204" pitchFamily="18" charset="0"/>
                    <a:cs typeface="Times New Roman" panose="02020603050405020304" pitchFamily="18" charset="0"/>
                  </a:rPr>
                  <a:t>。</a:t>
                </a:r>
                <a:r>
                  <a:rPr lang="zh-CN" altLang="en-US" sz="2400" dirty="0" smtClean="0">
                    <a:solidFill>
                      <a:srgbClr val="000000"/>
                    </a:solidFill>
                    <a:cs typeface="Times New Roman" panose="02020603050405020304" pitchFamily="18" charset="0"/>
                  </a:rPr>
                  <a:t>第三次</a:t>
                </a:r>
                <a:r>
                  <a:rPr lang="zh-CN" altLang="en-US" sz="2400" dirty="0">
                    <a:solidFill>
                      <a:srgbClr val="000000"/>
                    </a:solidFill>
                    <a:cs typeface="Times New Roman" panose="02020603050405020304" pitchFamily="18" charset="0"/>
                  </a:rPr>
                  <a:t>聚类后，各类之间距离如下表：</a:t>
                </a:r>
                <a:endParaRPr lang="zh-CN" altLang="en-US" sz="2400" dirty="0"/>
              </a:p>
              <a:p>
                <a:pPr indent="304800" algn="just">
                  <a:lnSpc>
                    <a:spcPct val="150000"/>
                  </a:lnSpc>
                  <a:spcAft>
                    <a:spcPts val="0"/>
                  </a:spcAft>
                </a:pPr>
                <a:endParaRPr lang="zh-CN" altLang="zh-CN" sz="2400" kern="100" dirty="0">
                  <a:latin typeface="Cambria" panose="02040503050406030204" pitchFamily="18" charset="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539552" y="4082693"/>
                <a:ext cx="8136904" cy="2902077"/>
              </a:xfrm>
              <a:prstGeom prst="rect">
                <a:avLst/>
              </a:prstGeom>
              <a:blipFill>
                <a:blip r:embed="rId3"/>
                <a:stretch>
                  <a:fillRect l="-1199" r="-11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05643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pic>
        <p:nvPicPr>
          <p:cNvPr id="5" name="图片 4"/>
          <p:cNvPicPr/>
          <p:nvPr/>
        </p:nvPicPr>
        <p:blipFill>
          <a:blip r:embed="rId2"/>
          <a:stretch>
            <a:fillRect/>
          </a:stretch>
        </p:blipFill>
        <p:spPr>
          <a:xfrm>
            <a:off x="1183243" y="1412776"/>
            <a:ext cx="5832648" cy="1440160"/>
          </a:xfrm>
          <a:prstGeom prst="rect">
            <a:avLst/>
          </a:prstGeom>
        </p:spPr>
      </p:pic>
      <p:sp>
        <p:nvSpPr>
          <p:cNvPr id="3" name="矩形 2"/>
          <p:cNvSpPr/>
          <p:nvPr/>
        </p:nvSpPr>
        <p:spPr>
          <a:xfrm>
            <a:off x="395536" y="2996952"/>
            <a:ext cx="8424936" cy="1015663"/>
          </a:xfrm>
          <a:prstGeom prst="rect">
            <a:avLst/>
          </a:prstGeom>
        </p:spPr>
        <p:txBody>
          <a:bodyPr wrap="square">
            <a:spAutoFit/>
          </a:bodyPr>
          <a:lstStyle/>
          <a:p>
            <a:pPr indent="304800" algn="just">
              <a:lnSpc>
                <a:spcPct val="150000"/>
              </a:lnSpc>
              <a:spcAft>
                <a:spcPts val="0"/>
              </a:spcAft>
            </a:pPr>
            <a:r>
              <a:rPr lang="en-US" altLang="zh-CN" sz="2000" kern="100" dirty="0" smtClean="0">
                <a:solidFill>
                  <a:srgbClr val="000000"/>
                </a:solidFill>
                <a:latin typeface="Cambria" panose="02040503050406030204" pitchFamily="18" charset="0"/>
                <a:cs typeface="Times New Roman" panose="02020603050405020304" pitchFamily="18" charset="0"/>
              </a:rPr>
              <a:t>     </a:t>
            </a:r>
            <a:r>
              <a:rPr lang="zh-CN" altLang="zh-CN" sz="2000" kern="100" dirty="0" smtClean="0">
                <a:solidFill>
                  <a:srgbClr val="000000"/>
                </a:solidFill>
                <a:latin typeface="Cambria" panose="02040503050406030204" pitchFamily="18" charset="0"/>
                <a:cs typeface="Times New Roman" panose="02020603050405020304" pitchFamily="18" charset="0"/>
              </a:rPr>
              <a:t>最后</a:t>
            </a:r>
            <a:r>
              <a:rPr lang="zh-CN" altLang="zh-CN" sz="2000" kern="100" dirty="0">
                <a:solidFill>
                  <a:srgbClr val="000000"/>
                </a:solidFill>
                <a:latin typeface="Cambria" panose="02040503050406030204" pitchFamily="18" charset="0"/>
                <a:cs typeface="Times New Roman" panose="02020603050405020304" pitchFamily="18" charset="0"/>
              </a:rPr>
              <a:t>再将</a:t>
            </a:r>
            <a:r>
              <a:rPr lang="en-US" altLang="zh-CN" sz="2000" kern="100" dirty="0">
                <a:solidFill>
                  <a:srgbClr val="000000"/>
                </a:solidFill>
                <a:latin typeface="Cambria" panose="02040503050406030204" pitchFamily="18" charset="0"/>
                <a:cs typeface="Times New Roman" panose="02020603050405020304" pitchFamily="18" charset="0"/>
              </a:rPr>
              <a:t>{2</a:t>
            </a:r>
            <a:r>
              <a:rPr lang="zh-CN" altLang="zh-CN" sz="2000" kern="100" dirty="0">
                <a:solidFill>
                  <a:srgbClr val="000000"/>
                </a:solidFill>
                <a:latin typeface="Cambria" panose="02040503050406030204" pitchFamily="18" charset="0"/>
                <a:cs typeface="Times New Roman" panose="02020603050405020304" pitchFamily="18" charset="0"/>
              </a:rPr>
              <a:t>，</a:t>
            </a:r>
            <a:r>
              <a:rPr lang="en-US" altLang="zh-CN" sz="2000" kern="100" dirty="0">
                <a:solidFill>
                  <a:srgbClr val="000000"/>
                </a:solidFill>
                <a:latin typeface="Cambria" panose="02040503050406030204" pitchFamily="18" charset="0"/>
                <a:cs typeface="Times New Roman" panose="02020603050405020304" pitchFamily="18" charset="0"/>
              </a:rPr>
              <a:t>5}</a:t>
            </a:r>
            <a:r>
              <a:rPr lang="zh-CN" altLang="zh-CN" sz="2000" kern="100" dirty="0">
                <a:solidFill>
                  <a:srgbClr val="000000"/>
                </a:solidFill>
                <a:latin typeface="Cambria" panose="02040503050406030204" pitchFamily="18" charset="0"/>
                <a:cs typeface="Times New Roman" panose="02020603050405020304" pitchFamily="18" charset="0"/>
              </a:rPr>
              <a:t>和</a:t>
            </a:r>
            <a:r>
              <a:rPr lang="en-US" altLang="zh-CN" sz="2000" kern="100" dirty="0">
                <a:solidFill>
                  <a:srgbClr val="000000"/>
                </a:solidFill>
                <a:latin typeface="Cambria" panose="02040503050406030204" pitchFamily="18" charset="0"/>
                <a:cs typeface="Times New Roman" panose="02020603050405020304" pitchFamily="18" charset="0"/>
              </a:rPr>
              <a:t>{1</a:t>
            </a:r>
            <a:r>
              <a:rPr lang="zh-CN" altLang="zh-CN" sz="2000" kern="100" dirty="0">
                <a:solidFill>
                  <a:srgbClr val="000000"/>
                </a:solidFill>
                <a:latin typeface="Cambria" panose="02040503050406030204" pitchFamily="18" charset="0"/>
                <a:cs typeface="Times New Roman" panose="02020603050405020304" pitchFamily="18" charset="0"/>
              </a:rPr>
              <a:t>，</a:t>
            </a:r>
            <a:r>
              <a:rPr lang="en-US" altLang="zh-CN" sz="2000" kern="100" dirty="0">
                <a:solidFill>
                  <a:srgbClr val="000000"/>
                </a:solidFill>
                <a:latin typeface="Cambria" panose="02040503050406030204" pitchFamily="18" charset="0"/>
                <a:cs typeface="Times New Roman" panose="02020603050405020304" pitchFamily="18" charset="0"/>
              </a:rPr>
              <a:t>3</a:t>
            </a:r>
            <a:r>
              <a:rPr lang="zh-CN" altLang="zh-CN" sz="2000" kern="100" dirty="0">
                <a:solidFill>
                  <a:srgbClr val="000000"/>
                </a:solidFill>
                <a:latin typeface="Cambria" panose="02040503050406030204" pitchFamily="18" charset="0"/>
                <a:cs typeface="Times New Roman" panose="02020603050405020304" pitchFamily="18" charset="0"/>
              </a:rPr>
              <a:t>，</a:t>
            </a:r>
            <a:r>
              <a:rPr lang="en-US" altLang="zh-CN" sz="2000" kern="100" dirty="0">
                <a:solidFill>
                  <a:srgbClr val="000000"/>
                </a:solidFill>
                <a:latin typeface="Cambria" panose="02040503050406030204" pitchFamily="18" charset="0"/>
                <a:cs typeface="Times New Roman" panose="02020603050405020304" pitchFamily="18" charset="0"/>
              </a:rPr>
              <a:t>4}</a:t>
            </a:r>
            <a:r>
              <a:rPr lang="zh-CN" altLang="zh-CN" sz="2000" kern="100" dirty="0">
                <a:solidFill>
                  <a:srgbClr val="000000"/>
                </a:solidFill>
                <a:latin typeface="Cambria" panose="02040503050406030204" pitchFamily="18" charset="0"/>
                <a:cs typeface="Times New Roman" panose="02020603050405020304" pitchFamily="18" charset="0"/>
              </a:rPr>
              <a:t>合并成一个类，由此完成了整个聚类过程。相应的树形图</a:t>
            </a:r>
            <a:r>
              <a:rPr lang="zh-CN" altLang="zh-CN" sz="2000" kern="100" dirty="0" smtClean="0">
                <a:solidFill>
                  <a:srgbClr val="000000"/>
                </a:solidFill>
                <a:latin typeface="Cambria" panose="02040503050406030204" pitchFamily="18" charset="0"/>
                <a:cs typeface="Times New Roman" panose="02020603050405020304" pitchFamily="18" charset="0"/>
              </a:rPr>
              <a:t>如</a:t>
            </a:r>
            <a:r>
              <a:rPr lang="zh-CN" altLang="en-US" sz="2000" kern="100" dirty="0" smtClean="0">
                <a:solidFill>
                  <a:srgbClr val="000000"/>
                </a:solidFill>
                <a:latin typeface="Cambria" panose="02040503050406030204" pitchFamily="18" charset="0"/>
                <a:cs typeface="Times New Roman" panose="02020603050405020304" pitchFamily="18" charset="0"/>
              </a:rPr>
              <a:t>下</a:t>
            </a:r>
            <a:r>
              <a:rPr lang="zh-CN" altLang="zh-CN" sz="2000" kern="100" dirty="0" smtClean="0">
                <a:solidFill>
                  <a:srgbClr val="000000"/>
                </a:solidFill>
                <a:latin typeface="Cambria" panose="02040503050406030204" pitchFamily="18" charset="0"/>
                <a:cs typeface="Times New Roman" panose="02020603050405020304" pitchFamily="18" charset="0"/>
              </a:rPr>
              <a:t>图所</a:t>
            </a:r>
            <a:r>
              <a:rPr lang="zh-CN" altLang="zh-CN" sz="2000" kern="100" dirty="0">
                <a:solidFill>
                  <a:srgbClr val="000000"/>
                </a:solidFill>
                <a:latin typeface="Cambria" panose="02040503050406030204" pitchFamily="18" charset="0"/>
                <a:cs typeface="Times New Roman" panose="02020603050405020304" pitchFamily="18" charset="0"/>
              </a:rPr>
              <a:t>示，从中可以清楚地看到整个聚类的过程。</a:t>
            </a:r>
            <a:endParaRPr lang="zh-CN" altLang="zh-CN" sz="2000" kern="100" dirty="0">
              <a:latin typeface="Cambria" panose="02040503050406030204" pitchFamily="18" charset="0"/>
              <a:cs typeface="Times New Roman" panose="02020603050405020304" pitchFamily="18" charset="0"/>
            </a:endParaRPr>
          </a:p>
        </p:txBody>
      </p:sp>
      <p:pic>
        <p:nvPicPr>
          <p:cNvPr id="7" name="图片 6"/>
          <p:cNvPicPr/>
          <p:nvPr/>
        </p:nvPicPr>
        <p:blipFill>
          <a:blip r:embed="rId3"/>
          <a:stretch>
            <a:fillRect/>
          </a:stretch>
        </p:blipFill>
        <p:spPr>
          <a:xfrm>
            <a:off x="971600" y="4156631"/>
            <a:ext cx="6768752" cy="2008673"/>
          </a:xfrm>
          <a:prstGeom prst="rect">
            <a:avLst/>
          </a:prstGeom>
        </p:spPr>
      </p:pic>
    </p:spTree>
    <p:extLst>
      <p:ext uri="{BB962C8B-B14F-4D97-AF65-F5344CB8AC3E}">
        <p14:creationId xmlns:p14="http://schemas.microsoft.com/office/powerpoint/2010/main" val="12112122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sp>
        <p:nvSpPr>
          <p:cNvPr id="37891" name="Rectangle 3"/>
          <p:cNvSpPr>
            <a:spLocks noGrp="1" noChangeArrowheads="1"/>
          </p:cNvSpPr>
          <p:nvPr>
            <p:ph type="body" idx="1"/>
          </p:nvPr>
        </p:nvSpPr>
        <p:spPr>
          <a:xfrm>
            <a:off x="381000" y="1447800"/>
            <a:ext cx="8583488" cy="4648200"/>
          </a:xfrm>
        </p:spPr>
        <p:txBody>
          <a:bodyPr/>
          <a:lstStyle/>
          <a:p>
            <a:pPr eaLnBrk="1" hangingPunct="1">
              <a:buFontTx/>
              <a:buNone/>
            </a:pPr>
            <a:r>
              <a:rPr lang="zh-CN" altLang="en-US" dirty="0" smtClean="0"/>
              <a:t>（二）最长距离法</a:t>
            </a:r>
          </a:p>
          <a:p>
            <a:pPr eaLnBrk="1" hangingPunct="1">
              <a:buFontTx/>
              <a:buNone/>
            </a:pPr>
            <a:r>
              <a:rPr lang="en-US" altLang="zh-CN" dirty="0" smtClean="0"/>
              <a:t>1</a:t>
            </a:r>
            <a:r>
              <a:rPr lang="zh-CN" altLang="en-US" dirty="0" smtClean="0"/>
              <a:t>、类间距离定义：</a:t>
            </a:r>
            <a:r>
              <a:rPr lang="zh-CN" altLang="zh-CN" dirty="0" smtClean="0"/>
              <a:t>两</a:t>
            </a:r>
            <a:r>
              <a:rPr lang="zh-CN" altLang="zh-CN" dirty="0"/>
              <a:t>类</a:t>
            </a:r>
            <a:r>
              <a:rPr lang="zh-CN" altLang="zh-CN" dirty="0" smtClean="0"/>
              <a:t>中</a:t>
            </a:r>
            <a:r>
              <a:rPr lang="zh-CN" altLang="en-US" dirty="0" smtClean="0"/>
              <a:t>最远</a:t>
            </a:r>
            <a:r>
              <a:rPr lang="zh-CN" altLang="zh-CN" dirty="0" smtClean="0"/>
              <a:t>元素</a:t>
            </a:r>
            <a:r>
              <a:rPr lang="zh-CN" altLang="zh-CN" dirty="0"/>
              <a:t>之间</a:t>
            </a:r>
            <a:r>
              <a:rPr lang="zh-CN" altLang="zh-CN" dirty="0" smtClean="0"/>
              <a:t>距离</a:t>
            </a:r>
            <a:r>
              <a:rPr lang="zh-CN" altLang="en-US" dirty="0" smtClean="0"/>
              <a:t>。</a:t>
            </a:r>
            <a:endParaRPr lang="en-US" altLang="zh-CN" dirty="0" smtClean="0"/>
          </a:p>
        </p:txBody>
      </p:sp>
      <p:sp>
        <p:nvSpPr>
          <p:cNvPr id="3" name="矩形 2"/>
          <p:cNvSpPr/>
          <p:nvPr/>
        </p:nvSpPr>
        <p:spPr>
          <a:xfrm>
            <a:off x="381000" y="4876293"/>
            <a:ext cx="8583488" cy="1107996"/>
          </a:xfrm>
          <a:prstGeom prst="rect">
            <a:avLst/>
          </a:prstGeom>
        </p:spPr>
        <p:txBody>
          <a:bodyPr wrap="square">
            <a:spAutoFit/>
          </a:bodyPr>
          <a:lstStyle/>
          <a:p>
            <a:pPr indent="304800" algn="just">
              <a:lnSpc>
                <a:spcPct val="150000"/>
              </a:lnSpc>
              <a:spcAft>
                <a:spcPts val="0"/>
              </a:spcAft>
            </a:pPr>
            <a:r>
              <a:rPr lang="zh-CN" altLang="zh-CN" sz="2400" kern="100" dirty="0">
                <a:latin typeface="Cambria" panose="02040503050406030204" pitchFamily="18" charset="0"/>
                <a:cs typeface="Times New Roman" panose="02020603050405020304" pitchFamily="18" charset="0"/>
              </a:rPr>
              <a:t>类间距离</a:t>
            </a:r>
            <a:r>
              <a:rPr lang="en-US" altLang="zh-CN" sz="2400" kern="100" dirty="0">
                <a:latin typeface="Cambria" panose="02040503050406030204" pitchFamily="18" charset="0"/>
                <a:cs typeface="Times New Roman" panose="02020603050405020304" pitchFamily="18" charset="0"/>
              </a:rPr>
              <a:t>d</a:t>
            </a:r>
            <a:r>
              <a:rPr lang="en-US" altLang="zh-CN" sz="2400" kern="100" baseline="-25000" dirty="0">
                <a:latin typeface="Cambria" panose="02040503050406030204" pitchFamily="18" charset="0"/>
                <a:cs typeface="Times New Roman" panose="02020603050405020304" pitchFamily="18" charset="0"/>
              </a:rPr>
              <a:t>{1, 2, 3, 4}{5, 6, 7}</a:t>
            </a:r>
            <a:r>
              <a:rPr lang="en-US" altLang="zh-CN" sz="2400" kern="100" dirty="0">
                <a:latin typeface="Cambria" panose="02040503050406030204" pitchFamily="18" charset="0"/>
                <a:cs typeface="Times New Roman" panose="02020603050405020304" pitchFamily="18" charset="0"/>
              </a:rPr>
              <a:t> </a:t>
            </a:r>
            <a:endParaRPr lang="zh-CN" altLang="zh-CN" sz="2400" kern="100" dirty="0">
              <a:latin typeface="Cambria" panose="02040503050406030204" pitchFamily="18" charset="0"/>
              <a:cs typeface="Times New Roman" panose="02020603050405020304" pitchFamily="18" charset="0"/>
            </a:endParaRPr>
          </a:p>
          <a:p>
            <a:pPr indent="304800" algn="just">
              <a:lnSpc>
                <a:spcPct val="150000"/>
              </a:lnSpc>
              <a:spcAft>
                <a:spcPts val="0"/>
              </a:spcAft>
            </a:pPr>
            <a:r>
              <a:rPr lang="en-US" altLang="zh-CN" sz="2000" kern="100" dirty="0">
                <a:latin typeface="宋体" panose="02010600030101010101" pitchFamily="2" charset="-122"/>
                <a:cs typeface="Times New Roman" panose="02020603050405020304" pitchFamily="18" charset="0"/>
              </a:rPr>
              <a:t>= </a:t>
            </a:r>
            <a:r>
              <a:rPr lang="en-US" altLang="zh-CN" sz="2000" kern="100" dirty="0" smtClean="0">
                <a:latin typeface="宋体" panose="02010600030101010101" pitchFamily="2" charset="-122"/>
                <a:cs typeface="Times New Roman" panose="02020603050405020304" pitchFamily="18" charset="0"/>
              </a:rPr>
              <a:t>max </a:t>
            </a:r>
            <a:r>
              <a:rPr lang="en-US" altLang="zh-CN" sz="2000" kern="100" dirty="0">
                <a:latin typeface="宋体" panose="02010600030101010101" pitchFamily="2" charset="-122"/>
                <a:cs typeface="Times New Roman" panose="02020603050405020304" pitchFamily="18" charset="0"/>
              </a:rPr>
              <a:t>{d</a:t>
            </a:r>
            <a:r>
              <a:rPr lang="en-US" altLang="zh-CN" sz="2000" kern="100" baseline="-25000" dirty="0">
                <a:latin typeface="宋体" panose="02010600030101010101" pitchFamily="2" charset="-122"/>
                <a:cs typeface="Times New Roman" panose="02020603050405020304" pitchFamily="18" charset="0"/>
              </a:rPr>
              <a:t>15</a:t>
            </a:r>
            <a:r>
              <a:rPr lang="en-US" altLang="zh-CN" sz="2000" kern="100" dirty="0">
                <a:latin typeface="宋体" panose="02010600030101010101" pitchFamily="2" charset="-122"/>
                <a:cs typeface="Times New Roman" panose="02020603050405020304" pitchFamily="18" charset="0"/>
              </a:rPr>
              <a:t>, d</a:t>
            </a:r>
            <a:r>
              <a:rPr lang="en-US" altLang="zh-CN" sz="2000" kern="100" baseline="-25000" dirty="0">
                <a:latin typeface="宋体" panose="02010600030101010101" pitchFamily="2" charset="-122"/>
                <a:cs typeface="Times New Roman" panose="02020603050405020304" pitchFamily="18" charset="0"/>
              </a:rPr>
              <a:t>16</a:t>
            </a:r>
            <a:r>
              <a:rPr lang="en-US" altLang="zh-CN" sz="2000" kern="100" dirty="0">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17</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25</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26</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27</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35</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36</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37</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45</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46</a:t>
            </a:r>
            <a:r>
              <a:rPr lang="en-US" altLang="zh-CN" sz="2000" kern="100" dirty="0">
                <a:solidFill>
                  <a:srgbClr val="000000"/>
                </a:solidFill>
                <a:latin typeface="宋体" panose="02010600030101010101" pitchFamily="2" charset="-122"/>
                <a:cs typeface="Times New Roman" panose="02020603050405020304" pitchFamily="18" charset="0"/>
              </a:rPr>
              <a:t>, d</a:t>
            </a:r>
            <a:r>
              <a:rPr lang="en-US" altLang="zh-CN" sz="2000" kern="100" baseline="-25000" dirty="0">
                <a:solidFill>
                  <a:srgbClr val="000000"/>
                </a:solidFill>
                <a:latin typeface="宋体" panose="02010600030101010101" pitchFamily="2" charset="-122"/>
                <a:cs typeface="Times New Roman" panose="02020603050405020304" pitchFamily="18" charset="0"/>
              </a:rPr>
              <a:t>47</a:t>
            </a:r>
            <a:r>
              <a:rPr lang="en-US" altLang="zh-CN" sz="2000" kern="100" dirty="0">
                <a:latin typeface="宋体" panose="02010600030101010101" pitchFamily="2" charset="-122"/>
                <a:cs typeface="Times New Roman" panose="02020603050405020304" pitchFamily="18" charset="0"/>
              </a:rPr>
              <a:t>} = </a:t>
            </a:r>
            <a:r>
              <a:rPr lang="en-US" altLang="zh-CN" sz="2000" kern="100" dirty="0" smtClean="0">
                <a:solidFill>
                  <a:srgbClr val="000000"/>
                </a:solidFill>
                <a:latin typeface="宋体" panose="02010600030101010101" pitchFamily="2" charset="-122"/>
                <a:cs typeface="Times New Roman" panose="02020603050405020304" pitchFamily="18" charset="0"/>
              </a:rPr>
              <a:t>d</a:t>
            </a:r>
            <a:r>
              <a:rPr lang="en-US" altLang="zh-CN" sz="2000" kern="100" baseline="-25000" dirty="0" smtClean="0">
                <a:solidFill>
                  <a:srgbClr val="000000"/>
                </a:solidFill>
                <a:latin typeface="宋体" panose="02010600030101010101" pitchFamily="2" charset="-122"/>
                <a:cs typeface="Times New Roman" panose="02020603050405020304" pitchFamily="18" charset="0"/>
              </a:rPr>
              <a:t>16</a:t>
            </a:r>
            <a:endParaRPr lang="zh-CN" altLang="zh-CN" sz="2000" kern="100" dirty="0">
              <a:latin typeface="Cambria" panose="02040503050406030204" pitchFamily="18" charset="0"/>
              <a:cs typeface="Times New Roman" panose="02020603050405020304" pitchFamily="18" charset="0"/>
            </a:endParaRP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1475656" y="2920048"/>
            <a:ext cx="5204861" cy="1651445"/>
          </a:xfrm>
          <a:prstGeom prst="rect">
            <a:avLst/>
          </a:prstGeom>
          <a:extLst>
            <a:ext uri="{FAA26D3D-D897-4be2-8F04-BA451C77F1D7}">
              <ma14:placeholderFlag xmlns:lc="http://schemas.openxmlformats.org/drawingml/2006/lockedCanvas"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pic>
    </p:spTree>
    <p:extLst>
      <p:ext uri="{BB962C8B-B14F-4D97-AF65-F5344CB8AC3E}">
        <p14:creationId xmlns:p14="http://schemas.microsoft.com/office/powerpoint/2010/main" val="2401032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381000"/>
            <a:ext cx="8153400" cy="762000"/>
          </a:xfrm>
        </p:spPr>
        <p:txBody>
          <a:bodyPr/>
          <a:lstStyle/>
          <a:p>
            <a:pPr algn="l" eaLnBrk="1" hangingPunct="1"/>
            <a:r>
              <a:rPr lang="en-US" altLang="zh-CN" sz="3600" b="1" smtClean="0">
                <a:solidFill>
                  <a:srgbClr val="FF0000"/>
                </a:solidFill>
              </a:rPr>
              <a:t>8-2 </a:t>
            </a:r>
            <a:r>
              <a:rPr lang="zh-CN" altLang="en-US" sz="3600" b="1" smtClean="0">
                <a:solidFill>
                  <a:srgbClr val="FF0000"/>
                </a:solidFill>
              </a:rPr>
              <a:t>聚类分析中的数据类型</a:t>
            </a:r>
          </a:p>
        </p:txBody>
      </p:sp>
      <p:sp>
        <p:nvSpPr>
          <p:cNvPr id="8195" name="Rectangle 4"/>
          <p:cNvSpPr>
            <a:spLocks noGrp="1" noChangeArrowheads="1"/>
          </p:cNvSpPr>
          <p:nvPr>
            <p:ph type="body" idx="1"/>
          </p:nvPr>
        </p:nvSpPr>
        <p:spPr>
          <a:xfrm>
            <a:off x="304800" y="1447800"/>
            <a:ext cx="8153400" cy="4648200"/>
          </a:xfrm>
        </p:spPr>
        <p:txBody>
          <a:bodyPr/>
          <a:lstStyle/>
          <a:p>
            <a:pPr eaLnBrk="1" hangingPunct="1">
              <a:buFontTx/>
              <a:buNone/>
            </a:pPr>
            <a:r>
              <a:rPr lang="en-US" altLang="zh-CN" sz="2000" smtClean="0"/>
              <a:t>1</a:t>
            </a:r>
            <a:r>
              <a:rPr lang="zh-CN" altLang="en-US" sz="2000" smtClean="0"/>
              <a:t>、</a:t>
            </a:r>
            <a:r>
              <a:rPr lang="zh-CN" altLang="en-US" sz="2000" b="1" smtClean="0"/>
              <a:t>数据矩阵</a:t>
            </a:r>
            <a:r>
              <a:rPr lang="zh-CN" altLang="en-US" sz="2000" smtClean="0">
                <a:solidFill>
                  <a:srgbClr val="006666"/>
                </a:solidFill>
              </a:rPr>
              <a:t>（</a:t>
            </a:r>
            <a:r>
              <a:rPr lang="en-US" altLang="zh-CN" sz="2000" smtClean="0"/>
              <a:t>Data matrix</a:t>
            </a:r>
            <a:r>
              <a:rPr lang="zh-CN" altLang="en-US" sz="2000" smtClean="0"/>
              <a:t>，或称为对象属性结构）</a:t>
            </a:r>
          </a:p>
        </p:txBody>
      </p:sp>
      <p:pic>
        <p:nvPicPr>
          <p:cNvPr id="819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789363"/>
            <a:ext cx="317182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8"/>
          <p:cNvSpPr>
            <a:spLocks noChangeArrowheads="1"/>
          </p:cNvSpPr>
          <p:nvPr/>
        </p:nvSpPr>
        <p:spPr bwMode="auto">
          <a:xfrm>
            <a:off x="179388" y="1801813"/>
            <a:ext cx="871378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en-US" altLang="zh-CN" sz="2800">
                <a:solidFill>
                  <a:srgbClr val="006666"/>
                </a:solidFill>
              </a:rPr>
              <a:t>    </a:t>
            </a:r>
            <a:r>
              <a:rPr lang="zh-CN" altLang="en-US" sz="2000"/>
              <a:t>它用 </a:t>
            </a:r>
            <a:r>
              <a:rPr lang="en-US" altLang="zh-CN" sz="2000"/>
              <a:t>p </a:t>
            </a:r>
            <a:r>
              <a:rPr lang="zh-CN" altLang="en-US" sz="2000"/>
              <a:t>个</a:t>
            </a:r>
            <a:r>
              <a:rPr lang="zh-CN" altLang="en-US" sz="2000" b="1"/>
              <a:t>变量</a:t>
            </a:r>
            <a:r>
              <a:rPr lang="zh-CN" altLang="en-US" sz="2000"/>
              <a:t>（也称为属性）来表现 </a:t>
            </a:r>
            <a:r>
              <a:rPr lang="en-US" altLang="zh-CN" sz="2000"/>
              <a:t>n </a:t>
            </a:r>
            <a:r>
              <a:rPr lang="zh-CN" altLang="en-US" sz="2000"/>
              <a:t>个对象， 例如用年龄，身高，性别，种族等属性来表现对象“人”。这种数据结构是关系表的形式，或 者看为 </a:t>
            </a:r>
            <a:r>
              <a:rPr lang="en-US" altLang="zh-CN" sz="2000"/>
              <a:t>n x p </a:t>
            </a:r>
            <a:r>
              <a:rPr lang="zh-CN" altLang="en-US" sz="2000"/>
              <a:t>维（</a:t>
            </a:r>
            <a:r>
              <a:rPr lang="en-US" altLang="zh-CN" sz="2000"/>
              <a:t>n </a:t>
            </a:r>
            <a:r>
              <a:rPr lang="zh-CN" altLang="en-US" sz="2000"/>
              <a:t>个对象</a:t>
            </a:r>
            <a:r>
              <a:rPr lang="en-US" altLang="zh-CN" sz="2000"/>
              <a:t>p </a:t>
            </a:r>
            <a:r>
              <a:rPr lang="zh-CN" altLang="en-US" sz="2000"/>
              <a:t>个属性）的矩阵。</a:t>
            </a:r>
            <a:r>
              <a:rPr lang="zh-CN" altLang="en-US" sz="2000">
                <a:solidFill>
                  <a:srgbClr val="006666"/>
                </a:solidFill>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sp>
        <p:nvSpPr>
          <p:cNvPr id="4" name="文本框 3"/>
          <p:cNvSpPr txBox="1"/>
          <p:nvPr/>
        </p:nvSpPr>
        <p:spPr>
          <a:xfrm>
            <a:off x="269776" y="1484784"/>
            <a:ext cx="8223448" cy="5262979"/>
          </a:xfrm>
          <a:prstGeom prst="rect">
            <a:avLst/>
          </a:prstGeom>
          <a:noFill/>
        </p:spPr>
        <p:txBody>
          <a:bodyPr wrap="square" rtlCol="0">
            <a:spAutoFit/>
          </a:bodyPr>
          <a:lstStyle/>
          <a:p>
            <a:pPr>
              <a:lnSpc>
                <a:spcPct val="150000"/>
              </a:lnSpc>
            </a:pPr>
            <a:r>
              <a:rPr lang="en-US" altLang="zh-CN" dirty="0" smtClean="0">
                <a:solidFill>
                  <a:schemeClr val="tx1"/>
                </a:solidFill>
              </a:rPr>
              <a:t>2</a:t>
            </a:r>
            <a:r>
              <a:rPr lang="zh-CN" altLang="en-US" dirty="0" smtClean="0">
                <a:solidFill>
                  <a:schemeClr val="tx1"/>
                </a:solidFill>
              </a:rPr>
              <a:t>、最长距离层次聚类法：</a:t>
            </a:r>
            <a:endParaRPr lang="en-US" altLang="zh-CN" dirty="0" smtClean="0">
              <a:solidFill>
                <a:schemeClr val="tx1"/>
              </a:solidFill>
            </a:endParaRPr>
          </a:p>
          <a:p>
            <a:pPr>
              <a:lnSpc>
                <a:spcPct val="150000"/>
              </a:lnSpc>
            </a:pPr>
            <a:r>
              <a:rPr lang="zh-CN" altLang="en-US" dirty="0" smtClean="0">
                <a:solidFill>
                  <a:schemeClr val="tx1"/>
                </a:solidFill>
              </a:rPr>
              <a:t>    首先</a:t>
            </a:r>
            <a:r>
              <a:rPr lang="zh-CN" altLang="en-US" dirty="0">
                <a:solidFill>
                  <a:schemeClr val="tx1"/>
                </a:solidFill>
              </a:rPr>
              <a:t>定义每个对象为一类</a:t>
            </a:r>
            <a:r>
              <a:rPr lang="zh-CN" altLang="en-US" dirty="0" smtClean="0">
                <a:solidFill>
                  <a:schemeClr val="tx1"/>
                </a:solidFill>
              </a:rPr>
              <a:t>，以</a:t>
            </a:r>
            <a:r>
              <a:rPr lang="zh-CN" altLang="en-US" dirty="0" smtClean="0">
                <a:solidFill>
                  <a:schemeClr val="tx1"/>
                </a:solidFill>
              </a:rPr>
              <a:t>类间距离为聚类依据，</a:t>
            </a:r>
            <a:r>
              <a:rPr lang="zh-CN" altLang="zh-CN" dirty="0" smtClean="0">
                <a:solidFill>
                  <a:schemeClr val="tx1"/>
                </a:solidFill>
              </a:rPr>
              <a:t>依次</a:t>
            </a:r>
            <a:r>
              <a:rPr lang="zh-CN" altLang="zh-CN" dirty="0">
                <a:solidFill>
                  <a:schemeClr val="tx1"/>
                </a:solidFill>
              </a:rPr>
              <a:t>逐次</a:t>
            </a:r>
            <a:r>
              <a:rPr lang="zh-CN" altLang="zh-CN" dirty="0" smtClean="0">
                <a:solidFill>
                  <a:schemeClr val="tx1"/>
                </a:solidFill>
              </a:rPr>
              <a:t>选择</a:t>
            </a:r>
            <a:r>
              <a:rPr lang="zh-CN" altLang="en-US" dirty="0">
                <a:solidFill>
                  <a:schemeClr val="tx1"/>
                </a:solidFill>
              </a:rPr>
              <a:t>类间</a:t>
            </a:r>
            <a:r>
              <a:rPr lang="zh-CN" altLang="zh-CN" dirty="0" smtClean="0">
                <a:solidFill>
                  <a:schemeClr val="tx1"/>
                </a:solidFill>
              </a:rPr>
              <a:t>最</a:t>
            </a:r>
            <a:r>
              <a:rPr lang="zh-CN" altLang="en-US" dirty="0" smtClean="0">
                <a:solidFill>
                  <a:schemeClr val="tx1"/>
                </a:solidFill>
              </a:rPr>
              <a:t>长距离进行</a:t>
            </a:r>
            <a:r>
              <a:rPr lang="zh-CN" altLang="zh-CN" dirty="0" smtClean="0">
                <a:solidFill>
                  <a:schemeClr val="tx1"/>
                </a:solidFill>
              </a:rPr>
              <a:t>聚类的</a:t>
            </a:r>
            <a:r>
              <a:rPr lang="zh-CN" altLang="en-US" dirty="0" smtClean="0">
                <a:solidFill>
                  <a:schemeClr val="tx1"/>
                </a:solidFill>
              </a:rPr>
              <a:t>过程</a:t>
            </a:r>
            <a:r>
              <a:rPr lang="zh-CN" altLang="zh-CN" dirty="0" smtClean="0">
                <a:solidFill>
                  <a:schemeClr val="tx1"/>
                </a:solidFill>
              </a:rPr>
              <a:t>叫</a:t>
            </a:r>
            <a:r>
              <a:rPr lang="zh-CN" altLang="zh-CN" dirty="0">
                <a:solidFill>
                  <a:schemeClr val="tx1"/>
                </a:solidFill>
              </a:rPr>
              <a:t>最</a:t>
            </a:r>
            <a:r>
              <a:rPr lang="zh-CN" altLang="zh-CN" dirty="0" smtClean="0">
                <a:solidFill>
                  <a:schemeClr val="tx1"/>
                </a:solidFill>
              </a:rPr>
              <a:t>短距离</a:t>
            </a:r>
            <a:r>
              <a:rPr lang="zh-CN" altLang="en-US" dirty="0">
                <a:solidFill>
                  <a:schemeClr val="tx1"/>
                </a:solidFill>
              </a:rPr>
              <a:t>聚类法</a:t>
            </a:r>
            <a:r>
              <a:rPr lang="zh-CN" altLang="zh-CN" dirty="0" smtClean="0">
                <a:solidFill>
                  <a:schemeClr val="tx1"/>
                </a:solidFill>
              </a:rPr>
              <a:t>。</a:t>
            </a:r>
            <a:endParaRPr lang="en-US" altLang="zh-CN" dirty="0" smtClean="0">
              <a:solidFill>
                <a:schemeClr val="tx1"/>
              </a:solidFill>
            </a:endParaRPr>
          </a:p>
          <a:p>
            <a:pPr>
              <a:lnSpc>
                <a:spcPct val="150000"/>
              </a:lnSpc>
            </a:pPr>
            <a:r>
              <a:rPr lang="en-US" altLang="zh-CN" dirty="0" smtClean="0">
                <a:solidFill>
                  <a:schemeClr val="tx1"/>
                </a:solidFill>
              </a:rPr>
              <a:t>3</a:t>
            </a:r>
            <a:r>
              <a:rPr lang="zh-CN" altLang="en-US" dirty="0" smtClean="0">
                <a:solidFill>
                  <a:schemeClr val="tx1"/>
                </a:solidFill>
              </a:rPr>
              <a:t>、举例</a:t>
            </a:r>
            <a:endParaRPr lang="en-US" altLang="zh-CN" dirty="0" smtClean="0">
              <a:solidFill>
                <a:schemeClr val="tx1"/>
              </a:solidFill>
            </a:endParaRPr>
          </a:p>
          <a:p>
            <a:pPr>
              <a:lnSpc>
                <a:spcPct val="150000"/>
              </a:lnSpc>
            </a:pPr>
            <a:r>
              <a:rPr lang="en-US" altLang="zh-CN" dirty="0" smtClean="0">
                <a:solidFill>
                  <a:schemeClr val="tx1"/>
                </a:solidFill>
              </a:rPr>
              <a:t>       </a:t>
            </a:r>
            <a:r>
              <a:rPr lang="zh-CN" altLang="zh-CN" dirty="0" smtClean="0">
                <a:solidFill>
                  <a:schemeClr val="tx1"/>
                </a:solidFill>
              </a:rPr>
              <a:t>假定</a:t>
            </a:r>
            <a:r>
              <a:rPr lang="en-US" altLang="zh-CN" dirty="0">
                <a:solidFill>
                  <a:schemeClr val="tx1"/>
                </a:solidFill>
              </a:rPr>
              <a:t>5</a:t>
            </a:r>
            <a:r>
              <a:rPr lang="zh-CN" altLang="zh-CN" dirty="0">
                <a:solidFill>
                  <a:schemeClr val="tx1"/>
                </a:solidFill>
              </a:rPr>
              <a:t>个对象间的距离</a:t>
            </a:r>
            <a:r>
              <a:rPr lang="zh-CN" altLang="zh-CN" dirty="0" smtClean="0">
                <a:solidFill>
                  <a:schemeClr val="tx1"/>
                </a:solidFill>
              </a:rPr>
              <a:t>如</a:t>
            </a:r>
            <a:r>
              <a:rPr lang="zh-CN" altLang="en-US" dirty="0" smtClean="0">
                <a:solidFill>
                  <a:schemeClr val="tx1"/>
                </a:solidFill>
              </a:rPr>
              <a:t>下</a:t>
            </a:r>
            <a:r>
              <a:rPr lang="zh-CN" altLang="zh-CN" dirty="0" smtClean="0">
                <a:solidFill>
                  <a:schemeClr val="tx1"/>
                </a:solidFill>
              </a:rPr>
              <a:t>表所</a:t>
            </a:r>
            <a:r>
              <a:rPr lang="zh-CN" altLang="zh-CN" dirty="0">
                <a:solidFill>
                  <a:schemeClr val="tx1"/>
                </a:solidFill>
              </a:rPr>
              <a:t>示，试用</a:t>
            </a:r>
            <a:r>
              <a:rPr lang="zh-CN" altLang="zh-CN" dirty="0" smtClean="0">
                <a:solidFill>
                  <a:schemeClr val="tx1"/>
                </a:solidFill>
              </a:rPr>
              <a:t>最</a:t>
            </a:r>
            <a:r>
              <a:rPr lang="zh-CN" altLang="en-US" dirty="0" smtClean="0">
                <a:solidFill>
                  <a:schemeClr val="tx1"/>
                </a:solidFill>
              </a:rPr>
              <a:t>长</a:t>
            </a:r>
            <a:r>
              <a:rPr lang="zh-CN" altLang="zh-CN" dirty="0" smtClean="0">
                <a:solidFill>
                  <a:schemeClr val="tx1"/>
                </a:solidFill>
              </a:rPr>
              <a:t>距离法</a:t>
            </a:r>
            <a:r>
              <a:rPr lang="zh-CN" altLang="zh-CN" dirty="0">
                <a:solidFill>
                  <a:schemeClr val="tx1"/>
                </a:solidFill>
              </a:rPr>
              <a:t>聚类并画出树形图（</a:t>
            </a:r>
            <a:r>
              <a:rPr lang="en-US" altLang="zh-CN" dirty="0" err="1">
                <a:solidFill>
                  <a:schemeClr val="tx1"/>
                </a:solidFill>
              </a:rPr>
              <a:t>Dendrogram</a:t>
            </a:r>
            <a:r>
              <a:rPr lang="zh-CN" altLang="zh-CN" dirty="0">
                <a:solidFill>
                  <a:schemeClr val="tx1"/>
                </a:solidFill>
              </a:rPr>
              <a:t>）。</a:t>
            </a:r>
          </a:p>
          <a:p>
            <a:pPr>
              <a:lnSpc>
                <a:spcPct val="150000"/>
              </a:lnSpc>
            </a:pPr>
            <a:endParaRPr lang="zh-CN" altLang="en-US" dirty="0">
              <a:solidFill>
                <a:schemeClr val="tx1"/>
              </a:solidFill>
            </a:endParaRPr>
          </a:p>
        </p:txBody>
      </p:sp>
    </p:spTree>
    <p:extLst>
      <p:ext uri="{BB962C8B-B14F-4D97-AF65-F5344CB8AC3E}">
        <p14:creationId xmlns:p14="http://schemas.microsoft.com/office/powerpoint/2010/main" val="40247814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187624" y="1628800"/>
            <a:ext cx="6696744" cy="2664296"/>
          </a:xfrm>
          <a:prstGeom prst="rect">
            <a:avLst/>
          </a:prstGeom>
          <a:extLst>
            <a:ext uri="{FAA26D3D-D897-4be2-8F04-BA451C77F1D7}">
              <ma14:placeholderFlag xmlns:lc="http://schemas.openxmlformats.org/drawingml/2006/lockedCanvas"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pic>
      <mc:AlternateContent xmlns:mc="http://schemas.openxmlformats.org/markup-compatibility/2006" xmlns:a14="http://schemas.microsoft.com/office/drawing/2010/main">
        <mc:Choice Requires="a14">
          <p:sp>
            <p:nvSpPr>
              <p:cNvPr id="3" name="矩形 2"/>
              <p:cNvSpPr/>
              <p:nvPr/>
            </p:nvSpPr>
            <p:spPr>
              <a:xfrm>
                <a:off x="467544" y="4725144"/>
                <a:ext cx="8280920" cy="1785104"/>
              </a:xfrm>
              <a:prstGeom prst="rect">
                <a:avLst/>
              </a:prstGeom>
            </p:spPr>
            <p:txBody>
              <a:bodyPr wrap="square">
                <a:spAutoFit/>
              </a:bodyPr>
              <a:lstStyle/>
              <a:p>
                <a:pPr indent="304800" algn="just">
                  <a:lnSpc>
                    <a:spcPct val="150000"/>
                  </a:lnSpc>
                  <a:spcAft>
                    <a:spcPts val="0"/>
                  </a:spcAft>
                </a:pPr>
                <a:r>
                  <a:rPr lang="zh-CN" altLang="zh-CN" sz="2000" kern="100" dirty="0" smtClean="0">
                    <a:solidFill>
                      <a:srgbClr val="000000"/>
                    </a:solidFill>
                    <a:latin typeface="Cambria" panose="02040503050406030204" pitchFamily="18" charset="0"/>
                    <a:cs typeface="Times New Roman" panose="02020603050405020304" pitchFamily="18" charset="0"/>
                  </a:rPr>
                  <a:t>解</a:t>
                </a:r>
                <a:r>
                  <a:rPr lang="zh-CN" altLang="en-US" sz="2000" kern="100" dirty="0" smtClean="0">
                    <a:solidFill>
                      <a:srgbClr val="000000"/>
                    </a:solidFill>
                    <a:latin typeface="Cambria" panose="02040503050406030204" pitchFamily="18" charset="0"/>
                    <a:cs typeface="Times New Roman" panose="02020603050405020304" pitchFamily="18" charset="0"/>
                  </a:rPr>
                  <a:t>：</a:t>
                </a:r>
                <a:r>
                  <a:rPr lang="zh-CN" altLang="zh-CN" sz="2000" kern="100" dirty="0" smtClean="0">
                    <a:solidFill>
                      <a:srgbClr val="000000"/>
                    </a:solidFill>
                    <a:latin typeface="Cambria" panose="02040503050406030204" pitchFamily="18" charset="0"/>
                    <a:cs typeface="Times New Roman" panose="02020603050405020304" pitchFamily="18" charset="0"/>
                  </a:rPr>
                  <a:t>先</a:t>
                </a:r>
                <a:r>
                  <a:rPr lang="zh-CN" altLang="zh-CN" sz="2000" kern="100" dirty="0">
                    <a:solidFill>
                      <a:srgbClr val="000000"/>
                    </a:solidFill>
                    <a:latin typeface="Cambria" panose="02040503050406030204" pitchFamily="18" charset="0"/>
                    <a:cs typeface="Times New Roman" panose="02020603050405020304" pitchFamily="18" charset="0"/>
                  </a:rPr>
                  <a:t>将五个对象都分别看成是一个类，</a:t>
                </a:r>
                <a:r>
                  <a:rPr lang="zh-CN" altLang="zh-CN" sz="2000" kern="100" dirty="0" smtClean="0">
                    <a:solidFill>
                      <a:srgbClr val="000000"/>
                    </a:solidFill>
                    <a:latin typeface="Cambria" panose="02040503050406030204" pitchFamily="18" charset="0"/>
                    <a:cs typeface="Times New Roman" panose="02020603050405020304" pitchFamily="18" charset="0"/>
                  </a:rPr>
                  <a:t>由</a:t>
                </a:r>
                <a:r>
                  <a:rPr lang="zh-CN" altLang="en-US" sz="2000" kern="100" dirty="0" smtClean="0">
                    <a:solidFill>
                      <a:srgbClr val="000000"/>
                    </a:solidFill>
                    <a:latin typeface="Cambria" panose="02040503050406030204" pitchFamily="18" charset="0"/>
                    <a:cs typeface="Times New Roman" panose="02020603050405020304" pitchFamily="18" charset="0"/>
                  </a:rPr>
                  <a:t>上</a:t>
                </a:r>
                <a:r>
                  <a:rPr lang="zh-CN" altLang="zh-CN" sz="2000" kern="100" dirty="0" smtClean="0">
                    <a:solidFill>
                      <a:srgbClr val="000000"/>
                    </a:solidFill>
                    <a:latin typeface="Cambria" panose="02040503050406030204" pitchFamily="18" charset="0"/>
                    <a:cs typeface="Times New Roman" panose="02020603050405020304" pitchFamily="18" charset="0"/>
                  </a:rPr>
                  <a:t>表看到</a:t>
                </a:r>
                <a:r>
                  <a:rPr lang="zh-CN" altLang="zh-CN" sz="2000" kern="100" dirty="0">
                    <a:solidFill>
                      <a:srgbClr val="000000"/>
                    </a:solidFill>
                    <a:latin typeface="Cambria" panose="02040503050406030204" pitchFamily="18" charset="0"/>
                    <a:cs typeface="Times New Roman" panose="02020603050405020304" pitchFamily="18" charset="0"/>
                  </a:rPr>
                  <a:t>，最靠近的两个类是</a:t>
                </a:r>
                <a:r>
                  <a:rPr lang="en-US" altLang="zh-CN" sz="2000" kern="100" dirty="0">
                    <a:solidFill>
                      <a:srgbClr val="000000"/>
                    </a:solidFill>
                    <a:latin typeface="Cambria" panose="02040503050406030204" pitchFamily="18" charset="0"/>
                    <a:cs typeface="Times New Roman" panose="02020603050405020304" pitchFamily="18" charset="0"/>
                  </a:rPr>
                  <a:t>2</a:t>
                </a:r>
                <a:r>
                  <a:rPr lang="zh-CN" altLang="zh-CN" sz="2000" kern="100" dirty="0">
                    <a:solidFill>
                      <a:srgbClr val="000000"/>
                    </a:solidFill>
                    <a:latin typeface="Cambria" panose="02040503050406030204" pitchFamily="18" charset="0"/>
                    <a:cs typeface="Times New Roman" panose="02020603050405020304" pitchFamily="18" charset="0"/>
                  </a:rPr>
                  <a:t>和</a:t>
                </a:r>
                <a:r>
                  <a:rPr lang="en-US" altLang="zh-CN" sz="2000" kern="100" dirty="0">
                    <a:solidFill>
                      <a:srgbClr val="000000"/>
                    </a:solidFill>
                    <a:latin typeface="Cambria" panose="02040503050406030204" pitchFamily="18" charset="0"/>
                    <a:cs typeface="Times New Roman" panose="02020603050405020304" pitchFamily="18" charset="0"/>
                  </a:rPr>
                  <a:t>5</a:t>
                </a:r>
                <a:r>
                  <a:rPr lang="zh-CN" altLang="zh-CN" sz="2000" kern="100" dirty="0">
                    <a:solidFill>
                      <a:srgbClr val="000000"/>
                    </a:solidFill>
                    <a:latin typeface="Cambria" panose="02040503050406030204" pitchFamily="18" charset="0"/>
                    <a:cs typeface="Times New Roman" panose="02020603050405020304" pitchFamily="18" charset="0"/>
                  </a:rPr>
                  <a:t>，因为它们具有最小类间距离</a:t>
                </a:r>
                <a:endParaRPr lang="zh-CN" altLang="zh-CN" sz="2000" kern="100" dirty="0">
                  <a:latin typeface="Cambria" panose="02040503050406030204" pitchFamily="18" charset="0"/>
                  <a:cs typeface="Times New Roman" panose="02020603050405020304" pitchFamily="18" charset="0"/>
                </a:endParaRPr>
              </a:p>
              <a:p>
                <a:pPr indent="304800" algn="just">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2000" i="1" kern="100">
                          <a:solidFill>
                            <a:srgbClr val="000000"/>
                          </a:solidFill>
                          <a:latin typeface="Cambria Math" panose="02040503050406030204" pitchFamily="18" charset="0"/>
                          <a:cs typeface="Times New Roman" panose="02020603050405020304" pitchFamily="18" charset="0"/>
                        </a:rPr>
                        <m:t>𝑚𝑖𝑛</m:t>
                      </m:r>
                      <m:d>
                        <m:dPr>
                          <m:begChr m:val="{"/>
                          <m:endChr m:val="}"/>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kern="100">
                              <a:solidFill>
                                <a:srgbClr val="000000"/>
                              </a:solidFill>
                              <a:latin typeface="Cambria Math" panose="02040503050406030204" pitchFamily="18" charset="0"/>
                              <a:cs typeface="Times New Roman" panose="02020603050405020304" pitchFamily="18" charset="0"/>
                            </a:rPr>
                            <m:t>6, 2, 3, 7, 4, </m:t>
                          </m:r>
                          <m:r>
                            <a:rPr lang="en-US" altLang="zh-CN" sz="2000" b="0" i="0" kern="100" smtClean="0">
                              <a:solidFill>
                                <a:srgbClr val="000000"/>
                              </a:solidFill>
                              <a:latin typeface="Cambria Math" panose="02040503050406030204" pitchFamily="18" charset="0"/>
                              <a:cs typeface="Times New Roman" panose="02020603050405020304" pitchFamily="18" charset="0"/>
                            </a:rPr>
                            <m:t>4,</m:t>
                          </m:r>
                          <m:r>
                            <a:rPr lang="en-US" altLang="zh-CN" sz="2000" kern="100">
                              <a:solidFill>
                                <a:srgbClr val="000000"/>
                              </a:solidFill>
                              <a:latin typeface="Cambria Math" panose="02040503050406030204" pitchFamily="18" charset="0"/>
                              <a:cs typeface="Times New Roman" panose="02020603050405020304" pitchFamily="18" charset="0"/>
                            </a:rPr>
                            <m:t>1, 5</m:t>
                          </m:r>
                          <m:r>
                            <a:rPr lang="en-US" altLang="zh-CN" sz="2000" b="0" i="1" kern="100" smtClean="0">
                              <a:solidFill>
                                <a:srgbClr val="000000"/>
                              </a:solidFill>
                              <a:latin typeface="Cambria Math" panose="02040503050406030204" pitchFamily="18" charset="0"/>
                              <a:cs typeface="Times New Roman" panose="02020603050405020304" pitchFamily="18" charset="0"/>
                            </a:rPr>
                            <m:t>,5,5</m:t>
                          </m:r>
                        </m:e>
                      </m:d>
                      <m:r>
                        <a:rPr lang="en-US" altLang="zh-CN" sz="2000" i="1" kern="100">
                          <a:solidFill>
                            <a:srgbClr val="000000"/>
                          </a:solidFill>
                          <a:latin typeface="Cambria Math" panose="02040503050406030204" pitchFamily="18" charset="0"/>
                          <a:cs typeface="Times New Roman" panose="02020603050405020304" pitchFamily="18" charset="0"/>
                        </a:rPr>
                        <m:t>=</m:t>
                      </m:r>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000000"/>
                              </a:solidFill>
                              <a:latin typeface="Cambria Math" panose="02040503050406030204" pitchFamily="18" charset="0"/>
                              <a:cs typeface="Times New Roman" panose="02020603050405020304" pitchFamily="18" charset="0"/>
                            </a:rPr>
                            <m:t>𝑑</m:t>
                          </m:r>
                        </m:e>
                        <m:sub>
                          <m:r>
                            <a:rPr lang="en-US" altLang="zh-CN" sz="2000" i="1" kern="100">
                              <a:solidFill>
                                <a:srgbClr val="000000"/>
                              </a:solidFill>
                              <a:latin typeface="Cambria Math" panose="02040503050406030204" pitchFamily="18" charset="0"/>
                              <a:cs typeface="Times New Roman" panose="02020603050405020304" pitchFamily="18" charset="0"/>
                            </a:rPr>
                            <m:t>25</m:t>
                          </m:r>
                        </m:sub>
                      </m:sSub>
                      <m:r>
                        <a:rPr lang="en-US" altLang="zh-CN" sz="2000" b="0" i="1" kern="100" smtClean="0">
                          <a:solidFill>
                            <a:srgbClr val="000000"/>
                          </a:solidFill>
                          <a:latin typeface="Cambria Math" panose="02040503050406030204" pitchFamily="18" charset="0"/>
                          <a:cs typeface="Times New Roman" panose="02020603050405020304" pitchFamily="18" charset="0"/>
                        </a:rPr>
                        <m:t>=</m:t>
                      </m:r>
                      <m:r>
                        <a:rPr lang="en-US" altLang="zh-CN" sz="2000" i="1" kern="100">
                          <a:solidFill>
                            <a:srgbClr val="000000"/>
                          </a:solidFill>
                          <a:latin typeface="Cambria Math" panose="02040503050406030204" pitchFamily="18" charset="0"/>
                          <a:cs typeface="Times New Roman" panose="02020603050405020304" pitchFamily="18" charset="0"/>
                        </a:rPr>
                        <m:t>1</m:t>
                      </m:r>
                    </m:oMath>
                  </m:oMathPara>
                </a14:m>
                <a:endParaRPr lang="zh-CN" altLang="zh-CN" sz="2000" kern="100" dirty="0">
                  <a:latin typeface="Cambria" panose="02040503050406030204" pitchFamily="18" charset="0"/>
                  <a:cs typeface="Times New Roman" panose="02020603050405020304" pitchFamily="18" charset="0"/>
                </a:endParaRPr>
              </a:p>
              <a:p>
                <a:r>
                  <a:rPr lang="zh-CN" altLang="zh-CN" sz="2000" dirty="0">
                    <a:solidFill>
                      <a:srgbClr val="000000"/>
                    </a:solidFill>
                    <a:cs typeface="Times New Roman" panose="02020603050405020304" pitchFamily="18" charset="0"/>
                  </a:rPr>
                  <a:t>将</a:t>
                </a:r>
                <a:r>
                  <a:rPr lang="en-US" altLang="zh-CN" sz="2000" dirty="0">
                    <a:solidFill>
                      <a:srgbClr val="000000"/>
                    </a:solidFill>
                    <a:cs typeface="Times New Roman" panose="02020603050405020304" pitchFamily="18" charset="0"/>
                  </a:rPr>
                  <a:t>2</a:t>
                </a:r>
                <a:r>
                  <a:rPr lang="zh-CN" altLang="zh-CN" sz="2000" dirty="0">
                    <a:solidFill>
                      <a:srgbClr val="000000"/>
                    </a:solidFill>
                    <a:cs typeface="Times New Roman" panose="02020603050405020304" pitchFamily="18" charset="0"/>
                  </a:rPr>
                  <a:t>和</a:t>
                </a:r>
                <a:r>
                  <a:rPr lang="en-US" altLang="zh-CN" sz="2000" dirty="0">
                    <a:solidFill>
                      <a:srgbClr val="000000"/>
                    </a:solidFill>
                    <a:cs typeface="Times New Roman" panose="02020603050405020304" pitchFamily="18" charset="0"/>
                  </a:rPr>
                  <a:t>5</a:t>
                </a:r>
                <a:r>
                  <a:rPr lang="zh-CN" altLang="zh-CN" sz="2000" dirty="0">
                    <a:solidFill>
                      <a:srgbClr val="000000"/>
                    </a:solidFill>
                    <a:cs typeface="Times New Roman" panose="02020603050405020304" pitchFamily="18" charset="0"/>
                  </a:rPr>
                  <a:t>合并为一个新类</a:t>
                </a:r>
                <a:r>
                  <a:rPr lang="en-US" altLang="zh-CN" sz="2000" dirty="0">
                    <a:solidFill>
                      <a:srgbClr val="000000"/>
                    </a:solidFill>
                    <a:cs typeface="Times New Roman" panose="02020603050405020304" pitchFamily="18" charset="0"/>
                  </a:rPr>
                  <a:t>{2</a:t>
                </a:r>
                <a:r>
                  <a:rPr lang="zh-CN" altLang="zh-CN" sz="2000" dirty="0">
                    <a:solidFill>
                      <a:srgbClr val="000000"/>
                    </a:solidFill>
                    <a:cs typeface="Times New Roman" panose="02020603050405020304" pitchFamily="18" charset="0"/>
                  </a:rPr>
                  <a:t>，</a:t>
                </a:r>
                <a:r>
                  <a:rPr lang="en-US" altLang="zh-CN" sz="2000" dirty="0">
                    <a:solidFill>
                      <a:srgbClr val="000000"/>
                    </a:solidFill>
                    <a:cs typeface="Times New Roman" panose="02020603050405020304" pitchFamily="18" charset="0"/>
                  </a:rPr>
                  <a:t>5}</a:t>
                </a:r>
                <a:r>
                  <a:rPr lang="zh-CN" altLang="zh-CN" sz="2000" dirty="0" smtClean="0">
                    <a:solidFill>
                      <a:srgbClr val="000000"/>
                    </a:solidFill>
                    <a:cs typeface="Times New Roman" panose="02020603050405020304" pitchFamily="18" charset="0"/>
                  </a:rPr>
                  <a:t>。</a:t>
                </a:r>
                <a:r>
                  <a:rPr lang="zh-CN" altLang="en-US" sz="2000" dirty="0" smtClean="0">
                    <a:solidFill>
                      <a:srgbClr val="000000"/>
                    </a:solidFill>
                    <a:cs typeface="Times New Roman" panose="02020603050405020304" pitchFamily="18" charset="0"/>
                  </a:rPr>
                  <a:t>第一次聚类后，各类之间距离如下表：</a:t>
                </a: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467544" y="4725144"/>
                <a:ext cx="8280920" cy="1785104"/>
              </a:xfrm>
              <a:prstGeom prst="rect">
                <a:avLst/>
              </a:prstGeom>
              <a:blipFill>
                <a:blip r:embed="rId3"/>
                <a:stretch>
                  <a:fillRect l="-810" r="-736" b="-54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44012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sp>
        <p:nvSpPr>
          <p:cNvPr id="3" name="矩形 2"/>
          <p:cNvSpPr/>
          <p:nvPr/>
        </p:nvSpPr>
        <p:spPr>
          <a:xfrm>
            <a:off x="539552" y="4149080"/>
            <a:ext cx="8170585" cy="1949508"/>
          </a:xfrm>
          <a:prstGeom prst="rect">
            <a:avLst/>
          </a:prstGeom>
        </p:spPr>
        <p:txBody>
          <a:bodyPr wrap="square">
            <a:spAutoFit/>
          </a:bodyPr>
          <a:lstStyle/>
          <a:p>
            <a:pPr>
              <a:lnSpc>
                <a:spcPct val="150000"/>
              </a:lnSpc>
            </a:pPr>
            <a:r>
              <a:rPr lang="zh-CN" altLang="zh-CN" dirty="0">
                <a:solidFill>
                  <a:schemeClr val="tx1"/>
                </a:solidFill>
              </a:rPr>
              <a:t>在这四个类中，最靠近的两个类是</a:t>
            </a:r>
            <a:r>
              <a:rPr lang="en-US" altLang="zh-CN" dirty="0">
                <a:solidFill>
                  <a:schemeClr val="tx1"/>
                </a:solidFill>
              </a:rPr>
              <a:t>1</a:t>
            </a:r>
            <a:r>
              <a:rPr lang="zh-CN" altLang="zh-CN" dirty="0">
                <a:solidFill>
                  <a:schemeClr val="tx1"/>
                </a:solidFill>
              </a:rPr>
              <a:t>和</a:t>
            </a:r>
            <a:r>
              <a:rPr lang="en-US" altLang="zh-CN" dirty="0">
                <a:solidFill>
                  <a:schemeClr val="tx1"/>
                </a:solidFill>
              </a:rPr>
              <a:t>3</a:t>
            </a:r>
            <a:r>
              <a:rPr lang="zh-CN" altLang="zh-CN" dirty="0">
                <a:solidFill>
                  <a:schemeClr val="tx1"/>
                </a:solidFill>
              </a:rPr>
              <a:t>，因此将它们合并成一个新类</a:t>
            </a:r>
            <a:r>
              <a:rPr lang="en-US" altLang="zh-CN" dirty="0">
                <a:solidFill>
                  <a:schemeClr val="tx1"/>
                </a:solidFill>
              </a:rPr>
              <a:t>{1</a:t>
            </a:r>
            <a:r>
              <a:rPr lang="zh-CN" altLang="zh-CN" dirty="0">
                <a:solidFill>
                  <a:schemeClr val="tx1"/>
                </a:solidFill>
              </a:rPr>
              <a:t>，</a:t>
            </a:r>
            <a:r>
              <a:rPr lang="en-US" altLang="zh-CN" dirty="0">
                <a:solidFill>
                  <a:schemeClr val="tx1"/>
                </a:solidFill>
              </a:rPr>
              <a:t>3}</a:t>
            </a:r>
            <a:r>
              <a:rPr lang="zh-CN" altLang="zh-CN" dirty="0">
                <a:solidFill>
                  <a:schemeClr val="tx1"/>
                </a:solidFill>
              </a:rPr>
              <a:t>，求出新类</a:t>
            </a:r>
            <a:r>
              <a:rPr lang="en-US" altLang="zh-CN" dirty="0">
                <a:solidFill>
                  <a:schemeClr val="tx1"/>
                </a:solidFill>
              </a:rPr>
              <a:t>{1</a:t>
            </a:r>
            <a:r>
              <a:rPr lang="zh-CN" altLang="zh-CN" dirty="0">
                <a:solidFill>
                  <a:schemeClr val="tx1"/>
                </a:solidFill>
              </a:rPr>
              <a:t>，</a:t>
            </a:r>
            <a:r>
              <a:rPr lang="en-US" altLang="zh-CN" dirty="0">
                <a:solidFill>
                  <a:schemeClr val="tx1"/>
                </a:solidFill>
              </a:rPr>
              <a:t>3}</a:t>
            </a:r>
            <a:r>
              <a:rPr lang="zh-CN" altLang="zh-CN" dirty="0">
                <a:solidFill>
                  <a:schemeClr val="tx1"/>
                </a:solidFill>
              </a:rPr>
              <a:t>与</a:t>
            </a:r>
            <a:r>
              <a:rPr lang="en-US" altLang="zh-CN" dirty="0">
                <a:solidFill>
                  <a:schemeClr val="tx1"/>
                </a:solidFill>
              </a:rPr>
              <a:t>{2</a:t>
            </a:r>
            <a:r>
              <a:rPr lang="zh-CN" altLang="zh-CN" dirty="0">
                <a:solidFill>
                  <a:schemeClr val="tx1"/>
                </a:solidFill>
              </a:rPr>
              <a:t>，</a:t>
            </a:r>
            <a:r>
              <a:rPr lang="en-US" altLang="zh-CN" dirty="0">
                <a:solidFill>
                  <a:schemeClr val="tx1"/>
                </a:solidFill>
              </a:rPr>
              <a:t>5}</a:t>
            </a:r>
            <a:r>
              <a:rPr lang="zh-CN" altLang="zh-CN" dirty="0">
                <a:solidFill>
                  <a:schemeClr val="tx1"/>
                </a:solidFill>
              </a:rPr>
              <a:t>，</a:t>
            </a:r>
            <a:r>
              <a:rPr lang="en-US" altLang="zh-CN" dirty="0">
                <a:solidFill>
                  <a:schemeClr val="tx1"/>
                </a:solidFill>
              </a:rPr>
              <a:t>4</a:t>
            </a:r>
            <a:r>
              <a:rPr lang="zh-CN" altLang="zh-CN" dirty="0">
                <a:solidFill>
                  <a:schemeClr val="tx1"/>
                </a:solidFill>
              </a:rPr>
              <a:t>间的距离分别</a:t>
            </a:r>
            <a:r>
              <a:rPr lang="zh-CN" altLang="zh-CN" dirty="0" smtClean="0">
                <a:solidFill>
                  <a:schemeClr val="tx1"/>
                </a:solidFill>
              </a:rPr>
              <a:t>为</a:t>
            </a:r>
            <a:r>
              <a:rPr lang="zh-CN" altLang="en-US" dirty="0" smtClean="0">
                <a:solidFill>
                  <a:schemeClr val="tx1"/>
                </a:solidFill>
              </a:rPr>
              <a:t>：</a:t>
            </a:r>
            <a:endParaRPr lang="zh-CN" altLang="zh-CN" dirty="0">
              <a:solidFill>
                <a:schemeClr val="tx1"/>
              </a:solidFill>
            </a:endParaRPr>
          </a:p>
        </p:txBody>
      </p:sp>
      <p:pic>
        <p:nvPicPr>
          <p:cNvPr id="6" name="图片 5"/>
          <p:cNvPicPr>
            <a:picLocks noChangeAspect="1"/>
          </p:cNvPicPr>
          <p:nvPr/>
        </p:nvPicPr>
        <p:blipFill>
          <a:blip r:embed="rId2"/>
          <a:stretch>
            <a:fillRect/>
          </a:stretch>
        </p:blipFill>
        <p:spPr>
          <a:xfrm>
            <a:off x="1835696" y="1412776"/>
            <a:ext cx="4086228" cy="2304264"/>
          </a:xfrm>
          <a:prstGeom prst="rect">
            <a:avLst/>
          </a:prstGeom>
        </p:spPr>
      </p:pic>
    </p:spTree>
    <p:extLst>
      <p:ext uri="{BB962C8B-B14F-4D97-AF65-F5344CB8AC3E}">
        <p14:creationId xmlns:p14="http://schemas.microsoft.com/office/powerpoint/2010/main" val="32179481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mc:AlternateContent xmlns:mc="http://schemas.openxmlformats.org/markup-compatibility/2006" xmlns:a14="http://schemas.microsoft.com/office/drawing/2010/main">
        <mc:Choice Requires="a14">
          <p:sp>
            <p:nvSpPr>
              <p:cNvPr id="3" name="矩形 2"/>
              <p:cNvSpPr/>
              <p:nvPr/>
            </p:nvSpPr>
            <p:spPr>
              <a:xfrm>
                <a:off x="179512" y="3573016"/>
                <a:ext cx="8170585" cy="2902077"/>
              </a:xfrm>
              <a:prstGeom prst="rect">
                <a:avLst/>
              </a:prstGeom>
            </p:spPr>
            <p:txBody>
              <a:bodyPr wrap="square">
                <a:spAutoFit/>
              </a:bodyPr>
              <a:lstStyle/>
              <a:p>
                <a:pPr lvl="0" indent="304800" algn="just">
                  <a:lnSpc>
                    <a:spcPct val="150000"/>
                  </a:lnSpc>
                  <a:spcAft>
                    <a:spcPts val="0"/>
                  </a:spcAft>
                </a:pPr>
                <a:r>
                  <a:rPr lang="en-US" altLang="zh-CN" sz="2400" kern="100" dirty="0" smtClean="0">
                    <a:solidFill>
                      <a:srgbClr val="000000"/>
                    </a:solidFill>
                    <a:latin typeface="Cambria" panose="02040503050406030204" pitchFamily="18" charset="0"/>
                    <a:cs typeface="Times New Roman" panose="02020603050405020304" pitchFamily="18" charset="0"/>
                  </a:rPr>
                  <a:t> </a:t>
                </a:r>
                <a:r>
                  <a:rPr lang="zh-CN" altLang="zh-CN" sz="2400" kern="100" dirty="0">
                    <a:solidFill>
                      <a:srgbClr val="000000"/>
                    </a:solidFill>
                    <a:latin typeface="Cambria" panose="02040503050406030204" pitchFamily="18" charset="0"/>
                    <a:cs typeface="Times New Roman" panose="02020603050405020304" pitchFamily="18" charset="0"/>
                  </a:rPr>
                  <a:t>在这三个类中，最靠近的两个类</a:t>
                </a:r>
                <a:r>
                  <a:rPr lang="en-US" altLang="zh-CN" sz="2400" kern="100" dirty="0">
                    <a:solidFill>
                      <a:srgbClr val="000000"/>
                    </a:solidFill>
                    <a:latin typeface="Cambria" panose="02040503050406030204" pitchFamily="18" charset="0"/>
                    <a:cs typeface="Times New Roman" panose="02020603050405020304" pitchFamily="18" charset="0"/>
                  </a:rPr>
                  <a:t>{1</a:t>
                </a:r>
                <a:r>
                  <a:rPr lang="zh-CN" altLang="zh-CN" sz="2400" kern="100" dirty="0">
                    <a:solidFill>
                      <a:srgbClr val="000000"/>
                    </a:solidFill>
                    <a:latin typeface="Cambria" panose="02040503050406030204" pitchFamily="18" charset="0"/>
                    <a:cs typeface="Times New Roman" panose="02020603050405020304" pitchFamily="18" charset="0"/>
                  </a:rPr>
                  <a:t>，</a:t>
                </a:r>
                <a:r>
                  <a:rPr lang="en-US" altLang="zh-CN" sz="2400" kern="100" dirty="0">
                    <a:solidFill>
                      <a:srgbClr val="000000"/>
                    </a:solidFill>
                    <a:latin typeface="Cambria" panose="02040503050406030204" pitchFamily="18" charset="0"/>
                    <a:cs typeface="Times New Roman" panose="02020603050405020304" pitchFamily="18" charset="0"/>
                  </a:rPr>
                  <a:t>3}</a:t>
                </a:r>
                <a:r>
                  <a:rPr lang="zh-CN" altLang="zh-CN" sz="2400" kern="100" dirty="0">
                    <a:solidFill>
                      <a:srgbClr val="000000"/>
                    </a:solidFill>
                    <a:latin typeface="Cambria" panose="02040503050406030204" pitchFamily="18" charset="0"/>
                    <a:cs typeface="Times New Roman" panose="02020603050405020304" pitchFamily="18" charset="0"/>
                  </a:rPr>
                  <a:t>和</a:t>
                </a:r>
                <a:r>
                  <a:rPr lang="en-US" altLang="zh-CN" sz="2400" kern="100" dirty="0">
                    <a:solidFill>
                      <a:srgbClr val="000000"/>
                    </a:solidFill>
                    <a:latin typeface="Cambria" panose="02040503050406030204" pitchFamily="18" charset="0"/>
                    <a:cs typeface="Times New Roman" panose="02020603050405020304" pitchFamily="18" charset="0"/>
                  </a:rPr>
                  <a:t>4</a:t>
                </a:r>
                <a:r>
                  <a:rPr lang="zh-CN" altLang="zh-CN" sz="2400" kern="100" dirty="0" smtClean="0">
                    <a:solidFill>
                      <a:srgbClr val="000000"/>
                    </a:solidFill>
                    <a:latin typeface="Cambria" panose="02040503050406030204" pitchFamily="18" charset="0"/>
                    <a:cs typeface="Times New Roman" panose="02020603050405020304" pitchFamily="18" charset="0"/>
                  </a:rPr>
                  <a:t>，</a:t>
                </a:r>
                <a:r>
                  <a:rPr lang="en-US" altLang="zh-CN" sz="2400" kern="100" dirty="0">
                    <a:solidFill>
                      <a:srgbClr val="000000"/>
                    </a:solidFill>
                    <a:latin typeface="Cambria" panose="02040503050406030204" pitchFamily="18" charset="0"/>
                    <a:cs typeface="Times New Roman" panose="02020603050405020304" pitchFamily="18" charset="0"/>
                  </a:rPr>
                  <a:t> </a:t>
                </a:r>
                <a:r>
                  <a:rPr lang="en-US" altLang="zh-CN" sz="2400" kern="100" dirty="0" smtClean="0">
                    <a:solidFill>
                      <a:srgbClr val="000000"/>
                    </a:solidFill>
                    <a:latin typeface="Cambria" panose="02040503050406030204" pitchFamily="18" charset="0"/>
                    <a:cs typeface="Times New Roman" panose="02020603050405020304" pitchFamily="18" charset="0"/>
                  </a:rPr>
                  <a:t>{2</a:t>
                </a:r>
                <a:r>
                  <a:rPr lang="zh-CN" altLang="zh-CN" sz="2400" kern="100" dirty="0" smtClean="0">
                    <a:solidFill>
                      <a:srgbClr val="000000"/>
                    </a:solidFill>
                    <a:latin typeface="Cambria" panose="02040503050406030204" pitchFamily="18" charset="0"/>
                    <a:cs typeface="Times New Roman" panose="02020603050405020304" pitchFamily="18" charset="0"/>
                  </a:rPr>
                  <a:t>，</a:t>
                </a:r>
                <a:r>
                  <a:rPr lang="en-US" altLang="zh-CN" sz="2400" kern="100" dirty="0" smtClean="0">
                    <a:solidFill>
                      <a:srgbClr val="000000"/>
                    </a:solidFill>
                    <a:latin typeface="Cambria" panose="02040503050406030204" pitchFamily="18" charset="0"/>
                    <a:cs typeface="Times New Roman" panose="02020603050405020304" pitchFamily="18" charset="0"/>
                  </a:rPr>
                  <a:t>5}</a:t>
                </a:r>
                <a:r>
                  <a:rPr lang="zh-CN" altLang="zh-CN" sz="2400" kern="100" dirty="0">
                    <a:solidFill>
                      <a:srgbClr val="000000"/>
                    </a:solidFill>
                    <a:latin typeface="Cambria" panose="02040503050406030204" pitchFamily="18" charset="0"/>
                    <a:cs typeface="Times New Roman" panose="02020603050405020304" pitchFamily="18" charset="0"/>
                  </a:rPr>
                  <a:t>和</a:t>
                </a:r>
                <a:r>
                  <a:rPr lang="en-US" altLang="zh-CN" sz="2400" kern="100" dirty="0">
                    <a:solidFill>
                      <a:srgbClr val="000000"/>
                    </a:solidFill>
                    <a:latin typeface="Cambria" panose="02040503050406030204" pitchFamily="18" charset="0"/>
                    <a:cs typeface="Times New Roman" panose="02020603050405020304" pitchFamily="18" charset="0"/>
                  </a:rPr>
                  <a:t>4</a:t>
                </a:r>
                <a:r>
                  <a:rPr lang="zh-CN" altLang="zh-CN" sz="2400" kern="100" dirty="0" smtClean="0">
                    <a:solidFill>
                      <a:srgbClr val="000000"/>
                    </a:solidFill>
                    <a:latin typeface="Cambria" panose="02040503050406030204" pitchFamily="18" charset="0"/>
                    <a:cs typeface="Times New Roman" panose="02020603050405020304" pitchFamily="18" charset="0"/>
                  </a:rPr>
                  <a:t>它们</a:t>
                </a:r>
                <a:r>
                  <a:rPr lang="zh-CN" altLang="zh-CN" sz="2400" kern="100" dirty="0">
                    <a:solidFill>
                      <a:srgbClr val="000000"/>
                    </a:solidFill>
                    <a:latin typeface="Cambria" panose="02040503050406030204" pitchFamily="18" charset="0"/>
                    <a:cs typeface="Times New Roman" panose="02020603050405020304" pitchFamily="18" charset="0"/>
                  </a:rPr>
                  <a:t>具有最小类间距离</a:t>
                </a:r>
                <a:r>
                  <a:rPr lang="zh-CN" altLang="en-US" sz="2400" kern="100" dirty="0">
                    <a:solidFill>
                      <a:srgbClr val="000000"/>
                    </a:solidFill>
                    <a:latin typeface="Cambria" panose="02040503050406030204" pitchFamily="18" charset="0"/>
                    <a:cs typeface="Times New Roman" panose="02020603050405020304" pitchFamily="18" charset="0"/>
                  </a:rPr>
                  <a:t>：</a:t>
                </a:r>
                <a14:m>
                  <m:oMath xmlns:m="http://schemas.openxmlformats.org/officeDocument/2006/math">
                    <m:sSub>
                      <m:sSubPr>
                        <m:ctrlPr>
                          <a:rPr lang="zh-CN" altLang="zh-CN"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rgbClr val="000000"/>
                            </a:solidFill>
                            <a:latin typeface="Cambria Math" panose="02040503050406030204" pitchFamily="18" charset="0"/>
                            <a:cs typeface="Times New Roman" panose="02020603050405020304" pitchFamily="18" charset="0"/>
                          </a:rPr>
                          <m:t>𝑑</m:t>
                        </m:r>
                      </m:e>
                      <m:sub>
                        <m:d>
                          <m:dPr>
                            <m:begChr m:val="{"/>
                            <m:endChr m:val="}"/>
                            <m:ctrlPr>
                              <a:rPr lang="zh-CN" altLang="zh-CN"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rgbClr val="000000"/>
                                </a:solidFill>
                                <a:latin typeface="Cambria Math" panose="02040503050406030204" pitchFamily="18" charset="0"/>
                                <a:cs typeface="Times New Roman" panose="02020603050405020304" pitchFamily="18" charset="0"/>
                              </a:rPr>
                              <m:t>1,3</m:t>
                            </m:r>
                          </m:e>
                        </m:d>
                        <m:r>
                          <a:rPr lang="en-US" altLang="zh-CN" sz="2400" i="1" kern="100">
                            <a:solidFill>
                              <a:srgbClr val="000000"/>
                            </a:solidFill>
                            <a:latin typeface="Cambria Math" panose="02040503050406030204" pitchFamily="18" charset="0"/>
                            <a:cs typeface="Times New Roman" panose="02020603050405020304" pitchFamily="18" charset="0"/>
                          </a:rPr>
                          <m:t>4</m:t>
                        </m:r>
                      </m:sub>
                    </m:sSub>
                    <m:r>
                      <a:rPr lang="en-US" altLang="zh-CN" sz="2400" i="1" kern="100">
                        <a:solidFill>
                          <a:srgbClr val="000000"/>
                        </a:solidFill>
                        <a:latin typeface="Cambria Math" panose="02040503050406030204" pitchFamily="18" charset="0"/>
                        <a:cs typeface="Times New Roman" panose="02020603050405020304" pitchFamily="18" charset="0"/>
                      </a:rPr>
                      <m:t>=</m:t>
                    </m:r>
                    <m:r>
                      <a:rPr lang="en-US" altLang="zh-CN" sz="2400" b="0" i="1" kern="100" smtClean="0">
                        <a:solidFill>
                          <a:srgbClr val="000000"/>
                        </a:solidFill>
                        <a:latin typeface="Cambria Math" panose="02040503050406030204" pitchFamily="18" charset="0"/>
                        <a:cs typeface="Times New Roman" panose="02020603050405020304" pitchFamily="18" charset="0"/>
                      </a:rPr>
                      <m:t>5 </m:t>
                    </m:r>
                  </m:oMath>
                </a14:m>
                <a:r>
                  <a:rPr lang="zh-CN" altLang="en-US" sz="2400" kern="100" dirty="0" smtClean="0">
                    <a:solidFill>
                      <a:schemeClr val="tx1"/>
                    </a:solidFill>
                    <a:latin typeface="Cambria" panose="02040503050406030204" pitchFamily="18" charset="0"/>
                    <a:cs typeface="Times New Roman" panose="02020603050405020304" pitchFamily="18" charset="0"/>
                  </a:rPr>
                  <a:t>和</a:t>
                </a:r>
                <a14:m>
                  <m:oMath xmlns:m="http://schemas.openxmlformats.org/officeDocument/2006/math">
                    <m:sSub>
                      <m:sSubPr>
                        <m:ctrlPr>
                          <a:rPr lang="zh-CN" altLang="zh-CN"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rgbClr val="000000"/>
                            </a:solidFill>
                            <a:latin typeface="Cambria Math" panose="02040503050406030204" pitchFamily="18" charset="0"/>
                            <a:cs typeface="Times New Roman" panose="02020603050405020304" pitchFamily="18" charset="0"/>
                          </a:rPr>
                          <m:t>𝑑</m:t>
                        </m:r>
                      </m:e>
                      <m:sub>
                        <m:d>
                          <m:dPr>
                            <m:begChr m:val="{"/>
                            <m:endChr m:val="}"/>
                            <m:ctrlPr>
                              <a:rPr lang="zh-CN" altLang="zh-CN"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kern="100" smtClean="0">
                                <a:solidFill>
                                  <a:srgbClr val="000000"/>
                                </a:solidFill>
                                <a:latin typeface="Cambria Math" panose="02040503050406030204" pitchFamily="18" charset="0"/>
                                <a:cs typeface="Times New Roman" panose="02020603050405020304" pitchFamily="18" charset="0"/>
                              </a:rPr>
                              <m:t>2</m:t>
                            </m:r>
                            <m:r>
                              <a:rPr lang="en-US" altLang="zh-CN" sz="2400" i="1" kern="100">
                                <a:solidFill>
                                  <a:srgbClr val="000000"/>
                                </a:solidFill>
                                <a:latin typeface="Cambria Math" panose="02040503050406030204" pitchFamily="18" charset="0"/>
                                <a:cs typeface="Times New Roman" panose="02020603050405020304" pitchFamily="18" charset="0"/>
                              </a:rPr>
                              <m:t>,</m:t>
                            </m:r>
                            <m:r>
                              <a:rPr lang="en-US" altLang="zh-CN" sz="2400" b="0" i="1" kern="100" smtClean="0">
                                <a:solidFill>
                                  <a:srgbClr val="000000"/>
                                </a:solidFill>
                                <a:latin typeface="Cambria Math" panose="02040503050406030204" pitchFamily="18" charset="0"/>
                                <a:cs typeface="Times New Roman" panose="02020603050405020304" pitchFamily="18" charset="0"/>
                              </a:rPr>
                              <m:t>5</m:t>
                            </m:r>
                          </m:e>
                        </m:d>
                        <m:r>
                          <a:rPr lang="en-US" altLang="zh-CN" sz="2400" i="1" kern="100">
                            <a:solidFill>
                              <a:srgbClr val="000000"/>
                            </a:solidFill>
                            <a:latin typeface="Cambria Math" panose="02040503050406030204" pitchFamily="18" charset="0"/>
                            <a:cs typeface="Times New Roman" panose="02020603050405020304" pitchFamily="18" charset="0"/>
                          </a:rPr>
                          <m:t>4</m:t>
                        </m:r>
                      </m:sub>
                    </m:sSub>
                    <m:r>
                      <a:rPr lang="en-US" altLang="zh-CN" sz="2400" i="1" kern="100">
                        <a:solidFill>
                          <a:srgbClr val="000000"/>
                        </a:solidFill>
                        <a:latin typeface="Cambria Math" panose="02040503050406030204" pitchFamily="18" charset="0"/>
                        <a:cs typeface="Times New Roman" panose="02020603050405020304" pitchFamily="18" charset="0"/>
                      </a:rPr>
                      <m:t>=5 </m:t>
                    </m:r>
                  </m:oMath>
                </a14:m>
                <a:endParaRPr lang="en-US" altLang="zh-CN" sz="2400" kern="100" dirty="0">
                  <a:solidFill>
                    <a:srgbClr val="000000"/>
                  </a:solidFill>
                  <a:latin typeface="Cambria" panose="02040503050406030204" pitchFamily="18" charset="0"/>
                  <a:cs typeface="Times New Roman" panose="02020603050405020304" pitchFamily="18" charset="0"/>
                </a:endParaRPr>
              </a:p>
              <a:p>
                <a:pPr lvl="0" indent="304800" algn="just">
                  <a:lnSpc>
                    <a:spcPct val="150000"/>
                  </a:lnSpc>
                  <a:spcAft>
                    <a:spcPts val="0"/>
                  </a:spcAft>
                </a:pPr>
                <a:r>
                  <a:rPr lang="en-US" altLang="zh-CN" sz="2400" kern="100" dirty="0" smtClean="0">
                    <a:solidFill>
                      <a:srgbClr val="000000"/>
                    </a:solidFill>
                    <a:latin typeface="Cambria" panose="02040503050406030204" pitchFamily="18" charset="0"/>
                    <a:cs typeface="Times New Roman" panose="02020603050405020304" pitchFamily="18" charset="0"/>
                  </a:rPr>
                  <a:t> </a:t>
                </a:r>
                <a:r>
                  <a:rPr lang="zh-CN" altLang="zh-CN" sz="2400" kern="100" dirty="0">
                    <a:solidFill>
                      <a:srgbClr val="000000"/>
                    </a:solidFill>
                    <a:latin typeface="Cambria" panose="02040503050406030204" pitchFamily="18" charset="0"/>
                    <a:cs typeface="Times New Roman" panose="02020603050405020304" pitchFamily="18" charset="0"/>
                  </a:rPr>
                  <a:t>因此可将</a:t>
                </a:r>
                <a:r>
                  <a:rPr lang="en-US" altLang="zh-CN" sz="2400" kern="100" dirty="0">
                    <a:solidFill>
                      <a:srgbClr val="000000"/>
                    </a:solidFill>
                    <a:latin typeface="Cambria" panose="02040503050406030204" pitchFamily="18" charset="0"/>
                    <a:cs typeface="Times New Roman" panose="02020603050405020304" pitchFamily="18" charset="0"/>
                  </a:rPr>
                  <a:t>{1</a:t>
                </a:r>
                <a:r>
                  <a:rPr lang="zh-CN" altLang="zh-CN" sz="2400" kern="100" dirty="0">
                    <a:solidFill>
                      <a:srgbClr val="000000"/>
                    </a:solidFill>
                    <a:latin typeface="Cambria" panose="02040503050406030204" pitchFamily="18" charset="0"/>
                    <a:cs typeface="Times New Roman" panose="02020603050405020304" pitchFamily="18" charset="0"/>
                  </a:rPr>
                  <a:t>，</a:t>
                </a:r>
                <a:r>
                  <a:rPr lang="en-US" altLang="zh-CN" sz="2400" kern="100" dirty="0">
                    <a:solidFill>
                      <a:srgbClr val="000000"/>
                    </a:solidFill>
                    <a:latin typeface="Cambria" panose="02040503050406030204" pitchFamily="18" charset="0"/>
                    <a:cs typeface="Times New Roman" panose="02020603050405020304" pitchFamily="18" charset="0"/>
                  </a:rPr>
                  <a:t>3}</a:t>
                </a:r>
                <a:r>
                  <a:rPr lang="zh-CN" altLang="zh-CN" sz="2400" kern="100" dirty="0">
                    <a:solidFill>
                      <a:srgbClr val="000000"/>
                    </a:solidFill>
                    <a:latin typeface="Cambria" panose="02040503050406030204" pitchFamily="18" charset="0"/>
                    <a:cs typeface="Times New Roman" panose="02020603050405020304" pitchFamily="18" charset="0"/>
                  </a:rPr>
                  <a:t>和</a:t>
                </a:r>
                <a:r>
                  <a:rPr lang="en-US" altLang="zh-CN" sz="2400" kern="100" dirty="0">
                    <a:solidFill>
                      <a:srgbClr val="000000"/>
                    </a:solidFill>
                    <a:latin typeface="Cambria" panose="02040503050406030204" pitchFamily="18" charset="0"/>
                    <a:cs typeface="Times New Roman" panose="02020603050405020304" pitchFamily="18" charset="0"/>
                  </a:rPr>
                  <a:t>4</a:t>
                </a:r>
                <a:r>
                  <a:rPr lang="zh-CN" altLang="zh-CN" sz="2400" kern="100" dirty="0">
                    <a:solidFill>
                      <a:srgbClr val="000000"/>
                    </a:solidFill>
                    <a:latin typeface="Cambria" panose="02040503050406030204" pitchFamily="18" charset="0"/>
                    <a:cs typeface="Times New Roman" panose="02020603050405020304" pitchFamily="18" charset="0"/>
                  </a:rPr>
                  <a:t>再合并成一个新类</a:t>
                </a:r>
                <a:r>
                  <a:rPr lang="en-US" altLang="zh-CN" sz="2400" kern="100" dirty="0">
                    <a:solidFill>
                      <a:srgbClr val="000000"/>
                    </a:solidFill>
                    <a:latin typeface="Cambria" panose="02040503050406030204" pitchFamily="18" charset="0"/>
                    <a:cs typeface="Times New Roman" panose="02020603050405020304" pitchFamily="18" charset="0"/>
                  </a:rPr>
                  <a:t>{1</a:t>
                </a:r>
                <a:r>
                  <a:rPr lang="zh-CN" altLang="zh-CN" sz="2400" kern="100" dirty="0">
                    <a:solidFill>
                      <a:srgbClr val="000000"/>
                    </a:solidFill>
                    <a:latin typeface="Cambria" panose="02040503050406030204" pitchFamily="18" charset="0"/>
                    <a:cs typeface="Times New Roman" panose="02020603050405020304" pitchFamily="18" charset="0"/>
                  </a:rPr>
                  <a:t>，</a:t>
                </a:r>
                <a:r>
                  <a:rPr lang="en-US" altLang="zh-CN" sz="2400" kern="100" dirty="0">
                    <a:solidFill>
                      <a:srgbClr val="000000"/>
                    </a:solidFill>
                    <a:latin typeface="Cambria" panose="02040503050406030204" pitchFamily="18" charset="0"/>
                    <a:cs typeface="Times New Roman" panose="02020603050405020304" pitchFamily="18" charset="0"/>
                  </a:rPr>
                  <a:t>3</a:t>
                </a:r>
                <a:r>
                  <a:rPr lang="zh-CN" altLang="zh-CN" sz="2400" kern="100" dirty="0">
                    <a:solidFill>
                      <a:srgbClr val="000000"/>
                    </a:solidFill>
                    <a:latin typeface="Cambria" panose="02040503050406030204" pitchFamily="18" charset="0"/>
                    <a:cs typeface="Times New Roman" panose="02020603050405020304" pitchFamily="18" charset="0"/>
                  </a:rPr>
                  <a:t>，</a:t>
                </a:r>
                <a:r>
                  <a:rPr lang="en-US" altLang="zh-CN" sz="2400" kern="100" dirty="0">
                    <a:solidFill>
                      <a:srgbClr val="000000"/>
                    </a:solidFill>
                    <a:latin typeface="Cambria" panose="02040503050406030204" pitchFamily="18" charset="0"/>
                    <a:cs typeface="Times New Roman" panose="02020603050405020304" pitchFamily="18" charset="0"/>
                  </a:rPr>
                  <a:t>4</a:t>
                </a:r>
                <a:r>
                  <a:rPr lang="en-US" altLang="zh-CN" sz="2400" kern="100" dirty="0" smtClean="0">
                    <a:solidFill>
                      <a:srgbClr val="000000"/>
                    </a:solidFill>
                    <a:latin typeface="Cambria" panose="02040503050406030204" pitchFamily="18" charset="0"/>
                    <a:cs typeface="Times New Roman" panose="02020603050405020304" pitchFamily="18" charset="0"/>
                  </a:rPr>
                  <a:t>}</a:t>
                </a:r>
                <a:r>
                  <a:rPr lang="zh-CN" altLang="en-US" sz="2400" kern="100" dirty="0" smtClean="0">
                    <a:solidFill>
                      <a:srgbClr val="000000"/>
                    </a:solidFill>
                    <a:latin typeface="Cambria" panose="02040503050406030204" pitchFamily="18" charset="0"/>
                    <a:cs typeface="Times New Roman" panose="02020603050405020304" pitchFamily="18" charset="0"/>
                  </a:rPr>
                  <a:t>；</a:t>
                </a:r>
                <a:r>
                  <a:rPr lang="en-US" altLang="zh-CN" sz="2400" kern="100" dirty="0">
                    <a:solidFill>
                      <a:srgbClr val="000000"/>
                    </a:solidFill>
                    <a:latin typeface="Cambria" panose="02040503050406030204" pitchFamily="18" charset="0"/>
                    <a:cs typeface="Times New Roman" panose="02020603050405020304" pitchFamily="18" charset="0"/>
                  </a:rPr>
                  <a:t> </a:t>
                </a:r>
                <a:r>
                  <a:rPr lang="en-US" altLang="zh-CN" sz="2400" kern="100" dirty="0" smtClean="0">
                    <a:solidFill>
                      <a:srgbClr val="000000"/>
                    </a:solidFill>
                    <a:latin typeface="Cambria" panose="02040503050406030204" pitchFamily="18" charset="0"/>
                    <a:cs typeface="Times New Roman" panose="02020603050405020304" pitchFamily="18" charset="0"/>
                  </a:rPr>
                  <a:t>{2</a:t>
                </a:r>
                <a:r>
                  <a:rPr lang="zh-CN" altLang="zh-CN" sz="2400" kern="100" dirty="0" smtClean="0">
                    <a:solidFill>
                      <a:srgbClr val="000000"/>
                    </a:solidFill>
                    <a:latin typeface="Cambria" panose="02040503050406030204" pitchFamily="18" charset="0"/>
                    <a:cs typeface="Times New Roman" panose="02020603050405020304" pitchFamily="18" charset="0"/>
                  </a:rPr>
                  <a:t>，</a:t>
                </a:r>
                <a:r>
                  <a:rPr lang="en-US" altLang="zh-CN" sz="2400" kern="100" dirty="0" smtClean="0">
                    <a:solidFill>
                      <a:srgbClr val="000000"/>
                    </a:solidFill>
                    <a:latin typeface="Cambria" panose="02040503050406030204" pitchFamily="18" charset="0"/>
                    <a:cs typeface="Times New Roman" panose="02020603050405020304" pitchFamily="18" charset="0"/>
                  </a:rPr>
                  <a:t>5}</a:t>
                </a:r>
                <a:r>
                  <a:rPr lang="zh-CN" altLang="zh-CN" sz="2400" kern="100" dirty="0">
                    <a:solidFill>
                      <a:srgbClr val="000000"/>
                    </a:solidFill>
                    <a:latin typeface="Cambria" panose="02040503050406030204" pitchFamily="18" charset="0"/>
                    <a:cs typeface="Times New Roman" panose="02020603050405020304" pitchFamily="18" charset="0"/>
                  </a:rPr>
                  <a:t>和</a:t>
                </a:r>
                <a:r>
                  <a:rPr lang="en-US" altLang="zh-CN" sz="2400" kern="100" dirty="0">
                    <a:solidFill>
                      <a:srgbClr val="000000"/>
                    </a:solidFill>
                    <a:latin typeface="Cambria" panose="02040503050406030204" pitchFamily="18" charset="0"/>
                    <a:cs typeface="Times New Roman" panose="02020603050405020304" pitchFamily="18" charset="0"/>
                  </a:rPr>
                  <a:t>4</a:t>
                </a:r>
                <a:r>
                  <a:rPr lang="zh-CN" altLang="zh-CN" sz="2400" kern="100" dirty="0">
                    <a:solidFill>
                      <a:srgbClr val="000000"/>
                    </a:solidFill>
                    <a:latin typeface="Cambria" panose="02040503050406030204" pitchFamily="18" charset="0"/>
                    <a:cs typeface="Times New Roman" panose="02020603050405020304" pitchFamily="18" charset="0"/>
                  </a:rPr>
                  <a:t>再合并成一个新类</a:t>
                </a:r>
                <a:r>
                  <a:rPr lang="en-US" altLang="zh-CN" sz="2400" kern="100" dirty="0" smtClean="0">
                    <a:solidFill>
                      <a:srgbClr val="000000"/>
                    </a:solidFill>
                    <a:latin typeface="Cambria" panose="02040503050406030204" pitchFamily="18" charset="0"/>
                    <a:cs typeface="Times New Roman" panose="02020603050405020304" pitchFamily="18" charset="0"/>
                  </a:rPr>
                  <a:t>{2</a:t>
                </a:r>
                <a:r>
                  <a:rPr lang="zh-CN" altLang="zh-CN" sz="2400" kern="100" dirty="0" smtClean="0">
                    <a:solidFill>
                      <a:srgbClr val="000000"/>
                    </a:solidFill>
                    <a:latin typeface="Cambria" panose="02040503050406030204" pitchFamily="18" charset="0"/>
                    <a:cs typeface="Times New Roman" panose="02020603050405020304" pitchFamily="18" charset="0"/>
                  </a:rPr>
                  <a:t>，</a:t>
                </a:r>
                <a:r>
                  <a:rPr lang="en-US" altLang="zh-CN" sz="2400" kern="100" dirty="0" smtClean="0">
                    <a:solidFill>
                      <a:srgbClr val="000000"/>
                    </a:solidFill>
                    <a:latin typeface="Cambria" panose="02040503050406030204" pitchFamily="18" charset="0"/>
                    <a:cs typeface="Times New Roman" panose="02020603050405020304" pitchFamily="18" charset="0"/>
                  </a:rPr>
                  <a:t>5</a:t>
                </a:r>
                <a:r>
                  <a:rPr lang="zh-CN" altLang="zh-CN" sz="2400" kern="100" dirty="0" smtClean="0">
                    <a:solidFill>
                      <a:srgbClr val="000000"/>
                    </a:solidFill>
                    <a:latin typeface="Cambria" panose="02040503050406030204" pitchFamily="18" charset="0"/>
                    <a:cs typeface="Times New Roman" panose="02020603050405020304" pitchFamily="18" charset="0"/>
                  </a:rPr>
                  <a:t>，</a:t>
                </a:r>
                <a:r>
                  <a:rPr lang="en-US" altLang="zh-CN" sz="2400" kern="100" dirty="0">
                    <a:solidFill>
                      <a:srgbClr val="000000"/>
                    </a:solidFill>
                    <a:latin typeface="Cambria" panose="02040503050406030204" pitchFamily="18" charset="0"/>
                    <a:cs typeface="Times New Roman" panose="02020603050405020304" pitchFamily="18" charset="0"/>
                  </a:rPr>
                  <a:t>4} </a:t>
                </a:r>
                <a:r>
                  <a:rPr lang="zh-CN" altLang="zh-CN" sz="2400" kern="100" dirty="0" smtClean="0">
                    <a:solidFill>
                      <a:srgbClr val="000000"/>
                    </a:solidFill>
                    <a:latin typeface="Cambria" panose="02040503050406030204" pitchFamily="18" charset="0"/>
                    <a:cs typeface="Times New Roman" panose="02020603050405020304" pitchFamily="18" charset="0"/>
                  </a:rPr>
                  <a:t>。</a:t>
                </a:r>
                <a:r>
                  <a:rPr lang="zh-CN" altLang="en-US" sz="2400" dirty="0">
                    <a:solidFill>
                      <a:srgbClr val="000000"/>
                    </a:solidFill>
                    <a:cs typeface="Times New Roman" panose="02020603050405020304" pitchFamily="18" charset="0"/>
                  </a:rPr>
                  <a:t>第三次聚类后，各类之间距离如下表：</a:t>
                </a:r>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79512" y="3573016"/>
                <a:ext cx="8170585" cy="2902077"/>
              </a:xfrm>
              <a:prstGeom prst="rect">
                <a:avLst/>
              </a:prstGeom>
              <a:blipFill>
                <a:blip r:embed="rId2"/>
                <a:stretch>
                  <a:fillRect l="-1119" r="-1119" b="-840"/>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95536" y="1628800"/>
            <a:ext cx="7848872" cy="1800200"/>
          </a:xfrm>
          <a:prstGeom prst="rect">
            <a:avLst/>
          </a:prstGeom>
        </p:spPr>
      </p:pic>
    </p:spTree>
    <p:extLst>
      <p:ext uri="{BB962C8B-B14F-4D97-AF65-F5344CB8AC3E}">
        <p14:creationId xmlns:p14="http://schemas.microsoft.com/office/powerpoint/2010/main" val="26028158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pic>
        <p:nvPicPr>
          <p:cNvPr id="2" name="图片 1"/>
          <p:cNvPicPr>
            <a:picLocks noChangeAspect="1"/>
          </p:cNvPicPr>
          <p:nvPr/>
        </p:nvPicPr>
        <p:blipFill>
          <a:blip r:embed="rId2"/>
          <a:stretch>
            <a:fillRect/>
          </a:stretch>
        </p:blipFill>
        <p:spPr>
          <a:xfrm>
            <a:off x="467544" y="1313892"/>
            <a:ext cx="8071865" cy="1728192"/>
          </a:xfrm>
          <a:prstGeom prst="rect">
            <a:avLst/>
          </a:prstGeom>
        </p:spPr>
      </p:pic>
      <p:sp>
        <p:nvSpPr>
          <p:cNvPr id="3" name="矩形 2"/>
          <p:cNvSpPr/>
          <p:nvPr/>
        </p:nvSpPr>
        <p:spPr>
          <a:xfrm>
            <a:off x="484750" y="3212976"/>
            <a:ext cx="8119697" cy="1477328"/>
          </a:xfrm>
          <a:prstGeom prst="rect">
            <a:avLst/>
          </a:prstGeom>
        </p:spPr>
        <p:txBody>
          <a:bodyPr wrap="square">
            <a:spAutoFit/>
          </a:bodyPr>
          <a:lstStyle/>
          <a:p>
            <a:pPr lvl="0" indent="304800" algn="just">
              <a:lnSpc>
                <a:spcPct val="150000"/>
              </a:lnSpc>
              <a:spcAft>
                <a:spcPts val="0"/>
              </a:spcAft>
            </a:pPr>
            <a:r>
              <a:rPr lang="zh-CN" altLang="zh-CN" sz="2000" kern="100" dirty="0">
                <a:solidFill>
                  <a:srgbClr val="000000"/>
                </a:solidFill>
                <a:latin typeface="Cambria" panose="02040503050406030204" pitchFamily="18" charset="0"/>
                <a:cs typeface="Times New Roman" panose="02020603050405020304" pitchFamily="18" charset="0"/>
              </a:rPr>
              <a:t>最后再将</a:t>
            </a:r>
            <a:r>
              <a:rPr lang="en-US" altLang="zh-CN" sz="2000" kern="100" dirty="0">
                <a:solidFill>
                  <a:srgbClr val="000000"/>
                </a:solidFill>
                <a:latin typeface="Cambria" panose="02040503050406030204" pitchFamily="18" charset="0"/>
                <a:cs typeface="Times New Roman" panose="02020603050405020304" pitchFamily="18" charset="0"/>
              </a:rPr>
              <a:t>{2</a:t>
            </a:r>
            <a:r>
              <a:rPr lang="zh-CN" altLang="zh-CN" sz="2000" kern="100" dirty="0">
                <a:solidFill>
                  <a:srgbClr val="000000"/>
                </a:solidFill>
                <a:latin typeface="Cambria" panose="02040503050406030204" pitchFamily="18" charset="0"/>
                <a:cs typeface="Times New Roman" panose="02020603050405020304" pitchFamily="18" charset="0"/>
              </a:rPr>
              <a:t>，</a:t>
            </a:r>
            <a:r>
              <a:rPr lang="en-US" altLang="zh-CN" sz="2000" kern="100" dirty="0">
                <a:solidFill>
                  <a:srgbClr val="000000"/>
                </a:solidFill>
                <a:latin typeface="Cambria" panose="02040503050406030204" pitchFamily="18" charset="0"/>
                <a:cs typeface="Times New Roman" panose="02020603050405020304" pitchFamily="18" charset="0"/>
              </a:rPr>
              <a:t>5}</a:t>
            </a:r>
            <a:r>
              <a:rPr lang="zh-CN" altLang="zh-CN" sz="2000" kern="100" dirty="0">
                <a:solidFill>
                  <a:srgbClr val="000000"/>
                </a:solidFill>
                <a:latin typeface="Cambria" panose="02040503050406030204" pitchFamily="18" charset="0"/>
                <a:cs typeface="Times New Roman" panose="02020603050405020304" pitchFamily="18" charset="0"/>
              </a:rPr>
              <a:t>和</a:t>
            </a:r>
            <a:r>
              <a:rPr lang="en-US" altLang="zh-CN" sz="2000" kern="100" dirty="0">
                <a:solidFill>
                  <a:srgbClr val="000000"/>
                </a:solidFill>
                <a:latin typeface="Cambria" panose="02040503050406030204" pitchFamily="18" charset="0"/>
                <a:cs typeface="Times New Roman" panose="02020603050405020304" pitchFamily="18" charset="0"/>
              </a:rPr>
              <a:t>{1</a:t>
            </a:r>
            <a:r>
              <a:rPr lang="zh-CN" altLang="zh-CN" sz="2000" kern="100" dirty="0">
                <a:solidFill>
                  <a:srgbClr val="000000"/>
                </a:solidFill>
                <a:latin typeface="Cambria" panose="02040503050406030204" pitchFamily="18" charset="0"/>
                <a:cs typeface="Times New Roman" panose="02020603050405020304" pitchFamily="18" charset="0"/>
              </a:rPr>
              <a:t>，</a:t>
            </a:r>
            <a:r>
              <a:rPr lang="en-US" altLang="zh-CN" sz="2000" kern="100" dirty="0">
                <a:solidFill>
                  <a:srgbClr val="000000"/>
                </a:solidFill>
                <a:latin typeface="Cambria" panose="02040503050406030204" pitchFamily="18" charset="0"/>
                <a:cs typeface="Times New Roman" panose="02020603050405020304" pitchFamily="18" charset="0"/>
              </a:rPr>
              <a:t>3</a:t>
            </a:r>
            <a:r>
              <a:rPr lang="zh-CN" altLang="zh-CN" sz="2000" kern="100" dirty="0">
                <a:solidFill>
                  <a:srgbClr val="000000"/>
                </a:solidFill>
                <a:latin typeface="Cambria" panose="02040503050406030204" pitchFamily="18" charset="0"/>
                <a:cs typeface="Times New Roman" panose="02020603050405020304" pitchFamily="18" charset="0"/>
              </a:rPr>
              <a:t>，</a:t>
            </a:r>
            <a:r>
              <a:rPr lang="en-US" altLang="zh-CN" sz="2000" kern="100" dirty="0">
                <a:solidFill>
                  <a:srgbClr val="000000"/>
                </a:solidFill>
                <a:latin typeface="Cambria" panose="02040503050406030204" pitchFamily="18" charset="0"/>
                <a:cs typeface="Times New Roman" panose="02020603050405020304" pitchFamily="18" charset="0"/>
              </a:rPr>
              <a:t>4</a:t>
            </a:r>
            <a:r>
              <a:rPr lang="en-US" altLang="zh-CN" sz="2000" kern="100" dirty="0" smtClean="0">
                <a:solidFill>
                  <a:srgbClr val="000000"/>
                </a:solidFill>
                <a:latin typeface="Cambria" panose="02040503050406030204" pitchFamily="18" charset="0"/>
                <a:cs typeface="Times New Roman" panose="02020603050405020304" pitchFamily="18" charset="0"/>
              </a:rPr>
              <a:t>}</a:t>
            </a:r>
            <a:r>
              <a:rPr lang="zh-CN" altLang="en-US" sz="2000" kern="100" dirty="0" smtClean="0">
                <a:solidFill>
                  <a:srgbClr val="000000"/>
                </a:solidFill>
                <a:latin typeface="Cambria" panose="02040503050406030204" pitchFamily="18" charset="0"/>
                <a:cs typeface="Times New Roman" panose="02020603050405020304" pitchFamily="18" charset="0"/>
              </a:rPr>
              <a:t>、</a:t>
            </a:r>
            <a:r>
              <a:rPr lang="en-US" altLang="zh-CN" sz="2000" kern="100" dirty="0">
                <a:solidFill>
                  <a:srgbClr val="000000"/>
                </a:solidFill>
                <a:latin typeface="Cambria" panose="02040503050406030204" pitchFamily="18" charset="0"/>
                <a:cs typeface="Times New Roman" panose="02020603050405020304" pitchFamily="18" charset="0"/>
              </a:rPr>
              <a:t> {2</a:t>
            </a:r>
            <a:r>
              <a:rPr lang="zh-CN" altLang="zh-CN" sz="2000" kern="100" dirty="0">
                <a:solidFill>
                  <a:srgbClr val="000000"/>
                </a:solidFill>
                <a:latin typeface="Cambria" panose="02040503050406030204" pitchFamily="18" charset="0"/>
                <a:cs typeface="Times New Roman" panose="02020603050405020304" pitchFamily="18" charset="0"/>
              </a:rPr>
              <a:t>，</a:t>
            </a:r>
            <a:r>
              <a:rPr lang="en-US" altLang="zh-CN" sz="2000" kern="100" dirty="0" smtClean="0">
                <a:solidFill>
                  <a:srgbClr val="000000"/>
                </a:solidFill>
                <a:latin typeface="Cambria" panose="02040503050406030204" pitchFamily="18" charset="0"/>
                <a:cs typeface="Times New Roman" panose="02020603050405020304" pitchFamily="18" charset="0"/>
              </a:rPr>
              <a:t>5</a:t>
            </a:r>
            <a:r>
              <a:rPr lang="zh-CN" altLang="en-US" sz="2000" kern="100" dirty="0" smtClean="0">
                <a:solidFill>
                  <a:srgbClr val="000000"/>
                </a:solidFill>
                <a:latin typeface="Cambria" panose="02040503050406030204" pitchFamily="18" charset="0"/>
                <a:cs typeface="Times New Roman" panose="02020603050405020304" pitchFamily="18" charset="0"/>
              </a:rPr>
              <a:t>，</a:t>
            </a:r>
            <a:r>
              <a:rPr lang="en-US" altLang="zh-CN" sz="2000" kern="100" dirty="0" smtClean="0">
                <a:solidFill>
                  <a:srgbClr val="000000"/>
                </a:solidFill>
                <a:latin typeface="Cambria" panose="02040503050406030204" pitchFamily="18" charset="0"/>
                <a:cs typeface="Times New Roman" panose="02020603050405020304" pitchFamily="18" charset="0"/>
              </a:rPr>
              <a:t>4}</a:t>
            </a:r>
            <a:r>
              <a:rPr lang="zh-CN" altLang="zh-CN" sz="2000" kern="100" dirty="0">
                <a:solidFill>
                  <a:srgbClr val="000000"/>
                </a:solidFill>
                <a:latin typeface="Cambria" panose="02040503050406030204" pitchFamily="18" charset="0"/>
                <a:cs typeface="Times New Roman" panose="02020603050405020304" pitchFamily="18" charset="0"/>
              </a:rPr>
              <a:t>和</a:t>
            </a:r>
            <a:r>
              <a:rPr lang="en-US" altLang="zh-CN" sz="2000" kern="100" dirty="0">
                <a:solidFill>
                  <a:srgbClr val="000000"/>
                </a:solidFill>
                <a:latin typeface="Cambria" panose="02040503050406030204" pitchFamily="18" charset="0"/>
                <a:cs typeface="Times New Roman" panose="02020603050405020304" pitchFamily="18" charset="0"/>
              </a:rPr>
              <a:t>{1</a:t>
            </a:r>
            <a:r>
              <a:rPr lang="zh-CN" altLang="zh-CN" sz="2000" kern="100" dirty="0">
                <a:solidFill>
                  <a:srgbClr val="000000"/>
                </a:solidFill>
                <a:latin typeface="Cambria" panose="02040503050406030204" pitchFamily="18" charset="0"/>
                <a:cs typeface="Times New Roman" panose="02020603050405020304" pitchFamily="18" charset="0"/>
              </a:rPr>
              <a:t>，</a:t>
            </a:r>
            <a:r>
              <a:rPr lang="en-US" altLang="zh-CN" sz="2000" kern="100" dirty="0" smtClean="0">
                <a:solidFill>
                  <a:srgbClr val="000000"/>
                </a:solidFill>
                <a:latin typeface="Cambria" panose="02040503050406030204" pitchFamily="18" charset="0"/>
                <a:cs typeface="Times New Roman" panose="02020603050405020304" pitchFamily="18" charset="0"/>
              </a:rPr>
              <a:t>3}</a:t>
            </a:r>
            <a:r>
              <a:rPr lang="zh-CN" altLang="zh-CN" sz="2000" kern="100" dirty="0" smtClean="0">
                <a:solidFill>
                  <a:srgbClr val="000000"/>
                </a:solidFill>
                <a:latin typeface="Cambria" panose="02040503050406030204" pitchFamily="18" charset="0"/>
                <a:cs typeface="Times New Roman" panose="02020603050405020304" pitchFamily="18" charset="0"/>
              </a:rPr>
              <a:t>合并</a:t>
            </a:r>
            <a:r>
              <a:rPr lang="zh-CN" altLang="zh-CN" sz="2000" kern="100" dirty="0">
                <a:solidFill>
                  <a:srgbClr val="000000"/>
                </a:solidFill>
                <a:latin typeface="Cambria" panose="02040503050406030204" pitchFamily="18" charset="0"/>
                <a:cs typeface="Times New Roman" panose="02020603050405020304" pitchFamily="18" charset="0"/>
              </a:rPr>
              <a:t>成一个类，由此完成了整个聚类过程。相应的树形图如</a:t>
            </a:r>
            <a:r>
              <a:rPr lang="zh-CN" altLang="en-US" sz="2000" kern="100" dirty="0">
                <a:solidFill>
                  <a:srgbClr val="000000"/>
                </a:solidFill>
                <a:latin typeface="Cambria" panose="02040503050406030204" pitchFamily="18" charset="0"/>
                <a:cs typeface="Times New Roman" panose="02020603050405020304" pitchFamily="18" charset="0"/>
              </a:rPr>
              <a:t>下</a:t>
            </a:r>
            <a:r>
              <a:rPr lang="zh-CN" altLang="zh-CN" sz="2000" kern="100" dirty="0">
                <a:solidFill>
                  <a:srgbClr val="000000"/>
                </a:solidFill>
                <a:latin typeface="Cambria" panose="02040503050406030204" pitchFamily="18" charset="0"/>
                <a:cs typeface="Times New Roman" panose="02020603050405020304" pitchFamily="18" charset="0"/>
              </a:rPr>
              <a:t>图所示，从中可以清楚地看到整个聚类的过程。</a:t>
            </a:r>
            <a:endParaRPr lang="zh-CN" altLang="zh-CN" sz="2000" kern="100" dirty="0">
              <a:latin typeface="Cambria" panose="020405030504060302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79512" y="4581128"/>
            <a:ext cx="8153400" cy="1905000"/>
          </a:xfrm>
          <a:prstGeom prst="rect">
            <a:avLst/>
          </a:prstGeom>
        </p:spPr>
      </p:pic>
    </p:spTree>
    <p:extLst>
      <p:ext uri="{BB962C8B-B14F-4D97-AF65-F5344CB8AC3E}">
        <p14:creationId xmlns:p14="http://schemas.microsoft.com/office/powerpoint/2010/main" val="30969518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8153400" cy="762000"/>
          </a:xfrm>
        </p:spPr>
        <p:txBody>
          <a:bodyPr/>
          <a:lstStyle/>
          <a:p>
            <a:pPr algn="l" eaLnBrk="1" hangingPunct="1"/>
            <a:r>
              <a:rPr lang="en-US" altLang="zh-CN" sz="3600" b="1" dirty="0" smtClean="0">
                <a:solidFill>
                  <a:srgbClr val="FF0000"/>
                </a:solidFill>
              </a:rPr>
              <a:t>8-3 </a:t>
            </a:r>
            <a:r>
              <a:rPr lang="zh-CN" altLang="en-US" sz="3600" b="1" dirty="0" smtClean="0">
                <a:solidFill>
                  <a:srgbClr val="FF0000"/>
                </a:solidFill>
              </a:rPr>
              <a:t>聚类分析方法</a:t>
            </a:r>
          </a:p>
        </p:txBody>
      </p:sp>
      <p:sp>
        <p:nvSpPr>
          <p:cNvPr id="4" name="矩形 3"/>
          <p:cNvSpPr/>
          <p:nvPr/>
        </p:nvSpPr>
        <p:spPr>
          <a:xfrm>
            <a:off x="611560" y="1412776"/>
            <a:ext cx="8136904" cy="1477328"/>
          </a:xfrm>
          <a:prstGeom prst="rect">
            <a:avLst/>
          </a:prstGeom>
        </p:spPr>
        <p:txBody>
          <a:bodyPr wrap="square">
            <a:spAutoFit/>
          </a:bodyPr>
          <a:lstStyle/>
          <a:p>
            <a:pPr>
              <a:lnSpc>
                <a:spcPct val="150000"/>
              </a:lnSpc>
            </a:pPr>
            <a:r>
              <a:rPr lang="zh-CN" altLang="en-US" sz="2000" dirty="0" smtClean="0">
                <a:solidFill>
                  <a:schemeClr val="tx1"/>
                </a:solidFill>
              </a:rPr>
              <a:t>练习题</a:t>
            </a:r>
            <a:endParaRPr lang="en-US" altLang="zh-CN" sz="2000" dirty="0">
              <a:solidFill>
                <a:schemeClr val="tx1"/>
              </a:solidFill>
            </a:endParaRPr>
          </a:p>
          <a:p>
            <a:pPr>
              <a:lnSpc>
                <a:spcPct val="150000"/>
              </a:lnSpc>
            </a:pPr>
            <a:r>
              <a:rPr lang="en-US" altLang="zh-CN" sz="2000" dirty="0">
                <a:solidFill>
                  <a:schemeClr val="tx1"/>
                </a:solidFill>
              </a:rPr>
              <a:t>       </a:t>
            </a:r>
            <a:r>
              <a:rPr lang="zh-CN" altLang="zh-CN" sz="2000" dirty="0">
                <a:solidFill>
                  <a:schemeClr val="tx1"/>
                </a:solidFill>
              </a:rPr>
              <a:t>假定</a:t>
            </a:r>
            <a:r>
              <a:rPr lang="en-US" altLang="zh-CN" sz="2000" dirty="0">
                <a:solidFill>
                  <a:schemeClr val="tx1"/>
                </a:solidFill>
              </a:rPr>
              <a:t>5</a:t>
            </a:r>
            <a:r>
              <a:rPr lang="zh-CN" altLang="zh-CN" sz="2000" dirty="0">
                <a:solidFill>
                  <a:schemeClr val="tx1"/>
                </a:solidFill>
              </a:rPr>
              <a:t>个对象间的距离如</a:t>
            </a:r>
            <a:r>
              <a:rPr lang="zh-CN" altLang="en-US" sz="2000" dirty="0">
                <a:solidFill>
                  <a:schemeClr val="tx1"/>
                </a:solidFill>
              </a:rPr>
              <a:t>下</a:t>
            </a:r>
            <a:r>
              <a:rPr lang="zh-CN" altLang="zh-CN" sz="2000" dirty="0">
                <a:solidFill>
                  <a:schemeClr val="tx1"/>
                </a:solidFill>
              </a:rPr>
              <a:t>表所示，</a:t>
            </a:r>
            <a:r>
              <a:rPr lang="zh-CN" altLang="zh-CN" sz="2000">
                <a:solidFill>
                  <a:schemeClr val="tx1"/>
                </a:solidFill>
              </a:rPr>
              <a:t>试用</a:t>
            </a:r>
            <a:r>
              <a:rPr lang="zh-CN" altLang="zh-CN" sz="2000" smtClean="0">
                <a:solidFill>
                  <a:schemeClr val="tx1"/>
                </a:solidFill>
              </a:rPr>
              <a:t>最</a:t>
            </a:r>
            <a:r>
              <a:rPr lang="zh-CN" altLang="en-US" sz="2000" smtClean="0">
                <a:solidFill>
                  <a:schemeClr val="tx1"/>
                </a:solidFill>
              </a:rPr>
              <a:t>短</a:t>
            </a:r>
            <a:r>
              <a:rPr lang="zh-CN" altLang="zh-CN" sz="2000" smtClean="0">
                <a:solidFill>
                  <a:schemeClr val="tx1"/>
                </a:solidFill>
              </a:rPr>
              <a:t>距离法</a:t>
            </a:r>
            <a:r>
              <a:rPr lang="zh-CN" altLang="zh-CN" sz="2000" dirty="0">
                <a:solidFill>
                  <a:schemeClr val="tx1"/>
                </a:solidFill>
              </a:rPr>
              <a:t>聚类并画出树形图（</a:t>
            </a:r>
            <a:r>
              <a:rPr lang="en-US" altLang="zh-CN" sz="2000" dirty="0" err="1">
                <a:solidFill>
                  <a:schemeClr val="tx1"/>
                </a:solidFill>
              </a:rPr>
              <a:t>Dendrogram</a:t>
            </a:r>
            <a:r>
              <a:rPr lang="zh-CN" altLang="zh-CN" sz="2000" dirty="0" smtClean="0">
                <a:solidFill>
                  <a:schemeClr val="tx1"/>
                </a:solidFill>
              </a:rPr>
              <a:t>）</a:t>
            </a:r>
            <a:endParaRPr kumimoji="1" lang="zh-CN" altLang="en-US" sz="2000" b="0" i="0" u="none" strike="noStrike" kern="1200" cap="none" spc="0" normalizeH="0" baseline="0" noProof="0" dirty="0">
              <a:ln>
                <a:noFill/>
              </a:ln>
              <a:solidFill>
                <a:srgbClr val="006666"/>
              </a:solidFill>
              <a:effectLst/>
              <a:uLnTx/>
              <a:uFillTx/>
              <a:latin typeface="Times New Roman" panose="02020603050405020304" pitchFamily="18" charset="0"/>
              <a:ea typeface="宋体" panose="02010600030101010101" pitchFamily="2" charset="-122"/>
              <a:cs typeface="+mn-cs"/>
            </a:endParaRPr>
          </a:p>
        </p:txBody>
      </p:sp>
      <p:pic>
        <p:nvPicPr>
          <p:cNvPr id="5" name="图片 4"/>
          <p:cNvPicPr>
            <a:picLocks noChangeAspect="1"/>
          </p:cNvPicPr>
          <p:nvPr/>
        </p:nvPicPr>
        <p:blipFill>
          <a:blip r:embed="rId3"/>
          <a:stretch>
            <a:fillRect/>
          </a:stretch>
        </p:blipFill>
        <p:spPr>
          <a:xfrm>
            <a:off x="2051720" y="3284984"/>
            <a:ext cx="5000625" cy="2667000"/>
          </a:xfrm>
          <a:prstGeom prst="rect">
            <a:avLst/>
          </a:prstGeom>
        </p:spPr>
      </p:pic>
    </p:spTree>
    <p:extLst>
      <p:ext uri="{BB962C8B-B14F-4D97-AF65-F5344CB8AC3E}">
        <p14:creationId xmlns:p14="http://schemas.microsoft.com/office/powerpoint/2010/main" val="215495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381000"/>
            <a:ext cx="8229600" cy="762000"/>
          </a:xfrm>
        </p:spPr>
        <p:txBody>
          <a:bodyPr/>
          <a:lstStyle/>
          <a:p>
            <a:pPr algn="l" eaLnBrk="1" hangingPunct="1"/>
            <a:r>
              <a:rPr lang="en-US" altLang="zh-CN" sz="3600" b="1" smtClean="0">
                <a:solidFill>
                  <a:srgbClr val="FF0000"/>
                </a:solidFill>
              </a:rPr>
              <a:t>8-2 </a:t>
            </a:r>
            <a:r>
              <a:rPr lang="zh-CN" altLang="en-US" sz="3600" b="1" smtClean="0">
                <a:solidFill>
                  <a:srgbClr val="FF0000"/>
                </a:solidFill>
              </a:rPr>
              <a:t>聚类分析中的数据类型（续一）</a:t>
            </a:r>
          </a:p>
        </p:txBody>
      </p:sp>
      <p:sp>
        <p:nvSpPr>
          <p:cNvPr id="9219" name="Rectangle 15"/>
          <p:cNvSpPr>
            <a:spLocks noGrp="1" noChangeArrowheads="1"/>
          </p:cNvSpPr>
          <p:nvPr>
            <p:ph type="body" idx="1"/>
          </p:nvPr>
        </p:nvSpPr>
        <p:spPr>
          <a:xfrm>
            <a:off x="250825" y="1412875"/>
            <a:ext cx="7772400" cy="4114800"/>
          </a:xfrm>
        </p:spPr>
        <p:txBody>
          <a:bodyPr/>
          <a:lstStyle/>
          <a:p>
            <a:pPr eaLnBrk="1" hangingPunct="1">
              <a:buFontTx/>
              <a:buNone/>
            </a:pPr>
            <a:r>
              <a:rPr lang="en-US" altLang="zh-CN" sz="2000" b="1" smtClean="0"/>
              <a:t>2</a:t>
            </a:r>
            <a:r>
              <a:rPr lang="zh-CN" altLang="en-US" sz="2000" b="1" smtClean="0"/>
              <a:t>、相异度矩阵（</a:t>
            </a:r>
            <a:r>
              <a:rPr lang="en-US" altLang="zh-CN" sz="2000" smtClean="0"/>
              <a:t>dissimilarity  matrix</a:t>
            </a:r>
            <a:r>
              <a:rPr lang="zh-CN" altLang="en-US" sz="2000" smtClean="0"/>
              <a:t>，或称为对象</a:t>
            </a:r>
            <a:r>
              <a:rPr lang="en-US" altLang="zh-CN" sz="2000" smtClean="0"/>
              <a:t>-</a:t>
            </a:r>
            <a:r>
              <a:rPr lang="zh-CN" altLang="en-US" sz="2000" smtClean="0"/>
              <a:t>对象结构）</a:t>
            </a:r>
          </a:p>
          <a:p>
            <a:pPr eaLnBrk="1" hangingPunct="1">
              <a:buFontTx/>
              <a:buNone/>
            </a:pPr>
            <a:r>
              <a:rPr lang="zh-CN" altLang="en-US" sz="2000" smtClean="0"/>
              <a:t>存储 </a:t>
            </a:r>
            <a:r>
              <a:rPr lang="en-US" altLang="zh-CN" sz="2000" smtClean="0"/>
              <a:t>n </a:t>
            </a:r>
            <a:r>
              <a:rPr lang="zh-CN" altLang="en-US" sz="2000" smtClean="0"/>
              <a:t>个对象两两之间的近似性， 表现形式是一个 </a:t>
            </a:r>
            <a:r>
              <a:rPr lang="en-US" altLang="zh-CN" sz="2000" smtClean="0"/>
              <a:t>n x n </a:t>
            </a:r>
            <a:r>
              <a:rPr lang="zh-CN" altLang="en-US" sz="2000" smtClean="0"/>
              <a:t>维的矩阵。</a:t>
            </a:r>
            <a:r>
              <a:rPr lang="zh-CN" altLang="en-US" smtClean="0"/>
              <a:t>  </a:t>
            </a:r>
          </a:p>
        </p:txBody>
      </p:sp>
      <p:pic>
        <p:nvPicPr>
          <p:cNvPr id="922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492375"/>
            <a:ext cx="37528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17"/>
          <p:cNvSpPr txBox="1">
            <a:spLocks noChangeArrowheads="1"/>
          </p:cNvSpPr>
          <p:nvPr/>
        </p:nvSpPr>
        <p:spPr bwMode="auto">
          <a:xfrm>
            <a:off x="179388" y="4724400"/>
            <a:ext cx="8640762"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     </a:t>
            </a:r>
            <a:r>
              <a:rPr lang="zh-CN" altLang="en-US" sz="2000"/>
              <a:t>注：</a:t>
            </a:r>
            <a:r>
              <a:rPr lang="zh-CN" altLang="en-US" sz="2800">
                <a:solidFill>
                  <a:srgbClr val="006666"/>
                </a:solidFill>
              </a:rPr>
              <a:t>①</a:t>
            </a:r>
            <a:r>
              <a:rPr lang="zh-CN" altLang="en-US" sz="2000"/>
              <a:t>在这里 </a:t>
            </a:r>
            <a:r>
              <a:rPr lang="en-US" altLang="zh-CN" sz="2000"/>
              <a:t>d(i,j)</a:t>
            </a:r>
            <a:r>
              <a:rPr lang="zh-CN" altLang="en-US" sz="2000"/>
              <a:t>是对象 </a:t>
            </a:r>
            <a:r>
              <a:rPr lang="en-US" altLang="zh-CN" sz="2000"/>
              <a:t>i </a:t>
            </a:r>
            <a:r>
              <a:rPr lang="zh-CN" altLang="en-US" sz="2000"/>
              <a:t>和对象 </a:t>
            </a:r>
            <a:r>
              <a:rPr lang="en-US" altLang="zh-CN" sz="2000"/>
              <a:t>j </a:t>
            </a:r>
            <a:r>
              <a:rPr lang="zh-CN" altLang="en-US" sz="2000"/>
              <a:t>之间的</a:t>
            </a:r>
            <a:r>
              <a:rPr lang="zh-CN" altLang="en-US" sz="2000" b="1"/>
              <a:t>相异度</a:t>
            </a:r>
            <a:r>
              <a:rPr lang="zh-CN" altLang="en-US" sz="2000"/>
              <a:t>。通常它是一个非负的数值，当对象 </a:t>
            </a:r>
            <a:r>
              <a:rPr lang="en-US" altLang="zh-CN" sz="2000"/>
              <a:t>i  </a:t>
            </a:r>
            <a:r>
              <a:rPr lang="zh-CN" altLang="en-US" sz="2000"/>
              <a:t>和 </a:t>
            </a:r>
            <a:r>
              <a:rPr lang="en-US" altLang="zh-CN" sz="2000"/>
              <a:t>j </a:t>
            </a:r>
            <a:r>
              <a:rPr lang="zh-CN" altLang="en-US" sz="2000"/>
              <a:t>越相似，其值越接近 </a:t>
            </a:r>
            <a:r>
              <a:rPr lang="en-US" altLang="zh-CN" sz="2000"/>
              <a:t>0</a:t>
            </a:r>
            <a:r>
              <a:rPr lang="zh-CN" altLang="en-US" sz="2000"/>
              <a:t>；两个对象越不同，其值越大。既然 </a:t>
            </a:r>
            <a:r>
              <a:rPr lang="en-US" altLang="zh-CN" sz="2000"/>
              <a:t>d(i,j) = d(j,i)</a:t>
            </a:r>
            <a:r>
              <a:rPr lang="zh-CN" altLang="en-US" sz="2000"/>
              <a:t>，而且 </a:t>
            </a:r>
            <a:r>
              <a:rPr lang="en-US" altLang="zh-CN" sz="2000"/>
              <a:t>d(i,i)=0</a:t>
            </a:r>
            <a:r>
              <a:rPr lang="zh-CN" altLang="en-US" sz="2000"/>
              <a:t>，</a:t>
            </a:r>
          </a:p>
          <a:p>
            <a:pPr eaLnBrk="1" hangingPunct="1">
              <a:spcBef>
                <a:spcPct val="0"/>
              </a:spcBef>
              <a:buFontTx/>
              <a:buNone/>
            </a:pPr>
            <a:r>
              <a:rPr lang="zh-CN" altLang="en-US" sz="2800">
                <a:solidFill>
                  <a:srgbClr val="006666"/>
                </a:solidFill>
              </a:rPr>
              <a:t>         ②</a:t>
            </a:r>
            <a:r>
              <a:rPr lang="zh-CN" altLang="en-US" sz="2000"/>
              <a:t>数据矩阵经常被称为</a:t>
            </a:r>
            <a:r>
              <a:rPr lang="zh-CN" altLang="en-US" sz="2000" b="1"/>
              <a:t>二模</a:t>
            </a:r>
            <a:r>
              <a:rPr lang="zh-CN" altLang="en-US" sz="2000"/>
              <a:t>（</a:t>
            </a:r>
            <a:r>
              <a:rPr lang="en-US" altLang="zh-CN" sz="2000"/>
              <a:t>two-mode</a:t>
            </a:r>
            <a:r>
              <a:rPr lang="zh-CN" altLang="en-US" sz="2000"/>
              <a:t>）矩阵，而相异度矩阵被称为</a:t>
            </a:r>
            <a:r>
              <a:rPr lang="zh-CN" altLang="en-US" sz="2000" b="1"/>
              <a:t>单模</a:t>
            </a:r>
            <a:r>
              <a:rPr lang="zh-CN" altLang="en-US" sz="2000"/>
              <a:t>（</a:t>
            </a:r>
            <a:r>
              <a:rPr lang="en-US" altLang="zh-CN" sz="2000"/>
              <a:t>one-mode</a:t>
            </a:r>
            <a:r>
              <a:rPr lang="zh-CN" altLang="en-US" sz="2000"/>
              <a:t>）矩阵。</a:t>
            </a:r>
            <a:r>
              <a:rPr lang="zh-CN" altLang="en-US" sz="2000">
                <a:solidFill>
                  <a:srgbClr val="006666"/>
                </a:solid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381000"/>
            <a:ext cx="8229600" cy="762000"/>
          </a:xfrm>
        </p:spPr>
        <p:txBody>
          <a:bodyPr/>
          <a:lstStyle/>
          <a:p>
            <a:pPr algn="l" eaLnBrk="1" hangingPunct="1"/>
            <a:r>
              <a:rPr lang="en-US" altLang="zh-CN" sz="3600" b="1" smtClean="0">
                <a:solidFill>
                  <a:srgbClr val="FF0000"/>
                </a:solidFill>
              </a:rPr>
              <a:t>8-2 </a:t>
            </a:r>
            <a:r>
              <a:rPr lang="zh-CN" altLang="en-US" sz="3600" b="1" smtClean="0">
                <a:solidFill>
                  <a:srgbClr val="FF0000"/>
                </a:solidFill>
              </a:rPr>
              <a:t>聚类分析中的数据类型（续二）</a:t>
            </a:r>
          </a:p>
        </p:txBody>
      </p:sp>
      <p:sp>
        <p:nvSpPr>
          <p:cNvPr id="10243" name="Rectangle 8"/>
          <p:cNvSpPr>
            <a:spLocks noGrp="1" noChangeArrowheads="1"/>
          </p:cNvSpPr>
          <p:nvPr>
            <p:ph type="body" idx="1"/>
          </p:nvPr>
        </p:nvSpPr>
        <p:spPr>
          <a:xfrm>
            <a:off x="323850" y="1484313"/>
            <a:ext cx="8134350" cy="4611687"/>
          </a:xfrm>
        </p:spPr>
        <p:txBody>
          <a:bodyPr/>
          <a:lstStyle/>
          <a:p>
            <a:pPr eaLnBrk="1" hangingPunct="1">
              <a:buFontTx/>
              <a:buNone/>
            </a:pPr>
            <a:r>
              <a:rPr lang="en-US" altLang="zh-CN" sz="3600" smtClean="0"/>
              <a:t>3</a:t>
            </a:r>
            <a:r>
              <a:rPr lang="zh-CN" altLang="en-US" sz="3600" smtClean="0"/>
              <a:t>、相异度估算方法</a:t>
            </a:r>
          </a:p>
          <a:p>
            <a:pPr eaLnBrk="1" hangingPunct="1">
              <a:buFontTx/>
              <a:buNone/>
            </a:pPr>
            <a:r>
              <a:rPr lang="en-US" altLang="zh-CN" sz="2000" b="1" smtClean="0"/>
              <a:t>1</a:t>
            </a:r>
            <a:r>
              <a:rPr lang="zh-CN" altLang="en-US" sz="2000" b="1" smtClean="0"/>
              <a:t>）基于区间标度（</a:t>
            </a:r>
            <a:r>
              <a:rPr lang="en-US" altLang="zh-CN" sz="2000" b="1" smtClean="0"/>
              <a:t>Interval-Scaled</a:t>
            </a:r>
            <a:r>
              <a:rPr lang="zh-CN" altLang="en-US" sz="2000" b="1" smtClean="0"/>
              <a:t>）变量的相异度估算方法</a:t>
            </a:r>
          </a:p>
          <a:p>
            <a:pPr eaLnBrk="1" hangingPunct="1">
              <a:buFontTx/>
              <a:buNone/>
            </a:pPr>
            <a:r>
              <a:rPr lang="zh-CN" altLang="en-US" sz="2000" b="1" smtClean="0"/>
              <a:t>（</a:t>
            </a:r>
            <a:r>
              <a:rPr lang="en-US" altLang="zh-CN" sz="2000" b="1" smtClean="0"/>
              <a:t>1</a:t>
            </a:r>
            <a:r>
              <a:rPr lang="zh-CN" altLang="en-US" sz="2000" b="1" smtClean="0"/>
              <a:t>）区间标度变量</a:t>
            </a:r>
          </a:p>
          <a:p>
            <a:pPr eaLnBrk="1" hangingPunct="1">
              <a:buFontTx/>
              <a:buNone/>
            </a:pPr>
            <a:r>
              <a:rPr lang="zh-CN" altLang="en-US" sz="2000" b="1" smtClean="0"/>
              <a:t>      是一个线性标度的连续度量。典型的例子包括重量 和高度，经度和纬度坐标，以及大气温度。</a:t>
            </a:r>
          </a:p>
          <a:p>
            <a:pPr eaLnBrk="1" hangingPunct="1">
              <a:buFontTx/>
              <a:buNone/>
            </a:pPr>
            <a:r>
              <a:rPr lang="zh-CN" altLang="en-US" sz="2000" b="1" smtClean="0"/>
              <a:t>（</a:t>
            </a:r>
            <a:r>
              <a:rPr lang="en-US" altLang="zh-CN" sz="2000" b="1" smtClean="0"/>
              <a:t>2</a:t>
            </a:r>
            <a:r>
              <a:rPr lang="zh-CN" altLang="en-US" sz="2000" b="1" smtClean="0"/>
              <a:t>）变量的数据度量单位对聚类的影响</a:t>
            </a:r>
          </a:p>
          <a:p>
            <a:pPr eaLnBrk="1" hangingPunct="1">
              <a:buFontTx/>
              <a:buNone/>
            </a:pPr>
            <a:r>
              <a:rPr lang="zh-CN" altLang="en-US" sz="2000" b="1" smtClean="0"/>
              <a:t>      所用的度量单位越小，变量可能的值域就越大，这样对聚类结果的影响也越大。例如：身高</a:t>
            </a:r>
            <a:r>
              <a:rPr lang="en-US" altLang="zh-CN" sz="2000" b="1" smtClean="0"/>
              <a:t>170cm~175cm</a:t>
            </a:r>
            <a:r>
              <a:rPr lang="zh-CN" altLang="en-US" sz="2000" b="1" smtClean="0"/>
              <a:t>为一类，</a:t>
            </a:r>
            <a:r>
              <a:rPr lang="en-US" altLang="zh-CN" sz="2000" b="1" smtClean="0"/>
              <a:t>1.65m~1.75m</a:t>
            </a:r>
            <a:r>
              <a:rPr lang="zh-CN" altLang="en-US" sz="2000" b="1" smtClean="0"/>
              <a:t>可能为一类</a:t>
            </a:r>
          </a:p>
          <a:p>
            <a:pPr eaLnBrk="1" hangingPunct="1">
              <a:buFontTx/>
              <a:buNone/>
            </a:pPr>
            <a:r>
              <a:rPr lang="zh-CN" altLang="en-US" sz="2000" b="1" smtClean="0"/>
              <a:t>（</a:t>
            </a:r>
            <a:r>
              <a:rPr lang="en-US" altLang="zh-CN" sz="2000" b="1" smtClean="0"/>
              <a:t>3</a:t>
            </a:r>
            <a:r>
              <a:rPr lang="zh-CN" altLang="en-US" sz="2000" b="1" smtClean="0"/>
              <a:t>）变量的数据标准化</a:t>
            </a:r>
            <a:r>
              <a:rPr lang="zh-CN" altLang="en-US" smtClean="0"/>
              <a:t> </a:t>
            </a:r>
            <a:r>
              <a:rPr lang="zh-CN" altLang="en-US" sz="2000" b="1" smtClean="0"/>
              <a:t> </a:t>
            </a:r>
            <a:r>
              <a:rPr lang="zh-CN" altLang="en-US"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5588" y="404813"/>
            <a:ext cx="7772400"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聚类分析中的数据类型（续三）</a:t>
            </a:r>
          </a:p>
        </p:txBody>
      </p:sp>
      <p:sp>
        <p:nvSpPr>
          <p:cNvPr id="11267" name="Rectangle 3"/>
          <p:cNvSpPr>
            <a:spLocks noGrp="1" noChangeArrowheads="1"/>
          </p:cNvSpPr>
          <p:nvPr>
            <p:ph type="body" idx="1"/>
          </p:nvPr>
        </p:nvSpPr>
        <p:spPr>
          <a:xfrm>
            <a:off x="250825" y="1341438"/>
            <a:ext cx="8207375" cy="4754562"/>
          </a:xfrm>
        </p:spPr>
        <p:txBody>
          <a:bodyPr/>
          <a:lstStyle/>
          <a:p>
            <a:pPr eaLnBrk="1" hangingPunct="1">
              <a:buFontTx/>
              <a:buNone/>
            </a:pPr>
            <a:r>
              <a:rPr lang="en-US" altLang="zh-CN" smtClean="0"/>
              <a:t>   </a:t>
            </a:r>
            <a:r>
              <a:rPr lang="zh-CN" altLang="en-US" sz="2000" smtClean="0"/>
              <a:t>为了实现度量值的标准化，一种方法是将原来的度量值转换为无单位的值。给定一个变量 </a:t>
            </a:r>
            <a:r>
              <a:rPr lang="en-US" altLang="zh-CN" sz="2000" smtClean="0"/>
              <a:t>(</a:t>
            </a:r>
            <a:r>
              <a:rPr lang="zh-CN" altLang="en-US" sz="2000" smtClean="0"/>
              <a:t>属性</a:t>
            </a:r>
            <a:r>
              <a:rPr lang="en-US" altLang="zh-CN" sz="2000" smtClean="0"/>
              <a:t>)f </a:t>
            </a:r>
            <a:r>
              <a:rPr lang="zh-CN" altLang="en-US" sz="2000" smtClean="0"/>
              <a:t>的度量值，可以进行如下的变换：</a:t>
            </a:r>
          </a:p>
          <a:p>
            <a:pPr eaLnBrk="1" hangingPunct="1">
              <a:buFontTx/>
              <a:buNone/>
            </a:pPr>
            <a:r>
              <a:rPr lang="en-US" altLang="zh-CN" sz="2000" smtClean="0"/>
              <a:t>Step1:</a:t>
            </a:r>
            <a:r>
              <a:rPr lang="zh-CN" altLang="en-US" sz="2000" smtClean="0"/>
              <a:t>计算</a:t>
            </a:r>
            <a:r>
              <a:rPr lang="zh-CN" altLang="en-US" sz="2000" b="1" smtClean="0"/>
              <a:t>均值的绝对偏差</a:t>
            </a:r>
            <a:endParaRPr lang="zh-CN" altLang="en-US" sz="2000" smtClean="0"/>
          </a:p>
          <a:p>
            <a:pPr eaLnBrk="1" hangingPunct="1">
              <a:buFontTx/>
              <a:buNone/>
            </a:pPr>
            <a:endParaRPr lang="zh-CN" altLang="en-US" sz="2000" smtClean="0"/>
          </a:p>
          <a:p>
            <a:pPr eaLnBrk="1" hangingPunct="1">
              <a:buFontTx/>
              <a:buNone/>
            </a:pPr>
            <a:r>
              <a:rPr lang="zh-CN" altLang="en-US" sz="2000" smtClean="0"/>
              <a:t>   </a:t>
            </a:r>
          </a:p>
          <a:p>
            <a:pPr eaLnBrk="1" hangingPunct="1">
              <a:buFontTx/>
              <a:buNone/>
            </a:pPr>
            <a:endParaRPr lang="zh-CN" altLang="en-US" sz="2000" smtClean="0"/>
          </a:p>
          <a:p>
            <a:pPr eaLnBrk="1" hangingPunct="1">
              <a:buFontTx/>
              <a:buNone/>
            </a:pPr>
            <a:r>
              <a:rPr lang="zh-CN" altLang="en-US" sz="2000" smtClean="0"/>
              <a:t>这里的         </a:t>
            </a:r>
            <a:r>
              <a:rPr lang="en-US" altLang="zh-CN" sz="2000" smtClean="0"/>
              <a:t>,…,         </a:t>
            </a:r>
            <a:r>
              <a:rPr lang="zh-CN" altLang="en-US" sz="2000" smtClean="0"/>
              <a:t>是 </a:t>
            </a:r>
            <a:r>
              <a:rPr lang="en-US" altLang="zh-CN" sz="2000" smtClean="0"/>
              <a:t>f </a:t>
            </a:r>
            <a:r>
              <a:rPr lang="zh-CN" altLang="en-US" sz="2000" smtClean="0"/>
              <a:t>的 </a:t>
            </a:r>
            <a:r>
              <a:rPr lang="en-US" altLang="zh-CN" sz="2000" smtClean="0"/>
              <a:t>n </a:t>
            </a:r>
            <a:r>
              <a:rPr lang="zh-CN" altLang="en-US" sz="2000" smtClean="0"/>
              <a:t>个度量值，     是 </a:t>
            </a:r>
            <a:r>
              <a:rPr lang="en-US" altLang="zh-CN" sz="2000" smtClean="0"/>
              <a:t>f </a:t>
            </a:r>
            <a:r>
              <a:rPr lang="zh-CN" altLang="en-US" sz="2000" smtClean="0"/>
              <a:t>的平均值，即</a:t>
            </a:r>
            <a:r>
              <a:rPr lang="en-US" altLang="zh-CN" sz="2000" smtClean="0"/>
              <a:t>:</a:t>
            </a:r>
          </a:p>
          <a:p>
            <a:pPr eaLnBrk="1" hangingPunct="1">
              <a:buFontTx/>
              <a:buNone/>
            </a:pPr>
            <a:endParaRPr lang="en-US" altLang="zh-CN" sz="2000" smtClean="0"/>
          </a:p>
          <a:p>
            <a:pPr eaLnBrk="1" hangingPunct="1">
              <a:buFontTx/>
              <a:buNone/>
            </a:pPr>
            <a:endParaRPr lang="en-US" altLang="zh-CN" sz="2000" smtClean="0"/>
          </a:p>
          <a:p>
            <a:pPr eaLnBrk="1" hangingPunct="1">
              <a:buFontTx/>
              <a:buNone/>
            </a:pPr>
            <a:r>
              <a:rPr lang="en-US" altLang="zh-CN" sz="2000" smtClean="0"/>
              <a:t>Step2:</a:t>
            </a:r>
            <a:r>
              <a:rPr lang="zh-CN" altLang="en-US" sz="2000" smtClean="0"/>
              <a:t>计算</a:t>
            </a:r>
            <a:r>
              <a:rPr lang="zh-CN" altLang="en-US" sz="2000" b="1" smtClean="0"/>
              <a:t>标准度量值</a:t>
            </a:r>
            <a:r>
              <a:rPr lang="zh-CN" altLang="en-US" sz="2000" smtClean="0"/>
              <a:t>，或 </a:t>
            </a:r>
            <a:r>
              <a:rPr lang="en-US" altLang="zh-CN" sz="2000" smtClean="0"/>
              <a:t>z-score</a:t>
            </a:r>
            <a:r>
              <a:rPr lang="zh-CN" altLang="en-US" sz="2000" smtClean="0"/>
              <a:t>：</a:t>
            </a:r>
          </a:p>
          <a:p>
            <a:pPr eaLnBrk="1" hangingPunct="1">
              <a:buFontTx/>
              <a:buNone/>
            </a:pPr>
            <a:r>
              <a:rPr lang="zh-CN" altLang="en-US" sz="2000" smtClean="0"/>
              <a:t> </a:t>
            </a:r>
          </a:p>
        </p:txBody>
      </p:sp>
      <p:sp>
        <p:nvSpPr>
          <p:cNvPr id="112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11269" name="Object 4"/>
          <p:cNvGraphicFramePr>
            <a:graphicFrameLocks noChangeAspect="1"/>
          </p:cNvGraphicFramePr>
          <p:nvPr/>
        </p:nvGraphicFramePr>
        <p:xfrm>
          <a:off x="1116013" y="2636838"/>
          <a:ext cx="6264275" cy="844550"/>
        </p:xfrm>
        <a:graphic>
          <a:graphicData uri="http://schemas.openxmlformats.org/presentationml/2006/ole">
            <mc:AlternateContent xmlns:mc="http://schemas.openxmlformats.org/markup-compatibility/2006">
              <mc:Choice xmlns:v="urn:schemas-microsoft-com:vml" Requires="v">
                <p:oleObj spid="_x0000_s11509" r:id="rId3" imgW="2908300" imgH="393700" progId="Equation.DSMT4">
                  <p:embed/>
                </p:oleObj>
              </mc:Choice>
              <mc:Fallback>
                <p:oleObj r:id="rId3" imgW="2908300" imgH="393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636838"/>
                        <a:ext cx="62642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11271" name="Object 6"/>
          <p:cNvGraphicFramePr>
            <a:graphicFrameLocks noChangeAspect="1"/>
          </p:cNvGraphicFramePr>
          <p:nvPr/>
        </p:nvGraphicFramePr>
        <p:xfrm>
          <a:off x="1116013" y="3573463"/>
          <a:ext cx="484187" cy="527050"/>
        </p:xfrm>
        <a:graphic>
          <a:graphicData uri="http://schemas.openxmlformats.org/presentationml/2006/ole">
            <mc:AlternateContent xmlns:mc="http://schemas.openxmlformats.org/markup-compatibility/2006">
              <mc:Choice xmlns:v="urn:schemas-microsoft-com:vml" Requires="v">
                <p:oleObj spid="_x0000_s11510" r:id="rId5" imgW="215713" imgH="241091" progId="Equation.DSMT4">
                  <p:embed/>
                </p:oleObj>
              </mc:Choice>
              <mc:Fallback>
                <p:oleObj r:id="rId5" imgW="215713" imgH="24109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573463"/>
                        <a:ext cx="48418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11273" name="Object 8"/>
          <p:cNvGraphicFramePr>
            <a:graphicFrameLocks noChangeAspect="1"/>
          </p:cNvGraphicFramePr>
          <p:nvPr/>
        </p:nvGraphicFramePr>
        <p:xfrm>
          <a:off x="2124075" y="3573463"/>
          <a:ext cx="504825" cy="549275"/>
        </p:xfrm>
        <a:graphic>
          <a:graphicData uri="http://schemas.openxmlformats.org/presentationml/2006/ole">
            <mc:AlternateContent xmlns:mc="http://schemas.openxmlformats.org/markup-compatibility/2006">
              <mc:Choice xmlns:v="urn:schemas-microsoft-com:vml" Requires="v">
                <p:oleObj spid="_x0000_s11511" r:id="rId7" imgW="215713" imgH="241091" progId="Equation.DSMT4">
                  <p:embed/>
                </p:oleObj>
              </mc:Choice>
              <mc:Fallback>
                <p:oleObj r:id="rId7" imgW="215713" imgH="241091"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3573463"/>
                        <a:ext cx="504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11275" name="Object 10"/>
          <p:cNvGraphicFramePr>
            <a:graphicFrameLocks noChangeAspect="1"/>
          </p:cNvGraphicFramePr>
          <p:nvPr/>
        </p:nvGraphicFramePr>
        <p:xfrm>
          <a:off x="4781550" y="3551238"/>
          <a:ext cx="484188" cy="525462"/>
        </p:xfrm>
        <a:graphic>
          <a:graphicData uri="http://schemas.openxmlformats.org/presentationml/2006/ole">
            <mc:AlternateContent xmlns:mc="http://schemas.openxmlformats.org/markup-compatibility/2006">
              <mc:Choice xmlns:v="urn:schemas-microsoft-com:vml" Requires="v">
                <p:oleObj spid="_x0000_s11512" r:id="rId9" imgW="215713" imgH="241091" progId="Equation.DSMT4">
                  <p:embed/>
                </p:oleObj>
              </mc:Choice>
              <mc:Fallback>
                <p:oleObj r:id="rId9" imgW="215713" imgH="241091"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1550" y="3551238"/>
                        <a:ext cx="484188"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6"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11277" name="Object 12"/>
          <p:cNvGraphicFramePr>
            <a:graphicFrameLocks noChangeAspect="1"/>
          </p:cNvGraphicFramePr>
          <p:nvPr/>
        </p:nvGraphicFramePr>
        <p:xfrm>
          <a:off x="1908175" y="4143375"/>
          <a:ext cx="4032250" cy="749300"/>
        </p:xfrm>
        <a:graphic>
          <a:graphicData uri="http://schemas.openxmlformats.org/presentationml/2006/ole">
            <mc:AlternateContent xmlns:mc="http://schemas.openxmlformats.org/markup-compatibility/2006">
              <mc:Choice xmlns:v="urn:schemas-microsoft-com:vml" Requires="v">
                <p:oleObj spid="_x0000_s11513" r:id="rId11" imgW="1688367" imgH="393529" progId="Equation.DSMT4">
                  <p:embed/>
                </p:oleObj>
              </mc:Choice>
              <mc:Fallback>
                <p:oleObj r:id="rId11" imgW="1688367" imgH="393529"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4143375"/>
                        <a:ext cx="40322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8" name="Rectangle 15"/>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sp>
        <p:nvSpPr>
          <p:cNvPr id="11279" name="Rectangle 16"/>
          <p:cNvSpPr>
            <a:spLocks noChangeArrowheads="1"/>
          </p:cNvSpPr>
          <p:nvPr/>
        </p:nvSpPr>
        <p:spPr bwMode="auto">
          <a:xfrm>
            <a:off x="0" y="3633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11280" name="对象 1"/>
          <p:cNvGraphicFramePr>
            <a:graphicFrameLocks noChangeAspect="1"/>
          </p:cNvGraphicFramePr>
          <p:nvPr/>
        </p:nvGraphicFramePr>
        <p:xfrm>
          <a:off x="2657475" y="5157788"/>
          <a:ext cx="2951163" cy="1166812"/>
        </p:xfrm>
        <a:graphic>
          <a:graphicData uri="http://schemas.openxmlformats.org/presentationml/2006/ole">
            <mc:AlternateContent xmlns:mc="http://schemas.openxmlformats.org/markup-compatibility/2006">
              <mc:Choice xmlns:v="urn:schemas-microsoft-com:vml" Requires="v">
                <p:oleObj spid="_x0000_s11514" name="公式" r:id="rId13" imgW="1091726" imgH="444307" progId="Equation.3">
                  <p:embed/>
                </p:oleObj>
              </mc:Choice>
              <mc:Fallback>
                <p:oleObj name="公式" r:id="rId13" imgW="1091726" imgH="444307" progId="Equation.3">
                  <p:embed/>
                  <p:pic>
                    <p:nvPicPr>
                      <p:cNvPr id="0" name="对象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57475" y="5157788"/>
                        <a:ext cx="2951163"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5588" y="404813"/>
            <a:ext cx="7772400" cy="762000"/>
          </a:xfrm>
        </p:spPr>
        <p:txBody>
          <a:bodyPr/>
          <a:lstStyle/>
          <a:p>
            <a:pPr eaLnBrk="1" hangingPunct="1"/>
            <a:r>
              <a:rPr lang="en-US" altLang="zh-CN" sz="4000" b="1" smtClean="0">
                <a:solidFill>
                  <a:srgbClr val="FF0000"/>
                </a:solidFill>
              </a:rPr>
              <a:t>8-2 </a:t>
            </a:r>
            <a:r>
              <a:rPr lang="zh-CN" altLang="en-US" sz="4000" b="1" smtClean="0">
                <a:solidFill>
                  <a:srgbClr val="FF0000"/>
                </a:solidFill>
              </a:rPr>
              <a:t>聚类分析中的数据类型（续四）</a:t>
            </a:r>
          </a:p>
        </p:txBody>
      </p:sp>
      <p:sp>
        <p:nvSpPr>
          <p:cNvPr id="12291" name="Rectangle 3"/>
          <p:cNvSpPr>
            <a:spLocks noGrp="1" noChangeArrowheads="1"/>
          </p:cNvSpPr>
          <p:nvPr>
            <p:ph type="body" idx="1"/>
          </p:nvPr>
        </p:nvSpPr>
        <p:spPr>
          <a:xfrm>
            <a:off x="250825" y="1484313"/>
            <a:ext cx="8207375" cy="4611687"/>
          </a:xfrm>
        </p:spPr>
        <p:txBody>
          <a:bodyPr/>
          <a:lstStyle/>
          <a:p>
            <a:pPr eaLnBrk="1" hangingPunct="1">
              <a:buFontTx/>
              <a:buNone/>
            </a:pPr>
            <a:r>
              <a:rPr lang="en-US" altLang="zh-CN" sz="2000" b="1" smtClean="0"/>
              <a:t>   </a:t>
            </a:r>
            <a:r>
              <a:rPr lang="zh-CN" altLang="en-US" sz="2000" b="1" smtClean="0"/>
              <a:t>（</a:t>
            </a:r>
            <a:r>
              <a:rPr lang="en-US" altLang="zh-CN" sz="2000" b="1" smtClean="0"/>
              <a:t>4</a:t>
            </a:r>
            <a:r>
              <a:rPr lang="zh-CN" altLang="en-US" sz="2000" b="1" smtClean="0"/>
              <a:t>）相异度（相似度）计算</a:t>
            </a:r>
          </a:p>
          <a:p>
            <a:pPr eaLnBrk="1" hangingPunct="1">
              <a:lnSpc>
                <a:spcPct val="120000"/>
              </a:lnSpc>
              <a:buFontTx/>
              <a:buNone/>
            </a:pPr>
            <a:r>
              <a:rPr lang="zh-CN" altLang="en-US" sz="2000" smtClean="0"/>
              <a:t>     在标准化处理后，或者在某些应用中不需要标准化，对象间的相异度（或相似度）是基于对象间的距离来计算的。最常用的距离度量方法是</a:t>
            </a:r>
            <a:r>
              <a:rPr lang="zh-CN" altLang="en-US" sz="2000" b="1" smtClean="0"/>
              <a:t>欧几里得距离</a:t>
            </a:r>
            <a:r>
              <a:rPr lang="zh-CN" altLang="en-US" sz="2000" smtClean="0"/>
              <a:t>，它的定义如下：</a:t>
            </a:r>
          </a:p>
          <a:p>
            <a:pPr eaLnBrk="1" hangingPunct="1">
              <a:lnSpc>
                <a:spcPct val="120000"/>
              </a:lnSpc>
              <a:buFontTx/>
              <a:buNone/>
            </a:pPr>
            <a:endParaRPr lang="zh-CN" altLang="en-US" sz="2000" smtClean="0"/>
          </a:p>
          <a:p>
            <a:pPr eaLnBrk="1" hangingPunct="1">
              <a:lnSpc>
                <a:spcPct val="120000"/>
              </a:lnSpc>
              <a:buFontTx/>
              <a:buNone/>
            </a:pPr>
            <a:endParaRPr lang="zh-CN" altLang="en-US" sz="2000" smtClean="0"/>
          </a:p>
          <a:p>
            <a:pPr eaLnBrk="1" hangingPunct="1">
              <a:lnSpc>
                <a:spcPct val="120000"/>
              </a:lnSpc>
              <a:buFontTx/>
              <a:buNone/>
            </a:pPr>
            <a:r>
              <a:rPr lang="zh-CN" altLang="en-US" sz="2000" smtClean="0"/>
              <a:t>     </a:t>
            </a:r>
            <a:r>
              <a:rPr lang="en-US" altLang="zh-CN" smtClean="0"/>
              <a:t>·</a:t>
            </a:r>
            <a:r>
              <a:rPr lang="zh-CN" altLang="en-US" sz="2000" smtClean="0"/>
              <a:t>另一个著名的度量方法是</a:t>
            </a:r>
            <a:r>
              <a:rPr lang="zh-CN" altLang="en-US" sz="2000" b="1" smtClean="0"/>
              <a:t>曼哈顿（或城市块）距离</a:t>
            </a:r>
            <a:r>
              <a:rPr lang="zh-CN" altLang="en-US" sz="2000" smtClean="0"/>
              <a:t>，其定义如下：</a:t>
            </a:r>
            <a:r>
              <a:rPr lang="zh-CN" altLang="en-US" smtClean="0"/>
              <a:t> </a:t>
            </a:r>
          </a:p>
        </p:txBody>
      </p:sp>
      <p:sp>
        <p:nvSpPr>
          <p:cNvPr id="12292" name="Rectangle 5"/>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12293" name="Object 4"/>
          <p:cNvGraphicFramePr>
            <a:graphicFrameLocks noChangeAspect="1"/>
          </p:cNvGraphicFramePr>
          <p:nvPr/>
        </p:nvGraphicFramePr>
        <p:xfrm>
          <a:off x="755650" y="3141663"/>
          <a:ext cx="7164388" cy="701675"/>
        </p:xfrm>
        <a:graphic>
          <a:graphicData uri="http://schemas.openxmlformats.org/presentationml/2006/ole">
            <mc:AlternateContent xmlns:mc="http://schemas.openxmlformats.org/markup-compatibility/2006">
              <mc:Choice xmlns:v="urn:schemas-microsoft-com:vml" Requires="v">
                <p:oleObj spid="_x0000_s12372" r:id="rId3" imgW="3111500" imgH="304800" progId="Equation.DSMT4">
                  <p:embed/>
                </p:oleObj>
              </mc:Choice>
              <mc:Fallback>
                <p:oleObj r:id="rId3" imgW="3111500" imgH="304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141663"/>
                        <a:ext cx="7164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Rectangle 7"/>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800">
              <a:solidFill>
                <a:srgbClr val="006666"/>
              </a:solidFill>
            </a:endParaRPr>
          </a:p>
        </p:txBody>
      </p:sp>
      <p:graphicFrame>
        <p:nvGraphicFramePr>
          <p:cNvPr id="12295" name="Object 6"/>
          <p:cNvGraphicFramePr>
            <a:graphicFrameLocks noChangeAspect="1"/>
          </p:cNvGraphicFramePr>
          <p:nvPr/>
        </p:nvGraphicFramePr>
        <p:xfrm>
          <a:off x="755650" y="4868863"/>
          <a:ext cx="7921625" cy="750887"/>
        </p:xfrm>
        <a:graphic>
          <a:graphicData uri="http://schemas.openxmlformats.org/presentationml/2006/ole">
            <mc:AlternateContent xmlns:mc="http://schemas.openxmlformats.org/markup-compatibility/2006">
              <mc:Choice xmlns:v="urn:schemas-microsoft-com:vml" Requires="v">
                <p:oleObj spid="_x0000_s12373" r:id="rId5" imgW="3124200" imgH="279400" progId="Equation.DSMT4">
                  <p:embed/>
                </p:oleObj>
              </mc:Choice>
              <mc:Fallback>
                <p:oleObj r:id="rId5" imgW="3124200" imgH="279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868863"/>
                        <a:ext cx="79216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ERP">
  <a:themeElements>
    <a:clrScheme name="ERP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RP">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1" lang="zh-CN" altLang="en-US" sz="2800" b="0" i="0" u="none" strike="noStrike" cap="none" normalizeH="0" baseline="0" smtClean="0">
            <a:ln>
              <a:noFill/>
            </a:ln>
            <a:solidFill>
              <a:srgbClr val="0066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1" lang="zh-CN" altLang="en-US" sz="2800" b="0" i="0" u="none" strike="noStrike" cap="none" normalizeH="0" baseline="0" smtClean="0">
            <a:ln>
              <a:noFill/>
            </a:ln>
            <a:solidFill>
              <a:srgbClr val="006666"/>
            </a:solidFill>
            <a:effectLst/>
            <a:latin typeface="Times New Roman" pitchFamily="18" charset="0"/>
            <a:ea typeface="宋体" pitchFamily="2" charset="-122"/>
          </a:defRPr>
        </a:defPPr>
      </a:lstStyle>
    </a:lnDef>
  </a:objectDefaults>
  <a:extraClrSchemeLst>
    <a:extraClrScheme>
      <a:clrScheme name="ERP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P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P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P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RP">
  <a:themeElements>
    <a:clrScheme name="ERP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RP">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1" lang="zh-CN" altLang="en-US" sz="2800" b="0" i="0" u="none" strike="noStrike" cap="none" normalizeH="0" baseline="0" smtClean="0">
            <a:ln>
              <a:noFill/>
            </a:ln>
            <a:solidFill>
              <a:srgbClr val="006666"/>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1" lang="zh-CN" altLang="en-US" sz="2800" b="0" i="0" u="none" strike="noStrike" cap="none" normalizeH="0" baseline="0" smtClean="0">
            <a:ln>
              <a:noFill/>
            </a:ln>
            <a:solidFill>
              <a:srgbClr val="006666"/>
            </a:solidFill>
            <a:effectLst/>
            <a:latin typeface="Times New Roman" panose="02020603050405020304" pitchFamily="18" charset="0"/>
            <a:ea typeface="宋体" panose="02010600030101010101" pitchFamily="2" charset="-122"/>
          </a:defRPr>
        </a:defPPr>
      </a:lstStyle>
    </a:lnDef>
  </a:objectDefaults>
  <a:extraClrSchemeLst>
    <a:extraClrScheme>
      <a:clrScheme name="ERP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P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P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P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Settings\xy.PC171871289725\Application Data\Microsoft\Templates\ERP.pot</Template>
  <TotalTime>5566</TotalTime>
  <Words>6523</Words>
  <Application>Microsoft Office PowerPoint</Application>
  <PresentationFormat>全屏显示(4:3)</PresentationFormat>
  <Paragraphs>441</Paragraphs>
  <Slides>55</Slides>
  <Notes>11</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55</vt:i4>
      </vt:variant>
    </vt:vector>
  </HeadingPairs>
  <TitlesOfParts>
    <vt:vector size="73" baseType="lpstr">
      <vt:lpstr>Albertus</vt:lpstr>
      <vt:lpstr>等线</vt:lpstr>
      <vt:lpstr>仿宋</vt:lpstr>
      <vt:lpstr>华文隶书</vt:lpstr>
      <vt:lpstr>隶书</vt:lpstr>
      <vt:lpstr>宋体</vt:lpstr>
      <vt:lpstr>新宋体</vt:lpstr>
      <vt:lpstr>Agency FB</vt:lpstr>
      <vt:lpstr>Arial</vt:lpstr>
      <vt:lpstr>Cambria</vt:lpstr>
      <vt:lpstr>Cambria Math</vt:lpstr>
      <vt:lpstr>Times New Roman</vt:lpstr>
      <vt:lpstr>Wingdings</vt:lpstr>
      <vt:lpstr>ERP</vt:lpstr>
      <vt:lpstr>1_ERP</vt:lpstr>
      <vt:lpstr>Equation</vt:lpstr>
      <vt:lpstr>Equation.DSMT4</vt:lpstr>
      <vt:lpstr>公式</vt:lpstr>
      <vt:lpstr>第8章  聚类分析</vt:lpstr>
      <vt:lpstr>8-1 聚类分析基本概念</vt:lpstr>
      <vt:lpstr>8-1 聚类分析基本概念（续一）</vt:lpstr>
      <vt:lpstr>8-1 聚类分析基本概念（续二）</vt:lpstr>
      <vt:lpstr>8-2 聚类分析中的数据类型</vt:lpstr>
      <vt:lpstr>8-2 聚类分析中的数据类型（续一）</vt:lpstr>
      <vt:lpstr>8-2 聚类分析中的数据类型（续二）</vt:lpstr>
      <vt:lpstr>8-2 聚类分析中的数据类型（续三）</vt:lpstr>
      <vt:lpstr>8-2 聚类分析中的数据类型（续四）</vt:lpstr>
      <vt:lpstr>8-2 聚类分析中的数据类型（续五）</vt:lpstr>
      <vt:lpstr>8-2 聚类分析中的数据类型（续六）</vt:lpstr>
      <vt:lpstr>8-2 聚类分析中的数据类型（续七）</vt:lpstr>
      <vt:lpstr>8-2 聚类分析中的数据类型（续八）</vt:lpstr>
      <vt:lpstr>8-2 聚类分析中的数据类型（续九）</vt:lpstr>
      <vt:lpstr>8-2 聚类分析中的数据类型（续十）</vt:lpstr>
      <vt:lpstr>8-2 聚类分析中的数据类型（续十一）</vt:lpstr>
      <vt:lpstr>8-2 聚类分析中的数据类型（续十二）</vt:lpstr>
      <vt:lpstr>8-2 聚类分析中的数据类型（续十三）</vt:lpstr>
      <vt:lpstr>8-2 聚类分析中的数据类型（续十四）</vt:lpstr>
      <vt:lpstr>8-2 聚类分析中的数据类型（续十五）</vt:lpstr>
      <vt:lpstr>8-2 聚类分析中的数据类型（续十六）</vt:lpstr>
      <vt:lpstr>PowerPoint 演示文稿</vt:lpstr>
      <vt:lpstr>PowerPoint 演示文稿</vt:lpstr>
      <vt:lpstr>PowerPoint 演示文稿</vt:lpstr>
      <vt:lpstr>PowerPoint 演示文稿</vt:lpstr>
      <vt:lpstr>PowerPoint 演示文稿</vt:lpstr>
      <vt:lpstr>8-2 聚类分析中的数据类型（续十八）</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lpstr>8-3 聚类分析方法</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数据挖掘原理与技术</dc:title>
  <dc:creator>xiangyang</dc:creator>
  <cp:lastModifiedBy>Windows User</cp:lastModifiedBy>
  <cp:revision>184</cp:revision>
  <dcterms:created xsi:type="dcterms:W3CDTF">2005-02-11T09:22:01Z</dcterms:created>
  <dcterms:modified xsi:type="dcterms:W3CDTF">2023-11-24T08:39:45Z</dcterms:modified>
</cp:coreProperties>
</file>