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780" r:id="rId3"/>
    <p:sldId id="817" r:id="rId4"/>
    <p:sldId id="818" r:id="rId5"/>
    <p:sldId id="819" r:id="rId6"/>
    <p:sldId id="811" r:id="rId7"/>
    <p:sldId id="810" r:id="rId8"/>
    <p:sldId id="812" r:id="rId9"/>
    <p:sldId id="820" r:id="rId10"/>
    <p:sldId id="821" r:id="rId11"/>
    <p:sldId id="813" r:id="rId12"/>
    <p:sldId id="814" r:id="rId13"/>
    <p:sldId id="815" r:id="rId14"/>
    <p:sldId id="816" r:id="rId15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58" autoAdjust="0"/>
  </p:normalViewPr>
  <p:slideViewPr>
    <p:cSldViewPr showGuides="1">
      <p:cViewPr varScale="1">
        <p:scale>
          <a:sx n="91" d="100"/>
          <a:sy n="91" d="100"/>
        </p:scale>
        <p:origin x="-29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405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5B239A36-5B61-43F5-88E2-A92CF49B36D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D2CF-9F42-4316-BCD2-8364A5839B2A}" type="datetime1">
              <a:rPr lang="zh-CN" altLang="en-US" smtClean="0"/>
            </a:fld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汇编语言程序设计教程</a:t>
            </a:r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EB03D90-121D-4791-A9E1-0B5F13C207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CEE0-4BA7-4199-9C8C-B13A867A525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汇编语言程序设计教程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2616-3486-4C1E-8C58-6E4137B443E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234C-8ACB-405E-B1A5-2AB4542C24AA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汇编语言程序设计教程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EA3-A0EC-45EF-9BEA-3C2D901EFDC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425110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D97F-D90D-4991-83FB-5EB6D65635FE}" type="datetime1">
              <a:rPr lang="zh-CN" altLang="en-US" smtClean="0"/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altLang="zh-CN" smtClean="0"/>
              <a:t>汇编语言程序设计教程</a:t>
            </a:r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71BC390-9E50-45F4-BA86-AE02A932C0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3EF8-890F-466E-A6AB-961181E222D3}" type="datetime1">
              <a:rPr lang="zh-CN" altLang="en-US" smtClean="0"/>
            </a:fld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汇编语言程序设计教程</a:t>
            </a:r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A11E-C59B-4649-BD9C-B2FABE28DB29}" type="slidenum">
              <a:rPr lang="en-US" altLang="zh-CN" smtClean="0"/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8901-6F6A-4421-A1B9-8D8E81E38E18}" type="datetime1">
              <a:rPr lang="zh-CN" altLang="en-US" smtClean="0"/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汇编语言程序设计教程</a:t>
            </a:r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EBF0-9DA9-4CA2-896E-8FEA4C3E45D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4A9A-AE30-4FAC-8521-5BC33525F651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汇编语言程序设计教程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67636FC-E600-46F6-9D86-9FEF2E81CB06}" type="slidenum">
              <a:rPr lang="en-US" altLang="zh-CN" smtClean="0"/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054A-1067-42F9-80F5-8C169C51B8A9}" type="datetime1">
              <a:rPr lang="zh-CN" altLang="en-US" smtClean="0"/>
            </a:fld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汇编语言程序设计教程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0589-F062-4D41-993F-EA52A01AAB3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293-AA6D-400C-8981-95EB28BFE055}" type="datetime1">
              <a:rPr lang="zh-CN" altLang="en-US" smtClean="0"/>
            </a:fld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汇编语言程序设计教程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56C-5FD3-4949-B0AC-428AF7E09DC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80D7-0E80-4C26-B5D6-3E0610E68A6D}" type="datetime1">
              <a:rPr lang="zh-CN" altLang="en-US" smtClean="0"/>
            </a:fld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汇编语言程序设计教程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C85E-AF35-4B25-BFAA-A2F86991848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C5CA-CDC0-4F46-A535-612681008AA9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汇编语言程序设计教程</a:t>
            </a:r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187E-4541-4EB3-AC09-9EF61B2B1BAE}" type="slidenum">
              <a:rPr lang="en-US" altLang="zh-CN" smtClean="0"/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CC5BD49-EB11-4815-895C-697FD95E969A}" type="datetime1">
              <a:rPr lang="zh-CN" altLang="en-US" smtClean="0"/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altLang="zh-CN" smtClean="0"/>
              <a:t>汇编语言程序设计教程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F6B7E0E-9DD7-4B1F-8D9C-BB72B6578DEA}" type="slidenum">
              <a:rPr lang="en-US" altLang="zh-CN" smtClean="0"/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3" name="Picture 14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3850" y="1412875"/>
            <a:ext cx="5314950" cy="95250"/>
          </a:xfrm>
          <a:prstGeom prst="rect">
            <a:avLst/>
          </a:prstGeom>
          <a:noFill/>
        </p:spPr>
      </p:pic>
      <p:pic>
        <p:nvPicPr>
          <p:cNvPr id="14" name="Picture 15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63938" y="6092825"/>
            <a:ext cx="5314950" cy="952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 dir="d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9.wdp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endParaRPr lang="zh-CN" altLang="en-US" dirty="0">
              <a:solidFill>
                <a:srgbClr val="336699"/>
              </a:solidFill>
            </a:endParaRPr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en-US" sz="2800" dirty="0">
                <a:latin typeface="宋体" panose="02010600030101010101" pitchFamily="2" charset="-122"/>
              </a:rPr>
              <a:t>是专门为汇编语言设计的一种调试工具，它通过单步执行、设置断点等方式为汇编语言程序员提供了非常有效的调试手段。</a:t>
            </a:r>
            <a:endParaRPr lang="zh-CN" altLang="en-US" sz="2800" dirty="0"/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en-US" sz="2800" dirty="0">
                <a:latin typeface="宋体" panose="02010600030101010101" pitchFamily="2" charset="-122"/>
              </a:rPr>
              <a:t>命令都是用单个字母表示的，其后可跟一个或多个参数。字母和参数之间可以不留空格，参数之间用空格或逗号分隔，命令和参数可以用大写、小写或混合方式输入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en-US" sz="2800" dirty="0">
                <a:latin typeface="宋体" panose="02010600030101010101" pitchFamily="2" charset="-122"/>
              </a:rPr>
              <a:t>命令中输入的数据和显示的数据都是十六进制数，数据后面的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宋体" panose="02010600030101010101" pitchFamily="2" charset="-122"/>
              </a:rPr>
              <a:t>后缀省略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en-US" sz="2800" dirty="0">
                <a:latin typeface="宋体" panose="02010600030101010101" pitchFamily="2" charset="-122"/>
              </a:rPr>
              <a:t>命令参数多数是地址或地址范围。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CB4C-7AFB-476F-A731-8C689F1641AD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00E-1398-4AE3-9FD5-566D0E1AB40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6699"/>
                </a:solidFill>
                <a:latin typeface="宋体" panose="02010600030101010101" pitchFamily="2" charset="-122"/>
              </a:rPr>
              <a:t>常用</a:t>
            </a:r>
            <a:r>
              <a:rPr lang="en-US" altLang="zh-CN" b="1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en-US" b="1" dirty="0">
                <a:solidFill>
                  <a:srgbClr val="336699"/>
                </a:solidFill>
                <a:latin typeface="宋体" panose="02010600030101010101" pitchFamily="2" charset="-122"/>
              </a:rPr>
              <a:t>命令示例</a:t>
            </a:r>
            <a:endParaRPr lang="zh-CN" altLang="en-US" b="1" dirty="0">
              <a:solidFill>
                <a:srgbClr val="336699"/>
              </a:solidFill>
              <a:latin typeface="宋体" panose="02010600030101010101" pitchFamily="2" charset="-122"/>
            </a:endParaRPr>
          </a:p>
        </p:txBody>
      </p:sp>
      <p:sp>
        <p:nvSpPr>
          <p:cNvPr id="632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</a:rPr>
              <a:t>）检查及修改寄存器内容命令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宋体" panose="02010600030101010101" pitchFamily="2" charset="-122"/>
              </a:rPr>
              <a:t>命令的功能是显示和修改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宋体" panose="02010600030101010101" pitchFamily="2" charset="-122"/>
              </a:rPr>
              <a:t>中寄存器的内容，或显示和修改标志寄存器的值。当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宋体" panose="02010600030101010101" pitchFamily="2" charset="-122"/>
              </a:rPr>
              <a:t>命令后面不带任何参数时，显示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宋体" panose="02010600030101010101" pitchFamily="2" charset="-122"/>
              </a:rPr>
              <a:t>内所有寄存器的内容。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latin typeface="宋体" panose="02010600030101010101" pitchFamily="2" charset="-122"/>
              </a:rPr>
              <a:t>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宋体" panose="02010600030101010101" pitchFamily="2" charset="-122"/>
              </a:rPr>
              <a:t>命令后面带参数时，显示该寄存器的内容，同时又可以进行修改。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</a:rPr>
              <a:t>）显示存储单元命令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宋体" panose="02010600030101010101" pitchFamily="2" charset="-122"/>
              </a:rPr>
              <a:t>命令的功能是显示指定地址或地址范围内存储单元的</a:t>
            </a:r>
            <a:r>
              <a:rPr lang="zh-CN" altLang="en-US" sz="2000" dirty="0" smtClean="0">
                <a:latin typeface="宋体" panose="02010600030101010101" pitchFamily="2" charset="-122"/>
              </a:rPr>
              <a:t>内容。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宋体" panose="02010600030101010101" pitchFamily="2" charset="-122"/>
              </a:rPr>
              <a:t>命令中地址的给定分三种情况。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1600" dirty="0">
                <a:latin typeface="宋体" panose="02010600030101010101" pitchFamily="2" charset="-122"/>
              </a:rPr>
              <a:t>在输入的起始地址中，只输入一个相对偏移量，段地址在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zh-CN" altLang="en-US" sz="1600" dirty="0">
                <a:latin typeface="宋体" panose="02010600030101010101" pitchFamily="2" charset="-122"/>
              </a:rPr>
              <a:t>中。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1600" dirty="0">
                <a:latin typeface="宋体" panose="02010600030101010101" pitchFamily="2" charset="-122"/>
              </a:rPr>
              <a:t>若要显示指定范围的内容，则要输入显示的起始地址和结束地址。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1600" dirty="0">
                <a:latin typeface="宋体" panose="02010600030101010101" pitchFamily="2" charset="-122"/>
              </a:rPr>
              <a:t>如果用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1600" dirty="0">
                <a:latin typeface="宋体" panose="02010600030101010101" pitchFamily="2" charset="-122"/>
              </a:rPr>
              <a:t>命令时没有指定地址，则当前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1600" dirty="0">
                <a:latin typeface="宋体" panose="02010600030101010101" pitchFamily="2" charset="-122"/>
              </a:rPr>
              <a:t>的开始地址是前一个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1600" dirty="0">
                <a:latin typeface="宋体" panose="02010600030101010101" pitchFamily="2" charset="-122"/>
              </a:rPr>
              <a:t>命令所显示的最后单元后面的单元地址。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2FAF-83E5-4A62-A4D1-DD3A2AB09B0F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F3B-4C8F-461A-9128-15352A4B45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anose="02010600030101010101" pitchFamily="2" charset="-122"/>
              </a:rPr>
              <a:t>常用</a:t>
            </a:r>
            <a:r>
              <a:rPr lang="en-US" altLang="zh-CN" b="1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en-US" b="1">
                <a:solidFill>
                  <a:srgbClr val="336699"/>
                </a:solidFill>
                <a:latin typeface="宋体" panose="02010600030101010101" pitchFamily="2" charset="-122"/>
              </a:rPr>
              <a:t>命令示例</a:t>
            </a:r>
            <a:endParaRPr lang="zh-CN" altLang="en-US" b="1">
              <a:solidFill>
                <a:srgbClr val="336699"/>
              </a:solidFill>
              <a:latin typeface="宋体" panose="02010600030101010101" pitchFamily="2" charset="-122"/>
            </a:endParaRPr>
          </a:p>
        </p:txBody>
      </p:sp>
      <p:sp>
        <p:nvSpPr>
          <p:cNvPr id="63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宋体" panose="02010600030101010101" pitchFamily="2" charset="-122"/>
              </a:rPr>
              <a:t>）修改存储单元命令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dirty="0">
                <a:latin typeface="宋体" panose="02010600030101010101" pitchFamily="2" charset="-122"/>
              </a:rPr>
              <a:t>命令可以在指定的地址里修改一个或多个字节的内容，同时也可连续地修改多个字节的</a:t>
            </a:r>
            <a:r>
              <a:rPr lang="zh-CN" altLang="en-US" sz="2800" dirty="0" smtClean="0">
                <a:latin typeface="宋体" panose="02010600030101010101" pitchFamily="2" charset="-122"/>
              </a:rPr>
              <a:t>内容。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2800" dirty="0">
                <a:latin typeface="宋体" panose="02010600030101010101" pitchFamily="2" charset="-122"/>
              </a:rPr>
              <a:t>具体修改策略分如下三种情况：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2400" dirty="0">
                <a:latin typeface="宋体" panose="02010600030101010101" pitchFamily="2" charset="-122"/>
              </a:rPr>
              <a:t>连续修改多个字节的内容。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2400" dirty="0">
                <a:latin typeface="宋体" panose="02010600030101010101" pitchFamily="2" charset="-122"/>
              </a:rPr>
              <a:t>用给定的内容代替指定范围的内存单元内容。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2400" dirty="0">
                <a:latin typeface="宋体" panose="02010600030101010101" pitchFamily="2" charset="-122"/>
              </a:rPr>
              <a:t>输入一个连接号</a:t>
            </a:r>
            <a:r>
              <a:rPr lang="zh-CN" altLang="en-US" sz="2400" dirty="0">
                <a:latin typeface="Times New Roman" panose="02020603050405020304"/>
              </a:rPr>
              <a:t>“</a:t>
            </a:r>
            <a:r>
              <a:rPr lang="en-US" altLang="zh-CN" sz="2400" dirty="0">
                <a:latin typeface="Arial" panose="020B0604020202020204"/>
                <a:cs typeface="Times New Roman" panose="02020603050405020304" pitchFamily="18" charset="0"/>
              </a:rPr>
              <a:t>—</a:t>
            </a:r>
            <a:r>
              <a:rPr lang="en-US" altLang="zh-CN" sz="2400" dirty="0">
                <a:latin typeface="Times New Roman" panose="02020603050405020304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，则显示前一个地址单元的内容。若修改就输入一个字节，然后按</a:t>
            </a:r>
            <a:r>
              <a:rPr lang="zh-CN" altLang="en-US" sz="2400" dirty="0">
                <a:latin typeface="Times New Roman" panose="02020603050405020304"/>
              </a:rPr>
              <a:t>“</a:t>
            </a:r>
            <a:r>
              <a:rPr lang="en-US" altLang="zh-CN" sz="2400" dirty="0">
                <a:latin typeface="Arial" panose="020B0604020202020204"/>
                <a:cs typeface="Times New Roman" panose="02020603050405020304" pitchFamily="18" charset="0"/>
              </a:rPr>
              <a:t>—</a:t>
            </a:r>
            <a:r>
              <a:rPr lang="en-US" altLang="zh-CN" sz="2400" dirty="0">
                <a:latin typeface="Times New Roman" panose="02020603050405020304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，则显示前一个地址单元内容。若显示的单元不修改，则按</a:t>
            </a:r>
            <a:r>
              <a:rPr lang="zh-CN" altLang="en-US" sz="2400" dirty="0">
                <a:latin typeface="Times New Roman" panose="02020603050405020304"/>
              </a:rPr>
              <a:t>“</a:t>
            </a:r>
            <a:r>
              <a:rPr lang="en-US" altLang="zh-CN" sz="2400" dirty="0">
                <a:latin typeface="Arial" panose="020B0604020202020204"/>
                <a:cs typeface="Times New Roman" panose="02020603050405020304" pitchFamily="18" charset="0"/>
              </a:rPr>
              <a:t>—</a:t>
            </a:r>
            <a:r>
              <a:rPr lang="en-US" altLang="zh-CN" sz="2400" dirty="0">
                <a:latin typeface="Times New Roman" panose="02020603050405020304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80EA-E58C-424B-BE32-72B3C82FEACB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5D9B-6859-4092-AFD6-51EBC535F1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anose="02010600030101010101" pitchFamily="2" charset="-122"/>
              </a:rPr>
              <a:t>常用</a:t>
            </a:r>
            <a:r>
              <a:rPr lang="en-US" altLang="zh-CN" b="1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en-US" b="1">
                <a:solidFill>
                  <a:srgbClr val="336699"/>
                </a:solidFill>
                <a:latin typeface="宋体" panose="02010600030101010101" pitchFamily="2" charset="-122"/>
              </a:rPr>
              <a:t>命令示例</a:t>
            </a:r>
            <a:endParaRPr lang="zh-CN" altLang="en-US" b="1">
              <a:solidFill>
                <a:srgbClr val="336699"/>
              </a:solidFill>
              <a:latin typeface="宋体" panose="02010600030101010101" pitchFamily="2" charset="-122"/>
            </a:endParaRPr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>
                <a:latin typeface="宋体" panose="02010600030101010101" pitchFamily="2" charset="-122"/>
              </a:rPr>
              <a:t>）跟踪执行命令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>
                <a:latin typeface="宋体" panose="02010600030101010101" pitchFamily="2" charset="-122"/>
              </a:rPr>
              <a:t>命令的功能是从起始地址开始跟踪执行指定条数的指令，每执行一条指令，显示所有寄存器内容、状态标志和下一条要执行的指令。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DD4D-7C75-4ECB-B229-09CBBFF33444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E2CD-CAEF-415A-9735-031148798D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anose="02010600030101010101" pitchFamily="2" charset="-122"/>
              </a:rPr>
              <a:t>常用</a:t>
            </a:r>
            <a:r>
              <a:rPr lang="en-US" altLang="zh-CN" b="1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en-US" b="1">
                <a:solidFill>
                  <a:srgbClr val="336699"/>
                </a:solidFill>
                <a:latin typeface="宋体" panose="02010600030101010101" pitchFamily="2" charset="-122"/>
              </a:rPr>
              <a:t>命令示例</a:t>
            </a:r>
            <a:endParaRPr lang="zh-CN" altLang="en-US" b="1">
              <a:solidFill>
                <a:srgbClr val="336699"/>
              </a:solidFill>
              <a:latin typeface="宋体" panose="02010600030101010101" pitchFamily="2" charset="-122"/>
            </a:endParaRPr>
          </a:p>
        </p:txBody>
      </p:sp>
      <p:sp>
        <p:nvSpPr>
          <p:cNvPr id="63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>
                <a:latin typeface="宋体" panose="02010600030101010101" pitchFamily="2" charset="-122"/>
              </a:rPr>
              <a:t>）执行命令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>
                <a:latin typeface="宋体" panose="02010600030101010101" pitchFamily="2" charset="-122"/>
              </a:rPr>
              <a:t>命令的执行从起始地址开始，到终止地址结束的程序。如果程序能够正确地执行到结束，则显示当前寄存器的执行结果以及下一条将要执行的指令。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>
                <a:latin typeface="宋体" panose="02010600030101010101" pitchFamily="2" charset="-122"/>
              </a:rPr>
              <a:t>命令使用中要注意以下几点：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2400">
                <a:latin typeface="宋体" panose="02010600030101010101" pitchFamily="2" charset="-122"/>
              </a:rPr>
              <a:t>一旦程序运行结束（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en-US" sz="2400">
                <a:latin typeface="宋体" panose="02010600030101010101" pitchFamily="2" charset="-122"/>
              </a:rPr>
              <a:t>显示</a:t>
            </a:r>
            <a:r>
              <a:rPr lang="zh-CN" altLang="en-US" sz="2400">
                <a:latin typeface="Times New Roman" panose="02020603050405020304"/>
              </a:rPr>
              <a:t>“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Program teminated normally</a:t>
            </a:r>
            <a:r>
              <a:rPr lang="en-US" altLang="zh-CN" sz="2400">
                <a:latin typeface="Times New Roman" panose="02020603050405020304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信息），在它再次执行之前，必须重新启动程序。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2400">
                <a:latin typeface="宋体" panose="02010600030101010101" pitchFamily="2" charset="-122"/>
              </a:rPr>
              <a:t>地址参数指向的位置必须含有合法的指令，如果指定第一个字节为非法指令，则可能出现不可预料的结果。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2400">
                <a:latin typeface="宋体" panose="02010600030101010101" pitchFamily="2" charset="-122"/>
              </a:rPr>
              <a:t>堆栈指示器必须是合法的。</a:t>
            </a:r>
            <a:endParaRPr lang="zh-CN" altLang="en-US" sz="2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C8C4-2DA6-4303-B5ED-DDB8281325CB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47CB-5241-4DA2-BE21-380349070F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 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81"/>
          </a:xfrm>
        </p:spPr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位的系统可以直接在模拟</a:t>
            </a:r>
            <a:r>
              <a:rPr lang="en-US" altLang="zh-CN" dirty="0" smtClean="0"/>
              <a:t>dos</a:t>
            </a:r>
            <a:r>
              <a:rPr lang="zh-CN" altLang="en-US" dirty="0" smtClean="0"/>
              <a:t>环境下启动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所有的命令都是在提示符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后输入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D97F-D90D-4991-83FB-5EB6D65635FE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汇编语言程序设计教程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390-9E50-45F4-BA86-AE02A932C00D}" type="slidenum">
              <a:rPr lang="en-US" altLang="zh-CN" smtClean="0"/>
            </a:fld>
            <a:endParaRPr lang="en-US" altLang="zh-CN"/>
          </a:p>
        </p:txBody>
      </p:sp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20080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 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87205"/>
          </a:xfrm>
        </p:spPr>
        <p:txBody>
          <a:bodyPr/>
          <a:lstStyle/>
          <a:p>
            <a:r>
              <a:rPr lang="en-US" altLang="zh-CN" dirty="0" smtClean="0"/>
              <a:t>64</a:t>
            </a:r>
            <a:r>
              <a:rPr lang="zh-CN" altLang="en-US" dirty="0" smtClean="0"/>
              <a:t>位计算机需要打开一个模拟器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直接选中</a:t>
            </a:r>
            <a:r>
              <a:rPr lang="en-US" altLang="zh-CN" dirty="0" smtClean="0"/>
              <a:t>dosbox.exe</a:t>
            </a:r>
            <a:r>
              <a:rPr lang="zh-CN" altLang="en-US" dirty="0" smtClean="0"/>
              <a:t>，启动后，输入指令，建立虚拟盘和目录的对应关系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D97F-D90D-4991-83FB-5EB6D65635FE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汇编语言程序设计教程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390-9E50-45F4-BA86-AE02A932C00D}" type="slidenum">
              <a:rPr lang="en-US" altLang="zh-CN" smtClean="0"/>
            </a:fld>
            <a:endParaRPr lang="en-US" altLang="zh-CN"/>
          </a:p>
        </p:txBody>
      </p:sp>
      <p:pic>
        <p:nvPicPr>
          <p:cNvPr id="6328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6153150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 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27165"/>
          </a:xfrm>
        </p:spPr>
        <p:txBody>
          <a:bodyPr/>
          <a:lstStyle/>
          <a:p>
            <a:r>
              <a:rPr lang="zh-CN" altLang="en-US" dirty="0" smtClean="0"/>
              <a:t>在虚拟</a:t>
            </a:r>
            <a:r>
              <a:rPr lang="en-US" altLang="zh-CN" dirty="0" smtClean="0"/>
              <a:t>dos</a:t>
            </a:r>
            <a:r>
              <a:rPr lang="zh-CN" altLang="en-US" dirty="0" smtClean="0"/>
              <a:t>环境下，执行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的执行文件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把虚拟盘映射到开发环境的源文件目录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D97F-D90D-4991-83FB-5EB6D65635FE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汇编语言程序设计教程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390-9E50-45F4-BA86-AE02A932C00D}" type="slidenum">
              <a:rPr lang="en-US" altLang="zh-CN" smtClean="0"/>
            </a:fld>
            <a:endParaRPr lang="en-US" altLang="zh-CN"/>
          </a:p>
        </p:txBody>
      </p:sp>
      <p:pic>
        <p:nvPicPr>
          <p:cNvPr id="6338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060848"/>
            <a:ext cx="615315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en-US" b="1" dirty="0">
                <a:solidFill>
                  <a:srgbClr val="336699"/>
                </a:solidFill>
                <a:latin typeface="宋体" panose="02010600030101010101" pitchFamily="2" charset="-122"/>
              </a:rPr>
              <a:t>的命令清单</a:t>
            </a:r>
            <a:endParaRPr lang="zh-CN" altLang="en-US" b="1" dirty="0">
              <a:solidFill>
                <a:srgbClr val="33669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1B59-2025-4DBE-8AD2-C9EEB56EE956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5C25-613C-478B-AF1D-D81702C25F1F}" type="slidenum">
              <a:rPr lang="en-US" altLang="zh-CN"/>
            </a:fld>
            <a:endParaRPr lang="en-US" altLang="zh-CN"/>
          </a:p>
        </p:txBody>
      </p:sp>
      <p:graphicFrame>
        <p:nvGraphicFramePr>
          <p:cNvPr id="630788" name="Object 4"/>
          <p:cNvGraphicFramePr>
            <a:graphicFrameLocks noChangeAspect="1"/>
          </p:cNvGraphicFramePr>
          <p:nvPr/>
        </p:nvGraphicFramePr>
        <p:xfrm>
          <a:off x="1295400" y="1219200"/>
          <a:ext cx="6705600" cy="48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94" name="位图图像" r:id="rId1" imgW="5419725" imgH="3952875" progId="PBrush">
                  <p:embed/>
                </p:oleObj>
              </mc:Choice>
              <mc:Fallback>
                <p:oleObj name="位图图像" r:id="rId1" imgW="5419725" imgH="3952875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6705600" cy="489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</a:t>
            </a:r>
            <a:r>
              <a:rPr lang="en-US" altLang="zh-CN" dirty="0" smtClean="0"/>
              <a:t>【address】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具体地址格式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段地址</a:t>
            </a:r>
            <a:r>
              <a:rPr lang="en-US" altLang="zh-CN" dirty="0" smtClean="0"/>
              <a:t>:</a:t>
            </a:r>
            <a:r>
              <a:rPr lang="zh-CN" altLang="en-US" dirty="0" smtClean="0"/>
              <a:t>偏移地址</a:t>
            </a:r>
            <a:endParaRPr lang="zh-CN" altLang="en-US" dirty="0" smtClean="0"/>
          </a:p>
          <a:p>
            <a:pPr marL="40005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段地址可以是段寄存器或十六进制段址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例如：</a:t>
            </a:r>
            <a:r>
              <a:rPr lang="en-US" altLang="zh-CN" dirty="0" smtClean="0"/>
              <a:t>DS:200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	1A09:200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地址范围的格式</a:t>
            </a:r>
            <a:endParaRPr lang="zh-CN" alt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	</a:t>
            </a:r>
            <a:r>
              <a:rPr lang="zh-CN" altLang="en-US" dirty="0" smtClean="0"/>
              <a:t>段地址</a:t>
            </a:r>
            <a:r>
              <a:rPr lang="en-US" altLang="zh-CN" dirty="0" smtClean="0"/>
              <a:t>:</a:t>
            </a:r>
            <a:r>
              <a:rPr lang="zh-CN" altLang="en-US" dirty="0" smtClean="0"/>
              <a:t>起始偏移地址   终止偏移地址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例如：</a:t>
            </a:r>
            <a:r>
              <a:rPr lang="en-US" altLang="zh-CN" dirty="0" smtClean="0"/>
              <a:t>CS:200 3FF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	</a:t>
            </a:r>
            <a:r>
              <a:rPr lang="zh-CN" altLang="en-US" dirty="0" smtClean="0"/>
              <a:t>段地址</a:t>
            </a:r>
            <a:r>
              <a:rPr lang="en-US" altLang="zh-CN" dirty="0" smtClean="0"/>
              <a:t>:</a:t>
            </a:r>
            <a:r>
              <a:rPr lang="zh-CN" altLang="en-US" dirty="0" smtClean="0"/>
              <a:t>起始偏移地址  </a:t>
            </a:r>
            <a:r>
              <a:rPr lang="en-US" altLang="zh-CN" dirty="0" smtClean="0"/>
              <a:t>L</a:t>
            </a:r>
            <a:r>
              <a:rPr lang="zh-CN" altLang="en-US" dirty="0" smtClean="0"/>
              <a:t>长度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例如：</a:t>
            </a:r>
            <a:r>
              <a:rPr lang="en-US" altLang="zh-CN" dirty="0" smtClean="0"/>
              <a:t>CS:200 L100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24A9-7048-4FA6-9919-7C5FC89D48E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198E-6A3F-47BF-A471-DFBF78A0A41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6699"/>
                </a:solidFill>
                <a:latin typeface="宋体" panose="02010600030101010101" pitchFamily="2" charset="-122"/>
              </a:rPr>
              <a:t>常用</a:t>
            </a:r>
            <a:r>
              <a:rPr lang="en-US" altLang="zh-CN" b="1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en-US" b="1" dirty="0" smtClean="0">
                <a:solidFill>
                  <a:srgbClr val="336699"/>
                </a:solidFill>
                <a:latin typeface="宋体" panose="02010600030101010101" pitchFamily="2" charset="-122"/>
              </a:rPr>
              <a:t>命令</a:t>
            </a:r>
            <a:endParaRPr lang="zh-CN" altLang="en-US" b="1" dirty="0">
              <a:solidFill>
                <a:srgbClr val="336699"/>
              </a:solidFill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F41C-8FA3-42FA-A9B3-9270CEA97983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97E-8FE9-41F8-BBE4-44151AEB15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3999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86800" cy="838200"/>
          </a:xfrm>
        </p:spPr>
        <p:txBody>
          <a:bodyPr/>
          <a:lstStyle/>
          <a:p>
            <a:pPr lvl="0"/>
            <a:r>
              <a:rPr lang="zh-CN" altLang="en-US" dirty="0" smtClean="0"/>
              <a:t>汇编命令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80528" y="2204863"/>
            <a:ext cx="9577064" cy="3600401"/>
          </a:xfrm>
        </p:spPr>
        <p:txBody>
          <a:bodyPr>
            <a:normAutofit fontScale="85000"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A </a:t>
            </a:r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debug</a:t>
            </a:r>
            <a:r>
              <a:rPr lang="zh-CN" altLang="en-US" dirty="0" smtClean="0">
                <a:solidFill>
                  <a:schemeClr val="bg1"/>
                </a:solidFill>
              </a:rPr>
              <a:t>中是一条非常重要的命令，可以完成汇编程序输入，将汇编的机器代码，存入从指定地址开始的存储区中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如果不指定汇编地址，默认地址为</a:t>
            </a:r>
            <a:r>
              <a:rPr lang="en-US" altLang="zh-CN" dirty="0" smtClean="0">
                <a:solidFill>
                  <a:schemeClr val="bg1"/>
                </a:solidFill>
              </a:rPr>
              <a:t>CS:IP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D97F-D90D-4991-83FB-5EB6D65635FE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汇编语言程序设计教程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390-9E50-45F4-BA86-AE02A932C0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just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</a:rPr>
              <a:t>）反汇编命令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smtClean="0">
                <a:latin typeface="宋体" panose="02010600030101010101" pitchFamily="2" charset="-122"/>
              </a:rPr>
              <a:t>命令的功能是将指定地址的机器代码翻译成汇编语言指令显示出来。如果未规定地址，则以上一个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smtClean="0">
                <a:latin typeface="宋体" panose="02010600030101010101" pitchFamily="2" charset="-122"/>
              </a:rPr>
              <a:t>命令的最后一条指令的地址作为下一条反汇编的起始地址，这样就可进行连续的反汇编。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 smtClean="0">
                <a:latin typeface="宋体" panose="02010600030101010101" pitchFamily="2" charset="-122"/>
              </a:rPr>
              <a:t>如果前面没有用过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smtClean="0">
                <a:latin typeface="宋体" panose="02010600030101010101" pitchFamily="2" charset="-122"/>
              </a:rPr>
              <a:t>命令，则以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en-US" sz="2400" smtClean="0">
                <a:latin typeface="宋体" panose="02010600030101010101" pitchFamily="2" charset="-122"/>
              </a:rPr>
              <a:t>初始化的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sz="2400" smtClean="0">
                <a:latin typeface="宋体" panose="02010600030101010101" pitchFamily="2" charset="-122"/>
              </a:rPr>
              <a:t>段寄存器值作为段地址。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D97F-D90D-4991-83FB-5EB6D65635FE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汇编语言程序设计教程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390-9E50-45F4-BA86-AE02A932C0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>
</file>

<file path=ppt/tags/tag1.xml><?xml version="1.0" encoding="utf-8"?>
<p:tagLst xmlns:p="http://schemas.openxmlformats.org/presentationml/2006/main">
  <p:tag name="COMMONDATA" val="eyJoZGlkIjoiNmZmMjJkNTI5MzQwNmVjYjA3M2RkZjQzNmUwZmY2OTk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1584</Words>
  <Application>WPS 演示</Application>
  <PresentationFormat>全屏显示(4:3)</PresentationFormat>
  <Paragraphs>172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Wingdings 2</vt:lpstr>
      <vt:lpstr>Times New Roman</vt:lpstr>
      <vt:lpstr>Times New Roman</vt:lpstr>
      <vt:lpstr>Arial</vt:lpstr>
      <vt:lpstr>Franklin Gothic Medium</vt:lpstr>
      <vt:lpstr>华文楷体</vt:lpstr>
      <vt:lpstr>Franklin Gothic Book</vt:lpstr>
      <vt:lpstr>微软雅黑</vt:lpstr>
      <vt:lpstr>Arial Unicode MS</vt:lpstr>
      <vt:lpstr>隶书</vt:lpstr>
      <vt:lpstr>跋涉</vt:lpstr>
      <vt:lpstr>PBrush</vt:lpstr>
      <vt:lpstr>DEBUG</vt:lpstr>
      <vt:lpstr>Debug 启动</vt:lpstr>
      <vt:lpstr>Debug 启动</vt:lpstr>
      <vt:lpstr>Debug 启动</vt:lpstr>
      <vt:lpstr>DEBUG的命令清单</vt:lpstr>
      <vt:lpstr>地址【address】格式</vt:lpstr>
      <vt:lpstr>常用DEBUG命令</vt:lpstr>
      <vt:lpstr>汇编命令A</vt:lpstr>
      <vt:lpstr>（2）反汇编命令U</vt:lpstr>
      <vt:lpstr>常用DEBUG命令示例</vt:lpstr>
      <vt:lpstr>常用DEBUG命令示例</vt:lpstr>
      <vt:lpstr>常用DEBUG命令示例</vt:lpstr>
      <vt:lpstr>常用DEBUG命令示例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微信用户</cp:lastModifiedBy>
  <cp:revision>583</cp:revision>
  <dcterms:created xsi:type="dcterms:W3CDTF">2011-01-12T06:28:00Z</dcterms:created>
  <dcterms:modified xsi:type="dcterms:W3CDTF">2023-09-03T16:27:54Z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5B4208A91E6547C0B08E8387386F64FC_12</vt:lpwstr>
  </property>
  <property fmtid="{D5CDD505-2E9C-101B-9397-08002B2CF9AE}" pid="3" name="KSOProductBuildVer">
    <vt:lpwstr>2052-12.1.0.15120</vt:lpwstr>
  </property>
</Properties>
</file>