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handoutMasterIdLst>
    <p:handoutMasterId r:id="rId151"/>
  </p:handout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7" r:id="rId16"/>
    <p:sldId id="278" r:id="rId17"/>
    <p:sldId id="279" r:id="rId18"/>
    <p:sldId id="280" r:id="rId19"/>
    <p:sldId id="281" r:id="rId20"/>
    <p:sldId id="282" r:id="rId21"/>
    <p:sldId id="283" r:id="rId22"/>
    <p:sldId id="276" r:id="rId23"/>
    <p:sldId id="284" r:id="rId24"/>
    <p:sldId id="285" r:id="rId25"/>
    <p:sldId id="286" r:id="rId26"/>
    <p:sldId id="287" r:id="rId27"/>
    <p:sldId id="288" r:id="rId28"/>
    <p:sldId id="291" r:id="rId29"/>
    <p:sldId id="290" r:id="rId30"/>
    <p:sldId id="289" r:id="rId31"/>
    <p:sldId id="292" r:id="rId32"/>
    <p:sldId id="304" r:id="rId33"/>
    <p:sldId id="294" r:id="rId34"/>
    <p:sldId id="293" r:id="rId35"/>
    <p:sldId id="296" r:id="rId36"/>
    <p:sldId id="299" r:id="rId37"/>
    <p:sldId id="298" r:id="rId38"/>
    <p:sldId id="300" r:id="rId39"/>
    <p:sldId id="301" r:id="rId40"/>
    <p:sldId id="302" r:id="rId41"/>
    <p:sldId id="303" r:id="rId42"/>
    <p:sldId id="305" r:id="rId43"/>
    <p:sldId id="306" r:id="rId44"/>
    <p:sldId id="307" r:id="rId45"/>
    <p:sldId id="311" r:id="rId46"/>
    <p:sldId id="308" r:id="rId47"/>
    <p:sldId id="312" r:id="rId48"/>
    <p:sldId id="309" r:id="rId49"/>
    <p:sldId id="313" r:id="rId50"/>
    <p:sldId id="314" r:id="rId51"/>
    <p:sldId id="316" r:id="rId52"/>
    <p:sldId id="318" r:id="rId53"/>
    <p:sldId id="317" r:id="rId54"/>
    <p:sldId id="310" r:id="rId55"/>
    <p:sldId id="319" r:id="rId56"/>
    <p:sldId id="320" r:id="rId57"/>
    <p:sldId id="321" r:id="rId58"/>
    <p:sldId id="324" r:id="rId59"/>
    <p:sldId id="325" r:id="rId60"/>
    <p:sldId id="326" r:id="rId61"/>
    <p:sldId id="322" r:id="rId62"/>
    <p:sldId id="327" r:id="rId63"/>
    <p:sldId id="328" r:id="rId64"/>
    <p:sldId id="329" r:id="rId65"/>
    <p:sldId id="323" r:id="rId66"/>
    <p:sldId id="330" r:id="rId67"/>
    <p:sldId id="331" r:id="rId68"/>
    <p:sldId id="414" r:id="rId69"/>
    <p:sldId id="413" r:id="rId70"/>
    <p:sldId id="415" r:id="rId71"/>
    <p:sldId id="416" r:id="rId72"/>
    <p:sldId id="417" r:id="rId73"/>
    <p:sldId id="332" r:id="rId74"/>
    <p:sldId id="333" r:id="rId75"/>
    <p:sldId id="295" r:id="rId76"/>
    <p:sldId id="334" r:id="rId77"/>
    <p:sldId id="335" r:id="rId78"/>
    <p:sldId id="338" r:id="rId79"/>
    <p:sldId id="341" r:id="rId80"/>
    <p:sldId id="340" r:id="rId81"/>
    <p:sldId id="343" r:id="rId82"/>
    <p:sldId id="344" r:id="rId83"/>
    <p:sldId id="345" r:id="rId84"/>
    <p:sldId id="346" r:id="rId85"/>
    <p:sldId id="347" r:id="rId86"/>
    <p:sldId id="336" r:id="rId87"/>
    <p:sldId id="348" r:id="rId88"/>
    <p:sldId id="352" r:id="rId90"/>
    <p:sldId id="351" r:id="rId91"/>
    <p:sldId id="353" r:id="rId92"/>
    <p:sldId id="354" r:id="rId93"/>
    <p:sldId id="355" r:id="rId94"/>
    <p:sldId id="356" r:id="rId95"/>
    <p:sldId id="349" r:id="rId96"/>
    <p:sldId id="357" r:id="rId97"/>
    <p:sldId id="358" r:id="rId98"/>
    <p:sldId id="359" r:id="rId99"/>
    <p:sldId id="360" r:id="rId100"/>
    <p:sldId id="361" r:id="rId101"/>
    <p:sldId id="362" r:id="rId102"/>
    <p:sldId id="350" r:id="rId103"/>
    <p:sldId id="367" r:id="rId104"/>
    <p:sldId id="363" r:id="rId105"/>
    <p:sldId id="364" r:id="rId106"/>
    <p:sldId id="365" r:id="rId107"/>
    <p:sldId id="368" r:id="rId108"/>
    <p:sldId id="369" r:id="rId109"/>
    <p:sldId id="337" r:id="rId110"/>
    <p:sldId id="370" r:id="rId111"/>
    <p:sldId id="371" r:id="rId112"/>
    <p:sldId id="372" r:id="rId113"/>
    <p:sldId id="373" r:id="rId114"/>
    <p:sldId id="375" r:id="rId115"/>
    <p:sldId id="374"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2" r:id="rId132"/>
    <p:sldId id="391" r:id="rId133"/>
    <p:sldId id="394" r:id="rId134"/>
    <p:sldId id="393" r:id="rId135"/>
    <p:sldId id="395" r:id="rId136"/>
    <p:sldId id="396" r:id="rId137"/>
    <p:sldId id="397" r:id="rId138"/>
    <p:sldId id="399" r:id="rId139"/>
    <p:sldId id="400" r:id="rId140"/>
    <p:sldId id="404" r:id="rId141"/>
    <p:sldId id="405" r:id="rId142"/>
    <p:sldId id="406" r:id="rId143"/>
    <p:sldId id="407" r:id="rId144"/>
    <p:sldId id="408" r:id="rId145"/>
    <p:sldId id="409" r:id="rId146"/>
    <p:sldId id="410" r:id="rId147"/>
    <p:sldId id="411" r:id="rId148"/>
    <p:sldId id="398" r:id="rId149"/>
    <p:sldId id="412" r:id="rId150"/>
  </p:sldIdLst>
  <p:sldSz cx="9144000" cy="6858000" type="screen4x3"/>
  <p:notesSz cx="6858000" cy="9144000"/>
  <p:custDataLst>
    <p:tags r:id="rId155"/>
  </p:custDataLst>
  <p:defaultTextStyle>
    <a:defPPr>
      <a:defRPr lang="en-US"/>
    </a:defPPr>
    <a:lvl1pPr algn="l" rtl="0" fontAlgn="base">
      <a:spcBef>
        <a:spcPct val="20000"/>
      </a:spcBef>
      <a:spcAft>
        <a:spcPct val="0"/>
      </a:spcAft>
      <a:buClr>
        <a:schemeClr val="accent2"/>
      </a:buClr>
      <a:buFont typeface="Wingdings" panose="05000000000000000000" pitchFamily="2" charset="2"/>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20000"/>
      </a:spcBef>
      <a:spcAft>
        <a:spcPct val="0"/>
      </a:spcAft>
      <a:buClr>
        <a:schemeClr val="accent2"/>
      </a:buClr>
      <a:buFont typeface="Wingdings" panose="05000000000000000000" pitchFamily="2" charset="2"/>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20000"/>
      </a:spcBef>
      <a:spcAft>
        <a:spcPct val="0"/>
      </a:spcAft>
      <a:buClr>
        <a:schemeClr val="accent2"/>
      </a:buClr>
      <a:buFont typeface="Wingdings" panose="05000000000000000000" pitchFamily="2" charset="2"/>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20000"/>
      </a:spcBef>
      <a:spcAft>
        <a:spcPct val="0"/>
      </a:spcAft>
      <a:buClr>
        <a:schemeClr val="accent2"/>
      </a:buClr>
      <a:buFont typeface="Wingdings" panose="05000000000000000000" pitchFamily="2" charset="2"/>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20000"/>
      </a:spcBef>
      <a:spcAft>
        <a:spcPct val="0"/>
      </a:spcAft>
      <a:buClr>
        <a:schemeClr val="accent2"/>
      </a:buClr>
      <a:buFont typeface="Wingdings" panose="05000000000000000000" pitchFamily="2" charset="2"/>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3333FF"/>
    <a:srgbClr val="0000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0929" autoAdjust="0"/>
  </p:normalViewPr>
  <p:slideViewPr>
    <p:cSldViewPr>
      <p:cViewPr varScale="1">
        <p:scale>
          <a:sx n="116" d="100"/>
          <a:sy n="116"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20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notesMaster" Target="notesMasters/notesMaster1.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5" Type="http://schemas.openxmlformats.org/officeDocument/2006/relationships/tags" Target="tags/tag1.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handoutMaster" Target="handoutMasters/handoutMaster1.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ClrTx/>
              <a:buFontTx/>
              <a:buNone/>
              <a:defRPr sz="1200">
                <a:ea typeface="宋体" panose="02010600030101010101" pitchFamily="2" charset="-122"/>
              </a:defRPr>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ClrTx/>
              <a:buFontTx/>
              <a:buNone/>
              <a:defRPr sz="1200">
                <a:ea typeface="宋体" panose="02010600030101010101" pitchFamily="2" charset="-122"/>
              </a:defRPr>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ClrTx/>
              <a:buFontTx/>
              <a:buNone/>
              <a:defRPr sz="1200">
                <a:ea typeface="宋体" panose="02010600030101010101" pitchFamily="2" charset="-122"/>
              </a:defRPr>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FontTx/>
              <a:buNone/>
              <a:defRPr sz="1200">
                <a:ea typeface="宋体" panose="02010600030101010101" pitchFamily="2" charset="-122"/>
              </a:defRPr>
            </a:lvl1pPr>
          </a:lstStyle>
          <a:p>
            <a:pPr>
              <a:defRPr/>
            </a:pPr>
            <a:fld id="{EABC8D5C-3FB8-4FA5-A988-F981F220DB0F}"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ClrTx/>
              <a:buFontTx/>
              <a:buNone/>
              <a:defRPr sz="1200">
                <a:ea typeface="宋体" panose="02010600030101010101" pitchFamily="2" charset="-122"/>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ClrTx/>
              <a:buFontTx/>
              <a:buNone/>
              <a:defRPr sz="120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ClrTx/>
              <a:buFontTx/>
              <a:buNone/>
              <a:defRPr sz="1200">
                <a:ea typeface="宋体" panose="02010600030101010101"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FontTx/>
              <a:buNone/>
              <a:defRPr sz="1200">
                <a:ea typeface="宋体" panose="02010600030101010101" pitchFamily="2" charset="-122"/>
              </a:defRPr>
            </a:lvl1pPr>
          </a:lstStyle>
          <a:p>
            <a:pPr>
              <a:defRPr/>
            </a:pPr>
            <a:fld id="{9A266FF5-5EC9-4DA2-BC6B-B84FC8CD831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DF10082-85D6-417B-99BB-1EC3AD27E6A7}" type="slidenum">
              <a:rPr lang="zh-CN" altLang="en-US" smtClean="0"/>
            </a:fld>
            <a:endParaRPr lang="en-US" altLang="zh-CN" smtClean="0"/>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4E0CF5A-7C2E-471E-83A9-06B1369992AA}" type="slidenum">
              <a:rPr lang="zh-CN" altLang="en-US" smtClean="0"/>
            </a:fld>
            <a:endParaRPr lang="en-US" altLang="zh-CN" smtClean="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AE8009B-4E84-424B-855C-ECF6B8FDBAF3}" type="slidenum">
              <a:rPr lang="zh-CN" altLang="en-US" smtClean="0"/>
            </a:fld>
            <a:endParaRPr lang="en-US" altLang="zh-CN" smtClean="0"/>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8117905-3EA2-49D7-97EF-A20653F0E5B1}" type="slidenum">
              <a:rPr lang="zh-CN" altLang="en-US" smtClean="0"/>
            </a:fld>
            <a:endParaRPr lang="en-US" altLang="zh-CN" smtClean="0"/>
          </a:p>
        </p:txBody>
      </p:sp>
      <p:sp>
        <p:nvSpPr>
          <p:cNvPr id="160771" name="Rectangle 2"/>
          <p:cNvSpPr>
            <a:spLocks noGrp="1" noRot="1" noChangeAspect="1" noChangeArrowheads="1" noTextEdit="1"/>
          </p:cNvSpPr>
          <p:nvPr>
            <p:ph type="sldImg"/>
          </p:nvPr>
        </p:nvSpPr>
        <p:spPr>
          <a:solidFill>
            <a:srgbClr val="FFFFFF"/>
          </a:solidFill>
        </p:spPr>
      </p:sp>
      <p:sp>
        <p:nvSpPr>
          <p:cNvPr id="16077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E52A5EB-AC4F-43F7-B36B-CA020F34A6E7}" type="slidenum">
              <a:rPr lang="zh-CN" altLang="en-US" smtClean="0"/>
            </a:fld>
            <a:endParaRPr lang="en-US" altLang="zh-CN" smtClean="0"/>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058C127-436B-437E-B394-6D702F24B569}" type="slidenum">
              <a:rPr lang="zh-CN" altLang="en-US" smtClean="0"/>
            </a:fld>
            <a:endParaRPr lang="en-US" altLang="zh-CN" smtClean="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889C567-1309-490C-9556-69E3DE597A28}" type="slidenum">
              <a:rPr lang="zh-CN" altLang="en-US" smtClean="0"/>
            </a:fld>
            <a:endParaRPr lang="en-US" altLang="zh-CN" smtClean="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3A0A771-E30B-481C-87DF-327E04F15551}" type="slidenum">
              <a:rPr lang="zh-CN" altLang="en-US" smtClean="0"/>
            </a:fld>
            <a:endParaRPr lang="en-US" altLang="zh-CN" smtClean="0"/>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B44BAC4-FE9C-4BEE-AB02-BE16B77E237D}" type="slidenum">
              <a:rPr lang="zh-CN" altLang="en-US" smtClean="0"/>
            </a:fld>
            <a:endParaRPr lang="en-US" altLang="zh-CN" smtClean="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FAB1D38-5784-4F0D-9C38-54B10F7C503B}" type="slidenum">
              <a:rPr lang="zh-CN" altLang="en-US" smtClean="0"/>
            </a:fld>
            <a:endParaRPr lang="en-US" altLang="zh-CN" smtClean="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0B6D295-9886-4CE4-970E-5A165EB047B3}" type="slidenum">
              <a:rPr lang="zh-CN" altLang="en-US" smtClean="0"/>
            </a:fld>
            <a:endParaRPr lang="en-US" altLang="zh-CN" smtClean="0"/>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C0999A1-2952-4365-AD71-3D4AA09B6562}" type="slidenum">
              <a:rPr lang="zh-CN" altLang="en-US" smtClean="0"/>
            </a:fld>
            <a:endParaRPr lang="en-US" altLang="zh-CN" smtClean="0"/>
          </a:p>
        </p:txBody>
      </p:sp>
      <p:sp>
        <p:nvSpPr>
          <p:cNvPr id="150531" name="Rectangle 2"/>
          <p:cNvSpPr>
            <a:spLocks noGrp="1" noRot="1" noChangeAspect="1" noChangeArrowheads="1" noTextEdit="1"/>
          </p:cNvSpPr>
          <p:nvPr>
            <p:ph type="sldImg"/>
          </p:nvPr>
        </p:nvSpPr>
        <p:spPr>
          <a:solidFill>
            <a:srgbClr val="FFFFFF"/>
          </a:solidFill>
        </p:spPr>
      </p:sp>
      <p:sp>
        <p:nvSpPr>
          <p:cNvPr id="15053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05867D7-58C1-4DFA-85BC-AD348A8DFEFC}" type="slidenum">
              <a:rPr lang="zh-CN" altLang="en-US" smtClean="0"/>
            </a:fld>
            <a:endParaRPr lang="en-US" altLang="zh-CN" smtClean="0"/>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83E9D59-A680-4702-8902-83E5F829EA60}" type="slidenum">
              <a:rPr lang="zh-CN" altLang="en-US" smtClean="0"/>
            </a:fld>
            <a:endParaRPr lang="en-US" altLang="zh-CN" smtClean="0"/>
          </a:p>
        </p:txBody>
      </p:sp>
      <p:sp>
        <p:nvSpPr>
          <p:cNvPr id="169987" name="Rectangle 2"/>
          <p:cNvSpPr>
            <a:spLocks noGrp="1" noRot="1" noChangeAspect="1" noChangeArrowheads="1" noTextEdit="1"/>
          </p:cNvSpPr>
          <p:nvPr>
            <p:ph type="sldImg"/>
          </p:nvPr>
        </p:nvSpPr>
        <p:spPr>
          <a:solidFill>
            <a:srgbClr val="FFFFFF"/>
          </a:solidFill>
        </p:spPr>
      </p:sp>
      <p:sp>
        <p:nvSpPr>
          <p:cNvPr id="169988"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5274E74-D066-4941-9DCB-7F6883949C9A}" type="slidenum">
              <a:rPr lang="zh-CN" altLang="en-US" smtClean="0"/>
            </a:fld>
            <a:endParaRPr lang="en-US" altLang="zh-CN" smtClean="0"/>
          </a:p>
        </p:txBody>
      </p:sp>
      <p:sp>
        <p:nvSpPr>
          <p:cNvPr id="171011" name="Rectangle 2"/>
          <p:cNvSpPr>
            <a:spLocks noGrp="1" noRot="1" noChangeAspect="1" noChangeArrowheads="1" noTextEdit="1"/>
          </p:cNvSpPr>
          <p:nvPr>
            <p:ph type="sldImg"/>
          </p:nvPr>
        </p:nvSpPr>
        <p:spPr>
          <a:solidFill>
            <a:srgbClr val="FFFFFF"/>
          </a:solidFill>
        </p:spPr>
      </p:sp>
      <p:sp>
        <p:nvSpPr>
          <p:cNvPr id="17101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6300E12-E130-4D93-BED7-8821346F1F80}" type="slidenum">
              <a:rPr lang="zh-CN" altLang="en-US" smtClean="0"/>
            </a:fld>
            <a:endParaRPr lang="en-US" altLang="zh-CN" smtClean="0"/>
          </a:p>
        </p:txBody>
      </p:sp>
      <p:sp>
        <p:nvSpPr>
          <p:cNvPr id="151555" name="Rectangle 2"/>
          <p:cNvSpPr>
            <a:spLocks noGrp="1" noRot="1" noChangeAspect="1" noChangeArrowheads="1" noTextEdit="1"/>
          </p:cNvSpPr>
          <p:nvPr>
            <p:ph type="sldImg"/>
          </p:nvPr>
        </p:nvSpPr>
        <p:spPr>
          <a:solidFill>
            <a:srgbClr val="FFFFFF"/>
          </a:solidFill>
        </p:spPr>
      </p:sp>
      <p:sp>
        <p:nvSpPr>
          <p:cNvPr id="151556"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2C4771F-AD23-4CF9-B9EC-F708608E62A6}" type="slidenum">
              <a:rPr lang="zh-CN" altLang="en-US" smtClean="0"/>
            </a:fld>
            <a:endParaRPr lang="en-US" altLang="zh-CN" smtClean="0"/>
          </a:p>
        </p:txBody>
      </p:sp>
      <p:sp>
        <p:nvSpPr>
          <p:cNvPr id="152579" name="Rectangle 2"/>
          <p:cNvSpPr>
            <a:spLocks noGrp="1" noRot="1" noChangeAspect="1" noChangeArrowheads="1" noTextEdit="1"/>
          </p:cNvSpPr>
          <p:nvPr>
            <p:ph type="sldImg"/>
          </p:nvPr>
        </p:nvSpPr>
        <p:spPr>
          <a:solidFill>
            <a:srgbClr val="FFFFFF"/>
          </a:solidFill>
        </p:spPr>
      </p:sp>
      <p:sp>
        <p:nvSpPr>
          <p:cNvPr id="152580"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86DE02D-5940-4708-ACEB-74395688695C}" type="slidenum">
              <a:rPr lang="zh-CN" altLang="en-US" smtClean="0"/>
            </a:fld>
            <a:endParaRPr lang="en-US" altLang="zh-CN" smtClean="0"/>
          </a:p>
        </p:txBody>
      </p:sp>
      <p:sp>
        <p:nvSpPr>
          <p:cNvPr id="153603" name="Rectangle 2"/>
          <p:cNvSpPr>
            <a:spLocks noGrp="1" noRot="1" noChangeAspect="1" noChangeArrowheads="1" noTextEdit="1"/>
          </p:cNvSpPr>
          <p:nvPr>
            <p:ph type="sldImg"/>
          </p:nvPr>
        </p:nvSpPr>
        <p:spPr>
          <a:solidFill>
            <a:srgbClr val="FFFFFF"/>
          </a:solidFill>
        </p:spPr>
      </p:sp>
      <p:sp>
        <p:nvSpPr>
          <p:cNvPr id="153604"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1E1F90A-B3ED-4AE3-83B3-15283774F811}" type="slidenum">
              <a:rPr lang="zh-CN" altLang="en-US" smtClean="0"/>
            </a:fld>
            <a:endParaRPr lang="en-US" altLang="zh-CN" smtClean="0"/>
          </a:p>
        </p:txBody>
      </p:sp>
      <p:sp>
        <p:nvSpPr>
          <p:cNvPr id="154627" name="Rectangle 2"/>
          <p:cNvSpPr>
            <a:spLocks noGrp="1" noRot="1" noChangeAspect="1" noChangeArrowheads="1" noTextEdit="1"/>
          </p:cNvSpPr>
          <p:nvPr>
            <p:ph type="sldImg"/>
          </p:nvPr>
        </p:nvSpPr>
        <p:spPr>
          <a:solidFill>
            <a:srgbClr val="FFFFFF"/>
          </a:solidFill>
        </p:spPr>
      </p:sp>
      <p:sp>
        <p:nvSpPr>
          <p:cNvPr id="154628"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2D05A9E-A228-47AC-98DF-F07174B4A657}" type="slidenum">
              <a:rPr lang="zh-CN" altLang="en-US" smtClean="0"/>
            </a:fld>
            <a:endParaRPr lang="en-US" altLang="zh-CN" smtClean="0"/>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134F4C4-9F24-4980-B8C5-9376EF90FAAA}" type="slidenum">
              <a:rPr lang="zh-CN" altLang="en-US" smtClean="0"/>
            </a:fld>
            <a:endParaRPr lang="en-US" altLang="zh-CN" smtClean="0"/>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D967CD95-8724-40EA-BF75-CB5C295CC370}" type="slidenum">
              <a:rPr lang="zh-CN" altLang="en-US" smtClean="0"/>
            </a:fld>
            <a:endParaRPr lang="en-US" altLang="zh-CN" smtClean="0"/>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grpSp>
          <p:nvGrpSpPr>
            <p:cNvPr id="6" name="Group 4"/>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defRPr/>
            </a:pPr>
            <a:endParaRPr lang="zh-CN" altLang="en-US" sz="2400" smtClean="0"/>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defRPr/>
            </a:pPr>
            <a:endParaRPr lang="zh-CN" altLang="en-US" sz="2400" smtClean="0"/>
          </a:p>
        </p:txBody>
      </p:sp>
      <p:pic>
        <p:nvPicPr>
          <p:cNvPr id="107" name="Picture 110" descr="hui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smtClean="0"/>
              <a:t>单击此处编辑母版标题样式</a:t>
            </a:r>
            <a:endParaRPr lang="zh-CN" altLang="en-US" noProof="0" smtClean="0"/>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ClrTx/>
              <a:buFontTx/>
              <a:buNone/>
              <a:defRPr kumimoji="0" sz="1400">
                <a:solidFill>
                  <a:schemeClr val="folHlink"/>
                </a:solidFill>
                <a:ea typeface="宋体" panose="02010600030101010101" pitchFamily="2" charset="-122"/>
              </a:defRPr>
            </a:lvl1pPr>
          </a:lstStyle>
          <a:p>
            <a:pPr>
              <a:defRPr/>
            </a:pPr>
            <a:endParaRPr lang="en-US" altLang="zh-CN"/>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spcBef>
                <a:spcPct val="0"/>
              </a:spcBef>
              <a:buClrTx/>
              <a:buFontTx/>
              <a:buNone/>
              <a:defRPr kumimoji="0" sz="1400">
                <a:solidFill>
                  <a:schemeClr val="folHlink"/>
                </a:solidFill>
                <a:ea typeface="宋体" panose="02010600030101010101" pitchFamily="2" charset="-122"/>
              </a:defRPr>
            </a:lvl1pPr>
          </a:lstStyle>
          <a:p>
            <a:pPr>
              <a:defRPr/>
            </a:pPr>
            <a:endParaRPr lang="en-US" altLang="zh-CN"/>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FontTx/>
              <a:buNone/>
              <a:defRPr kumimoji="0" sz="1400">
                <a:solidFill>
                  <a:schemeClr val="folHlink"/>
                </a:solidFill>
                <a:ea typeface="宋体" panose="02010600030101010101" pitchFamily="2" charset="-122"/>
              </a:defRPr>
            </a:lvl1pPr>
          </a:lstStyle>
          <a:p>
            <a:pPr>
              <a:defRPr/>
            </a:pPr>
            <a:fld id="{22B6E31D-B670-41A9-A6D9-0C948D304703}" type="slidenum">
              <a:rPr lang="zh-CN" altLang="en-US"/>
            </a:fld>
            <a:endParaRPr lang="en-US" altLang="zh-CN"/>
          </a:p>
        </p:txBody>
      </p:sp>
    </p:spTree>
  </p:cSld>
  <p:clrMapOvr>
    <a:masterClrMapping/>
  </p:clrMapOvr>
  <p:transition spd="slow">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random/>
    <p:sndAc>
      <p:stSnd>
        <p:snd r:embed="rId2"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832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random/>
    <p:sndAc>
      <p:stSnd>
        <p:snd r:embed="rId2"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random/>
    <p:sndAc>
      <p:stSnd>
        <p:snd r:embed="rId2"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slow">
    <p:random/>
    <p:sndAc>
      <p:stSnd>
        <p:snd r:embed="rId2"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989138"/>
            <a:ext cx="3902075"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64100" y="1989138"/>
            <a:ext cx="3903663"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random/>
    <p:sndAc>
      <p:stSnd>
        <p:snd r:embed="rId2"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random/>
    <p:sndAc>
      <p:stSnd>
        <p:snd r:embed="rId2"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
    <p:sndAc>
      <p:stSnd>
        <p:snd r:embed="rId2"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
    <p:sndAc>
      <p:stSnd>
        <p:snd r:embed="rId2"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random/>
    <p:sndAc>
      <p:stSnd>
        <p:snd r:embed="rId2"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random/>
    <p:sndAc>
      <p:stSnd>
        <p:snd r:embed="rId2" name="camera.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audio" Target="../media/audio1.wav"/><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6" descr="图片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p:nvPr/>
        </p:nvGrpSpPr>
        <p:grpSpPr bwMode="auto">
          <a:xfrm>
            <a:off x="0" y="38100"/>
            <a:ext cx="647700" cy="6769100"/>
            <a:chOff x="0" y="43"/>
            <a:chExt cx="5760" cy="4229"/>
          </a:xfrm>
        </p:grpSpPr>
        <p:sp>
          <p:nvSpPr>
            <p:cNvPr id="1037" name="Line 4"/>
            <p:cNvSpPr>
              <a:spLocks noChangeShapeType="1"/>
            </p:cNvSpPr>
            <p:nvPr userDrawn="1"/>
          </p:nvSpPr>
          <p:spPr bwMode="auto">
            <a:xfrm>
              <a:off x="0" y="4203"/>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5"/>
            <p:cNvSpPr>
              <a:spLocks noChangeShapeType="1"/>
            </p:cNvSpPr>
            <p:nvPr userDrawn="1"/>
          </p:nvSpPr>
          <p:spPr bwMode="auto">
            <a:xfrm>
              <a:off x="0" y="4239"/>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6"/>
            <p:cNvSpPr>
              <a:spLocks noChangeShapeType="1"/>
            </p:cNvSpPr>
            <p:nvPr userDrawn="1"/>
          </p:nvSpPr>
          <p:spPr bwMode="auto">
            <a:xfrm>
              <a:off x="0" y="4272"/>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7"/>
            <p:cNvSpPr>
              <a:spLocks noChangeShapeType="1"/>
            </p:cNvSpPr>
            <p:nvPr userDrawn="1"/>
          </p:nvSpPr>
          <p:spPr bwMode="auto">
            <a:xfrm>
              <a:off x="0" y="4113"/>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8"/>
            <p:cNvSpPr>
              <a:spLocks noChangeShapeType="1"/>
            </p:cNvSpPr>
            <p:nvPr userDrawn="1"/>
          </p:nvSpPr>
          <p:spPr bwMode="auto">
            <a:xfrm>
              <a:off x="0" y="4065"/>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9"/>
            <p:cNvSpPr>
              <a:spLocks noChangeShapeType="1"/>
            </p:cNvSpPr>
            <p:nvPr userDrawn="1"/>
          </p:nvSpPr>
          <p:spPr bwMode="auto">
            <a:xfrm>
              <a:off x="0" y="4158"/>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10"/>
            <p:cNvSpPr>
              <a:spLocks noChangeShapeType="1"/>
            </p:cNvSpPr>
            <p:nvPr userDrawn="1"/>
          </p:nvSpPr>
          <p:spPr bwMode="auto">
            <a:xfrm>
              <a:off x="0" y="3666"/>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1"/>
            <p:cNvSpPr>
              <a:spLocks noChangeShapeType="1"/>
            </p:cNvSpPr>
            <p:nvPr userDrawn="1"/>
          </p:nvSpPr>
          <p:spPr bwMode="auto">
            <a:xfrm>
              <a:off x="0" y="3639"/>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2"/>
            <p:cNvSpPr>
              <a:spLocks noChangeShapeType="1"/>
            </p:cNvSpPr>
            <p:nvPr userDrawn="1"/>
          </p:nvSpPr>
          <p:spPr bwMode="auto">
            <a:xfrm>
              <a:off x="0" y="4020"/>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3"/>
            <p:cNvSpPr>
              <a:spLocks noChangeShapeType="1"/>
            </p:cNvSpPr>
            <p:nvPr userDrawn="1"/>
          </p:nvSpPr>
          <p:spPr bwMode="auto">
            <a:xfrm>
              <a:off x="0" y="3894"/>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4"/>
            <p:cNvSpPr>
              <a:spLocks noChangeShapeType="1"/>
            </p:cNvSpPr>
            <p:nvPr userDrawn="1"/>
          </p:nvSpPr>
          <p:spPr bwMode="auto">
            <a:xfrm>
              <a:off x="0" y="3813"/>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5"/>
            <p:cNvSpPr>
              <a:spLocks noChangeShapeType="1"/>
            </p:cNvSpPr>
            <p:nvPr userDrawn="1"/>
          </p:nvSpPr>
          <p:spPr bwMode="auto">
            <a:xfrm>
              <a:off x="0" y="3999"/>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6"/>
            <p:cNvSpPr>
              <a:spLocks noChangeShapeType="1"/>
            </p:cNvSpPr>
            <p:nvPr userDrawn="1"/>
          </p:nvSpPr>
          <p:spPr bwMode="auto">
            <a:xfrm>
              <a:off x="0" y="3687"/>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7"/>
            <p:cNvSpPr>
              <a:spLocks noChangeShapeType="1"/>
            </p:cNvSpPr>
            <p:nvPr userDrawn="1"/>
          </p:nvSpPr>
          <p:spPr bwMode="auto">
            <a:xfrm>
              <a:off x="0" y="3741"/>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8"/>
            <p:cNvSpPr>
              <a:spLocks noChangeShapeType="1"/>
            </p:cNvSpPr>
            <p:nvPr userDrawn="1"/>
          </p:nvSpPr>
          <p:spPr bwMode="auto">
            <a:xfrm>
              <a:off x="0" y="393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9"/>
            <p:cNvSpPr>
              <a:spLocks noChangeShapeType="1"/>
            </p:cNvSpPr>
            <p:nvPr userDrawn="1"/>
          </p:nvSpPr>
          <p:spPr bwMode="auto">
            <a:xfrm>
              <a:off x="0" y="3918"/>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20"/>
            <p:cNvSpPr>
              <a:spLocks noChangeShapeType="1"/>
            </p:cNvSpPr>
            <p:nvPr userDrawn="1"/>
          </p:nvSpPr>
          <p:spPr bwMode="auto">
            <a:xfrm>
              <a:off x="0" y="3510"/>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1"/>
            <p:cNvSpPr>
              <a:spLocks noChangeShapeType="1"/>
            </p:cNvSpPr>
            <p:nvPr userDrawn="1"/>
          </p:nvSpPr>
          <p:spPr bwMode="auto">
            <a:xfrm>
              <a:off x="0" y="3546"/>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2"/>
            <p:cNvSpPr>
              <a:spLocks noChangeShapeType="1"/>
            </p:cNvSpPr>
            <p:nvPr userDrawn="1"/>
          </p:nvSpPr>
          <p:spPr bwMode="auto">
            <a:xfrm>
              <a:off x="0" y="357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3"/>
            <p:cNvSpPr>
              <a:spLocks noChangeShapeType="1"/>
            </p:cNvSpPr>
            <p:nvPr userDrawn="1"/>
          </p:nvSpPr>
          <p:spPr bwMode="auto">
            <a:xfrm>
              <a:off x="0" y="3420"/>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4"/>
            <p:cNvSpPr>
              <a:spLocks noChangeShapeType="1"/>
            </p:cNvSpPr>
            <p:nvPr userDrawn="1"/>
          </p:nvSpPr>
          <p:spPr bwMode="auto">
            <a:xfrm>
              <a:off x="0" y="3372"/>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5"/>
            <p:cNvSpPr>
              <a:spLocks noChangeShapeType="1"/>
            </p:cNvSpPr>
            <p:nvPr userDrawn="1"/>
          </p:nvSpPr>
          <p:spPr bwMode="auto">
            <a:xfrm>
              <a:off x="0" y="3465"/>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6"/>
            <p:cNvSpPr>
              <a:spLocks noChangeShapeType="1"/>
            </p:cNvSpPr>
            <p:nvPr userDrawn="1"/>
          </p:nvSpPr>
          <p:spPr bwMode="auto">
            <a:xfrm>
              <a:off x="0" y="2973"/>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7"/>
            <p:cNvSpPr>
              <a:spLocks noChangeShapeType="1"/>
            </p:cNvSpPr>
            <p:nvPr userDrawn="1"/>
          </p:nvSpPr>
          <p:spPr bwMode="auto">
            <a:xfrm>
              <a:off x="0" y="2946"/>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8"/>
            <p:cNvSpPr>
              <a:spLocks noChangeShapeType="1"/>
            </p:cNvSpPr>
            <p:nvPr userDrawn="1"/>
          </p:nvSpPr>
          <p:spPr bwMode="auto">
            <a:xfrm>
              <a:off x="0" y="3327"/>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9"/>
            <p:cNvSpPr>
              <a:spLocks noChangeShapeType="1"/>
            </p:cNvSpPr>
            <p:nvPr userDrawn="1"/>
          </p:nvSpPr>
          <p:spPr bwMode="auto">
            <a:xfrm>
              <a:off x="0" y="3201"/>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30"/>
            <p:cNvSpPr>
              <a:spLocks noChangeShapeType="1"/>
            </p:cNvSpPr>
            <p:nvPr userDrawn="1"/>
          </p:nvSpPr>
          <p:spPr bwMode="auto">
            <a:xfrm>
              <a:off x="0" y="3120"/>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1"/>
            <p:cNvSpPr>
              <a:spLocks noChangeShapeType="1"/>
            </p:cNvSpPr>
            <p:nvPr userDrawn="1"/>
          </p:nvSpPr>
          <p:spPr bwMode="auto">
            <a:xfrm>
              <a:off x="0" y="3306"/>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2"/>
            <p:cNvSpPr>
              <a:spLocks noChangeShapeType="1"/>
            </p:cNvSpPr>
            <p:nvPr userDrawn="1"/>
          </p:nvSpPr>
          <p:spPr bwMode="auto">
            <a:xfrm>
              <a:off x="0" y="2994"/>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3"/>
            <p:cNvSpPr>
              <a:spLocks noChangeShapeType="1"/>
            </p:cNvSpPr>
            <p:nvPr userDrawn="1"/>
          </p:nvSpPr>
          <p:spPr bwMode="auto">
            <a:xfrm>
              <a:off x="0" y="3048"/>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4"/>
            <p:cNvSpPr>
              <a:spLocks noChangeShapeType="1"/>
            </p:cNvSpPr>
            <p:nvPr userDrawn="1"/>
          </p:nvSpPr>
          <p:spPr bwMode="auto">
            <a:xfrm>
              <a:off x="0" y="3246"/>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5"/>
            <p:cNvSpPr>
              <a:spLocks noChangeShapeType="1"/>
            </p:cNvSpPr>
            <p:nvPr userDrawn="1"/>
          </p:nvSpPr>
          <p:spPr bwMode="auto">
            <a:xfrm>
              <a:off x="0" y="3225"/>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6"/>
            <p:cNvSpPr>
              <a:spLocks noChangeShapeType="1"/>
            </p:cNvSpPr>
            <p:nvPr userDrawn="1"/>
          </p:nvSpPr>
          <p:spPr bwMode="auto">
            <a:xfrm>
              <a:off x="0" y="2831"/>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7"/>
            <p:cNvSpPr>
              <a:spLocks noChangeShapeType="1"/>
            </p:cNvSpPr>
            <p:nvPr userDrawn="1"/>
          </p:nvSpPr>
          <p:spPr bwMode="auto">
            <a:xfrm>
              <a:off x="0" y="2750"/>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8"/>
            <p:cNvSpPr>
              <a:spLocks noChangeShapeType="1"/>
            </p:cNvSpPr>
            <p:nvPr userDrawn="1"/>
          </p:nvSpPr>
          <p:spPr bwMode="auto">
            <a:xfrm>
              <a:off x="0" y="2678"/>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9"/>
            <p:cNvSpPr>
              <a:spLocks noChangeShapeType="1"/>
            </p:cNvSpPr>
            <p:nvPr userDrawn="1"/>
          </p:nvSpPr>
          <p:spPr bwMode="auto">
            <a:xfrm>
              <a:off x="0" y="2876"/>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40"/>
            <p:cNvSpPr>
              <a:spLocks noChangeShapeType="1"/>
            </p:cNvSpPr>
            <p:nvPr userDrawn="1"/>
          </p:nvSpPr>
          <p:spPr bwMode="auto">
            <a:xfrm>
              <a:off x="0" y="2855"/>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1"/>
            <p:cNvSpPr>
              <a:spLocks noChangeShapeType="1"/>
            </p:cNvSpPr>
            <p:nvPr userDrawn="1"/>
          </p:nvSpPr>
          <p:spPr bwMode="auto">
            <a:xfrm>
              <a:off x="0" y="2554"/>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2"/>
            <p:cNvSpPr>
              <a:spLocks noChangeShapeType="1"/>
            </p:cNvSpPr>
            <p:nvPr userDrawn="1"/>
          </p:nvSpPr>
          <p:spPr bwMode="auto">
            <a:xfrm>
              <a:off x="0" y="2590"/>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3"/>
            <p:cNvSpPr>
              <a:spLocks noChangeShapeType="1"/>
            </p:cNvSpPr>
            <p:nvPr userDrawn="1"/>
          </p:nvSpPr>
          <p:spPr bwMode="auto">
            <a:xfrm>
              <a:off x="0" y="2623"/>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4"/>
            <p:cNvSpPr>
              <a:spLocks noChangeShapeType="1"/>
            </p:cNvSpPr>
            <p:nvPr userDrawn="1"/>
          </p:nvSpPr>
          <p:spPr bwMode="auto">
            <a:xfrm>
              <a:off x="0" y="2464"/>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5"/>
            <p:cNvSpPr>
              <a:spLocks noChangeShapeType="1"/>
            </p:cNvSpPr>
            <p:nvPr userDrawn="1"/>
          </p:nvSpPr>
          <p:spPr bwMode="auto">
            <a:xfrm>
              <a:off x="0" y="2416"/>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6"/>
            <p:cNvSpPr>
              <a:spLocks noChangeShapeType="1"/>
            </p:cNvSpPr>
            <p:nvPr userDrawn="1"/>
          </p:nvSpPr>
          <p:spPr bwMode="auto">
            <a:xfrm>
              <a:off x="0" y="250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7"/>
            <p:cNvSpPr>
              <a:spLocks noChangeShapeType="1"/>
            </p:cNvSpPr>
            <p:nvPr userDrawn="1"/>
          </p:nvSpPr>
          <p:spPr bwMode="auto">
            <a:xfrm>
              <a:off x="0" y="2371"/>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8"/>
            <p:cNvSpPr>
              <a:spLocks noChangeShapeType="1"/>
            </p:cNvSpPr>
            <p:nvPr userDrawn="1"/>
          </p:nvSpPr>
          <p:spPr bwMode="auto">
            <a:xfrm>
              <a:off x="0" y="2245"/>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9"/>
            <p:cNvSpPr>
              <a:spLocks noChangeShapeType="1"/>
            </p:cNvSpPr>
            <p:nvPr userDrawn="1"/>
          </p:nvSpPr>
          <p:spPr bwMode="auto">
            <a:xfrm>
              <a:off x="0" y="2350"/>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50"/>
            <p:cNvSpPr>
              <a:spLocks noChangeShapeType="1"/>
            </p:cNvSpPr>
            <p:nvPr userDrawn="1"/>
          </p:nvSpPr>
          <p:spPr bwMode="auto">
            <a:xfrm>
              <a:off x="0" y="2290"/>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1"/>
            <p:cNvSpPr>
              <a:spLocks noChangeShapeType="1"/>
            </p:cNvSpPr>
            <p:nvPr userDrawn="1"/>
          </p:nvSpPr>
          <p:spPr bwMode="auto">
            <a:xfrm>
              <a:off x="0" y="2269"/>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2"/>
            <p:cNvSpPr>
              <a:spLocks noChangeShapeType="1"/>
            </p:cNvSpPr>
            <p:nvPr userDrawn="1"/>
          </p:nvSpPr>
          <p:spPr bwMode="auto">
            <a:xfrm>
              <a:off x="0" y="2130"/>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3"/>
            <p:cNvSpPr>
              <a:spLocks noChangeShapeType="1"/>
            </p:cNvSpPr>
            <p:nvPr userDrawn="1"/>
          </p:nvSpPr>
          <p:spPr bwMode="auto">
            <a:xfrm>
              <a:off x="0" y="2166"/>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4"/>
            <p:cNvSpPr>
              <a:spLocks noChangeShapeType="1"/>
            </p:cNvSpPr>
            <p:nvPr userDrawn="1"/>
          </p:nvSpPr>
          <p:spPr bwMode="auto">
            <a:xfrm>
              <a:off x="0" y="219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5"/>
            <p:cNvSpPr>
              <a:spLocks noChangeShapeType="1"/>
            </p:cNvSpPr>
            <p:nvPr userDrawn="1"/>
          </p:nvSpPr>
          <p:spPr bwMode="auto">
            <a:xfrm>
              <a:off x="0" y="2040"/>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6"/>
            <p:cNvSpPr>
              <a:spLocks noChangeShapeType="1"/>
            </p:cNvSpPr>
            <p:nvPr userDrawn="1"/>
          </p:nvSpPr>
          <p:spPr bwMode="auto">
            <a:xfrm>
              <a:off x="0" y="1992"/>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7"/>
            <p:cNvSpPr>
              <a:spLocks noChangeShapeType="1"/>
            </p:cNvSpPr>
            <p:nvPr userDrawn="1"/>
          </p:nvSpPr>
          <p:spPr bwMode="auto">
            <a:xfrm>
              <a:off x="0" y="2085"/>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8"/>
            <p:cNvSpPr>
              <a:spLocks noChangeShapeType="1"/>
            </p:cNvSpPr>
            <p:nvPr userDrawn="1"/>
          </p:nvSpPr>
          <p:spPr bwMode="auto">
            <a:xfrm>
              <a:off x="0" y="1593"/>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9"/>
            <p:cNvSpPr>
              <a:spLocks noChangeShapeType="1"/>
            </p:cNvSpPr>
            <p:nvPr userDrawn="1"/>
          </p:nvSpPr>
          <p:spPr bwMode="auto">
            <a:xfrm>
              <a:off x="0" y="1566"/>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60"/>
            <p:cNvSpPr>
              <a:spLocks noChangeShapeType="1"/>
            </p:cNvSpPr>
            <p:nvPr userDrawn="1"/>
          </p:nvSpPr>
          <p:spPr bwMode="auto">
            <a:xfrm>
              <a:off x="0" y="1947"/>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1"/>
            <p:cNvSpPr>
              <a:spLocks noChangeShapeType="1"/>
            </p:cNvSpPr>
            <p:nvPr userDrawn="1"/>
          </p:nvSpPr>
          <p:spPr bwMode="auto">
            <a:xfrm>
              <a:off x="0" y="1821"/>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2"/>
            <p:cNvSpPr>
              <a:spLocks noChangeShapeType="1"/>
            </p:cNvSpPr>
            <p:nvPr userDrawn="1"/>
          </p:nvSpPr>
          <p:spPr bwMode="auto">
            <a:xfrm>
              <a:off x="0" y="1740"/>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3"/>
            <p:cNvSpPr>
              <a:spLocks noChangeShapeType="1"/>
            </p:cNvSpPr>
            <p:nvPr userDrawn="1"/>
          </p:nvSpPr>
          <p:spPr bwMode="auto">
            <a:xfrm>
              <a:off x="0" y="1926"/>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4"/>
            <p:cNvSpPr>
              <a:spLocks noChangeShapeType="1"/>
            </p:cNvSpPr>
            <p:nvPr userDrawn="1"/>
          </p:nvSpPr>
          <p:spPr bwMode="auto">
            <a:xfrm>
              <a:off x="0" y="1614"/>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5"/>
            <p:cNvSpPr>
              <a:spLocks noChangeShapeType="1"/>
            </p:cNvSpPr>
            <p:nvPr userDrawn="1"/>
          </p:nvSpPr>
          <p:spPr bwMode="auto">
            <a:xfrm>
              <a:off x="0" y="1668"/>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6"/>
            <p:cNvSpPr>
              <a:spLocks noChangeShapeType="1"/>
            </p:cNvSpPr>
            <p:nvPr userDrawn="1"/>
          </p:nvSpPr>
          <p:spPr bwMode="auto">
            <a:xfrm>
              <a:off x="0" y="1866"/>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7"/>
            <p:cNvSpPr>
              <a:spLocks noChangeShapeType="1"/>
            </p:cNvSpPr>
            <p:nvPr userDrawn="1"/>
          </p:nvSpPr>
          <p:spPr bwMode="auto">
            <a:xfrm>
              <a:off x="0" y="1845"/>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8"/>
            <p:cNvSpPr>
              <a:spLocks noChangeShapeType="1"/>
            </p:cNvSpPr>
            <p:nvPr userDrawn="1"/>
          </p:nvSpPr>
          <p:spPr bwMode="auto">
            <a:xfrm>
              <a:off x="0" y="1437"/>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9"/>
            <p:cNvSpPr>
              <a:spLocks noChangeShapeType="1"/>
            </p:cNvSpPr>
            <p:nvPr userDrawn="1"/>
          </p:nvSpPr>
          <p:spPr bwMode="auto">
            <a:xfrm>
              <a:off x="0" y="1473"/>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70"/>
            <p:cNvSpPr>
              <a:spLocks noChangeShapeType="1"/>
            </p:cNvSpPr>
            <p:nvPr userDrawn="1"/>
          </p:nvSpPr>
          <p:spPr bwMode="auto">
            <a:xfrm>
              <a:off x="0" y="1506"/>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1"/>
            <p:cNvSpPr>
              <a:spLocks noChangeShapeType="1"/>
            </p:cNvSpPr>
            <p:nvPr userDrawn="1"/>
          </p:nvSpPr>
          <p:spPr bwMode="auto">
            <a:xfrm>
              <a:off x="0" y="1347"/>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2"/>
            <p:cNvSpPr>
              <a:spLocks noChangeShapeType="1"/>
            </p:cNvSpPr>
            <p:nvPr userDrawn="1"/>
          </p:nvSpPr>
          <p:spPr bwMode="auto">
            <a:xfrm>
              <a:off x="0" y="1392"/>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3"/>
            <p:cNvSpPr>
              <a:spLocks noChangeShapeType="1"/>
            </p:cNvSpPr>
            <p:nvPr userDrawn="1"/>
          </p:nvSpPr>
          <p:spPr bwMode="auto">
            <a:xfrm>
              <a:off x="0" y="1016"/>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4"/>
            <p:cNvSpPr>
              <a:spLocks noChangeShapeType="1"/>
            </p:cNvSpPr>
            <p:nvPr userDrawn="1"/>
          </p:nvSpPr>
          <p:spPr bwMode="auto">
            <a:xfrm>
              <a:off x="0" y="989"/>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5"/>
            <p:cNvSpPr>
              <a:spLocks noChangeShapeType="1"/>
            </p:cNvSpPr>
            <p:nvPr userDrawn="1"/>
          </p:nvSpPr>
          <p:spPr bwMode="auto">
            <a:xfrm>
              <a:off x="0" y="1244"/>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6"/>
            <p:cNvSpPr>
              <a:spLocks noChangeShapeType="1"/>
            </p:cNvSpPr>
            <p:nvPr userDrawn="1"/>
          </p:nvSpPr>
          <p:spPr bwMode="auto">
            <a:xfrm>
              <a:off x="0" y="1163"/>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7"/>
            <p:cNvSpPr>
              <a:spLocks noChangeShapeType="1"/>
            </p:cNvSpPr>
            <p:nvPr userDrawn="1"/>
          </p:nvSpPr>
          <p:spPr bwMode="auto">
            <a:xfrm>
              <a:off x="0" y="1037"/>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8"/>
            <p:cNvSpPr>
              <a:spLocks noChangeShapeType="1"/>
            </p:cNvSpPr>
            <p:nvPr userDrawn="1"/>
          </p:nvSpPr>
          <p:spPr bwMode="auto">
            <a:xfrm>
              <a:off x="0" y="1091"/>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9"/>
            <p:cNvSpPr>
              <a:spLocks noChangeShapeType="1"/>
            </p:cNvSpPr>
            <p:nvPr userDrawn="1"/>
          </p:nvSpPr>
          <p:spPr bwMode="auto">
            <a:xfrm>
              <a:off x="0" y="128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80"/>
            <p:cNvSpPr>
              <a:spLocks noChangeShapeType="1"/>
            </p:cNvSpPr>
            <p:nvPr userDrawn="1"/>
          </p:nvSpPr>
          <p:spPr bwMode="auto">
            <a:xfrm>
              <a:off x="0" y="1268"/>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1"/>
            <p:cNvSpPr>
              <a:spLocks noChangeShapeType="1"/>
            </p:cNvSpPr>
            <p:nvPr userDrawn="1"/>
          </p:nvSpPr>
          <p:spPr bwMode="auto">
            <a:xfrm>
              <a:off x="0" y="860"/>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2"/>
            <p:cNvSpPr>
              <a:spLocks noChangeShapeType="1"/>
            </p:cNvSpPr>
            <p:nvPr userDrawn="1"/>
          </p:nvSpPr>
          <p:spPr bwMode="auto">
            <a:xfrm>
              <a:off x="0" y="896"/>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3"/>
            <p:cNvSpPr>
              <a:spLocks noChangeShapeType="1"/>
            </p:cNvSpPr>
            <p:nvPr userDrawn="1"/>
          </p:nvSpPr>
          <p:spPr bwMode="auto">
            <a:xfrm>
              <a:off x="0" y="92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4"/>
            <p:cNvSpPr>
              <a:spLocks noChangeShapeType="1"/>
            </p:cNvSpPr>
            <p:nvPr userDrawn="1"/>
          </p:nvSpPr>
          <p:spPr bwMode="auto">
            <a:xfrm>
              <a:off x="0" y="770"/>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5"/>
            <p:cNvSpPr>
              <a:spLocks noChangeShapeType="1"/>
            </p:cNvSpPr>
            <p:nvPr userDrawn="1"/>
          </p:nvSpPr>
          <p:spPr bwMode="auto">
            <a:xfrm>
              <a:off x="0" y="815"/>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6"/>
            <p:cNvSpPr>
              <a:spLocks noChangeShapeType="1"/>
            </p:cNvSpPr>
            <p:nvPr userDrawn="1"/>
          </p:nvSpPr>
          <p:spPr bwMode="auto">
            <a:xfrm>
              <a:off x="0" y="718"/>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7"/>
            <p:cNvSpPr>
              <a:spLocks noChangeShapeType="1"/>
            </p:cNvSpPr>
            <p:nvPr userDrawn="1"/>
          </p:nvSpPr>
          <p:spPr bwMode="auto">
            <a:xfrm>
              <a:off x="0" y="646"/>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8"/>
            <p:cNvSpPr>
              <a:spLocks noChangeShapeType="1"/>
            </p:cNvSpPr>
            <p:nvPr userDrawn="1"/>
          </p:nvSpPr>
          <p:spPr bwMode="auto">
            <a:xfrm>
              <a:off x="0" y="522"/>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9"/>
            <p:cNvSpPr>
              <a:spLocks noChangeShapeType="1"/>
            </p:cNvSpPr>
            <p:nvPr userDrawn="1"/>
          </p:nvSpPr>
          <p:spPr bwMode="auto">
            <a:xfrm>
              <a:off x="0" y="558"/>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90"/>
            <p:cNvSpPr>
              <a:spLocks noChangeShapeType="1"/>
            </p:cNvSpPr>
            <p:nvPr userDrawn="1"/>
          </p:nvSpPr>
          <p:spPr bwMode="auto">
            <a:xfrm>
              <a:off x="0" y="591"/>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1"/>
            <p:cNvSpPr>
              <a:spLocks noChangeShapeType="1"/>
            </p:cNvSpPr>
            <p:nvPr userDrawn="1"/>
          </p:nvSpPr>
          <p:spPr bwMode="auto">
            <a:xfrm>
              <a:off x="0" y="432"/>
              <a:ext cx="5760"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2"/>
            <p:cNvSpPr>
              <a:spLocks noChangeShapeType="1"/>
            </p:cNvSpPr>
            <p:nvPr userDrawn="1"/>
          </p:nvSpPr>
          <p:spPr bwMode="auto">
            <a:xfrm>
              <a:off x="0" y="384"/>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3"/>
            <p:cNvSpPr>
              <a:spLocks noChangeShapeType="1"/>
            </p:cNvSpPr>
            <p:nvPr userDrawn="1"/>
          </p:nvSpPr>
          <p:spPr bwMode="auto">
            <a:xfrm>
              <a:off x="0" y="477"/>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4"/>
            <p:cNvSpPr>
              <a:spLocks noChangeShapeType="1"/>
            </p:cNvSpPr>
            <p:nvPr userDrawn="1"/>
          </p:nvSpPr>
          <p:spPr bwMode="auto">
            <a:xfrm>
              <a:off x="0" y="339"/>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5"/>
            <p:cNvSpPr>
              <a:spLocks noChangeShapeType="1"/>
            </p:cNvSpPr>
            <p:nvPr userDrawn="1"/>
          </p:nvSpPr>
          <p:spPr bwMode="auto">
            <a:xfrm>
              <a:off x="0" y="318"/>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6"/>
            <p:cNvSpPr>
              <a:spLocks noChangeShapeType="1"/>
            </p:cNvSpPr>
            <p:nvPr userDrawn="1"/>
          </p:nvSpPr>
          <p:spPr bwMode="auto">
            <a:xfrm>
              <a:off x="0" y="258"/>
              <a:ext cx="5760"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7"/>
            <p:cNvSpPr>
              <a:spLocks noChangeShapeType="1"/>
            </p:cNvSpPr>
            <p:nvPr userDrawn="1"/>
          </p:nvSpPr>
          <p:spPr bwMode="auto">
            <a:xfrm>
              <a:off x="0" y="70"/>
              <a:ext cx="576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8"/>
            <p:cNvSpPr>
              <a:spLocks noChangeShapeType="1"/>
            </p:cNvSpPr>
            <p:nvPr userDrawn="1"/>
          </p:nvSpPr>
          <p:spPr bwMode="auto">
            <a:xfrm>
              <a:off x="0" y="43"/>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9"/>
            <p:cNvSpPr>
              <a:spLocks noChangeShapeType="1"/>
            </p:cNvSpPr>
            <p:nvPr userDrawn="1"/>
          </p:nvSpPr>
          <p:spPr bwMode="auto">
            <a:xfrm>
              <a:off x="0" y="91"/>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100"/>
            <p:cNvSpPr>
              <a:spLocks noChangeShapeType="1"/>
            </p:cNvSpPr>
            <p:nvPr userDrawn="1"/>
          </p:nvSpPr>
          <p:spPr bwMode="auto">
            <a:xfrm>
              <a:off x="0" y="145"/>
              <a:ext cx="576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1"/>
            <p:cNvSpPr>
              <a:spLocks noChangeShapeType="1"/>
            </p:cNvSpPr>
            <p:nvPr userDrawn="1"/>
          </p:nvSpPr>
          <p:spPr bwMode="auto">
            <a:xfrm>
              <a:off x="0" y="202"/>
              <a:ext cx="5760"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84238" y="257175"/>
            <a:ext cx="496887" cy="145097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29" name="Rectangle 104"/>
          <p:cNvSpPr>
            <a:spLocks noChangeArrowheads="1"/>
          </p:cNvSpPr>
          <p:nvPr/>
        </p:nvSpPr>
        <p:spPr bwMode="auto">
          <a:xfrm>
            <a:off x="635000" y="388938"/>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5573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76600" y="17002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989138"/>
            <a:ext cx="7958138"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279" name="Rectangle 111"/>
          <p:cNvSpPr>
            <a:spLocks noGrp="1" noChangeArrowheads="1"/>
          </p:cNvSpPr>
          <p:nvPr>
            <p:ph type="title"/>
          </p:nvPr>
        </p:nvSpPr>
        <p:spPr bwMode="auto">
          <a:xfrm>
            <a:off x="1403350" y="476250"/>
            <a:ext cx="58674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7281" name="Rectangle 113"/>
          <p:cNvSpPr>
            <a:spLocks noChangeArrowheads="1"/>
          </p:cNvSpPr>
          <p:nvPr userDrawn="1"/>
        </p:nvSpPr>
        <p:spPr bwMode="auto">
          <a:xfrm>
            <a:off x="685800" y="6315075"/>
            <a:ext cx="3525838"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5000"/>
              </a:lnSpc>
              <a:buClrTx/>
              <a:buFontTx/>
              <a:buNone/>
              <a:defRPr/>
            </a:pPr>
            <a:r>
              <a:rPr lang="zh-CN" altLang="en-US" sz="1200" dirty="0" smtClean="0">
                <a:solidFill>
                  <a:schemeClr val="tx2"/>
                </a:solidFill>
                <a:latin typeface="Arial" panose="020B0604020202020204" pitchFamily="34" charset="0"/>
              </a:rPr>
              <a:t>《</a:t>
            </a:r>
            <a:r>
              <a:rPr lang="en-US" altLang="zh-CN" sz="1200" dirty="0" smtClean="0">
                <a:solidFill>
                  <a:schemeClr val="tx2"/>
                </a:solidFill>
                <a:latin typeface="Arial" panose="020B0604020202020204" pitchFamily="34" charset="0"/>
              </a:rPr>
              <a:t>Computer Architecture》V5    </a:t>
            </a:r>
            <a:r>
              <a:rPr lang="zh-CN" altLang="en-US" sz="1200" dirty="0" smtClean="0">
                <a:solidFill>
                  <a:schemeClr val="tx2"/>
                </a:solidFill>
                <a:latin typeface="Arial" panose="020B0604020202020204" pitchFamily="34" charset="0"/>
              </a:rPr>
              <a:t>（</a:t>
            </a:r>
            <a:fld id="{0C098A14-7803-4D36-89CA-D5C094DC86BF}" type="slidenum">
              <a:rPr lang="zh-CN" altLang="en-US" sz="1200" smtClean="0">
                <a:solidFill>
                  <a:schemeClr val="tx2"/>
                </a:solidFill>
                <a:latin typeface="Arial" panose="020B0604020202020204" pitchFamily="34" charset="0"/>
              </a:rPr>
            </a:fld>
            <a:r>
              <a:rPr lang="en-US" altLang="zh-CN" sz="1200" dirty="0" smtClean="0">
                <a:solidFill>
                  <a:schemeClr val="tx2"/>
                </a:solidFill>
                <a:latin typeface="Arial" panose="020B0604020202020204" pitchFamily="34" charset="0"/>
              </a:rPr>
              <a:t>/147</a:t>
            </a:r>
            <a:r>
              <a:rPr lang="zh-CN" altLang="en-US" sz="1200" dirty="0" smtClean="0">
                <a:solidFill>
                  <a:schemeClr val="tx2"/>
                </a:solidFill>
                <a:latin typeface="Arial" panose="020B0604020202020204" pitchFamily="34" charset="0"/>
              </a:rPr>
              <a:t>）</a:t>
            </a:r>
            <a:endParaRPr lang="zh-CN" altLang="en-US" sz="1200" dirty="0" smtClean="0">
              <a:solidFill>
                <a:schemeClr val="tx2"/>
              </a:solidFill>
              <a:latin typeface="Arial" panose="020B0604020202020204" pitchFamily="34" charset="0"/>
            </a:endParaRPr>
          </a:p>
        </p:txBody>
      </p:sp>
      <p:sp>
        <p:nvSpPr>
          <p:cNvPr id="7282" name="Rectangle 114"/>
          <p:cNvSpPr>
            <a:spLocks noChangeArrowheads="1"/>
          </p:cNvSpPr>
          <p:nvPr userDrawn="1"/>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5000"/>
              </a:lnSpc>
              <a:buClrTx/>
              <a:buFontTx/>
              <a:buNone/>
              <a:defRPr/>
            </a:pPr>
            <a:r>
              <a:rPr lang="zh-CN" altLang="en-US" sz="1200" smtClean="0">
                <a:solidFill>
                  <a:schemeClr val="tx2"/>
                </a:solidFill>
              </a:rPr>
              <a:t>同济大学.电子与信息工程学院.计算机科学与技术系</a:t>
            </a:r>
            <a:endParaRPr lang="zh-CN" altLang="en-US" sz="1200" smtClean="0">
              <a:solidFill>
                <a:schemeClr val="tx2"/>
              </a:solidFill>
            </a:endParaRPr>
          </a:p>
        </p:txBody>
      </p:sp>
      <p:pic>
        <p:nvPicPr>
          <p:cNvPr id="1036" name="Picture 119" descr="tongji"/>
          <p:cNvPicPr>
            <a:picLocks noChangeAspect="1" noChangeArrowheads="1"/>
          </p:cNvPicPr>
          <p:nvPr userDrawn="1"/>
        </p:nvPicPr>
        <p:blipFill>
          <a:blip r:embed="rId13">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333375"/>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
    <p:sndAc>
      <p:stSnd>
        <p:snd r:embed="rId14" name="camera.wav"/>
      </p:stSnd>
    </p:sndAc>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37.xml"/><Relationship Id="rId5" Type="http://schemas.openxmlformats.org/officeDocument/2006/relationships/slide" Target="slide112.xml"/><Relationship Id="rId4" Type="http://schemas.openxmlformats.org/officeDocument/2006/relationships/slide" Target="slide72.xml"/><Relationship Id="rId3" Type="http://schemas.openxmlformats.org/officeDocument/2006/relationships/slide" Target="slide31.xml"/><Relationship Id="rId2" Type="http://schemas.openxmlformats.org/officeDocument/2006/relationships/slide" Target="slide12.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02.xml"/><Relationship Id="rId5" Type="http://schemas.openxmlformats.org/officeDocument/2006/relationships/slide" Target="slide101.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hyperlink" Target="http://www.eembc.org/" TargetMode="External"/><Relationship Id="rId1" Type="http://schemas.openxmlformats.org/officeDocument/2006/relationships/image" Target="../media/image30.png"/></Relationships>
</file>

<file path=ppt/slides/_rels/slide102.xml.rels><?xml version="1.0" encoding="UTF-8" standalone="yes"?>
<Relationships xmlns="http://schemas.openxmlformats.org/package/2006/relationships"><Relationship Id="rId9" Type="http://schemas.openxmlformats.org/officeDocument/2006/relationships/slide" Target="slide106.xml"/><Relationship Id="rId8" Type="http://schemas.openxmlformats.org/officeDocument/2006/relationships/slide" Target="slide105.xml"/><Relationship Id="rId7" Type="http://schemas.openxmlformats.org/officeDocument/2006/relationships/slide" Target="slide104.xml"/><Relationship Id="rId6" Type="http://schemas.openxmlformats.org/officeDocument/2006/relationships/slide" Target="slide103.xml"/><Relationship Id="rId5" Type="http://schemas.openxmlformats.org/officeDocument/2006/relationships/slide" Target="slide100.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2" Type="http://schemas.openxmlformats.org/officeDocument/2006/relationships/notesSlide" Target="../notesSlides/notesSlide12.xml"/><Relationship Id="rId11" Type="http://schemas.openxmlformats.org/officeDocument/2006/relationships/slideLayout" Target="../slideLayouts/slideLayout2.xml"/><Relationship Id="rId10" Type="http://schemas.openxmlformats.org/officeDocument/2006/relationships/audio" Target="../media/audio1.wav"/><Relationship Id="rId1" Type="http://schemas.openxmlformats.org/officeDocument/2006/relationships/slide" Target="slide1.xml"/></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31.png"/><Relationship Id="rId1" Type="http://schemas.openxmlformats.org/officeDocument/2006/relationships/slide" Target="slide102.xml"/></Relationships>
</file>

<file path=ppt/slides/_rels/slide10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102.xml"/><Relationship Id="rId1" Type="http://schemas.openxmlformats.org/officeDocument/2006/relationships/image" Target="../media/image32.jpeg"/></Relationships>
</file>

<file path=ppt/slides/_rels/slide10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102.xml"/><Relationship Id="rId1" Type="http://schemas.openxmlformats.org/officeDocument/2006/relationships/image" Target="../media/image33.jpeg"/></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102.xml"/><Relationship Id="rId1" Type="http://schemas.openxmlformats.org/officeDocument/2006/relationships/image" Target="../media/image34.jpeg"/></Relationships>
</file>

<file path=ppt/slides/_rels/slide10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10.xml"/><Relationship Id="rId5" Type="http://schemas.openxmlformats.org/officeDocument/2006/relationships/slide" Target="slide109.xml"/><Relationship Id="rId4" Type="http://schemas.openxmlformats.org/officeDocument/2006/relationships/slide" Target="slide108.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108.x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oleObject" Target="../embeddings/oleObject18.bin"/><Relationship Id="rId7" Type="http://schemas.openxmlformats.org/officeDocument/2006/relationships/image" Target="../media/image36.wmf"/><Relationship Id="rId6" Type="http://schemas.openxmlformats.org/officeDocument/2006/relationships/oleObject" Target="../embeddings/oleObject17.bin"/><Relationship Id="rId5" Type="http://schemas.openxmlformats.org/officeDocument/2006/relationships/image" Target="../media/image35.png"/><Relationship Id="rId4" Type="http://schemas.openxmlformats.org/officeDocument/2006/relationships/slide" Target="slide107.xml"/><Relationship Id="rId3" Type="http://schemas.openxmlformats.org/officeDocument/2006/relationships/slide" Target="slide75.xml"/><Relationship Id="rId2" Type="http://schemas.openxmlformats.org/officeDocument/2006/relationships/slide" Target="slide72.xml"/><Relationship Id="rId15" Type="http://schemas.openxmlformats.org/officeDocument/2006/relationships/notesSlide" Target="../notesSlides/notesSlide18.xml"/><Relationship Id="rId14" Type="http://schemas.openxmlformats.org/officeDocument/2006/relationships/vmlDrawing" Target="../drawings/vmlDrawing10.vml"/><Relationship Id="rId13" Type="http://schemas.openxmlformats.org/officeDocument/2006/relationships/slideLayout" Target="../slideLayouts/slideLayout2.xml"/><Relationship Id="rId12" Type="http://schemas.openxmlformats.org/officeDocument/2006/relationships/audio" Target="../media/audio1.wav"/><Relationship Id="rId11" Type="http://schemas.openxmlformats.org/officeDocument/2006/relationships/image" Target="../media/image38.wmf"/><Relationship Id="rId10" Type="http://schemas.openxmlformats.org/officeDocument/2006/relationships/oleObject" Target="../embeddings/oleObject19.bin"/><Relationship Id="rId1" Type="http://schemas.openxmlformats.org/officeDocument/2006/relationships/slide" Target="slide1.xml"/></Relationships>
</file>

<file path=ppt/slides/_rels/slide109.x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oleObject" Target="../embeddings/oleObject21.bin"/><Relationship Id="rId7" Type="http://schemas.openxmlformats.org/officeDocument/2006/relationships/image" Target="../media/image40.png"/><Relationship Id="rId6" Type="http://schemas.openxmlformats.org/officeDocument/2006/relationships/image" Target="../media/image39.wmf"/><Relationship Id="rId5" Type="http://schemas.openxmlformats.org/officeDocument/2006/relationships/oleObject" Target="../embeddings/oleObject20.bin"/><Relationship Id="rId4" Type="http://schemas.openxmlformats.org/officeDocument/2006/relationships/slide" Target="slide107.xml"/><Relationship Id="rId3" Type="http://schemas.openxmlformats.org/officeDocument/2006/relationships/slide" Target="slide75.xml"/><Relationship Id="rId2" Type="http://schemas.openxmlformats.org/officeDocument/2006/relationships/slide" Target="slide72.xml"/><Relationship Id="rId13" Type="http://schemas.openxmlformats.org/officeDocument/2006/relationships/notesSlide" Target="../notesSlides/notesSlide19.xml"/><Relationship Id="rId12" Type="http://schemas.openxmlformats.org/officeDocument/2006/relationships/vmlDrawing" Target="../drawings/vmlDrawing11.vml"/><Relationship Id="rId11" Type="http://schemas.openxmlformats.org/officeDocument/2006/relationships/slideLayout" Target="../slideLayouts/slideLayout2.xml"/><Relationship Id="rId10" Type="http://schemas.openxmlformats.org/officeDocument/2006/relationships/audio" Target="../media/audio1.wav"/><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1.xml"/></Relationships>
</file>

<file path=ppt/slides/_rels/slide110.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43.wmf"/><Relationship Id="rId7" Type="http://schemas.openxmlformats.org/officeDocument/2006/relationships/oleObject" Target="../embeddings/oleObject23.bin"/><Relationship Id="rId6" Type="http://schemas.openxmlformats.org/officeDocument/2006/relationships/image" Target="../media/image42.wmf"/><Relationship Id="rId5" Type="http://schemas.openxmlformats.org/officeDocument/2006/relationships/oleObject" Target="../embeddings/oleObject22.bin"/><Relationship Id="rId4" Type="http://schemas.openxmlformats.org/officeDocument/2006/relationships/slide" Target="slide107.xml"/><Relationship Id="rId3" Type="http://schemas.openxmlformats.org/officeDocument/2006/relationships/slide" Target="slide75.xml"/><Relationship Id="rId2" Type="http://schemas.openxmlformats.org/officeDocument/2006/relationships/slide" Target="slide72.xml"/><Relationship Id="rId12" Type="http://schemas.openxmlformats.org/officeDocument/2006/relationships/notesSlide" Target="../notesSlides/notesSlide20.xml"/><Relationship Id="rId11" Type="http://schemas.openxmlformats.org/officeDocument/2006/relationships/vmlDrawing" Target="../drawings/vmlDrawing12.v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11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35.png"/><Relationship Id="rId5" Type="http://schemas.openxmlformats.org/officeDocument/2006/relationships/image" Target="../media/image44.png"/><Relationship Id="rId4" Type="http://schemas.openxmlformats.org/officeDocument/2006/relationships/slide" Target="slide107.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1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133.xml"/><Relationship Id="rId4" Type="http://schemas.openxmlformats.org/officeDocument/2006/relationships/slide" Target="slide125.xml"/><Relationship Id="rId3" Type="http://schemas.openxmlformats.org/officeDocument/2006/relationships/slide" Target="slide121.xml"/><Relationship Id="rId2" Type="http://schemas.openxmlformats.org/officeDocument/2006/relationships/slide" Target="slide113.xml"/><Relationship Id="rId1" Type="http://schemas.openxmlformats.org/officeDocument/2006/relationships/slide" Target="slide1.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image" Target="../media/image45.png"/><Relationship Id="rId2" Type="http://schemas.openxmlformats.org/officeDocument/2006/relationships/slide" Target="slide112.xml"/><Relationship Id="rId1" Type="http://schemas.openxmlformats.org/officeDocument/2006/relationships/slide" Target="slide1.xml"/></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29.xml"/><Relationship Id="rId4" Type="http://schemas.openxmlformats.org/officeDocument/2006/relationships/slide" Target="slide28.xml"/><Relationship Id="rId3" Type="http://schemas.openxmlformats.org/officeDocument/2006/relationships/slide" Target="slide24.xml"/><Relationship Id="rId2" Type="http://schemas.openxmlformats.org/officeDocument/2006/relationships/slide" Target="slide13.xml"/><Relationship Id="rId1" Type="http://schemas.openxmlformats.org/officeDocument/2006/relationships/slide" Target="slide1.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124.xml"/><Relationship Id="rId4" Type="http://schemas.openxmlformats.org/officeDocument/2006/relationships/slide" Target="slide123.xml"/><Relationship Id="rId3" Type="http://schemas.openxmlformats.org/officeDocument/2006/relationships/slide" Target="slide122.xml"/><Relationship Id="rId2" Type="http://schemas.openxmlformats.org/officeDocument/2006/relationships/slide" Target="slide112.xml"/><Relationship Id="rId1" Type="http://schemas.openxmlformats.org/officeDocument/2006/relationships/slide" Target="slide1.xml"/></Relationships>
</file>

<file path=ppt/slides/_rels/slide1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21.xml"/><Relationship Id="rId2" Type="http://schemas.openxmlformats.org/officeDocument/2006/relationships/slide" Target="slide112.xml"/><Relationship Id="rId1" Type="http://schemas.openxmlformats.org/officeDocument/2006/relationships/slide" Target="slide1.xml"/></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21.xml"/><Relationship Id="rId2" Type="http://schemas.openxmlformats.org/officeDocument/2006/relationships/slide" Target="slide112.xml"/><Relationship Id="rId1" Type="http://schemas.openxmlformats.org/officeDocument/2006/relationships/slide" Target="slide1.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21.xml"/><Relationship Id="rId2" Type="http://schemas.openxmlformats.org/officeDocument/2006/relationships/slide" Target="slide112.xml"/><Relationship Id="rId1" Type="http://schemas.openxmlformats.org/officeDocument/2006/relationships/slide" Target="slide1.xml"/></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2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30.xml"/><Relationship Id="rId5" Type="http://schemas.openxmlformats.org/officeDocument/2006/relationships/slide" Target="slide128.xml"/><Relationship Id="rId4" Type="http://schemas.openxmlformats.org/officeDocument/2006/relationships/slide" Target="slide127.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9" Type="http://schemas.openxmlformats.org/officeDocument/2006/relationships/slide" Target="slide20.xml"/><Relationship Id="rId8" Type="http://schemas.openxmlformats.org/officeDocument/2006/relationships/slide" Target="slide19.xml"/><Relationship Id="rId7" Type="http://schemas.openxmlformats.org/officeDocument/2006/relationships/slide" Target="slide18.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 Id="rId3" Type="http://schemas.openxmlformats.org/officeDocument/2006/relationships/slide" Target="slide14.xml"/><Relationship Id="rId2" Type="http://schemas.openxmlformats.org/officeDocument/2006/relationships/slide" Target="slide12.xml"/><Relationship Id="rId11" Type="http://schemas.openxmlformats.org/officeDocument/2006/relationships/slideLayout" Target="../slideLayouts/slideLayout2.xml"/><Relationship Id="rId10" Type="http://schemas.openxmlformats.org/officeDocument/2006/relationships/audio" Target="../media/audio1.wav"/><Relationship Id="rId1" Type="http://schemas.openxmlformats.org/officeDocument/2006/relationships/slide" Target="slide1.xml"/></Relationships>
</file>

<file path=ppt/slides/_rels/slide1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26.xml"/><Relationship Id="rId3" Type="http://schemas.openxmlformats.org/officeDocument/2006/relationships/slide" Target="slide125.xml"/><Relationship Id="rId2" Type="http://schemas.openxmlformats.org/officeDocument/2006/relationships/slide" Target="slide112.xml"/><Relationship Id="rId1" Type="http://schemas.openxmlformats.org/officeDocument/2006/relationships/slide" Target="slide1.xml"/></Relationships>
</file>

<file path=ppt/slides/_rels/slide1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12.xml"/><Relationship Id="rId1" Type="http://schemas.openxmlformats.org/officeDocument/2006/relationships/slide" Target="slide1.xml"/></Relationships>
</file>

<file path=ppt/slides/_rels/slide1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145.xml"/><Relationship Id="rId3" Type="http://schemas.openxmlformats.org/officeDocument/2006/relationships/slide" Target="slide144.xml"/><Relationship Id="rId2" Type="http://schemas.openxmlformats.org/officeDocument/2006/relationships/slide" Target="slide138.xml"/><Relationship Id="rId1" Type="http://schemas.openxmlformats.org/officeDocument/2006/relationships/slide" Target="slide1.xml"/></Relationships>
</file>

<file path=ppt/slides/_rels/slide13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42.xml"/><Relationship Id="rId5" Type="http://schemas.openxmlformats.org/officeDocument/2006/relationships/slide" Target="slide141.xml"/><Relationship Id="rId4" Type="http://schemas.openxmlformats.org/officeDocument/2006/relationships/slide" Target="slide140.xml"/><Relationship Id="rId3" Type="http://schemas.openxmlformats.org/officeDocument/2006/relationships/slide" Target="slide139.xml"/><Relationship Id="rId2" Type="http://schemas.openxmlformats.org/officeDocument/2006/relationships/slide" Target="slide137.xml"/><Relationship Id="rId1" Type="http://schemas.openxmlformats.org/officeDocument/2006/relationships/slide" Target="slide1.xml"/></Relationships>
</file>

<file path=ppt/slides/_rels/slide1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8.xml"/><Relationship Id="rId2" Type="http://schemas.openxmlformats.org/officeDocument/2006/relationships/slide" Target="slide137.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1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8.xml"/><Relationship Id="rId2" Type="http://schemas.openxmlformats.org/officeDocument/2006/relationships/slide" Target="slide137.xml"/><Relationship Id="rId1" Type="http://schemas.openxmlformats.org/officeDocument/2006/relationships/slide" Target="slide1.xml"/></Relationships>
</file>

<file path=ppt/slides/_rels/slide1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8.xml"/><Relationship Id="rId2" Type="http://schemas.openxmlformats.org/officeDocument/2006/relationships/slide" Target="slide137.xml"/><Relationship Id="rId1" Type="http://schemas.openxmlformats.org/officeDocument/2006/relationships/slide" Target="slide1.xml"/></Relationships>
</file>

<file path=ppt/slides/_rels/slide1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8.xml"/><Relationship Id="rId2" Type="http://schemas.openxmlformats.org/officeDocument/2006/relationships/slide" Target="slide137.xml"/><Relationship Id="rId1" Type="http://schemas.openxmlformats.org/officeDocument/2006/relationships/slide" Target="slide1.xml"/></Relationships>
</file>

<file path=ppt/slides/_rels/slide1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37.xml"/><Relationship Id="rId1" Type="http://schemas.openxmlformats.org/officeDocument/2006/relationships/slide" Target="slide1.xml"/></Relationships>
</file>

<file path=ppt/slides/_rels/slide1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37.xml"/><Relationship Id="rId1" Type="http://schemas.openxmlformats.org/officeDocument/2006/relationships/slide" Target="slide1.xml"/></Relationships>
</file>

<file path=ppt/slides/_rels/slide145.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46.wmf"/><Relationship Id="rId3" Type="http://schemas.openxmlformats.org/officeDocument/2006/relationships/oleObject" Target="../embeddings/oleObject24.bin"/><Relationship Id="rId2" Type="http://schemas.openxmlformats.org/officeDocument/2006/relationships/slide" Target="slide137.xml"/><Relationship Id="rId1" Type="http://schemas.openxmlformats.org/officeDocument/2006/relationships/slide" Target="slide1.xml"/></Relationships>
</file>

<file path=ppt/slides/_rels/slide146.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147.xml"/><Relationship Id="rId1" Type="http://schemas.openxmlformats.org/officeDocument/2006/relationships/image" Target="../media/image47.png"/></Relationships>
</file>

<file path=ppt/slides/_rels/slide14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46.xml"/><Relationship Id="rId2" Type="http://schemas.openxmlformats.org/officeDocument/2006/relationships/slide" Target="slide137.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26.xml"/><Relationship Id="rId3" Type="http://schemas.openxmlformats.org/officeDocument/2006/relationships/slide" Target="slide25.xml"/><Relationship Id="rId2" Type="http://schemas.openxmlformats.org/officeDocument/2006/relationships/slide" Target="slide12.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24.xml"/><Relationship Id="rId2" Type="http://schemas.openxmlformats.org/officeDocument/2006/relationships/slide" Target="slide12.xml"/><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24.xml"/><Relationship Id="rId2" Type="http://schemas.openxmlformats.org/officeDocument/2006/relationships/slide" Target="slide12.xml"/><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audio" Target="../media/audio1.wav"/><Relationship Id="rId3" Type="http://schemas.openxmlformats.org/officeDocument/2006/relationships/slide" Target="slide24.xml"/><Relationship Id="rId2" Type="http://schemas.openxmlformats.org/officeDocument/2006/relationships/slide" Target="slide12.xml"/><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2.xml"/><Relationship Id="rId1" Type="http://schemas.openxmlformats.org/officeDocument/2006/relationships/slide" Target="slide1.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1.xml"/><Relationship Id="rId4" Type="http://schemas.openxmlformats.org/officeDocument/2006/relationships/slide" Target="slide42.xml"/><Relationship Id="rId3" Type="http://schemas.openxmlformats.org/officeDocument/2006/relationships/slide" Target="slide41.xml"/><Relationship Id="rId2" Type="http://schemas.openxmlformats.org/officeDocument/2006/relationships/slide" Target="slide37.xml"/><Relationship Id="rId1" Type="http://schemas.openxmlformats.org/officeDocument/2006/relationships/slide" Target="slide32.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36.xml"/><Relationship Id="rId4" Type="http://schemas.openxmlformats.org/officeDocument/2006/relationships/slide" Target="slide35.xml"/><Relationship Id="rId3" Type="http://schemas.openxmlformats.org/officeDocument/2006/relationships/slide" Target="slide33.xml"/><Relationship Id="rId2" Type="http://schemas.openxmlformats.org/officeDocument/2006/relationships/slide" Target="slide31.xml"/><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34.xml"/><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 Target="slide1.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5.png"/><Relationship Id="rId1" Type="http://schemas.openxmlformats.org/officeDocument/2006/relationships/slide" Target="slide33.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 Target="slide1.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 Target="slide1.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40.xml"/><Relationship Id="rId4" Type="http://schemas.openxmlformats.org/officeDocument/2006/relationships/slide" Target="slide39.xml"/><Relationship Id="rId3" Type="http://schemas.openxmlformats.org/officeDocument/2006/relationships/slide" Target="slide38.xml"/><Relationship Id="rId2" Type="http://schemas.openxmlformats.org/officeDocument/2006/relationships/slide" Target="slide31.xml"/><Relationship Id="rId1" Type="http://schemas.openxmlformats.org/officeDocument/2006/relationships/slide" Target="slide1.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37.xml"/><Relationship Id="rId2" Type="http://schemas.openxmlformats.org/officeDocument/2006/relationships/slide" Target="slide31.xml"/><Relationship Id="rId1" Type="http://schemas.openxmlformats.org/officeDocument/2006/relationships/slide" Target="slide1.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37.xml"/><Relationship Id="rId2" Type="http://schemas.openxmlformats.org/officeDocument/2006/relationships/slide" Target="slide31.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37.xml"/><Relationship Id="rId2" Type="http://schemas.openxmlformats.org/officeDocument/2006/relationships/slide" Target="slide31.xml"/><Relationship Id="rId1" Type="http://schemas.openxmlformats.org/officeDocument/2006/relationships/slide" Target="slide1.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1.wav"/><Relationship Id="rId2" Type="http://schemas.openxmlformats.org/officeDocument/2006/relationships/slide" Target="slide31.xml"/><Relationship Id="rId1" Type="http://schemas.openxmlformats.org/officeDocument/2006/relationships/slide" Target="slide1.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54.xml"/><Relationship Id="rId5" Type="http://schemas.openxmlformats.org/officeDocument/2006/relationships/slide" Target="slide53.xml"/><Relationship Id="rId4" Type="http://schemas.openxmlformats.org/officeDocument/2006/relationships/slide" Target="slide47.xml"/><Relationship Id="rId3" Type="http://schemas.openxmlformats.org/officeDocument/2006/relationships/slide" Target="slide43.xml"/><Relationship Id="rId2" Type="http://schemas.openxmlformats.org/officeDocument/2006/relationships/slide" Target="slide31.xml"/><Relationship Id="rId1" Type="http://schemas.openxmlformats.org/officeDocument/2006/relationships/slide" Target="slide1.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audio" Target="../media/audio1.wav"/><Relationship Id="rId7" Type="http://schemas.openxmlformats.org/officeDocument/2006/relationships/image" Target="../media/image7.wmf"/><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slide" Target="slide42.xml"/><Relationship Id="rId2" Type="http://schemas.openxmlformats.org/officeDocument/2006/relationships/slide" Target="slide31.xml"/><Relationship Id="rId10" Type="http://schemas.openxmlformats.org/officeDocument/2006/relationships/vmlDrawing" Target="../drawings/vmlDrawing1.vml"/><Relationship Id="rId1" Type="http://schemas.openxmlformats.org/officeDocument/2006/relationships/slide" Target="slide1.xml"/></Relationships>
</file>

<file path=ppt/slides/_rels/slide46.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audio" Target="../media/audio1.wav"/><Relationship Id="rId7" Type="http://schemas.openxmlformats.org/officeDocument/2006/relationships/image" Target="../media/image9.wmf"/><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3" Type="http://schemas.openxmlformats.org/officeDocument/2006/relationships/slide" Target="slide42.xml"/><Relationship Id="rId2" Type="http://schemas.openxmlformats.org/officeDocument/2006/relationships/slide" Target="slide31.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11.wmf"/><Relationship Id="rId7" Type="http://schemas.openxmlformats.org/officeDocument/2006/relationships/oleObject" Target="../embeddings/oleObject6.bin"/><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slide" Target="slide47.xml"/><Relationship Id="rId3" Type="http://schemas.openxmlformats.org/officeDocument/2006/relationships/slide" Target="slide42.xml"/><Relationship Id="rId2" Type="http://schemas.openxmlformats.org/officeDocument/2006/relationships/slide" Target="slide31.xml"/><Relationship Id="rId11" Type="http://schemas.openxmlformats.org/officeDocument/2006/relationships/vmlDrawing" Target="../drawings/vmlDrawing3.v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49.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slide" Target="slide47.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 Target="slide1.xml"/></Relationships>
</file>

<file path=ppt/slides/_rels/slide50.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14.wmf"/><Relationship Id="rId7" Type="http://schemas.openxmlformats.org/officeDocument/2006/relationships/oleObject" Target="../embeddings/oleObject9.bin"/><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slide" Target="slide47.xml"/><Relationship Id="rId3" Type="http://schemas.openxmlformats.org/officeDocument/2006/relationships/slide" Target="slide42.xml"/><Relationship Id="rId2" Type="http://schemas.openxmlformats.org/officeDocument/2006/relationships/slide" Target="slide31.xml"/><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15.wmf"/><Relationship Id="rId4" Type="http://schemas.openxmlformats.org/officeDocument/2006/relationships/oleObject" Target="../embeddings/oleObject10.bin"/><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2.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13.bin"/><Relationship Id="rId7" Type="http://schemas.openxmlformats.org/officeDocument/2006/relationships/image" Target="../media/image17.wmf"/><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 Id="rId3" Type="http://schemas.openxmlformats.org/officeDocument/2006/relationships/slide" Target="slide42.xml"/><Relationship Id="rId2" Type="http://schemas.openxmlformats.org/officeDocument/2006/relationships/slide" Target="slide31.xml"/><Relationship Id="rId13" Type="http://schemas.openxmlformats.org/officeDocument/2006/relationships/vmlDrawing" Target="../drawings/vmlDrawing7.vml"/><Relationship Id="rId12" Type="http://schemas.openxmlformats.org/officeDocument/2006/relationships/slideLayout" Target="../slideLayouts/slideLayout2.xml"/><Relationship Id="rId11" Type="http://schemas.openxmlformats.org/officeDocument/2006/relationships/audio" Target="../media/audio2.wav"/><Relationship Id="rId10" Type="http://schemas.openxmlformats.org/officeDocument/2006/relationships/audio" Target="../media/audio1.wav"/><Relationship Id="rId1" Type="http://schemas.openxmlformats.org/officeDocument/2006/relationships/slide" Target="slide1.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4.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slide" Target="slide67.xml"/><Relationship Id="rId7" Type="http://schemas.openxmlformats.org/officeDocument/2006/relationships/slide" Target="slide64.xml"/><Relationship Id="rId6" Type="http://schemas.openxmlformats.org/officeDocument/2006/relationships/slide" Target="slide60.xml"/><Relationship Id="rId5" Type="http://schemas.openxmlformats.org/officeDocument/2006/relationships/slide" Target="slide56.xml"/><Relationship Id="rId4" Type="http://schemas.openxmlformats.org/officeDocument/2006/relationships/slide" Target="slide55.xml"/><Relationship Id="rId3" Type="http://schemas.openxmlformats.org/officeDocument/2006/relationships/slide" Target="slide42.xml"/><Relationship Id="rId2" Type="http://schemas.openxmlformats.org/officeDocument/2006/relationships/slide" Target="slide31.x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audio" Target="../media/audio1.wav"/><Relationship Id="rId7" Type="http://schemas.openxmlformats.org/officeDocument/2006/relationships/slide" Target="slide59.xml"/><Relationship Id="rId6" Type="http://schemas.openxmlformats.org/officeDocument/2006/relationships/slide" Target="slide58.xml"/><Relationship Id="rId5" Type="http://schemas.openxmlformats.org/officeDocument/2006/relationships/slide" Target="slide57.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56.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56.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56.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 Target="slide1.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audio" Target="../media/audio1.wav"/><Relationship Id="rId7" Type="http://schemas.openxmlformats.org/officeDocument/2006/relationships/slide" Target="slide63.xml"/><Relationship Id="rId6" Type="http://schemas.openxmlformats.org/officeDocument/2006/relationships/slide" Target="slide62.xml"/><Relationship Id="rId5" Type="http://schemas.openxmlformats.org/officeDocument/2006/relationships/slide" Target="slide61.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60.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60.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60.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66.xml"/><Relationship Id="rId5" Type="http://schemas.openxmlformats.org/officeDocument/2006/relationships/slide" Target="slide65.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64.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64.xml"/><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6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2.xml"/><Relationship Id="rId1" Type="http://schemas.openxmlformats.org/officeDocument/2006/relationships/slide" Target="slide1.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slide" Target="slide54.xml"/><Relationship Id="rId3" Type="http://schemas.openxmlformats.org/officeDocument/2006/relationships/slide" Target="slide42.xml"/><Relationship Id="rId2" Type="http://schemas.openxmlformats.org/officeDocument/2006/relationships/slide" Target="slide31.xml"/><Relationship Id="rId1" Type="http://schemas.openxmlformats.org/officeDocument/2006/relationships/slide" Target="slide1.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75.xml"/><Relationship Id="rId2" Type="http://schemas.openxmlformats.org/officeDocument/2006/relationships/slide" Target="slide73.xml"/><Relationship Id="rId1" Type="http://schemas.openxmlformats.org/officeDocument/2006/relationships/slide" Target="slide1.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1.wav"/><Relationship Id="rId3" Type="http://schemas.openxmlformats.org/officeDocument/2006/relationships/slide" Target="slide74.xml"/><Relationship Id="rId2" Type="http://schemas.openxmlformats.org/officeDocument/2006/relationships/slide" Target="slide72.xml"/><Relationship Id="rId1" Type="http://schemas.openxmlformats.org/officeDocument/2006/relationships/slide" Target="slide1.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73.xml"/><Relationship Id="rId1" Type="http://schemas.openxmlformats.org/officeDocument/2006/relationships/image" Target="../media/image19.jpeg"/></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107.xml"/><Relationship Id="rId4" Type="http://schemas.openxmlformats.org/officeDocument/2006/relationships/slide" Target="slide85.xml"/><Relationship Id="rId3" Type="http://schemas.openxmlformats.org/officeDocument/2006/relationships/slide" Target="slide76.xml"/><Relationship Id="rId2" Type="http://schemas.openxmlformats.org/officeDocument/2006/relationships/slide" Target="slide72.xml"/><Relationship Id="rId1" Type="http://schemas.openxmlformats.org/officeDocument/2006/relationships/slide" Target="slide1.xml"/></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79.xml"/><Relationship Id="rId5" Type="http://schemas.openxmlformats.org/officeDocument/2006/relationships/slide" Target="slide78.xml"/><Relationship Id="rId4" Type="http://schemas.openxmlformats.org/officeDocument/2006/relationships/slide" Target="slide77.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77.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21.wmf"/><Relationship Id="rId7" Type="http://schemas.openxmlformats.org/officeDocument/2006/relationships/oleObject" Target="../embeddings/oleObject15.bin"/><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78.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79.xml.rels><?xml version="1.0" encoding="UTF-8" standalone="yes"?>
<Relationships xmlns="http://schemas.openxmlformats.org/package/2006/relationships"><Relationship Id="rId9" Type="http://schemas.openxmlformats.org/officeDocument/2006/relationships/slide" Target="slide84.xml"/><Relationship Id="rId8" Type="http://schemas.openxmlformats.org/officeDocument/2006/relationships/slide" Target="slide83.xml"/><Relationship Id="rId7" Type="http://schemas.openxmlformats.org/officeDocument/2006/relationships/slide" Target="slide82.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1" Type="http://schemas.openxmlformats.org/officeDocument/2006/relationships/slideLayout" Target="../slideLayouts/slideLayout2.xml"/><Relationship Id="rId10" Type="http://schemas.openxmlformats.org/officeDocument/2006/relationships/audio" Target="../media/audio1.wav"/><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1.xml"/></Relationships>
</file>

<file path=ppt/slides/_rels/slide8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79.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79.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79.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79.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79.xml"/><Relationship Id="rId4" Type="http://schemas.openxmlformats.org/officeDocument/2006/relationships/slide" Target="slide7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100.xml"/><Relationship Id="rId5" Type="http://schemas.openxmlformats.org/officeDocument/2006/relationships/slide" Target="slide93.xml"/><Relationship Id="rId4" Type="http://schemas.openxmlformats.org/officeDocument/2006/relationships/slide" Target="slide86.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6.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slide" Target="slide89.xml"/><Relationship Id="rId7" Type="http://schemas.openxmlformats.org/officeDocument/2006/relationships/slide" Target="slide88.xml"/><Relationship Id="rId6" Type="http://schemas.openxmlformats.org/officeDocument/2006/relationships/hyperlink" Target="http://www.spec.org/" TargetMode="External"/><Relationship Id="rId5" Type="http://schemas.openxmlformats.org/officeDocument/2006/relationships/slide" Target="slide87.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1" Type="http://schemas.openxmlformats.org/officeDocument/2006/relationships/notesSlide" Target="../notesSlides/notesSlide1.x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8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86.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3.png"/><Relationship Id="rId1" Type="http://schemas.openxmlformats.org/officeDocument/2006/relationships/slide" Target="slide86.xml"/></Relationships>
</file>

<file path=ppt/slides/_rels/slide89.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slide" Target="slide92.xml"/><Relationship Id="rId7" Type="http://schemas.openxmlformats.org/officeDocument/2006/relationships/slide" Target="slide91.xml"/><Relationship Id="rId6" Type="http://schemas.openxmlformats.org/officeDocument/2006/relationships/slide" Target="slide90.xml"/><Relationship Id="rId5" Type="http://schemas.openxmlformats.org/officeDocument/2006/relationships/slide" Target="slide86.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 Target="slide10.xml"/></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4.png"/><Relationship Id="rId1" Type="http://schemas.openxmlformats.org/officeDocument/2006/relationships/slide" Target="slide89.xml"/></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89.xml"/><Relationship Id="rId1" Type="http://schemas.openxmlformats.org/officeDocument/2006/relationships/image" Target="../media/image25.jpe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6.jpeg"/><Relationship Id="rId1" Type="http://schemas.openxmlformats.org/officeDocument/2006/relationships/slide" Target="slide89.xml"/></Relationships>
</file>

<file path=ppt/slides/_rels/slide9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slide" Target="slide95.xml"/><Relationship Id="rId5" Type="http://schemas.openxmlformats.org/officeDocument/2006/relationships/slide" Target="slide94.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slide" Target="slide93.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9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audio" Target="../media/audio1.wav"/><Relationship Id="rId6" Type="http://schemas.openxmlformats.org/officeDocument/2006/relationships/hyperlink" Target="http://www.tpc.org/" TargetMode="External"/><Relationship Id="rId5" Type="http://schemas.openxmlformats.org/officeDocument/2006/relationships/slide" Target="slide93.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 Type="http://schemas.openxmlformats.org/officeDocument/2006/relationships/slide" Target="slide1.xml"/></Relationships>
</file>

<file path=ppt/slides/_rels/slide96.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slide" Target="slide99.xml"/><Relationship Id="rId7" Type="http://schemas.openxmlformats.org/officeDocument/2006/relationships/slide" Target="slide98.xml"/><Relationship Id="rId6" Type="http://schemas.openxmlformats.org/officeDocument/2006/relationships/slide" Target="slide97.xml"/><Relationship Id="rId5" Type="http://schemas.openxmlformats.org/officeDocument/2006/relationships/slide" Target="slide93.xml"/><Relationship Id="rId4" Type="http://schemas.openxmlformats.org/officeDocument/2006/relationships/slide" Target="slide85.xml"/><Relationship Id="rId3" Type="http://schemas.openxmlformats.org/officeDocument/2006/relationships/slide" Target="slide75.xml"/><Relationship Id="rId2" Type="http://schemas.openxmlformats.org/officeDocument/2006/relationships/slide" Target="slide72.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slide" Target="slide1.xml"/></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96.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96.xml"/><Relationship Id="rId1" Type="http://schemas.openxmlformats.org/officeDocument/2006/relationships/image" Target="../media/image28.jpeg"/></Relationships>
</file>

<file path=ppt/slides/_rels/slide9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slide" Target="slide96.xml"/><Relationship Id="rId1"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计算机系统结构的</a:t>
            </a:r>
            <a:br>
              <a:rPr lang="zh-CN" altLang="en-US" smtClean="0">
                <a:latin typeface="宋体" panose="02010600030101010101" pitchFamily="2" charset="-122"/>
              </a:rPr>
            </a:br>
            <a:r>
              <a:rPr lang="zh-CN" altLang="en-US" smtClean="0">
                <a:latin typeface="宋体" panose="02010600030101010101" pitchFamily="2" charset="-122"/>
              </a:rPr>
              <a:t>基本概念</a:t>
            </a:r>
            <a:endParaRPr lang="zh-CN" altLang="en-US" smtClean="0"/>
          </a:p>
        </p:txBody>
      </p:sp>
      <p:sp>
        <p:nvSpPr>
          <p:cNvPr id="3075" name="Rectangle 6"/>
          <p:cNvSpPr>
            <a:spLocks noGrp="1" noChangeArrowheads="1"/>
          </p:cNvSpPr>
          <p:nvPr>
            <p:ph type="body" idx="1"/>
          </p:nvPr>
        </p:nvSpPr>
        <p:spPr>
          <a:xfrm>
            <a:off x="1979613" y="2133600"/>
            <a:ext cx="4802187" cy="4175125"/>
          </a:xfrm>
          <a:extLst>
            <a:ext uri="{909E8E84-426E-40DD-AFC4-6F175D3DCCD1}">
              <a14:hiddenFill xmlns:a14="http://schemas.microsoft.com/office/drawing/2010/main">
                <a:solidFill>
                  <a:schemeClr val="bg1">
                    <a:alpha val="38823"/>
                  </a:schemeClr>
                </a:solidFill>
              </a14:hiddenFill>
            </a:ext>
          </a:extLst>
        </p:spPr>
        <p:txBody>
          <a:bodyPr/>
          <a:lstStyle/>
          <a:p>
            <a:pPr eaLnBrk="1" hangingPunct="1">
              <a:lnSpc>
                <a:spcPct val="120000"/>
              </a:lnSpc>
            </a:pPr>
            <a:r>
              <a:rPr lang="zh-CN" altLang="en-US" dirty="0" smtClean="0">
                <a:solidFill>
                  <a:schemeClr val="bg1"/>
                </a:solidFill>
                <a:hlinkClick r:id="rId1" action="ppaction://hlinksldjump"/>
              </a:rPr>
              <a:t>引言</a:t>
            </a:r>
            <a:endParaRPr lang="zh-CN" altLang="en-US" dirty="0" smtClean="0">
              <a:solidFill>
                <a:schemeClr val="bg1"/>
              </a:solidFill>
            </a:endParaRPr>
          </a:p>
          <a:p>
            <a:pPr eaLnBrk="1" hangingPunct="1">
              <a:lnSpc>
                <a:spcPct val="120000"/>
              </a:lnSpc>
            </a:pPr>
            <a:r>
              <a:rPr lang="zh-CN" altLang="en-US" dirty="0" smtClean="0">
                <a:solidFill>
                  <a:schemeClr val="bg1"/>
                </a:solidFill>
                <a:hlinkClick r:id="rId2" action="ppaction://hlinksldjump"/>
              </a:rPr>
              <a:t>计算机系统结构的定义</a:t>
            </a:r>
            <a:endParaRPr lang="zh-CN" altLang="en-US" dirty="0" smtClean="0">
              <a:solidFill>
                <a:schemeClr val="bg1"/>
              </a:solidFill>
            </a:endParaRPr>
          </a:p>
          <a:p>
            <a:pPr eaLnBrk="1" hangingPunct="1">
              <a:lnSpc>
                <a:spcPct val="120000"/>
              </a:lnSpc>
            </a:pPr>
            <a:r>
              <a:rPr lang="zh-CN" altLang="en-US" dirty="0" smtClean="0">
                <a:solidFill>
                  <a:schemeClr val="bg1"/>
                </a:solidFill>
                <a:hlinkClick r:id="rId3" action="ppaction://hlinksldjump"/>
              </a:rPr>
              <a:t>计算机系统的设计技术</a:t>
            </a:r>
            <a:endParaRPr lang="zh-CN" altLang="en-US" dirty="0" smtClean="0">
              <a:solidFill>
                <a:schemeClr val="bg1"/>
              </a:solidFill>
            </a:endParaRPr>
          </a:p>
          <a:p>
            <a:pPr eaLnBrk="1" hangingPunct="1">
              <a:lnSpc>
                <a:spcPct val="120000"/>
              </a:lnSpc>
            </a:pPr>
            <a:r>
              <a:rPr lang="zh-CN" altLang="en-US" dirty="0" smtClean="0">
                <a:solidFill>
                  <a:schemeClr val="bg1"/>
                </a:solidFill>
                <a:hlinkClick r:id="rId4" action="ppaction://hlinksldjump"/>
              </a:rPr>
              <a:t>计算机系统的评价标准</a:t>
            </a:r>
            <a:endParaRPr lang="zh-CN" altLang="en-US" dirty="0" smtClean="0">
              <a:solidFill>
                <a:schemeClr val="bg1"/>
              </a:solidFill>
            </a:endParaRPr>
          </a:p>
          <a:p>
            <a:pPr eaLnBrk="1" hangingPunct="1">
              <a:lnSpc>
                <a:spcPct val="120000"/>
              </a:lnSpc>
            </a:pPr>
            <a:r>
              <a:rPr lang="zh-CN" altLang="en-US" dirty="0" smtClean="0">
                <a:solidFill>
                  <a:schemeClr val="bg1"/>
                </a:solidFill>
                <a:hlinkClick r:id="rId5" action="ppaction://hlinksldjump"/>
              </a:rPr>
              <a:t>计算机系统结构的发展</a:t>
            </a:r>
            <a:endParaRPr lang="zh-CN" altLang="en-US" dirty="0" smtClean="0">
              <a:solidFill>
                <a:schemeClr val="bg1"/>
              </a:solidFill>
            </a:endParaRPr>
          </a:p>
          <a:p>
            <a:pPr eaLnBrk="1" hangingPunct="1">
              <a:lnSpc>
                <a:spcPct val="120000"/>
              </a:lnSpc>
            </a:pPr>
            <a:r>
              <a:rPr lang="zh-CN" altLang="en-US" dirty="0" smtClean="0">
                <a:solidFill>
                  <a:schemeClr val="bg1"/>
                </a:solidFill>
                <a:hlinkClick r:id="rId6" action="ppaction://hlinksldjump"/>
              </a:rPr>
              <a:t>计算机系统的分类</a:t>
            </a:r>
            <a:endParaRPr lang="zh-CN" altLang="en-US" dirty="0" smtClean="0">
              <a:solidFill>
                <a:schemeClr val="bg1"/>
              </a:solidFill>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549275"/>
            <a:ext cx="9109075" cy="525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8" name="AutoShape 8">
            <a:hlinkClick r:id="" action="ppaction://hlinkshowjump?jump=previousslide" highlightClick="1"/>
          </p:cNvPr>
          <p:cNvSpPr>
            <a:spLocks noChangeArrowheads="1"/>
          </p:cNvSpPr>
          <p:nvPr/>
        </p:nvSpPr>
        <p:spPr bwMode="auto">
          <a:xfrm>
            <a:off x="8305800" y="63246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2292" name="Text Box 9"/>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sp>
        <p:nvSpPr>
          <p:cNvPr id="35851" name="Text Box 11"/>
          <p:cNvSpPr txBox="1">
            <a:spLocks noChangeArrowheads="1"/>
          </p:cNvSpPr>
          <p:nvPr/>
        </p:nvSpPr>
        <p:spPr bwMode="auto">
          <a:xfrm>
            <a:off x="2230438" y="6121400"/>
            <a:ext cx="5078412" cy="307975"/>
          </a:xfrm>
          <a:prstGeom prst="rect">
            <a:avLst/>
          </a:prstGeom>
          <a:gradFill rotWithShape="0">
            <a:gsLst>
              <a:gs pos="0">
                <a:srgbClr val="FFEBFA"/>
              </a:gs>
              <a:gs pos="30000">
                <a:srgbClr val="C4D6EB"/>
              </a:gs>
              <a:gs pos="60001">
                <a:srgbClr val="85C2FF"/>
              </a:gs>
              <a:gs pos="100000">
                <a:srgbClr val="5E9EFF"/>
              </a:gs>
            </a:gsLst>
            <a:path path="shape">
              <a:fillToRect l="50000" t="50000" r="50000" b="50000"/>
            </a:path>
          </a:gradFill>
          <a:ln>
            <a:noFill/>
          </a:ln>
          <a:effectLst>
            <a:outerShdw dist="107763" dir="2700000" algn="ctr" rotWithShape="0">
              <a:srgbClr val="808080">
                <a:alpha val="50000"/>
              </a:srgbClr>
            </a:outerShdw>
          </a:effectLst>
          <a:extLst>
            <a:ext uri="{91240B29-F687-4F45-9708-019B960494DF}">
              <a14:hiddenLine xmlns:a14="http://schemas.microsoft.com/office/drawing/2010/main" w="25400">
                <a:solidFill>
                  <a:schemeClr val="tx1"/>
                </a:solidFill>
                <a:miter lim="800000"/>
                <a:headEnd/>
                <a:tailEnd/>
              </a14:hiddenLine>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2167255"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2814955"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3462655"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4110355"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45675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50247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4819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9391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defRPr/>
            </a:pPr>
            <a:r>
              <a:rPr lang="zh-CN" altLang="en-US" sz="1400" b="1" dirty="0" smtClean="0">
                <a:solidFill>
                  <a:srgbClr val="00002E"/>
                </a:solidFill>
                <a:effectLst>
                  <a:outerShdw blurRad="38100" dist="38100" dir="2700000" algn="tl">
                    <a:srgbClr val="000000"/>
                  </a:outerShdw>
                </a:effectLst>
                <a:latin typeface="楷体_GB2312" pitchFamily="49" charset="-122"/>
                <a:ea typeface="楷体_GB2312" pitchFamily="49" charset="-122"/>
              </a:rPr>
              <a:t>通过</a:t>
            </a:r>
            <a:r>
              <a:rPr lang="en-US" altLang="zh-CN" sz="1400" b="1" dirty="0" smtClean="0">
                <a:solidFill>
                  <a:srgbClr val="00002E"/>
                </a:solidFill>
                <a:effectLst>
                  <a:outerShdw blurRad="38100" dist="38100" dir="2700000" algn="tl">
                    <a:srgbClr val="000000"/>
                  </a:outerShdw>
                </a:effectLst>
                <a:latin typeface="楷体_GB2312" pitchFamily="49" charset="-122"/>
                <a:ea typeface="楷体_GB2312" pitchFamily="49" charset="-122"/>
              </a:rPr>
              <a:t>SPEC</a:t>
            </a:r>
            <a:r>
              <a:rPr lang="zh-CN" altLang="en-US" sz="1400" b="1" dirty="0" smtClean="0">
                <a:solidFill>
                  <a:srgbClr val="00002E"/>
                </a:solidFill>
                <a:effectLst>
                  <a:outerShdw blurRad="38100" dist="38100" dir="2700000" algn="tl">
                    <a:srgbClr val="000000"/>
                  </a:outerShdw>
                </a:effectLst>
                <a:latin typeface="楷体_GB2312" pitchFamily="49" charset="-122"/>
                <a:ea typeface="楷体_GB2312" pitchFamily="49" charset="-122"/>
              </a:rPr>
              <a:t>基准测试程序，以</a:t>
            </a:r>
            <a:r>
              <a:rPr lang="en-US" altLang="zh-CN" sz="1400" b="1" dirty="0" smtClean="0">
                <a:solidFill>
                  <a:srgbClr val="00002E"/>
                </a:solidFill>
                <a:effectLst>
                  <a:outerShdw blurRad="38100" dist="38100" dir="2700000" algn="tl">
                    <a:srgbClr val="000000"/>
                  </a:outerShdw>
                </a:effectLst>
                <a:latin typeface="楷体_GB2312" pitchFamily="49" charset="-122"/>
                <a:ea typeface="楷体_GB2312" pitchFamily="49" charset="-122"/>
              </a:rPr>
              <a:t>VAX-11/780</a:t>
            </a:r>
            <a:r>
              <a:rPr lang="zh-CN" altLang="en-US" sz="1400" b="1" dirty="0" smtClean="0">
                <a:solidFill>
                  <a:srgbClr val="00002E"/>
                </a:solidFill>
                <a:effectLst>
                  <a:outerShdw blurRad="38100" dist="38100" dir="2700000" algn="tl">
                    <a:srgbClr val="000000"/>
                  </a:outerShdw>
                </a:effectLst>
                <a:latin typeface="楷体_GB2312" pitchFamily="49" charset="-122"/>
                <a:ea typeface="楷体_GB2312" pitchFamily="49" charset="-122"/>
              </a:rPr>
              <a:t>为基准的计算机性能</a:t>
            </a:r>
            <a:endParaRPr lang="zh-CN" altLang="en-US" sz="1400" b="1" dirty="0" smtClean="0">
              <a:solidFill>
                <a:srgbClr val="00002E"/>
              </a:solidFill>
              <a:latin typeface="楷体_GB2312" pitchFamily="49" charset="-122"/>
              <a:ea typeface="楷体_GB2312" pitchFamily="49" charset="-122"/>
            </a:endParaRPr>
          </a:p>
        </p:txBody>
      </p:sp>
      <p:sp>
        <p:nvSpPr>
          <p:cNvPr id="12294"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3</a:t>
            </a:r>
            <a:endParaRPr lang="en-US" altLang="zh-CN"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zh-CN" altLang="en-US" smtClean="0"/>
              <a:t>用于嵌入式计算机的</a:t>
            </a:r>
            <a:r>
              <a:rPr lang="en-US" altLang="zh-CN" smtClean="0"/>
              <a:t>benchmarks</a:t>
            </a:r>
            <a:endParaRPr lang="zh-CN" altLang="en-US" smtClean="0"/>
          </a:p>
        </p:txBody>
      </p:sp>
      <p:sp>
        <p:nvSpPr>
          <p:cNvPr id="993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endParaRPr lang="zh-CN" altLang="en-US" sz="1200" b="0">
              <a:latin typeface="Times New Roman" panose="02020603050405020304" pitchFamily="18" charset="0"/>
              <a:ea typeface="幼圆" panose="02010509060101010101" pitchFamily="49" charset="-122"/>
            </a:endParaRPr>
          </a:p>
        </p:txBody>
      </p:sp>
      <p:sp>
        <p:nvSpPr>
          <p:cNvPr id="130053" name="Rectangle 5"/>
          <p:cNvSpPr>
            <a:spLocks noGrp="1" noChangeArrowheads="1"/>
          </p:cNvSpPr>
          <p:nvPr>
            <p:ph type="body" idx="1"/>
          </p:nvPr>
        </p:nvSpPr>
        <p:spPr>
          <a:xfrm>
            <a:off x="809625" y="2060575"/>
            <a:ext cx="7958138" cy="4321175"/>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0000"/>
              </a:lnSpc>
              <a:buFont typeface="Wingdings" panose="05000000000000000000" pitchFamily="2" charset="2"/>
              <a:buNone/>
              <a:defRPr/>
            </a:pPr>
            <a:r>
              <a:rPr lang="zh-CN" altLang="en-US" sz="2800" dirty="0" smtClean="0"/>
              <a:t>       嵌入式计算机应具有的主要特性：</a:t>
            </a:r>
            <a:r>
              <a:rPr lang="zh-CN" altLang="en-US" sz="2800" dirty="0"/>
              <a:t>优化</a:t>
            </a:r>
            <a:r>
              <a:rPr lang="zh-CN" altLang="en-US" sz="2800" dirty="0" smtClean="0">
                <a:solidFill>
                  <a:srgbClr val="FF3300"/>
                </a:solidFill>
                <a:effectLst>
                  <a:outerShdw blurRad="38100" dist="38100" dir="2700000" algn="tl">
                    <a:srgbClr val="C0C0C0"/>
                  </a:outerShdw>
                </a:effectLst>
              </a:rPr>
              <a:t>软件、价格、实时性、内存和功率</a:t>
            </a:r>
            <a:r>
              <a:rPr lang="zh-CN" altLang="en-US" sz="2800" dirty="0" smtClean="0"/>
              <a:t>。</a:t>
            </a:r>
            <a:endParaRPr lang="zh-CN" altLang="en-US" sz="2800" dirty="0" smtClean="0"/>
          </a:p>
          <a:p>
            <a:pPr marL="0" indent="0" eaLnBrk="1" hangingPunct="1">
              <a:lnSpc>
                <a:spcPct val="120000"/>
              </a:lnSpc>
              <a:buFont typeface="Wingdings" panose="05000000000000000000" pitchFamily="2" charset="2"/>
              <a:buNone/>
              <a:defRPr/>
            </a:pPr>
            <a:r>
              <a:rPr lang="zh-CN" altLang="en-US" sz="2800" dirty="0" smtClean="0"/>
              <a:t>        </a:t>
            </a:r>
            <a:r>
              <a:rPr lang="en-US" altLang="zh-CN" sz="2800" dirty="0" smtClean="0"/>
              <a:t>benchmark</a:t>
            </a:r>
            <a:r>
              <a:rPr lang="zh-CN" altLang="en-US" sz="2800" dirty="0" smtClean="0"/>
              <a:t>的发展处于初期阶段，目前最好的</a:t>
            </a:r>
            <a:r>
              <a:rPr lang="en-US" altLang="zh-CN" sz="2800" dirty="0" smtClean="0"/>
              <a:t>benchmark</a:t>
            </a:r>
            <a:r>
              <a:rPr lang="zh-CN" altLang="en-US" sz="2800" dirty="0" smtClean="0"/>
              <a:t>标准化集是</a:t>
            </a:r>
            <a:r>
              <a:rPr lang="en-US" altLang="zh-CN" sz="2800" dirty="0" smtClean="0">
                <a:solidFill>
                  <a:srgbClr val="FF3300"/>
                </a:solidFill>
                <a:effectLst>
                  <a:outerShdw blurRad="38100" dist="38100" dir="2700000" algn="tl">
                    <a:srgbClr val="C0C0C0"/>
                  </a:outerShdw>
                </a:effectLst>
              </a:rPr>
              <a:t>EEMBC</a:t>
            </a:r>
            <a:r>
              <a:rPr lang="en-US" altLang="zh-CN" sz="2800" dirty="0" smtClean="0"/>
              <a:t>（EDN Embedded Microprocessor Benchmark Consortium）。EEMBC benchmarks</a:t>
            </a:r>
            <a:r>
              <a:rPr lang="zh-CN" altLang="en-US" sz="2800" dirty="0" smtClean="0"/>
              <a:t>可分为5类：汽车/工业、消费者、网络、办公自动化和电信</a:t>
            </a:r>
            <a:r>
              <a:rPr lang="en-US" altLang="zh-CN" sz="2800" dirty="0" smtClean="0"/>
              <a:t>（</a:t>
            </a:r>
            <a:r>
              <a:rPr lang="zh-CN" altLang="en-US" sz="2800" dirty="0" smtClean="0">
                <a:hlinkClick r:id="rId5" action="ppaction://hlinksldjump"/>
              </a:rPr>
              <a:t>表</a:t>
            </a:r>
            <a:r>
              <a:rPr lang="zh-CN" altLang="en-US" sz="2800" dirty="0" smtClean="0"/>
              <a:t>，</a:t>
            </a:r>
            <a:r>
              <a:rPr lang="zh-CN" altLang="en-US" sz="2800" dirty="0" smtClean="0">
                <a:hlinkClick r:id="rId6" action="ppaction://hlinksldjump"/>
              </a:rPr>
              <a:t>测试实例</a:t>
            </a:r>
            <a:r>
              <a:rPr lang="zh-CN" altLang="en-US" sz="2800" dirty="0" smtClean="0"/>
              <a:t>） 。</a:t>
            </a:r>
            <a:endParaRPr lang="zh-CN" altLang="en-US" sz="2800" dirty="0" smtClean="0"/>
          </a:p>
        </p:txBody>
      </p:sp>
      <p:sp>
        <p:nvSpPr>
          <p:cNvPr id="9933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AutoShape 1026">
            <a:hlinkClick r:id="" action="ppaction://hlinkshowjump?jump=previousslide"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00355" name="Text Box 1027"/>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pic>
        <p:nvPicPr>
          <p:cNvPr id="100356"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371600"/>
            <a:ext cx="81629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Text Box 1029"/>
          <p:cNvSpPr txBox="1">
            <a:spLocks noChangeArrowheads="1"/>
          </p:cNvSpPr>
          <p:nvPr/>
        </p:nvSpPr>
        <p:spPr bwMode="auto">
          <a:xfrm>
            <a:off x="1692275" y="4868863"/>
            <a:ext cx="60515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2400">
                <a:ea typeface="宋体" panose="02010600030101010101" pitchFamily="2" charset="-122"/>
              </a:rPr>
              <a:t>EEMBC benchmarks (</a:t>
            </a:r>
            <a:r>
              <a:rPr lang="en-US" altLang="zh-CN" sz="2400">
                <a:ea typeface="宋体" panose="02010600030101010101" pitchFamily="2" charset="-122"/>
                <a:hlinkClick r:id="rId2"/>
              </a:rPr>
              <a:t>www.eembc.org</a:t>
            </a:r>
            <a:r>
              <a:rPr lang="en-US" altLang="zh-CN" sz="2400">
                <a:ea typeface="宋体" panose="02010600030101010101" pitchFamily="2" charset="-122"/>
              </a:rPr>
              <a:t>)</a:t>
            </a:r>
            <a:endParaRPr lang="zh-CN" altLang="en-US" sz="2400">
              <a:ea typeface="宋体" panose="02010600030101010101" pitchFamily="2" charset="-122"/>
            </a:endParaRPr>
          </a:p>
        </p:txBody>
      </p:sp>
      <p:sp>
        <p:nvSpPr>
          <p:cNvPr id="100358" name="Text Box 103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altLang="zh-CN" smtClean="0"/>
              <a:t>EEMBC</a:t>
            </a:r>
            <a:r>
              <a:rPr lang="zh-CN" altLang="en-US" smtClean="0"/>
              <a:t>测试实例</a:t>
            </a:r>
            <a:endParaRPr lang="zh-CN" altLang="en-US" smtClean="0"/>
          </a:p>
        </p:txBody>
      </p:sp>
      <p:sp>
        <p:nvSpPr>
          <p:cNvPr id="1013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用于潜入式计算机的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101380" name="Rectangle 4"/>
          <p:cNvSpPr>
            <a:spLocks noGrp="1" noChangeArrowheads="1"/>
          </p:cNvSpPr>
          <p:nvPr>
            <p:ph type="body" idx="1"/>
          </p:nvPr>
        </p:nvSpPr>
        <p:spPr>
          <a:xfrm>
            <a:off x="1981200" y="1989138"/>
            <a:ext cx="6786563" cy="4319587"/>
          </a:xfrm>
        </p:spPr>
        <p:txBody>
          <a:bodyPr/>
          <a:lstStyle/>
          <a:p>
            <a:pPr eaLnBrk="1" hangingPunct="1">
              <a:lnSpc>
                <a:spcPct val="150000"/>
              </a:lnSpc>
            </a:pPr>
            <a:r>
              <a:rPr lang="zh-CN" altLang="en-US" smtClean="0">
                <a:hlinkClick r:id="rId6" action="ppaction://hlinksldjump"/>
              </a:rPr>
              <a:t>测试对象</a:t>
            </a:r>
            <a:endParaRPr lang="zh-CN" altLang="en-US" smtClean="0"/>
          </a:p>
          <a:p>
            <a:pPr eaLnBrk="1" hangingPunct="1">
              <a:lnSpc>
                <a:spcPct val="150000"/>
              </a:lnSpc>
            </a:pPr>
            <a:r>
              <a:rPr lang="zh-CN" altLang="en-US" smtClean="0"/>
              <a:t>测试结果</a:t>
            </a:r>
            <a:endParaRPr lang="zh-CN" altLang="en-US" smtClean="0"/>
          </a:p>
          <a:p>
            <a:pPr lvl="1" eaLnBrk="1" hangingPunct="1">
              <a:lnSpc>
                <a:spcPct val="150000"/>
              </a:lnSpc>
              <a:buFont typeface="Wingdings" panose="05000000000000000000" pitchFamily="2" charset="2"/>
              <a:buChar char="Ø"/>
            </a:pPr>
            <a:r>
              <a:rPr lang="zh-CN" altLang="en-US" smtClean="0">
                <a:hlinkClick r:id="rId7" action="ppaction://hlinksldjump"/>
              </a:rPr>
              <a:t>相对性能的测试结果</a:t>
            </a:r>
            <a:endParaRPr lang="zh-CN" altLang="en-US" smtClean="0"/>
          </a:p>
          <a:p>
            <a:pPr lvl="1" eaLnBrk="1" hangingPunct="1">
              <a:lnSpc>
                <a:spcPct val="150000"/>
              </a:lnSpc>
              <a:buFont typeface="Wingdings" panose="05000000000000000000" pitchFamily="2" charset="2"/>
              <a:buChar char="Ø"/>
            </a:pPr>
            <a:r>
              <a:rPr lang="zh-CN" altLang="en-US" smtClean="0">
                <a:hlinkClick r:id="rId8" action="ppaction://hlinksldjump"/>
              </a:rPr>
              <a:t>相对性价比的测试结果</a:t>
            </a:r>
            <a:endParaRPr lang="zh-CN" altLang="en-US" smtClean="0"/>
          </a:p>
          <a:p>
            <a:pPr lvl="1" eaLnBrk="1" hangingPunct="1">
              <a:lnSpc>
                <a:spcPct val="150000"/>
              </a:lnSpc>
              <a:buFont typeface="Wingdings" panose="05000000000000000000" pitchFamily="2" charset="2"/>
              <a:buChar char="Ø"/>
            </a:pPr>
            <a:r>
              <a:rPr lang="zh-CN" altLang="en-US" smtClean="0">
                <a:hlinkClick r:id="rId9" action="ppaction://hlinksldjump"/>
              </a:rPr>
              <a:t>功率和效率的测试结果</a:t>
            </a:r>
            <a:endParaRPr lang="zh-CN" altLang="en-US" smtClean="0"/>
          </a:p>
        </p:txBody>
      </p:sp>
      <p:sp>
        <p:nvSpPr>
          <p:cNvPr id="10138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10" name="camera.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5" name="AutoShape 3">
            <a:hlinkClick r:id="rId1"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02403" name="Text Box 4"/>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sp>
        <p:nvSpPr>
          <p:cNvPr id="102404" name="Rectangle 5"/>
          <p:cNvSpPr>
            <a:spLocks noChangeArrowheads="1"/>
          </p:cNvSpPr>
          <p:nvPr/>
        </p:nvSpPr>
        <p:spPr bwMode="auto">
          <a:xfrm>
            <a:off x="1981200" y="2214563"/>
            <a:ext cx="678656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08585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42875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177165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50000"/>
              </a:lnSpc>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2405" name="Text Box 9"/>
          <p:cNvSpPr txBox="1">
            <a:spLocks noChangeArrowheads="1"/>
          </p:cNvSpPr>
          <p:nvPr/>
        </p:nvSpPr>
        <p:spPr bwMode="auto">
          <a:xfrm>
            <a:off x="2971800" y="5181600"/>
            <a:ext cx="35814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5个不同的嵌入式处理器</a:t>
            </a:r>
            <a:endParaRPr lang="zh-CN" altLang="en-US" sz="2400"/>
          </a:p>
        </p:txBody>
      </p:sp>
      <p:sp>
        <p:nvSpPr>
          <p:cNvPr id="102406"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4</a:t>
            </a:r>
            <a:endParaRPr lang="zh-CN" altLang="en-US" sz="1200" b="0">
              <a:latin typeface="幼圆" panose="02010509060101010101" pitchFamily="49" charset="-122"/>
              <a:ea typeface="幼圆" panose="02010509060101010101" pitchFamily="49" charset="-122"/>
            </a:endParaRPr>
          </a:p>
        </p:txBody>
      </p:sp>
      <p:pic>
        <p:nvPicPr>
          <p:cNvPr id="1024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1724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3" name="camera.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426" name="Picture 9" descr="Ch1-fig25"/>
          <p:cNvPicPr>
            <a:picLocks noChangeAspect="1" noChangeArrowheads="1"/>
          </p:cNvPicPr>
          <p:nvPr/>
        </p:nvPicPr>
        <p:blipFill>
          <a:blip r:embed="rId1">
            <a:extLst>
              <a:ext uri="{28A0092B-C50C-407E-A947-70E740481C1C}">
                <a14:useLocalDpi xmlns:a14="http://schemas.microsoft.com/office/drawing/2010/main" val="0"/>
              </a:ext>
            </a:extLst>
          </a:blip>
          <a:srcRect b="18115"/>
          <a:stretch>
            <a:fillRect/>
          </a:stretch>
        </p:blipFill>
        <p:spPr bwMode="auto">
          <a:xfrm>
            <a:off x="838200" y="1447800"/>
            <a:ext cx="7478713"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AutoShape 3">
            <a:hlinkClick r:id="rId2" action="ppaction://hlinksldjump" highlightClick="1"/>
          </p:cNvPr>
          <p:cNvSpPr>
            <a:spLocks noChangeArrowheads="1"/>
          </p:cNvSpPr>
          <p:nvPr/>
        </p:nvSpPr>
        <p:spPr bwMode="auto">
          <a:xfrm>
            <a:off x="80772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03428" name="AutoShape 5"/>
          <p:cNvSpPr>
            <a:spLocks noChangeArrowheads="1"/>
          </p:cNvSpPr>
          <p:nvPr/>
        </p:nvSpPr>
        <p:spPr bwMode="auto">
          <a:xfrm>
            <a:off x="762000" y="4419600"/>
            <a:ext cx="2009775" cy="762000"/>
          </a:xfrm>
          <a:prstGeom prst="wedgeEllipseCallout">
            <a:avLst>
              <a:gd name="adj1" fmla="val 57375"/>
              <a:gd name="adj2" fmla="val -103028"/>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性能最差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103429" name="AutoShape 6"/>
          <p:cNvSpPr>
            <a:spLocks noChangeArrowheads="1"/>
          </p:cNvSpPr>
          <p:nvPr/>
        </p:nvSpPr>
        <p:spPr bwMode="auto">
          <a:xfrm>
            <a:off x="6172200" y="457200"/>
            <a:ext cx="1905000" cy="762000"/>
          </a:xfrm>
          <a:prstGeom prst="wedgeEllipseCallout">
            <a:avLst>
              <a:gd name="adj1" fmla="val -66667"/>
              <a:gd name="adj2" fmla="val 1308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性能最好 </a:t>
            </a:r>
            <a:endParaRPr lang="zh-CN" altLang="en-US" sz="2200" b="0">
              <a:latin typeface="方正舒体" panose="02010601030101010101" pitchFamily="2" charset="-122"/>
              <a:ea typeface="方正舒体" panose="02010601030101010101" pitchFamily="2" charset="-122"/>
            </a:endParaRPr>
          </a:p>
        </p:txBody>
      </p:sp>
      <p:sp>
        <p:nvSpPr>
          <p:cNvPr id="103430" name="Text Box 7"/>
          <p:cNvSpPr txBox="1">
            <a:spLocks noChangeArrowheads="1"/>
          </p:cNvSpPr>
          <p:nvPr/>
        </p:nvSpPr>
        <p:spPr bwMode="auto">
          <a:xfrm>
            <a:off x="1295400" y="5410200"/>
            <a:ext cx="64008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5个嵌入式处理器相对性能的</a:t>
            </a:r>
            <a:r>
              <a:rPr lang="en-US" altLang="zh-CN" sz="2400"/>
              <a:t>EEMBC</a:t>
            </a:r>
            <a:r>
              <a:rPr lang="zh-CN" altLang="en-US" sz="2400"/>
              <a:t>测试结果</a:t>
            </a:r>
            <a:endParaRPr lang="zh-CN" altLang="en-US" sz="2400"/>
          </a:p>
        </p:txBody>
      </p:sp>
      <p:sp>
        <p:nvSpPr>
          <p:cNvPr id="103431"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8" descr="Ch1-fig26"/>
          <p:cNvPicPr>
            <a:picLocks noChangeAspect="1" noChangeArrowheads="1"/>
          </p:cNvPicPr>
          <p:nvPr/>
        </p:nvPicPr>
        <p:blipFill>
          <a:blip r:embed="rId1">
            <a:extLst>
              <a:ext uri="{28A0092B-C50C-407E-A947-70E740481C1C}">
                <a14:useLocalDpi xmlns:a14="http://schemas.microsoft.com/office/drawing/2010/main" val="0"/>
              </a:ext>
            </a:extLst>
          </a:blip>
          <a:srcRect b="16542"/>
          <a:stretch>
            <a:fillRect/>
          </a:stretch>
        </p:blipFill>
        <p:spPr bwMode="auto">
          <a:xfrm>
            <a:off x="609600" y="1219200"/>
            <a:ext cx="78740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1" name="AutoShape 3">
            <a:hlinkClick r:id="rId2" action="ppaction://hlinksldjump" highlightClick="1"/>
          </p:cNvPr>
          <p:cNvSpPr>
            <a:spLocks noChangeArrowheads="1"/>
          </p:cNvSpPr>
          <p:nvPr/>
        </p:nvSpPr>
        <p:spPr bwMode="auto">
          <a:xfrm>
            <a:off x="81534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04452" name="AutoShape 4"/>
          <p:cNvSpPr>
            <a:spLocks noChangeArrowheads="1"/>
          </p:cNvSpPr>
          <p:nvPr/>
        </p:nvSpPr>
        <p:spPr bwMode="auto">
          <a:xfrm>
            <a:off x="381000" y="4495800"/>
            <a:ext cx="2390775" cy="762000"/>
          </a:xfrm>
          <a:prstGeom prst="wedgeEllipseCallout">
            <a:avLst>
              <a:gd name="adj1" fmla="val 50171"/>
              <a:gd name="adj2" fmla="val -107514"/>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性价比最差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104453" name="AutoShape 5"/>
          <p:cNvSpPr>
            <a:spLocks noChangeArrowheads="1"/>
          </p:cNvSpPr>
          <p:nvPr/>
        </p:nvSpPr>
        <p:spPr bwMode="auto">
          <a:xfrm>
            <a:off x="6019800" y="304800"/>
            <a:ext cx="2362200" cy="762000"/>
          </a:xfrm>
          <a:prstGeom prst="wedgeEllipseCallout">
            <a:avLst>
              <a:gd name="adj1" fmla="val -63440"/>
              <a:gd name="adj2" fmla="val 1308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性价比最好 </a:t>
            </a:r>
            <a:endParaRPr lang="zh-CN" altLang="en-US" sz="2200" b="0">
              <a:latin typeface="方正舒体" panose="02010601030101010101" pitchFamily="2" charset="-122"/>
              <a:ea typeface="方正舒体" panose="02010601030101010101" pitchFamily="2" charset="-122"/>
            </a:endParaRPr>
          </a:p>
        </p:txBody>
      </p:sp>
      <p:sp>
        <p:nvSpPr>
          <p:cNvPr id="104454" name="Text Box 6"/>
          <p:cNvSpPr txBox="1">
            <a:spLocks noChangeArrowheads="1"/>
          </p:cNvSpPr>
          <p:nvPr/>
        </p:nvSpPr>
        <p:spPr bwMode="auto">
          <a:xfrm>
            <a:off x="1295400" y="5410200"/>
            <a:ext cx="68580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5个嵌入式处理器相对性价比的</a:t>
            </a:r>
            <a:r>
              <a:rPr lang="en-US" altLang="zh-CN" sz="2400"/>
              <a:t>EEMBC</a:t>
            </a:r>
            <a:r>
              <a:rPr lang="zh-CN" altLang="en-US" sz="2400"/>
              <a:t>测试结果</a:t>
            </a:r>
            <a:endParaRPr lang="zh-CN" altLang="en-US" sz="2400"/>
          </a:p>
        </p:txBody>
      </p:sp>
      <p:sp>
        <p:nvSpPr>
          <p:cNvPr id="104455"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8" descr="Ch1-fig27"/>
          <p:cNvPicPr>
            <a:picLocks noChangeAspect="1" noChangeArrowheads="1"/>
          </p:cNvPicPr>
          <p:nvPr/>
        </p:nvPicPr>
        <p:blipFill>
          <a:blip r:embed="rId1">
            <a:extLst>
              <a:ext uri="{28A0092B-C50C-407E-A947-70E740481C1C}">
                <a14:useLocalDpi xmlns:a14="http://schemas.microsoft.com/office/drawing/2010/main" val="0"/>
              </a:ext>
            </a:extLst>
          </a:blip>
          <a:srcRect b="15706"/>
          <a:stretch>
            <a:fillRect/>
          </a:stretch>
        </p:blipFill>
        <p:spPr bwMode="auto">
          <a:xfrm>
            <a:off x="838200" y="1143000"/>
            <a:ext cx="655637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AutoShape 3">
            <a:hlinkClick r:id="rId2"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05476" name="AutoShape 4"/>
          <p:cNvSpPr>
            <a:spLocks noChangeArrowheads="1"/>
          </p:cNvSpPr>
          <p:nvPr/>
        </p:nvSpPr>
        <p:spPr bwMode="auto">
          <a:xfrm>
            <a:off x="2057400" y="4495800"/>
            <a:ext cx="1219200" cy="609600"/>
          </a:xfrm>
          <a:prstGeom prst="wedgeEllipseCallout">
            <a:avLst>
              <a:gd name="adj1" fmla="val 94273"/>
              <a:gd name="adj2" fmla="val -86718"/>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最差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105477" name="AutoShape 5"/>
          <p:cNvSpPr>
            <a:spLocks noChangeArrowheads="1"/>
          </p:cNvSpPr>
          <p:nvPr/>
        </p:nvSpPr>
        <p:spPr bwMode="auto">
          <a:xfrm>
            <a:off x="6477000" y="609600"/>
            <a:ext cx="1371600" cy="609600"/>
          </a:xfrm>
          <a:prstGeom prst="wedgeEllipseCallout">
            <a:avLst>
              <a:gd name="adj1" fmla="val -10880"/>
              <a:gd name="adj2" fmla="val 139065"/>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最好 </a:t>
            </a:r>
            <a:endParaRPr lang="zh-CN" altLang="en-US" sz="2200" b="0">
              <a:latin typeface="方正舒体" panose="02010601030101010101" pitchFamily="2" charset="-122"/>
              <a:ea typeface="方正舒体" panose="02010601030101010101" pitchFamily="2" charset="-122"/>
            </a:endParaRPr>
          </a:p>
        </p:txBody>
      </p:sp>
      <p:sp>
        <p:nvSpPr>
          <p:cNvPr id="105478" name="Text Box 6"/>
          <p:cNvSpPr txBox="1">
            <a:spLocks noChangeArrowheads="1"/>
          </p:cNvSpPr>
          <p:nvPr/>
        </p:nvSpPr>
        <p:spPr bwMode="auto">
          <a:xfrm>
            <a:off x="1295400" y="5410200"/>
            <a:ext cx="71628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5个嵌入式处理器每瓦相对性能的</a:t>
            </a:r>
            <a:r>
              <a:rPr lang="en-US" altLang="zh-CN" sz="2400"/>
              <a:t>EEMBC</a:t>
            </a:r>
            <a:r>
              <a:rPr lang="zh-CN" altLang="en-US" sz="2400"/>
              <a:t>测试结果</a:t>
            </a:r>
            <a:endParaRPr lang="zh-CN" altLang="en-US" sz="2400"/>
          </a:p>
        </p:txBody>
      </p:sp>
      <p:sp>
        <p:nvSpPr>
          <p:cNvPr id="105479"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7</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zh-CN" altLang="en-US" smtClean="0"/>
              <a:t>性能比较</a:t>
            </a:r>
            <a:endParaRPr lang="zh-CN" altLang="en-US" smtClean="0"/>
          </a:p>
        </p:txBody>
      </p:sp>
      <p:sp>
        <p:nvSpPr>
          <p:cNvPr id="1064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endParaRPr lang="zh-CN" altLang="en-US" sz="1200" b="0">
              <a:latin typeface="Times New Roman" panose="02020603050405020304" pitchFamily="18" charset="0"/>
              <a:ea typeface="幼圆" panose="02010509060101010101" pitchFamily="49" charset="-122"/>
            </a:endParaRPr>
          </a:p>
        </p:txBody>
      </p:sp>
      <p:sp>
        <p:nvSpPr>
          <p:cNvPr id="116740" name="Rectangle 4"/>
          <p:cNvSpPr>
            <a:spLocks noGrp="1" noChangeArrowheads="1"/>
          </p:cNvSpPr>
          <p:nvPr>
            <p:ph type="body" idx="1"/>
          </p:nvPr>
        </p:nvSpPr>
        <p:spPr/>
        <p:txBody>
          <a:bodyPr/>
          <a:lstStyle/>
          <a:p>
            <a:pPr marL="0" indent="0" eaLnBrk="1" hangingPunct="1">
              <a:lnSpc>
                <a:spcPct val="110000"/>
              </a:lnSpc>
              <a:buFont typeface="Wingdings" panose="05000000000000000000" pitchFamily="2" charset="2"/>
              <a:buNone/>
              <a:defRPr/>
            </a:pPr>
            <a:r>
              <a:rPr lang="zh-CN" altLang="en-US" smtClean="0"/>
              <a:t>       为了能公平地综合比较计算机的性能，引入新的综合度量标准：</a:t>
            </a:r>
            <a:endParaRPr lang="zh-CN" altLang="en-US" smtClean="0"/>
          </a:p>
          <a:p>
            <a:pPr marL="0" indent="0" eaLnBrk="1" hangingPunct="1">
              <a:lnSpc>
                <a:spcPct val="110000"/>
              </a:lnSpc>
              <a:buClr>
                <a:srgbClr val="FF3300"/>
              </a:buClr>
              <a:defRPr/>
            </a:pPr>
            <a:r>
              <a:rPr lang="zh-CN" altLang="en-US" smtClean="0"/>
              <a:t>  </a:t>
            </a:r>
            <a:r>
              <a:rPr lang="zh-CN" altLang="en-US" smtClean="0">
                <a:solidFill>
                  <a:srgbClr val="FF3300"/>
                </a:solidFill>
                <a:effectLst>
                  <a:outerShdw blurRad="38100" dist="38100" dir="2700000" algn="tl">
                    <a:srgbClr val="C0C0C0"/>
                  </a:outerShdw>
                </a:effectLst>
              </a:rPr>
              <a:t>各程序的比重相同时</a:t>
            </a:r>
            <a:endParaRPr lang="zh-CN" altLang="en-US" smtClean="0">
              <a:solidFill>
                <a:srgbClr val="FF3300"/>
              </a:solidFill>
              <a:effectLst>
                <a:outerShdw blurRad="38100" dist="38100" dir="2700000" algn="tl">
                  <a:srgbClr val="C0C0C0"/>
                </a:outerShdw>
              </a:effectLst>
            </a:endParaRPr>
          </a:p>
          <a:p>
            <a:pPr marL="758825" lvl="1" eaLnBrk="1" hangingPunct="1">
              <a:lnSpc>
                <a:spcPct val="110000"/>
              </a:lnSpc>
              <a:buFont typeface="Wingdings" panose="05000000000000000000" pitchFamily="2" charset="2"/>
              <a:buChar char="Ø"/>
              <a:defRPr/>
            </a:pPr>
            <a:r>
              <a:rPr lang="zh-CN" altLang="en-US" smtClean="0"/>
              <a:t> </a:t>
            </a:r>
            <a:r>
              <a:rPr lang="zh-CN" altLang="en-US" smtClean="0">
                <a:hlinkClick r:id="rId4" action="ppaction://hlinksldjump"/>
              </a:rPr>
              <a:t>总执行时间</a:t>
            </a:r>
            <a:endParaRPr lang="zh-CN" altLang="en-US" smtClean="0"/>
          </a:p>
          <a:p>
            <a:pPr marL="0" indent="0" eaLnBrk="1" hangingPunct="1">
              <a:lnSpc>
                <a:spcPct val="110000"/>
              </a:lnSpc>
              <a:buClr>
                <a:srgbClr val="FF3300"/>
              </a:buClr>
              <a:defRPr/>
            </a:pPr>
            <a:r>
              <a:rPr lang="zh-CN" altLang="en-US" smtClean="0"/>
              <a:t>  </a:t>
            </a:r>
            <a:r>
              <a:rPr lang="zh-CN" altLang="en-US" smtClean="0">
                <a:solidFill>
                  <a:srgbClr val="FF3300"/>
                </a:solidFill>
                <a:effectLst>
                  <a:outerShdw blurRad="38100" dist="38100" dir="2700000" algn="tl">
                    <a:srgbClr val="C0C0C0"/>
                  </a:outerShdw>
                </a:effectLst>
              </a:rPr>
              <a:t>各程序的比重不同时</a:t>
            </a:r>
            <a:endParaRPr lang="zh-CN" altLang="en-US" smtClean="0">
              <a:solidFill>
                <a:srgbClr val="FF3300"/>
              </a:solidFill>
              <a:effectLst>
                <a:outerShdw blurRad="38100" dist="38100" dir="2700000" algn="tl">
                  <a:srgbClr val="C0C0C0"/>
                </a:outerShdw>
              </a:effectLst>
            </a:endParaRPr>
          </a:p>
          <a:p>
            <a:pPr marL="758825" lvl="1" eaLnBrk="1" hangingPunct="1">
              <a:lnSpc>
                <a:spcPct val="110000"/>
              </a:lnSpc>
              <a:buFont typeface="Wingdings" panose="05000000000000000000" pitchFamily="2" charset="2"/>
              <a:buChar char="Ø"/>
              <a:defRPr/>
            </a:pPr>
            <a:r>
              <a:rPr lang="zh-CN" altLang="en-US" smtClean="0"/>
              <a:t> </a:t>
            </a:r>
            <a:r>
              <a:rPr lang="zh-CN" altLang="en-US" smtClean="0">
                <a:hlinkClick r:id="rId5" action="ppaction://hlinksldjump"/>
              </a:rPr>
              <a:t>加权执行时间</a:t>
            </a:r>
            <a:endParaRPr lang="zh-CN" altLang="en-US" smtClean="0"/>
          </a:p>
          <a:p>
            <a:pPr marL="758825" lvl="1" eaLnBrk="1" hangingPunct="1">
              <a:lnSpc>
                <a:spcPct val="110000"/>
              </a:lnSpc>
              <a:buFont typeface="Wingdings" panose="05000000000000000000" pitchFamily="2" charset="2"/>
              <a:buChar char="Ø"/>
              <a:defRPr/>
            </a:pPr>
            <a:r>
              <a:rPr lang="zh-CN" altLang="en-US" smtClean="0"/>
              <a:t> </a:t>
            </a:r>
            <a:r>
              <a:rPr lang="zh-CN" altLang="en-US" smtClean="0">
                <a:hlinkClick r:id="rId6" action="ppaction://hlinksldjump"/>
              </a:rPr>
              <a:t>标准化执行时间</a:t>
            </a:r>
            <a:endParaRPr lang="zh-CN" altLang="en-US" smtClean="0"/>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zh-CN" altLang="en-US" smtClean="0"/>
              <a:t>总执行时间</a:t>
            </a:r>
            <a:endParaRPr lang="zh-CN" altLang="en-US" smtClean="0"/>
          </a:p>
        </p:txBody>
      </p:sp>
      <p:sp>
        <p:nvSpPr>
          <p:cNvPr id="1075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性能比较</a:t>
            </a:r>
            <a:endParaRPr lang="en-US" altLang="zh-CN" sz="1200" b="0">
              <a:latin typeface="Times New Roman" panose="02020603050405020304" pitchFamily="18" charset="0"/>
              <a:ea typeface="幼圆" panose="02010509060101010101" pitchFamily="49" charset="-122"/>
            </a:endParaRPr>
          </a:p>
        </p:txBody>
      </p:sp>
      <p:sp>
        <p:nvSpPr>
          <p:cNvPr id="162821" name="Rectangle 5"/>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zh-CN" altLang="en-US" sz="2400" smtClean="0">
                <a:solidFill>
                  <a:srgbClr val="FF3300"/>
                </a:solidFill>
                <a:effectLst>
                  <a:outerShdw blurRad="38100" dist="38100" dir="2700000" algn="tl">
                    <a:srgbClr val="C0C0C0"/>
                  </a:outerShdw>
                </a:effectLst>
              </a:rPr>
              <a:t>总执行时间     平均执行时间</a:t>
            </a:r>
            <a:r>
              <a:rPr lang="en-US" altLang="zh-CN" sz="2400" smtClean="0">
                <a:solidFill>
                  <a:srgbClr val="FF3300"/>
                </a:solidFill>
                <a:effectLst>
                  <a:outerShdw blurRad="38100" dist="38100" dir="2700000" algn="tl">
                    <a:srgbClr val="C0C0C0"/>
                  </a:outerShdw>
                </a:effectLst>
              </a:rPr>
              <a:t>(</a:t>
            </a:r>
            <a:r>
              <a:rPr lang="zh-CN" altLang="en-US" sz="2400" smtClean="0">
                <a:solidFill>
                  <a:srgbClr val="FF3300"/>
                </a:solidFill>
                <a:effectLst>
                  <a:outerShdw blurRad="38100" dist="38100" dir="2700000" algn="tl">
                    <a:srgbClr val="C0C0C0"/>
                  </a:outerShdw>
                </a:effectLst>
              </a:rPr>
              <a:t>时间</a:t>
            </a:r>
            <a:r>
              <a:rPr lang="en-US" altLang="zh-CN" sz="2400" smtClean="0">
                <a:solidFill>
                  <a:srgbClr val="FF3300"/>
                </a:solidFill>
                <a:effectLst>
                  <a:outerShdw blurRad="38100" dist="38100" dir="2700000" algn="tl">
                    <a:srgbClr val="C0C0C0"/>
                  </a:outerShdw>
                </a:effectLst>
              </a:rPr>
              <a:t>)    </a:t>
            </a:r>
            <a:r>
              <a:rPr lang="zh-CN" altLang="en-US" sz="2400" smtClean="0">
                <a:solidFill>
                  <a:srgbClr val="FF3300"/>
                </a:solidFill>
                <a:effectLst>
                  <a:outerShdw blurRad="38100" dist="38100" dir="2700000" algn="tl">
                    <a:srgbClr val="C0C0C0"/>
                  </a:outerShdw>
                </a:effectLst>
              </a:rPr>
              <a:t>平均执行时间</a:t>
            </a:r>
            <a:r>
              <a:rPr lang="en-US" altLang="zh-CN" sz="2400" smtClean="0">
                <a:solidFill>
                  <a:srgbClr val="FF3300"/>
                </a:solidFill>
                <a:effectLst>
                  <a:outerShdw blurRad="38100" dist="38100" dir="2700000" algn="tl">
                    <a:srgbClr val="C0C0C0"/>
                  </a:outerShdw>
                </a:effectLst>
              </a:rPr>
              <a:t>(</a:t>
            </a:r>
            <a:r>
              <a:rPr lang="zh-CN" altLang="en-US" sz="2400" smtClean="0">
                <a:solidFill>
                  <a:srgbClr val="FF3300"/>
                </a:solidFill>
                <a:effectLst>
                  <a:outerShdw blurRad="38100" dist="38100" dir="2700000" algn="tl">
                    <a:srgbClr val="C0C0C0"/>
                  </a:outerShdw>
                </a:effectLst>
              </a:rPr>
              <a:t>速度</a:t>
            </a:r>
            <a:r>
              <a:rPr lang="en-US" altLang="zh-CN" sz="2400" smtClean="0">
                <a:solidFill>
                  <a:srgbClr val="FF3300"/>
                </a:solidFill>
                <a:effectLst>
                  <a:outerShdw blurRad="38100" dist="38100" dir="2700000" algn="tl">
                    <a:srgbClr val="C0C0C0"/>
                  </a:outerShdw>
                </a:effectLst>
              </a:rPr>
              <a:t>)</a:t>
            </a:r>
            <a:endParaRPr lang="en-US" altLang="zh-CN" sz="2400" smtClean="0">
              <a:solidFill>
                <a:srgbClr val="FF3300"/>
              </a:solidFill>
              <a:effectLst>
                <a:outerShdw blurRad="38100" dist="38100" dir="2700000" algn="tl">
                  <a:srgbClr val="C0C0C0"/>
                </a:outerShdw>
              </a:effectLst>
            </a:endParaRPr>
          </a:p>
          <a:p>
            <a:pPr eaLnBrk="1" hangingPunct="1">
              <a:lnSpc>
                <a:spcPct val="90000"/>
              </a:lnSpc>
              <a:buFont typeface="Wingdings" panose="05000000000000000000" pitchFamily="2" charset="2"/>
              <a:buNone/>
              <a:defRPr/>
            </a:pPr>
            <a:r>
              <a:rPr lang="zh-CN" altLang="en-US" sz="2400" smtClean="0">
                <a:solidFill>
                  <a:srgbClr val="FF3300"/>
                </a:solidFill>
                <a:effectLst>
                  <a:outerShdw blurRad="38100" dist="38100" dir="2700000" algn="tl">
                    <a:srgbClr val="C0C0C0"/>
                  </a:outerShdw>
                </a:effectLst>
              </a:rPr>
              <a:t>                              算术平均                     调和平均</a:t>
            </a:r>
            <a:endParaRPr lang="zh-CN" altLang="en-US" sz="2400" smtClean="0">
              <a:solidFill>
                <a:srgbClr val="FF3300"/>
              </a:solidFill>
              <a:effectLst>
                <a:outerShdw blurRad="38100" dist="38100" dir="2700000" algn="tl">
                  <a:srgbClr val="C0C0C0"/>
                </a:outerShdw>
              </a:effectLst>
            </a:endParaRPr>
          </a:p>
          <a:p>
            <a:pPr eaLnBrk="1" hangingPunct="1">
              <a:lnSpc>
                <a:spcPct val="90000"/>
              </a:lnSpc>
              <a:buFont typeface="Wingdings" panose="05000000000000000000" pitchFamily="2" charset="2"/>
              <a:buNone/>
              <a:defRPr/>
            </a:pPr>
            <a:endParaRPr lang="zh-CN" altLang="en-US" sz="2400" smtClean="0">
              <a:effectLst>
                <a:outerShdw blurRad="38100" dist="38100" dir="2700000" algn="tl">
                  <a:srgbClr val="C0C0C0"/>
                </a:outerShdw>
              </a:effectLst>
            </a:endParaRPr>
          </a:p>
          <a:p>
            <a:pPr eaLnBrk="1" hangingPunct="1">
              <a:lnSpc>
                <a:spcPct val="90000"/>
              </a:lnSpc>
              <a:buFont typeface="Wingdings" panose="05000000000000000000" pitchFamily="2" charset="2"/>
              <a:buNone/>
              <a:defRPr/>
            </a:pPr>
            <a:endParaRPr lang="zh-CN" altLang="en-US" sz="2400" smtClean="0">
              <a:effectLst>
                <a:outerShdw blurRad="38100" dist="38100" dir="2700000" algn="tl">
                  <a:srgbClr val="C0C0C0"/>
                </a:outerShdw>
              </a:effectLst>
            </a:endParaRPr>
          </a:p>
          <a:p>
            <a:pPr eaLnBrk="1" hangingPunct="1">
              <a:lnSpc>
                <a:spcPct val="90000"/>
              </a:lnSpc>
              <a:buFont typeface="Wingdings" panose="05000000000000000000" pitchFamily="2" charset="2"/>
              <a:buNone/>
              <a:defRPr/>
            </a:pPr>
            <a:endParaRPr lang="zh-CN" altLang="en-US" sz="2400" smtClean="0"/>
          </a:p>
          <a:p>
            <a:pPr eaLnBrk="1" hangingPunct="1">
              <a:lnSpc>
                <a:spcPct val="90000"/>
              </a:lnSpc>
              <a:buFont typeface="Wingdings" panose="05000000000000000000" pitchFamily="2" charset="2"/>
              <a:buNone/>
              <a:defRPr/>
            </a:pPr>
            <a:endParaRPr lang="zh-CN" altLang="en-US" sz="2400" b="0" smtClean="0"/>
          </a:p>
          <a:p>
            <a:pPr eaLnBrk="1" hangingPunct="1">
              <a:lnSpc>
                <a:spcPct val="90000"/>
              </a:lnSpc>
              <a:buFont typeface="Wingdings" panose="05000000000000000000" pitchFamily="2" charset="2"/>
              <a:buNone/>
              <a:defRPr/>
            </a:pPr>
            <a:r>
              <a:rPr lang="zh-CN" altLang="en-US" sz="2400" smtClean="0"/>
              <a:t>其中：</a:t>
            </a:r>
            <a:r>
              <a:rPr lang="en-US" altLang="zh-CN" sz="2400" smtClean="0">
                <a:solidFill>
                  <a:srgbClr val="FF3300"/>
                </a:solidFill>
              </a:rPr>
              <a:t>T</a:t>
            </a:r>
            <a:r>
              <a:rPr lang="en-US" altLang="zh-CN" sz="2400" baseline="-25000" smtClean="0">
                <a:solidFill>
                  <a:srgbClr val="FF3300"/>
                </a:solidFill>
              </a:rPr>
              <a:t>i</a:t>
            </a:r>
            <a:r>
              <a:rPr lang="zh-CN" altLang="en-US" sz="2400" smtClean="0"/>
              <a:t>为第</a:t>
            </a:r>
            <a:r>
              <a:rPr lang="en-US" altLang="zh-CN" sz="2400" smtClean="0"/>
              <a:t>i</a:t>
            </a:r>
            <a:r>
              <a:rPr lang="zh-CN" altLang="en-US" sz="2400" smtClean="0"/>
              <a:t>个程序的执行时间，</a:t>
            </a:r>
            <a:r>
              <a:rPr lang="en-US" altLang="zh-CN" sz="2400" smtClean="0">
                <a:solidFill>
                  <a:srgbClr val="FF3300"/>
                </a:solidFill>
              </a:rPr>
              <a:t>n</a:t>
            </a:r>
            <a:r>
              <a:rPr lang="zh-CN" altLang="en-US" sz="2400" smtClean="0"/>
              <a:t>为程序数，</a:t>
            </a:r>
            <a:r>
              <a:rPr lang="en-US" altLang="zh-CN" sz="2400" smtClean="0">
                <a:solidFill>
                  <a:srgbClr val="FF3300"/>
                </a:solidFill>
              </a:rPr>
              <a:t>R</a:t>
            </a:r>
            <a:r>
              <a:rPr lang="en-US" altLang="zh-CN" sz="2400" baseline="-25000" smtClean="0">
                <a:solidFill>
                  <a:srgbClr val="FF3300"/>
                </a:solidFill>
              </a:rPr>
              <a:t>i</a:t>
            </a:r>
            <a:r>
              <a:rPr lang="en-US" altLang="zh-CN" sz="2400" smtClean="0"/>
              <a:t>=1/T</a:t>
            </a:r>
            <a:r>
              <a:rPr lang="en-US" altLang="zh-CN" sz="2400" baseline="-25000" smtClean="0"/>
              <a:t>i</a:t>
            </a:r>
            <a:r>
              <a:rPr lang="en-US" altLang="zh-CN" sz="2400" smtClean="0"/>
              <a:t>。</a:t>
            </a:r>
            <a:endParaRPr lang="en-US" altLang="zh-CN" sz="2400" smtClean="0"/>
          </a:p>
        </p:txBody>
      </p:sp>
      <p:pic>
        <p:nvPicPr>
          <p:cNvPr id="10752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953000"/>
            <a:ext cx="65817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6" name="Rectangle 11"/>
          <p:cNvSpPr>
            <a:spLocks noChangeArrowheads="1"/>
          </p:cNvSpPr>
          <p:nvPr/>
        </p:nvSpPr>
        <p:spPr bwMode="auto">
          <a:xfrm>
            <a:off x="1524000" y="5943600"/>
            <a:ext cx="6553200" cy="30480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107527" name="Object 9"/>
          <p:cNvGraphicFramePr>
            <a:graphicFrameLocks noChangeAspect="1"/>
          </p:cNvGraphicFramePr>
          <p:nvPr/>
        </p:nvGraphicFramePr>
        <p:xfrm>
          <a:off x="971550" y="2924175"/>
          <a:ext cx="1303338" cy="835025"/>
        </p:xfrm>
        <a:graphic>
          <a:graphicData uri="http://schemas.openxmlformats.org/presentationml/2006/ole">
            <mc:AlternateContent xmlns:mc="http://schemas.openxmlformats.org/markup-compatibility/2006">
              <mc:Choice xmlns:v="urn:schemas-microsoft-com:vml" Requires="v">
                <p:oleObj spid="_x0000_s107602" name="公式" r:id="rId6" imgW="673100" imgH="431800" progId="Equation.3">
                  <p:embed/>
                </p:oleObj>
              </mc:Choice>
              <mc:Fallback>
                <p:oleObj name="公式" r:id="rId6" imgW="673100" imgH="431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924175"/>
                        <a:ext cx="1303338" cy="835025"/>
                      </a:xfrm>
                      <a:prstGeom prst="rect">
                        <a:avLst/>
                      </a:prstGeom>
                      <a:solidFill>
                        <a:srgbClr val="CCFFFF"/>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7528" name="Object 8"/>
          <p:cNvGraphicFramePr>
            <a:graphicFrameLocks noChangeAspect="1"/>
          </p:cNvGraphicFramePr>
          <p:nvPr/>
        </p:nvGraphicFramePr>
        <p:xfrm>
          <a:off x="3276600" y="2924175"/>
          <a:ext cx="1524000" cy="835025"/>
        </p:xfrm>
        <a:graphic>
          <a:graphicData uri="http://schemas.openxmlformats.org/presentationml/2006/ole">
            <mc:AlternateContent xmlns:mc="http://schemas.openxmlformats.org/markup-compatibility/2006">
              <mc:Choice xmlns:v="urn:schemas-microsoft-com:vml" Requires="v">
                <p:oleObj spid="_x0000_s107603" name="公式" r:id="rId8" imgW="787400" imgH="431800" progId="Equation.3">
                  <p:embed/>
                </p:oleObj>
              </mc:Choice>
              <mc:Fallback>
                <p:oleObj name="公式" r:id="rId8" imgW="7874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924175"/>
                        <a:ext cx="1524000"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7529" name="Object 10"/>
          <p:cNvGraphicFramePr>
            <a:graphicFrameLocks noChangeAspect="1"/>
          </p:cNvGraphicFramePr>
          <p:nvPr/>
        </p:nvGraphicFramePr>
        <p:xfrm>
          <a:off x="6300788" y="2924175"/>
          <a:ext cx="1525587" cy="1227138"/>
        </p:xfrm>
        <a:graphic>
          <a:graphicData uri="http://schemas.openxmlformats.org/presentationml/2006/ole">
            <mc:AlternateContent xmlns:mc="http://schemas.openxmlformats.org/markup-compatibility/2006">
              <mc:Choice xmlns:v="urn:schemas-microsoft-com:vml" Requires="v">
                <p:oleObj spid="_x0000_s107604" name="公式" r:id="rId10" imgW="786765" imgH="635000" progId="Equation.3">
                  <p:embed/>
                </p:oleObj>
              </mc:Choice>
              <mc:Fallback>
                <p:oleObj name="公式" r:id="rId10" imgW="786765" imgH="6350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788" y="2924175"/>
                        <a:ext cx="1525587" cy="122713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12" name="camera.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zh-CN" altLang="en-US" smtClean="0"/>
              <a:t>加权执行时间</a:t>
            </a:r>
            <a:endParaRPr lang="zh-CN" altLang="en-US" smtClean="0"/>
          </a:p>
        </p:txBody>
      </p:sp>
      <p:sp>
        <p:nvSpPr>
          <p:cNvPr id="1085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性能比较</a:t>
            </a:r>
            <a:endParaRPr lang="en-US" altLang="zh-CN" sz="1200" b="0">
              <a:latin typeface="Times New Roman" panose="02020603050405020304" pitchFamily="18" charset="0"/>
              <a:ea typeface="幼圆" panose="02010509060101010101" pitchFamily="49" charset="-122"/>
            </a:endParaRPr>
          </a:p>
        </p:txBody>
      </p:sp>
      <p:sp>
        <p:nvSpPr>
          <p:cNvPr id="163845" name="Rectangle 5"/>
          <p:cNvSpPr>
            <a:spLocks noGrp="1" noChangeArrowheads="1"/>
          </p:cNvSpPr>
          <p:nvPr>
            <p:ph type="body" idx="1"/>
          </p:nvPr>
        </p:nvSpPr>
        <p:spPr>
          <a:xfrm>
            <a:off x="827088" y="2060575"/>
            <a:ext cx="2322512" cy="442913"/>
          </a:xfrm>
        </p:spPr>
        <p:txBody>
          <a:bodyPr/>
          <a:lstStyle/>
          <a:p>
            <a:pPr algn="ctr" eaLnBrk="1" hangingPunct="1">
              <a:buFont typeface="Wingdings" panose="05000000000000000000" pitchFamily="2" charset="2"/>
              <a:buNone/>
              <a:defRPr/>
            </a:pPr>
            <a:r>
              <a:rPr lang="zh-CN" altLang="en-US" sz="2400" smtClean="0">
                <a:solidFill>
                  <a:srgbClr val="FF3300"/>
                </a:solidFill>
                <a:effectLst>
                  <a:outerShdw blurRad="38100" dist="38100" dir="2700000" algn="tl">
                    <a:srgbClr val="C0C0C0"/>
                  </a:outerShdw>
                </a:effectLst>
              </a:rPr>
              <a:t>加权算术平均</a:t>
            </a:r>
            <a:r>
              <a:rPr lang="en-US" altLang="zh-CN" sz="2400" smtClean="0">
                <a:solidFill>
                  <a:srgbClr val="FF3300"/>
                </a:solidFill>
                <a:effectLst>
                  <a:outerShdw blurRad="38100" dist="38100" dir="2700000" algn="tl">
                    <a:srgbClr val="C0C0C0"/>
                  </a:outerShdw>
                </a:effectLst>
              </a:rPr>
              <a:t>:</a:t>
            </a:r>
            <a:endParaRPr lang="en-US" altLang="zh-CN" sz="2400" smtClean="0"/>
          </a:p>
        </p:txBody>
      </p:sp>
      <p:graphicFrame>
        <p:nvGraphicFramePr>
          <p:cNvPr id="108549" name="Object 6"/>
          <p:cNvGraphicFramePr>
            <a:graphicFrameLocks noChangeAspect="1"/>
          </p:cNvGraphicFramePr>
          <p:nvPr/>
        </p:nvGraphicFramePr>
        <p:xfrm>
          <a:off x="1042988" y="2708275"/>
          <a:ext cx="1820862" cy="835025"/>
        </p:xfrm>
        <a:graphic>
          <a:graphicData uri="http://schemas.openxmlformats.org/presentationml/2006/ole">
            <mc:AlternateContent xmlns:mc="http://schemas.openxmlformats.org/markup-compatibility/2006">
              <mc:Choice xmlns:v="urn:schemas-microsoft-com:vml" Requires="v">
                <p:oleObj spid="_x0000_s108609" name="公式" r:id="rId5" imgW="939165" imgH="431800" progId="Equation.3">
                  <p:embed/>
                </p:oleObj>
              </mc:Choice>
              <mc:Fallback>
                <p:oleObj name="公式" r:id="rId5" imgW="939165"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08275"/>
                        <a:ext cx="1820862"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08550" name="Rectangle 7"/>
          <p:cNvSpPr>
            <a:spLocks noChangeArrowheads="1"/>
          </p:cNvSpPr>
          <p:nvPr/>
        </p:nvSpPr>
        <p:spPr bwMode="auto">
          <a:xfrm>
            <a:off x="5638800" y="2205038"/>
            <a:ext cx="3124200" cy="160496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862330" indent="-862330" eaLnBrk="0" hangingPunct="0">
              <a:buChar char="w"/>
              <a:defRPr kumimoji="1" sz="3200" b="1">
                <a:solidFill>
                  <a:schemeClr val="tx1"/>
                </a:solidFill>
                <a:latin typeface="Arial" panose="020B0604020202020204" pitchFamily="34" charset="0"/>
                <a:ea typeface="楷体_GB2312" pitchFamily="49" charset="-122"/>
              </a:defRPr>
            </a:lvl1pPr>
            <a:lvl2pPr marL="133858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75768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217678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59588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30530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35102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9674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44246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15000"/>
              </a:lnSpc>
              <a:buFont typeface="Wingdings" panose="05000000000000000000" pitchFamily="2" charset="2"/>
              <a:buNone/>
            </a:pPr>
            <a:r>
              <a:rPr lang="en-US" altLang="zh-CN" sz="1800">
                <a:solidFill>
                  <a:srgbClr val="FF3300"/>
                </a:solidFill>
              </a:rPr>
              <a:t>W</a:t>
            </a:r>
            <a:r>
              <a:rPr lang="en-US" altLang="zh-CN" sz="1800" baseline="-25000">
                <a:solidFill>
                  <a:srgbClr val="FF3300"/>
                </a:solidFill>
              </a:rPr>
              <a:t>i </a:t>
            </a:r>
            <a:r>
              <a:rPr lang="zh-CN" altLang="en-US" sz="1800"/>
              <a:t>：为第</a:t>
            </a:r>
            <a:r>
              <a:rPr lang="en-US" altLang="zh-CN" sz="1800"/>
              <a:t>i</a:t>
            </a:r>
            <a:r>
              <a:rPr lang="zh-CN" altLang="en-US" sz="1800"/>
              <a:t>个程序的比重</a:t>
            </a:r>
            <a:endParaRPr lang="en-US" altLang="zh-CN" sz="1800">
              <a:solidFill>
                <a:srgbClr val="FF3300"/>
              </a:solidFill>
            </a:endParaRPr>
          </a:p>
          <a:p>
            <a:pPr eaLnBrk="1" hangingPunct="1">
              <a:lnSpc>
                <a:spcPct val="115000"/>
              </a:lnSpc>
              <a:buFont typeface="Wingdings" panose="05000000000000000000" pitchFamily="2" charset="2"/>
              <a:buNone/>
            </a:pPr>
            <a:r>
              <a:rPr lang="en-US" altLang="zh-CN" sz="1800">
                <a:solidFill>
                  <a:srgbClr val="FF3300"/>
                </a:solidFill>
              </a:rPr>
              <a:t> T</a:t>
            </a:r>
            <a:r>
              <a:rPr lang="en-US" altLang="zh-CN" sz="1800" baseline="-25000">
                <a:solidFill>
                  <a:srgbClr val="FF3300"/>
                </a:solidFill>
              </a:rPr>
              <a:t>i </a:t>
            </a:r>
            <a:r>
              <a:rPr lang="zh-CN" altLang="en-US" sz="1800"/>
              <a:t>：为第</a:t>
            </a:r>
            <a:r>
              <a:rPr lang="en-US" altLang="zh-CN" sz="1800"/>
              <a:t>i</a:t>
            </a:r>
            <a:r>
              <a:rPr lang="zh-CN" altLang="en-US" sz="1800"/>
              <a:t>个程序的执行时间</a:t>
            </a:r>
            <a:endParaRPr lang="zh-CN" altLang="en-US" sz="1800"/>
          </a:p>
          <a:p>
            <a:pPr eaLnBrk="1" hangingPunct="1">
              <a:lnSpc>
                <a:spcPct val="115000"/>
              </a:lnSpc>
              <a:buFont typeface="Wingdings" panose="05000000000000000000" pitchFamily="2" charset="2"/>
              <a:buNone/>
            </a:pPr>
            <a:r>
              <a:rPr lang="en-US" altLang="zh-CN" sz="1800">
                <a:solidFill>
                  <a:srgbClr val="FF3300"/>
                </a:solidFill>
              </a:rPr>
              <a:t> R</a:t>
            </a:r>
            <a:r>
              <a:rPr lang="en-US" altLang="zh-CN" sz="1800" baseline="-25000">
                <a:solidFill>
                  <a:srgbClr val="FF3300"/>
                </a:solidFill>
              </a:rPr>
              <a:t>i </a:t>
            </a:r>
            <a:r>
              <a:rPr lang="en-US" altLang="zh-CN" sz="1800"/>
              <a:t>：1/T</a:t>
            </a:r>
            <a:r>
              <a:rPr lang="en-US" altLang="zh-CN" sz="1800" baseline="-25000"/>
              <a:t>i</a:t>
            </a:r>
            <a:endParaRPr lang="zh-CN" altLang="en-US" sz="1800"/>
          </a:p>
          <a:p>
            <a:pPr eaLnBrk="1" hangingPunct="1">
              <a:lnSpc>
                <a:spcPct val="115000"/>
              </a:lnSpc>
              <a:buFont typeface="Wingdings" panose="05000000000000000000" pitchFamily="2" charset="2"/>
              <a:buNone/>
            </a:pPr>
            <a:r>
              <a:rPr lang="en-US" altLang="zh-CN" sz="1800">
                <a:solidFill>
                  <a:srgbClr val="FF3300"/>
                </a:solidFill>
              </a:rPr>
              <a:t>  n </a:t>
            </a:r>
            <a:r>
              <a:rPr lang="zh-CN" altLang="en-US" sz="1800"/>
              <a:t>：为程序数</a:t>
            </a:r>
            <a:endParaRPr lang="zh-CN" altLang="en-US" sz="1800"/>
          </a:p>
        </p:txBody>
      </p:sp>
      <p:grpSp>
        <p:nvGrpSpPr>
          <p:cNvPr id="108551" name="Group 16"/>
          <p:cNvGrpSpPr/>
          <p:nvPr/>
        </p:nvGrpSpPr>
        <p:grpSpPr bwMode="auto">
          <a:xfrm>
            <a:off x="990600" y="4038600"/>
            <a:ext cx="7762875" cy="2257425"/>
            <a:chOff x="480" y="2544"/>
            <a:chExt cx="4890" cy="1422"/>
          </a:xfrm>
        </p:grpSpPr>
        <p:pic>
          <p:nvPicPr>
            <p:cNvPr id="10855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544"/>
              <a:ext cx="4890" cy="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5" name="Rectangle 10"/>
            <p:cNvSpPr>
              <a:spLocks noChangeArrowheads="1"/>
            </p:cNvSpPr>
            <p:nvPr/>
          </p:nvSpPr>
          <p:spPr bwMode="auto">
            <a:xfrm>
              <a:off x="3840" y="3024"/>
              <a:ext cx="288" cy="264"/>
            </a:xfrm>
            <a:prstGeom prst="rect">
              <a:avLst/>
            </a:prstGeom>
            <a:solidFill>
              <a:srgbClr val="FF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8556" name="Rectangle 11"/>
            <p:cNvSpPr>
              <a:spLocks noChangeArrowheads="1"/>
            </p:cNvSpPr>
            <p:nvPr/>
          </p:nvSpPr>
          <p:spPr bwMode="auto">
            <a:xfrm>
              <a:off x="4368" y="3024"/>
              <a:ext cx="288" cy="272"/>
            </a:xfrm>
            <a:prstGeom prst="rect">
              <a:avLst/>
            </a:prstGeom>
            <a:solidFill>
              <a:srgbClr val="33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8557" name="Rectangle 12"/>
            <p:cNvSpPr>
              <a:spLocks noChangeArrowheads="1"/>
            </p:cNvSpPr>
            <p:nvPr/>
          </p:nvSpPr>
          <p:spPr bwMode="auto">
            <a:xfrm>
              <a:off x="4944" y="3024"/>
              <a:ext cx="288" cy="272"/>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8558" name="Rectangle 13"/>
            <p:cNvSpPr>
              <a:spLocks noChangeArrowheads="1"/>
            </p:cNvSpPr>
            <p:nvPr/>
          </p:nvSpPr>
          <p:spPr bwMode="auto">
            <a:xfrm>
              <a:off x="2064" y="3456"/>
              <a:ext cx="1680" cy="192"/>
            </a:xfrm>
            <a:prstGeom prst="rect">
              <a:avLst/>
            </a:prstGeom>
            <a:solidFill>
              <a:srgbClr val="FF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8559" name="Rectangle 14"/>
            <p:cNvSpPr>
              <a:spLocks noChangeArrowheads="1"/>
            </p:cNvSpPr>
            <p:nvPr/>
          </p:nvSpPr>
          <p:spPr bwMode="auto">
            <a:xfrm>
              <a:off x="2064" y="3626"/>
              <a:ext cx="1680" cy="166"/>
            </a:xfrm>
            <a:prstGeom prst="rect">
              <a:avLst/>
            </a:prstGeom>
            <a:solidFill>
              <a:srgbClr val="33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08560" name="Rectangle 15"/>
            <p:cNvSpPr>
              <a:spLocks noChangeArrowheads="1"/>
            </p:cNvSpPr>
            <p:nvPr/>
          </p:nvSpPr>
          <p:spPr bwMode="auto">
            <a:xfrm>
              <a:off x="2064" y="3792"/>
              <a:ext cx="1680" cy="144"/>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pSp>
      <p:sp>
        <p:nvSpPr>
          <p:cNvPr id="163857" name="Rectangle 17"/>
          <p:cNvSpPr>
            <a:spLocks noChangeArrowheads="1"/>
          </p:cNvSpPr>
          <p:nvPr/>
        </p:nvSpPr>
        <p:spPr bwMode="auto">
          <a:xfrm>
            <a:off x="2987675" y="2060575"/>
            <a:ext cx="245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08585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177165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defRPr/>
            </a:pPr>
            <a:r>
              <a:rPr lang="zh-CN" altLang="en-US" b="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加权调和平均</a:t>
            </a:r>
            <a:r>
              <a:rPr lang="en-US" altLang="zh-CN" b="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a:t>
            </a:r>
            <a:endParaRPr lang="en-US" altLang="zh-CN" b="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endParaRPr>
          </a:p>
        </p:txBody>
      </p:sp>
      <p:graphicFrame>
        <p:nvGraphicFramePr>
          <p:cNvPr id="108553" name="Object 18"/>
          <p:cNvGraphicFramePr>
            <a:graphicFrameLocks noChangeAspect="1"/>
          </p:cNvGraphicFramePr>
          <p:nvPr/>
        </p:nvGraphicFramePr>
        <p:xfrm>
          <a:off x="3276600" y="2708275"/>
          <a:ext cx="1895475" cy="858838"/>
        </p:xfrm>
        <a:graphic>
          <a:graphicData uri="http://schemas.openxmlformats.org/presentationml/2006/ole">
            <mc:AlternateContent xmlns:mc="http://schemas.openxmlformats.org/markup-compatibility/2006">
              <mc:Choice xmlns:v="urn:schemas-microsoft-com:vml" Requires="v">
                <p:oleObj spid="_x0000_s108610" name="公式" r:id="rId8" imgW="977265" imgH="444500" progId="Equation.3">
                  <p:embed/>
                </p:oleObj>
              </mc:Choice>
              <mc:Fallback>
                <p:oleObj name="公式" r:id="rId8" imgW="977265" imgH="4445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708275"/>
                        <a:ext cx="1895475" cy="85883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10"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zh-CN" altLang="en-US" smtClean="0"/>
              <a:t>引  出 </a:t>
            </a:r>
            <a:endParaRPr lang="zh-CN" altLang="en-US" smtClean="0"/>
          </a:p>
        </p:txBody>
      </p:sp>
      <p:sp>
        <p:nvSpPr>
          <p:cNvPr id="1331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40965" name="Rectangle 5"/>
          <p:cNvSpPr>
            <a:spLocks noGrp="1" noChangeArrowheads="1"/>
          </p:cNvSpPr>
          <p:nvPr>
            <p:ph type="body" idx="1"/>
          </p:nvPr>
        </p:nvSpPr>
        <p:spPr>
          <a:xfrm>
            <a:off x="809625" y="1989138"/>
            <a:ext cx="7958138" cy="2447925"/>
          </a:xfrm>
        </p:spPr>
        <p:txBody>
          <a:bodyPr/>
          <a:lstStyle/>
          <a:p>
            <a:pPr marL="0" indent="0" eaLnBrk="1" hangingPunct="1">
              <a:lnSpc>
                <a:spcPct val="110000"/>
              </a:lnSpc>
              <a:buFont typeface="Wingdings" panose="05000000000000000000" pitchFamily="2" charset="2"/>
              <a:buNone/>
              <a:defRPr/>
            </a:pPr>
            <a:r>
              <a:rPr lang="zh-CN" altLang="en-US" dirty="0" smtClean="0">
                <a:latin typeface="宋体" panose="02010600030101010101" pitchFamily="2" charset="-122"/>
              </a:rPr>
              <a:t>    本课程的目的是：</a:t>
            </a:r>
            <a:r>
              <a:rPr lang="zh-CN" altLang="en-US" dirty="0" smtClean="0">
                <a:solidFill>
                  <a:srgbClr val="FF3300"/>
                </a:solidFill>
                <a:effectLst>
                  <a:outerShdw blurRad="38100" dist="38100" dir="2700000" algn="tl">
                    <a:srgbClr val="C0C0C0"/>
                  </a:outerShdw>
                </a:effectLst>
                <a:latin typeface="宋体" panose="02010600030101010101" pitchFamily="2" charset="-122"/>
              </a:rPr>
              <a:t>采用定量的方法，并辅以程序、实验和模拟等工具，来介绍计算机系统结构设计的常用方法和技术，系统结构的分析、设计和优化是本课程的重点。</a:t>
            </a:r>
            <a:r>
              <a:rPr lang="zh-CN" altLang="en-US" dirty="0" smtClean="0"/>
              <a:t> </a:t>
            </a:r>
            <a:endParaRPr lang="zh-CN" altLang="en-US" dirty="0" smtClean="0"/>
          </a:p>
        </p:txBody>
      </p:sp>
      <p:sp>
        <p:nvSpPr>
          <p:cNvPr id="13317" name="AutoShape 9"/>
          <p:cNvSpPr>
            <a:spLocks noChangeArrowheads="1"/>
          </p:cNvSpPr>
          <p:nvPr/>
        </p:nvSpPr>
        <p:spPr bwMode="auto">
          <a:xfrm>
            <a:off x="2057400" y="4572000"/>
            <a:ext cx="6248400" cy="1143000"/>
          </a:xfrm>
          <a:prstGeom prst="cloudCallout">
            <a:avLst>
              <a:gd name="adj1" fmla="val -43269"/>
              <a:gd name="adj2" fmla="val 85694"/>
            </a:avLst>
          </a:prstGeom>
          <a:gradFill rotWithShape="0">
            <a:gsLst>
              <a:gs pos="0">
                <a:srgbClr val="FFFFFF"/>
              </a:gs>
              <a:gs pos="100000">
                <a:srgbClr val="767676"/>
              </a:gs>
            </a:gsLst>
            <a:path path="rect">
              <a:fillToRect l="50000" t="50000" r="50000" b="50000"/>
            </a:path>
          </a:gradFill>
          <a:ln>
            <a:noFill/>
          </a:ln>
          <a:effectLst>
            <a:prstShdw prst="shdw17" dist="17961" dir="2700000">
              <a:srgbClr val="999999"/>
            </a:prstShdw>
          </a:effectLst>
          <a:extLst>
            <a:ext uri="{91240B29-F687-4F45-9708-019B960494DF}">
              <a14:hiddenLine xmlns:a14="http://schemas.microsoft.com/office/drawing/2010/main" w="15875">
                <a:solidFill>
                  <a:schemeClr val="tx1"/>
                </a:solidFill>
                <a:rou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b="0">
                <a:latin typeface="Times New Roman" panose="02020603050405020304" pitchFamily="18" charset="0"/>
                <a:ea typeface="方正舒体" panose="02010601030101010101" pitchFamily="2" charset="-122"/>
              </a:rPr>
              <a:t>让我们赶快开始吧！</a:t>
            </a:r>
            <a:endParaRPr lang="zh-CN" altLang="en-US" b="0">
              <a:latin typeface="Times New Roman" panose="02020603050405020304" pitchFamily="18" charset="0"/>
              <a:ea typeface="方正舒体" panose="02010601030101010101" pitchFamily="2" charset="-122"/>
            </a:endParaRPr>
          </a:p>
        </p:txBody>
      </p:sp>
      <p:sp>
        <p:nvSpPr>
          <p:cNvPr id="13318"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4</a:t>
            </a:r>
            <a:endParaRPr lang="en-US" altLang="zh-CN"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zh-CN" altLang="en-US" smtClean="0"/>
              <a:t>标准化执行时间</a:t>
            </a:r>
            <a:endParaRPr lang="zh-CN" altLang="en-US" smtClean="0"/>
          </a:p>
        </p:txBody>
      </p:sp>
      <p:sp>
        <p:nvSpPr>
          <p:cNvPr id="1095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性能比较</a:t>
            </a:r>
            <a:endParaRPr lang="en-US" altLang="zh-CN" sz="1200" b="0">
              <a:latin typeface="Times New Roman" panose="02020603050405020304" pitchFamily="18" charset="0"/>
              <a:ea typeface="幼圆" panose="02010509060101010101" pitchFamily="49" charset="-122"/>
            </a:endParaRPr>
          </a:p>
        </p:txBody>
      </p:sp>
      <p:sp>
        <p:nvSpPr>
          <p:cNvPr id="164868" name="AutoShape 4"/>
          <p:cNvSpPr>
            <a:spLocks noGrp="1" noChangeAspect="1" noChangeArrowheads="1"/>
          </p:cNvSpPr>
          <p:nvPr>
            <p:ph type="body" idx="1"/>
          </p:nvPr>
        </p:nvSpPr>
        <p:spPr>
          <a:xfrm>
            <a:off x="809625" y="2060575"/>
            <a:ext cx="7958138" cy="4248150"/>
          </a:xfrm>
        </p:spPr>
        <p:txBody>
          <a:bodyPr/>
          <a:lstStyle/>
          <a:p>
            <a:pPr marL="0" indent="0" eaLnBrk="1" hangingPunct="1">
              <a:lnSpc>
                <a:spcPct val="110000"/>
              </a:lnSpc>
              <a:buFont typeface="Wingdings" panose="05000000000000000000" pitchFamily="2" charset="2"/>
              <a:buNone/>
              <a:defRPr/>
            </a:pPr>
            <a:r>
              <a:rPr lang="zh-CN" altLang="en-US" sz="2400" dirty="0" smtClean="0"/>
              <a:t>       先将各程序的执行时间对一台参考机器进行</a:t>
            </a:r>
            <a:r>
              <a:rPr lang="zh-CN" altLang="en-US" sz="2400" dirty="0" smtClean="0">
                <a:solidFill>
                  <a:srgbClr val="0000FF"/>
                </a:solidFill>
              </a:rPr>
              <a:t>标准化</a:t>
            </a:r>
            <a:r>
              <a:rPr lang="zh-CN" altLang="en-US" sz="2400" dirty="0" smtClean="0"/>
              <a:t>，然后取标准化执行时间的</a:t>
            </a:r>
            <a:r>
              <a:rPr lang="zh-CN" altLang="en-US" sz="2400" dirty="0" smtClean="0">
                <a:solidFill>
                  <a:srgbClr val="0000FF"/>
                </a:solidFill>
              </a:rPr>
              <a:t>平均值</a:t>
            </a:r>
            <a:r>
              <a:rPr lang="zh-CN" altLang="en-US" sz="2400" dirty="0" smtClean="0"/>
              <a:t>（可以是</a:t>
            </a:r>
            <a:r>
              <a:rPr lang="zh-CN" altLang="en-US" sz="2400" dirty="0" smtClean="0">
                <a:solidFill>
                  <a:srgbClr val="0000FF"/>
                </a:solidFill>
              </a:rPr>
              <a:t>算术平均值</a:t>
            </a:r>
            <a:r>
              <a:rPr lang="zh-CN" altLang="en-US" sz="2400" dirty="0" smtClean="0"/>
              <a:t>，也可以是</a:t>
            </a:r>
            <a:r>
              <a:rPr lang="zh-CN" altLang="en-US" sz="2400" dirty="0" smtClean="0">
                <a:solidFill>
                  <a:srgbClr val="0000FF"/>
                </a:solidFill>
              </a:rPr>
              <a:t>几何平均值</a:t>
            </a:r>
            <a:r>
              <a:rPr lang="zh-CN" altLang="en-US" sz="2400" dirty="0" smtClean="0"/>
              <a:t>）。</a:t>
            </a:r>
            <a:endParaRPr lang="zh-CN" altLang="en-US" sz="2400" dirty="0" smtClean="0"/>
          </a:p>
          <a:p>
            <a:pPr marL="0" indent="0" eaLnBrk="1" hangingPunct="1">
              <a:lnSpc>
                <a:spcPct val="110000"/>
              </a:lnSpc>
              <a:buFont typeface="Wingdings" panose="05000000000000000000" pitchFamily="2" charset="2"/>
              <a:buNone/>
              <a:defRPr/>
            </a:pPr>
            <a:r>
              <a:rPr lang="zh-CN" altLang="en-US" sz="2400" dirty="0" smtClean="0">
                <a:solidFill>
                  <a:srgbClr val="FF3300"/>
                </a:solidFill>
                <a:effectLst>
                  <a:outerShdw blurRad="38100" dist="38100" dir="2700000" algn="tl">
                    <a:srgbClr val="C0C0C0"/>
                  </a:outerShdw>
                </a:effectLst>
              </a:rPr>
              <a:t>    算术平均：         几何平均：</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smtClean="0"/>
              <a:t>       这是</a:t>
            </a:r>
            <a:r>
              <a:rPr lang="en-US" altLang="zh-CN" sz="2400" dirty="0" smtClean="0"/>
              <a:t>SPEC</a:t>
            </a:r>
            <a:r>
              <a:rPr lang="zh-CN" altLang="en-US" sz="2400" dirty="0" smtClean="0"/>
              <a:t>基准测试程序所用的方法，它的参考时间是以在</a:t>
            </a:r>
            <a:r>
              <a:rPr lang="en-US" altLang="zh-CN" sz="2400" dirty="0" smtClean="0">
                <a:solidFill>
                  <a:srgbClr val="0000FF"/>
                </a:solidFill>
              </a:rPr>
              <a:t>SPARCstation</a:t>
            </a:r>
            <a:r>
              <a:rPr lang="zh-CN" altLang="en-US" sz="2400" dirty="0" smtClean="0"/>
              <a:t>上的运行时间作为基准。</a:t>
            </a:r>
            <a:endParaRPr lang="zh-CN" altLang="en-US" sz="2400" dirty="0" smtClean="0"/>
          </a:p>
        </p:txBody>
      </p:sp>
      <p:graphicFrame>
        <p:nvGraphicFramePr>
          <p:cNvPr id="109573" name="Object 6"/>
          <p:cNvGraphicFramePr>
            <a:graphicFrameLocks noChangeAspect="1"/>
          </p:cNvGraphicFramePr>
          <p:nvPr/>
        </p:nvGraphicFramePr>
        <p:xfrm>
          <a:off x="900113" y="4076700"/>
          <a:ext cx="1941512" cy="835025"/>
        </p:xfrm>
        <a:graphic>
          <a:graphicData uri="http://schemas.openxmlformats.org/presentationml/2006/ole">
            <mc:AlternateContent xmlns:mc="http://schemas.openxmlformats.org/markup-compatibility/2006">
              <mc:Choice xmlns:v="urn:schemas-microsoft-com:vml" Requires="v">
                <p:oleObj spid="_x0000_s109625" name="公式" r:id="rId5" imgW="1002665" imgH="431800" progId="Equation.3">
                  <p:embed/>
                </p:oleObj>
              </mc:Choice>
              <mc:Fallback>
                <p:oleObj name="公式" r:id="rId5" imgW="1002665"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076700"/>
                        <a:ext cx="1941512"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9574" name="Object 7"/>
          <p:cNvGraphicFramePr>
            <a:graphicFrameLocks noChangeAspect="1"/>
          </p:cNvGraphicFramePr>
          <p:nvPr/>
        </p:nvGraphicFramePr>
        <p:xfrm>
          <a:off x="3276600" y="4005263"/>
          <a:ext cx="1990725" cy="933450"/>
        </p:xfrm>
        <a:graphic>
          <a:graphicData uri="http://schemas.openxmlformats.org/presentationml/2006/ole">
            <mc:AlternateContent xmlns:mc="http://schemas.openxmlformats.org/markup-compatibility/2006">
              <mc:Choice xmlns:v="urn:schemas-microsoft-com:vml" Requires="v">
                <p:oleObj spid="_x0000_s109626" name="公式" r:id="rId7" imgW="1028065" imgH="482600" progId="Equation.3">
                  <p:embed/>
                </p:oleObj>
              </mc:Choice>
              <mc:Fallback>
                <p:oleObj name="公式" r:id="rId7" imgW="1028065" imgH="482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005263"/>
                        <a:ext cx="1990725" cy="9334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09575" name="Rectangle 8"/>
          <p:cNvSpPr>
            <a:spLocks noChangeArrowheads="1"/>
          </p:cNvSpPr>
          <p:nvPr/>
        </p:nvSpPr>
        <p:spPr bwMode="auto">
          <a:xfrm>
            <a:off x="5651500" y="3500438"/>
            <a:ext cx="2895600" cy="14478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852805" indent="-852805" eaLnBrk="0" hangingPunct="0">
              <a:buChar char="w"/>
              <a:defRPr kumimoji="1" sz="3200" b="1">
                <a:solidFill>
                  <a:schemeClr val="tx1"/>
                </a:solidFill>
                <a:latin typeface="Arial" panose="020B0604020202020204" pitchFamily="34" charset="0"/>
                <a:ea typeface="楷体_GB2312" pitchFamily="49" charset="-122"/>
              </a:defRPr>
            </a:lvl1pPr>
            <a:lvl2pPr marL="133858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75768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217678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59588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30530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35102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9674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442468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FF3300"/>
                </a:solidFill>
              </a:rPr>
              <a:t>ETR</a:t>
            </a:r>
            <a:r>
              <a:rPr lang="en-US" altLang="zh-CN" sz="2000" baseline="-25000">
                <a:solidFill>
                  <a:srgbClr val="FF3300"/>
                </a:solidFill>
              </a:rPr>
              <a:t>i </a:t>
            </a:r>
            <a:r>
              <a:rPr lang="zh-CN" altLang="en-US" sz="2000"/>
              <a:t>：为第</a:t>
            </a:r>
            <a:r>
              <a:rPr lang="en-US" altLang="zh-CN" sz="2000"/>
              <a:t>i</a:t>
            </a:r>
            <a:r>
              <a:rPr lang="zh-CN" altLang="en-US" sz="2000"/>
              <a:t>个程序对参考机器标准后的执行时间</a:t>
            </a:r>
            <a:endParaRPr lang="en-US" altLang="zh-CN" sz="2000">
              <a:solidFill>
                <a:srgbClr val="FF3300"/>
              </a:solidFill>
            </a:endParaRPr>
          </a:p>
          <a:p>
            <a:pPr eaLnBrk="1" hangingPunct="1">
              <a:buFont typeface="Wingdings" panose="05000000000000000000" pitchFamily="2" charset="2"/>
              <a:buNone/>
            </a:pPr>
            <a:r>
              <a:rPr lang="en-US" altLang="zh-CN" sz="2000">
                <a:solidFill>
                  <a:srgbClr val="FF3300"/>
                </a:solidFill>
              </a:rPr>
              <a:t>    n   </a:t>
            </a:r>
            <a:r>
              <a:rPr lang="zh-CN" altLang="en-US" sz="2000"/>
              <a:t>：为程序数</a:t>
            </a:r>
            <a:endParaRPr lang="zh-CN" altLang="en-US" sz="2000"/>
          </a:p>
        </p:txBody>
      </p:sp>
      <p:sp>
        <p:nvSpPr>
          <p:cNvPr id="109576"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标准化执行时间</a:t>
            </a:r>
            <a:endParaRPr lang="zh-CN" altLang="en-US" smtClean="0"/>
          </a:p>
        </p:txBody>
      </p:sp>
      <p:sp>
        <p:nvSpPr>
          <p:cNvPr id="1105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性能比较</a:t>
            </a:r>
            <a:endParaRPr lang="en-US" altLang="zh-CN" sz="1200" b="0">
              <a:latin typeface="Times New Roman" panose="02020603050405020304" pitchFamily="18" charset="0"/>
              <a:ea typeface="幼圆" panose="02010509060101010101" pitchFamily="49" charset="-122"/>
            </a:endParaRPr>
          </a:p>
        </p:txBody>
      </p:sp>
      <p:sp>
        <p:nvSpPr>
          <p:cNvPr id="110596"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endParaRPr lang="zh-CN" altLang="en-US" sz="1200" b="0">
              <a:latin typeface="幼圆" panose="02010509060101010101" pitchFamily="49" charset="-122"/>
              <a:ea typeface="幼圆" panose="02010509060101010101" pitchFamily="49" charset="-122"/>
            </a:endParaRPr>
          </a:p>
        </p:txBody>
      </p:sp>
      <p:sp>
        <p:nvSpPr>
          <p:cNvPr id="110597" name="Rectangle 9"/>
          <p:cNvSpPr>
            <a:spLocks noGrp="1" noChangeArrowheads="1"/>
          </p:cNvSpPr>
          <p:nvPr>
            <p:ph type="body" idx="1"/>
          </p:nvPr>
        </p:nvSpPr>
        <p:spPr>
          <a:xfrm>
            <a:off x="827088" y="5516563"/>
            <a:ext cx="7958137" cy="757237"/>
          </a:xfrm>
          <a:solidFill>
            <a:srgbClr val="FFFF00"/>
          </a:solidFill>
          <a:effectLst>
            <a:outerShdw dist="107763" dir="2700000" algn="ctr" rotWithShape="0">
              <a:schemeClr val="bg2"/>
            </a:outerShdw>
          </a:effectLst>
        </p:spPr>
        <p:txBody>
          <a:bodyPr/>
          <a:lstStyle/>
          <a:p>
            <a:pPr marL="0" indent="0" eaLnBrk="1" hangingPunct="1">
              <a:buFont typeface="Wingdings" panose="05000000000000000000" pitchFamily="2" charset="2"/>
              <a:buNone/>
            </a:pPr>
            <a:r>
              <a:rPr lang="zh-CN" altLang="en-US" sz="2000" dirty="0" smtClean="0"/>
              <a:t>       </a:t>
            </a:r>
            <a:r>
              <a:rPr lang="zh-CN" altLang="en-US" sz="2000" dirty="0" smtClean="0">
                <a:solidFill>
                  <a:srgbClr val="0000FF"/>
                </a:solidFill>
              </a:rPr>
              <a:t>算术平均值</a:t>
            </a:r>
            <a:r>
              <a:rPr lang="zh-CN" altLang="en-US" sz="2000" dirty="0" smtClean="0"/>
              <a:t>因参考机器不同而不同，</a:t>
            </a:r>
            <a:r>
              <a:rPr lang="zh-CN" altLang="en-US" sz="2000" dirty="0" smtClean="0">
                <a:solidFill>
                  <a:srgbClr val="0000FF"/>
                </a:solidFill>
              </a:rPr>
              <a:t>几何平均</a:t>
            </a:r>
            <a:r>
              <a:rPr lang="zh-CN" altLang="en-US" sz="2000" dirty="0" smtClean="0"/>
              <a:t>值不因参考机器不同而不同。所以标准化执行时间应采用</a:t>
            </a:r>
            <a:r>
              <a:rPr lang="zh-CN" altLang="en-US" sz="2000" dirty="0" smtClean="0">
                <a:solidFill>
                  <a:srgbClr val="FF0000"/>
                </a:solidFill>
              </a:rPr>
              <a:t>几何平均值</a:t>
            </a:r>
            <a:r>
              <a:rPr lang="zh-CN" altLang="en-US" sz="2000" dirty="0" smtClean="0"/>
              <a:t>。</a:t>
            </a:r>
            <a:endParaRPr lang="zh-CN" altLang="en-US" sz="2000" dirty="0" smtClean="0"/>
          </a:p>
        </p:txBody>
      </p:sp>
      <p:grpSp>
        <p:nvGrpSpPr>
          <p:cNvPr id="110598" name="Group 17"/>
          <p:cNvGrpSpPr/>
          <p:nvPr/>
        </p:nvGrpSpPr>
        <p:grpSpPr bwMode="auto">
          <a:xfrm>
            <a:off x="971550" y="3429000"/>
            <a:ext cx="7724775" cy="1990725"/>
            <a:chOff x="624" y="1392"/>
            <a:chExt cx="4866" cy="1254"/>
          </a:xfrm>
        </p:grpSpPr>
        <p:pic>
          <p:nvPicPr>
            <p:cNvPr id="11060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392"/>
              <a:ext cx="4866"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601" name="Rectangle 12"/>
            <p:cNvSpPr>
              <a:spLocks noChangeArrowheads="1"/>
            </p:cNvSpPr>
            <p:nvPr/>
          </p:nvSpPr>
          <p:spPr bwMode="auto">
            <a:xfrm>
              <a:off x="672" y="2325"/>
              <a:ext cx="4752" cy="123"/>
            </a:xfrm>
            <a:prstGeom prst="rect">
              <a:avLst/>
            </a:prstGeom>
            <a:solidFill>
              <a:srgbClr val="FF0000">
                <a:alpha val="50195"/>
              </a:srgbClr>
            </a:solidFill>
            <a:ln>
              <a:noFill/>
            </a:ln>
            <a:effectLst/>
            <a:extLst>
              <a:ext uri="{91240B29-F687-4F45-9708-019B960494DF}">
                <a14:hiddenLine xmlns:a14="http://schemas.microsoft.com/office/drawing/2010/main" w="28575">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10602" name="Rectangle 13"/>
            <p:cNvSpPr>
              <a:spLocks noChangeArrowheads="1"/>
            </p:cNvSpPr>
            <p:nvPr/>
          </p:nvSpPr>
          <p:spPr bwMode="auto">
            <a:xfrm>
              <a:off x="672" y="2160"/>
              <a:ext cx="4752" cy="126"/>
            </a:xfrm>
            <a:prstGeom prst="rect">
              <a:avLst/>
            </a:prstGeom>
            <a:solidFill>
              <a:srgbClr val="0000FF">
                <a:alpha val="50195"/>
              </a:srgbClr>
            </a:solidFill>
            <a:ln>
              <a:noFill/>
            </a:ln>
            <a:effectLst/>
            <a:extLst>
              <a:ext uri="{91240B29-F687-4F45-9708-019B960494DF}">
                <a14:hiddenLine xmlns:a14="http://schemas.microsoft.com/office/drawing/2010/main" w="28575">
                  <a:solidFill>
                    <a:srgbClr val="0000FF"/>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pSp>
      <p:pic>
        <p:nvPicPr>
          <p:cNvPr id="11059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060575"/>
            <a:ext cx="65817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7" name="camera.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计算机系统结构</a:t>
            </a:r>
            <a:br>
              <a:rPr lang="zh-CN" altLang="en-US" smtClean="0"/>
            </a:br>
            <a:r>
              <a:rPr lang="zh-CN" altLang="en-US" smtClean="0"/>
              <a:t>的发展</a:t>
            </a:r>
            <a:endParaRPr lang="zh-CN" altLang="en-US" smtClean="0"/>
          </a:p>
        </p:txBody>
      </p:sp>
      <p:sp>
        <p:nvSpPr>
          <p:cNvPr id="1116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111620" name="Rectangle 4"/>
          <p:cNvSpPr>
            <a:spLocks noGrp="1" noChangeArrowheads="1"/>
          </p:cNvSpPr>
          <p:nvPr>
            <p:ph type="body" idx="1"/>
          </p:nvPr>
        </p:nvSpPr>
        <p:spPr>
          <a:xfrm>
            <a:off x="1219200" y="2322513"/>
            <a:ext cx="6953250" cy="3627437"/>
          </a:xfrm>
        </p:spPr>
        <p:txBody>
          <a:bodyPr/>
          <a:lstStyle/>
          <a:p>
            <a:pPr eaLnBrk="1" hangingPunct="1">
              <a:lnSpc>
                <a:spcPct val="150000"/>
              </a:lnSpc>
            </a:pPr>
            <a:r>
              <a:rPr lang="zh-CN" altLang="en-US" smtClean="0">
                <a:hlinkClick r:id="rId2" action="ppaction://hlinksldjump"/>
              </a:rPr>
              <a:t>冯·诺依曼（</a:t>
            </a:r>
            <a:r>
              <a:rPr lang="en-US" altLang="zh-CN" smtClean="0">
                <a:hlinkClick r:id="rId2" action="ppaction://hlinksldjump"/>
              </a:rPr>
              <a:t>Van Nenmann）</a:t>
            </a:r>
            <a:r>
              <a:rPr lang="zh-CN" altLang="en-US" smtClean="0">
                <a:hlinkClick r:id="rId2" action="ppaction://hlinksldjump"/>
              </a:rPr>
              <a:t>结构</a:t>
            </a:r>
            <a:endParaRPr lang="zh-CN" altLang="en-US" smtClean="0"/>
          </a:p>
          <a:p>
            <a:pPr eaLnBrk="1" hangingPunct="1">
              <a:lnSpc>
                <a:spcPct val="150000"/>
              </a:lnSpc>
            </a:pPr>
            <a:r>
              <a:rPr lang="zh-CN" altLang="en-US" smtClean="0">
                <a:hlinkClick r:id="rId3" action="ppaction://hlinksldjump"/>
              </a:rPr>
              <a:t>器件发展对系统结构的影响</a:t>
            </a:r>
            <a:endParaRPr lang="zh-CN" altLang="en-US" smtClean="0"/>
          </a:p>
          <a:p>
            <a:pPr eaLnBrk="1" hangingPunct="1">
              <a:lnSpc>
                <a:spcPct val="150000"/>
              </a:lnSpc>
            </a:pPr>
            <a:r>
              <a:rPr lang="zh-CN" altLang="en-US" smtClean="0">
                <a:hlinkClick r:id="rId4" action="ppaction://hlinksldjump"/>
              </a:rPr>
              <a:t>软件对系统结构发展的影响</a:t>
            </a:r>
            <a:endParaRPr lang="zh-CN" altLang="en-US" smtClean="0"/>
          </a:p>
          <a:p>
            <a:pPr eaLnBrk="1" hangingPunct="1">
              <a:lnSpc>
                <a:spcPct val="150000"/>
              </a:lnSpc>
            </a:pPr>
            <a:r>
              <a:rPr lang="zh-CN" altLang="en-US" smtClean="0">
                <a:hlinkClick r:id="rId5" action="ppaction://hlinksldjump"/>
              </a:rPr>
              <a:t>应用对系统结构发展的影响</a:t>
            </a:r>
            <a:endParaRPr lang="zh-CN" altLang="en-US"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zh-CN" altLang="en-US" smtClean="0"/>
              <a:t>冯·诺依曼结构</a:t>
            </a:r>
            <a:endParaRPr lang="zh-CN" altLang="en-US" smtClean="0"/>
          </a:p>
        </p:txBody>
      </p:sp>
      <p:sp>
        <p:nvSpPr>
          <p:cNvPr id="1126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2644" name="Rectangle 6"/>
          <p:cNvSpPr>
            <a:spLocks noGrp="1" noChangeArrowheads="1"/>
          </p:cNvSpPr>
          <p:nvPr>
            <p:ph type="body" idx="1"/>
          </p:nvPr>
        </p:nvSpPr>
        <p:spPr>
          <a:xfrm>
            <a:off x="809625" y="1989138"/>
            <a:ext cx="7958138" cy="1154112"/>
          </a:xfrm>
        </p:spPr>
        <p:txBody>
          <a:bodyPr/>
          <a:lstStyle/>
          <a:p>
            <a:pPr marL="0" indent="0" eaLnBrk="1" hangingPunct="1">
              <a:lnSpc>
                <a:spcPct val="150000"/>
              </a:lnSpc>
              <a:buFont typeface="Wingdings" panose="05000000000000000000" pitchFamily="2" charset="2"/>
              <a:buNone/>
            </a:pPr>
            <a:r>
              <a:rPr lang="zh-CN" altLang="en-US" sz="2400" smtClean="0"/>
              <a:t>       基本思想于1936年～1946年期间形成，由冯·诺依曼等人于1946年提出。</a:t>
            </a:r>
            <a:endParaRPr lang="zh-CN" altLang="en-US" sz="2400" smtClean="0"/>
          </a:p>
        </p:txBody>
      </p:sp>
      <p:sp>
        <p:nvSpPr>
          <p:cNvPr id="112645" name="Text Box 3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1</a:t>
            </a:r>
            <a:endParaRPr lang="zh-CN" altLang="en-US" sz="1200" b="0">
              <a:latin typeface="幼圆" panose="02010509060101010101" pitchFamily="49" charset="-122"/>
              <a:ea typeface="幼圆" panose="02010509060101010101" pitchFamily="49" charset="-122"/>
            </a:endParaRPr>
          </a:p>
        </p:txBody>
      </p:sp>
      <p:pic>
        <p:nvPicPr>
          <p:cNvPr id="112646" name="Picture 3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888" y="3143250"/>
            <a:ext cx="63341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4" name="camera.wav"/>
      </p:stSnd>
    </p:sndAc>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zh-CN" altLang="en-US" smtClean="0"/>
              <a:t>冯·诺依曼结构</a:t>
            </a:r>
            <a:endParaRPr lang="zh-CN" altLang="en-US" smtClean="0"/>
          </a:p>
        </p:txBody>
      </p:sp>
      <p:sp>
        <p:nvSpPr>
          <p:cNvPr id="1136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84349" name="Rectangle 29"/>
          <p:cNvSpPr>
            <a:spLocks noGrp="1" noChangeArrowheads="1"/>
          </p:cNvSpPr>
          <p:nvPr>
            <p:ph type="body" idx="1"/>
          </p:nvPr>
        </p:nvSpPr>
        <p:spPr>
          <a:xfrm>
            <a:off x="809625" y="2068513"/>
            <a:ext cx="7958138" cy="4240212"/>
          </a:xfrm>
        </p:spPr>
        <p:txBody>
          <a:bodyPr/>
          <a:lstStyle/>
          <a:p>
            <a:pPr marL="0" indent="0" eaLnBrk="1" hangingPunct="1">
              <a:lnSpc>
                <a:spcPct val="140000"/>
              </a:lnSpc>
              <a:buFont typeface="Wingdings" panose="05000000000000000000" pitchFamily="2" charset="2"/>
              <a:buNone/>
              <a:defRPr/>
            </a:pPr>
            <a:r>
              <a:rPr lang="zh-CN" altLang="en-US" dirty="0" smtClean="0"/>
              <a:t>       现在计算机系统结构已经在冯·诺依曼结构上得到不断的发展和改进，主要体现在下面两点：</a:t>
            </a:r>
            <a:endParaRPr lang="zh-CN" altLang="en-US" dirty="0" smtClean="0"/>
          </a:p>
          <a:p>
            <a:pPr marL="0" indent="0" eaLnBrk="1" hangingPunct="1">
              <a:lnSpc>
                <a:spcPct val="140000"/>
              </a:lnSpc>
              <a:buClr>
                <a:srgbClr val="FF3300"/>
              </a:buClr>
              <a:buFont typeface="Wingdings" panose="05000000000000000000" pitchFamily="2" charset="2"/>
              <a:buChar char="Ø"/>
              <a:defRPr/>
            </a:pPr>
            <a:r>
              <a:rPr lang="zh-CN" altLang="en-US" dirty="0" smtClean="0">
                <a:solidFill>
                  <a:srgbClr val="FF0000"/>
                </a:solidFill>
              </a:rPr>
              <a:t>  </a:t>
            </a:r>
            <a:r>
              <a:rPr lang="zh-CN" altLang="en-US" dirty="0" smtClean="0">
                <a:solidFill>
                  <a:srgbClr val="FF0000"/>
                </a:solidFill>
                <a:effectLst>
                  <a:outerShdw blurRad="38100" dist="38100" dir="2700000" algn="tl">
                    <a:srgbClr val="C0C0C0"/>
                  </a:outerShdw>
                </a:effectLst>
              </a:rPr>
              <a:t>合理地进行软硬件功能分配</a:t>
            </a:r>
            <a:endParaRPr lang="zh-CN" altLang="en-US" dirty="0" smtClean="0">
              <a:solidFill>
                <a:srgbClr val="FF0000"/>
              </a:solidFill>
              <a:effectLst>
                <a:outerShdw blurRad="38100" dist="38100" dir="2700000" algn="tl">
                  <a:srgbClr val="C0C0C0"/>
                </a:outerShdw>
              </a:effectLst>
            </a:endParaRPr>
          </a:p>
          <a:p>
            <a:pPr marL="0" indent="0" eaLnBrk="1" hangingPunct="1">
              <a:lnSpc>
                <a:spcPct val="140000"/>
              </a:lnSpc>
              <a:buClr>
                <a:srgbClr val="FF3300"/>
              </a:buClr>
              <a:buFont typeface="Wingdings" panose="05000000000000000000" pitchFamily="2" charset="2"/>
              <a:buChar char="Ø"/>
              <a:defRPr/>
            </a:pPr>
            <a:r>
              <a:rPr lang="zh-CN" altLang="en-US" dirty="0" smtClean="0">
                <a:solidFill>
                  <a:srgbClr val="FF0000"/>
                </a:solidFill>
                <a:effectLst>
                  <a:outerShdw blurRad="38100" dist="38100" dir="2700000" algn="tl">
                    <a:srgbClr val="C0C0C0"/>
                  </a:outerShdw>
                </a:effectLst>
              </a:rPr>
              <a:t>  提高并行处理能力</a:t>
            </a:r>
            <a:endParaRPr lang="zh-CN" altLang="en-US" dirty="0" smtClean="0">
              <a:solidFill>
                <a:srgbClr val="FF0000"/>
              </a:solidFill>
              <a:effectLst>
                <a:outerShdw blurRad="38100" dist="38100" dir="2700000" algn="tl">
                  <a:srgbClr val="C0C0C0"/>
                </a:outerShdw>
              </a:effectLst>
            </a:endParaRPr>
          </a:p>
        </p:txBody>
      </p:sp>
      <p:sp>
        <p:nvSpPr>
          <p:cNvPr id="113669" name="Text Box 3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zh-CN" altLang="en-US" smtClean="0"/>
              <a:t>改进一</a:t>
            </a:r>
            <a:endParaRPr lang="zh-CN" altLang="en-US" smtClean="0"/>
          </a:p>
        </p:txBody>
      </p:sp>
      <p:sp>
        <p:nvSpPr>
          <p:cNvPr id="1146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4692"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3</a:t>
            </a:r>
            <a:endParaRPr lang="zh-CN" altLang="en-US" sz="1200" b="0">
              <a:latin typeface="幼圆" panose="02010509060101010101" pitchFamily="49" charset="-122"/>
              <a:ea typeface="幼圆" panose="02010509060101010101" pitchFamily="49" charset="-122"/>
            </a:endParaRPr>
          </a:p>
        </p:txBody>
      </p:sp>
      <p:sp>
        <p:nvSpPr>
          <p:cNvPr id="185350" name="Rectangle 6"/>
          <p:cNvSpPr>
            <a:spLocks noGrp="1" noChangeArrowheads="1"/>
          </p:cNvSpPr>
          <p:nvPr>
            <p:ph type="body" idx="1"/>
          </p:nvPr>
        </p:nvSpPr>
        <p:spPr>
          <a:xfrm>
            <a:off x="809625" y="2133600"/>
            <a:ext cx="8105775" cy="4175125"/>
          </a:xfrm>
        </p:spPr>
        <p:txBody>
          <a:bodyPr/>
          <a:lstStyle/>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原来</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800" dirty="0" smtClean="0"/>
              <a:t>    以运算器为中心，所有部件由控制器集中控制。</a:t>
            </a:r>
            <a:endParaRPr lang="zh-CN" altLang="en-US" sz="2800" dirty="0" smtClean="0"/>
          </a:p>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改进</a:t>
            </a:r>
            <a:endParaRPr lang="zh-CN" altLang="en-US" sz="2800" dirty="0" smtClean="0">
              <a:solidFill>
                <a:srgbClr val="FF3300"/>
              </a:solidFill>
              <a:effectLst>
                <a:outerShdw blurRad="38100" dist="38100" dir="2700000" algn="tl">
                  <a:srgbClr val="C0C0C0"/>
                </a:outerShdw>
              </a:effectLst>
            </a:endParaRPr>
          </a:p>
          <a:p>
            <a:pPr marL="760730" lvl="1" eaLnBrk="1" hangingPunct="1">
              <a:lnSpc>
                <a:spcPct val="120000"/>
              </a:lnSpc>
              <a:buFont typeface="Wingdings" panose="05000000000000000000" pitchFamily="2" charset="2"/>
              <a:buChar char="Ø"/>
              <a:defRPr/>
            </a:pPr>
            <a:r>
              <a:rPr lang="zh-CN" altLang="en-US" dirty="0" smtClean="0"/>
              <a:t>以主存为中心</a:t>
            </a:r>
            <a:endParaRPr lang="zh-CN" altLang="en-US" dirty="0" smtClean="0"/>
          </a:p>
          <a:p>
            <a:pPr marL="760730" lvl="1" eaLnBrk="1" hangingPunct="1">
              <a:lnSpc>
                <a:spcPct val="120000"/>
              </a:lnSpc>
              <a:buFont typeface="Wingdings" panose="05000000000000000000" pitchFamily="2" charset="2"/>
              <a:buChar char="Ø"/>
              <a:defRPr/>
            </a:pPr>
            <a:r>
              <a:rPr lang="zh-CN" altLang="en-US" dirty="0" smtClean="0"/>
              <a:t>操作并行</a:t>
            </a:r>
            <a:endParaRPr lang="zh-CN" altLang="en-US" dirty="0" smtClean="0"/>
          </a:p>
          <a:p>
            <a:pPr marL="0" indent="0" eaLnBrk="1" hangingPunct="1">
              <a:lnSpc>
                <a:spcPct val="120000"/>
              </a:lnSpc>
              <a:buFont typeface="Wingdings" panose="05000000000000000000" pitchFamily="2" charset="2"/>
              <a:buNone/>
              <a:defRPr/>
            </a:pPr>
            <a:r>
              <a:rPr lang="zh-CN" altLang="en-US" sz="2800" dirty="0" smtClean="0"/>
              <a:t>        例如，</a:t>
            </a:r>
            <a:r>
              <a:rPr lang="en-US" altLang="zh-CN" sz="2800" dirty="0" smtClean="0"/>
              <a:t>I/O</a:t>
            </a:r>
            <a:r>
              <a:rPr lang="zh-CN" altLang="en-US" sz="2800" dirty="0" smtClean="0"/>
              <a:t>与</a:t>
            </a:r>
            <a:r>
              <a:rPr lang="en-US" altLang="zh-CN" sz="2800" dirty="0" smtClean="0"/>
              <a:t>CPU</a:t>
            </a:r>
            <a:r>
              <a:rPr lang="zh-CN" altLang="en-US" sz="2800" dirty="0" smtClean="0"/>
              <a:t>并行（</a:t>
            </a:r>
            <a:r>
              <a:rPr lang="en-US" altLang="zh-CN" sz="2800" dirty="0" smtClean="0"/>
              <a:t>DMA</a:t>
            </a:r>
            <a:r>
              <a:rPr lang="zh-CN" altLang="en-US" sz="2800" dirty="0" smtClean="0"/>
              <a:t>、</a:t>
            </a:r>
            <a:r>
              <a:rPr lang="en-US" altLang="zh-CN" sz="2800" dirty="0" smtClean="0"/>
              <a:t>I/O</a:t>
            </a:r>
            <a:r>
              <a:rPr lang="zh-CN" altLang="en-US" sz="2800" dirty="0" smtClean="0"/>
              <a:t>处理机等），</a:t>
            </a:r>
            <a:r>
              <a:rPr lang="en-US" altLang="zh-CN" sz="2800" dirty="0" smtClean="0"/>
              <a:t>I</a:t>
            </a:r>
            <a:r>
              <a:rPr lang="zh-CN" altLang="en-US" sz="2800" dirty="0" smtClean="0"/>
              <a:t>与</a:t>
            </a:r>
            <a:r>
              <a:rPr lang="en-US" altLang="zh-CN" sz="2800" dirty="0" smtClean="0"/>
              <a:t>O</a:t>
            </a:r>
            <a:r>
              <a:rPr lang="zh-CN" altLang="en-US" sz="2800" dirty="0" smtClean="0"/>
              <a:t>并行等。</a:t>
            </a:r>
            <a:endParaRPr lang="zh-CN" altLang="en-US" sz="28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zh-CN" altLang="en-US" smtClean="0"/>
              <a:t>改进二</a:t>
            </a:r>
            <a:endParaRPr lang="zh-CN" altLang="en-US" smtClean="0"/>
          </a:p>
        </p:txBody>
      </p:sp>
      <p:sp>
        <p:nvSpPr>
          <p:cNvPr id="1157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5716"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4</a:t>
            </a:r>
            <a:endParaRPr lang="zh-CN" altLang="en-US" sz="1200" b="0">
              <a:latin typeface="幼圆" panose="02010509060101010101" pitchFamily="49" charset="-122"/>
              <a:ea typeface="幼圆" panose="02010509060101010101" pitchFamily="49" charset="-122"/>
            </a:endParaRPr>
          </a:p>
        </p:txBody>
      </p:sp>
      <p:sp>
        <p:nvSpPr>
          <p:cNvPr id="186373" name="Rectangle 5"/>
          <p:cNvSpPr>
            <a:spLocks noGrp="1" noChangeArrowheads="1"/>
          </p:cNvSpPr>
          <p:nvPr>
            <p:ph type="body" idx="1"/>
          </p:nvPr>
        </p:nvSpPr>
        <p:spPr>
          <a:xfrm>
            <a:off x="809625" y="1989138"/>
            <a:ext cx="8083550" cy="4319587"/>
          </a:xfrm>
        </p:spPr>
        <p:txBody>
          <a:bodyPr/>
          <a:lstStyle/>
          <a:p>
            <a:pPr marL="0" indent="0" eaLnBrk="1" hangingPunct="1">
              <a:lnSpc>
                <a:spcPct val="125000"/>
              </a:lnSpc>
              <a:buClr>
                <a:srgbClr val="FF3300"/>
              </a:buClr>
              <a:defRPr/>
            </a:pPr>
            <a:r>
              <a:rPr lang="zh-CN" altLang="en-US" sz="2400" dirty="0" smtClean="0">
                <a:solidFill>
                  <a:srgbClr val="FF3300"/>
                </a:solidFill>
                <a:effectLst>
                  <a:outerShdw blurRad="38100" dist="38100" dir="2700000" algn="tl">
                    <a:srgbClr val="C0C0C0"/>
                  </a:outerShdw>
                </a:effectLst>
              </a:rPr>
              <a:t>  原来</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400" dirty="0" smtClean="0"/>
              <a:t>    存储程序：指令顺序执行，指令和数据同等对待（存于同一存储器中，指令在执行中可修改）。</a:t>
            </a:r>
            <a:endParaRPr lang="zh-CN" altLang="en-US" sz="2400" dirty="0" smtClean="0"/>
          </a:p>
          <a:p>
            <a:pPr marL="0" indent="0" eaLnBrk="1" hangingPunct="1">
              <a:lnSpc>
                <a:spcPct val="125000"/>
              </a:lnSpc>
              <a:buClr>
                <a:srgbClr val="FF3300"/>
              </a:buClr>
              <a:defRPr/>
            </a:pPr>
            <a:r>
              <a:rPr lang="zh-CN" altLang="en-US" sz="2400" dirty="0" smtClean="0">
                <a:solidFill>
                  <a:srgbClr val="FF3300"/>
                </a:solidFill>
                <a:effectLst>
                  <a:outerShdw blurRad="38100" dist="38100" dir="2700000" algn="tl">
                    <a:srgbClr val="C0C0C0"/>
                  </a:outerShdw>
                </a:effectLst>
              </a:rPr>
              <a:t>  改进</a:t>
            </a:r>
            <a:endParaRPr lang="zh-CN" altLang="en-US" sz="2400" dirty="0" smtClean="0">
              <a:solidFill>
                <a:srgbClr val="FF3300"/>
              </a:solidFill>
              <a:effectLst>
                <a:outerShdw blurRad="38100" dist="38100" dir="2700000" algn="tl">
                  <a:srgbClr val="C0C0C0"/>
                </a:outerShdw>
              </a:effectLst>
            </a:endParaRPr>
          </a:p>
          <a:p>
            <a:pPr marL="760730" lvl="1" eaLnBrk="1" hangingPunct="1">
              <a:lnSpc>
                <a:spcPct val="125000"/>
              </a:lnSpc>
              <a:buFont typeface="Wingdings" panose="05000000000000000000" pitchFamily="2" charset="2"/>
              <a:buChar char="Ø"/>
              <a:defRPr/>
            </a:pPr>
            <a:r>
              <a:rPr lang="zh-CN" altLang="en-US" sz="2400" dirty="0" smtClean="0"/>
              <a:t>数据流机器</a:t>
            </a:r>
            <a:endParaRPr lang="zh-CN" altLang="en-US" sz="2400" dirty="0" smtClean="0"/>
          </a:p>
          <a:p>
            <a:pPr marL="760730" lvl="1" eaLnBrk="1" hangingPunct="1">
              <a:lnSpc>
                <a:spcPct val="125000"/>
              </a:lnSpc>
              <a:buFont typeface="Wingdings" panose="05000000000000000000" pitchFamily="2" charset="2"/>
              <a:buNone/>
              <a:defRPr/>
            </a:pPr>
            <a:r>
              <a:rPr lang="zh-CN" altLang="en-US" sz="2400" dirty="0" smtClean="0"/>
              <a:t>    指令的执行次序与存放次序没有关系，由数据驱动。</a:t>
            </a:r>
            <a:endParaRPr lang="zh-CN" altLang="en-US" sz="2400" dirty="0" smtClean="0"/>
          </a:p>
          <a:p>
            <a:pPr marL="760730" lvl="1" eaLnBrk="1" hangingPunct="1">
              <a:lnSpc>
                <a:spcPct val="125000"/>
              </a:lnSpc>
              <a:buFont typeface="Wingdings" panose="05000000000000000000" pitchFamily="2" charset="2"/>
              <a:buChar char="Ø"/>
              <a:defRPr/>
            </a:pPr>
            <a:r>
              <a:rPr lang="zh-CN" altLang="en-US" sz="2400" dirty="0" smtClean="0"/>
              <a:t>指令在执行过程中不准修改</a:t>
            </a:r>
            <a:endParaRPr lang="zh-CN" altLang="en-US" sz="2400" dirty="0" smtClean="0"/>
          </a:p>
          <a:p>
            <a:pPr marL="760730" lvl="1" eaLnBrk="1" hangingPunct="1">
              <a:lnSpc>
                <a:spcPct val="125000"/>
              </a:lnSpc>
              <a:buFont typeface="Wingdings" panose="05000000000000000000" pitchFamily="2" charset="2"/>
              <a:buChar char="Ø"/>
              <a:defRPr/>
            </a:pPr>
            <a:r>
              <a:rPr lang="zh-CN" altLang="en-US" sz="2400" dirty="0" smtClean="0"/>
              <a:t>指令和数据分开存储</a:t>
            </a:r>
            <a:endParaRPr lang="zh-CN" altLang="en-US" sz="24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smtClean="0"/>
              <a:t>改进三</a:t>
            </a:r>
            <a:endParaRPr lang="zh-CN" altLang="en-US" smtClean="0"/>
          </a:p>
        </p:txBody>
      </p:sp>
      <p:sp>
        <p:nvSpPr>
          <p:cNvPr id="1167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6740"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5</a:t>
            </a:r>
            <a:endParaRPr lang="zh-CN" altLang="en-US" sz="1200" b="0">
              <a:latin typeface="幼圆" panose="02010509060101010101" pitchFamily="49" charset="-122"/>
              <a:ea typeface="幼圆" panose="02010509060101010101" pitchFamily="49" charset="-122"/>
            </a:endParaRPr>
          </a:p>
        </p:txBody>
      </p:sp>
      <p:sp>
        <p:nvSpPr>
          <p:cNvPr id="187397" name="Rectangle 5"/>
          <p:cNvSpPr>
            <a:spLocks noGrp="1" noChangeArrowheads="1"/>
          </p:cNvSpPr>
          <p:nvPr>
            <p:ph type="body" idx="1"/>
          </p:nvPr>
        </p:nvSpPr>
        <p:spPr/>
        <p:txBody>
          <a:bodyPr/>
          <a:lstStyle/>
          <a:p>
            <a:pPr marL="0" indent="0" eaLnBrk="1" hangingPunct="1">
              <a:lnSpc>
                <a:spcPct val="125000"/>
              </a:lnSpc>
              <a:buClr>
                <a:srgbClr val="FF3300"/>
              </a:buClr>
              <a:defRPr/>
            </a:pPr>
            <a:r>
              <a:rPr lang="zh-CN" altLang="en-US" sz="2400" dirty="0" smtClean="0">
                <a:solidFill>
                  <a:srgbClr val="FF3300"/>
                </a:solidFill>
                <a:effectLst>
                  <a:outerShdw blurRad="38100" dist="38100" dir="2700000" algn="tl">
                    <a:srgbClr val="C0C0C0"/>
                  </a:outerShdw>
                </a:effectLst>
              </a:rPr>
              <a:t>  原来</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400" dirty="0" smtClean="0"/>
              <a:t>    存储器按地址访问，是顺序、一维的线性空间，且每个单位的位数是固定的。</a:t>
            </a:r>
            <a:endParaRPr lang="zh-CN" altLang="en-US" sz="2400" dirty="0" smtClean="0"/>
          </a:p>
          <a:p>
            <a:pPr marL="0" indent="0" eaLnBrk="1" hangingPunct="1">
              <a:lnSpc>
                <a:spcPct val="125000"/>
              </a:lnSpc>
              <a:buClr>
                <a:srgbClr val="FF3300"/>
              </a:buClr>
              <a:defRPr/>
            </a:pPr>
            <a:r>
              <a:rPr lang="zh-CN" altLang="en-US" sz="2400" dirty="0" smtClean="0">
                <a:solidFill>
                  <a:srgbClr val="FF3300"/>
                </a:solidFill>
                <a:effectLst>
                  <a:outerShdw blurRad="38100" dist="38100" dir="2700000" algn="tl">
                    <a:srgbClr val="C0C0C0"/>
                  </a:outerShdw>
                </a:effectLst>
              </a:rPr>
              <a:t>  改进</a:t>
            </a:r>
            <a:endParaRPr lang="zh-CN" altLang="en-US" sz="2400" dirty="0" smtClean="0">
              <a:solidFill>
                <a:srgbClr val="FF3300"/>
              </a:solidFill>
              <a:effectLst>
                <a:outerShdw blurRad="38100" dist="38100" dir="2700000" algn="tl">
                  <a:srgbClr val="C0C0C0"/>
                </a:outerShdw>
              </a:effectLst>
            </a:endParaRPr>
          </a:p>
          <a:p>
            <a:pPr marL="760730" lvl="1" eaLnBrk="1" hangingPunct="1">
              <a:lnSpc>
                <a:spcPct val="125000"/>
              </a:lnSpc>
              <a:buFont typeface="Wingdings" panose="05000000000000000000" pitchFamily="2" charset="2"/>
              <a:buChar char="Ø"/>
              <a:defRPr/>
            </a:pPr>
            <a:r>
              <a:rPr lang="zh-CN" altLang="en-US" sz="2400" dirty="0" smtClean="0"/>
              <a:t>采用按内容访问的相联存储器硬件实现高速相联查找</a:t>
            </a:r>
            <a:endParaRPr lang="zh-CN" altLang="en-US" sz="2400" dirty="0" smtClean="0"/>
          </a:p>
          <a:p>
            <a:pPr marL="760730" lvl="1" eaLnBrk="1" hangingPunct="1">
              <a:lnSpc>
                <a:spcPct val="125000"/>
              </a:lnSpc>
              <a:buFont typeface="Wingdings" panose="05000000000000000000" pitchFamily="2" charset="2"/>
              <a:buChar char="Ø"/>
              <a:defRPr/>
            </a:pPr>
            <a:r>
              <a:rPr lang="zh-CN" altLang="en-US" sz="2400" dirty="0" smtClean="0"/>
              <a:t>将整个访存地址分为段号、页号和页内地址</a:t>
            </a:r>
            <a:endParaRPr lang="zh-CN" altLang="en-US" sz="2400" dirty="0" smtClean="0"/>
          </a:p>
          <a:p>
            <a:pPr marL="760730" lvl="1" eaLnBrk="1" hangingPunct="1">
              <a:lnSpc>
                <a:spcPct val="125000"/>
              </a:lnSpc>
              <a:buFont typeface="Wingdings" panose="05000000000000000000" pitchFamily="2" charset="2"/>
              <a:buChar char="Ø"/>
              <a:defRPr/>
            </a:pPr>
            <a:r>
              <a:rPr lang="zh-CN" altLang="en-US" sz="2400" dirty="0" smtClean="0"/>
              <a:t>存储器同时具有按字、字节、位的多种编址方式</a:t>
            </a:r>
            <a:endParaRPr lang="zh-CN" altLang="en-US" sz="24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zh-CN" altLang="en-US" smtClean="0"/>
              <a:t>改进四</a:t>
            </a:r>
            <a:endParaRPr lang="zh-CN" altLang="en-US" smtClean="0"/>
          </a:p>
        </p:txBody>
      </p:sp>
      <p:sp>
        <p:nvSpPr>
          <p:cNvPr id="1177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7764"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6</a:t>
            </a:r>
            <a:endParaRPr lang="zh-CN" altLang="en-US" sz="1200" b="0">
              <a:latin typeface="幼圆" panose="02010509060101010101" pitchFamily="49" charset="-122"/>
              <a:ea typeface="幼圆" panose="02010509060101010101" pitchFamily="49" charset="-122"/>
            </a:endParaRPr>
          </a:p>
        </p:txBody>
      </p:sp>
      <p:sp>
        <p:nvSpPr>
          <p:cNvPr id="188421" name="Rectangle 5"/>
          <p:cNvSpPr>
            <a:spLocks noGrp="1" noChangeArrowheads="1"/>
          </p:cNvSpPr>
          <p:nvPr>
            <p:ph type="body" idx="1"/>
          </p:nvPr>
        </p:nvSpPr>
        <p:spPr/>
        <p:txBody>
          <a:bodyPr/>
          <a:lstStyle/>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原来</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800" dirty="0" smtClean="0"/>
              <a:t>    </a:t>
            </a:r>
            <a:r>
              <a:rPr lang="zh-CN" altLang="en-US" sz="2400" dirty="0" smtClean="0"/>
              <a:t>指令在存储器中基本是按其执行顺序依次存储。</a:t>
            </a:r>
            <a:endParaRPr lang="zh-CN" altLang="en-US" sz="2400" dirty="0" smtClean="0"/>
          </a:p>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改进</a:t>
            </a:r>
            <a:endParaRPr lang="zh-CN" altLang="en-US" sz="2800" dirty="0" smtClean="0">
              <a:solidFill>
                <a:srgbClr val="FF3300"/>
              </a:solidFill>
              <a:effectLst>
                <a:outerShdw blurRad="38100" dist="38100" dir="2700000" algn="tl">
                  <a:srgbClr val="C0C0C0"/>
                </a:outerShdw>
              </a:effectLst>
            </a:endParaRPr>
          </a:p>
          <a:p>
            <a:pPr marL="760730" lvl="1" eaLnBrk="1" hangingPunct="1">
              <a:lnSpc>
                <a:spcPct val="120000"/>
              </a:lnSpc>
              <a:buFont typeface="Wingdings" panose="05000000000000000000" pitchFamily="2" charset="2"/>
              <a:buChar char="Ø"/>
              <a:defRPr/>
            </a:pPr>
            <a:r>
              <a:rPr lang="zh-CN" altLang="en-US" sz="2400" dirty="0" smtClean="0"/>
              <a:t>先行控制、重叠和流水等（</a:t>
            </a:r>
            <a:r>
              <a:rPr lang="en-US" altLang="zh-CN" sz="2400" dirty="0" smtClean="0"/>
              <a:t>CPU</a:t>
            </a:r>
            <a:r>
              <a:rPr lang="zh-CN" altLang="en-US" sz="2400" dirty="0" smtClean="0"/>
              <a:t>内的指令执行）</a:t>
            </a:r>
            <a:endParaRPr lang="zh-CN" altLang="en-US" sz="2400" dirty="0" smtClean="0"/>
          </a:p>
          <a:p>
            <a:pPr marL="760730" lvl="1" eaLnBrk="1" hangingPunct="1">
              <a:lnSpc>
                <a:spcPct val="120000"/>
              </a:lnSpc>
              <a:buFont typeface="Wingdings" panose="05000000000000000000" pitchFamily="2" charset="2"/>
              <a:buChar char="Ø"/>
              <a:defRPr/>
            </a:pPr>
            <a:r>
              <a:rPr lang="zh-CN" altLang="en-US" sz="2400" dirty="0" smtClean="0"/>
              <a:t>向量处理机、并行处理机和多处理机等（指令内、指令间、任务间的并行）</a:t>
            </a:r>
            <a:endParaRPr lang="zh-CN" altLang="en-US" sz="2400" dirty="0" smtClean="0"/>
          </a:p>
          <a:p>
            <a:pPr marL="760730" lvl="1" eaLnBrk="1" hangingPunct="1">
              <a:lnSpc>
                <a:spcPct val="120000"/>
              </a:lnSpc>
              <a:buFont typeface="Wingdings" panose="05000000000000000000" pitchFamily="2" charset="2"/>
              <a:buChar char="Ø"/>
              <a:defRPr/>
            </a:pPr>
            <a:r>
              <a:rPr lang="zh-CN" altLang="en-US" sz="2400" dirty="0" smtClean="0"/>
              <a:t>数据流计算机（指令的执行由数据驱动，而非通常意义下的顺序执行）</a:t>
            </a:r>
            <a:endParaRPr lang="zh-CN" altLang="en-US" sz="24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zh-CN" altLang="en-US" smtClean="0"/>
              <a:t>改进五</a:t>
            </a:r>
            <a:endParaRPr lang="zh-CN" altLang="en-US" smtClean="0"/>
          </a:p>
        </p:txBody>
      </p:sp>
      <p:sp>
        <p:nvSpPr>
          <p:cNvPr id="1187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8788"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7</a:t>
            </a:r>
            <a:endParaRPr lang="zh-CN" altLang="en-US" sz="1200" b="0">
              <a:latin typeface="幼圆" panose="02010509060101010101" pitchFamily="49" charset="-122"/>
              <a:ea typeface="幼圆" panose="02010509060101010101" pitchFamily="49" charset="-122"/>
            </a:endParaRPr>
          </a:p>
        </p:txBody>
      </p:sp>
      <p:sp>
        <p:nvSpPr>
          <p:cNvPr id="189445" name="Rectangle 5"/>
          <p:cNvSpPr>
            <a:spLocks noGrp="1" noChangeArrowheads="1"/>
          </p:cNvSpPr>
          <p:nvPr>
            <p:ph type="body" idx="1"/>
          </p:nvPr>
        </p:nvSpPr>
        <p:spPr>
          <a:xfrm>
            <a:off x="809625" y="1989138"/>
            <a:ext cx="7958138" cy="4392612"/>
          </a:xfrm>
        </p:spPr>
        <p:txBody>
          <a:bodyPr/>
          <a:lstStyle/>
          <a:p>
            <a:pPr marL="0" indent="0" eaLnBrk="1" hangingPunct="1">
              <a:lnSpc>
                <a:spcPct val="130000"/>
              </a:lnSpc>
              <a:buClr>
                <a:srgbClr val="FF3300"/>
              </a:buClr>
              <a:defRPr/>
            </a:pPr>
            <a:r>
              <a:rPr lang="zh-CN" altLang="en-US" sz="2400" dirty="0" smtClean="0">
                <a:solidFill>
                  <a:srgbClr val="FF3300"/>
                </a:solidFill>
                <a:effectLst>
                  <a:outerShdw blurRad="38100" dist="38100" dir="2700000" algn="tl">
                    <a:srgbClr val="C0C0C0"/>
                  </a:outerShdw>
                </a:effectLst>
              </a:rPr>
              <a:t>  原来</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30000"/>
              </a:lnSpc>
              <a:buFont typeface="Wingdings" panose="05000000000000000000" pitchFamily="2" charset="2"/>
              <a:buNone/>
              <a:defRPr/>
            </a:pPr>
            <a:r>
              <a:rPr lang="zh-CN" altLang="en-US" sz="2400" dirty="0" smtClean="0"/>
              <a:t>    指令由操作码和操作数两部分组成，操作数的类型由操作码指明。</a:t>
            </a:r>
            <a:endParaRPr lang="zh-CN" altLang="en-US" sz="2400" dirty="0" smtClean="0"/>
          </a:p>
          <a:p>
            <a:pPr marL="0" indent="0" eaLnBrk="1" hangingPunct="1">
              <a:lnSpc>
                <a:spcPct val="130000"/>
              </a:lnSpc>
              <a:buClr>
                <a:srgbClr val="FF3300"/>
              </a:buClr>
              <a:defRPr/>
            </a:pPr>
            <a:r>
              <a:rPr lang="zh-CN" altLang="en-US" sz="2400" dirty="0" smtClean="0">
                <a:solidFill>
                  <a:srgbClr val="FF3300"/>
                </a:solidFill>
                <a:effectLst>
                  <a:outerShdw blurRad="38100" dist="38100" dir="2700000" algn="tl">
                    <a:srgbClr val="C0C0C0"/>
                  </a:outerShdw>
                </a:effectLst>
              </a:rPr>
              <a:t>  改进</a:t>
            </a:r>
            <a:endParaRPr lang="zh-CN" altLang="en-US" sz="2400" dirty="0" smtClean="0">
              <a:solidFill>
                <a:srgbClr val="FF3300"/>
              </a:solidFill>
              <a:effectLst>
                <a:outerShdw blurRad="38100" dist="38100" dir="2700000" algn="tl">
                  <a:srgbClr val="C0C0C0"/>
                </a:outerShdw>
              </a:effectLst>
            </a:endParaRPr>
          </a:p>
          <a:p>
            <a:pPr marL="760730" lvl="1" eaLnBrk="1" hangingPunct="1">
              <a:lnSpc>
                <a:spcPct val="130000"/>
              </a:lnSpc>
              <a:buFont typeface="Wingdings" panose="05000000000000000000" pitchFamily="2" charset="2"/>
              <a:buChar char="Ø"/>
              <a:defRPr/>
            </a:pPr>
            <a:r>
              <a:rPr lang="zh-CN" altLang="en-US" sz="2400" dirty="0" smtClean="0"/>
              <a:t>增加许多高级数据表示，例如：自定义数据表示（数据自带类型标志）</a:t>
            </a:r>
            <a:endParaRPr lang="zh-CN" altLang="en-US" sz="2400" dirty="0" smtClean="0"/>
          </a:p>
          <a:p>
            <a:pPr marL="760730" lvl="1" eaLnBrk="1" hangingPunct="1">
              <a:lnSpc>
                <a:spcPct val="130000"/>
              </a:lnSpc>
              <a:buFont typeface="Wingdings" panose="05000000000000000000" pitchFamily="2" charset="2"/>
              <a:buChar char="Ø"/>
              <a:defRPr/>
            </a:pPr>
            <a:r>
              <a:rPr lang="en-US" altLang="zh-CN" sz="2400" dirty="0" smtClean="0"/>
              <a:t>CISC（</a:t>
            </a:r>
            <a:r>
              <a:rPr lang="zh-CN" altLang="en-US" sz="2400" dirty="0" smtClean="0"/>
              <a:t>复杂指令系统计算机）、</a:t>
            </a:r>
            <a:r>
              <a:rPr lang="en-US" altLang="zh-CN" sz="2400" dirty="0" smtClean="0"/>
              <a:t>RISC（</a:t>
            </a:r>
            <a:r>
              <a:rPr lang="zh-CN" altLang="en-US" sz="2400" dirty="0" smtClean="0"/>
              <a:t>精简指令系统计算机）和</a:t>
            </a:r>
            <a:r>
              <a:rPr lang="en-US" altLang="zh-CN" sz="2400" dirty="0" smtClean="0"/>
              <a:t>WISC（</a:t>
            </a:r>
            <a:r>
              <a:rPr lang="zh-CN" altLang="en-US" sz="2400" dirty="0" smtClean="0"/>
              <a:t>可写指令系统计算机）</a:t>
            </a:r>
            <a:endParaRPr lang="zh-CN" altLang="en-US" sz="24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zh-CN" altLang="en-US" smtClean="0"/>
              <a:t>计算机系统结构</a:t>
            </a:r>
            <a:br>
              <a:rPr lang="zh-CN" altLang="en-US" smtClean="0"/>
            </a:br>
            <a:r>
              <a:rPr lang="zh-CN" altLang="en-US" smtClean="0"/>
              <a:t>的定义</a:t>
            </a:r>
            <a:endParaRPr lang="zh-CN" altLang="en-US" smtClean="0"/>
          </a:p>
        </p:txBody>
      </p:sp>
      <p:sp>
        <p:nvSpPr>
          <p:cNvPr id="14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14340" name="Rectangle 9"/>
          <p:cNvSpPr>
            <a:spLocks noGrp="1" noChangeArrowheads="1"/>
          </p:cNvSpPr>
          <p:nvPr>
            <p:ph type="body" idx="1"/>
          </p:nvPr>
        </p:nvSpPr>
        <p:spPr>
          <a:xfrm>
            <a:off x="1763713" y="2492375"/>
            <a:ext cx="5202237" cy="3313113"/>
          </a:xfrm>
        </p:spPr>
        <p:txBody>
          <a:bodyPr/>
          <a:lstStyle/>
          <a:p>
            <a:pPr eaLnBrk="1" hangingPunct="1">
              <a:lnSpc>
                <a:spcPct val="140000"/>
              </a:lnSpc>
              <a:buClr>
                <a:schemeClr val="tx1"/>
              </a:buClr>
              <a:buFont typeface="Wingdings" panose="05000000000000000000" pitchFamily="2" charset="2"/>
              <a:buChar char="Ø"/>
            </a:pPr>
            <a:r>
              <a:rPr lang="zh-CN" altLang="en-US" dirty="0" smtClean="0"/>
              <a:t>  </a:t>
            </a:r>
            <a:r>
              <a:rPr lang="zh-CN" altLang="en-US" dirty="0" smtClean="0">
                <a:hlinkClick r:id="rId2" action="ppaction://hlinksldjump"/>
              </a:rPr>
              <a:t>计算机系统的层次结构</a:t>
            </a:r>
            <a:endParaRPr lang="zh-CN" altLang="en-US" dirty="0" smtClean="0"/>
          </a:p>
          <a:p>
            <a:pPr eaLnBrk="1" hangingPunct="1">
              <a:lnSpc>
                <a:spcPct val="140000"/>
              </a:lnSpc>
              <a:buClr>
                <a:schemeClr val="tx1"/>
              </a:buClr>
              <a:buFont typeface="Wingdings" panose="05000000000000000000" pitchFamily="2" charset="2"/>
              <a:buChar char="Ø"/>
            </a:pPr>
            <a:r>
              <a:rPr lang="zh-CN" altLang="en-US" dirty="0" smtClean="0"/>
              <a:t>  </a:t>
            </a:r>
            <a:r>
              <a:rPr lang="zh-CN" altLang="en-US" dirty="0" smtClean="0">
                <a:hlinkClick r:id="rId3" action="ppaction://hlinksldjump"/>
              </a:rPr>
              <a:t>计算机系统结构的概念</a:t>
            </a:r>
            <a:endParaRPr lang="zh-CN" altLang="en-US" dirty="0" smtClean="0"/>
          </a:p>
          <a:p>
            <a:pPr eaLnBrk="1" hangingPunct="1">
              <a:lnSpc>
                <a:spcPct val="140000"/>
              </a:lnSpc>
              <a:buClr>
                <a:schemeClr val="tx1"/>
              </a:buClr>
              <a:buFont typeface="Wingdings" panose="05000000000000000000" pitchFamily="2" charset="2"/>
              <a:buChar char="Ø"/>
            </a:pPr>
            <a:r>
              <a:rPr lang="zh-CN" altLang="en-US" dirty="0" smtClean="0"/>
              <a:t>  </a:t>
            </a:r>
            <a:r>
              <a:rPr lang="zh-CN" altLang="en-US" dirty="0" smtClean="0">
                <a:hlinkClick r:id="rId4" action="ppaction://hlinksldjump"/>
              </a:rPr>
              <a:t>计算机组成的概念</a:t>
            </a:r>
            <a:endParaRPr lang="zh-CN" altLang="en-US" dirty="0" smtClean="0"/>
          </a:p>
          <a:p>
            <a:pPr eaLnBrk="1" hangingPunct="1">
              <a:lnSpc>
                <a:spcPct val="140000"/>
              </a:lnSpc>
              <a:buClr>
                <a:schemeClr val="tx1"/>
              </a:buClr>
              <a:buFont typeface="Wingdings" panose="05000000000000000000" pitchFamily="2" charset="2"/>
              <a:buChar char="Ø"/>
            </a:pPr>
            <a:r>
              <a:rPr lang="zh-CN" altLang="en-US" dirty="0" smtClean="0"/>
              <a:t>  </a:t>
            </a:r>
            <a:r>
              <a:rPr lang="zh-CN" altLang="en-US" dirty="0" smtClean="0">
                <a:hlinkClick r:id="rId5" action="ppaction://hlinksldjump"/>
              </a:rPr>
              <a:t>计算机实现的概念</a:t>
            </a:r>
            <a:endParaRPr lang="zh-CN" altLang="en-US"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改进六</a:t>
            </a:r>
            <a:endParaRPr lang="zh-CN" altLang="en-US" smtClean="0"/>
          </a:p>
        </p:txBody>
      </p:sp>
      <p:sp>
        <p:nvSpPr>
          <p:cNvPr id="1198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19812"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8</a:t>
            </a:r>
            <a:endParaRPr lang="zh-CN" altLang="en-US" sz="1200" b="0">
              <a:latin typeface="幼圆" panose="02010509060101010101" pitchFamily="49" charset="-122"/>
              <a:ea typeface="幼圆" panose="02010509060101010101" pitchFamily="49" charset="-122"/>
            </a:endParaRPr>
          </a:p>
        </p:txBody>
      </p:sp>
      <p:sp>
        <p:nvSpPr>
          <p:cNvPr id="190469" name="Rectangle 5"/>
          <p:cNvSpPr>
            <a:spLocks noGrp="1" noChangeArrowheads="1"/>
          </p:cNvSpPr>
          <p:nvPr>
            <p:ph type="body" idx="1"/>
          </p:nvPr>
        </p:nvSpPr>
        <p:spPr>
          <a:xfrm>
            <a:off x="809625" y="2060575"/>
            <a:ext cx="7958138" cy="4464050"/>
          </a:xfrm>
        </p:spPr>
        <p:txBody>
          <a:bodyPr/>
          <a:lstStyle/>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原来</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800" dirty="0" smtClean="0"/>
              <a:t>     数据以二进制编码，并采用二进制运算。</a:t>
            </a:r>
            <a:endParaRPr lang="zh-CN" altLang="en-US" sz="2800" dirty="0" smtClean="0"/>
          </a:p>
          <a:p>
            <a:pPr marL="0" indent="0" eaLnBrk="1" hangingPunct="1">
              <a:lnSpc>
                <a:spcPct val="120000"/>
              </a:lnSpc>
              <a:buClr>
                <a:srgbClr val="FF3300"/>
              </a:buClr>
              <a:defRPr/>
            </a:pPr>
            <a:r>
              <a:rPr lang="zh-CN" altLang="en-US" sz="2800" dirty="0" smtClean="0">
                <a:solidFill>
                  <a:srgbClr val="FF3300"/>
                </a:solidFill>
                <a:effectLst>
                  <a:outerShdw blurRad="38100" dist="38100" dir="2700000" algn="tl">
                    <a:srgbClr val="C0C0C0"/>
                  </a:outerShdw>
                </a:effectLst>
              </a:rPr>
              <a:t>  改进</a:t>
            </a:r>
            <a:endParaRPr lang="zh-CN" altLang="en-US" sz="2800" dirty="0" smtClean="0">
              <a:solidFill>
                <a:srgbClr val="FF3300"/>
              </a:solidFill>
              <a:effectLst>
                <a:outerShdw blurRad="38100" dist="38100" dir="2700000" algn="tl">
                  <a:srgbClr val="C0C0C0"/>
                </a:outerShdw>
              </a:effectLst>
            </a:endParaRPr>
          </a:p>
          <a:p>
            <a:pPr marL="760730" lvl="1" eaLnBrk="1" hangingPunct="1">
              <a:lnSpc>
                <a:spcPct val="120000"/>
              </a:lnSpc>
              <a:buFont typeface="Wingdings" panose="05000000000000000000" pitchFamily="2" charset="2"/>
              <a:buChar char="Ø"/>
              <a:defRPr/>
            </a:pPr>
            <a:r>
              <a:rPr lang="zh-CN" altLang="en-US" dirty="0" smtClean="0"/>
              <a:t>增加基本数据表示</a:t>
            </a:r>
            <a:endParaRPr lang="zh-CN" altLang="en-US" dirty="0" smtClean="0"/>
          </a:p>
          <a:p>
            <a:pPr marL="760730" lvl="1" eaLnBrk="1" hangingPunct="1">
              <a:lnSpc>
                <a:spcPct val="120000"/>
              </a:lnSpc>
              <a:buFont typeface="Wingdings" panose="05000000000000000000" pitchFamily="2" charset="2"/>
              <a:buNone/>
              <a:defRPr/>
            </a:pPr>
            <a:r>
              <a:rPr lang="zh-CN" altLang="en-US" dirty="0" smtClean="0"/>
              <a:t>   例如，十进制数、逻辑数、可变长字符串等。</a:t>
            </a:r>
            <a:endParaRPr lang="zh-CN" altLang="en-US" dirty="0" smtClean="0"/>
          </a:p>
          <a:p>
            <a:pPr marL="760730" lvl="1" eaLnBrk="1" hangingPunct="1">
              <a:lnSpc>
                <a:spcPct val="120000"/>
              </a:lnSpc>
              <a:buFont typeface="Wingdings" panose="05000000000000000000" pitchFamily="2" charset="2"/>
              <a:buChar char="Ø"/>
              <a:defRPr/>
            </a:pPr>
            <a:r>
              <a:rPr lang="zh-CN" altLang="en-US" dirty="0" smtClean="0"/>
              <a:t>增加高级数据表示</a:t>
            </a:r>
            <a:endParaRPr lang="zh-CN" altLang="en-US" dirty="0" smtClean="0"/>
          </a:p>
          <a:p>
            <a:pPr marL="760730" lvl="1" eaLnBrk="1" hangingPunct="1">
              <a:lnSpc>
                <a:spcPct val="120000"/>
              </a:lnSpc>
              <a:buFont typeface="Wingdings" panose="05000000000000000000" pitchFamily="2" charset="2"/>
              <a:buNone/>
              <a:defRPr/>
            </a:pPr>
            <a:r>
              <a:rPr lang="zh-CN" altLang="en-US" dirty="0" smtClean="0"/>
              <a:t>   例如，自定义、向量、堆栈等。</a:t>
            </a:r>
            <a:endParaRPr lang="zh-CN" altLang="en-US"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器件发展对系统结构的影响</a:t>
            </a:r>
            <a:endParaRPr lang="zh-CN" altLang="en-US" smtClean="0"/>
          </a:p>
        </p:txBody>
      </p:sp>
      <p:sp>
        <p:nvSpPr>
          <p:cNvPr id="1208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20836" name="Rectangle 29"/>
          <p:cNvSpPr>
            <a:spLocks noGrp="1" noChangeArrowheads="1"/>
          </p:cNvSpPr>
          <p:nvPr>
            <p:ph type="body" idx="1"/>
          </p:nvPr>
        </p:nvSpPr>
        <p:spPr>
          <a:xfrm>
            <a:off x="1692275" y="2420938"/>
            <a:ext cx="5903913" cy="3252787"/>
          </a:xfrm>
        </p:spPr>
        <p:txBody>
          <a:bodyPr/>
          <a:lstStyle/>
          <a:p>
            <a:pPr eaLnBrk="1" hangingPunct="1">
              <a:lnSpc>
                <a:spcPct val="170000"/>
              </a:lnSpc>
            </a:pPr>
            <a:r>
              <a:rPr lang="zh-CN" altLang="en-US" smtClean="0">
                <a:hlinkClick r:id="rId3" action="ppaction://hlinksldjump"/>
              </a:rPr>
              <a:t>器件发展的特点</a:t>
            </a:r>
            <a:endParaRPr lang="zh-CN" altLang="en-US" smtClean="0"/>
          </a:p>
          <a:p>
            <a:pPr eaLnBrk="1" hangingPunct="1">
              <a:lnSpc>
                <a:spcPct val="170000"/>
              </a:lnSpc>
            </a:pPr>
            <a:r>
              <a:rPr lang="zh-CN" altLang="en-US" smtClean="0">
                <a:hlinkClick r:id="rId4" action="ppaction://hlinksldjump"/>
              </a:rPr>
              <a:t>器件种类</a:t>
            </a:r>
            <a:endParaRPr lang="zh-CN" altLang="en-US" smtClean="0"/>
          </a:p>
          <a:p>
            <a:pPr eaLnBrk="1" hangingPunct="1">
              <a:lnSpc>
                <a:spcPct val="170000"/>
              </a:lnSpc>
            </a:pPr>
            <a:r>
              <a:rPr lang="zh-CN" altLang="en-US" smtClean="0">
                <a:hlinkClick r:id="rId5" action="ppaction://hlinksldjump"/>
              </a:rPr>
              <a:t>器件发展对设计方法的影响</a:t>
            </a:r>
            <a:endParaRPr lang="zh-CN" altLang="en-US"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smtClean="0"/>
              <a:t>器件发展的特点</a:t>
            </a:r>
            <a:endParaRPr lang="zh-CN" altLang="en-US" smtClean="0"/>
          </a:p>
        </p:txBody>
      </p:sp>
      <p:sp>
        <p:nvSpPr>
          <p:cNvPr id="1218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器件发展对系统结构的影响</a:t>
            </a:r>
            <a:endParaRPr lang="zh-CN" altLang="en-US" sz="1200" b="0">
              <a:latin typeface="Times New Roman" panose="02020603050405020304" pitchFamily="18" charset="0"/>
              <a:ea typeface="幼圆" panose="02010509060101010101" pitchFamily="49" charset="-122"/>
            </a:endParaRPr>
          </a:p>
        </p:txBody>
      </p:sp>
      <p:sp>
        <p:nvSpPr>
          <p:cNvPr id="193542" name="Rectangle 6"/>
          <p:cNvSpPr>
            <a:spLocks noGrp="1" noChangeArrowheads="1"/>
          </p:cNvSpPr>
          <p:nvPr>
            <p:ph type="body" idx="1"/>
          </p:nvPr>
        </p:nvSpPr>
        <p:spPr/>
        <p:txBody>
          <a:bodyPr/>
          <a:lstStyle/>
          <a:p>
            <a:pPr marL="0" indent="0" eaLnBrk="1" hangingPunct="1">
              <a:lnSpc>
                <a:spcPct val="11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集成度迅速提高</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smtClean="0"/>
              <a:t>     目前水平：每0.25平方英寸10</a:t>
            </a:r>
            <a:r>
              <a:rPr lang="zh-CN" altLang="en-US" sz="2400" baseline="30000" dirty="0" smtClean="0"/>
              <a:t>8</a:t>
            </a:r>
            <a:r>
              <a:rPr lang="zh-CN" altLang="en-US" sz="2400" dirty="0" smtClean="0"/>
              <a:t>个晶体管，每5年左右提高一个数量级。</a:t>
            </a:r>
            <a:endParaRPr lang="zh-CN" altLang="en-US" sz="2400" dirty="0" smtClean="0"/>
          </a:p>
          <a:p>
            <a:pPr marL="0" indent="0" eaLnBrk="1" hangingPunct="1">
              <a:lnSpc>
                <a:spcPct val="110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速度已接近极限</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smtClean="0"/>
              <a:t>     将来速度的提高主要靠系统结构、组成和实现技术 。</a:t>
            </a:r>
            <a:endParaRPr lang="zh-CN" altLang="en-US" sz="2400" dirty="0" smtClean="0"/>
          </a:p>
          <a:p>
            <a:pPr marL="0" indent="0" eaLnBrk="1" hangingPunct="1">
              <a:lnSpc>
                <a:spcPct val="11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价格直线下降</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smtClean="0"/>
              <a:t>     例如，</a:t>
            </a:r>
            <a:r>
              <a:rPr lang="en-US" altLang="zh-CN" sz="2400" dirty="0" smtClean="0"/>
              <a:t>CPU</a:t>
            </a:r>
            <a:r>
              <a:rPr lang="zh-CN" altLang="en-US" sz="2400" dirty="0" smtClean="0"/>
              <a:t>芯片刚推出时＄1000，一年后降到＄200。</a:t>
            </a:r>
            <a:endParaRPr lang="zh-CN" altLang="en-US" sz="2400" dirty="0" smtClean="0"/>
          </a:p>
          <a:p>
            <a:pPr marL="0" indent="0" eaLnBrk="1" hangingPunct="1">
              <a:lnSpc>
                <a:spcPct val="110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可靠性越来越高</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smtClean="0"/>
              <a:t>     芯片可靠性到达10</a:t>
            </a:r>
            <a:r>
              <a:rPr lang="zh-CN" altLang="en-US" sz="2400" baseline="30000" dirty="0" smtClean="0"/>
              <a:t>8</a:t>
            </a:r>
            <a:r>
              <a:rPr lang="zh-CN" altLang="en-US" sz="2400" dirty="0" smtClean="0"/>
              <a:t>小时，即连续使用1万年以上。</a:t>
            </a:r>
            <a:endParaRPr lang="zh-CN" altLang="en-US" sz="2400" dirty="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smtClean="0"/>
              <a:t>器件种类</a:t>
            </a:r>
            <a:endParaRPr lang="zh-CN" altLang="en-US" smtClean="0"/>
          </a:p>
        </p:txBody>
      </p:sp>
      <p:sp>
        <p:nvSpPr>
          <p:cNvPr id="1228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器件发展对系统结构的影响</a:t>
            </a:r>
            <a:endParaRPr lang="zh-CN" altLang="en-US" sz="1200" b="0">
              <a:latin typeface="Times New Roman" panose="02020603050405020304" pitchFamily="18" charset="0"/>
              <a:ea typeface="幼圆" panose="02010509060101010101" pitchFamily="49" charset="-122"/>
            </a:endParaRPr>
          </a:p>
        </p:txBody>
      </p:sp>
      <p:sp>
        <p:nvSpPr>
          <p:cNvPr id="194565" name="Rectangle 5"/>
          <p:cNvSpPr>
            <a:spLocks noGrp="1" noChangeArrowheads="1"/>
          </p:cNvSpPr>
          <p:nvPr>
            <p:ph type="body" idx="1"/>
          </p:nvPr>
        </p:nvSpPr>
        <p:spPr>
          <a:xfrm>
            <a:off x="838200" y="1989138"/>
            <a:ext cx="7958138" cy="4464050"/>
          </a:xfrm>
        </p:spPr>
        <p:txBody>
          <a:bodyPr/>
          <a:lstStyle/>
          <a:p>
            <a:pPr marL="0" indent="0" eaLnBrk="1" hangingPunct="1">
              <a:lnSpc>
                <a:spcPct val="95000"/>
              </a:lnSpc>
              <a:buClr>
                <a:srgbClr val="FF3300"/>
              </a:buClr>
              <a:defRPr/>
            </a:pPr>
            <a:r>
              <a:rPr lang="zh-CN" altLang="en-US" sz="2400" smtClean="0">
                <a:solidFill>
                  <a:srgbClr val="FF3300"/>
                </a:solidFill>
                <a:effectLst>
                  <a:outerShdw blurRad="38100" dist="38100" dir="2700000" algn="tl">
                    <a:srgbClr val="C0C0C0"/>
                  </a:outerShdw>
                </a:effectLst>
              </a:rPr>
              <a:t>  通用片</a:t>
            </a:r>
            <a:endParaRPr lang="zh-CN" altLang="en-US" sz="240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smtClean="0"/>
              <a:t>    用户不能改变其功能，在生产时定死，可以大批量生产，例如：</a:t>
            </a:r>
            <a:r>
              <a:rPr lang="en-US" altLang="zh-CN" sz="2400" smtClean="0"/>
              <a:t>CPU、</a:t>
            </a:r>
            <a:r>
              <a:rPr lang="zh-CN" altLang="en-US" sz="2400" smtClean="0"/>
              <a:t>存储器、寄存器、逻辑门…</a:t>
            </a:r>
            <a:endParaRPr lang="zh-CN" altLang="en-US" sz="2400" smtClean="0"/>
          </a:p>
          <a:p>
            <a:pPr marL="0" indent="0" eaLnBrk="1" hangingPunct="1">
              <a:lnSpc>
                <a:spcPct val="95000"/>
              </a:lnSpc>
              <a:buClr>
                <a:srgbClr val="FF3300"/>
              </a:buClr>
              <a:defRPr/>
            </a:pPr>
            <a:r>
              <a:rPr lang="zh-CN" altLang="en-US" sz="2400" smtClean="0"/>
              <a:t>  </a:t>
            </a:r>
            <a:r>
              <a:rPr lang="zh-CN" altLang="en-US" sz="2400" smtClean="0">
                <a:solidFill>
                  <a:srgbClr val="FF3300"/>
                </a:solidFill>
                <a:effectLst>
                  <a:outerShdw blurRad="38100" dist="38100" dir="2700000" algn="tl">
                    <a:srgbClr val="C0C0C0"/>
                  </a:outerShdw>
                </a:effectLst>
              </a:rPr>
              <a:t>现场片</a:t>
            </a:r>
            <a:endParaRPr lang="zh-CN" altLang="en-US" sz="240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smtClean="0"/>
              <a:t>    用户可以在现场更改内容，例如：</a:t>
            </a:r>
            <a:r>
              <a:rPr lang="en-US" altLang="zh-CN" sz="2400" smtClean="0"/>
              <a:t>PROM、EPROM…</a:t>
            </a:r>
            <a:endParaRPr lang="en-US" altLang="zh-CN" sz="2400" smtClean="0"/>
          </a:p>
          <a:p>
            <a:pPr marL="0" indent="0" eaLnBrk="1" hangingPunct="1">
              <a:lnSpc>
                <a:spcPct val="95000"/>
              </a:lnSpc>
              <a:buClr>
                <a:srgbClr val="FF3300"/>
              </a:buClr>
              <a:defRPr/>
            </a:pPr>
            <a:r>
              <a:rPr lang="zh-CN" altLang="en-US" sz="2400" smtClean="0"/>
              <a:t>  </a:t>
            </a:r>
            <a:r>
              <a:rPr lang="zh-CN" altLang="en-US" sz="2400" smtClean="0">
                <a:solidFill>
                  <a:srgbClr val="FF3300"/>
                </a:solidFill>
                <a:effectLst>
                  <a:outerShdw blurRad="38100" dist="38100" dir="2700000" algn="tl">
                    <a:srgbClr val="C0C0C0"/>
                  </a:outerShdw>
                </a:effectLst>
              </a:rPr>
              <a:t>用户片</a:t>
            </a:r>
            <a:endParaRPr lang="zh-CN" altLang="en-US" sz="240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smtClean="0"/>
              <a:t>    按用户要求专门生产的高集成度的</a:t>
            </a:r>
            <a:r>
              <a:rPr lang="en-US" altLang="zh-CN" sz="2400" smtClean="0"/>
              <a:t>VLSI</a:t>
            </a:r>
            <a:r>
              <a:rPr lang="zh-CN" altLang="en-US" sz="2400" smtClean="0"/>
              <a:t>器件。 </a:t>
            </a:r>
            <a:endParaRPr lang="zh-CN" altLang="en-US" sz="2400" smtClean="0"/>
          </a:p>
          <a:p>
            <a:pPr marL="760730" lvl="1" eaLnBrk="1" hangingPunct="1">
              <a:lnSpc>
                <a:spcPct val="95000"/>
              </a:lnSpc>
              <a:buFont typeface="Wingdings" panose="05000000000000000000" pitchFamily="2" charset="2"/>
              <a:buChar char="Ø"/>
              <a:defRPr/>
            </a:pPr>
            <a:r>
              <a:rPr lang="zh-CN" altLang="en-US" sz="2000" smtClean="0"/>
              <a:t>全用户片</a:t>
            </a:r>
            <a:endParaRPr lang="zh-CN" altLang="en-US" sz="2000" smtClean="0"/>
          </a:p>
          <a:p>
            <a:pPr marL="0" indent="0" eaLnBrk="1" hangingPunct="1">
              <a:lnSpc>
                <a:spcPct val="95000"/>
              </a:lnSpc>
              <a:buFont typeface="Wingdings" panose="05000000000000000000" pitchFamily="2" charset="2"/>
              <a:buNone/>
              <a:defRPr/>
            </a:pPr>
            <a:r>
              <a:rPr lang="zh-CN" altLang="en-US" sz="2000" smtClean="0"/>
              <a:t>            完全按用户要求设计的用户片，例如：各种专用芯片。 </a:t>
            </a:r>
            <a:endParaRPr lang="zh-CN" altLang="en-US" sz="2000" smtClean="0"/>
          </a:p>
          <a:p>
            <a:pPr marL="760730" lvl="1" eaLnBrk="1" hangingPunct="1">
              <a:lnSpc>
                <a:spcPct val="95000"/>
              </a:lnSpc>
              <a:buFont typeface="Wingdings" panose="05000000000000000000" pitchFamily="2" charset="2"/>
              <a:buChar char="Ø"/>
              <a:defRPr/>
            </a:pPr>
            <a:r>
              <a:rPr lang="zh-CN" altLang="en-US" sz="2000" smtClean="0"/>
              <a:t>半用户片</a:t>
            </a:r>
            <a:endParaRPr lang="zh-CN" altLang="en-US" sz="2000" smtClean="0"/>
          </a:p>
          <a:p>
            <a:pPr marL="0" indent="0" eaLnBrk="1" hangingPunct="1">
              <a:lnSpc>
                <a:spcPct val="95000"/>
              </a:lnSpc>
              <a:buFont typeface="Wingdings" panose="05000000000000000000" pitchFamily="2" charset="2"/>
              <a:buNone/>
              <a:defRPr/>
            </a:pPr>
            <a:r>
              <a:rPr lang="zh-CN" altLang="en-US" sz="2000" smtClean="0"/>
              <a:t>            按通用片生产的用户片，例如：门阵列片等。</a:t>
            </a:r>
            <a:endParaRPr lang="zh-CN" altLang="en-US" sz="200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zh-CN" altLang="en-US" smtClean="0"/>
              <a:t>器件发展对设计方法的影响</a:t>
            </a:r>
            <a:endParaRPr lang="zh-CN" altLang="en-US" smtClean="0"/>
          </a:p>
        </p:txBody>
      </p:sp>
      <p:sp>
        <p:nvSpPr>
          <p:cNvPr id="1239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器件发展对系统结构的影响</a:t>
            </a:r>
            <a:endParaRPr lang="zh-CN" altLang="en-US" sz="1200" b="0">
              <a:latin typeface="Times New Roman" panose="02020603050405020304" pitchFamily="18" charset="0"/>
              <a:ea typeface="幼圆" panose="02010509060101010101" pitchFamily="49" charset="-122"/>
            </a:endParaRPr>
          </a:p>
        </p:txBody>
      </p:sp>
      <p:sp>
        <p:nvSpPr>
          <p:cNvPr id="195590" name="Rectangle 6"/>
          <p:cNvSpPr>
            <a:spLocks noGrp="1" noChangeArrowheads="1"/>
          </p:cNvSpPr>
          <p:nvPr>
            <p:ph type="body" idx="1"/>
          </p:nvPr>
        </p:nvSpPr>
        <p:spPr/>
        <p:txBody>
          <a:bodyPr/>
          <a:lstStyle/>
          <a:p>
            <a:pPr marL="0" indent="0" eaLnBrk="1" hangingPunct="1">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计算机组成技术下移</a:t>
            </a:r>
            <a:br>
              <a:rPr lang="zh-CN" altLang="en-US" sz="2400" dirty="0" smtClean="0"/>
            </a:br>
            <a:r>
              <a:rPr lang="zh-CN" altLang="en-US" sz="2400" dirty="0" smtClean="0"/>
              <a:t>     原来只有在巨型机、大型机中采用的技术，已经用到微型机中，例如：超流水线、</a:t>
            </a:r>
            <a:r>
              <a:rPr lang="en-US" altLang="zh-CN" sz="2400" dirty="0" smtClean="0"/>
              <a:t>Cache</a:t>
            </a:r>
            <a:r>
              <a:rPr lang="zh-CN" altLang="en-US" sz="2400" dirty="0" smtClean="0"/>
              <a:t>等。</a:t>
            </a:r>
            <a:endParaRPr lang="zh-CN" altLang="en-US" sz="2400" dirty="0" smtClean="0"/>
          </a:p>
          <a:p>
            <a:pPr marL="0" indent="0" eaLnBrk="1" hangingPunct="1">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计算机设计方法上移</a:t>
            </a:r>
            <a:br>
              <a:rPr lang="zh-CN" altLang="en-US" sz="2400" dirty="0" smtClean="0"/>
            </a:br>
            <a:r>
              <a:rPr lang="zh-CN" altLang="en-US" sz="2400" dirty="0" smtClean="0"/>
              <a:t>     第1代计算机，几乎全部由硬件人员设计；第2、3、4代，由应用、软件、硬件和器件人员共同设计；将来：除器件设计之外，主要是软件设计。</a:t>
            </a:r>
            <a:endParaRPr lang="zh-CN" altLang="en-US" sz="2400" dirty="0" smtClean="0"/>
          </a:p>
          <a:p>
            <a:pPr marL="0" indent="0" eaLnBrk="1" hangingPunct="1">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逻辑设计方法改变</a:t>
            </a:r>
            <a:br>
              <a:rPr lang="zh-CN" altLang="en-US" sz="2400" dirty="0" smtClean="0">
                <a:solidFill>
                  <a:srgbClr val="FF3300"/>
                </a:solidFill>
                <a:effectLst>
                  <a:outerShdw blurRad="38100" dist="38100" dir="2700000" algn="tl">
                    <a:srgbClr val="C0C0C0"/>
                  </a:outerShdw>
                </a:effectLst>
              </a:rPr>
            </a:br>
            <a:r>
              <a:rPr lang="zh-CN" altLang="en-US" sz="2400" dirty="0" smtClean="0"/>
              <a:t>     过去逻辑设计很重要，尽量节省每一个芯片，每一个门；目前的设计主要考虑：了解市场，尽量选择通用芯片、标准芯片；结构化设计，规整、易读、易诊断。</a:t>
            </a:r>
            <a:endParaRPr lang="zh-CN" altLang="en-US" sz="2400" dirty="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t>软件对系统结构</a:t>
            </a:r>
            <a:br>
              <a:rPr lang="zh-CN" altLang="en-US" smtClean="0"/>
            </a:br>
            <a:r>
              <a:rPr lang="zh-CN" altLang="en-US" smtClean="0"/>
              <a:t>的影响</a:t>
            </a:r>
            <a:endParaRPr lang="zh-CN" altLang="en-US" smtClean="0"/>
          </a:p>
        </p:txBody>
      </p:sp>
      <p:sp>
        <p:nvSpPr>
          <p:cNvPr id="1249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196613" name="Rectangle 5"/>
          <p:cNvSpPr>
            <a:spLocks noGrp="1" noChangeArrowheads="1"/>
          </p:cNvSpPr>
          <p:nvPr>
            <p:ph type="body" idx="1"/>
          </p:nvPr>
        </p:nvSpPr>
        <p:spPr/>
        <p:txBody>
          <a:bodyPr/>
          <a:lstStyle/>
          <a:p>
            <a:pPr marL="0" indent="0" eaLnBrk="1" hangingPunct="1">
              <a:lnSpc>
                <a:spcPct val="110000"/>
              </a:lnSpc>
              <a:buFont typeface="Wingdings" panose="05000000000000000000" pitchFamily="2" charset="2"/>
              <a:buNone/>
              <a:defRPr/>
            </a:pPr>
            <a:r>
              <a:rPr lang="zh-CN" altLang="en-US" dirty="0" smtClean="0"/>
              <a:t>       用户对软件的要求</a:t>
            </a:r>
            <a:endParaRPr lang="zh-CN" altLang="en-US" dirty="0" smtClean="0"/>
          </a:p>
          <a:p>
            <a:pPr marL="0" indent="0" eaLnBrk="1" hangingPunct="1">
              <a:lnSpc>
                <a:spcPct val="110000"/>
              </a:lnSpc>
              <a:buClr>
                <a:srgbClr val="FF3300"/>
              </a:buClr>
              <a:defRPr/>
            </a:pPr>
            <a:r>
              <a:rPr lang="zh-CN" altLang="en-US" dirty="0" smtClean="0"/>
              <a:t>  </a:t>
            </a:r>
            <a:r>
              <a:rPr lang="zh-CN" altLang="en-US" dirty="0" smtClean="0">
                <a:solidFill>
                  <a:srgbClr val="FF3300"/>
                </a:solidFill>
                <a:effectLst>
                  <a:outerShdw blurRad="38100" dist="38100" dir="2700000" algn="tl">
                    <a:srgbClr val="C0C0C0"/>
                  </a:outerShdw>
                </a:effectLst>
              </a:rPr>
              <a:t>执行速度</a:t>
            </a:r>
            <a:endParaRPr lang="zh-CN" altLang="en-US" dirty="0" smtClean="0">
              <a:solidFill>
                <a:srgbClr val="FF3300"/>
              </a:solidFill>
              <a:effectLst>
                <a:outerShdw blurRad="38100" dist="38100" dir="2700000" algn="tl">
                  <a:srgbClr val="C0C0C0"/>
                </a:outerShdw>
              </a:effectLst>
            </a:endParaRPr>
          </a:p>
          <a:p>
            <a:pPr marL="0" indent="0" eaLnBrk="1" hangingPunct="1">
              <a:lnSpc>
                <a:spcPct val="110000"/>
              </a:lnSpc>
              <a:buClr>
                <a:srgbClr val="FF3300"/>
              </a:buClr>
              <a:defRPr/>
            </a:pPr>
            <a:r>
              <a:rPr lang="zh-CN" altLang="en-US" dirty="0" smtClean="0">
                <a:solidFill>
                  <a:srgbClr val="FF3300"/>
                </a:solidFill>
                <a:effectLst>
                  <a:outerShdw blurRad="38100" dist="38100" dir="2700000" algn="tl">
                    <a:srgbClr val="C0C0C0"/>
                  </a:outerShdw>
                </a:effectLst>
              </a:rPr>
              <a:t>  开发周期</a:t>
            </a:r>
            <a:endParaRPr lang="zh-CN" altLang="en-US" dirty="0" smtClean="0">
              <a:solidFill>
                <a:srgbClr val="FF3300"/>
              </a:solidFill>
              <a:effectLst>
                <a:outerShdw blurRad="38100" dist="38100" dir="2700000" algn="tl">
                  <a:srgbClr val="C0C0C0"/>
                </a:outerShdw>
              </a:effectLst>
            </a:endParaRPr>
          </a:p>
          <a:p>
            <a:pPr marL="0" indent="0" eaLnBrk="1" hangingPunct="1">
              <a:lnSpc>
                <a:spcPct val="110000"/>
              </a:lnSpc>
              <a:buClr>
                <a:srgbClr val="FF3300"/>
              </a:buClr>
              <a:defRPr/>
            </a:pPr>
            <a:r>
              <a:rPr lang="zh-CN" altLang="en-US" dirty="0" smtClean="0">
                <a:solidFill>
                  <a:srgbClr val="FF3300"/>
                </a:solidFill>
                <a:effectLst>
                  <a:outerShdw blurRad="38100" dist="38100" dir="2700000" algn="tl">
                    <a:srgbClr val="C0C0C0"/>
                  </a:outerShdw>
                </a:effectLst>
              </a:rPr>
              <a:t>  可移植性（</a:t>
            </a:r>
            <a:r>
              <a:rPr lang="en-US" altLang="zh-CN" dirty="0" smtClean="0">
                <a:solidFill>
                  <a:srgbClr val="FF3300"/>
                </a:solidFill>
                <a:effectLst>
                  <a:outerShdw blurRad="38100" dist="38100" dir="2700000" algn="tl">
                    <a:srgbClr val="C0C0C0"/>
                  </a:outerShdw>
                </a:effectLst>
              </a:rPr>
              <a:t>portability)</a:t>
            </a:r>
            <a:endParaRPr lang="en-US" altLang="zh-CN"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dirty="0" smtClean="0"/>
              <a:t>       若一个程序可以不经修改或只需少量修改就能运于不同型号的计算机上，则称该程序是可移植的（</a:t>
            </a:r>
            <a:r>
              <a:rPr lang="en-US" altLang="zh-CN" dirty="0" smtClean="0"/>
              <a:t>portable)。</a:t>
            </a:r>
            <a:endParaRPr lang="zh-CN" altLang="en-US"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zh-CN" altLang="en-US" smtClean="0"/>
              <a:t>实现软件可移植性</a:t>
            </a:r>
            <a:endParaRPr lang="zh-CN" altLang="en-US" smtClean="0"/>
          </a:p>
        </p:txBody>
      </p:sp>
      <p:sp>
        <p:nvSpPr>
          <p:cNvPr id="1259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endParaRPr lang="zh-CN" altLang="en-US" sz="1200" b="0">
              <a:latin typeface="Times New Roman" panose="02020603050405020304" pitchFamily="18" charset="0"/>
              <a:ea typeface="幼圆" panose="02010509060101010101" pitchFamily="49" charset="-122"/>
            </a:endParaRPr>
          </a:p>
        </p:txBody>
      </p:sp>
      <p:sp>
        <p:nvSpPr>
          <p:cNvPr id="125956" name="Rectangle 6"/>
          <p:cNvSpPr>
            <a:spLocks noGrp="1" noChangeArrowheads="1"/>
          </p:cNvSpPr>
          <p:nvPr>
            <p:ph type="body" idx="1"/>
          </p:nvPr>
        </p:nvSpPr>
        <p:spPr>
          <a:xfrm>
            <a:off x="2700338" y="2420938"/>
            <a:ext cx="3916362" cy="3095625"/>
          </a:xfrm>
        </p:spPr>
        <p:txBody>
          <a:bodyPr/>
          <a:lstStyle/>
          <a:p>
            <a:pPr eaLnBrk="1" hangingPunct="1">
              <a:lnSpc>
                <a:spcPct val="170000"/>
              </a:lnSpc>
            </a:pPr>
            <a:r>
              <a:rPr lang="zh-CN" altLang="en-US" smtClean="0">
                <a:hlinkClick r:id="rId4" action="ppaction://hlinksldjump"/>
              </a:rPr>
              <a:t>统一高级语言</a:t>
            </a:r>
            <a:endParaRPr lang="zh-CN" altLang="en-US" smtClean="0"/>
          </a:p>
          <a:p>
            <a:pPr eaLnBrk="1" hangingPunct="1">
              <a:lnSpc>
                <a:spcPct val="170000"/>
              </a:lnSpc>
            </a:pPr>
            <a:r>
              <a:rPr lang="zh-CN" altLang="en-US" smtClean="0">
                <a:hlinkClick r:id="rId5" action="ppaction://hlinksldjump"/>
              </a:rPr>
              <a:t>采用系列机思想</a:t>
            </a:r>
            <a:endParaRPr lang="zh-CN" altLang="en-US" smtClean="0"/>
          </a:p>
          <a:p>
            <a:pPr eaLnBrk="1" hangingPunct="1">
              <a:lnSpc>
                <a:spcPct val="170000"/>
              </a:lnSpc>
            </a:pPr>
            <a:r>
              <a:rPr lang="zh-CN" altLang="en-US" smtClean="0">
                <a:hlinkClick r:id="rId6" action="ppaction://hlinksldjump"/>
              </a:rPr>
              <a:t>模拟与仿真</a:t>
            </a:r>
            <a:endParaRPr lang="zh-CN" altLang="en-US" smtClean="0"/>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zh-CN" altLang="en-US" smtClean="0"/>
              <a:t>统一高级语言</a:t>
            </a:r>
            <a:endParaRPr lang="zh-CN" altLang="en-US" smtClean="0"/>
          </a:p>
        </p:txBody>
      </p:sp>
      <p:sp>
        <p:nvSpPr>
          <p:cNvPr id="1269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198661" name="Rectangle 5"/>
          <p:cNvSpPr>
            <a:spLocks noGrp="1" noChangeArrowheads="1"/>
          </p:cNvSpPr>
          <p:nvPr>
            <p:ph type="body" idx="1"/>
          </p:nvPr>
        </p:nvSpPr>
        <p:spPr>
          <a:xfrm>
            <a:off x="809625" y="2060575"/>
            <a:ext cx="7958138" cy="4264025"/>
          </a:xfrm>
        </p:spPr>
        <p:txBody>
          <a:bodyPr/>
          <a:lstStyle/>
          <a:p>
            <a:pPr marL="0" indent="0" eaLnBrk="1" hangingPunct="1">
              <a:lnSpc>
                <a:spcPct val="90000"/>
              </a:lnSpc>
              <a:buClr>
                <a:srgbClr val="FF3300"/>
              </a:buClr>
              <a:defRPr/>
            </a:pPr>
            <a:r>
              <a:rPr lang="zh-CN" altLang="en-US" sz="2800" dirty="0" smtClean="0">
                <a:solidFill>
                  <a:srgbClr val="FF3300"/>
                </a:solidFill>
                <a:effectLst>
                  <a:outerShdw blurRad="38100" dist="38100" dir="2700000" algn="tl">
                    <a:srgbClr val="C0C0C0"/>
                  </a:outerShdw>
                </a:effectLst>
              </a:rPr>
              <a:t>  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800" dirty="0" smtClean="0"/>
              <a:t>    </a:t>
            </a:r>
            <a:r>
              <a:rPr lang="zh-CN" altLang="en-US" sz="2400" dirty="0" smtClean="0"/>
              <a:t>设计出一种完全通用的高级语言，为所有的程序员所使用。</a:t>
            </a:r>
            <a:endParaRPr lang="zh-CN" altLang="en-US" sz="2400" dirty="0" smtClean="0"/>
          </a:p>
          <a:p>
            <a:pPr marL="0" indent="0" eaLnBrk="1" hangingPunct="1">
              <a:lnSpc>
                <a:spcPct val="90000"/>
              </a:lnSpc>
              <a:buClr>
                <a:srgbClr val="FF3300"/>
              </a:buClr>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存在问题</a:t>
            </a:r>
            <a:endParaRPr lang="zh-CN" altLang="en-US" sz="2800" dirty="0" smtClean="0">
              <a:solidFill>
                <a:srgbClr val="FF3300"/>
              </a:solidFill>
              <a:effectLst>
                <a:outerShdw blurRad="38100" dist="38100" dir="2700000" algn="tl">
                  <a:srgbClr val="C0C0C0"/>
                </a:outerShdw>
              </a:effectLst>
            </a:endParaRPr>
          </a:p>
          <a:p>
            <a:pPr marL="760730" lvl="1" eaLnBrk="1" hangingPunct="1">
              <a:lnSpc>
                <a:spcPct val="90000"/>
              </a:lnSpc>
              <a:buFont typeface="Wingdings" panose="05000000000000000000" pitchFamily="2" charset="2"/>
              <a:buChar char="Ø"/>
              <a:defRPr/>
            </a:pPr>
            <a:r>
              <a:rPr lang="zh-CN" altLang="en-US" sz="2400" dirty="0" smtClean="0"/>
              <a:t>不同的用途往往要求语言有不同的语法结构和语义结构</a:t>
            </a:r>
            <a:endParaRPr lang="zh-CN" altLang="en-US" sz="2400" dirty="0" smtClean="0"/>
          </a:p>
          <a:p>
            <a:pPr marL="760730" lvl="1" eaLnBrk="1" hangingPunct="1">
              <a:lnSpc>
                <a:spcPct val="90000"/>
              </a:lnSpc>
              <a:buFont typeface="Wingdings" panose="05000000000000000000" pitchFamily="2" charset="2"/>
              <a:buChar char="Ø"/>
              <a:defRPr/>
            </a:pPr>
            <a:r>
              <a:rPr lang="zh-CN" altLang="en-US" sz="2400" dirty="0" smtClean="0"/>
              <a:t>人们对语言的基本结构还没有透彻的和统一的认识</a:t>
            </a:r>
            <a:endParaRPr lang="zh-CN" altLang="en-US" sz="2400" dirty="0" smtClean="0"/>
          </a:p>
          <a:p>
            <a:pPr marL="760730" lvl="1" eaLnBrk="1" hangingPunct="1">
              <a:lnSpc>
                <a:spcPct val="90000"/>
              </a:lnSpc>
              <a:buFont typeface="Wingdings" panose="05000000000000000000" pitchFamily="2" charset="2"/>
              <a:buChar char="Ø"/>
              <a:defRPr/>
            </a:pPr>
            <a:r>
              <a:rPr lang="zh-CN" altLang="en-US" sz="2400" dirty="0" smtClean="0"/>
              <a:t>习惯势力的影响</a:t>
            </a:r>
            <a:endParaRPr lang="zh-CN" altLang="en-US" sz="2400" dirty="0" smtClean="0"/>
          </a:p>
          <a:p>
            <a:pPr marL="0" indent="0" eaLnBrk="1" hangingPunct="1">
              <a:lnSpc>
                <a:spcPct val="90000"/>
              </a:lnSpc>
              <a:buClr>
                <a:srgbClr val="FF3300"/>
              </a:buClr>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en-US" altLang="zh-CN" sz="2400" dirty="0" smtClean="0"/>
              <a:t>     Java</a:t>
            </a:r>
            <a:r>
              <a:rPr lang="zh-CN" altLang="en-US" sz="2400" dirty="0" smtClean="0"/>
              <a:t>语言。</a:t>
            </a:r>
            <a:endParaRPr lang="zh-CN" altLang="en-US" sz="2400" dirty="0" smtClean="0"/>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smtClean="0"/>
              <a:t>采用系列机思想</a:t>
            </a:r>
            <a:endParaRPr lang="zh-CN" altLang="en-US" smtClean="0"/>
          </a:p>
        </p:txBody>
      </p:sp>
      <p:sp>
        <p:nvSpPr>
          <p:cNvPr id="1280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199684" name="Rectangle 4"/>
          <p:cNvSpPr>
            <a:spLocks noGrp="1" noChangeArrowheads="1"/>
          </p:cNvSpPr>
          <p:nvPr>
            <p:ph type="body" idx="1"/>
          </p:nvPr>
        </p:nvSpPr>
        <p:spPr>
          <a:xfrm>
            <a:off x="809625" y="2060575"/>
            <a:ext cx="7958138" cy="4264025"/>
          </a:xfrm>
        </p:spPr>
        <p:txBody>
          <a:bodyPr/>
          <a:lstStyle/>
          <a:p>
            <a:pPr marL="0" indent="0" eaLnBrk="1" hangingPunct="1">
              <a:lnSpc>
                <a:spcPct val="95000"/>
              </a:lnSpc>
              <a:buFont typeface="Wingdings" panose="05000000000000000000" pitchFamily="2" charset="2"/>
              <a:buNone/>
              <a:defRPr/>
            </a:pPr>
            <a:r>
              <a:rPr lang="zh-CN" altLang="en-US" sz="2400" dirty="0" smtClean="0"/>
              <a:t>       先确定好系统结构，软件设计者据此设计软件，硬件设计者则根据不同的性能要求，采用不同的组成和实现技术，提供不同档次的机器。</a:t>
            </a:r>
            <a:endParaRPr lang="zh-CN" altLang="en-US" sz="2400" dirty="0" smtClean="0"/>
          </a:p>
          <a:p>
            <a:pPr marL="0" indent="0" eaLnBrk="1" hangingPunct="1">
              <a:lnSpc>
                <a:spcPct val="95000"/>
              </a:lnSpc>
              <a:buClr>
                <a:srgbClr val="FF3300"/>
              </a:buClr>
              <a:defRPr/>
            </a:pPr>
            <a:r>
              <a:rPr lang="zh-CN" altLang="en-US" sz="2400" dirty="0" smtClean="0">
                <a:solidFill>
                  <a:srgbClr val="FF3300"/>
                </a:solidFill>
                <a:effectLst>
                  <a:outerShdw blurRad="38100" dist="38100" dir="2700000" algn="tl">
                    <a:srgbClr val="C0C0C0"/>
                  </a:outerShdw>
                </a:effectLst>
              </a:rPr>
              <a:t>  系列机</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dirty="0" smtClean="0"/>
              <a:t>       是指在一个厂家内生产的具有相同的系统结构，但具有不同组成和实现的一系列不同型号的机器。例如，</a:t>
            </a:r>
            <a:r>
              <a:rPr lang="en-US" altLang="zh-CN" sz="2400" dirty="0" smtClean="0"/>
              <a:t>IBM PC</a:t>
            </a:r>
            <a:r>
              <a:rPr lang="zh-CN" altLang="en-US" sz="2400" dirty="0" smtClean="0"/>
              <a:t>系列、</a:t>
            </a:r>
            <a:r>
              <a:rPr lang="en-US" altLang="zh-CN" sz="2400" dirty="0" smtClean="0"/>
              <a:t>IBM370</a:t>
            </a:r>
            <a:r>
              <a:rPr lang="zh-CN" altLang="en-US" sz="2400" dirty="0" smtClean="0"/>
              <a:t>系列等。</a:t>
            </a:r>
            <a:endParaRPr lang="zh-CN" altLang="en-US" sz="2400" dirty="0" smtClean="0"/>
          </a:p>
          <a:p>
            <a:pPr marL="0" indent="0" eaLnBrk="1" hangingPunct="1">
              <a:lnSpc>
                <a:spcPct val="95000"/>
              </a:lnSpc>
              <a:buClr>
                <a:srgbClr val="FF3300"/>
              </a:buClr>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兼容机</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dirty="0" smtClean="0"/>
              <a:t>       是指不同公司厂家生产的具有相同系统结构，但具有不同组成和实现的一系列不同型号的机器。兼容机允许进行扩充，例如：长城0520兼容机增加了汉字处理功能</a:t>
            </a:r>
            <a:endParaRPr lang="zh-CN" altLang="en-US" sz="2400" dirty="0" smtClean="0"/>
          </a:p>
        </p:txBody>
      </p:sp>
      <p:sp>
        <p:nvSpPr>
          <p:cNvPr id="12800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smtClean="0"/>
              <a:t>软件兼容性（</a:t>
            </a:r>
            <a:r>
              <a:rPr lang="en-US" altLang="zh-CN" smtClean="0"/>
              <a:t>compatibility)</a:t>
            </a:r>
            <a:endParaRPr lang="zh-CN" altLang="en-US" smtClean="0"/>
          </a:p>
        </p:txBody>
      </p:sp>
      <p:sp>
        <p:nvSpPr>
          <p:cNvPr id="1290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129028"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endParaRPr lang="zh-CN" altLang="en-US" sz="1200" b="0">
              <a:latin typeface="幼圆" panose="02010509060101010101" pitchFamily="49" charset="-122"/>
              <a:ea typeface="幼圆" panose="02010509060101010101" pitchFamily="49" charset="-122"/>
            </a:endParaRPr>
          </a:p>
        </p:txBody>
      </p:sp>
      <p:sp>
        <p:nvSpPr>
          <p:cNvPr id="201734" name="Rectangle 6"/>
          <p:cNvSpPr>
            <a:spLocks noGrp="1" noChangeArrowheads="1"/>
          </p:cNvSpPr>
          <p:nvPr>
            <p:ph type="body" idx="1"/>
          </p:nvPr>
        </p:nvSpPr>
        <p:spPr>
          <a:xfrm>
            <a:off x="809625" y="1989138"/>
            <a:ext cx="7958138" cy="1266825"/>
          </a:xfrm>
        </p:spPr>
        <p:txBody>
          <a:bodyPr/>
          <a:lstStyle/>
          <a:p>
            <a:pPr marL="0" indent="0" eaLnBrk="1" hangingPunct="1">
              <a:lnSpc>
                <a:spcPct val="130000"/>
              </a:lnSpc>
              <a:buFont typeface="Wingdings" panose="05000000000000000000" pitchFamily="2" charset="2"/>
              <a:buNone/>
              <a:defRPr/>
            </a:pPr>
            <a:r>
              <a:rPr lang="zh-CN" altLang="en-US" sz="2800" smtClean="0"/>
              <a:t>       </a:t>
            </a:r>
            <a:r>
              <a:rPr lang="zh-CN" altLang="en-US" sz="2800" smtClean="0">
                <a:solidFill>
                  <a:srgbClr val="FF3300"/>
                </a:solidFill>
                <a:effectLst>
                  <a:outerShdw blurRad="38100" dist="38100" dir="2700000" algn="tl">
                    <a:srgbClr val="C0C0C0"/>
                  </a:outerShdw>
                </a:effectLst>
              </a:rPr>
              <a:t>软件兼容性</a:t>
            </a:r>
            <a:r>
              <a:rPr lang="zh-CN" altLang="en-US" sz="2800" smtClean="0"/>
              <a:t>指的是同一软件可不加修改地运行于该系列机器中的各档机器上的特性。        </a:t>
            </a:r>
            <a:endParaRPr lang="zh-CN" altLang="en-US" sz="2800" smtClean="0"/>
          </a:p>
        </p:txBody>
      </p:sp>
      <p:grpSp>
        <p:nvGrpSpPr>
          <p:cNvPr id="129030" name="Group 29"/>
          <p:cNvGrpSpPr/>
          <p:nvPr/>
        </p:nvGrpSpPr>
        <p:grpSpPr bwMode="auto">
          <a:xfrm>
            <a:off x="838200" y="3276600"/>
            <a:ext cx="5257800" cy="3216275"/>
            <a:chOff x="528" y="2064"/>
            <a:chExt cx="3312" cy="2026"/>
          </a:xfrm>
        </p:grpSpPr>
        <p:sp>
          <p:nvSpPr>
            <p:cNvPr id="129032" name="Line 8"/>
            <p:cNvSpPr>
              <a:spLocks noChangeShapeType="1"/>
            </p:cNvSpPr>
            <p:nvPr/>
          </p:nvSpPr>
          <p:spPr bwMode="auto">
            <a:xfrm flipV="1">
              <a:off x="912" y="3792"/>
              <a:ext cx="2928" cy="0"/>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3" name="Line 9"/>
            <p:cNvSpPr>
              <a:spLocks noChangeShapeType="1"/>
            </p:cNvSpPr>
            <p:nvPr/>
          </p:nvSpPr>
          <p:spPr bwMode="auto">
            <a:xfrm flipV="1">
              <a:off x="912" y="2352"/>
              <a:ext cx="0" cy="1440"/>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4" name="Text Box 10"/>
            <p:cNvSpPr txBox="1">
              <a:spLocks noChangeArrowheads="1"/>
            </p:cNvSpPr>
            <p:nvPr/>
          </p:nvSpPr>
          <p:spPr bwMode="auto">
            <a:xfrm>
              <a:off x="3312" y="384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b="0">
                  <a:latin typeface="Times New Roman" panose="02020603050405020304" pitchFamily="18" charset="0"/>
                </a:rPr>
                <a:t>时间</a:t>
              </a:r>
              <a:endParaRPr lang="zh-CN" altLang="en-US" sz="2000" b="0">
                <a:latin typeface="Times New Roman" panose="02020603050405020304" pitchFamily="18" charset="0"/>
              </a:endParaRPr>
            </a:p>
          </p:txBody>
        </p:sp>
        <p:sp>
          <p:nvSpPr>
            <p:cNvPr id="129035" name="Text Box 11"/>
            <p:cNvSpPr txBox="1">
              <a:spLocks noChangeArrowheads="1"/>
            </p:cNvSpPr>
            <p:nvPr/>
          </p:nvSpPr>
          <p:spPr bwMode="auto">
            <a:xfrm>
              <a:off x="528" y="2064"/>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b="0">
                  <a:latin typeface="Times New Roman" panose="02020603050405020304" pitchFamily="18" charset="0"/>
                </a:rPr>
                <a:t>机器档次</a:t>
              </a:r>
              <a:endParaRPr lang="zh-CN" altLang="en-US" sz="2000" b="0">
                <a:latin typeface="Times New Roman" panose="02020603050405020304" pitchFamily="18" charset="0"/>
              </a:endParaRPr>
            </a:p>
          </p:txBody>
        </p:sp>
        <p:sp>
          <p:nvSpPr>
            <p:cNvPr id="129036" name="Freeform 12"/>
            <p:cNvSpPr/>
            <p:nvPr/>
          </p:nvSpPr>
          <p:spPr bwMode="auto">
            <a:xfrm>
              <a:off x="922" y="2571"/>
              <a:ext cx="230" cy="360"/>
            </a:xfrm>
            <a:custGeom>
              <a:avLst/>
              <a:gdLst>
                <a:gd name="T0" fmla="*/ 0 w 214"/>
                <a:gd name="T1" fmla="*/ 11 h 493"/>
                <a:gd name="T2" fmla="*/ 353 w 214"/>
                <a:gd name="T3" fmla="*/ 9 h 493"/>
                <a:gd name="T4" fmla="*/ 507 w 214"/>
                <a:gd name="T5" fmla="*/ 7 h 493"/>
                <a:gd name="T6" fmla="*/ 446 w 214"/>
                <a:gd name="T7" fmla="*/ 3 h 493"/>
                <a:gd name="T8" fmla="*/ 4 w 214"/>
                <a:gd name="T9" fmla="*/ 0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493">
                  <a:moveTo>
                    <a:pt x="0" y="493"/>
                  </a:moveTo>
                  <a:lnTo>
                    <a:pt x="148" y="419"/>
                  </a:lnTo>
                  <a:lnTo>
                    <a:pt x="214" y="301"/>
                  </a:lnTo>
                  <a:lnTo>
                    <a:pt x="188" y="105"/>
                  </a:lnTo>
                  <a:lnTo>
                    <a:pt x="4" y="0"/>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7" name="Freeform 13"/>
            <p:cNvSpPr/>
            <p:nvPr/>
          </p:nvSpPr>
          <p:spPr bwMode="auto">
            <a:xfrm>
              <a:off x="922" y="2931"/>
              <a:ext cx="240" cy="384"/>
            </a:xfrm>
            <a:custGeom>
              <a:avLst/>
              <a:gdLst>
                <a:gd name="T0" fmla="*/ 0 w 240"/>
                <a:gd name="T1" fmla="*/ 0 h 528"/>
                <a:gd name="T2" fmla="*/ 161 w 240"/>
                <a:gd name="T3" fmla="*/ 3 h 528"/>
                <a:gd name="T4" fmla="*/ 240 w 240"/>
                <a:gd name="T5" fmla="*/ 6 h 528"/>
                <a:gd name="T6" fmla="*/ 161 w 240"/>
                <a:gd name="T7" fmla="*/ 9 h 528"/>
                <a:gd name="T8" fmla="*/ 44 w 240"/>
                <a:gd name="T9" fmla="*/ 12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528">
                  <a:moveTo>
                    <a:pt x="0" y="0"/>
                  </a:moveTo>
                  <a:lnTo>
                    <a:pt x="161" y="122"/>
                  </a:lnTo>
                  <a:lnTo>
                    <a:pt x="240" y="266"/>
                  </a:lnTo>
                  <a:lnTo>
                    <a:pt x="161" y="436"/>
                  </a:lnTo>
                  <a:lnTo>
                    <a:pt x="44" y="528"/>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8" name="Freeform 14"/>
            <p:cNvSpPr/>
            <p:nvPr/>
          </p:nvSpPr>
          <p:spPr bwMode="auto">
            <a:xfrm>
              <a:off x="2496" y="3552"/>
              <a:ext cx="742" cy="219"/>
            </a:xfrm>
            <a:custGeom>
              <a:avLst/>
              <a:gdLst>
                <a:gd name="T0" fmla="*/ 0 w 742"/>
                <a:gd name="T1" fmla="*/ 7 h 301"/>
                <a:gd name="T2" fmla="*/ 153 w 742"/>
                <a:gd name="T3" fmla="*/ 2 h 301"/>
                <a:gd name="T4" fmla="*/ 401 w 742"/>
                <a:gd name="T5" fmla="*/ 0 h 301"/>
                <a:gd name="T6" fmla="*/ 650 w 742"/>
                <a:gd name="T7" fmla="*/ 2 h 301"/>
                <a:gd name="T8" fmla="*/ 742 w 742"/>
                <a:gd name="T9" fmla="*/ 7 h 3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301">
                  <a:moveTo>
                    <a:pt x="0" y="297"/>
                  </a:moveTo>
                  <a:lnTo>
                    <a:pt x="153" y="105"/>
                  </a:lnTo>
                  <a:lnTo>
                    <a:pt x="401" y="0"/>
                  </a:lnTo>
                  <a:lnTo>
                    <a:pt x="650" y="105"/>
                  </a:lnTo>
                  <a:lnTo>
                    <a:pt x="742" y="301"/>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9" name="Freeform 15"/>
            <p:cNvSpPr/>
            <p:nvPr/>
          </p:nvSpPr>
          <p:spPr bwMode="auto">
            <a:xfrm>
              <a:off x="1680" y="3600"/>
              <a:ext cx="803" cy="161"/>
            </a:xfrm>
            <a:custGeom>
              <a:avLst/>
              <a:gdLst>
                <a:gd name="T0" fmla="*/ 803 w 803"/>
                <a:gd name="T1" fmla="*/ 5 h 222"/>
                <a:gd name="T2" fmla="*/ 550 w 803"/>
                <a:gd name="T3" fmla="*/ 1 h 222"/>
                <a:gd name="T4" fmla="*/ 275 w 803"/>
                <a:gd name="T5" fmla="*/ 0 h 222"/>
                <a:gd name="T6" fmla="*/ 66 w 803"/>
                <a:gd name="T7" fmla="*/ 2 h 222"/>
                <a:gd name="T8" fmla="*/ 0 w 803"/>
                <a:gd name="T9" fmla="*/ 5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3" h="222">
                  <a:moveTo>
                    <a:pt x="803" y="218"/>
                  </a:moveTo>
                  <a:lnTo>
                    <a:pt x="550" y="52"/>
                  </a:lnTo>
                  <a:lnTo>
                    <a:pt x="275" y="0"/>
                  </a:lnTo>
                  <a:lnTo>
                    <a:pt x="66" y="78"/>
                  </a:lnTo>
                  <a:lnTo>
                    <a:pt x="0" y="222"/>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0" name="Line 16"/>
            <p:cNvSpPr>
              <a:spLocks noChangeShapeType="1"/>
            </p:cNvSpPr>
            <p:nvPr/>
          </p:nvSpPr>
          <p:spPr bwMode="auto">
            <a:xfrm>
              <a:off x="960" y="2928"/>
              <a:ext cx="1392"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1" name="Rectangle 17"/>
            <p:cNvSpPr>
              <a:spLocks noChangeArrowheads="1"/>
            </p:cNvSpPr>
            <p:nvPr/>
          </p:nvSpPr>
          <p:spPr bwMode="auto">
            <a:xfrm>
              <a:off x="2352" y="2880"/>
              <a:ext cx="240" cy="139"/>
            </a:xfrm>
            <a:prstGeom prst="rect">
              <a:avLst/>
            </a:prstGeom>
            <a:solidFill>
              <a:srgbClr val="FFFFFF"/>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29042" name="Line 18"/>
            <p:cNvSpPr>
              <a:spLocks noChangeShapeType="1"/>
            </p:cNvSpPr>
            <p:nvPr/>
          </p:nvSpPr>
          <p:spPr bwMode="auto">
            <a:xfrm>
              <a:off x="2496" y="3024"/>
              <a:ext cx="0" cy="722"/>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3" name="Text Box 19"/>
            <p:cNvSpPr txBox="1">
              <a:spLocks noChangeArrowheads="1"/>
            </p:cNvSpPr>
            <p:nvPr/>
          </p:nvSpPr>
          <p:spPr bwMode="auto">
            <a:xfrm>
              <a:off x="2642" y="283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当前机器</a:t>
              </a:r>
              <a:endParaRPr lang="zh-CN" altLang="en-US" sz="2000" b="0">
                <a:latin typeface="Times New Roman" panose="02020603050405020304" pitchFamily="18" charset="0"/>
              </a:endParaRPr>
            </a:p>
          </p:txBody>
        </p:sp>
        <p:sp>
          <p:nvSpPr>
            <p:cNvPr id="129044" name="Text Box 20"/>
            <p:cNvSpPr txBox="1">
              <a:spLocks noChangeArrowheads="1"/>
            </p:cNvSpPr>
            <p:nvPr/>
          </p:nvSpPr>
          <p:spPr bwMode="auto">
            <a:xfrm>
              <a:off x="1152" y="259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向上兼容</a:t>
              </a:r>
              <a:endParaRPr lang="zh-CN" altLang="en-US" sz="2000" b="0">
                <a:latin typeface="Times New Roman" panose="02020603050405020304" pitchFamily="18" charset="0"/>
              </a:endParaRPr>
            </a:p>
          </p:txBody>
        </p:sp>
        <p:sp>
          <p:nvSpPr>
            <p:cNvPr id="129045" name="Text Box 21"/>
            <p:cNvSpPr txBox="1">
              <a:spLocks noChangeArrowheads="1"/>
            </p:cNvSpPr>
            <p:nvPr/>
          </p:nvSpPr>
          <p:spPr bwMode="auto">
            <a:xfrm>
              <a:off x="1152" y="302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向下兼容</a:t>
              </a:r>
              <a:endParaRPr lang="zh-CN" altLang="en-US" sz="2000" b="0">
                <a:latin typeface="Times New Roman" panose="02020603050405020304" pitchFamily="18" charset="0"/>
              </a:endParaRPr>
            </a:p>
          </p:txBody>
        </p:sp>
        <p:sp>
          <p:nvSpPr>
            <p:cNvPr id="129046" name="Text Box 22"/>
            <p:cNvSpPr txBox="1">
              <a:spLocks noChangeArrowheads="1"/>
            </p:cNvSpPr>
            <p:nvPr/>
          </p:nvSpPr>
          <p:spPr bwMode="auto">
            <a:xfrm>
              <a:off x="1008" y="230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高</a:t>
              </a:r>
              <a:endParaRPr lang="zh-CN" altLang="en-US" sz="2000" b="0">
                <a:latin typeface="Times New Roman" panose="02020603050405020304" pitchFamily="18" charset="0"/>
              </a:endParaRPr>
            </a:p>
          </p:txBody>
        </p:sp>
        <p:sp>
          <p:nvSpPr>
            <p:cNvPr id="129047" name="Text Box 23"/>
            <p:cNvSpPr txBox="1">
              <a:spLocks noChangeArrowheads="1"/>
            </p:cNvSpPr>
            <p:nvPr/>
          </p:nvSpPr>
          <p:spPr bwMode="auto">
            <a:xfrm>
              <a:off x="1066" y="331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低</a:t>
              </a:r>
              <a:endParaRPr lang="zh-CN" altLang="en-US" sz="2000" b="0">
                <a:latin typeface="Times New Roman" panose="02020603050405020304" pitchFamily="18" charset="0"/>
              </a:endParaRPr>
            </a:p>
          </p:txBody>
        </p:sp>
        <p:sp>
          <p:nvSpPr>
            <p:cNvPr id="129048" name="Text Box 24"/>
            <p:cNvSpPr txBox="1">
              <a:spLocks noChangeArrowheads="1"/>
            </p:cNvSpPr>
            <p:nvPr/>
          </p:nvSpPr>
          <p:spPr bwMode="auto">
            <a:xfrm>
              <a:off x="2640" y="331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向后兼容</a:t>
              </a:r>
              <a:endParaRPr lang="zh-CN" altLang="en-US" sz="2000" b="0">
                <a:latin typeface="Times New Roman" panose="02020603050405020304" pitchFamily="18" charset="0"/>
              </a:endParaRPr>
            </a:p>
          </p:txBody>
        </p:sp>
        <p:sp>
          <p:nvSpPr>
            <p:cNvPr id="129049" name="Text Box 25"/>
            <p:cNvSpPr txBox="1">
              <a:spLocks noChangeArrowheads="1"/>
            </p:cNvSpPr>
            <p:nvPr/>
          </p:nvSpPr>
          <p:spPr bwMode="auto">
            <a:xfrm>
              <a:off x="1584" y="336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latin typeface="Times New Roman" panose="02020603050405020304" pitchFamily="18" charset="0"/>
                </a:rPr>
                <a:t>向前兼容</a:t>
              </a:r>
              <a:endParaRPr lang="zh-CN" altLang="en-US" sz="2000" b="0">
                <a:latin typeface="Times New Roman" panose="02020603050405020304" pitchFamily="18" charset="0"/>
              </a:endParaRPr>
            </a:p>
          </p:txBody>
        </p:sp>
      </p:grpSp>
      <p:sp>
        <p:nvSpPr>
          <p:cNvPr id="201755" name="Rectangle 27"/>
          <p:cNvSpPr>
            <a:spLocks noChangeArrowheads="1"/>
          </p:cNvSpPr>
          <p:nvPr/>
        </p:nvSpPr>
        <p:spPr bwMode="auto">
          <a:xfrm>
            <a:off x="6172200" y="3200400"/>
            <a:ext cx="2514600" cy="31083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a:spcBef>
                <a:spcPct val="0"/>
              </a:spcBef>
              <a:defRPr kumimoji="1" sz="2400">
                <a:solidFill>
                  <a:schemeClr val="tx1"/>
                </a:solidFill>
                <a:latin typeface="Times New Roman" panose="02020603050405020304" pitchFamily="18" charset="0"/>
                <a:ea typeface="宋体" panose="02010600030101010101" pitchFamily="2" charset="-122"/>
              </a:defRPr>
            </a:lvl1pPr>
            <a:lvl2pPr marL="86042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7952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98625"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117725"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749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321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93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65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ea typeface="楷体_GB2312" pitchFamily="49" charset="-122"/>
              </a:rPr>
              <a:t>向后兼容</a:t>
            </a:r>
            <a:r>
              <a:rPr lang="zh-CN" altLang="en-US" b="1" smtClean="0">
                <a:ea typeface="楷体_GB2312" pitchFamily="49" charset="-122"/>
              </a:rPr>
              <a:t>必须做到，而</a:t>
            </a:r>
            <a:r>
              <a:rPr lang="zh-CN" altLang="en-US" b="1" smtClean="0">
                <a:solidFill>
                  <a:srgbClr val="FF3300"/>
                </a:solidFill>
                <a:effectLst>
                  <a:outerShdw blurRad="38100" dist="38100" dir="2700000" algn="tl">
                    <a:srgbClr val="000000"/>
                  </a:outerShdw>
                </a:effectLst>
                <a:ea typeface="楷体_GB2312" pitchFamily="49" charset="-122"/>
              </a:rPr>
              <a:t>向前兼容</a:t>
            </a:r>
            <a:r>
              <a:rPr lang="zh-CN" altLang="en-US" b="1" smtClean="0">
                <a:ea typeface="楷体_GB2312" pitchFamily="49" charset="-122"/>
              </a:rPr>
              <a:t>却不一定。</a:t>
            </a:r>
            <a:endParaRPr lang="zh-CN" altLang="en-US" b="1" smtClean="0">
              <a:ea typeface="楷体_GB2312" pitchFamily="49" charset="-122"/>
            </a:endParaRPr>
          </a:p>
          <a:p>
            <a:pPr>
              <a:lnSpc>
                <a:spcPct val="110000"/>
              </a:lnSpc>
              <a:spcBef>
                <a:spcPct val="20000"/>
              </a:spcBef>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ea typeface="楷体_GB2312" pitchFamily="49" charset="-122"/>
              </a:rPr>
              <a:t>向上兼容</a:t>
            </a:r>
            <a:r>
              <a:rPr lang="zh-CN" altLang="en-US" b="1" smtClean="0">
                <a:ea typeface="楷体_GB2312" pitchFamily="49" charset="-122"/>
              </a:rPr>
              <a:t>一般要求做到，而</a:t>
            </a:r>
            <a:r>
              <a:rPr lang="zh-CN" altLang="en-US" b="1" smtClean="0">
                <a:solidFill>
                  <a:srgbClr val="FF3300"/>
                </a:solidFill>
                <a:effectLst>
                  <a:outerShdw blurRad="38100" dist="38100" dir="2700000" algn="tl">
                    <a:srgbClr val="000000"/>
                  </a:outerShdw>
                </a:effectLst>
                <a:ea typeface="楷体_GB2312" pitchFamily="49" charset="-122"/>
              </a:rPr>
              <a:t>向下兼容</a:t>
            </a:r>
            <a:r>
              <a:rPr lang="zh-CN" altLang="en-US" b="1" smtClean="0">
                <a:ea typeface="楷体_GB2312" pitchFamily="49" charset="-122"/>
              </a:rPr>
              <a:t>却不一定。</a:t>
            </a:r>
            <a:endParaRPr lang="zh-CN" altLang="en-US" b="1" smtClean="0">
              <a:ea typeface="楷体_GB2312"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zh-CN" altLang="en-US" smtClean="0"/>
              <a:t>计算机系统层次</a:t>
            </a:r>
            <a:br>
              <a:rPr lang="zh-CN" altLang="en-US" smtClean="0"/>
            </a:br>
            <a:r>
              <a:rPr lang="zh-CN" altLang="en-US" smtClean="0"/>
              <a:t>结构图</a:t>
            </a:r>
            <a:endParaRPr lang="zh-CN" altLang="en-US" smtClean="0"/>
          </a:p>
        </p:txBody>
      </p:sp>
      <p:sp>
        <p:nvSpPr>
          <p:cNvPr id="15363" name="Text Box 3"/>
          <p:cNvSpPr txBox="1">
            <a:spLocks noChangeArrowheads="1"/>
          </p:cNvSpPr>
          <p:nvPr/>
        </p:nvSpPr>
        <p:spPr bwMode="auto">
          <a:xfrm>
            <a:off x="1371600" y="0"/>
            <a:ext cx="756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grpSp>
        <p:nvGrpSpPr>
          <p:cNvPr id="15364" name="Group 57"/>
          <p:cNvGrpSpPr/>
          <p:nvPr/>
        </p:nvGrpSpPr>
        <p:grpSpPr bwMode="auto">
          <a:xfrm>
            <a:off x="1143000" y="1981200"/>
            <a:ext cx="7437438" cy="4448175"/>
            <a:chOff x="720" y="1248"/>
            <a:chExt cx="4685" cy="2802"/>
          </a:xfrm>
        </p:grpSpPr>
        <p:sp>
          <p:nvSpPr>
            <p:cNvPr id="15366" name="Text Box 14"/>
            <p:cNvSpPr txBox="1">
              <a:spLocks noChangeArrowheads="1"/>
            </p:cNvSpPr>
            <p:nvPr/>
          </p:nvSpPr>
          <p:spPr bwMode="auto">
            <a:xfrm>
              <a:off x="1920" y="1344"/>
              <a:ext cx="1056"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3" action="ppaction://hlinksldjump"/>
                </a:rPr>
                <a:t>应用语言级</a:t>
              </a:r>
              <a:endParaRPr lang="zh-CN" altLang="en-US" sz="2000"/>
            </a:p>
          </p:txBody>
        </p:sp>
        <p:sp>
          <p:nvSpPr>
            <p:cNvPr id="15367" name="Text Box 15"/>
            <p:cNvSpPr txBox="1">
              <a:spLocks noChangeArrowheads="1"/>
            </p:cNvSpPr>
            <p:nvPr/>
          </p:nvSpPr>
          <p:spPr bwMode="auto">
            <a:xfrm>
              <a:off x="1920" y="1728"/>
              <a:ext cx="1056"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4" action="ppaction://hlinksldjump"/>
                </a:rPr>
                <a:t>高级语言级</a:t>
              </a:r>
              <a:endParaRPr lang="zh-CN" altLang="en-US" sz="2000"/>
            </a:p>
          </p:txBody>
        </p:sp>
        <p:sp>
          <p:nvSpPr>
            <p:cNvPr id="15368" name="Text Box 16"/>
            <p:cNvSpPr txBox="1">
              <a:spLocks noChangeArrowheads="1"/>
            </p:cNvSpPr>
            <p:nvPr/>
          </p:nvSpPr>
          <p:spPr bwMode="auto">
            <a:xfrm>
              <a:off x="1920" y="2112"/>
              <a:ext cx="1056"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5" action="ppaction://hlinksldjump"/>
                </a:rPr>
                <a:t>汇编语言级</a:t>
              </a:r>
              <a:endParaRPr lang="zh-CN" altLang="en-US" sz="2000"/>
            </a:p>
          </p:txBody>
        </p:sp>
        <p:sp>
          <p:nvSpPr>
            <p:cNvPr id="15369" name="Text Box 17"/>
            <p:cNvSpPr txBox="1">
              <a:spLocks noChangeArrowheads="1"/>
            </p:cNvSpPr>
            <p:nvPr/>
          </p:nvSpPr>
          <p:spPr bwMode="auto">
            <a:xfrm>
              <a:off x="1920" y="2496"/>
              <a:ext cx="1056"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6" action="ppaction://hlinksldjump"/>
                </a:rPr>
                <a:t>操作系统级</a:t>
              </a:r>
              <a:endParaRPr lang="zh-CN" altLang="en-US" sz="2000"/>
            </a:p>
          </p:txBody>
        </p:sp>
        <p:sp>
          <p:nvSpPr>
            <p:cNvPr id="15370" name="Text Box 18"/>
            <p:cNvSpPr txBox="1">
              <a:spLocks noChangeArrowheads="1"/>
            </p:cNvSpPr>
            <p:nvPr/>
          </p:nvSpPr>
          <p:spPr bwMode="auto">
            <a:xfrm>
              <a:off x="1898" y="3031"/>
              <a:ext cx="1078"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7" action="ppaction://hlinksldjump"/>
                </a:rPr>
                <a:t>传统机器级</a:t>
              </a:r>
              <a:endParaRPr lang="zh-CN" altLang="en-US" sz="2000"/>
            </a:p>
          </p:txBody>
        </p:sp>
        <p:sp>
          <p:nvSpPr>
            <p:cNvPr id="15371" name="Text Box 19"/>
            <p:cNvSpPr txBox="1">
              <a:spLocks noChangeArrowheads="1"/>
            </p:cNvSpPr>
            <p:nvPr/>
          </p:nvSpPr>
          <p:spPr bwMode="auto">
            <a:xfrm>
              <a:off x="1912" y="3408"/>
              <a:ext cx="1100"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8" action="ppaction://hlinksldjump"/>
                </a:rPr>
                <a:t>微程序机器级</a:t>
              </a:r>
              <a:endParaRPr lang="zh-CN" altLang="en-US" sz="2000"/>
            </a:p>
          </p:txBody>
        </p:sp>
        <p:sp>
          <p:nvSpPr>
            <p:cNvPr id="15372" name="Text Box 20"/>
            <p:cNvSpPr txBox="1">
              <a:spLocks noChangeArrowheads="1"/>
            </p:cNvSpPr>
            <p:nvPr/>
          </p:nvSpPr>
          <p:spPr bwMode="auto">
            <a:xfrm>
              <a:off x="1920" y="3782"/>
              <a:ext cx="1056" cy="268"/>
            </a:xfrm>
            <a:prstGeom prst="rect">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a:hlinkClick r:id="rId9" action="ppaction://hlinksldjump"/>
                </a:rPr>
                <a:t>电子线路</a:t>
              </a:r>
              <a:endParaRPr lang="zh-CN" altLang="en-US" sz="2000"/>
            </a:p>
          </p:txBody>
        </p:sp>
        <p:sp>
          <p:nvSpPr>
            <p:cNvPr id="15373" name="Text Box 21"/>
            <p:cNvSpPr txBox="1">
              <a:spLocks noChangeArrowheads="1"/>
            </p:cNvSpPr>
            <p:nvPr/>
          </p:nvSpPr>
          <p:spPr bwMode="auto">
            <a:xfrm>
              <a:off x="3072" y="1342"/>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en-US" altLang="zh-CN" sz="2000"/>
                <a:t>L</a:t>
              </a:r>
              <a:r>
                <a:rPr lang="en-US" altLang="zh-CN" sz="1200"/>
                <a:t>5</a:t>
              </a:r>
              <a:r>
                <a:rPr lang="zh-CN" altLang="en-US" sz="2000"/>
                <a:t>虚拟机</a:t>
              </a:r>
              <a:endParaRPr lang="zh-CN" altLang="en-US" sz="2000"/>
            </a:p>
          </p:txBody>
        </p:sp>
        <p:sp>
          <p:nvSpPr>
            <p:cNvPr id="15374" name="Line 22"/>
            <p:cNvSpPr>
              <a:spLocks noChangeShapeType="1"/>
            </p:cNvSpPr>
            <p:nvPr/>
          </p:nvSpPr>
          <p:spPr bwMode="auto">
            <a:xfrm>
              <a:off x="2440" y="1599"/>
              <a:ext cx="0" cy="12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Line 23"/>
            <p:cNvSpPr>
              <a:spLocks noChangeShapeType="1"/>
            </p:cNvSpPr>
            <p:nvPr/>
          </p:nvSpPr>
          <p:spPr bwMode="auto">
            <a:xfrm>
              <a:off x="2448" y="1984"/>
              <a:ext cx="0" cy="1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Line 24"/>
            <p:cNvSpPr>
              <a:spLocks noChangeShapeType="1"/>
            </p:cNvSpPr>
            <p:nvPr/>
          </p:nvSpPr>
          <p:spPr bwMode="auto">
            <a:xfrm flipH="1">
              <a:off x="2432" y="2376"/>
              <a:ext cx="0" cy="12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7" name="Line 25"/>
            <p:cNvSpPr>
              <a:spLocks noChangeShapeType="1"/>
            </p:cNvSpPr>
            <p:nvPr/>
          </p:nvSpPr>
          <p:spPr bwMode="auto">
            <a:xfrm>
              <a:off x="2448" y="2753"/>
              <a:ext cx="0" cy="27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Line 26"/>
            <p:cNvSpPr>
              <a:spLocks noChangeShapeType="1"/>
            </p:cNvSpPr>
            <p:nvPr/>
          </p:nvSpPr>
          <p:spPr bwMode="auto">
            <a:xfrm>
              <a:off x="2448" y="3288"/>
              <a:ext cx="0" cy="1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Line 27"/>
            <p:cNvSpPr>
              <a:spLocks noChangeShapeType="1"/>
            </p:cNvSpPr>
            <p:nvPr/>
          </p:nvSpPr>
          <p:spPr bwMode="auto">
            <a:xfrm>
              <a:off x="2448" y="3672"/>
              <a:ext cx="0" cy="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Text Box 28"/>
            <p:cNvSpPr txBox="1">
              <a:spLocks noChangeArrowheads="1"/>
            </p:cNvSpPr>
            <p:nvPr/>
          </p:nvSpPr>
          <p:spPr bwMode="auto">
            <a:xfrm>
              <a:off x="3072" y="1726"/>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en-US" altLang="zh-CN" sz="2000"/>
                <a:t>L</a:t>
              </a:r>
              <a:r>
                <a:rPr lang="en-US" altLang="zh-CN" sz="1200"/>
                <a:t>4</a:t>
              </a:r>
              <a:r>
                <a:rPr lang="zh-CN" altLang="en-US" sz="2000"/>
                <a:t>虚拟机</a:t>
              </a:r>
              <a:endParaRPr lang="zh-CN" altLang="en-US" sz="2000"/>
            </a:p>
          </p:txBody>
        </p:sp>
        <p:sp>
          <p:nvSpPr>
            <p:cNvPr id="15381" name="Text Box 29"/>
            <p:cNvSpPr txBox="1">
              <a:spLocks noChangeArrowheads="1"/>
            </p:cNvSpPr>
            <p:nvPr/>
          </p:nvSpPr>
          <p:spPr bwMode="auto">
            <a:xfrm>
              <a:off x="3072" y="2110"/>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en-US" altLang="zh-CN" sz="2000"/>
                <a:t>L</a:t>
              </a:r>
              <a:r>
                <a:rPr lang="en-US" altLang="zh-CN" sz="1200"/>
                <a:t>3</a:t>
              </a:r>
              <a:r>
                <a:rPr lang="zh-CN" altLang="en-US" sz="2000"/>
                <a:t>虚拟机</a:t>
              </a:r>
              <a:endParaRPr lang="zh-CN" altLang="en-US" sz="2000"/>
            </a:p>
          </p:txBody>
        </p:sp>
        <p:sp>
          <p:nvSpPr>
            <p:cNvPr id="15382" name="Text Box 30"/>
            <p:cNvSpPr txBox="1">
              <a:spLocks noChangeArrowheads="1"/>
            </p:cNvSpPr>
            <p:nvPr/>
          </p:nvSpPr>
          <p:spPr bwMode="auto">
            <a:xfrm>
              <a:off x="3072" y="2494"/>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en-US" altLang="zh-CN" sz="2000"/>
                <a:t>L</a:t>
              </a:r>
              <a:r>
                <a:rPr lang="en-US" altLang="zh-CN" sz="1200"/>
                <a:t>2</a:t>
              </a:r>
              <a:r>
                <a:rPr lang="zh-CN" altLang="en-US" sz="2000"/>
                <a:t>虚拟机</a:t>
              </a:r>
              <a:endParaRPr lang="zh-CN" altLang="en-US" sz="2000"/>
            </a:p>
          </p:txBody>
        </p:sp>
        <p:sp>
          <p:nvSpPr>
            <p:cNvPr id="15383" name="Text Box 31"/>
            <p:cNvSpPr txBox="1">
              <a:spLocks noChangeArrowheads="1"/>
            </p:cNvSpPr>
            <p:nvPr/>
          </p:nvSpPr>
          <p:spPr bwMode="auto">
            <a:xfrm>
              <a:off x="3840" y="1536"/>
              <a:ext cx="15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翻译（应用程序包）</a:t>
              </a:r>
              <a:endParaRPr lang="zh-CN" altLang="en-US" sz="2000"/>
            </a:p>
          </p:txBody>
        </p:sp>
        <p:sp>
          <p:nvSpPr>
            <p:cNvPr id="15384" name="Rectangle 32"/>
            <p:cNvSpPr>
              <a:spLocks noChangeArrowheads="1"/>
            </p:cNvSpPr>
            <p:nvPr/>
          </p:nvSpPr>
          <p:spPr bwMode="auto">
            <a:xfrm>
              <a:off x="3840" y="1920"/>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翻译（编译程序）</a:t>
              </a:r>
              <a:endParaRPr lang="zh-CN" altLang="en-US" sz="2000"/>
            </a:p>
          </p:txBody>
        </p:sp>
        <p:sp>
          <p:nvSpPr>
            <p:cNvPr id="15385" name="Rectangle 33"/>
            <p:cNvSpPr>
              <a:spLocks noChangeArrowheads="1"/>
            </p:cNvSpPr>
            <p:nvPr/>
          </p:nvSpPr>
          <p:spPr bwMode="auto">
            <a:xfrm>
              <a:off x="3840" y="2304"/>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翻译（汇编程序）</a:t>
              </a:r>
              <a:endParaRPr lang="zh-CN" altLang="en-US" sz="2000"/>
            </a:p>
          </p:txBody>
        </p:sp>
        <p:sp>
          <p:nvSpPr>
            <p:cNvPr id="15386" name="Line 34"/>
            <p:cNvSpPr>
              <a:spLocks noChangeShapeType="1"/>
            </p:cNvSpPr>
            <p:nvPr/>
          </p:nvSpPr>
          <p:spPr bwMode="auto">
            <a:xfrm flipV="1">
              <a:off x="1377" y="2896"/>
              <a:ext cx="2226"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Line 35"/>
            <p:cNvSpPr>
              <a:spLocks noChangeShapeType="1"/>
            </p:cNvSpPr>
            <p:nvPr/>
          </p:nvSpPr>
          <p:spPr bwMode="auto">
            <a:xfrm flipV="1">
              <a:off x="1377" y="2929"/>
              <a:ext cx="222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8" name="Text Box 36"/>
            <p:cNvSpPr txBox="1">
              <a:spLocks noChangeArrowheads="1"/>
            </p:cNvSpPr>
            <p:nvPr/>
          </p:nvSpPr>
          <p:spPr bwMode="auto">
            <a:xfrm>
              <a:off x="3840" y="273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软硬件交界面</a:t>
              </a:r>
              <a:endParaRPr lang="zh-CN" altLang="en-US" sz="2000"/>
            </a:p>
          </p:txBody>
        </p:sp>
        <p:sp>
          <p:nvSpPr>
            <p:cNvPr id="15389" name="Text Box 37"/>
            <p:cNvSpPr txBox="1">
              <a:spLocks noChangeArrowheads="1"/>
            </p:cNvSpPr>
            <p:nvPr/>
          </p:nvSpPr>
          <p:spPr bwMode="auto">
            <a:xfrm>
              <a:off x="3072" y="3024"/>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物理机器</a:t>
              </a:r>
              <a:endParaRPr lang="zh-CN" altLang="en-US" sz="2000"/>
            </a:p>
          </p:txBody>
        </p:sp>
        <p:sp>
          <p:nvSpPr>
            <p:cNvPr id="15390" name="Text Box 38"/>
            <p:cNvSpPr txBox="1">
              <a:spLocks noChangeArrowheads="1"/>
            </p:cNvSpPr>
            <p:nvPr/>
          </p:nvSpPr>
          <p:spPr bwMode="auto">
            <a:xfrm>
              <a:off x="3840" y="321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解释</a:t>
              </a:r>
              <a:endParaRPr lang="zh-CN" altLang="en-US" sz="2000"/>
            </a:p>
          </p:txBody>
        </p:sp>
        <p:sp>
          <p:nvSpPr>
            <p:cNvPr id="15391" name="Text Box 39"/>
            <p:cNvSpPr txBox="1">
              <a:spLocks noChangeArrowheads="1"/>
            </p:cNvSpPr>
            <p:nvPr/>
          </p:nvSpPr>
          <p:spPr bwMode="auto">
            <a:xfrm>
              <a:off x="3840" y="3600"/>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硬件直接执行</a:t>
              </a:r>
              <a:endParaRPr lang="zh-CN" altLang="en-US" sz="2000"/>
            </a:p>
          </p:txBody>
        </p:sp>
        <p:sp>
          <p:nvSpPr>
            <p:cNvPr id="15392" name="Text Box 40"/>
            <p:cNvSpPr txBox="1">
              <a:spLocks noChangeArrowheads="1"/>
            </p:cNvSpPr>
            <p:nvPr/>
          </p:nvSpPr>
          <p:spPr bwMode="auto">
            <a:xfrm>
              <a:off x="1235" y="3032"/>
              <a:ext cx="56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Tx/>
                <a:buFontTx/>
                <a:buNone/>
              </a:pPr>
              <a:r>
                <a:rPr lang="zh-CN" altLang="en-US" sz="2000"/>
                <a:t>硬件</a:t>
              </a:r>
              <a:endParaRPr lang="zh-CN" altLang="en-US" sz="2000"/>
            </a:p>
          </p:txBody>
        </p:sp>
        <p:sp>
          <p:nvSpPr>
            <p:cNvPr id="15393" name="Text Box 41"/>
            <p:cNvSpPr txBox="1">
              <a:spLocks noChangeArrowheads="1"/>
            </p:cNvSpPr>
            <p:nvPr/>
          </p:nvSpPr>
          <p:spPr bwMode="auto">
            <a:xfrm>
              <a:off x="1235" y="340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Tx/>
                <a:buFontTx/>
                <a:buNone/>
              </a:pPr>
              <a:r>
                <a:rPr lang="zh-CN" altLang="en-US" sz="2000"/>
                <a:t>固件</a:t>
              </a:r>
              <a:endParaRPr lang="zh-CN" altLang="en-US" sz="2000"/>
            </a:p>
          </p:txBody>
        </p:sp>
        <p:sp>
          <p:nvSpPr>
            <p:cNvPr id="15394" name="AutoShape 42"/>
            <p:cNvSpPr/>
            <p:nvPr/>
          </p:nvSpPr>
          <p:spPr bwMode="auto">
            <a:xfrm>
              <a:off x="1632" y="1776"/>
              <a:ext cx="95" cy="958"/>
            </a:xfrm>
            <a:prstGeom prst="leftBrace">
              <a:avLst>
                <a:gd name="adj1" fmla="val 8403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395" name="Text Box 43"/>
            <p:cNvSpPr txBox="1">
              <a:spLocks noChangeArrowheads="1"/>
            </p:cNvSpPr>
            <p:nvPr/>
          </p:nvSpPr>
          <p:spPr bwMode="auto">
            <a:xfrm>
              <a:off x="1152" y="2064"/>
              <a:ext cx="5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系统</a:t>
              </a:r>
              <a:endParaRPr lang="zh-CN" altLang="en-US" sz="2000"/>
            </a:p>
            <a:p>
              <a:pPr eaLnBrk="1" hangingPunct="1">
                <a:spcBef>
                  <a:spcPct val="0"/>
                </a:spcBef>
                <a:buClrTx/>
                <a:buFontTx/>
                <a:buNone/>
              </a:pPr>
              <a:r>
                <a:rPr lang="zh-CN" altLang="en-US" sz="2000"/>
                <a:t>软件</a:t>
              </a:r>
              <a:endParaRPr lang="zh-CN" altLang="en-US" sz="2000"/>
            </a:p>
          </p:txBody>
        </p:sp>
        <p:sp>
          <p:nvSpPr>
            <p:cNvPr id="15396" name="AutoShape 44"/>
            <p:cNvSpPr/>
            <p:nvPr/>
          </p:nvSpPr>
          <p:spPr bwMode="auto">
            <a:xfrm>
              <a:off x="1008" y="1392"/>
              <a:ext cx="95" cy="1334"/>
            </a:xfrm>
            <a:prstGeom prst="leftBrace">
              <a:avLst>
                <a:gd name="adj1" fmla="val 117018"/>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397" name="AutoShape 45"/>
            <p:cNvSpPr/>
            <p:nvPr/>
          </p:nvSpPr>
          <p:spPr bwMode="auto">
            <a:xfrm>
              <a:off x="1008" y="3066"/>
              <a:ext cx="144" cy="966"/>
            </a:xfrm>
            <a:prstGeom prst="leftBrace">
              <a:avLst>
                <a:gd name="adj1" fmla="val 5590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398" name="Text Box 46"/>
            <p:cNvSpPr txBox="1">
              <a:spLocks noChangeArrowheads="1"/>
            </p:cNvSpPr>
            <p:nvPr/>
          </p:nvSpPr>
          <p:spPr bwMode="auto">
            <a:xfrm>
              <a:off x="720" y="1680"/>
              <a:ext cx="3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虚拟机器</a:t>
              </a:r>
              <a:endParaRPr lang="zh-CN" altLang="en-US" sz="2000"/>
            </a:p>
          </p:txBody>
        </p:sp>
        <p:sp>
          <p:nvSpPr>
            <p:cNvPr id="15399" name="Text Box 47"/>
            <p:cNvSpPr txBox="1">
              <a:spLocks noChangeArrowheads="1"/>
            </p:cNvSpPr>
            <p:nvPr/>
          </p:nvSpPr>
          <p:spPr bwMode="auto">
            <a:xfrm>
              <a:off x="720" y="3216"/>
              <a:ext cx="3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实际机器</a:t>
              </a:r>
              <a:endParaRPr lang="zh-CN" altLang="en-US" sz="2000"/>
            </a:p>
          </p:txBody>
        </p:sp>
        <p:sp>
          <p:nvSpPr>
            <p:cNvPr id="15400" name="Line 48"/>
            <p:cNvSpPr>
              <a:spLocks noChangeShapeType="1"/>
            </p:cNvSpPr>
            <p:nvPr/>
          </p:nvSpPr>
          <p:spPr bwMode="auto">
            <a:xfrm flipH="1">
              <a:off x="2448" y="1680"/>
              <a:ext cx="13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1" name="Line 49"/>
            <p:cNvSpPr>
              <a:spLocks noChangeShapeType="1"/>
            </p:cNvSpPr>
            <p:nvPr/>
          </p:nvSpPr>
          <p:spPr bwMode="auto">
            <a:xfrm flipH="1">
              <a:off x="2448" y="2064"/>
              <a:ext cx="13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2" name="Line 50"/>
            <p:cNvSpPr>
              <a:spLocks noChangeShapeType="1"/>
            </p:cNvSpPr>
            <p:nvPr/>
          </p:nvSpPr>
          <p:spPr bwMode="auto">
            <a:xfrm flipH="1">
              <a:off x="2448" y="2448"/>
              <a:ext cx="13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3" name="Text Box 51"/>
            <p:cNvSpPr txBox="1">
              <a:spLocks noChangeArrowheads="1"/>
            </p:cNvSpPr>
            <p:nvPr/>
          </p:nvSpPr>
          <p:spPr bwMode="auto">
            <a:xfrm>
              <a:off x="1152" y="1248"/>
              <a:ext cx="5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应用</a:t>
              </a:r>
              <a:endParaRPr lang="zh-CN" altLang="en-US" sz="2000"/>
            </a:p>
            <a:p>
              <a:pPr eaLnBrk="1" hangingPunct="1">
                <a:spcBef>
                  <a:spcPct val="0"/>
                </a:spcBef>
                <a:buClrTx/>
                <a:buFontTx/>
                <a:buNone/>
              </a:pPr>
              <a:r>
                <a:rPr lang="zh-CN" altLang="en-US" sz="2000"/>
                <a:t>软件</a:t>
              </a:r>
              <a:endParaRPr lang="zh-CN" altLang="en-US" sz="2000"/>
            </a:p>
          </p:txBody>
        </p:sp>
        <p:sp>
          <p:nvSpPr>
            <p:cNvPr id="15404" name="Line 52"/>
            <p:cNvSpPr>
              <a:spLocks noChangeShapeType="1"/>
            </p:cNvSpPr>
            <p:nvPr/>
          </p:nvSpPr>
          <p:spPr bwMode="auto">
            <a:xfrm flipH="1">
              <a:off x="2448" y="3360"/>
              <a:ext cx="13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5" name="Line 53"/>
            <p:cNvSpPr>
              <a:spLocks noChangeShapeType="1"/>
            </p:cNvSpPr>
            <p:nvPr/>
          </p:nvSpPr>
          <p:spPr bwMode="auto">
            <a:xfrm flipH="1">
              <a:off x="2448" y="3744"/>
              <a:ext cx="139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6" name="Text Box 54"/>
            <p:cNvSpPr txBox="1">
              <a:spLocks noChangeArrowheads="1"/>
            </p:cNvSpPr>
            <p:nvPr/>
          </p:nvSpPr>
          <p:spPr bwMode="auto">
            <a:xfrm>
              <a:off x="3840" y="2496"/>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000"/>
                <a:t>部分解释</a:t>
              </a:r>
              <a:endParaRPr lang="zh-CN" altLang="en-US" sz="2000"/>
            </a:p>
          </p:txBody>
        </p:sp>
        <p:sp>
          <p:nvSpPr>
            <p:cNvPr id="15407" name="Freeform 55"/>
            <p:cNvSpPr/>
            <p:nvPr/>
          </p:nvSpPr>
          <p:spPr bwMode="auto">
            <a:xfrm>
              <a:off x="2448" y="2688"/>
              <a:ext cx="1440" cy="144"/>
            </a:xfrm>
            <a:custGeom>
              <a:avLst/>
              <a:gdLst>
                <a:gd name="T0" fmla="*/ 1440 w 1440"/>
                <a:gd name="T1" fmla="*/ 0 h 96"/>
                <a:gd name="T2" fmla="*/ 1183 w 1440"/>
                <a:gd name="T3" fmla="*/ 11987 h 96"/>
                <a:gd name="T4" fmla="*/ 0 w 1440"/>
                <a:gd name="T5" fmla="*/ 12465 h 96"/>
                <a:gd name="T6" fmla="*/ 0 60000 65536"/>
                <a:gd name="T7" fmla="*/ 0 60000 65536"/>
                <a:gd name="T8" fmla="*/ 0 60000 65536"/>
              </a:gdLst>
              <a:ahLst/>
              <a:cxnLst>
                <a:cxn ang="T6">
                  <a:pos x="T0" y="T1"/>
                </a:cxn>
                <a:cxn ang="T7">
                  <a:pos x="T2" y="T3"/>
                </a:cxn>
                <a:cxn ang="T8">
                  <a:pos x="T4" y="T5"/>
                </a:cxn>
              </a:cxnLst>
              <a:rect l="0" t="0" r="r" b="b"/>
              <a:pathLst>
                <a:path w="1440" h="96">
                  <a:moveTo>
                    <a:pt x="1440" y="0"/>
                  </a:moveTo>
                  <a:lnTo>
                    <a:pt x="1183" y="92"/>
                  </a:lnTo>
                  <a:lnTo>
                    <a:pt x="0" y="96"/>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5" name="Text Box 5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10" name="camera.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zh-CN" altLang="en-US" smtClean="0"/>
              <a:t>模  拟</a:t>
            </a:r>
            <a:endParaRPr lang="zh-CN" altLang="en-US" smtClean="0"/>
          </a:p>
        </p:txBody>
      </p:sp>
      <p:sp>
        <p:nvSpPr>
          <p:cNvPr id="1300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200708" name="Rectangle 4"/>
          <p:cNvSpPr>
            <a:spLocks noGrp="1" noChangeArrowheads="1"/>
          </p:cNvSpPr>
          <p:nvPr>
            <p:ph type="body" idx="1"/>
          </p:nvPr>
        </p:nvSpPr>
        <p:spPr>
          <a:xfrm>
            <a:off x="809625" y="1989138"/>
            <a:ext cx="7958138" cy="1350962"/>
          </a:xfrm>
        </p:spPr>
        <p:txBody>
          <a:bodyPr/>
          <a:lstStyle/>
          <a:p>
            <a:pPr marL="0" indent="0" eaLnBrk="1" hangingPunct="1">
              <a:buFont typeface="Wingdings" panose="05000000000000000000" pitchFamily="2" charset="2"/>
              <a:buNone/>
              <a:defRPr/>
            </a:pPr>
            <a:r>
              <a:rPr lang="zh-CN" altLang="en-US" sz="2400" smtClean="0"/>
              <a:t>        </a:t>
            </a:r>
            <a:r>
              <a:rPr lang="zh-CN" altLang="en-US" sz="2400" smtClean="0">
                <a:solidFill>
                  <a:srgbClr val="FF3300"/>
                </a:solidFill>
                <a:effectLst>
                  <a:outerShdw blurRad="38100" dist="38100" dir="2700000" algn="tl">
                    <a:srgbClr val="C0C0C0"/>
                  </a:outerShdw>
                </a:effectLst>
              </a:rPr>
              <a:t>模拟（</a:t>
            </a:r>
            <a:r>
              <a:rPr lang="en-US" altLang="zh-CN" sz="2400" smtClean="0">
                <a:solidFill>
                  <a:srgbClr val="FF3300"/>
                </a:solidFill>
                <a:effectLst>
                  <a:outerShdw blurRad="38100" dist="38100" dir="2700000" algn="tl">
                    <a:srgbClr val="C0C0C0"/>
                  </a:outerShdw>
                </a:effectLst>
              </a:rPr>
              <a:t>simulation）</a:t>
            </a:r>
            <a:r>
              <a:rPr lang="zh-CN" altLang="en-US" sz="2400" smtClean="0"/>
              <a:t>指的是用一台机器（</a:t>
            </a:r>
            <a:r>
              <a:rPr lang="zh-CN" altLang="en-US" sz="2400" smtClean="0">
                <a:solidFill>
                  <a:srgbClr val="FF3300"/>
                </a:solidFill>
                <a:effectLst>
                  <a:outerShdw blurRad="38100" dist="38100" dir="2700000" algn="tl">
                    <a:srgbClr val="C0C0C0"/>
                  </a:outerShdw>
                </a:effectLst>
              </a:rPr>
              <a:t>宿主机</a:t>
            </a:r>
            <a:r>
              <a:rPr lang="zh-CN" altLang="en-US" sz="2400" smtClean="0"/>
              <a:t>）的机器语言程序解释实现另一台机器（</a:t>
            </a:r>
            <a:r>
              <a:rPr lang="zh-CN" altLang="en-US" sz="2400" smtClean="0">
                <a:solidFill>
                  <a:srgbClr val="FF3300"/>
                </a:solidFill>
                <a:effectLst>
                  <a:outerShdw blurRad="38100" dist="38100" dir="2700000" algn="tl">
                    <a:srgbClr val="C0C0C0"/>
                  </a:outerShdw>
                </a:effectLst>
              </a:rPr>
              <a:t>虚拟机</a:t>
            </a:r>
            <a:r>
              <a:rPr lang="zh-CN" altLang="en-US" sz="2400" smtClean="0"/>
              <a:t>）的指令系统的方法。</a:t>
            </a:r>
            <a:endParaRPr lang="zh-CN" altLang="en-US" sz="2400" smtClean="0"/>
          </a:p>
        </p:txBody>
      </p:sp>
      <p:sp>
        <p:nvSpPr>
          <p:cNvPr id="13005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endParaRPr lang="zh-CN" altLang="en-US" sz="1200" b="0">
              <a:latin typeface="幼圆" panose="02010509060101010101" pitchFamily="49" charset="-122"/>
              <a:ea typeface="幼圆" panose="02010509060101010101" pitchFamily="49" charset="-122"/>
            </a:endParaRPr>
          </a:p>
        </p:txBody>
      </p:sp>
      <p:sp>
        <p:nvSpPr>
          <p:cNvPr id="130054" name="Rectangle 6"/>
          <p:cNvSpPr>
            <a:spLocks noChangeArrowheads="1"/>
          </p:cNvSpPr>
          <p:nvPr/>
        </p:nvSpPr>
        <p:spPr bwMode="auto">
          <a:xfrm>
            <a:off x="900113" y="3284538"/>
            <a:ext cx="2895600" cy="2895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eaLnBrk="0" hangingPunct="0">
              <a:buChar char="w"/>
              <a:defRPr kumimoji="1" sz="3200" b="1">
                <a:solidFill>
                  <a:schemeClr val="tx1"/>
                </a:solidFill>
                <a:latin typeface="Arial" panose="020B0604020202020204" pitchFamily="34" charset="0"/>
                <a:ea typeface="楷体_GB2312" pitchFamily="49" charset="-122"/>
              </a:defRPr>
            </a:lvl1pPr>
            <a:lvl2pPr marL="860425"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279525"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98625"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117725"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749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30321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893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9465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90000"/>
              </a:lnSpc>
              <a:buFont typeface="Wingdings" panose="05000000000000000000" pitchFamily="2" charset="2"/>
              <a:buChar char="Ø"/>
            </a:pPr>
            <a:r>
              <a:rPr lang="zh-CN" altLang="en-US" sz="2400">
                <a:latin typeface="Times New Roman" panose="02020603050405020304" pitchFamily="18" charset="0"/>
              </a:rPr>
              <a:t>模拟可实现程序在任何机器间的移植</a:t>
            </a:r>
            <a:endParaRPr lang="zh-CN" altLang="en-US" sz="2400">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a:latin typeface="Times New Roman" panose="02020603050405020304" pitchFamily="18" charset="0"/>
              </a:rPr>
              <a:t>模拟影响虚拟机的速度</a:t>
            </a:r>
            <a:endParaRPr lang="zh-CN" altLang="en-US" sz="2400">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a:latin typeface="Times New Roman" panose="02020603050405020304" pitchFamily="18" charset="0"/>
              </a:rPr>
              <a:t>模拟不宜用于在时间关系上有约束的程序的移植</a:t>
            </a:r>
            <a:endParaRPr lang="zh-CN" altLang="en-US" sz="2400">
              <a:latin typeface="Times New Roman" panose="02020603050405020304" pitchFamily="18" charset="0"/>
            </a:endParaRPr>
          </a:p>
        </p:txBody>
      </p:sp>
      <p:grpSp>
        <p:nvGrpSpPr>
          <p:cNvPr id="130055" name="Group 30"/>
          <p:cNvGrpSpPr/>
          <p:nvPr/>
        </p:nvGrpSpPr>
        <p:grpSpPr bwMode="auto">
          <a:xfrm>
            <a:off x="4038600" y="3124200"/>
            <a:ext cx="4800600" cy="3276600"/>
            <a:chOff x="2544" y="1920"/>
            <a:chExt cx="3024" cy="2064"/>
          </a:xfrm>
        </p:grpSpPr>
        <p:sp>
          <p:nvSpPr>
            <p:cNvPr id="130056" name="Rectangle 7"/>
            <p:cNvSpPr>
              <a:spLocks noChangeArrowheads="1"/>
            </p:cNvSpPr>
            <p:nvPr/>
          </p:nvSpPr>
          <p:spPr bwMode="auto">
            <a:xfrm>
              <a:off x="2640" y="2016"/>
              <a:ext cx="1220"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应用虚拟机</a:t>
              </a:r>
              <a:endParaRPr lang="zh-CN" altLang="en-US" sz="2000"/>
            </a:p>
          </p:txBody>
        </p:sp>
        <p:sp>
          <p:nvSpPr>
            <p:cNvPr id="130057" name="Rectangle 8"/>
            <p:cNvSpPr>
              <a:spLocks noChangeArrowheads="1"/>
            </p:cNvSpPr>
            <p:nvPr/>
          </p:nvSpPr>
          <p:spPr bwMode="auto">
            <a:xfrm>
              <a:off x="2637" y="2448"/>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操作系统虚拟机</a:t>
              </a:r>
              <a:endParaRPr lang="zh-CN" altLang="en-US" sz="2000"/>
            </a:p>
          </p:txBody>
        </p:sp>
        <p:sp>
          <p:nvSpPr>
            <p:cNvPr id="130058" name="Rectangle 9"/>
            <p:cNvSpPr>
              <a:spLocks noChangeArrowheads="1"/>
            </p:cNvSpPr>
            <p:nvPr/>
          </p:nvSpPr>
          <p:spPr bwMode="auto">
            <a:xfrm>
              <a:off x="2637" y="2880"/>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机器语言虚拟机</a:t>
              </a:r>
              <a:endParaRPr lang="zh-CN" altLang="en-US" sz="2000"/>
            </a:p>
          </p:txBody>
        </p:sp>
        <p:sp>
          <p:nvSpPr>
            <p:cNvPr id="130059" name="Rectangle 10"/>
            <p:cNvSpPr>
              <a:spLocks noChangeArrowheads="1"/>
            </p:cNvSpPr>
            <p:nvPr/>
          </p:nvSpPr>
          <p:spPr bwMode="auto">
            <a:xfrm>
              <a:off x="4221" y="2016"/>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高级语言虚拟机</a:t>
              </a:r>
              <a:endParaRPr lang="zh-CN" altLang="en-US" sz="2000"/>
            </a:p>
          </p:txBody>
        </p:sp>
        <p:sp>
          <p:nvSpPr>
            <p:cNvPr id="130060" name="Rectangle 12"/>
            <p:cNvSpPr>
              <a:spLocks noChangeArrowheads="1"/>
            </p:cNvSpPr>
            <p:nvPr/>
          </p:nvSpPr>
          <p:spPr bwMode="auto">
            <a:xfrm>
              <a:off x="4221" y="2448"/>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操作系统虚拟机</a:t>
              </a:r>
              <a:endParaRPr lang="zh-CN" altLang="en-US" sz="2000"/>
            </a:p>
          </p:txBody>
        </p:sp>
        <p:sp>
          <p:nvSpPr>
            <p:cNvPr id="130061" name="Rectangle 13"/>
            <p:cNvSpPr>
              <a:spLocks noChangeArrowheads="1"/>
            </p:cNvSpPr>
            <p:nvPr/>
          </p:nvSpPr>
          <p:spPr bwMode="auto">
            <a:xfrm>
              <a:off x="4224" y="2880"/>
              <a:ext cx="1248"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传统机器</a:t>
              </a:r>
              <a:endParaRPr lang="zh-CN" altLang="en-US" sz="2000"/>
            </a:p>
          </p:txBody>
        </p:sp>
        <p:sp>
          <p:nvSpPr>
            <p:cNvPr id="130062" name="Rectangle 14"/>
            <p:cNvSpPr>
              <a:spLocks noChangeArrowheads="1"/>
            </p:cNvSpPr>
            <p:nvPr/>
          </p:nvSpPr>
          <p:spPr bwMode="auto">
            <a:xfrm>
              <a:off x="4224" y="3312"/>
              <a:ext cx="1248"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微程序机器</a:t>
              </a:r>
              <a:endParaRPr lang="zh-CN" altLang="en-US" sz="2000"/>
            </a:p>
          </p:txBody>
        </p:sp>
        <p:sp>
          <p:nvSpPr>
            <p:cNvPr id="130063" name="Text Box 15"/>
            <p:cNvSpPr txBox="1">
              <a:spLocks noChangeArrowheads="1"/>
            </p:cNvSpPr>
            <p:nvPr/>
          </p:nvSpPr>
          <p:spPr bwMode="auto">
            <a:xfrm>
              <a:off x="2880" y="3360"/>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400"/>
                <a:t>B</a:t>
              </a:r>
              <a:r>
                <a:rPr lang="zh-CN" altLang="en-US" sz="2400"/>
                <a:t>虚拟机</a:t>
              </a:r>
              <a:endParaRPr lang="zh-CN" altLang="en-US" sz="2400"/>
            </a:p>
          </p:txBody>
        </p:sp>
        <p:sp>
          <p:nvSpPr>
            <p:cNvPr id="130064" name="Text Box 16"/>
            <p:cNvSpPr txBox="1">
              <a:spLocks noChangeArrowheads="1"/>
            </p:cNvSpPr>
            <p:nvPr/>
          </p:nvSpPr>
          <p:spPr bwMode="auto">
            <a:xfrm>
              <a:off x="4416" y="36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400"/>
                <a:t>A</a:t>
              </a:r>
              <a:r>
                <a:rPr lang="zh-CN" altLang="en-US" sz="2400"/>
                <a:t>宿主机</a:t>
              </a:r>
              <a:endParaRPr lang="zh-CN" altLang="en-US" sz="2400"/>
            </a:p>
          </p:txBody>
        </p:sp>
        <p:sp>
          <p:nvSpPr>
            <p:cNvPr id="130065" name="Rectangle 17"/>
            <p:cNvSpPr>
              <a:spLocks noChangeArrowheads="1"/>
            </p:cNvSpPr>
            <p:nvPr/>
          </p:nvSpPr>
          <p:spPr bwMode="auto">
            <a:xfrm>
              <a:off x="2544" y="1920"/>
              <a:ext cx="1440" cy="1728"/>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30066" name="Rectangle 18"/>
            <p:cNvSpPr>
              <a:spLocks noChangeArrowheads="1"/>
            </p:cNvSpPr>
            <p:nvPr/>
          </p:nvSpPr>
          <p:spPr bwMode="auto">
            <a:xfrm>
              <a:off x="4128" y="1920"/>
              <a:ext cx="1440" cy="2064"/>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30067" name="Line 19"/>
            <p:cNvSpPr>
              <a:spLocks noChangeShapeType="1"/>
            </p:cNvSpPr>
            <p:nvPr/>
          </p:nvSpPr>
          <p:spPr bwMode="auto">
            <a:xfrm flipV="1">
              <a:off x="3264" y="2256"/>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68" name="Line 20"/>
            <p:cNvSpPr>
              <a:spLocks noChangeShapeType="1"/>
            </p:cNvSpPr>
            <p:nvPr/>
          </p:nvSpPr>
          <p:spPr bwMode="auto">
            <a:xfrm flipV="1">
              <a:off x="3264" y="2688"/>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69" name="Line 21"/>
            <p:cNvSpPr>
              <a:spLocks noChangeShapeType="1"/>
            </p:cNvSpPr>
            <p:nvPr/>
          </p:nvSpPr>
          <p:spPr bwMode="auto">
            <a:xfrm flipV="1">
              <a:off x="4896" y="2256"/>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0" name="Line 22"/>
            <p:cNvSpPr>
              <a:spLocks noChangeShapeType="1"/>
            </p:cNvSpPr>
            <p:nvPr/>
          </p:nvSpPr>
          <p:spPr bwMode="auto">
            <a:xfrm flipV="1">
              <a:off x="4896" y="2688"/>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1" name="Line 23"/>
            <p:cNvSpPr>
              <a:spLocks noChangeShapeType="1"/>
            </p:cNvSpPr>
            <p:nvPr/>
          </p:nvSpPr>
          <p:spPr bwMode="auto">
            <a:xfrm flipV="1">
              <a:off x="4896" y="3120"/>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2" name="Line 24"/>
            <p:cNvSpPr>
              <a:spLocks noChangeShapeType="1"/>
            </p:cNvSpPr>
            <p:nvPr/>
          </p:nvSpPr>
          <p:spPr bwMode="auto">
            <a:xfrm flipH="1">
              <a:off x="3888" y="2592"/>
              <a:ext cx="336" cy="0"/>
            </a:xfrm>
            <a:prstGeom prst="line">
              <a:avLst/>
            </a:prstGeom>
            <a:noFill/>
            <a:ln w="28575">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3" name="Line 26"/>
            <p:cNvSpPr>
              <a:spLocks noChangeShapeType="1"/>
            </p:cNvSpPr>
            <p:nvPr/>
          </p:nvSpPr>
          <p:spPr bwMode="auto">
            <a:xfrm flipH="1">
              <a:off x="4080" y="2784"/>
              <a:ext cx="816"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4" name="Line 27"/>
            <p:cNvSpPr>
              <a:spLocks noChangeShapeType="1"/>
            </p:cNvSpPr>
            <p:nvPr/>
          </p:nvSpPr>
          <p:spPr bwMode="auto">
            <a:xfrm flipH="1">
              <a:off x="3264" y="3312"/>
              <a:ext cx="816"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5" name="Line 28"/>
            <p:cNvSpPr>
              <a:spLocks noChangeShapeType="1"/>
            </p:cNvSpPr>
            <p:nvPr/>
          </p:nvSpPr>
          <p:spPr bwMode="auto">
            <a:xfrm flipH="1" flipV="1">
              <a:off x="4080" y="2784"/>
              <a:ext cx="0" cy="52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6" name="Line 29"/>
            <p:cNvSpPr>
              <a:spLocks noChangeShapeType="1"/>
            </p:cNvSpPr>
            <p:nvPr/>
          </p:nvSpPr>
          <p:spPr bwMode="auto">
            <a:xfrm flipV="1">
              <a:off x="3264" y="3120"/>
              <a:ext cx="0" cy="192"/>
            </a:xfrm>
            <a:prstGeom prst="line">
              <a:avLst/>
            </a:prstGeom>
            <a:noFill/>
            <a:ln w="28575">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zh-CN" altLang="en-US" smtClean="0"/>
              <a:t>仿  真</a:t>
            </a:r>
            <a:endParaRPr lang="zh-CN" altLang="en-US" smtClean="0"/>
          </a:p>
        </p:txBody>
      </p:sp>
      <p:sp>
        <p:nvSpPr>
          <p:cNvPr id="1310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203780" name="Rectangle 4"/>
          <p:cNvSpPr>
            <a:spLocks noGrp="1" noChangeArrowheads="1"/>
          </p:cNvSpPr>
          <p:nvPr>
            <p:ph type="body" idx="1"/>
          </p:nvPr>
        </p:nvSpPr>
        <p:spPr>
          <a:xfrm>
            <a:off x="809625" y="1989138"/>
            <a:ext cx="8083550" cy="1011237"/>
          </a:xfrm>
        </p:spPr>
        <p:txBody>
          <a:bodyPr/>
          <a:lstStyle/>
          <a:p>
            <a:pPr marL="0" indent="0" eaLnBrk="1" hangingPunct="1">
              <a:buFont typeface="Wingdings" panose="05000000000000000000" pitchFamily="2" charset="2"/>
              <a:buNone/>
              <a:defRPr/>
            </a:pPr>
            <a:r>
              <a:rPr lang="zh-CN" altLang="en-US" sz="2400" smtClean="0"/>
              <a:t>       </a:t>
            </a:r>
            <a:r>
              <a:rPr lang="zh-CN" altLang="en-US" sz="2400" smtClean="0">
                <a:solidFill>
                  <a:srgbClr val="FF3300"/>
                </a:solidFill>
                <a:effectLst>
                  <a:outerShdw blurRad="38100" dist="38100" dir="2700000" algn="tl">
                    <a:srgbClr val="C0C0C0"/>
                  </a:outerShdw>
                </a:effectLst>
              </a:rPr>
              <a:t>仿真（</a:t>
            </a:r>
            <a:r>
              <a:rPr lang="en-US" altLang="zh-CN" sz="2400" smtClean="0">
                <a:solidFill>
                  <a:srgbClr val="FF3300"/>
                </a:solidFill>
                <a:effectLst>
                  <a:outerShdw blurRad="38100" dist="38100" dir="2700000" algn="tl">
                    <a:srgbClr val="C0C0C0"/>
                  </a:outerShdw>
                </a:effectLst>
              </a:rPr>
              <a:t>emulation）</a:t>
            </a:r>
            <a:r>
              <a:rPr lang="zh-CN" altLang="en-US" sz="2400" smtClean="0"/>
              <a:t>指的是用一台机器（</a:t>
            </a:r>
            <a:r>
              <a:rPr lang="zh-CN" altLang="en-US" sz="2400" smtClean="0">
                <a:solidFill>
                  <a:srgbClr val="FF3300"/>
                </a:solidFill>
                <a:effectLst>
                  <a:outerShdw blurRad="38100" dist="38100" dir="2700000" algn="tl">
                    <a:srgbClr val="C0C0C0"/>
                  </a:outerShdw>
                </a:effectLst>
              </a:rPr>
              <a:t>宿主机</a:t>
            </a:r>
            <a:r>
              <a:rPr lang="zh-CN" altLang="en-US" sz="2400" smtClean="0"/>
              <a:t>）的微程序解释实现另一台机器（</a:t>
            </a:r>
            <a:r>
              <a:rPr lang="zh-CN" altLang="en-US" sz="2400" smtClean="0">
                <a:solidFill>
                  <a:srgbClr val="FF3300"/>
                </a:solidFill>
                <a:effectLst>
                  <a:outerShdw blurRad="38100" dist="38100" dir="2700000" algn="tl">
                    <a:srgbClr val="C0C0C0"/>
                  </a:outerShdw>
                </a:effectLst>
              </a:rPr>
              <a:t>目标机</a:t>
            </a:r>
            <a:r>
              <a:rPr lang="zh-CN" altLang="en-US" sz="2400" smtClean="0"/>
              <a:t>）的指令系统的方法。</a:t>
            </a:r>
            <a:endParaRPr lang="zh-CN" altLang="en-US" sz="2400" smtClean="0"/>
          </a:p>
        </p:txBody>
      </p:sp>
      <p:sp>
        <p:nvSpPr>
          <p:cNvPr id="13107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endParaRPr lang="zh-CN" altLang="en-US" sz="1200" b="0">
              <a:latin typeface="幼圆" panose="02010509060101010101" pitchFamily="49" charset="-122"/>
              <a:ea typeface="幼圆" panose="02010509060101010101" pitchFamily="49" charset="-122"/>
            </a:endParaRPr>
          </a:p>
        </p:txBody>
      </p:sp>
      <p:sp>
        <p:nvSpPr>
          <p:cNvPr id="203782" name="Rectangle 6"/>
          <p:cNvSpPr>
            <a:spLocks noChangeArrowheads="1"/>
          </p:cNvSpPr>
          <p:nvPr/>
        </p:nvSpPr>
        <p:spPr bwMode="auto">
          <a:xfrm>
            <a:off x="755650" y="2997200"/>
            <a:ext cx="3048000" cy="3276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a:spcBef>
                <a:spcPct val="0"/>
              </a:spcBef>
              <a:defRPr kumimoji="1" sz="2400">
                <a:solidFill>
                  <a:schemeClr val="tx1"/>
                </a:solidFill>
                <a:latin typeface="Times New Roman" panose="02020603050405020304" pitchFamily="18" charset="0"/>
                <a:ea typeface="宋体" panose="02010600030101010101" pitchFamily="2" charset="-122"/>
              </a:defRPr>
            </a:lvl1pPr>
            <a:lvl2pPr marL="86042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7952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98625"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117725"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749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321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893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652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Font typeface="Wingdings" panose="05000000000000000000" pitchFamily="2" charset="2"/>
              <a:buChar char="Ø"/>
              <a:defRPr/>
            </a:pPr>
            <a:r>
              <a:rPr lang="zh-CN" altLang="en-US" b="1" smtClean="0">
                <a:ea typeface="楷体_GB2312" pitchFamily="49" charset="-122"/>
              </a:rPr>
              <a:t>若目标机同宿主机的结构差别大，则仿真困难</a:t>
            </a:r>
            <a:endParaRPr lang="zh-CN" altLang="en-US" b="1" smtClean="0">
              <a:ea typeface="楷体_GB2312" pitchFamily="49" charset="-122"/>
            </a:endParaRPr>
          </a:p>
          <a:p>
            <a:pPr>
              <a:lnSpc>
                <a:spcPct val="90000"/>
              </a:lnSpc>
              <a:spcBef>
                <a:spcPct val="20000"/>
              </a:spcBef>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ea typeface="楷体_GB2312" pitchFamily="49" charset="-122"/>
              </a:rPr>
              <a:t>模拟</a:t>
            </a:r>
            <a:r>
              <a:rPr lang="zh-CN" altLang="en-US" b="1" smtClean="0">
                <a:ea typeface="楷体_GB2312" pitchFamily="49" charset="-122"/>
              </a:rPr>
              <a:t>用</a:t>
            </a:r>
            <a:r>
              <a:rPr lang="zh-CN" altLang="en-US" b="1" smtClean="0">
                <a:solidFill>
                  <a:srgbClr val="FF3300"/>
                </a:solidFill>
                <a:effectLst>
                  <a:outerShdw blurRad="38100" dist="38100" dir="2700000" algn="tl">
                    <a:srgbClr val="000000"/>
                  </a:outerShdw>
                </a:effectLst>
                <a:ea typeface="楷体_GB2312" pitchFamily="49" charset="-122"/>
              </a:rPr>
              <a:t>机器语言</a:t>
            </a:r>
            <a:r>
              <a:rPr lang="zh-CN" altLang="en-US" b="1" smtClean="0">
                <a:ea typeface="楷体_GB2312" pitchFamily="49" charset="-122"/>
              </a:rPr>
              <a:t>程序解释，其解释程序存在主存中。</a:t>
            </a:r>
            <a:endParaRPr lang="zh-CN" altLang="en-US" b="1" smtClean="0">
              <a:ea typeface="楷体_GB2312" pitchFamily="49" charset="-122"/>
            </a:endParaRPr>
          </a:p>
          <a:p>
            <a:pPr>
              <a:lnSpc>
                <a:spcPct val="90000"/>
              </a:lnSpc>
              <a:spcBef>
                <a:spcPct val="20000"/>
              </a:spcBef>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ea typeface="楷体_GB2312" pitchFamily="49" charset="-122"/>
              </a:rPr>
              <a:t>仿真</a:t>
            </a:r>
            <a:r>
              <a:rPr lang="zh-CN" altLang="en-US" b="1" smtClean="0">
                <a:ea typeface="楷体_GB2312" pitchFamily="49" charset="-122"/>
              </a:rPr>
              <a:t>用</a:t>
            </a:r>
            <a:r>
              <a:rPr lang="zh-CN" altLang="en-US" b="1" smtClean="0">
                <a:solidFill>
                  <a:srgbClr val="FF3300"/>
                </a:solidFill>
                <a:effectLst>
                  <a:outerShdw blurRad="38100" dist="38100" dir="2700000" algn="tl">
                    <a:srgbClr val="000000"/>
                  </a:outerShdw>
                </a:effectLst>
                <a:ea typeface="楷体_GB2312" pitchFamily="49" charset="-122"/>
              </a:rPr>
              <a:t>微程序</a:t>
            </a:r>
            <a:r>
              <a:rPr lang="zh-CN" altLang="en-US" b="1" smtClean="0">
                <a:ea typeface="楷体_GB2312" pitchFamily="49" charset="-122"/>
              </a:rPr>
              <a:t>解释，其解释程序存在控制存储器中。</a:t>
            </a:r>
            <a:endParaRPr lang="zh-CN" altLang="en-US" b="1" smtClean="0">
              <a:ea typeface="楷体_GB2312" pitchFamily="49" charset="-122"/>
            </a:endParaRPr>
          </a:p>
        </p:txBody>
      </p:sp>
      <p:grpSp>
        <p:nvGrpSpPr>
          <p:cNvPr id="131079" name="Group 29"/>
          <p:cNvGrpSpPr/>
          <p:nvPr/>
        </p:nvGrpSpPr>
        <p:grpSpPr bwMode="auto">
          <a:xfrm>
            <a:off x="3995738" y="2997200"/>
            <a:ext cx="4800600" cy="3276600"/>
            <a:chOff x="2544" y="1968"/>
            <a:chExt cx="3024" cy="2064"/>
          </a:xfrm>
        </p:grpSpPr>
        <p:sp>
          <p:nvSpPr>
            <p:cNvPr id="131080" name="Rectangle 8"/>
            <p:cNvSpPr>
              <a:spLocks noChangeArrowheads="1"/>
            </p:cNvSpPr>
            <p:nvPr/>
          </p:nvSpPr>
          <p:spPr bwMode="auto">
            <a:xfrm>
              <a:off x="2640" y="2064"/>
              <a:ext cx="1220"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应用虚拟机</a:t>
              </a:r>
              <a:endParaRPr lang="zh-CN" altLang="en-US" sz="2000"/>
            </a:p>
          </p:txBody>
        </p:sp>
        <p:sp>
          <p:nvSpPr>
            <p:cNvPr id="131081" name="Rectangle 9"/>
            <p:cNvSpPr>
              <a:spLocks noChangeArrowheads="1"/>
            </p:cNvSpPr>
            <p:nvPr/>
          </p:nvSpPr>
          <p:spPr bwMode="auto">
            <a:xfrm>
              <a:off x="2637" y="2496"/>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操作系统虚拟机</a:t>
              </a:r>
              <a:endParaRPr lang="zh-CN" altLang="en-US" sz="2000"/>
            </a:p>
          </p:txBody>
        </p:sp>
        <p:sp>
          <p:nvSpPr>
            <p:cNvPr id="131082" name="Rectangle 10"/>
            <p:cNvSpPr>
              <a:spLocks noChangeArrowheads="1"/>
            </p:cNvSpPr>
            <p:nvPr/>
          </p:nvSpPr>
          <p:spPr bwMode="auto">
            <a:xfrm>
              <a:off x="2637" y="2928"/>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机器语言虚拟机</a:t>
              </a:r>
              <a:endParaRPr lang="zh-CN" altLang="en-US" sz="2000"/>
            </a:p>
          </p:txBody>
        </p:sp>
        <p:sp>
          <p:nvSpPr>
            <p:cNvPr id="131083" name="Rectangle 11"/>
            <p:cNvSpPr>
              <a:spLocks noChangeArrowheads="1"/>
            </p:cNvSpPr>
            <p:nvPr/>
          </p:nvSpPr>
          <p:spPr bwMode="auto">
            <a:xfrm>
              <a:off x="4221" y="2064"/>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高级语言虚拟机</a:t>
              </a:r>
              <a:endParaRPr lang="zh-CN" altLang="en-US" sz="2000"/>
            </a:p>
          </p:txBody>
        </p:sp>
        <p:sp>
          <p:nvSpPr>
            <p:cNvPr id="131084" name="Rectangle 12"/>
            <p:cNvSpPr>
              <a:spLocks noChangeArrowheads="1"/>
            </p:cNvSpPr>
            <p:nvPr/>
          </p:nvSpPr>
          <p:spPr bwMode="auto">
            <a:xfrm>
              <a:off x="4221" y="2496"/>
              <a:ext cx="1259"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操作系统虚拟机</a:t>
              </a:r>
              <a:endParaRPr lang="zh-CN" altLang="en-US" sz="2000"/>
            </a:p>
          </p:txBody>
        </p:sp>
        <p:sp>
          <p:nvSpPr>
            <p:cNvPr id="131085" name="Rectangle 13"/>
            <p:cNvSpPr>
              <a:spLocks noChangeArrowheads="1"/>
            </p:cNvSpPr>
            <p:nvPr/>
          </p:nvSpPr>
          <p:spPr bwMode="auto">
            <a:xfrm>
              <a:off x="4224" y="2928"/>
              <a:ext cx="1248"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传统机器</a:t>
              </a:r>
              <a:endParaRPr lang="zh-CN" altLang="en-US" sz="2000"/>
            </a:p>
          </p:txBody>
        </p:sp>
        <p:sp>
          <p:nvSpPr>
            <p:cNvPr id="131086" name="Rectangle 14"/>
            <p:cNvSpPr>
              <a:spLocks noChangeArrowheads="1"/>
            </p:cNvSpPr>
            <p:nvPr/>
          </p:nvSpPr>
          <p:spPr bwMode="auto">
            <a:xfrm>
              <a:off x="4224" y="3360"/>
              <a:ext cx="1248" cy="268"/>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a:t>微程序机器</a:t>
              </a:r>
              <a:endParaRPr lang="zh-CN" altLang="en-US" sz="2000"/>
            </a:p>
          </p:txBody>
        </p:sp>
        <p:sp>
          <p:nvSpPr>
            <p:cNvPr id="131087" name="Text Box 15"/>
            <p:cNvSpPr txBox="1">
              <a:spLocks noChangeArrowheads="1"/>
            </p:cNvSpPr>
            <p:nvPr/>
          </p:nvSpPr>
          <p:spPr bwMode="auto">
            <a:xfrm>
              <a:off x="2880" y="340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400"/>
                <a:t>B</a:t>
              </a:r>
              <a:r>
                <a:rPr lang="zh-CN" altLang="en-US" sz="2400"/>
                <a:t>目标机</a:t>
              </a:r>
              <a:endParaRPr lang="zh-CN" altLang="en-US" sz="2400"/>
            </a:p>
          </p:txBody>
        </p:sp>
        <p:sp>
          <p:nvSpPr>
            <p:cNvPr id="131088" name="Text Box 16"/>
            <p:cNvSpPr txBox="1">
              <a:spLocks noChangeArrowheads="1"/>
            </p:cNvSpPr>
            <p:nvPr/>
          </p:nvSpPr>
          <p:spPr bwMode="auto">
            <a:xfrm>
              <a:off x="4416" y="374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400"/>
                <a:t>A</a:t>
              </a:r>
              <a:r>
                <a:rPr lang="zh-CN" altLang="en-US" sz="2400"/>
                <a:t>宿主机</a:t>
              </a:r>
              <a:endParaRPr lang="zh-CN" altLang="en-US" sz="2400"/>
            </a:p>
          </p:txBody>
        </p:sp>
        <p:sp>
          <p:nvSpPr>
            <p:cNvPr id="131089" name="Rectangle 17"/>
            <p:cNvSpPr>
              <a:spLocks noChangeArrowheads="1"/>
            </p:cNvSpPr>
            <p:nvPr/>
          </p:nvSpPr>
          <p:spPr bwMode="auto">
            <a:xfrm>
              <a:off x="2544" y="1968"/>
              <a:ext cx="1440" cy="1728"/>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31090" name="Rectangle 18"/>
            <p:cNvSpPr>
              <a:spLocks noChangeArrowheads="1"/>
            </p:cNvSpPr>
            <p:nvPr/>
          </p:nvSpPr>
          <p:spPr bwMode="auto">
            <a:xfrm>
              <a:off x="4128" y="1968"/>
              <a:ext cx="1440" cy="2064"/>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31091" name="Line 19"/>
            <p:cNvSpPr>
              <a:spLocks noChangeShapeType="1"/>
            </p:cNvSpPr>
            <p:nvPr/>
          </p:nvSpPr>
          <p:spPr bwMode="auto">
            <a:xfrm flipV="1">
              <a:off x="3264" y="2304"/>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2" name="Line 20"/>
            <p:cNvSpPr>
              <a:spLocks noChangeShapeType="1"/>
            </p:cNvSpPr>
            <p:nvPr/>
          </p:nvSpPr>
          <p:spPr bwMode="auto">
            <a:xfrm flipV="1">
              <a:off x="3264" y="2736"/>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3" name="Line 21"/>
            <p:cNvSpPr>
              <a:spLocks noChangeShapeType="1"/>
            </p:cNvSpPr>
            <p:nvPr/>
          </p:nvSpPr>
          <p:spPr bwMode="auto">
            <a:xfrm flipV="1">
              <a:off x="4896" y="2304"/>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4" name="Line 22"/>
            <p:cNvSpPr>
              <a:spLocks noChangeShapeType="1"/>
            </p:cNvSpPr>
            <p:nvPr/>
          </p:nvSpPr>
          <p:spPr bwMode="auto">
            <a:xfrm flipV="1">
              <a:off x="4896" y="2736"/>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5" name="Line 23"/>
            <p:cNvSpPr>
              <a:spLocks noChangeShapeType="1"/>
            </p:cNvSpPr>
            <p:nvPr/>
          </p:nvSpPr>
          <p:spPr bwMode="auto">
            <a:xfrm flipV="1">
              <a:off x="4896" y="3168"/>
              <a:ext cx="0" cy="192"/>
            </a:xfrm>
            <a:prstGeom prst="line">
              <a:avLst/>
            </a:prstGeom>
            <a:noFill/>
            <a:ln w="28575">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6" name="Line 24"/>
            <p:cNvSpPr>
              <a:spLocks noChangeShapeType="1"/>
            </p:cNvSpPr>
            <p:nvPr/>
          </p:nvSpPr>
          <p:spPr bwMode="auto">
            <a:xfrm flipH="1">
              <a:off x="3888" y="2640"/>
              <a:ext cx="336" cy="0"/>
            </a:xfrm>
            <a:prstGeom prst="line">
              <a:avLst/>
            </a:prstGeom>
            <a:noFill/>
            <a:ln w="28575">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7" name="Line 26"/>
            <p:cNvSpPr>
              <a:spLocks noChangeShapeType="1"/>
            </p:cNvSpPr>
            <p:nvPr/>
          </p:nvSpPr>
          <p:spPr bwMode="auto">
            <a:xfrm flipH="1">
              <a:off x="3264" y="3312"/>
              <a:ext cx="1632"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8" name="Line 28"/>
            <p:cNvSpPr>
              <a:spLocks noChangeShapeType="1"/>
            </p:cNvSpPr>
            <p:nvPr/>
          </p:nvSpPr>
          <p:spPr bwMode="auto">
            <a:xfrm flipV="1">
              <a:off x="3264" y="3168"/>
              <a:ext cx="0" cy="144"/>
            </a:xfrm>
            <a:prstGeom prst="line">
              <a:avLst/>
            </a:prstGeom>
            <a:noFill/>
            <a:ln w="28575">
              <a:solidFill>
                <a:srgbClr val="FF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zh-CN" altLang="en-US" smtClean="0"/>
              <a:t>模拟和仿真</a:t>
            </a:r>
            <a:endParaRPr lang="zh-CN" altLang="en-US" smtClean="0"/>
          </a:p>
        </p:txBody>
      </p:sp>
      <p:sp>
        <p:nvSpPr>
          <p:cNvPr id="1320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软件对系统结构的影响</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实现软件可移植性</a:t>
            </a:r>
            <a:endParaRPr lang="zh-CN" altLang="en-US" sz="1200" b="0">
              <a:latin typeface="Times New Roman" panose="02020603050405020304" pitchFamily="18" charset="0"/>
              <a:ea typeface="幼圆" panose="02010509060101010101" pitchFamily="49" charset="-122"/>
            </a:endParaRPr>
          </a:p>
        </p:txBody>
      </p:sp>
      <p:sp>
        <p:nvSpPr>
          <p:cNvPr id="202756" name="Rectangle 4"/>
          <p:cNvSpPr>
            <a:spLocks noGrp="1" noChangeArrowheads="1"/>
          </p:cNvSpPr>
          <p:nvPr>
            <p:ph type="body" idx="1"/>
          </p:nvPr>
        </p:nvSpPr>
        <p:spPr>
          <a:xfrm>
            <a:off x="809625" y="2420938"/>
            <a:ext cx="7958138" cy="3887787"/>
          </a:xfrm>
        </p:spPr>
        <p:txBody>
          <a:bodyPr/>
          <a:lstStyle/>
          <a:p>
            <a:pPr marL="0" indent="0" eaLnBrk="1" hangingPunct="1">
              <a:lnSpc>
                <a:spcPct val="150000"/>
              </a:lnSpc>
              <a:buFont typeface="Wingdings" panose="05000000000000000000" pitchFamily="2" charset="2"/>
              <a:buNone/>
              <a:defRPr/>
            </a:pPr>
            <a:r>
              <a:rPr lang="zh-CN" altLang="en-US" dirty="0" smtClean="0"/>
              <a:t>       在实际应用中，通常将模拟和仿真这两种方法混合使用。</a:t>
            </a:r>
            <a:endParaRPr lang="zh-CN" altLang="en-US" dirty="0" smtClean="0"/>
          </a:p>
          <a:p>
            <a:pPr marL="0" indent="0" eaLnBrk="1" hangingPunct="1">
              <a:lnSpc>
                <a:spcPct val="150000"/>
              </a:lnSpc>
              <a:buClr>
                <a:srgbClr val="FF3300"/>
              </a:buClr>
              <a:buFont typeface="Wingdings" panose="05000000000000000000" pitchFamily="2" charset="2"/>
              <a:buChar char="Ø"/>
              <a:defRPr/>
            </a:pPr>
            <a:r>
              <a:rPr lang="zh-CN" altLang="en-US" dirty="0" smtClean="0"/>
              <a:t>  </a:t>
            </a:r>
            <a:r>
              <a:rPr lang="zh-CN" altLang="en-US" dirty="0" smtClean="0">
                <a:solidFill>
                  <a:srgbClr val="FF3300"/>
                </a:solidFill>
                <a:effectLst>
                  <a:outerShdw blurRad="38100" dist="38100" dir="2700000" algn="tl">
                    <a:srgbClr val="C0C0C0"/>
                  </a:outerShdw>
                </a:effectLst>
              </a:rPr>
              <a:t>频繁使用的指令→仿真</a:t>
            </a:r>
            <a:endParaRPr lang="zh-CN" altLang="en-US" dirty="0" smtClean="0">
              <a:solidFill>
                <a:srgbClr val="FF3300"/>
              </a:solidFill>
              <a:effectLst>
                <a:outerShdw blurRad="38100" dist="38100" dir="2700000" algn="tl">
                  <a:srgbClr val="C0C0C0"/>
                </a:outerShdw>
              </a:effectLst>
            </a:endParaRPr>
          </a:p>
          <a:p>
            <a:pPr marL="0" indent="0" eaLnBrk="1" hangingPunct="1">
              <a:lnSpc>
                <a:spcPct val="150000"/>
              </a:lnSpc>
              <a:buClr>
                <a:srgbClr val="FF3300"/>
              </a:buClr>
              <a:buFont typeface="Wingdings" panose="05000000000000000000" pitchFamily="2" charset="2"/>
              <a:buChar char="Ø"/>
              <a:defRPr/>
            </a:pPr>
            <a:r>
              <a:rPr lang="zh-CN" altLang="en-US" dirty="0" smtClean="0">
                <a:solidFill>
                  <a:srgbClr val="FF3300"/>
                </a:solidFill>
                <a:effectLst>
                  <a:outerShdw blurRad="38100" dist="38100" dir="2700000" algn="tl">
                    <a:srgbClr val="C0C0C0"/>
                  </a:outerShdw>
                </a:effectLst>
              </a:rPr>
              <a:t>  使用频度低和难以仿真的指令→模拟</a:t>
            </a:r>
            <a:endParaRPr lang="zh-CN" altLang="en-US" dirty="0" smtClean="0">
              <a:solidFill>
                <a:srgbClr val="FF3300"/>
              </a:solidFill>
              <a:effectLst>
                <a:outerShdw blurRad="38100" dist="38100" dir="2700000" algn="tl">
                  <a:srgbClr val="C0C0C0"/>
                </a:outerShdw>
              </a:effectLst>
            </a:endParaRPr>
          </a:p>
        </p:txBody>
      </p:sp>
      <p:sp>
        <p:nvSpPr>
          <p:cNvPr id="13210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应用领域的演变</a:t>
            </a:r>
            <a:endParaRPr lang="zh-CN" altLang="en-US" smtClean="0"/>
          </a:p>
        </p:txBody>
      </p:sp>
      <p:sp>
        <p:nvSpPr>
          <p:cNvPr id="133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grpSp>
        <p:nvGrpSpPr>
          <p:cNvPr id="133124" name="Group 25"/>
          <p:cNvGrpSpPr/>
          <p:nvPr/>
        </p:nvGrpSpPr>
        <p:grpSpPr bwMode="auto">
          <a:xfrm>
            <a:off x="1043608" y="2490936"/>
            <a:ext cx="7772400" cy="3962400"/>
            <a:chOff x="720" y="1344"/>
            <a:chExt cx="4896" cy="2496"/>
          </a:xfrm>
        </p:grpSpPr>
        <p:sp>
          <p:nvSpPr>
            <p:cNvPr id="133126" name="Line 7"/>
            <p:cNvSpPr>
              <a:spLocks noChangeShapeType="1"/>
            </p:cNvSpPr>
            <p:nvPr/>
          </p:nvSpPr>
          <p:spPr bwMode="auto">
            <a:xfrm>
              <a:off x="960" y="1632"/>
              <a:ext cx="0" cy="2064"/>
            </a:xfrm>
            <a:prstGeom prst="line">
              <a:avLst/>
            </a:prstGeom>
            <a:noFill/>
            <a:ln w="28575">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27" name="Line 8"/>
            <p:cNvSpPr>
              <a:spLocks noChangeShapeType="1"/>
            </p:cNvSpPr>
            <p:nvPr/>
          </p:nvSpPr>
          <p:spPr bwMode="auto">
            <a:xfrm flipH="1">
              <a:off x="960" y="3696"/>
              <a:ext cx="4032" cy="0"/>
            </a:xfrm>
            <a:prstGeom prst="line">
              <a:avLst/>
            </a:prstGeom>
            <a:noFill/>
            <a:ln w="28575">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28" name="Text Box 9"/>
            <p:cNvSpPr txBox="1">
              <a:spLocks noChangeArrowheads="1"/>
            </p:cNvSpPr>
            <p:nvPr/>
          </p:nvSpPr>
          <p:spPr bwMode="auto">
            <a:xfrm>
              <a:off x="1056" y="331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军事、科学研究</a:t>
              </a:r>
              <a:endParaRPr lang="zh-CN" altLang="en-US" sz="2400">
                <a:latin typeface="Times New Roman" panose="02020603050405020304" pitchFamily="18" charset="0"/>
              </a:endParaRPr>
            </a:p>
          </p:txBody>
        </p:sp>
        <p:sp>
          <p:nvSpPr>
            <p:cNvPr id="133129" name="Text Box 10"/>
            <p:cNvSpPr txBox="1">
              <a:spLocks noChangeArrowheads="1"/>
            </p:cNvSpPr>
            <p:nvPr/>
          </p:nvSpPr>
          <p:spPr bwMode="auto">
            <a:xfrm>
              <a:off x="1056" y="2880"/>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生产过程控制、行政管理</a:t>
              </a:r>
              <a:endParaRPr lang="zh-CN" altLang="en-US" sz="2400">
                <a:latin typeface="Times New Roman" panose="02020603050405020304" pitchFamily="18" charset="0"/>
              </a:endParaRPr>
            </a:p>
          </p:txBody>
        </p:sp>
        <p:sp>
          <p:nvSpPr>
            <p:cNvPr id="133130" name="Text Box 12"/>
            <p:cNvSpPr txBox="1">
              <a:spLocks noChangeArrowheads="1"/>
            </p:cNvSpPr>
            <p:nvPr/>
          </p:nvSpPr>
          <p:spPr bwMode="auto">
            <a:xfrm>
              <a:off x="1056" y="201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家庭、个人</a:t>
              </a:r>
              <a:endParaRPr lang="zh-CN" altLang="en-US" sz="2400">
                <a:latin typeface="Times New Roman" panose="02020603050405020304" pitchFamily="18" charset="0"/>
              </a:endParaRPr>
            </a:p>
          </p:txBody>
        </p:sp>
        <p:sp>
          <p:nvSpPr>
            <p:cNvPr id="133131" name="Text Box 13"/>
            <p:cNvSpPr txBox="1">
              <a:spLocks noChangeArrowheads="1"/>
            </p:cNvSpPr>
            <p:nvPr/>
          </p:nvSpPr>
          <p:spPr bwMode="auto">
            <a:xfrm>
              <a:off x="720"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领域</a:t>
              </a:r>
              <a:endParaRPr lang="zh-CN" altLang="en-US" sz="2400">
                <a:latin typeface="Times New Roman" panose="02020603050405020304" pitchFamily="18" charset="0"/>
              </a:endParaRPr>
            </a:p>
          </p:txBody>
        </p:sp>
        <p:sp>
          <p:nvSpPr>
            <p:cNvPr id="133132" name="Text Box 14"/>
            <p:cNvSpPr txBox="1">
              <a:spLocks noChangeArrowheads="1"/>
            </p:cNvSpPr>
            <p:nvPr/>
          </p:nvSpPr>
          <p:spPr bwMode="auto">
            <a:xfrm>
              <a:off x="5088" y="355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时间</a:t>
              </a:r>
              <a:endParaRPr lang="zh-CN" altLang="en-US" sz="2400">
                <a:latin typeface="Times New Roman" panose="02020603050405020304" pitchFamily="18" charset="0"/>
              </a:endParaRPr>
            </a:p>
          </p:txBody>
        </p:sp>
        <p:sp>
          <p:nvSpPr>
            <p:cNvPr id="133133" name="Line 15"/>
            <p:cNvSpPr>
              <a:spLocks noChangeShapeType="1"/>
            </p:cNvSpPr>
            <p:nvPr/>
          </p:nvSpPr>
          <p:spPr bwMode="auto">
            <a:xfrm>
              <a:off x="960" y="3264"/>
              <a:ext cx="168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4" name="Line 16"/>
            <p:cNvSpPr>
              <a:spLocks noChangeShapeType="1"/>
            </p:cNvSpPr>
            <p:nvPr/>
          </p:nvSpPr>
          <p:spPr bwMode="auto">
            <a:xfrm flipV="1">
              <a:off x="2640" y="3264"/>
              <a:ext cx="0" cy="4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5" name="Line 17"/>
            <p:cNvSpPr>
              <a:spLocks noChangeShapeType="1"/>
            </p:cNvSpPr>
            <p:nvPr/>
          </p:nvSpPr>
          <p:spPr bwMode="auto">
            <a:xfrm>
              <a:off x="960" y="2832"/>
              <a:ext cx="24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6" name="Line 18"/>
            <p:cNvSpPr>
              <a:spLocks noChangeShapeType="1"/>
            </p:cNvSpPr>
            <p:nvPr/>
          </p:nvSpPr>
          <p:spPr bwMode="auto">
            <a:xfrm flipV="1">
              <a:off x="3456" y="2832"/>
              <a:ext cx="0" cy="8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7" name="Text Box 19"/>
            <p:cNvSpPr txBox="1">
              <a:spLocks noChangeArrowheads="1"/>
            </p:cNvSpPr>
            <p:nvPr/>
          </p:nvSpPr>
          <p:spPr bwMode="auto">
            <a:xfrm>
              <a:off x="1056" y="2448"/>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latin typeface="Times New Roman" panose="02020603050405020304" pitchFamily="18" charset="0"/>
                </a:rPr>
                <a:t>医疗卫生、交通指挥、商业</a:t>
              </a:r>
              <a:endParaRPr lang="zh-CN" altLang="en-US" sz="2400">
                <a:latin typeface="Times New Roman" panose="02020603050405020304" pitchFamily="18" charset="0"/>
              </a:endParaRPr>
            </a:p>
          </p:txBody>
        </p:sp>
        <p:sp>
          <p:nvSpPr>
            <p:cNvPr id="133138" name="Line 20"/>
            <p:cNvSpPr>
              <a:spLocks noChangeShapeType="1"/>
            </p:cNvSpPr>
            <p:nvPr/>
          </p:nvSpPr>
          <p:spPr bwMode="auto">
            <a:xfrm>
              <a:off x="960" y="2400"/>
              <a:ext cx="292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9" name="Line 21"/>
            <p:cNvSpPr>
              <a:spLocks noChangeShapeType="1"/>
            </p:cNvSpPr>
            <p:nvPr/>
          </p:nvSpPr>
          <p:spPr bwMode="auto">
            <a:xfrm flipV="1">
              <a:off x="3888" y="2400"/>
              <a:ext cx="0" cy="12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0" name="Line 22"/>
            <p:cNvSpPr>
              <a:spLocks noChangeShapeType="1"/>
            </p:cNvSpPr>
            <p:nvPr/>
          </p:nvSpPr>
          <p:spPr bwMode="auto">
            <a:xfrm>
              <a:off x="960" y="1968"/>
              <a:ext cx="336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1" name="Line 23"/>
            <p:cNvSpPr>
              <a:spLocks noChangeShapeType="1"/>
            </p:cNvSpPr>
            <p:nvPr/>
          </p:nvSpPr>
          <p:spPr bwMode="auto">
            <a:xfrm flipV="1">
              <a:off x="4320" y="1968"/>
              <a:ext cx="0" cy="172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2" name="AutoShape 24"/>
            <p:cNvSpPr>
              <a:spLocks noChangeArrowheads="1"/>
            </p:cNvSpPr>
            <p:nvPr/>
          </p:nvSpPr>
          <p:spPr bwMode="auto">
            <a:xfrm rot="-2059703">
              <a:off x="2496" y="2544"/>
              <a:ext cx="1824"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33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33125" name="Text Box 2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1</a:t>
            </a:r>
            <a:endParaRPr lang="zh-CN" altLang="en-US" sz="1200" b="0">
              <a:latin typeface="幼圆" panose="02010509060101010101" pitchFamily="49" charset="-122"/>
              <a:ea typeface="幼圆" panose="02010509060101010101" pitchFamily="49" charset="-122"/>
            </a:endParaRPr>
          </a:p>
        </p:txBody>
      </p:sp>
      <p:sp>
        <p:nvSpPr>
          <p:cNvPr id="23" name="TextBox 22"/>
          <p:cNvSpPr txBox="1"/>
          <p:nvPr/>
        </p:nvSpPr>
        <p:spPr>
          <a:xfrm>
            <a:off x="2887712" y="1961971"/>
            <a:ext cx="5928296" cy="1200329"/>
          </a:xfrm>
          <a:prstGeom prst="rect">
            <a:avLst/>
          </a:prstGeom>
          <a:noFill/>
        </p:spPr>
        <p:txBody>
          <a:bodyPr wrap="square" rtlCol="0">
            <a:spAutoFit/>
          </a:bodyPr>
          <a:lstStyle/>
          <a:p>
            <a:r>
              <a:rPr lang="zh-CN" altLang="en-US" sz="2400" b="1" dirty="0" smtClean="0"/>
              <a:t>        不同的应用对计算机系统结构的设计提出了不同的要求，故</a:t>
            </a:r>
            <a:r>
              <a:rPr lang="zh-CN" altLang="en-US" sz="2400" b="1" dirty="0" smtClean="0">
                <a:solidFill>
                  <a:srgbClr val="FF0000"/>
                </a:solidFill>
              </a:rPr>
              <a:t>应用需求</a:t>
            </a:r>
            <a:r>
              <a:rPr lang="zh-CN" altLang="en-US" sz="2400" b="1" dirty="0" smtClean="0"/>
              <a:t>是促使计算机系统结构发展的</a:t>
            </a:r>
            <a:r>
              <a:rPr lang="zh-CN" altLang="en-US" sz="2400" b="1" dirty="0" smtClean="0">
                <a:solidFill>
                  <a:srgbClr val="FF0000"/>
                </a:solidFill>
              </a:rPr>
              <a:t>最根本的动力</a:t>
            </a:r>
            <a:r>
              <a:rPr lang="zh-CN" altLang="en-US" sz="2400" b="1" dirty="0" smtClean="0"/>
              <a:t>。</a:t>
            </a:r>
            <a:endParaRPr lang="zh-CN" altLang="en-US" sz="2400" b="1" dirty="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zh-CN" altLang="en-US" smtClean="0"/>
              <a:t>计算机的演变</a:t>
            </a:r>
            <a:endParaRPr lang="zh-CN" altLang="en-US" smtClean="0"/>
          </a:p>
        </p:txBody>
      </p:sp>
      <p:sp>
        <p:nvSpPr>
          <p:cNvPr id="134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grpSp>
        <p:nvGrpSpPr>
          <p:cNvPr id="134148" name="Group 39"/>
          <p:cNvGrpSpPr/>
          <p:nvPr/>
        </p:nvGrpSpPr>
        <p:grpSpPr bwMode="auto">
          <a:xfrm>
            <a:off x="1371600" y="2241991"/>
            <a:ext cx="7315200" cy="3719513"/>
            <a:chOff x="864" y="1488"/>
            <a:chExt cx="4608" cy="2343"/>
          </a:xfrm>
        </p:grpSpPr>
        <p:sp>
          <p:nvSpPr>
            <p:cNvPr id="205846" name="Text Box 22"/>
            <p:cNvSpPr txBox="1">
              <a:spLocks noChangeArrowheads="1"/>
            </p:cNvSpPr>
            <p:nvPr/>
          </p:nvSpPr>
          <p:spPr bwMode="auto">
            <a:xfrm>
              <a:off x="864" y="1488"/>
              <a:ext cx="86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专用机</a:t>
              </a:r>
              <a:endParaRPr lang="zh-CN" altLang="en-US">
                <a:solidFill>
                  <a:srgbClr val="FF3300"/>
                </a:solidFill>
                <a:effectLst>
                  <a:outerShdw blurRad="38100" dist="38100" dir="2700000" algn="tl">
                    <a:srgbClr val="000000"/>
                  </a:outerShdw>
                </a:effectLst>
                <a:ea typeface="楷体_GB2312" pitchFamily="49" charset="-122"/>
              </a:endParaRPr>
            </a:p>
          </p:txBody>
        </p:sp>
        <p:sp>
          <p:nvSpPr>
            <p:cNvPr id="205847" name="Text Box 23"/>
            <p:cNvSpPr txBox="1">
              <a:spLocks noChangeArrowheads="1"/>
            </p:cNvSpPr>
            <p:nvPr/>
          </p:nvSpPr>
          <p:spPr bwMode="auto">
            <a:xfrm>
              <a:off x="1776" y="2112"/>
              <a:ext cx="86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通用机</a:t>
              </a:r>
              <a:endParaRPr lang="zh-CN" altLang="en-US">
                <a:solidFill>
                  <a:srgbClr val="FF3300"/>
                </a:solidFill>
                <a:effectLst>
                  <a:outerShdw blurRad="38100" dist="38100" dir="2700000" algn="tl">
                    <a:srgbClr val="000000"/>
                  </a:outerShdw>
                </a:effectLst>
                <a:ea typeface="楷体_GB2312" pitchFamily="49" charset="-122"/>
              </a:endParaRPr>
            </a:p>
          </p:txBody>
        </p:sp>
        <p:sp>
          <p:nvSpPr>
            <p:cNvPr id="205848" name="Text Box 24"/>
            <p:cNvSpPr txBox="1">
              <a:spLocks noChangeArrowheads="1"/>
            </p:cNvSpPr>
            <p:nvPr/>
          </p:nvSpPr>
          <p:spPr bwMode="auto">
            <a:xfrm>
              <a:off x="2784" y="2784"/>
              <a:ext cx="158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高性能专用机</a:t>
              </a:r>
              <a:endParaRPr lang="zh-CN" altLang="en-US">
                <a:solidFill>
                  <a:srgbClr val="FF3300"/>
                </a:solidFill>
                <a:effectLst>
                  <a:outerShdw blurRad="38100" dist="38100" dir="2700000" algn="tl">
                    <a:srgbClr val="000000"/>
                  </a:outerShdw>
                </a:effectLst>
                <a:ea typeface="楷体_GB2312" pitchFamily="49" charset="-122"/>
              </a:endParaRPr>
            </a:p>
          </p:txBody>
        </p:sp>
        <p:sp>
          <p:nvSpPr>
            <p:cNvPr id="205849" name="Text Box 25"/>
            <p:cNvSpPr txBox="1">
              <a:spLocks noChangeArrowheads="1"/>
            </p:cNvSpPr>
            <p:nvPr/>
          </p:nvSpPr>
          <p:spPr bwMode="auto">
            <a:xfrm>
              <a:off x="3888" y="3504"/>
              <a:ext cx="158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高性能通用机</a:t>
              </a:r>
              <a:endParaRPr lang="zh-CN" altLang="en-US">
                <a:solidFill>
                  <a:srgbClr val="FF3300"/>
                </a:solidFill>
                <a:effectLst>
                  <a:outerShdw blurRad="38100" dist="38100" dir="2700000" algn="tl">
                    <a:srgbClr val="000000"/>
                  </a:outerShdw>
                </a:effectLst>
                <a:ea typeface="楷体_GB2312" pitchFamily="49" charset="-122"/>
              </a:endParaRPr>
            </a:p>
          </p:txBody>
        </p:sp>
        <p:sp>
          <p:nvSpPr>
            <p:cNvPr id="134154" name="AutoShape 26"/>
            <p:cNvSpPr>
              <a:spLocks noChangeArrowheads="1"/>
            </p:cNvSpPr>
            <p:nvPr/>
          </p:nvSpPr>
          <p:spPr bwMode="auto">
            <a:xfrm>
              <a:off x="1776" y="1776"/>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4155" name="Line 33"/>
            <p:cNvSpPr>
              <a:spLocks noChangeShapeType="1"/>
            </p:cNvSpPr>
            <p:nvPr/>
          </p:nvSpPr>
          <p:spPr bwMode="auto">
            <a:xfrm flipH="1">
              <a:off x="1296" y="2976"/>
              <a:ext cx="1488" cy="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6" name="Line 34"/>
            <p:cNvSpPr>
              <a:spLocks noChangeShapeType="1"/>
            </p:cNvSpPr>
            <p:nvPr/>
          </p:nvSpPr>
          <p:spPr bwMode="auto">
            <a:xfrm flipH="1">
              <a:off x="1296" y="1872"/>
              <a:ext cx="0" cy="1104"/>
            </a:xfrm>
            <a:prstGeom prst="line">
              <a:avLst/>
            </a:prstGeom>
            <a:noFill/>
            <a:ln w="76200">
              <a:solidFill>
                <a:srgbClr val="FF0000"/>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7" name="Line 35"/>
            <p:cNvSpPr>
              <a:spLocks noChangeShapeType="1"/>
            </p:cNvSpPr>
            <p:nvPr/>
          </p:nvSpPr>
          <p:spPr bwMode="auto">
            <a:xfrm>
              <a:off x="2688" y="2208"/>
              <a:ext cx="2208" cy="0"/>
            </a:xfrm>
            <a:prstGeom prst="line">
              <a:avLst/>
            </a:prstGeom>
            <a:noFill/>
            <a:ln w="76200">
              <a:solidFill>
                <a:srgbClr val="0000FF"/>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8" name="Line 36"/>
            <p:cNvSpPr>
              <a:spLocks noChangeShapeType="1"/>
            </p:cNvSpPr>
            <p:nvPr/>
          </p:nvSpPr>
          <p:spPr bwMode="auto">
            <a:xfrm flipH="1" flipV="1">
              <a:off x="4896" y="2208"/>
              <a:ext cx="0" cy="1296"/>
            </a:xfrm>
            <a:prstGeom prst="line">
              <a:avLst/>
            </a:prstGeom>
            <a:noFill/>
            <a:ln w="762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9" name="AutoShape 37"/>
            <p:cNvSpPr>
              <a:spLocks noChangeArrowheads="1"/>
            </p:cNvSpPr>
            <p:nvPr/>
          </p:nvSpPr>
          <p:spPr bwMode="auto">
            <a:xfrm>
              <a:off x="2688" y="2448"/>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4160" name="AutoShape 38"/>
            <p:cNvSpPr>
              <a:spLocks noChangeArrowheads="1"/>
            </p:cNvSpPr>
            <p:nvPr/>
          </p:nvSpPr>
          <p:spPr bwMode="auto">
            <a:xfrm>
              <a:off x="4272" y="3168"/>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34149" name="Text Box 4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2</a:t>
            </a:r>
            <a:endParaRPr lang="zh-CN" altLang="en-US" sz="1200" b="0">
              <a:latin typeface="幼圆" panose="02010509060101010101" pitchFamily="49" charset="-122"/>
              <a:ea typeface="幼圆" panose="02010509060101010101" pitchFamily="49" charset="-122"/>
            </a:endParaRPr>
          </a:p>
        </p:txBody>
      </p:sp>
      <p:sp>
        <p:nvSpPr>
          <p:cNvPr id="2" name="TextBox 1"/>
          <p:cNvSpPr txBox="1"/>
          <p:nvPr/>
        </p:nvSpPr>
        <p:spPr>
          <a:xfrm>
            <a:off x="899592" y="5108991"/>
            <a:ext cx="4680520" cy="1200329"/>
          </a:xfrm>
          <a:prstGeom prst="rect">
            <a:avLst/>
          </a:prstGeom>
          <a:noFill/>
        </p:spPr>
        <p:txBody>
          <a:bodyPr wrap="square" rtlCol="0">
            <a:spAutoFit/>
          </a:bodyPr>
          <a:lstStyle/>
          <a:p>
            <a:r>
              <a:rPr lang="zh-CN" altLang="en-US" sz="2400" b="1" dirty="0" smtClean="0"/>
              <a:t>        设计的基本出发点是使</a:t>
            </a:r>
            <a:r>
              <a:rPr lang="zh-CN" altLang="en-US" sz="2400" b="1" dirty="0" smtClean="0">
                <a:solidFill>
                  <a:srgbClr val="FF0000"/>
                </a:solidFill>
              </a:rPr>
              <a:t>专用系统结构的高效率</a:t>
            </a:r>
            <a:r>
              <a:rPr lang="zh-CN" altLang="en-US" sz="2400" b="1" dirty="0" smtClean="0"/>
              <a:t>与</a:t>
            </a:r>
            <a:r>
              <a:rPr lang="zh-CN" altLang="en-US" sz="2400" b="1" dirty="0" smtClean="0">
                <a:solidFill>
                  <a:srgbClr val="FF0000"/>
                </a:solidFill>
              </a:rPr>
              <a:t>通用系统结构的广泛市场</a:t>
            </a:r>
            <a:r>
              <a:rPr lang="zh-CN" altLang="en-US" sz="2400" b="1" dirty="0" smtClean="0"/>
              <a:t>成均势。</a:t>
            </a:r>
            <a:endParaRPr lang="zh-CN" altLang="en-US" sz="2400" b="1" dirty="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zh-CN" altLang="en-US" smtClean="0"/>
              <a:t>性能和价格关系</a:t>
            </a:r>
            <a:br>
              <a:rPr lang="zh-CN" altLang="en-US" smtClean="0"/>
            </a:br>
            <a:r>
              <a:rPr lang="zh-CN" altLang="en-US" smtClean="0"/>
              <a:t>的处理</a:t>
            </a:r>
            <a:endParaRPr lang="zh-CN" altLang="en-US" smtClean="0"/>
          </a:p>
        </p:txBody>
      </p:sp>
      <p:sp>
        <p:nvSpPr>
          <p:cNvPr id="135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206864" name="Rectangle 16"/>
          <p:cNvSpPr>
            <a:spLocks noGrp="1" noChangeArrowheads="1"/>
          </p:cNvSpPr>
          <p:nvPr>
            <p:ph type="body" idx="1"/>
          </p:nvPr>
        </p:nvSpPr>
        <p:spPr>
          <a:xfrm>
            <a:off x="838200" y="2133600"/>
            <a:ext cx="3733800" cy="4114800"/>
          </a:xfrm>
          <a:solidFill>
            <a:srgbClr val="FFFF00"/>
          </a:solidFill>
          <a:effectLst>
            <a:outerShdw dist="107763" dir="2700000" algn="ctr" rotWithShape="0">
              <a:schemeClr val="bg2"/>
            </a:outerShdw>
          </a:effectLst>
        </p:spPr>
        <p:txBody>
          <a:bodyPr/>
          <a:lstStyle/>
          <a:p>
            <a:pPr marL="0" indent="0" eaLnBrk="1" hangingPunct="1">
              <a:buClr>
                <a:srgbClr val="FF3300"/>
              </a:buClr>
              <a:defRPr/>
            </a:pPr>
            <a:r>
              <a:rPr lang="zh-CN" altLang="en-US" sz="2400" dirty="0" smtClean="0">
                <a:solidFill>
                  <a:srgbClr val="FF3300"/>
                </a:solidFill>
                <a:effectLst>
                  <a:outerShdw blurRad="38100" dist="38100" dir="2700000" algn="tl">
                    <a:srgbClr val="000000"/>
                  </a:outerShdw>
                </a:effectLst>
              </a:rPr>
              <a:t>  问题</a:t>
            </a:r>
            <a:endParaRPr lang="zh-CN" altLang="en-US" sz="2400" dirty="0" smtClean="0">
              <a:solidFill>
                <a:srgbClr val="FF3300"/>
              </a:solidFill>
              <a:effectLst>
                <a:outerShdw blurRad="38100" dist="38100" dir="2700000" algn="tl">
                  <a:srgbClr val="000000"/>
                </a:outerShdw>
              </a:effectLst>
            </a:endParaRPr>
          </a:p>
          <a:p>
            <a:pPr marL="0" indent="0" eaLnBrk="1" hangingPunct="1">
              <a:buFont typeface="Wingdings" panose="05000000000000000000" pitchFamily="2" charset="2"/>
              <a:buNone/>
              <a:defRPr/>
            </a:pPr>
            <a:r>
              <a:rPr lang="zh-CN" altLang="en-US" sz="2400" dirty="0" smtClean="0"/>
              <a:t>    用户的性能/价格要求决定厂商的生产决策。</a:t>
            </a:r>
            <a:endParaRPr lang="zh-CN" altLang="en-US" sz="2400" dirty="0" smtClean="0"/>
          </a:p>
          <a:p>
            <a:pPr marL="0" indent="0" eaLnBrk="1" hangingPunct="1">
              <a:spcBef>
                <a:spcPct val="30000"/>
              </a:spcBef>
              <a:buClr>
                <a:srgbClr val="FF3300"/>
              </a:buClr>
              <a:defRPr/>
            </a:pPr>
            <a:r>
              <a:rPr lang="zh-CN" altLang="en-US" sz="2400" dirty="0" smtClean="0"/>
              <a:t>  </a:t>
            </a:r>
            <a:r>
              <a:rPr lang="zh-CN" altLang="en-US" sz="2400" dirty="0" smtClean="0">
                <a:solidFill>
                  <a:srgbClr val="FF3300"/>
                </a:solidFill>
                <a:effectLst>
                  <a:outerShdw blurRad="38100" dist="38100" dir="2700000" algn="tl">
                    <a:srgbClr val="000000"/>
                  </a:outerShdw>
                </a:effectLst>
              </a:rPr>
              <a:t>方法</a:t>
            </a:r>
            <a:endParaRPr lang="zh-CN" altLang="en-US" sz="2400" dirty="0" smtClean="0">
              <a:solidFill>
                <a:srgbClr val="FF3300"/>
              </a:solidFill>
              <a:effectLst>
                <a:outerShdw blurRad="38100" dist="38100" dir="2700000" algn="tl">
                  <a:srgbClr val="000000"/>
                </a:outerShdw>
              </a:effectLst>
            </a:endParaRPr>
          </a:p>
          <a:p>
            <a:pPr marL="760730" lvl="1" eaLnBrk="1" hangingPunct="1">
              <a:buFont typeface="Wingdings" panose="05000000000000000000" pitchFamily="2" charset="2"/>
              <a:buChar char="Ø"/>
              <a:defRPr/>
            </a:pPr>
            <a:r>
              <a:rPr lang="zh-CN" altLang="en-US" sz="2400" dirty="0" smtClean="0"/>
              <a:t>维持价格不变，利用新型器件提高机器性能（水平实线）</a:t>
            </a:r>
            <a:endParaRPr lang="zh-CN" altLang="en-US" sz="2400" dirty="0" smtClean="0"/>
          </a:p>
          <a:p>
            <a:pPr marL="760730" lvl="1" eaLnBrk="1" hangingPunct="1">
              <a:buFont typeface="Wingdings" panose="05000000000000000000" pitchFamily="2" charset="2"/>
              <a:buChar char="Ø"/>
              <a:defRPr/>
            </a:pPr>
            <a:r>
              <a:rPr lang="zh-CN" altLang="en-US" sz="2400" dirty="0" smtClean="0"/>
              <a:t>保持性能基本不变，利用低成本器件降低机器价格（</a:t>
            </a:r>
            <a:r>
              <a:rPr lang="zh-CN" altLang="en-US" sz="2400" dirty="0" smtClean="0">
                <a:solidFill>
                  <a:srgbClr val="0000FF"/>
                </a:solidFill>
              </a:rPr>
              <a:t>等性能线</a:t>
            </a:r>
            <a:r>
              <a:rPr lang="zh-CN" altLang="en-US" sz="2400" dirty="0" smtClean="0"/>
              <a:t>）</a:t>
            </a:r>
            <a:endParaRPr lang="zh-CN" altLang="en-US" sz="2400" dirty="0" smtClean="0"/>
          </a:p>
        </p:txBody>
      </p:sp>
      <p:grpSp>
        <p:nvGrpSpPr>
          <p:cNvPr id="135173" name="Group 90"/>
          <p:cNvGrpSpPr/>
          <p:nvPr/>
        </p:nvGrpSpPr>
        <p:grpSpPr bwMode="auto">
          <a:xfrm>
            <a:off x="4724400" y="2133600"/>
            <a:ext cx="4419600" cy="4206875"/>
            <a:chOff x="2976" y="1296"/>
            <a:chExt cx="2784" cy="2650"/>
          </a:xfrm>
        </p:grpSpPr>
        <p:sp>
          <p:nvSpPr>
            <p:cNvPr id="135175" name="Line 18"/>
            <p:cNvSpPr>
              <a:spLocks noChangeShapeType="1"/>
            </p:cNvSpPr>
            <p:nvPr/>
          </p:nvSpPr>
          <p:spPr bwMode="auto">
            <a:xfrm>
              <a:off x="3120" y="1488"/>
              <a:ext cx="0" cy="2208"/>
            </a:xfrm>
            <a:prstGeom prst="line">
              <a:avLst/>
            </a:prstGeom>
            <a:noFill/>
            <a:ln w="28575">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76" name="Line 19"/>
            <p:cNvSpPr>
              <a:spLocks noChangeShapeType="1"/>
            </p:cNvSpPr>
            <p:nvPr/>
          </p:nvSpPr>
          <p:spPr bwMode="auto">
            <a:xfrm flipH="1">
              <a:off x="3120" y="3696"/>
              <a:ext cx="2496" cy="0"/>
            </a:xfrm>
            <a:prstGeom prst="line">
              <a:avLst/>
            </a:prstGeom>
            <a:noFill/>
            <a:ln w="28575">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77" name="Text Box 23"/>
            <p:cNvSpPr txBox="1">
              <a:spLocks noChangeArrowheads="1"/>
            </p:cNvSpPr>
            <p:nvPr/>
          </p:nvSpPr>
          <p:spPr bwMode="auto">
            <a:xfrm>
              <a:off x="3024" y="1296"/>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价格（对数）</a:t>
              </a:r>
              <a:endParaRPr lang="zh-CN" altLang="en-US" sz="1800">
                <a:latin typeface="楷体_GB2312" pitchFamily="49" charset="-122"/>
              </a:endParaRPr>
            </a:p>
          </p:txBody>
        </p:sp>
        <p:sp>
          <p:nvSpPr>
            <p:cNvPr id="135178" name="Text Box 24"/>
            <p:cNvSpPr txBox="1">
              <a:spLocks noChangeArrowheads="1"/>
            </p:cNvSpPr>
            <p:nvPr/>
          </p:nvSpPr>
          <p:spPr bwMode="auto">
            <a:xfrm>
              <a:off x="5232" y="345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时间</a:t>
              </a:r>
              <a:endParaRPr lang="zh-CN" altLang="en-US" sz="1800">
                <a:latin typeface="楷体_GB2312" pitchFamily="49" charset="-122"/>
              </a:endParaRPr>
            </a:p>
          </p:txBody>
        </p:sp>
        <p:sp>
          <p:nvSpPr>
            <p:cNvPr id="135179" name="Line 25"/>
            <p:cNvSpPr>
              <a:spLocks noChangeShapeType="1"/>
            </p:cNvSpPr>
            <p:nvPr/>
          </p:nvSpPr>
          <p:spPr bwMode="auto">
            <a:xfrm>
              <a:off x="3552"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0" name="Line 26"/>
            <p:cNvSpPr>
              <a:spLocks noChangeShapeType="1"/>
            </p:cNvSpPr>
            <p:nvPr/>
          </p:nvSpPr>
          <p:spPr bwMode="auto">
            <a:xfrm flipV="1">
              <a:off x="3552" y="3600"/>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1" name="Line 35"/>
            <p:cNvSpPr>
              <a:spLocks noChangeShapeType="1"/>
            </p:cNvSpPr>
            <p:nvPr/>
          </p:nvSpPr>
          <p:spPr bwMode="auto">
            <a:xfrm flipV="1">
              <a:off x="3984" y="3600"/>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2" name="Line 36"/>
            <p:cNvSpPr>
              <a:spLocks noChangeShapeType="1"/>
            </p:cNvSpPr>
            <p:nvPr/>
          </p:nvSpPr>
          <p:spPr bwMode="auto">
            <a:xfrm flipV="1">
              <a:off x="4416" y="3600"/>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3" name="Line 37"/>
            <p:cNvSpPr>
              <a:spLocks noChangeShapeType="1"/>
            </p:cNvSpPr>
            <p:nvPr/>
          </p:nvSpPr>
          <p:spPr bwMode="auto">
            <a:xfrm flipV="1">
              <a:off x="4848" y="3600"/>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4" name="Line 38"/>
            <p:cNvSpPr>
              <a:spLocks noChangeShapeType="1"/>
            </p:cNvSpPr>
            <p:nvPr/>
          </p:nvSpPr>
          <p:spPr bwMode="auto">
            <a:xfrm flipH="1" flipV="1">
              <a:off x="5280" y="3600"/>
              <a:ext cx="0" cy="9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5" name="Line 45"/>
            <p:cNvSpPr>
              <a:spLocks noChangeShapeType="1"/>
            </p:cNvSpPr>
            <p:nvPr/>
          </p:nvSpPr>
          <p:spPr bwMode="auto">
            <a:xfrm flipH="1" flipV="1">
              <a:off x="3120" y="1968"/>
              <a:ext cx="2160" cy="1440"/>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6" name="Line 46"/>
            <p:cNvSpPr>
              <a:spLocks noChangeShapeType="1"/>
            </p:cNvSpPr>
            <p:nvPr/>
          </p:nvSpPr>
          <p:spPr bwMode="auto">
            <a:xfrm flipH="1" flipV="1">
              <a:off x="3552" y="1968"/>
              <a:ext cx="1728" cy="1152"/>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7" name="Line 47"/>
            <p:cNvSpPr>
              <a:spLocks noChangeShapeType="1"/>
            </p:cNvSpPr>
            <p:nvPr/>
          </p:nvSpPr>
          <p:spPr bwMode="auto">
            <a:xfrm flipH="1" flipV="1">
              <a:off x="3552" y="1680"/>
              <a:ext cx="1728" cy="1152"/>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8" name="Line 48"/>
            <p:cNvSpPr>
              <a:spLocks noChangeShapeType="1"/>
            </p:cNvSpPr>
            <p:nvPr/>
          </p:nvSpPr>
          <p:spPr bwMode="auto">
            <a:xfrm flipH="1" flipV="1">
              <a:off x="3984" y="1680"/>
              <a:ext cx="1296" cy="864"/>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9" name="Line 49"/>
            <p:cNvSpPr>
              <a:spLocks noChangeShapeType="1"/>
            </p:cNvSpPr>
            <p:nvPr/>
          </p:nvSpPr>
          <p:spPr bwMode="auto">
            <a:xfrm flipH="1" flipV="1">
              <a:off x="4416" y="1680"/>
              <a:ext cx="864" cy="576"/>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0" name="Line 50"/>
            <p:cNvSpPr>
              <a:spLocks noChangeShapeType="1"/>
            </p:cNvSpPr>
            <p:nvPr/>
          </p:nvSpPr>
          <p:spPr bwMode="auto">
            <a:xfrm flipH="1" flipV="1">
              <a:off x="4848" y="1680"/>
              <a:ext cx="432" cy="288"/>
            </a:xfrm>
            <a:prstGeom prst="line">
              <a:avLst/>
            </a:prstGeom>
            <a:noFill/>
            <a:ln w="28575">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1" name="Line 51"/>
            <p:cNvSpPr>
              <a:spLocks noChangeShapeType="1"/>
            </p:cNvSpPr>
            <p:nvPr/>
          </p:nvSpPr>
          <p:spPr bwMode="auto">
            <a:xfrm>
              <a:off x="3984"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2" name="Line 52"/>
            <p:cNvSpPr>
              <a:spLocks noChangeShapeType="1"/>
            </p:cNvSpPr>
            <p:nvPr/>
          </p:nvSpPr>
          <p:spPr bwMode="auto">
            <a:xfrm>
              <a:off x="4416"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3" name="Line 53"/>
            <p:cNvSpPr>
              <a:spLocks noChangeShapeType="1"/>
            </p:cNvSpPr>
            <p:nvPr/>
          </p:nvSpPr>
          <p:spPr bwMode="auto">
            <a:xfrm>
              <a:off x="4848"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4" name="Line 54"/>
            <p:cNvSpPr>
              <a:spLocks noChangeShapeType="1"/>
            </p:cNvSpPr>
            <p:nvPr/>
          </p:nvSpPr>
          <p:spPr bwMode="auto">
            <a:xfrm>
              <a:off x="3120"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5" name="Line 55"/>
            <p:cNvSpPr>
              <a:spLocks noChangeShapeType="1"/>
            </p:cNvSpPr>
            <p:nvPr/>
          </p:nvSpPr>
          <p:spPr bwMode="auto">
            <a:xfrm>
              <a:off x="3552"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6" name="Line 56"/>
            <p:cNvSpPr>
              <a:spLocks noChangeShapeType="1"/>
            </p:cNvSpPr>
            <p:nvPr/>
          </p:nvSpPr>
          <p:spPr bwMode="auto">
            <a:xfrm>
              <a:off x="3984"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7" name="Line 57"/>
            <p:cNvSpPr>
              <a:spLocks noChangeShapeType="1"/>
            </p:cNvSpPr>
            <p:nvPr/>
          </p:nvSpPr>
          <p:spPr bwMode="auto">
            <a:xfrm>
              <a:off x="4416"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8" name="Line 58"/>
            <p:cNvSpPr>
              <a:spLocks noChangeShapeType="1"/>
            </p:cNvSpPr>
            <p:nvPr/>
          </p:nvSpPr>
          <p:spPr bwMode="auto">
            <a:xfrm>
              <a:off x="4848"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9" name="Line 59"/>
            <p:cNvSpPr>
              <a:spLocks noChangeShapeType="1"/>
            </p:cNvSpPr>
            <p:nvPr/>
          </p:nvSpPr>
          <p:spPr bwMode="auto">
            <a:xfrm>
              <a:off x="3552"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0" name="Line 60"/>
            <p:cNvSpPr>
              <a:spLocks noChangeShapeType="1"/>
            </p:cNvSpPr>
            <p:nvPr/>
          </p:nvSpPr>
          <p:spPr bwMode="auto">
            <a:xfrm>
              <a:off x="3984"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1" name="Line 61"/>
            <p:cNvSpPr>
              <a:spLocks noChangeShapeType="1"/>
            </p:cNvSpPr>
            <p:nvPr/>
          </p:nvSpPr>
          <p:spPr bwMode="auto">
            <a:xfrm>
              <a:off x="4416"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2" name="Line 62"/>
            <p:cNvSpPr>
              <a:spLocks noChangeShapeType="1"/>
            </p:cNvSpPr>
            <p:nvPr/>
          </p:nvSpPr>
          <p:spPr bwMode="auto">
            <a:xfrm>
              <a:off x="4848"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3" name="Line 63"/>
            <p:cNvSpPr>
              <a:spLocks noChangeShapeType="1"/>
            </p:cNvSpPr>
            <p:nvPr/>
          </p:nvSpPr>
          <p:spPr bwMode="auto">
            <a:xfrm>
              <a:off x="3984"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4" name="Line 64"/>
            <p:cNvSpPr>
              <a:spLocks noChangeShapeType="1"/>
            </p:cNvSpPr>
            <p:nvPr/>
          </p:nvSpPr>
          <p:spPr bwMode="auto">
            <a:xfrm>
              <a:off x="4416"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5" name="Line 65"/>
            <p:cNvSpPr>
              <a:spLocks noChangeShapeType="1"/>
            </p:cNvSpPr>
            <p:nvPr/>
          </p:nvSpPr>
          <p:spPr bwMode="auto">
            <a:xfrm>
              <a:off x="4848"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6" name="Line 66"/>
            <p:cNvSpPr>
              <a:spLocks noChangeShapeType="1"/>
            </p:cNvSpPr>
            <p:nvPr/>
          </p:nvSpPr>
          <p:spPr bwMode="auto">
            <a:xfrm>
              <a:off x="4416" y="2832"/>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7" name="Line 67"/>
            <p:cNvSpPr>
              <a:spLocks noChangeShapeType="1"/>
            </p:cNvSpPr>
            <p:nvPr/>
          </p:nvSpPr>
          <p:spPr bwMode="auto">
            <a:xfrm>
              <a:off x="4848" y="2832"/>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8" name="Line 68"/>
            <p:cNvSpPr>
              <a:spLocks noChangeShapeType="1"/>
            </p:cNvSpPr>
            <p:nvPr/>
          </p:nvSpPr>
          <p:spPr bwMode="auto">
            <a:xfrm>
              <a:off x="4848" y="312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9" name="Line 69"/>
            <p:cNvSpPr>
              <a:spLocks noChangeShapeType="1"/>
            </p:cNvSpPr>
            <p:nvPr/>
          </p:nvSpPr>
          <p:spPr bwMode="auto">
            <a:xfrm>
              <a:off x="5280" y="3408"/>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0" name="Line 70"/>
            <p:cNvSpPr>
              <a:spLocks noChangeShapeType="1"/>
            </p:cNvSpPr>
            <p:nvPr/>
          </p:nvSpPr>
          <p:spPr bwMode="auto">
            <a:xfrm>
              <a:off x="5280" y="3120"/>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1" name="Line 71"/>
            <p:cNvSpPr>
              <a:spLocks noChangeShapeType="1"/>
            </p:cNvSpPr>
            <p:nvPr/>
          </p:nvSpPr>
          <p:spPr bwMode="auto">
            <a:xfrm>
              <a:off x="5280" y="2832"/>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2" name="Line 72"/>
            <p:cNvSpPr>
              <a:spLocks noChangeShapeType="1"/>
            </p:cNvSpPr>
            <p:nvPr/>
          </p:nvSpPr>
          <p:spPr bwMode="auto">
            <a:xfrm>
              <a:off x="5280" y="2544"/>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3" name="Line 73"/>
            <p:cNvSpPr>
              <a:spLocks noChangeShapeType="1"/>
            </p:cNvSpPr>
            <p:nvPr/>
          </p:nvSpPr>
          <p:spPr bwMode="auto">
            <a:xfrm>
              <a:off x="5280" y="2256"/>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4" name="Line 74"/>
            <p:cNvSpPr>
              <a:spLocks noChangeShapeType="1"/>
            </p:cNvSpPr>
            <p:nvPr/>
          </p:nvSpPr>
          <p:spPr bwMode="auto">
            <a:xfrm>
              <a:off x="5280" y="1968"/>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5" name="Line 75"/>
            <p:cNvSpPr>
              <a:spLocks noChangeShapeType="1"/>
            </p:cNvSpPr>
            <p:nvPr/>
          </p:nvSpPr>
          <p:spPr bwMode="auto">
            <a:xfrm>
              <a:off x="5280" y="1680"/>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6" name="Text Box 76"/>
            <p:cNvSpPr txBox="1">
              <a:spLocks noChangeArrowheads="1"/>
            </p:cNvSpPr>
            <p:nvPr/>
          </p:nvSpPr>
          <p:spPr bwMode="auto">
            <a:xfrm>
              <a:off x="5040" y="144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巨型机</a:t>
              </a:r>
              <a:endParaRPr lang="zh-CN" altLang="en-US" sz="1800">
                <a:latin typeface="楷体_GB2312" pitchFamily="49" charset="-122"/>
              </a:endParaRPr>
            </a:p>
          </p:txBody>
        </p:sp>
        <p:sp>
          <p:nvSpPr>
            <p:cNvPr id="135217" name="Text Box 77"/>
            <p:cNvSpPr txBox="1">
              <a:spLocks noChangeArrowheads="1"/>
            </p:cNvSpPr>
            <p:nvPr/>
          </p:nvSpPr>
          <p:spPr bwMode="auto">
            <a:xfrm>
              <a:off x="5040" y="172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大型机</a:t>
              </a:r>
              <a:endParaRPr lang="zh-CN" altLang="en-US" sz="1800">
                <a:latin typeface="楷体_GB2312" pitchFamily="49" charset="-122"/>
              </a:endParaRPr>
            </a:p>
          </p:txBody>
        </p:sp>
        <p:sp>
          <p:nvSpPr>
            <p:cNvPr id="135218" name="Text Box 78"/>
            <p:cNvSpPr txBox="1">
              <a:spLocks noChangeArrowheads="1"/>
            </p:cNvSpPr>
            <p:nvPr/>
          </p:nvSpPr>
          <p:spPr bwMode="auto">
            <a:xfrm>
              <a:off x="5040" y="20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中型机</a:t>
              </a:r>
              <a:endParaRPr lang="zh-CN" altLang="en-US" sz="1800">
                <a:latin typeface="楷体_GB2312" pitchFamily="49" charset="-122"/>
              </a:endParaRPr>
            </a:p>
          </p:txBody>
        </p:sp>
        <p:sp>
          <p:nvSpPr>
            <p:cNvPr id="135219" name="Text Box 79"/>
            <p:cNvSpPr txBox="1">
              <a:spLocks noChangeArrowheads="1"/>
            </p:cNvSpPr>
            <p:nvPr/>
          </p:nvSpPr>
          <p:spPr bwMode="auto">
            <a:xfrm>
              <a:off x="5040" y="2304"/>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小型机</a:t>
              </a:r>
              <a:endParaRPr lang="zh-CN" altLang="en-US" sz="1800">
                <a:latin typeface="楷体_GB2312" pitchFamily="49" charset="-122"/>
              </a:endParaRPr>
            </a:p>
          </p:txBody>
        </p:sp>
        <p:sp>
          <p:nvSpPr>
            <p:cNvPr id="135220" name="Text Box 80"/>
            <p:cNvSpPr txBox="1">
              <a:spLocks noChangeArrowheads="1"/>
            </p:cNvSpPr>
            <p:nvPr/>
          </p:nvSpPr>
          <p:spPr bwMode="auto">
            <a:xfrm>
              <a:off x="5040" y="259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微型机</a:t>
              </a:r>
              <a:endParaRPr lang="zh-CN" altLang="en-US" sz="1800">
                <a:latin typeface="楷体_GB2312" pitchFamily="49" charset="-122"/>
              </a:endParaRPr>
            </a:p>
          </p:txBody>
        </p:sp>
        <p:sp>
          <p:nvSpPr>
            <p:cNvPr id="135221" name="Text Box 81"/>
            <p:cNvSpPr txBox="1">
              <a:spLocks noChangeArrowheads="1"/>
            </p:cNvSpPr>
            <p:nvPr/>
          </p:nvSpPr>
          <p:spPr bwMode="auto">
            <a:xfrm>
              <a:off x="4944" y="288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亚微型机</a:t>
              </a:r>
              <a:endParaRPr lang="zh-CN" altLang="en-US" sz="1800">
                <a:latin typeface="楷体_GB2312" pitchFamily="49" charset="-122"/>
              </a:endParaRPr>
            </a:p>
          </p:txBody>
        </p:sp>
        <p:sp>
          <p:nvSpPr>
            <p:cNvPr id="135222" name="Text Box 82"/>
            <p:cNvSpPr txBox="1">
              <a:spLocks noChangeArrowheads="1"/>
            </p:cNvSpPr>
            <p:nvPr/>
          </p:nvSpPr>
          <p:spPr bwMode="auto">
            <a:xfrm>
              <a:off x="4944" y="3168"/>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楷体_GB2312" pitchFamily="49" charset="-122"/>
                </a:rPr>
                <a:t>微微型机</a:t>
              </a:r>
              <a:endParaRPr lang="zh-CN" altLang="en-US" sz="1800">
                <a:latin typeface="楷体_GB2312" pitchFamily="49" charset="-122"/>
              </a:endParaRPr>
            </a:p>
          </p:txBody>
        </p:sp>
        <p:sp>
          <p:nvSpPr>
            <p:cNvPr id="135223" name="Text Box 83"/>
            <p:cNvSpPr txBox="1">
              <a:spLocks noChangeArrowheads="1"/>
            </p:cNvSpPr>
            <p:nvPr/>
          </p:nvSpPr>
          <p:spPr bwMode="auto">
            <a:xfrm>
              <a:off x="2976"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t-3</a:t>
              </a:r>
              <a:endParaRPr lang="en-US" altLang="zh-CN" sz="2000">
                <a:latin typeface="楷体_GB2312" pitchFamily="49" charset="-122"/>
              </a:endParaRPr>
            </a:p>
          </p:txBody>
        </p:sp>
        <p:sp>
          <p:nvSpPr>
            <p:cNvPr id="135224" name="Text Box 84"/>
            <p:cNvSpPr txBox="1">
              <a:spLocks noChangeArrowheads="1"/>
            </p:cNvSpPr>
            <p:nvPr/>
          </p:nvSpPr>
          <p:spPr bwMode="auto">
            <a:xfrm>
              <a:off x="3408"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t-2</a:t>
              </a:r>
              <a:endParaRPr lang="en-US" altLang="zh-CN" sz="2000">
                <a:latin typeface="楷体_GB2312" pitchFamily="49" charset="-122"/>
              </a:endParaRPr>
            </a:p>
          </p:txBody>
        </p:sp>
        <p:sp>
          <p:nvSpPr>
            <p:cNvPr id="135225" name="Text Box 85"/>
            <p:cNvSpPr txBox="1">
              <a:spLocks noChangeArrowheads="1"/>
            </p:cNvSpPr>
            <p:nvPr/>
          </p:nvSpPr>
          <p:spPr bwMode="auto">
            <a:xfrm>
              <a:off x="3840"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t-1</a:t>
              </a:r>
              <a:endParaRPr lang="en-US" altLang="zh-CN" sz="2000">
                <a:latin typeface="楷体_GB2312" pitchFamily="49" charset="-122"/>
              </a:endParaRPr>
            </a:p>
          </p:txBody>
        </p:sp>
        <p:sp>
          <p:nvSpPr>
            <p:cNvPr id="135226" name="Text Box 86"/>
            <p:cNvSpPr txBox="1">
              <a:spLocks noChangeArrowheads="1"/>
            </p:cNvSpPr>
            <p:nvPr/>
          </p:nvSpPr>
          <p:spPr bwMode="auto">
            <a:xfrm>
              <a:off x="4320" y="36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a:t>
              </a:r>
              <a:endParaRPr lang="en-US" altLang="zh-CN" sz="2000">
                <a:latin typeface="楷体_GB2312" pitchFamily="49" charset="-122"/>
              </a:endParaRPr>
            </a:p>
          </p:txBody>
        </p:sp>
        <p:sp>
          <p:nvSpPr>
            <p:cNvPr id="135227" name="Text Box 87"/>
            <p:cNvSpPr txBox="1">
              <a:spLocks noChangeArrowheads="1"/>
            </p:cNvSpPr>
            <p:nvPr/>
          </p:nvSpPr>
          <p:spPr bwMode="auto">
            <a:xfrm>
              <a:off x="4704"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t+1</a:t>
              </a:r>
              <a:endParaRPr lang="en-US" altLang="zh-CN" sz="2000">
                <a:latin typeface="楷体_GB2312" pitchFamily="49" charset="-122"/>
              </a:endParaRPr>
            </a:p>
          </p:txBody>
        </p:sp>
        <p:sp>
          <p:nvSpPr>
            <p:cNvPr id="135228" name="Text Box 88"/>
            <p:cNvSpPr txBox="1">
              <a:spLocks noChangeArrowheads="1"/>
            </p:cNvSpPr>
            <p:nvPr/>
          </p:nvSpPr>
          <p:spPr bwMode="auto">
            <a:xfrm>
              <a:off x="5088"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a:latin typeface="楷体_GB2312" pitchFamily="49" charset="-122"/>
                </a:rPr>
                <a:t>t+2</a:t>
              </a:r>
              <a:endParaRPr lang="en-US" altLang="zh-CN" sz="2000">
                <a:latin typeface="楷体_GB2312" pitchFamily="49" charset="-122"/>
              </a:endParaRPr>
            </a:p>
          </p:txBody>
        </p:sp>
        <p:sp>
          <p:nvSpPr>
            <p:cNvPr id="206937" name="Text Box 89"/>
            <p:cNvSpPr txBox="1">
              <a:spLocks noChangeArrowheads="1"/>
            </p:cNvSpPr>
            <p:nvPr/>
          </p:nvSpPr>
          <p:spPr bwMode="auto">
            <a:xfrm rot="2034945">
              <a:off x="3216" y="2880"/>
              <a:ext cx="1488" cy="25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sz="2000" b="1">
                  <a:solidFill>
                    <a:srgbClr val="FF3300"/>
                  </a:solidFill>
                  <a:effectLst>
                    <a:outerShdw blurRad="38100" dist="38100" dir="2700000" algn="tl">
                      <a:srgbClr val="000000"/>
                    </a:outerShdw>
                  </a:effectLst>
                  <a:latin typeface="楷体_GB2312" pitchFamily="49" charset="-122"/>
                  <a:ea typeface="楷体_GB2312" pitchFamily="49" charset="-122"/>
                </a:rPr>
                <a:t>红虚线：等性能线</a:t>
              </a:r>
              <a:endParaRPr lang="zh-CN" altLang="en-US" sz="2000" b="1">
                <a:solidFill>
                  <a:srgbClr val="FF3300"/>
                </a:solidFill>
                <a:effectLst>
                  <a:outerShdw blurRad="38100" dist="38100" dir="2700000" algn="tl">
                    <a:srgbClr val="000000"/>
                  </a:outerShdw>
                </a:effectLst>
                <a:latin typeface="楷体_GB2312" pitchFamily="49" charset="-122"/>
                <a:ea typeface="楷体_GB2312" pitchFamily="49" charset="-122"/>
              </a:endParaRPr>
            </a:p>
          </p:txBody>
        </p:sp>
      </p:grpSp>
      <p:sp>
        <p:nvSpPr>
          <p:cNvPr id="135174" name="Text Box 9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smtClean="0"/>
              <a:t>计算机发展方向</a:t>
            </a:r>
            <a:endParaRPr lang="zh-CN" altLang="en-US" smtClean="0"/>
          </a:p>
        </p:txBody>
      </p:sp>
      <p:sp>
        <p:nvSpPr>
          <p:cNvPr id="136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计算机系统结构的发展</a:t>
            </a:r>
            <a:endParaRPr lang="zh-CN" altLang="en-US" sz="1200" b="0">
              <a:latin typeface="Times New Roman" panose="02020603050405020304" pitchFamily="18" charset="0"/>
              <a:ea typeface="幼圆" panose="02010509060101010101" pitchFamily="49" charset="-122"/>
            </a:endParaRPr>
          </a:p>
        </p:txBody>
      </p:sp>
      <p:sp>
        <p:nvSpPr>
          <p:cNvPr id="209924" name="Rectangle 4"/>
          <p:cNvSpPr>
            <a:spLocks noGrp="1" noChangeArrowheads="1"/>
          </p:cNvSpPr>
          <p:nvPr>
            <p:ph type="body" idx="1"/>
          </p:nvPr>
        </p:nvSpPr>
        <p:spPr>
          <a:xfrm>
            <a:off x="838200" y="2060575"/>
            <a:ext cx="7958138" cy="4335463"/>
          </a:xfrm>
        </p:spPr>
        <p:txBody>
          <a:bodyPr/>
          <a:lstStyle/>
          <a:p>
            <a:pPr marL="0" indent="0" eaLnBrk="1" hangingPunct="1">
              <a:lnSpc>
                <a:spcPct val="12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最高性能价格比</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400" dirty="0" smtClean="0"/>
              <a:t>     例如，</a:t>
            </a:r>
            <a:r>
              <a:rPr lang="zh-CN" altLang="en-US" sz="2400" dirty="0" smtClean="0">
                <a:solidFill>
                  <a:srgbClr val="0000FF"/>
                </a:solidFill>
              </a:rPr>
              <a:t>商用机</a:t>
            </a:r>
            <a:r>
              <a:rPr lang="zh-CN" altLang="en-US" sz="2400" dirty="0" smtClean="0"/>
              <a:t>。这是计算机发展的主要方向。</a:t>
            </a:r>
            <a:endParaRPr lang="zh-CN" altLang="en-US" sz="2400" dirty="0" smtClean="0"/>
          </a:p>
          <a:p>
            <a:pPr marL="0" indent="0" eaLnBrk="1" hangingPunct="1">
              <a:lnSpc>
                <a:spcPct val="120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最高性能</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0000"/>
              </a:lnSpc>
              <a:buNone/>
              <a:defRPr/>
            </a:pPr>
            <a:r>
              <a:rPr lang="zh-CN" altLang="en-US" sz="2400" dirty="0" smtClean="0"/>
              <a:t>     例如</a:t>
            </a:r>
            <a:r>
              <a:rPr lang="zh-CN" altLang="en-US" sz="2400" dirty="0"/>
              <a:t>，</a:t>
            </a:r>
            <a:r>
              <a:rPr lang="zh-CN" altLang="en-US" sz="2400" dirty="0">
                <a:solidFill>
                  <a:srgbClr val="0000FF"/>
                </a:solidFill>
              </a:rPr>
              <a:t>银河系列、天河</a:t>
            </a:r>
            <a:r>
              <a:rPr lang="zh-CN" altLang="en-US" sz="2400" dirty="0" smtClean="0">
                <a:solidFill>
                  <a:srgbClr val="0000FF"/>
                </a:solidFill>
              </a:rPr>
              <a:t>系列</a:t>
            </a:r>
            <a:r>
              <a:rPr lang="zh-CN" altLang="en-US" sz="2400" dirty="0" smtClean="0"/>
              <a:t>（国防</a:t>
            </a:r>
            <a:r>
              <a:rPr lang="zh-CN" altLang="en-US" sz="2400" dirty="0"/>
              <a:t>科技大学计算机研究所），</a:t>
            </a:r>
            <a:r>
              <a:rPr lang="zh-CN" altLang="en-US" sz="2400" dirty="0">
                <a:solidFill>
                  <a:srgbClr val="0000FF"/>
                </a:solidFill>
              </a:rPr>
              <a:t>曙光</a:t>
            </a:r>
            <a:r>
              <a:rPr lang="zh-CN" altLang="en-US" sz="2400" dirty="0" smtClean="0">
                <a:solidFill>
                  <a:srgbClr val="0000FF"/>
                </a:solidFill>
              </a:rPr>
              <a:t>系列</a:t>
            </a:r>
            <a:r>
              <a:rPr lang="zh-CN" altLang="en-US" sz="2400" dirty="0" smtClean="0"/>
              <a:t>（中科院计算技术研究所）</a:t>
            </a:r>
            <a:r>
              <a:rPr lang="zh-CN" altLang="en-US" sz="2400" dirty="0"/>
              <a:t>，</a:t>
            </a:r>
            <a:r>
              <a:rPr lang="zh-CN" altLang="en-US" sz="2400" dirty="0">
                <a:solidFill>
                  <a:srgbClr val="0000FF"/>
                </a:solidFill>
              </a:rPr>
              <a:t>神威</a:t>
            </a:r>
            <a:r>
              <a:rPr lang="zh-CN" altLang="en-US" sz="2400" dirty="0" smtClean="0">
                <a:solidFill>
                  <a:srgbClr val="0000FF"/>
                </a:solidFill>
              </a:rPr>
              <a:t>系列</a:t>
            </a:r>
            <a:r>
              <a:rPr lang="zh-CN" altLang="en-US" sz="2400" dirty="0" smtClean="0"/>
              <a:t>（国家</a:t>
            </a:r>
            <a:r>
              <a:rPr lang="zh-CN" altLang="en-US" sz="2400" dirty="0"/>
              <a:t>并行计算机工程技术</a:t>
            </a:r>
            <a:r>
              <a:rPr lang="zh-CN" altLang="en-US" sz="2400" dirty="0" smtClean="0"/>
              <a:t>中心）等，</a:t>
            </a:r>
            <a:r>
              <a:rPr lang="zh-CN" altLang="en-US" sz="2400" dirty="0"/>
              <a:t>主要</a:t>
            </a:r>
            <a:r>
              <a:rPr lang="zh-CN" altLang="en-US" sz="2400" dirty="0" smtClean="0"/>
              <a:t>出于国家安全需要、科技发展需要。</a:t>
            </a:r>
            <a:endParaRPr lang="zh-CN" altLang="en-US" sz="2400" dirty="0" smtClean="0"/>
          </a:p>
          <a:p>
            <a:pPr marL="0" indent="0" eaLnBrk="1" hangingPunct="1">
              <a:lnSpc>
                <a:spcPct val="12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最低价格</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400" dirty="0" smtClean="0"/>
              <a:t>     例如，家用学习机等。</a:t>
            </a:r>
            <a:endParaRPr lang="zh-CN" altLang="en-US" sz="2400" dirty="0" smtClean="0"/>
          </a:p>
        </p:txBody>
      </p:sp>
      <p:sp>
        <p:nvSpPr>
          <p:cNvPr id="13619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210950" name="Rectangle 6"/>
          <p:cNvSpPr>
            <a:spLocks noGrp="1" noChangeArrowheads="1"/>
          </p:cNvSpPr>
          <p:nvPr>
            <p:ph type="title"/>
          </p:nvPr>
        </p:nvSpPr>
        <p:spPr/>
        <p:txBody>
          <a:bodyPr/>
          <a:lstStyle/>
          <a:p>
            <a:pPr eaLnBrk="1" hangingPunct="1">
              <a:defRPr/>
            </a:pPr>
            <a:r>
              <a:rPr lang="zh-CN" altLang="en-US" smtClean="0"/>
              <a:t>计算机系统的分类</a:t>
            </a:r>
            <a:endParaRPr lang="zh-CN" altLang="en-US" smtClean="0"/>
          </a:p>
        </p:txBody>
      </p:sp>
      <p:sp>
        <p:nvSpPr>
          <p:cNvPr id="137220" name="Rectangle 9"/>
          <p:cNvSpPr>
            <a:spLocks noGrp="1" noChangeArrowheads="1"/>
          </p:cNvSpPr>
          <p:nvPr>
            <p:ph type="body" idx="1"/>
          </p:nvPr>
        </p:nvSpPr>
        <p:spPr>
          <a:xfrm>
            <a:off x="2971800" y="2408238"/>
            <a:ext cx="3687763" cy="3181350"/>
          </a:xfrm>
        </p:spPr>
        <p:txBody>
          <a:bodyPr/>
          <a:lstStyle/>
          <a:p>
            <a:pPr eaLnBrk="1" hangingPunct="1">
              <a:lnSpc>
                <a:spcPct val="170000"/>
              </a:lnSpc>
            </a:pPr>
            <a:r>
              <a:rPr lang="zh-CN" altLang="en-US" smtClean="0">
                <a:hlinkClick r:id="rId2" action="ppaction://hlinksldjump"/>
              </a:rPr>
              <a:t>佛林分类法</a:t>
            </a:r>
            <a:endParaRPr lang="zh-CN" altLang="en-US" smtClean="0"/>
          </a:p>
          <a:p>
            <a:pPr eaLnBrk="1" hangingPunct="1">
              <a:lnSpc>
                <a:spcPct val="170000"/>
              </a:lnSpc>
            </a:pPr>
            <a:r>
              <a:rPr lang="zh-CN" altLang="en-US" smtClean="0">
                <a:hlinkClick r:id="rId3" action="ppaction://hlinksldjump"/>
              </a:rPr>
              <a:t>库克分类法</a:t>
            </a:r>
            <a:endParaRPr lang="zh-CN" altLang="en-US" smtClean="0"/>
          </a:p>
          <a:p>
            <a:pPr eaLnBrk="1" hangingPunct="1">
              <a:lnSpc>
                <a:spcPct val="170000"/>
              </a:lnSpc>
            </a:pPr>
            <a:r>
              <a:rPr lang="zh-CN" altLang="en-US" smtClean="0">
                <a:hlinkClick r:id="rId4" action="ppaction://hlinksldjump"/>
              </a:rPr>
              <a:t>冯泽云分类法</a:t>
            </a:r>
            <a:endParaRPr lang="zh-CN" altLang="en-US" smtClean="0"/>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smtClean="0"/>
              <a:t>佛林</a:t>
            </a:r>
            <a:r>
              <a:rPr lang="en-US" altLang="zh-CN" smtClean="0"/>
              <a:t>(Flynn)</a:t>
            </a:r>
            <a:r>
              <a:rPr lang="zh-CN" altLang="en-US" smtClean="0"/>
              <a:t>分类法</a:t>
            </a:r>
            <a:endParaRPr lang="zh-CN" altLang="en-US" smtClean="0"/>
          </a:p>
        </p:txBody>
      </p:sp>
      <p:sp>
        <p:nvSpPr>
          <p:cNvPr id="1382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endParaRPr lang="zh-CN" altLang="en-US" sz="1200" b="0">
              <a:latin typeface="Times New Roman" panose="02020603050405020304" pitchFamily="18" charset="0"/>
              <a:ea typeface="幼圆" panose="02010509060101010101" pitchFamily="49" charset="-122"/>
            </a:endParaRPr>
          </a:p>
        </p:txBody>
      </p:sp>
      <p:sp>
        <p:nvSpPr>
          <p:cNvPr id="215045" name="Rectangle 5"/>
          <p:cNvSpPr>
            <a:spLocks noGrp="1" noChangeArrowheads="1"/>
          </p:cNvSpPr>
          <p:nvPr>
            <p:ph type="body" idx="1"/>
          </p:nvPr>
        </p:nvSpPr>
        <p:spPr>
          <a:xfrm>
            <a:off x="809625" y="2209800"/>
            <a:ext cx="3914775" cy="4038600"/>
          </a:xfrm>
          <a:solidFill>
            <a:srgbClr val="CCFFFF"/>
          </a:solidFill>
          <a:effectLst>
            <a:outerShdw dist="107763" dir="2700000" algn="ctr" rotWithShape="0">
              <a:schemeClr val="bg2"/>
            </a:outerShdw>
          </a:effectLst>
        </p:spPr>
        <p:txBody>
          <a:bodyPr/>
          <a:lstStyle/>
          <a:p>
            <a:pPr marL="0" indent="0" eaLnBrk="1" hangingPunct="1">
              <a:buFont typeface="Wingdings" panose="05000000000000000000" pitchFamily="2" charset="2"/>
              <a:buNone/>
              <a:defRPr/>
            </a:pPr>
            <a:r>
              <a:rPr lang="zh-CN" altLang="en-US" sz="2800" smtClean="0"/>
              <a:t>        按</a:t>
            </a:r>
            <a:r>
              <a:rPr lang="zh-CN" altLang="en-US" sz="2800" smtClean="0">
                <a:solidFill>
                  <a:srgbClr val="FF3300"/>
                </a:solidFill>
                <a:effectLst>
                  <a:outerShdw blurRad="38100" dist="38100" dir="2700000" algn="tl">
                    <a:srgbClr val="000000"/>
                  </a:outerShdw>
                </a:effectLst>
              </a:rPr>
              <a:t>指令流</a:t>
            </a:r>
            <a:r>
              <a:rPr lang="zh-CN" altLang="en-US" sz="2800" smtClean="0"/>
              <a:t>和</a:t>
            </a:r>
            <a:r>
              <a:rPr lang="zh-CN" altLang="en-US" sz="2800" smtClean="0">
                <a:solidFill>
                  <a:srgbClr val="FF3300"/>
                </a:solidFill>
                <a:effectLst>
                  <a:outerShdw blurRad="38100" dist="38100" dir="2700000" algn="tl">
                    <a:srgbClr val="000000"/>
                  </a:outerShdw>
                </a:effectLst>
              </a:rPr>
              <a:t>数据流</a:t>
            </a:r>
            <a:r>
              <a:rPr lang="zh-CN" altLang="en-US" sz="2800" smtClean="0"/>
              <a:t>的</a:t>
            </a:r>
            <a:r>
              <a:rPr lang="zh-CN" altLang="en-US" sz="2800" smtClean="0">
                <a:solidFill>
                  <a:srgbClr val="FF3300"/>
                </a:solidFill>
                <a:effectLst>
                  <a:outerShdw blurRad="38100" dist="38100" dir="2700000" algn="tl">
                    <a:srgbClr val="000000"/>
                  </a:outerShdw>
                </a:effectLst>
              </a:rPr>
              <a:t>多倍性</a:t>
            </a:r>
            <a:r>
              <a:rPr lang="zh-CN" altLang="en-US" sz="2800" smtClean="0"/>
              <a:t>进行分类：</a:t>
            </a:r>
            <a:endParaRPr lang="zh-CN" altLang="en-US" sz="2800" smtClean="0"/>
          </a:p>
          <a:p>
            <a:pPr marL="0" indent="0" eaLnBrk="1" hangingPunct="1">
              <a:lnSpc>
                <a:spcPct val="150000"/>
              </a:lnSpc>
              <a:defRPr/>
            </a:pPr>
            <a:r>
              <a:rPr lang="zh-CN" altLang="en-US" sz="2800" smtClean="0"/>
              <a:t>  </a:t>
            </a:r>
            <a:r>
              <a:rPr lang="zh-CN" altLang="en-US" sz="2800" smtClean="0">
                <a:hlinkClick r:id="rId3" action="ppaction://hlinksldjump"/>
              </a:rPr>
              <a:t>单指令流单数据流</a:t>
            </a:r>
            <a:endParaRPr lang="en-US" altLang="zh-CN" sz="2800" smtClean="0"/>
          </a:p>
          <a:p>
            <a:pPr marL="0" indent="0" eaLnBrk="1" hangingPunct="1">
              <a:lnSpc>
                <a:spcPct val="150000"/>
              </a:lnSpc>
              <a:defRPr/>
            </a:pPr>
            <a:r>
              <a:rPr lang="zh-CN" altLang="en-US" sz="2800" smtClean="0"/>
              <a:t>  </a:t>
            </a:r>
            <a:r>
              <a:rPr lang="zh-CN" altLang="en-US" sz="2800" smtClean="0">
                <a:hlinkClick r:id="rId4" action="ppaction://hlinksldjump"/>
              </a:rPr>
              <a:t>单指令流多数据流</a:t>
            </a:r>
            <a:endParaRPr lang="en-US" altLang="zh-CN" sz="2800" smtClean="0"/>
          </a:p>
          <a:p>
            <a:pPr marL="0" indent="0" eaLnBrk="1" hangingPunct="1">
              <a:lnSpc>
                <a:spcPct val="150000"/>
              </a:lnSpc>
              <a:defRPr/>
            </a:pPr>
            <a:r>
              <a:rPr lang="zh-CN" altLang="en-US" sz="2800" smtClean="0"/>
              <a:t>  </a:t>
            </a:r>
            <a:r>
              <a:rPr lang="zh-CN" altLang="en-US" sz="2800" smtClean="0">
                <a:hlinkClick r:id="rId5" action="ppaction://hlinksldjump"/>
              </a:rPr>
              <a:t>多指令流单数据流</a:t>
            </a:r>
            <a:endParaRPr lang="en-US" altLang="zh-CN" sz="2800" smtClean="0"/>
          </a:p>
          <a:p>
            <a:pPr marL="0" indent="0" eaLnBrk="1" hangingPunct="1">
              <a:lnSpc>
                <a:spcPct val="150000"/>
              </a:lnSpc>
              <a:defRPr/>
            </a:pPr>
            <a:r>
              <a:rPr lang="zh-CN" altLang="en-US" sz="2800" smtClean="0"/>
              <a:t>  </a:t>
            </a:r>
            <a:r>
              <a:rPr lang="zh-CN" altLang="en-US" sz="2800" smtClean="0">
                <a:hlinkClick r:id="rId6" action="ppaction://hlinksldjump"/>
              </a:rPr>
              <a:t>多指令流多数据流</a:t>
            </a:r>
            <a:endParaRPr lang="zh-CN" altLang="en-US" sz="2800" smtClean="0"/>
          </a:p>
        </p:txBody>
      </p:sp>
      <p:sp>
        <p:nvSpPr>
          <p:cNvPr id="215046" name="Rectangle 6"/>
          <p:cNvSpPr>
            <a:spLocks noChangeArrowheads="1"/>
          </p:cNvSpPr>
          <p:nvPr/>
        </p:nvSpPr>
        <p:spPr bwMode="auto">
          <a:xfrm>
            <a:off x="5029200" y="2209800"/>
            <a:ext cx="3733800" cy="4038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7607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798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5989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180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4752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324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896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468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5000"/>
              </a:lnSpc>
              <a:spcBef>
                <a:spcPct val="20000"/>
              </a:spcBef>
              <a:buClr>
                <a:srgbClr val="FF3300"/>
              </a:buClr>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rPr>
              <a:t> 指令流</a:t>
            </a:r>
            <a:endPar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endParaRPr>
          </a:p>
          <a:p>
            <a:pPr>
              <a:lnSpc>
                <a:spcPct val="95000"/>
              </a:lnSpc>
              <a:spcBef>
                <a:spcPct val="20000"/>
              </a:spcBef>
              <a:defRPr/>
            </a:pPr>
            <a:r>
              <a:rPr lang="zh-CN" altLang="en-US" b="1" smtClean="0">
                <a:latin typeface="楷体_GB2312" pitchFamily="49" charset="-122"/>
                <a:ea typeface="楷体_GB2312" pitchFamily="49" charset="-122"/>
              </a:rPr>
              <a:t>   机器执行的指令序列。</a:t>
            </a:r>
            <a:endParaRPr lang="zh-CN" altLang="en-US" b="1" smtClean="0">
              <a:latin typeface="楷体_GB2312" pitchFamily="49" charset="-122"/>
              <a:ea typeface="楷体_GB2312" pitchFamily="49" charset="-122"/>
            </a:endParaRPr>
          </a:p>
          <a:p>
            <a:pPr>
              <a:lnSpc>
                <a:spcPct val="95000"/>
              </a:lnSpc>
              <a:spcBef>
                <a:spcPct val="20000"/>
              </a:spcBef>
              <a:buClr>
                <a:srgbClr val="FF3300"/>
              </a:buClr>
              <a:buFont typeface="Wingdings" panose="05000000000000000000" pitchFamily="2" charset="2"/>
              <a:buChar char="Ø"/>
              <a:defRPr/>
            </a:pPr>
            <a:r>
              <a:rPr lang="zh-CN" altLang="en-US" b="1" smtClean="0">
                <a:latin typeface="楷体_GB2312" pitchFamily="49" charset="-122"/>
                <a:ea typeface="楷体_GB2312" pitchFamily="49" charset="-122"/>
              </a:rPr>
              <a:t> </a:t>
            </a:r>
            <a:r>
              <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rPr>
              <a:t>数据流</a:t>
            </a:r>
            <a:endPar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endParaRPr>
          </a:p>
          <a:p>
            <a:pPr>
              <a:lnSpc>
                <a:spcPct val="95000"/>
              </a:lnSpc>
              <a:spcBef>
                <a:spcPct val="20000"/>
              </a:spcBef>
              <a:defRPr/>
            </a:pPr>
            <a:r>
              <a:rPr lang="zh-CN" altLang="en-US" b="1" smtClean="0">
                <a:latin typeface="楷体_GB2312" pitchFamily="49" charset="-122"/>
                <a:ea typeface="楷体_GB2312" pitchFamily="49" charset="-122"/>
              </a:rPr>
              <a:t>   由指令流调用的数据序列（输入数据、中间结果）。</a:t>
            </a:r>
            <a:endParaRPr lang="zh-CN" altLang="en-US" b="1" smtClean="0">
              <a:latin typeface="楷体_GB2312" pitchFamily="49" charset="-122"/>
              <a:ea typeface="楷体_GB2312" pitchFamily="49" charset="-122"/>
            </a:endParaRPr>
          </a:p>
          <a:p>
            <a:pPr>
              <a:lnSpc>
                <a:spcPct val="95000"/>
              </a:lnSpc>
              <a:spcBef>
                <a:spcPct val="20000"/>
              </a:spcBef>
              <a:buClr>
                <a:srgbClr val="FF3300"/>
              </a:buClr>
              <a:buFont typeface="Wingdings" panose="05000000000000000000" pitchFamily="2" charset="2"/>
              <a:buChar char="Ø"/>
              <a:defRPr/>
            </a:pPr>
            <a:r>
              <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rPr>
              <a:t> 多倍性</a:t>
            </a:r>
            <a:endPar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endParaRPr>
          </a:p>
          <a:p>
            <a:pPr>
              <a:lnSpc>
                <a:spcPct val="95000"/>
              </a:lnSpc>
              <a:spcBef>
                <a:spcPct val="20000"/>
              </a:spcBef>
              <a:defRPr/>
            </a:pPr>
            <a:r>
              <a:rPr lang="zh-CN" altLang="en-US" b="1" smtClean="0">
                <a:latin typeface="楷体_GB2312" pitchFamily="49" charset="-122"/>
                <a:ea typeface="楷体_GB2312" pitchFamily="49" charset="-122"/>
              </a:rPr>
              <a:t>   在系统性能瓶颈部件上处于同一执行阶段的指令或数据的最大可能个数。</a:t>
            </a:r>
            <a:endParaRPr lang="zh-CN" altLang="en-US" b="1" smtClean="0">
              <a:latin typeface="楷体_GB2312" pitchFamily="49" charset="-122"/>
              <a:ea typeface="楷体_GB2312" pitchFamily="49" charset="-122"/>
            </a:endParaRPr>
          </a:p>
        </p:txBody>
      </p:sp>
      <p:sp>
        <p:nvSpPr>
          <p:cNvPr id="138246"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smtClean="0"/>
              <a:t>单指令流单数据流</a:t>
            </a:r>
            <a:br>
              <a:rPr lang="zh-CN" altLang="en-US" smtClean="0"/>
            </a:br>
            <a:r>
              <a:rPr lang="en-US" altLang="zh-CN" smtClean="0"/>
              <a:t>(SISD)</a:t>
            </a:r>
            <a:endParaRPr lang="en-US" altLang="zh-CN" smtClean="0"/>
          </a:p>
        </p:txBody>
      </p:sp>
      <p:sp>
        <p:nvSpPr>
          <p:cNvPr id="1392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佛林分类法</a:t>
            </a:r>
            <a:endParaRPr lang="zh-CN" altLang="en-US" sz="1200" b="0">
              <a:latin typeface="Times New Roman" panose="02020603050405020304" pitchFamily="18" charset="0"/>
              <a:ea typeface="幼圆" panose="02010509060101010101" pitchFamily="49" charset="-122"/>
            </a:endParaRPr>
          </a:p>
        </p:txBody>
      </p:sp>
      <p:sp>
        <p:nvSpPr>
          <p:cNvPr id="216069" name="Rectangle 5"/>
          <p:cNvSpPr>
            <a:spLocks noGrp="1" noChangeArrowheads="1"/>
          </p:cNvSpPr>
          <p:nvPr>
            <p:ph type="body" idx="1"/>
          </p:nvPr>
        </p:nvSpPr>
        <p:spPr>
          <a:xfrm>
            <a:off x="809625" y="4359275"/>
            <a:ext cx="7958138" cy="1949450"/>
          </a:xfrm>
          <a:solidFill>
            <a:srgbClr val="FFFF00"/>
          </a:solidFill>
          <a:effectLst>
            <a:outerShdw dist="107763" dir="2700000" algn="ctr" rotWithShape="0">
              <a:schemeClr val="bg2"/>
            </a:outerShdw>
          </a:effectLst>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10000"/>
              </a:lnSpc>
              <a:buFont typeface="Wingdings" panose="05000000000000000000" pitchFamily="2" charset="2"/>
              <a:buNone/>
              <a:defRPr/>
            </a:pPr>
            <a:r>
              <a:rPr lang="zh-CN" altLang="en-US" sz="2400" smtClean="0"/>
              <a:t>     典型</a:t>
            </a:r>
            <a:r>
              <a:rPr lang="zh-CN" altLang="en-US" sz="2400" smtClean="0">
                <a:solidFill>
                  <a:srgbClr val="FF3300"/>
                </a:solidFill>
                <a:effectLst>
                  <a:outerShdw blurRad="38100" dist="38100" dir="2700000" algn="tl">
                    <a:srgbClr val="000000"/>
                  </a:outerShdw>
                </a:effectLst>
              </a:rPr>
              <a:t>单处理机</a:t>
            </a:r>
            <a:r>
              <a:rPr lang="zh-CN" altLang="en-US" sz="2400" smtClean="0"/>
              <a:t>，包括：</a:t>
            </a:r>
            <a:endParaRPr lang="zh-CN" altLang="en-US" sz="2400" smtClean="0"/>
          </a:p>
          <a:p>
            <a:pPr marL="0" indent="0" eaLnBrk="1" hangingPunct="1">
              <a:lnSpc>
                <a:spcPct val="110000"/>
              </a:lnSpc>
              <a:buFont typeface="Wingdings" panose="05000000000000000000" pitchFamily="2" charset="2"/>
              <a:buChar char="Ø"/>
              <a:defRPr/>
            </a:pPr>
            <a:r>
              <a:rPr lang="zh-CN" altLang="en-US" sz="2400" smtClean="0"/>
              <a:t>  </a:t>
            </a:r>
            <a:r>
              <a:rPr lang="zh-CN" altLang="en-US" sz="2400" smtClean="0">
                <a:solidFill>
                  <a:srgbClr val="FF3300"/>
                </a:solidFill>
                <a:effectLst>
                  <a:outerShdw blurRad="38100" dist="38100" dir="2700000" algn="tl">
                    <a:srgbClr val="000000"/>
                  </a:outerShdw>
                </a:effectLst>
              </a:rPr>
              <a:t>单功能部件处理机</a:t>
            </a:r>
            <a:r>
              <a:rPr lang="zh-CN" altLang="en-US" sz="2400" smtClean="0"/>
              <a:t>：</a:t>
            </a:r>
            <a:r>
              <a:rPr lang="en-US" altLang="zh-CN" sz="2400" smtClean="0"/>
              <a:t>IBM1401，VAX-11</a:t>
            </a:r>
            <a:endParaRPr lang="en-US" altLang="zh-CN" sz="2400" smtClean="0"/>
          </a:p>
          <a:p>
            <a:pPr marL="0" indent="0" eaLnBrk="1" hangingPunct="1">
              <a:lnSpc>
                <a:spcPct val="110000"/>
              </a:lnSpc>
              <a:buFont typeface="Wingdings" panose="05000000000000000000" pitchFamily="2" charset="2"/>
              <a:buChar char="Ø"/>
              <a:defRPr/>
            </a:pPr>
            <a:r>
              <a:rPr lang="zh-CN" altLang="en-US" sz="2400" smtClean="0"/>
              <a:t>  </a:t>
            </a:r>
            <a:r>
              <a:rPr lang="zh-CN" altLang="en-US" sz="2400" smtClean="0">
                <a:solidFill>
                  <a:srgbClr val="FF3300"/>
                </a:solidFill>
                <a:effectLst>
                  <a:outerShdw blurRad="38100" dist="38100" dir="2700000" algn="tl">
                    <a:srgbClr val="000000"/>
                  </a:outerShdw>
                </a:effectLst>
              </a:rPr>
              <a:t>多功能部件处理机</a:t>
            </a:r>
            <a:r>
              <a:rPr lang="zh-CN" altLang="en-US" sz="2400" smtClean="0"/>
              <a:t>：</a:t>
            </a:r>
            <a:r>
              <a:rPr lang="en-US" altLang="zh-CN" sz="2400" smtClean="0"/>
              <a:t>IBM360/91，370/168，CDC6600</a:t>
            </a:r>
            <a:endParaRPr lang="en-US" altLang="zh-CN" sz="2400" smtClean="0"/>
          </a:p>
          <a:p>
            <a:pPr marL="0" indent="0" eaLnBrk="1" hangingPunct="1">
              <a:lnSpc>
                <a:spcPct val="110000"/>
              </a:lnSpc>
              <a:buFont typeface="Wingdings" panose="05000000000000000000" pitchFamily="2" charset="2"/>
              <a:buChar char="Ø"/>
              <a:defRPr/>
            </a:pPr>
            <a:r>
              <a:rPr lang="zh-CN" altLang="en-US" sz="2400" smtClean="0"/>
              <a:t>  </a:t>
            </a:r>
            <a:r>
              <a:rPr lang="zh-CN" altLang="en-US" sz="2400" smtClean="0">
                <a:solidFill>
                  <a:srgbClr val="FF3300"/>
                </a:solidFill>
                <a:effectLst>
                  <a:outerShdw blurRad="38100" dist="38100" dir="2700000" algn="tl">
                    <a:srgbClr val="000000"/>
                  </a:outerShdw>
                </a:effectLst>
              </a:rPr>
              <a:t>流水线处理机</a:t>
            </a:r>
            <a:r>
              <a:rPr lang="zh-CN" altLang="en-US" sz="2400" smtClean="0"/>
              <a:t>：标量流水线处理机</a:t>
            </a:r>
            <a:endParaRPr lang="zh-CN" altLang="en-US" sz="2400" smtClean="0"/>
          </a:p>
        </p:txBody>
      </p:sp>
      <p:grpSp>
        <p:nvGrpSpPr>
          <p:cNvPr id="139269" name="Group 21"/>
          <p:cNvGrpSpPr/>
          <p:nvPr/>
        </p:nvGrpSpPr>
        <p:grpSpPr bwMode="auto">
          <a:xfrm>
            <a:off x="995363" y="2057400"/>
            <a:ext cx="7773987" cy="1874838"/>
            <a:chOff x="627" y="1296"/>
            <a:chExt cx="4897" cy="1181"/>
          </a:xfrm>
        </p:grpSpPr>
        <p:sp>
          <p:nvSpPr>
            <p:cNvPr id="139271" name="Line 7"/>
            <p:cNvSpPr>
              <a:spLocks noChangeShapeType="1"/>
            </p:cNvSpPr>
            <p:nvPr/>
          </p:nvSpPr>
          <p:spPr bwMode="auto">
            <a:xfrm flipH="1">
              <a:off x="627" y="2234"/>
              <a:ext cx="350" cy="1"/>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2" name="Rectangle 8"/>
            <p:cNvSpPr>
              <a:spLocks noChangeArrowheads="1"/>
            </p:cNvSpPr>
            <p:nvPr/>
          </p:nvSpPr>
          <p:spPr bwMode="auto">
            <a:xfrm>
              <a:off x="977" y="1990"/>
              <a:ext cx="583" cy="4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CU</a:t>
              </a:r>
              <a:endParaRPr lang="en-US" altLang="zh-CN" b="0">
                <a:solidFill>
                  <a:schemeClr val="tx2"/>
                </a:solidFill>
                <a:latin typeface="Book Antiqua" panose="02040602050305030304" pitchFamily="18" charset="0"/>
              </a:endParaRPr>
            </a:p>
          </p:txBody>
        </p:sp>
        <p:sp>
          <p:nvSpPr>
            <p:cNvPr id="139273" name="Line 9"/>
            <p:cNvSpPr>
              <a:spLocks noChangeShapeType="1"/>
            </p:cNvSpPr>
            <p:nvPr/>
          </p:nvSpPr>
          <p:spPr bwMode="auto">
            <a:xfrm flipH="1">
              <a:off x="1560" y="2234"/>
              <a:ext cx="1224" cy="1"/>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4" name="Line 10"/>
            <p:cNvSpPr>
              <a:spLocks noChangeShapeType="1"/>
            </p:cNvSpPr>
            <p:nvPr/>
          </p:nvSpPr>
          <p:spPr bwMode="auto">
            <a:xfrm flipH="1">
              <a:off x="627" y="1701"/>
              <a:ext cx="1" cy="556"/>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5" name="Line 11"/>
            <p:cNvSpPr>
              <a:spLocks noChangeShapeType="1"/>
            </p:cNvSpPr>
            <p:nvPr/>
          </p:nvSpPr>
          <p:spPr bwMode="auto">
            <a:xfrm>
              <a:off x="627" y="1713"/>
              <a:ext cx="4896" cy="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6" name="Rectangle 12"/>
            <p:cNvSpPr>
              <a:spLocks noChangeArrowheads="1"/>
            </p:cNvSpPr>
            <p:nvPr/>
          </p:nvSpPr>
          <p:spPr bwMode="auto">
            <a:xfrm>
              <a:off x="2784" y="1990"/>
              <a:ext cx="582" cy="4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PU</a:t>
              </a:r>
              <a:endParaRPr lang="en-US" altLang="zh-CN" b="0">
                <a:solidFill>
                  <a:schemeClr val="tx2"/>
                </a:solidFill>
                <a:latin typeface="Book Antiqua" panose="02040602050305030304" pitchFamily="18" charset="0"/>
              </a:endParaRPr>
            </a:p>
          </p:txBody>
        </p:sp>
        <p:sp>
          <p:nvSpPr>
            <p:cNvPr id="139277" name="Rectangle 13"/>
            <p:cNvSpPr>
              <a:spLocks noChangeArrowheads="1"/>
            </p:cNvSpPr>
            <p:nvPr/>
          </p:nvSpPr>
          <p:spPr bwMode="auto">
            <a:xfrm>
              <a:off x="4590" y="1990"/>
              <a:ext cx="583" cy="4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MM</a:t>
              </a:r>
              <a:endParaRPr lang="en-US" altLang="zh-CN" b="0">
                <a:solidFill>
                  <a:schemeClr val="tx2"/>
                </a:solidFill>
                <a:latin typeface="Book Antiqua" panose="02040602050305030304" pitchFamily="18" charset="0"/>
              </a:endParaRPr>
            </a:p>
          </p:txBody>
        </p:sp>
        <p:sp>
          <p:nvSpPr>
            <p:cNvPr id="139278" name="Line 14"/>
            <p:cNvSpPr>
              <a:spLocks noChangeShapeType="1"/>
            </p:cNvSpPr>
            <p:nvPr/>
          </p:nvSpPr>
          <p:spPr bwMode="auto">
            <a:xfrm flipH="1">
              <a:off x="3366" y="2234"/>
              <a:ext cx="1224" cy="1"/>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Line 15"/>
            <p:cNvSpPr>
              <a:spLocks noChangeShapeType="1"/>
            </p:cNvSpPr>
            <p:nvPr/>
          </p:nvSpPr>
          <p:spPr bwMode="auto">
            <a:xfrm flipH="1">
              <a:off x="5173" y="2234"/>
              <a:ext cx="350" cy="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Line 16"/>
            <p:cNvSpPr>
              <a:spLocks noChangeShapeType="1"/>
            </p:cNvSpPr>
            <p:nvPr/>
          </p:nvSpPr>
          <p:spPr bwMode="auto">
            <a:xfrm flipH="1">
              <a:off x="5523" y="1701"/>
              <a:ext cx="1" cy="556"/>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Rectangle 17"/>
            <p:cNvSpPr>
              <a:spLocks noChangeArrowheads="1"/>
            </p:cNvSpPr>
            <p:nvPr/>
          </p:nvSpPr>
          <p:spPr bwMode="auto">
            <a:xfrm>
              <a:off x="2784" y="1296"/>
              <a:ext cx="58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IS</a:t>
              </a:r>
              <a:endParaRPr lang="en-US" altLang="zh-CN" b="0">
                <a:solidFill>
                  <a:schemeClr val="tx2"/>
                </a:solidFill>
                <a:latin typeface="Book Antiqua" panose="02040602050305030304" pitchFamily="18" charset="0"/>
              </a:endParaRPr>
            </a:p>
          </p:txBody>
        </p:sp>
        <p:sp>
          <p:nvSpPr>
            <p:cNvPr id="139282" name="Rectangle 18"/>
            <p:cNvSpPr>
              <a:spLocks noChangeArrowheads="1"/>
            </p:cNvSpPr>
            <p:nvPr/>
          </p:nvSpPr>
          <p:spPr bwMode="auto">
            <a:xfrm>
              <a:off x="3658" y="1828"/>
              <a:ext cx="58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DS</a:t>
              </a:r>
              <a:endParaRPr lang="en-US" altLang="zh-CN" b="0">
                <a:solidFill>
                  <a:schemeClr val="tx2"/>
                </a:solidFill>
                <a:latin typeface="Book Antiqua" panose="02040602050305030304" pitchFamily="18" charset="0"/>
              </a:endParaRPr>
            </a:p>
          </p:txBody>
        </p:sp>
        <p:sp>
          <p:nvSpPr>
            <p:cNvPr id="139283" name="Rectangle 20"/>
            <p:cNvSpPr>
              <a:spLocks noChangeArrowheads="1"/>
            </p:cNvSpPr>
            <p:nvPr/>
          </p:nvSpPr>
          <p:spPr bwMode="auto">
            <a:xfrm>
              <a:off x="1824" y="1824"/>
              <a:ext cx="58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anose="02040602050305030304" pitchFamily="18" charset="0"/>
                </a:rPr>
                <a:t>CS</a:t>
              </a:r>
              <a:endParaRPr lang="en-US" altLang="zh-CN" b="0">
                <a:solidFill>
                  <a:schemeClr val="tx2"/>
                </a:solidFill>
                <a:latin typeface="Book Antiqua" panose="02040602050305030304" pitchFamily="18" charset="0"/>
              </a:endParaRPr>
            </a:p>
          </p:txBody>
        </p:sp>
      </p:grpSp>
      <p:sp>
        <p:nvSpPr>
          <p:cNvPr id="139270" name="Text Box 2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smtClean="0"/>
              <a:t>应用语言级机器</a:t>
            </a:r>
            <a:endParaRPr lang="zh-CN" altLang="en-US" smtClean="0"/>
          </a:p>
        </p:txBody>
      </p:sp>
      <p:sp>
        <p:nvSpPr>
          <p:cNvPr id="16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16388" name="Group 17"/>
          <p:cNvGrpSpPr/>
          <p:nvPr/>
        </p:nvGrpSpPr>
        <p:grpSpPr bwMode="auto">
          <a:xfrm>
            <a:off x="1143000" y="2895600"/>
            <a:ext cx="7620000" cy="2362200"/>
            <a:chOff x="720" y="1824"/>
            <a:chExt cx="4800" cy="1488"/>
          </a:xfrm>
        </p:grpSpPr>
        <p:sp>
          <p:nvSpPr>
            <p:cNvPr id="16390" name="Rectangle 5"/>
            <p:cNvSpPr>
              <a:spLocks noChangeArrowheads="1"/>
            </p:cNvSpPr>
            <p:nvPr/>
          </p:nvSpPr>
          <p:spPr bwMode="auto">
            <a:xfrm>
              <a:off x="1005" y="1968"/>
              <a:ext cx="1104"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应用语言</a:t>
              </a:r>
              <a:endParaRPr lang="zh-CN" altLang="en-US">
                <a:solidFill>
                  <a:schemeClr val="tx2"/>
                </a:solidFill>
                <a:latin typeface="Book Antiqua" panose="02040602050305030304" pitchFamily="18" charset="0"/>
              </a:endParaRPr>
            </a:p>
          </p:txBody>
        </p:sp>
        <p:sp>
          <p:nvSpPr>
            <p:cNvPr id="16391" name="Rectangle 6"/>
            <p:cNvSpPr>
              <a:spLocks noChangeArrowheads="1"/>
            </p:cNvSpPr>
            <p:nvPr/>
          </p:nvSpPr>
          <p:spPr bwMode="auto">
            <a:xfrm>
              <a:off x="816" y="2736"/>
              <a:ext cx="1474"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应用程序包</a:t>
              </a:r>
              <a:endParaRPr lang="zh-CN" altLang="en-US">
                <a:solidFill>
                  <a:schemeClr val="tx2"/>
                </a:solidFill>
                <a:latin typeface="Book Antiqua" panose="02040602050305030304" pitchFamily="18" charset="0"/>
              </a:endParaRPr>
            </a:p>
          </p:txBody>
        </p:sp>
        <p:sp>
          <p:nvSpPr>
            <p:cNvPr id="16392" name="Line 7"/>
            <p:cNvSpPr>
              <a:spLocks noChangeShapeType="1"/>
            </p:cNvSpPr>
            <p:nvPr/>
          </p:nvSpPr>
          <p:spPr bwMode="auto">
            <a:xfrm>
              <a:off x="1549" y="2400"/>
              <a:ext cx="1"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8"/>
            <p:cNvSpPr>
              <a:spLocks noChangeArrowheads="1"/>
            </p:cNvSpPr>
            <p:nvPr/>
          </p:nvSpPr>
          <p:spPr bwMode="auto">
            <a:xfrm>
              <a:off x="720" y="1824"/>
              <a:ext cx="3360" cy="1488"/>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45065" name="Rectangle 9"/>
            <p:cNvSpPr>
              <a:spLocks noChangeArrowheads="1"/>
            </p:cNvSpPr>
            <p:nvPr/>
          </p:nvSpPr>
          <p:spPr bwMode="auto">
            <a:xfrm>
              <a:off x="2688" y="1824"/>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rPr>
                <a:t>虚拟机器</a:t>
              </a:r>
              <a:endPar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16395" name="Rectangle 10"/>
            <p:cNvSpPr>
              <a:spLocks noChangeArrowheads="1"/>
            </p:cNvSpPr>
            <p:nvPr/>
          </p:nvSpPr>
          <p:spPr bwMode="auto">
            <a:xfrm>
              <a:off x="4464" y="2736"/>
              <a:ext cx="1056"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用户</a:t>
              </a:r>
              <a:endParaRPr lang="zh-CN" altLang="en-US">
                <a:solidFill>
                  <a:schemeClr val="tx2"/>
                </a:solidFill>
                <a:latin typeface="Book Antiqua" panose="02040602050305030304" pitchFamily="18" charset="0"/>
              </a:endParaRPr>
            </a:p>
          </p:txBody>
        </p:sp>
        <p:grpSp>
          <p:nvGrpSpPr>
            <p:cNvPr id="16396" name="Group 11"/>
            <p:cNvGrpSpPr/>
            <p:nvPr/>
          </p:nvGrpSpPr>
          <p:grpSpPr bwMode="auto">
            <a:xfrm>
              <a:off x="2312" y="2880"/>
              <a:ext cx="432" cy="192"/>
              <a:chOff x="2456" y="3312"/>
              <a:chExt cx="432" cy="192"/>
            </a:xfrm>
          </p:grpSpPr>
          <p:sp>
            <p:nvSpPr>
              <p:cNvPr id="16399" name="Line 12"/>
              <p:cNvSpPr>
                <a:spLocks noChangeShapeType="1"/>
              </p:cNvSpPr>
              <p:nvPr/>
            </p:nvSpPr>
            <p:spPr bwMode="auto">
              <a:xfrm flipH="1">
                <a:off x="2456"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3"/>
              <p:cNvSpPr>
                <a:spLocks noChangeShapeType="1"/>
              </p:cNvSpPr>
              <p:nvPr/>
            </p:nvSpPr>
            <p:spPr bwMode="auto">
              <a:xfrm flipH="1">
                <a:off x="2456"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7" name="Line 14"/>
            <p:cNvSpPr>
              <a:spLocks noChangeShapeType="1"/>
            </p:cNvSpPr>
            <p:nvPr/>
          </p:nvSpPr>
          <p:spPr bwMode="auto">
            <a:xfrm flipH="1">
              <a:off x="4080" y="2952"/>
              <a:ext cx="384" cy="1"/>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Rectangle 15"/>
            <p:cNvSpPr>
              <a:spLocks noChangeArrowheads="1"/>
            </p:cNvSpPr>
            <p:nvPr/>
          </p:nvSpPr>
          <p:spPr bwMode="auto">
            <a:xfrm>
              <a:off x="2744" y="2736"/>
              <a:ext cx="12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信息处理</a:t>
              </a:r>
              <a:endParaRPr lang="zh-CN" altLang="en-US">
                <a:solidFill>
                  <a:schemeClr val="tx2"/>
                </a:solidFill>
                <a:latin typeface="Book Antiqua" panose="02040602050305030304" pitchFamily="18" charset="0"/>
              </a:endParaRPr>
            </a:p>
          </p:txBody>
        </p:sp>
      </p:grpSp>
      <p:sp>
        <p:nvSpPr>
          <p:cNvPr id="16389" name="Text Box 1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smtClean="0"/>
              <a:t>单指令流多数据流</a:t>
            </a:r>
            <a:br>
              <a:rPr lang="zh-CN" altLang="en-US" smtClean="0"/>
            </a:br>
            <a:r>
              <a:rPr lang="en-US" altLang="zh-CN" smtClean="0"/>
              <a:t>(SIMD)</a:t>
            </a:r>
            <a:endParaRPr lang="en-US" altLang="zh-CN" smtClean="0"/>
          </a:p>
        </p:txBody>
      </p:sp>
      <p:sp>
        <p:nvSpPr>
          <p:cNvPr id="1402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佛林分类法</a:t>
            </a:r>
            <a:endParaRPr lang="zh-CN" altLang="en-US" sz="1200" b="0">
              <a:latin typeface="Times New Roman" panose="02020603050405020304" pitchFamily="18" charset="0"/>
              <a:ea typeface="幼圆" panose="02010509060101010101" pitchFamily="49" charset="-122"/>
            </a:endParaRPr>
          </a:p>
        </p:txBody>
      </p:sp>
      <p:sp>
        <p:nvSpPr>
          <p:cNvPr id="140292" name="Rectangle 4"/>
          <p:cNvSpPr>
            <a:spLocks noGrp="1" noChangeArrowheads="1"/>
          </p:cNvSpPr>
          <p:nvPr>
            <p:ph type="body" idx="1"/>
          </p:nvPr>
        </p:nvSpPr>
        <p:spPr>
          <a:xfrm>
            <a:off x="838200" y="5105400"/>
            <a:ext cx="7958138" cy="1219200"/>
          </a:xfrm>
          <a:solidFill>
            <a:srgbClr val="FFFF00"/>
          </a:solidFill>
          <a:effectLst>
            <a:outerShdw dist="107763" dir="2700000" algn="ctr" rotWithShape="0">
              <a:schemeClr val="bg2"/>
            </a:outerShdw>
          </a:effectLst>
        </p:spPr>
        <p:txBody>
          <a:bodyPr/>
          <a:lstStyle/>
          <a:p>
            <a:pPr marL="0" indent="0" eaLnBrk="1" hangingPunct="1">
              <a:lnSpc>
                <a:spcPct val="90000"/>
              </a:lnSpc>
              <a:buFont typeface="Wingdings" panose="05000000000000000000" pitchFamily="2" charset="2"/>
              <a:buNone/>
            </a:pPr>
            <a:r>
              <a:rPr lang="zh-CN" altLang="en-US" sz="2800" smtClean="0"/>
              <a:t>       例如：并行处理机、阵列处理机、向量处理机、相联处理机、超标量处理机、超流水线处理机...</a:t>
            </a:r>
            <a:endParaRPr lang="zh-CN" altLang="en-US" sz="2800" smtClean="0"/>
          </a:p>
        </p:txBody>
      </p:sp>
      <p:grpSp>
        <p:nvGrpSpPr>
          <p:cNvPr id="140293" name="Group 34"/>
          <p:cNvGrpSpPr/>
          <p:nvPr/>
        </p:nvGrpSpPr>
        <p:grpSpPr bwMode="auto">
          <a:xfrm>
            <a:off x="1524000" y="2057400"/>
            <a:ext cx="6443663" cy="2819400"/>
            <a:chOff x="816" y="1008"/>
            <a:chExt cx="4059" cy="1776"/>
          </a:xfrm>
        </p:grpSpPr>
        <p:sp>
          <p:nvSpPr>
            <p:cNvPr id="140295" name="Line 6"/>
            <p:cNvSpPr>
              <a:spLocks noChangeShapeType="1"/>
            </p:cNvSpPr>
            <p:nvPr/>
          </p:nvSpPr>
          <p:spPr bwMode="auto">
            <a:xfrm flipH="1">
              <a:off x="2112" y="1632"/>
              <a:ext cx="354"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6" name="Line 7"/>
            <p:cNvSpPr>
              <a:spLocks noChangeShapeType="1"/>
            </p:cNvSpPr>
            <p:nvPr/>
          </p:nvSpPr>
          <p:spPr bwMode="auto">
            <a:xfrm flipH="1">
              <a:off x="816" y="1296"/>
              <a:ext cx="0" cy="822"/>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Line 8"/>
            <p:cNvSpPr>
              <a:spLocks noChangeShapeType="1"/>
            </p:cNvSpPr>
            <p:nvPr/>
          </p:nvSpPr>
          <p:spPr bwMode="auto">
            <a:xfrm>
              <a:off x="816" y="1296"/>
              <a:ext cx="3600"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8" name="Rectangle 9"/>
            <p:cNvSpPr>
              <a:spLocks noChangeArrowheads="1"/>
            </p:cNvSpPr>
            <p:nvPr/>
          </p:nvSpPr>
          <p:spPr bwMode="auto">
            <a:xfrm>
              <a:off x="2496" y="1488"/>
              <a:ext cx="567" cy="29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PU</a:t>
              </a:r>
              <a:r>
                <a:rPr lang="en-US" altLang="zh-CN" sz="2800" b="0" baseline="-25000">
                  <a:solidFill>
                    <a:schemeClr val="tx2"/>
                  </a:solidFill>
                  <a:latin typeface="Book Antiqua" panose="02040602050305030304" pitchFamily="18" charset="0"/>
                </a:rPr>
                <a:t>1</a:t>
              </a:r>
              <a:endParaRPr lang="en-US" altLang="zh-CN" sz="2800" b="0" baseline="-25000">
                <a:solidFill>
                  <a:schemeClr val="tx2"/>
                </a:solidFill>
                <a:latin typeface="Book Antiqua" panose="02040602050305030304" pitchFamily="18" charset="0"/>
              </a:endParaRPr>
            </a:p>
          </p:txBody>
        </p:sp>
        <p:sp>
          <p:nvSpPr>
            <p:cNvPr id="140299" name="Rectangle 10"/>
            <p:cNvSpPr>
              <a:spLocks noChangeArrowheads="1"/>
            </p:cNvSpPr>
            <p:nvPr/>
          </p:nvSpPr>
          <p:spPr bwMode="auto">
            <a:xfrm>
              <a:off x="4224" y="1632"/>
              <a:ext cx="567" cy="29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MM</a:t>
              </a:r>
              <a:r>
                <a:rPr lang="en-US" altLang="zh-CN" sz="2800" b="0" baseline="-25000">
                  <a:solidFill>
                    <a:schemeClr val="tx2"/>
                  </a:solidFill>
                  <a:latin typeface="Book Antiqua" panose="02040602050305030304" pitchFamily="18" charset="0"/>
                </a:rPr>
                <a:t>1</a:t>
              </a:r>
              <a:endParaRPr lang="en-US" altLang="zh-CN" sz="2800" b="0" baseline="-25000">
                <a:solidFill>
                  <a:schemeClr val="tx2"/>
                </a:solidFill>
                <a:latin typeface="Book Antiqua" panose="02040602050305030304" pitchFamily="18" charset="0"/>
              </a:endParaRPr>
            </a:p>
          </p:txBody>
        </p:sp>
        <p:sp>
          <p:nvSpPr>
            <p:cNvPr id="140300" name="Line 11"/>
            <p:cNvSpPr>
              <a:spLocks noChangeShapeType="1"/>
            </p:cNvSpPr>
            <p:nvPr/>
          </p:nvSpPr>
          <p:spPr bwMode="auto">
            <a:xfrm flipH="1">
              <a:off x="3072" y="163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1" name="Line 13"/>
            <p:cNvSpPr>
              <a:spLocks noChangeShapeType="1"/>
            </p:cNvSpPr>
            <p:nvPr/>
          </p:nvSpPr>
          <p:spPr bwMode="auto">
            <a:xfrm flipH="1">
              <a:off x="4416" y="1296"/>
              <a:ext cx="0" cy="191"/>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2" name="Rectangle 14"/>
            <p:cNvSpPr>
              <a:spLocks noChangeArrowheads="1"/>
            </p:cNvSpPr>
            <p:nvPr/>
          </p:nvSpPr>
          <p:spPr bwMode="auto">
            <a:xfrm>
              <a:off x="2496" y="1008"/>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IS</a:t>
              </a:r>
              <a:endParaRPr lang="en-US" altLang="zh-CN" sz="2800" b="0">
                <a:solidFill>
                  <a:schemeClr val="tx2"/>
                </a:solidFill>
                <a:latin typeface="Book Antiqua" panose="02040602050305030304" pitchFamily="18" charset="0"/>
              </a:endParaRPr>
            </a:p>
          </p:txBody>
        </p:sp>
        <p:sp>
          <p:nvSpPr>
            <p:cNvPr id="140303" name="Rectangle 15"/>
            <p:cNvSpPr>
              <a:spLocks noChangeArrowheads="1"/>
            </p:cNvSpPr>
            <p:nvPr/>
          </p:nvSpPr>
          <p:spPr bwMode="auto">
            <a:xfrm>
              <a:off x="3264" y="134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DS</a:t>
              </a:r>
              <a:r>
                <a:rPr lang="en-US" altLang="zh-CN" sz="2800" b="0" baseline="-25000">
                  <a:solidFill>
                    <a:schemeClr val="tx2"/>
                  </a:solidFill>
                  <a:latin typeface="Book Antiqua" panose="02040602050305030304" pitchFamily="18" charset="0"/>
                </a:rPr>
                <a:t>1</a:t>
              </a:r>
              <a:endParaRPr lang="en-US" altLang="zh-CN" sz="2800" b="0" baseline="-25000">
                <a:solidFill>
                  <a:schemeClr val="tx2"/>
                </a:solidFill>
                <a:latin typeface="Book Antiqua" panose="02040602050305030304" pitchFamily="18" charset="0"/>
              </a:endParaRPr>
            </a:p>
          </p:txBody>
        </p:sp>
        <p:sp>
          <p:nvSpPr>
            <p:cNvPr id="140304" name="Line 17"/>
            <p:cNvSpPr>
              <a:spLocks noChangeShapeType="1"/>
            </p:cNvSpPr>
            <p:nvPr/>
          </p:nvSpPr>
          <p:spPr bwMode="auto">
            <a:xfrm flipH="1">
              <a:off x="816" y="2112"/>
              <a:ext cx="340" cy="1"/>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Rectangle 18"/>
            <p:cNvSpPr>
              <a:spLocks noChangeArrowheads="1"/>
            </p:cNvSpPr>
            <p:nvPr/>
          </p:nvSpPr>
          <p:spPr bwMode="auto">
            <a:xfrm>
              <a:off x="1152" y="1968"/>
              <a:ext cx="568" cy="29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CU</a:t>
              </a:r>
              <a:endParaRPr lang="en-US" altLang="zh-CN" sz="2800" b="0">
                <a:solidFill>
                  <a:schemeClr val="tx2"/>
                </a:solidFill>
                <a:latin typeface="Book Antiqua" panose="02040602050305030304" pitchFamily="18" charset="0"/>
              </a:endParaRPr>
            </a:p>
          </p:txBody>
        </p:sp>
        <p:sp>
          <p:nvSpPr>
            <p:cNvPr id="140306" name="Line 19"/>
            <p:cNvSpPr>
              <a:spLocks noChangeShapeType="1"/>
            </p:cNvSpPr>
            <p:nvPr/>
          </p:nvSpPr>
          <p:spPr bwMode="auto">
            <a:xfrm flipH="1">
              <a:off x="1728" y="2112"/>
              <a:ext cx="759"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7" name="Rectangle 20"/>
            <p:cNvSpPr>
              <a:spLocks noChangeArrowheads="1"/>
            </p:cNvSpPr>
            <p:nvPr/>
          </p:nvSpPr>
          <p:spPr bwMode="auto">
            <a:xfrm>
              <a:off x="2496" y="1968"/>
              <a:ext cx="567" cy="29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PU</a:t>
              </a:r>
              <a:r>
                <a:rPr lang="en-US" altLang="zh-CN" sz="2800" b="0" baseline="-25000">
                  <a:solidFill>
                    <a:schemeClr val="tx2"/>
                  </a:solidFill>
                  <a:latin typeface="Book Antiqua" panose="02040602050305030304" pitchFamily="18" charset="0"/>
                </a:rPr>
                <a:t>2</a:t>
              </a:r>
              <a:endParaRPr lang="en-US" altLang="zh-CN" sz="2800" b="0" baseline="-25000">
                <a:solidFill>
                  <a:schemeClr val="tx2"/>
                </a:solidFill>
                <a:latin typeface="Book Antiqua" panose="02040602050305030304" pitchFamily="18" charset="0"/>
              </a:endParaRPr>
            </a:p>
          </p:txBody>
        </p:sp>
        <p:sp>
          <p:nvSpPr>
            <p:cNvPr id="140308" name="Line 22"/>
            <p:cNvSpPr>
              <a:spLocks noChangeShapeType="1"/>
            </p:cNvSpPr>
            <p:nvPr/>
          </p:nvSpPr>
          <p:spPr bwMode="auto">
            <a:xfrm flipH="1">
              <a:off x="2112" y="2592"/>
              <a:ext cx="354"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9" name="Rectangle 23"/>
            <p:cNvSpPr>
              <a:spLocks noChangeArrowheads="1"/>
            </p:cNvSpPr>
            <p:nvPr/>
          </p:nvSpPr>
          <p:spPr bwMode="auto">
            <a:xfrm>
              <a:off x="2496" y="2448"/>
              <a:ext cx="567" cy="29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PU</a:t>
              </a:r>
              <a:r>
                <a:rPr lang="en-US" altLang="zh-CN" sz="2800" b="0" baseline="-25000">
                  <a:solidFill>
                    <a:schemeClr val="tx2"/>
                  </a:solidFill>
                  <a:latin typeface="Book Antiqua" panose="02040602050305030304" pitchFamily="18" charset="0"/>
                </a:rPr>
                <a:t>n</a:t>
              </a:r>
              <a:endParaRPr lang="en-US" altLang="zh-CN" sz="2800" b="0" baseline="-25000">
                <a:solidFill>
                  <a:schemeClr val="tx2"/>
                </a:solidFill>
                <a:latin typeface="Book Antiqua" panose="02040602050305030304" pitchFamily="18" charset="0"/>
              </a:endParaRPr>
            </a:p>
          </p:txBody>
        </p:sp>
        <p:sp>
          <p:nvSpPr>
            <p:cNvPr id="140310" name="Line 25"/>
            <p:cNvSpPr>
              <a:spLocks noChangeShapeType="1"/>
            </p:cNvSpPr>
            <p:nvPr/>
          </p:nvSpPr>
          <p:spPr bwMode="auto">
            <a:xfrm flipH="1">
              <a:off x="2112" y="1632"/>
              <a:ext cx="0" cy="96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1" name="Rectangle 26"/>
            <p:cNvSpPr>
              <a:spLocks noChangeArrowheads="1"/>
            </p:cNvSpPr>
            <p:nvPr/>
          </p:nvSpPr>
          <p:spPr bwMode="auto">
            <a:xfrm>
              <a:off x="3264" y="1824"/>
              <a:ext cx="56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DS</a:t>
              </a:r>
              <a:r>
                <a:rPr lang="en-US" altLang="zh-CN" sz="2800" b="0" baseline="-25000">
                  <a:solidFill>
                    <a:schemeClr val="tx2"/>
                  </a:solidFill>
                  <a:latin typeface="Book Antiqua" panose="02040602050305030304" pitchFamily="18" charset="0"/>
                </a:rPr>
                <a:t>2</a:t>
              </a:r>
              <a:endParaRPr lang="en-US" altLang="zh-CN" sz="2800" b="0" baseline="-25000">
                <a:solidFill>
                  <a:schemeClr val="tx2"/>
                </a:solidFill>
                <a:latin typeface="Book Antiqua" panose="02040602050305030304" pitchFamily="18" charset="0"/>
              </a:endParaRPr>
            </a:p>
          </p:txBody>
        </p:sp>
        <p:sp>
          <p:nvSpPr>
            <p:cNvPr id="140312" name="Rectangle 27"/>
            <p:cNvSpPr>
              <a:spLocks noChangeArrowheads="1"/>
            </p:cNvSpPr>
            <p:nvPr/>
          </p:nvSpPr>
          <p:spPr bwMode="auto">
            <a:xfrm>
              <a:off x="3312" y="230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DS</a:t>
              </a:r>
              <a:r>
                <a:rPr lang="en-US" altLang="zh-CN" sz="2800" b="0" baseline="-25000">
                  <a:solidFill>
                    <a:schemeClr val="tx2"/>
                  </a:solidFill>
                  <a:latin typeface="Book Antiqua" panose="02040602050305030304" pitchFamily="18" charset="0"/>
                </a:rPr>
                <a:t>n</a:t>
              </a:r>
              <a:endParaRPr lang="en-US" altLang="zh-CN" sz="2800" b="0" baseline="-25000">
                <a:solidFill>
                  <a:schemeClr val="tx2"/>
                </a:solidFill>
                <a:latin typeface="Book Antiqua" panose="02040602050305030304" pitchFamily="18" charset="0"/>
              </a:endParaRPr>
            </a:p>
          </p:txBody>
        </p:sp>
        <p:sp>
          <p:nvSpPr>
            <p:cNvPr id="140313" name="Rectangle 28"/>
            <p:cNvSpPr>
              <a:spLocks noChangeArrowheads="1"/>
            </p:cNvSpPr>
            <p:nvPr/>
          </p:nvSpPr>
          <p:spPr bwMode="auto">
            <a:xfrm>
              <a:off x="4224" y="2400"/>
              <a:ext cx="567" cy="29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MM</a:t>
              </a:r>
              <a:r>
                <a:rPr lang="en-US" altLang="zh-CN" sz="2800" b="0" baseline="-25000">
                  <a:solidFill>
                    <a:schemeClr val="tx2"/>
                  </a:solidFill>
                  <a:latin typeface="Book Antiqua" panose="02040602050305030304" pitchFamily="18" charset="0"/>
                </a:rPr>
                <a:t>n</a:t>
              </a:r>
              <a:endParaRPr lang="en-US" altLang="zh-CN" sz="2800" b="0" baseline="-25000">
                <a:solidFill>
                  <a:schemeClr val="tx2"/>
                </a:solidFill>
                <a:latin typeface="Book Antiqua" panose="02040602050305030304" pitchFamily="18" charset="0"/>
              </a:endParaRPr>
            </a:p>
          </p:txBody>
        </p:sp>
        <p:sp>
          <p:nvSpPr>
            <p:cNvPr id="140314" name="Rectangle 29"/>
            <p:cNvSpPr>
              <a:spLocks noChangeArrowheads="1"/>
            </p:cNvSpPr>
            <p:nvPr/>
          </p:nvSpPr>
          <p:spPr bwMode="auto">
            <a:xfrm>
              <a:off x="4080" y="1488"/>
              <a:ext cx="795" cy="1296"/>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800" b="0">
                  <a:solidFill>
                    <a:schemeClr val="tx2"/>
                  </a:solidFill>
                  <a:latin typeface="Book Antiqua" panose="02040602050305030304" pitchFamily="18" charset="0"/>
                </a:rPr>
                <a:t>……</a:t>
              </a:r>
              <a:endParaRPr lang="zh-CN" altLang="zh-CN" sz="2800" b="0">
                <a:solidFill>
                  <a:schemeClr val="tx2"/>
                </a:solidFill>
                <a:latin typeface="Book Antiqua" panose="02040602050305030304" pitchFamily="18" charset="0"/>
              </a:endParaRPr>
            </a:p>
          </p:txBody>
        </p:sp>
        <p:sp>
          <p:nvSpPr>
            <p:cNvPr id="140315" name="Line 30"/>
            <p:cNvSpPr>
              <a:spLocks noChangeShapeType="1"/>
            </p:cNvSpPr>
            <p:nvPr/>
          </p:nvSpPr>
          <p:spPr bwMode="auto">
            <a:xfrm flipH="1">
              <a:off x="3072" y="211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Line 31"/>
            <p:cNvSpPr>
              <a:spLocks noChangeShapeType="1"/>
            </p:cNvSpPr>
            <p:nvPr/>
          </p:nvSpPr>
          <p:spPr bwMode="auto">
            <a:xfrm flipH="1">
              <a:off x="3072" y="259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7" name="Rectangle 32"/>
            <p:cNvSpPr>
              <a:spLocks noChangeArrowheads="1"/>
            </p:cNvSpPr>
            <p:nvPr/>
          </p:nvSpPr>
          <p:spPr bwMode="auto">
            <a:xfrm>
              <a:off x="2496" y="2112"/>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zh-CN" sz="2800" b="0">
                  <a:solidFill>
                    <a:schemeClr val="tx2"/>
                  </a:solidFill>
                  <a:latin typeface="Book Antiqua" panose="02040602050305030304" pitchFamily="18" charset="0"/>
                </a:rPr>
                <a:t>……</a:t>
              </a:r>
              <a:endParaRPr lang="zh-CN" altLang="en-US" sz="2800" b="0">
                <a:solidFill>
                  <a:schemeClr val="tx2"/>
                </a:solidFill>
                <a:latin typeface="Book Antiqua" panose="02040602050305030304" pitchFamily="18" charset="0"/>
              </a:endParaRPr>
            </a:p>
          </p:txBody>
        </p:sp>
        <p:sp>
          <p:nvSpPr>
            <p:cNvPr id="140318" name="Rectangle 33"/>
            <p:cNvSpPr>
              <a:spLocks noChangeArrowheads="1"/>
            </p:cNvSpPr>
            <p:nvPr/>
          </p:nvSpPr>
          <p:spPr bwMode="auto">
            <a:xfrm>
              <a:off x="1632" y="182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anose="02040602050305030304" pitchFamily="18" charset="0"/>
                </a:rPr>
                <a:t>CS</a:t>
              </a:r>
              <a:endParaRPr lang="en-US" altLang="zh-CN" sz="2800" b="0">
                <a:solidFill>
                  <a:schemeClr val="tx2"/>
                </a:solidFill>
                <a:latin typeface="Book Antiqua" panose="02040602050305030304" pitchFamily="18" charset="0"/>
              </a:endParaRPr>
            </a:p>
          </p:txBody>
        </p:sp>
      </p:grpSp>
      <p:sp>
        <p:nvSpPr>
          <p:cNvPr id="140294" name="Text Box 3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zh-CN" altLang="en-US" smtClean="0"/>
              <a:t>多指令流单数据流</a:t>
            </a:r>
            <a:br>
              <a:rPr lang="zh-CN" altLang="en-US" smtClean="0"/>
            </a:br>
            <a:r>
              <a:rPr lang="en-US" altLang="zh-CN" smtClean="0"/>
              <a:t>(MISD)</a:t>
            </a:r>
            <a:endParaRPr lang="en-US" altLang="zh-CN" smtClean="0"/>
          </a:p>
        </p:txBody>
      </p:sp>
      <p:sp>
        <p:nvSpPr>
          <p:cNvPr id="1413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佛林分类法</a:t>
            </a:r>
            <a:endParaRPr lang="zh-CN" altLang="en-US" sz="1200" b="0">
              <a:latin typeface="Times New Roman" panose="02020603050405020304" pitchFamily="18" charset="0"/>
              <a:ea typeface="幼圆" panose="02010509060101010101" pitchFamily="49" charset="-122"/>
            </a:endParaRPr>
          </a:p>
        </p:txBody>
      </p:sp>
      <p:sp>
        <p:nvSpPr>
          <p:cNvPr id="141316" name="Rectangle 4"/>
          <p:cNvSpPr>
            <a:spLocks noGrp="1" noChangeArrowheads="1"/>
          </p:cNvSpPr>
          <p:nvPr>
            <p:ph type="body" idx="1"/>
          </p:nvPr>
        </p:nvSpPr>
        <p:spPr>
          <a:xfrm>
            <a:off x="809625" y="5207000"/>
            <a:ext cx="7958138" cy="1101725"/>
          </a:xfrm>
          <a:solidFill>
            <a:srgbClr val="FFFF00"/>
          </a:solidFill>
          <a:effectLst>
            <a:outerShdw dist="107763" dir="2700000" algn="ctr" rotWithShape="0">
              <a:schemeClr val="bg2"/>
            </a:outerShdw>
          </a:effectLst>
        </p:spPr>
        <p:txBody>
          <a:bodyPr/>
          <a:lstStyle/>
          <a:p>
            <a:pPr marL="0" indent="0" eaLnBrk="1" hangingPunct="1">
              <a:buFont typeface="Wingdings" panose="05000000000000000000" pitchFamily="2" charset="2"/>
              <a:buNone/>
            </a:pPr>
            <a:r>
              <a:rPr lang="zh-CN" altLang="en-US" sz="2800" smtClean="0"/>
              <a:t>       几条指令对同一个数据进行不同处理，这种类型的计算机实际上不存在。</a:t>
            </a:r>
            <a:endParaRPr lang="zh-CN" altLang="en-US" sz="2800" smtClean="0"/>
          </a:p>
        </p:txBody>
      </p:sp>
      <p:grpSp>
        <p:nvGrpSpPr>
          <p:cNvPr id="141317" name="Group 41"/>
          <p:cNvGrpSpPr/>
          <p:nvPr/>
        </p:nvGrpSpPr>
        <p:grpSpPr bwMode="auto">
          <a:xfrm>
            <a:off x="1447800" y="1981200"/>
            <a:ext cx="6769100" cy="2984500"/>
            <a:chOff x="1104" y="1248"/>
            <a:chExt cx="4264" cy="1880"/>
          </a:xfrm>
        </p:grpSpPr>
        <p:sp>
          <p:nvSpPr>
            <p:cNvPr id="141319" name="Line 6"/>
            <p:cNvSpPr>
              <a:spLocks noChangeShapeType="1"/>
            </p:cNvSpPr>
            <p:nvPr/>
          </p:nvSpPr>
          <p:spPr bwMode="auto">
            <a:xfrm flipH="1">
              <a:off x="5087" y="1887"/>
              <a:ext cx="0" cy="248"/>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Line 7"/>
            <p:cNvSpPr>
              <a:spLocks noChangeShapeType="1"/>
            </p:cNvSpPr>
            <p:nvPr/>
          </p:nvSpPr>
          <p:spPr bwMode="auto">
            <a:xfrm>
              <a:off x="1497" y="1461"/>
              <a:ext cx="3590"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Rectangle 8"/>
            <p:cNvSpPr>
              <a:spLocks noChangeArrowheads="1"/>
            </p:cNvSpPr>
            <p:nvPr/>
          </p:nvSpPr>
          <p:spPr bwMode="auto">
            <a:xfrm>
              <a:off x="1200" y="1776"/>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MM</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1322" name="Line 9"/>
            <p:cNvSpPr>
              <a:spLocks noChangeShapeType="1"/>
            </p:cNvSpPr>
            <p:nvPr/>
          </p:nvSpPr>
          <p:spPr bwMode="auto">
            <a:xfrm flipH="1">
              <a:off x="1497" y="1461"/>
              <a:ext cx="0" cy="177"/>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3" name="Rectangle 10"/>
            <p:cNvSpPr>
              <a:spLocks noChangeArrowheads="1"/>
            </p:cNvSpPr>
            <p:nvPr/>
          </p:nvSpPr>
          <p:spPr bwMode="auto">
            <a:xfrm>
              <a:off x="3068" y="1248"/>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DS</a:t>
              </a:r>
              <a:endParaRPr lang="en-US" altLang="zh-CN" sz="2400" b="0">
                <a:solidFill>
                  <a:schemeClr val="tx2"/>
                </a:solidFill>
                <a:latin typeface="Book Antiqua" panose="02040602050305030304" pitchFamily="18" charset="0"/>
              </a:endParaRPr>
            </a:p>
          </p:txBody>
        </p:sp>
        <p:sp>
          <p:nvSpPr>
            <p:cNvPr id="141324" name="Line 12"/>
            <p:cNvSpPr>
              <a:spLocks noChangeShapeType="1"/>
            </p:cNvSpPr>
            <p:nvPr/>
          </p:nvSpPr>
          <p:spPr bwMode="auto">
            <a:xfrm flipH="1">
              <a:off x="3629" y="1768"/>
              <a:ext cx="117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5" name="Rectangle 13"/>
            <p:cNvSpPr>
              <a:spLocks noChangeArrowheads="1"/>
            </p:cNvSpPr>
            <p:nvPr/>
          </p:nvSpPr>
          <p:spPr bwMode="auto">
            <a:xfrm>
              <a:off x="4807" y="1644"/>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1326" name="Line 14"/>
            <p:cNvSpPr>
              <a:spLocks noChangeShapeType="1"/>
            </p:cNvSpPr>
            <p:nvPr/>
          </p:nvSpPr>
          <p:spPr bwMode="auto">
            <a:xfrm flipH="1">
              <a:off x="1889" y="1768"/>
              <a:ext cx="1179"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Rectangle 15"/>
            <p:cNvSpPr>
              <a:spLocks noChangeArrowheads="1"/>
            </p:cNvSpPr>
            <p:nvPr/>
          </p:nvSpPr>
          <p:spPr bwMode="auto">
            <a:xfrm>
              <a:off x="2160" y="153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1328" name="Rectangle 16"/>
            <p:cNvSpPr>
              <a:spLocks noChangeArrowheads="1"/>
            </p:cNvSpPr>
            <p:nvPr/>
          </p:nvSpPr>
          <p:spPr bwMode="auto">
            <a:xfrm>
              <a:off x="3068" y="1644"/>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1329" name="Rectangle 17"/>
            <p:cNvSpPr>
              <a:spLocks noChangeArrowheads="1"/>
            </p:cNvSpPr>
            <p:nvPr/>
          </p:nvSpPr>
          <p:spPr bwMode="auto">
            <a:xfrm>
              <a:off x="1200" y="2544"/>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MM</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1330" name="Rectangle 18"/>
            <p:cNvSpPr>
              <a:spLocks noChangeArrowheads="1"/>
            </p:cNvSpPr>
            <p:nvPr/>
          </p:nvSpPr>
          <p:spPr bwMode="auto">
            <a:xfrm>
              <a:off x="1104" y="1638"/>
              <a:ext cx="785" cy="129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anose="02040602050305030304" pitchFamily="18" charset="0"/>
                </a:rPr>
                <a:t>……</a:t>
              </a:r>
              <a:endParaRPr lang="zh-CN" altLang="zh-CN" sz="2400" b="0">
                <a:solidFill>
                  <a:schemeClr val="tx2"/>
                </a:solidFill>
                <a:latin typeface="Book Antiqua" panose="02040602050305030304" pitchFamily="18" charset="0"/>
              </a:endParaRPr>
            </a:p>
          </p:txBody>
        </p:sp>
        <p:sp>
          <p:nvSpPr>
            <p:cNvPr id="141331" name="Line 19"/>
            <p:cNvSpPr>
              <a:spLocks noChangeShapeType="1"/>
            </p:cNvSpPr>
            <p:nvPr/>
          </p:nvSpPr>
          <p:spPr bwMode="auto">
            <a:xfrm flipH="1">
              <a:off x="3629" y="2265"/>
              <a:ext cx="117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2" name="Rectangle 20"/>
            <p:cNvSpPr>
              <a:spLocks noChangeArrowheads="1"/>
            </p:cNvSpPr>
            <p:nvPr/>
          </p:nvSpPr>
          <p:spPr bwMode="auto">
            <a:xfrm>
              <a:off x="4807" y="2141"/>
              <a:ext cx="561" cy="24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1333" name="Line 21"/>
            <p:cNvSpPr>
              <a:spLocks noChangeShapeType="1"/>
            </p:cNvSpPr>
            <p:nvPr/>
          </p:nvSpPr>
          <p:spPr bwMode="auto">
            <a:xfrm flipH="1">
              <a:off x="1889" y="2265"/>
              <a:ext cx="1179"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4" name="Rectangle 22"/>
            <p:cNvSpPr>
              <a:spLocks noChangeArrowheads="1"/>
            </p:cNvSpPr>
            <p:nvPr/>
          </p:nvSpPr>
          <p:spPr bwMode="auto">
            <a:xfrm>
              <a:off x="2160" y="2016"/>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1335" name="Rectangle 23"/>
            <p:cNvSpPr>
              <a:spLocks noChangeArrowheads="1"/>
            </p:cNvSpPr>
            <p:nvPr/>
          </p:nvSpPr>
          <p:spPr bwMode="auto">
            <a:xfrm>
              <a:off x="3068" y="2141"/>
              <a:ext cx="561" cy="24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1336" name="Line 24"/>
            <p:cNvSpPr>
              <a:spLocks noChangeShapeType="1"/>
            </p:cNvSpPr>
            <p:nvPr/>
          </p:nvSpPr>
          <p:spPr bwMode="auto">
            <a:xfrm flipH="1">
              <a:off x="3648" y="2736"/>
              <a:ext cx="117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Rectangle 25"/>
            <p:cNvSpPr>
              <a:spLocks noChangeArrowheads="1"/>
            </p:cNvSpPr>
            <p:nvPr/>
          </p:nvSpPr>
          <p:spPr bwMode="auto">
            <a:xfrm>
              <a:off x="4800" y="2640"/>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1338" name="Line 26"/>
            <p:cNvSpPr>
              <a:spLocks noChangeShapeType="1"/>
            </p:cNvSpPr>
            <p:nvPr/>
          </p:nvSpPr>
          <p:spPr bwMode="auto">
            <a:xfrm flipH="1">
              <a:off x="1872" y="2736"/>
              <a:ext cx="1179"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Rectangle 27"/>
            <p:cNvSpPr>
              <a:spLocks noChangeArrowheads="1"/>
            </p:cNvSpPr>
            <p:nvPr/>
          </p:nvSpPr>
          <p:spPr bwMode="auto">
            <a:xfrm>
              <a:off x="2160" y="249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1340" name="Rectangle 28"/>
            <p:cNvSpPr>
              <a:spLocks noChangeArrowheads="1"/>
            </p:cNvSpPr>
            <p:nvPr/>
          </p:nvSpPr>
          <p:spPr bwMode="auto">
            <a:xfrm>
              <a:off x="3072" y="2640"/>
              <a:ext cx="561" cy="24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1341" name="Line 29"/>
            <p:cNvSpPr>
              <a:spLocks noChangeShapeType="1"/>
            </p:cNvSpPr>
            <p:nvPr/>
          </p:nvSpPr>
          <p:spPr bwMode="auto">
            <a:xfrm>
              <a:off x="5087" y="2383"/>
              <a:ext cx="1" cy="257"/>
            </a:xfrm>
            <a:prstGeom prst="line">
              <a:avLst/>
            </a:prstGeom>
            <a:noFill/>
            <a:ln w="38100" cap="rnd">
              <a:solidFill>
                <a:schemeClr val="tx2"/>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2" name="Rectangle 32"/>
            <p:cNvSpPr>
              <a:spLocks noChangeArrowheads="1"/>
            </p:cNvSpPr>
            <p:nvPr/>
          </p:nvSpPr>
          <p:spPr bwMode="auto">
            <a:xfrm>
              <a:off x="3024" y="2352"/>
              <a:ext cx="61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anose="02040602050305030304" pitchFamily="18" charset="0"/>
                </a:rPr>
                <a:t>……</a:t>
              </a:r>
              <a:endParaRPr lang="zh-CN" altLang="zh-CN" sz="2400" b="0">
                <a:solidFill>
                  <a:schemeClr val="tx2"/>
                </a:solidFill>
                <a:latin typeface="Book Antiqua" panose="02040602050305030304" pitchFamily="18" charset="0"/>
              </a:endParaRPr>
            </a:p>
          </p:txBody>
        </p:sp>
        <p:sp>
          <p:nvSpPr>
            <p:cNvPr id="141343" name="Line 33"/>
            <p:cNvSpPr>
              <a:spLocks noChangeShapeType="1"/>
            </p:cNvSpPr>
            <p:nvPr/>
          </p:nvSpPr>
          <p:spPr bwMode="auto">
            <a:xfrm flipH="1">
              <a:off x="5087" y="1461"/>
              <a:ext cx="0" cy="177"/>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4" name="Line 34"/>
            <p:cNvSpPr>
              <a:spLocks noChangeShapeType="1"/>
            </p:cNvSpPr>
            <p:nvPr/>
          </p:nvSpPr>
          <p:spPr bwMode="auto">
            <a:xfrm flipH="1" flipV="1">
              <a:off x="1488" y="3120"/>
              <a:ext cx="3600"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5" name="Line 35"/>
            <p:cNvSpPr>
              <a:spLocks noChangeShapeType="1"/>
            </p:cNvSpPr>
            <p:nvPr/>
          </p:nvSpPr>
          <p:spPr bwMode="auto">
            <a:xfrm flipV="1">
              <a:off x="5088" y="2880"/>
              <a:ext cx="0" cy="24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6" name="Line 36"/>
            <p:cNvSpPr>
              <a:spLocks noChangeShapeType="1"/>
            </p:cNvSpPr>
            <p:nvPr/>
          </p:nvSpPr>
          <p:spPr bwMode="auto">
            <a:xfrm flipV="1">
              <a:off x="1488" y="2928"/>
              <a:ext cx="0" cy="192"/>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7" name="Rectangle 37"/>
            <p:cNvSpPr>
              <a:spLocks noChangeArrowheads="1"/>
            </p:cNvSpPr>
            <p:nvPr/>
          </p:nvSpPr>
          <p:spPr bwMode="auto">
            <a:xfrm>
              <a:off x="3840" y="153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1348" name="Rectangle 38"/>
            <p:cNvSpPr>
              <a:spLocks noChangeArrowheads="1"/>
            </p:cNvSpPr>
            <p:nvPr/>
          </p:nvSpPr>
          <p:spPr bwMode="auto">
            <a:xfrm>
              <a:off x="3840" y="201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1349" name="Rectangle 39"/>
            <p:cNvSpPr>
              <a:spLocks noChangeArrowheads="1"/>
            </p:cNvSpPr>
            <p:nvPr/>
          </p:nvSpPr>
          <p:spPr bwMode="auto">
            <a:xfrm>
              <a:off x="3840" y="249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1350" name="Rectangle 40"/>
            <p:cNvSpPr>
              <a:spLocks noChangeArrowheads="1"/>
            </p:cNvSpPr>
            <p:nvPr/>
          </p:nvSpPr>
          <p:spPr bwMode="auto">
            <a:xfrm>
              <a:off x="3792" y="2880"/>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DS</a:t>
              </a:r>
              <a:endParaRPr lang="en-US" altLang="zh-CN" sz="2400" b="0">
                <a:solidFill>
                  <a:schemeClr val="tx2"/>
                </a:solidFill>
                <a:latin typeface="Book Antiqua" panose="02040602050305030304" pitchFamily="18" charset="0"/>
              </a:endParaRPr>
            </a:p>
          </p:txBody>
        </p:sp>
      </p:grpSp>
      <p:sp>
        <p:nvSpPr>
          <p:cNvPr id="141318" name="Text Box 4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zh-CN" altLang="en-US" smtClean="0"/>
              <a:t>多指令流多数据流</a:t>
            </a:r>
            <a:br>
              <a:rPr lang="zh-CN" altLang="en-US" smtClean="0"/>
            </a:br>
            <a:r>
              <a:rPr lang="en-US" altLang="zh-CN" smtClean="0"/>
              <a:t>(MIMD)</a:t>
            </a:r>
            <a:endParaRPr lang="en-US" altLang="zh-CN" smtClean="0"/>
          </a:p>
        </p:txBody>
      </p:sp>
      <p:sp>
        <p:nvSpPr>
          <p:cNvPr id="142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佛林分类法</a:t>
            </a:r>
            <a:endParaRPr lang="zh-CN" altLang="en-US" sz="1200" b="0">
              <a:latin typeface="Times New Roman" panose="02020603050405020304" pitchFamily="18" charset="0"/>
              <a:ea typeface="幼圆" panose="02010509060101010101" pitchFamily="49" charset="-122"/>
            </a:endParaRPr>
          </a:p>
        </p:txBody>
      </p:sp>
      <p:sp>
        <p:nvSpPr>
          <p:cNvPr id="219140" name="Rectangle 4"/>
          <p:cNvSpPr>
            <a:spLocks noGrp="1" noChangeArrowheads="1"/>
          </p:cNvSpPr>
          <p:nvPr>
            <p:ph type="body" idx="1"/>
          </p:nvPr>
        </p:nvSpPr>
        <p:spPr>
          <a:xfrm>
            <a:off x="809625" y="5105400"/>
            <a:ext cx="7958138" cy="1219200"/>
          </a:xfrm>
          <a:solidFill>
            <a:srgbClr val="FFFF00"/>
          </a:solidFill>
          <a:effectLst>
            <a:outerShdw dist="107763" dir="2700000" algn="ctr" rotWithShape="0">
              <a:schemeClr val="bg2"/>
            </a:outerShdw>
          </a:effectLst>
        </p:spPr>
        <p:txBody>
          <a:bodyPr/>
          <a:lstStyle/>
          <a:p>
            <a:pPr marL="0" indent="0" eaLnBrk="1" hangingPunct="1">
              <a:buFont typeface="Wingdings" panose="05000000000000000000" pitchFamily="2" charset="2"/>
              <a:buNone/>
              <a:defRPr/>
            </a:pPr>
            <a:r>
              <a:rPr lang="zh-CN" altLang="en-US" sz="2400" smtClean="0"/>
              <a:t>       </a:t>
            </a:r>
            <a:r>
              <a:rPr lang="zh-CN" altLang="en-US" sz="2400" smtClean="0">
                <a:solidFill>
                  <a:srgbClr val="FF3300"/>
                </a:solidFill>
                <a:effectLst>
                  <a:outerShdw blurRad="38100" dist="38100" dir="2700000" algn="tl">
                    <a:srgbClr val="000000"/>
                  </a:outerShdw>
                </a:effectLst>
              </a:rPr>
              <a:t>多处理机系统</a:t>
            </a:r>
            <a:r>
              <a:rPr lang="zh-CN" altLang="en-US" sz="2400" smtClean="0"/>
              <a:t>，包括，紧密耦合： </a:t>
            </a:r>
            <a:r>
              <a:rPr lang="en-US" altLang="zh-CN" sz="2400" smtClean="0"/>
              <a:t>UNIVAC-1100/80</a:t>
            </a:r>
            <a:r>
              <a:rPr lang="zh-CN" altLang="en-US" sz="2400" smtClean="0"/>
              <a:t> </a:t>
            </a:r>
            <a:r>
              <a:rPr lang="en-US" altLang="zh-CN" sz="2400" smtClean="0"/>
              <a:t>、IBM3084、 IBM3081 ；</a:t>
            </a:r>
            <a:r>
              <a:rPr lang="zh-CN" altLang="en-US" sz="2400" smtClean="0"/>
              <a:t>松散耦合：</a:t>
            </a:r>
            <a:r>
              <a:rPr lang="en-US" altLang="zh-CN" sz="2400" smtClean="0"/>
              <a:t>D-825、 CRAY-2 、 Cmmp。</a:t>
            </a:r>
            <a:endParaRPr lang="zh-CN" altLang="en-US" sz="2400" smtClean="0"/>
          </a:p>
        </p:txBody>
      </p:sp>
      <p:grpSp>
        <p:nvGrpSpPr>
          <p:cNvPr id="142341" name="Group 48"/>
          <p:cNvGrpSpPr/>
          <p:nvPr/>
        </p:nvGrpSpPr>
        <p:grpSpPr bwMode="auto">
          <a:xfrm>
            <a:off x="1447800" y="2133600"/>
            <a:ext cx="6815138" cy="2819400"/>
            <a:chOff x="864" y="1344"/>
            <a:chExt cx="4293" cy="1776"/>
          </a:xfrm>
        </p:grpSpPr>
        <p:sp>
          <p:nvSpPr>
            <p:cNvPr id="142343" name="Rectangle 6"/>
            <p:cNvSpPr>
              <a:spLocks noChangeArrowheads="1"/>
            </p:cNvSpPr>
            <p:nvPr/>
          </p:nvSpPr>
          <p:spPr bwMode="auto">
            <a:xfrm>
              <a:off x="1392" y="1632"/>
              <a:ext cx="466"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MM</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44" name="Line 8"/>
            <p:cNvSpPr>
              <a:spLocks noChangeShapeType="1"/>
            </p:cNvSpPr>
            <p:nvPr/>
          </p:nvSpPr>
          <p:spPr bwMode="auto">
            <a:xfrm flipH="1">
              <a:off x="3312" y="1632"/>
              <a:ext cx="76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5" name="Rectangle 9"/>
            <p:cNvSpPr>
              <a:spLocks noChangeArrowheads="1"/>
            </p:cNvSpPr>
            <p:nvPr/>
          </p:nvSpPr>
          <p:spPr bwMode="auto">
            <a:xfrm>
              <a:off x="4085" y="1488"/>
              <a:ext cx="466"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46" name="Line 10"/>
            <p:cNvSpPr>
              <a:spLocks noChangeShapeType="1"/>
            </p:cNvSpPr>
            <p:nvPr/>
          </p:nvSpPr>
          <p:spPr bwMode="auto">
            <a:xfrm flipH="1" flipV="1">
              <a:off x="1968" y="1632"/>
              <a:ext cx="816"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Rectangle 11"/>
            <p:cNvSpPr>
              <a:spLocks noChangeArrowheads="1"/>
            </p:cNvSpPr>
            <p:nvPr/>
          </p:nvSpPr>
          <p:spPr bwMode="auto">
            <a:xfrm>
              <a:off x="2208"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48" name="Rectangle 12"/>
            <p:cNvSpPr>
              <a:spLocks noChangeArrowheads="1"/>
            </p:cNvSpPr>
            <p:nvPr/>
          </p:nvSpPr>
          <p:spPr bwMode="auto">
            <a:xfrm>
              <a:off x="2832" y="1488"/>
              <a:ext cx="467"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49" name="Rectangle 13"/>
            <p:cNvSpPr>
              <a:spLocks noChangeArrowheads="1"/>
            </p:cNvSpPr>
            <p:nvPr/>
          </p:nvSpPr>
          <p:spPr bwMode="auto">
            <a:xfrm>
              <a:off x="1392" y="2448"/>
              <a:ext cx="466" cy="26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MM</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2350" name="Rectangle 14"/>
            <p:cNvSpPr>
              <a:spLocks noChangeArrowheads="1"/>
            </p:cNvSpPr>
            <p:nvPr/>
          </p:nvSpPr>
          <p:spPr bwMode="auto">
            <a:xfrm>
              <a:off x="1251" y="1481"/>
              <a:ext cx="699" cy="139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anose="02040602050305030304" pitchFamily="18" charset="0"/>
                </a:rPr>
                <a:t>……</a:t>
              </a:r>
              <a:endParaRPr lang="zh-CN" altLang="zh-CN" sz="2400" b="0">
                <a:solidFill>
                  <a:schemeClr val="tx2"/>
                </a:solidFill>
                <a:latin typeface="Book Antiqua" panose="02040602050305030304" pitchFamily="18" charset="0"/>
              </a:endParaRPr>
            </a:p>
          </p:txBody>
        </p:sp>
        <p:sp>
          <p:nvSpPr>
            <p:cNvPr id="142351" name="Line 15"/>
            <p:cNvSpPr>
              <a:spLocks noChangeShapeType="1"/>
            </p:cNvSpPr>
            <p:nvPr/>
          </p:nvSpPr>
          <p:spPr bwMode="auto">
            <a:xfrm flipH="1">
              <a:off x="3312" y="2160"/>
              <a:ext cx="76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2" name="Rectangle 16"/>
            <p:cNvSpPr>
              <a:spLocks noChangeArrowheads="1"/>
            </p:cNvSpPr>
            <p:nvPr/>
          </p:nvSpPr>
          <p:spPr bwMode="auto">
            <a:xfrm>
              <a:off x="4085" y="2015"/>
              <a:ext cx="466"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2353" name="Line 17"/>
            <p:cNvSpPr>
              <a:spLocks noChangeShapeType="1"/>
            </p:cNvSpPr>
            <p:nvPr/>
          </p:nvSpPr>
          <p:spPr bwMode="auto">
            <a:xfrm flipH="1" flipV="1">
              <a:off x="1968" y="2160"/>
              <a:ext cx="864"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Rectangle 18"/>
            <p:cNvSpPr>
              <a:spLocks noChangeArrowheads="1"/>
            </p:cNvSpPr>
            <p:nvPr/>
          </p:nvSpPr>
          <p:spPr bwMode="auto">
            <a:xfrm>
              <a:off x="2208"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2355" name="Rectangle 19"/>
            <p:cNvSpPr>
              <a:spLocks noChangeArrowheads="1"/>
            </p:cNvSpPr>
            <p:nvPr/>
          </p:nvSpPr>
          <p:spPr bwMode="auto">
            <a:xfrm>
              <a:off x="2832" y="2015"/>
              <a:ext cx="467"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2356" name="Line 20"/>
            <p:cNvSpPr>
              <a:spLocks noChangeShapeType="1"/>
            </p:cNvSpPr>
            <p:nvPr/>
          </p:nvSpPr>
          <p:spPr bwMode="auto">
            <a:xfrm flipH="1">
              <a:off x="3312" y="2688"/>
              <a:ext cx="76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7" name="Rectangle 21"/>
            <p:cNvSpPr>
              <a:spLocks noChangeArrowheads="1"/>
            </p:cNvSpPr>
            <p:nvPr/>
          </p:nvSpPr>
          <p:spPr bwMode="auto">
            <a:xfrm>
              <a:off x="4080" y="2544"/>
              <a:ext cx="466" cy="2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PU</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2358" name="Line 22"/>
            <p:cNvSpPr>
              <a:spLocks noChangeShapeType="1"/>
            </p:cNvSpPr>
            <p:nvPr/>
          </p:nvSpPr>
          <p:spPr bwMode="auto">
            <a:xfrm flipH="1">
              <a:off x="1968" y="2688"/>
              <a:ext cx="864"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9" name="Rectangle 23"/>
            <p:cNvSpPr>
              <a:spLocks noChangeArrowheads="1"/>
            </p:cNvSpPr>
            <p:nvPr/>
          </p:nvSpPr>
          <p:spPr bwMode="auto">
            <a:xfrm>
              <a:off x="2208"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IS</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2360" name="Rectangle 24"/>
            <p:cNvSpPr>
              <a:spLocks noChangeArrowheads="1"/>
            </p:cNvSpPr>
            <p:nvPr/>
          </p:nvSpPr>
          <p:spPr bwMode="auto">
            <a:xfrm>
              <a:off x="2832" y="2544"/>
              <a:ext cx="467" cy="26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CU</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2361" name="Rectangle 25"/>
            <p:cNvSpPr>
              <a:spLocks noChangeArrowheads="1"/>
            </p:cNvSpPr>
            <p:nvPr/>
          </p:nvSpPr>
          <p:spPr bwMode="auto">
            <a:xfrm>
              <a:off x="4080" y="2256"/>
              <a:ext cx="51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anose="02040602050305030304" pitchFamily="18" charset="0"/>
                </a:rPr>
                <a:t>……</a:t>
              </a:r>
              <a:endParaRPr lang="zh-CN" altLang="zh-CN" sz="2400" b="0">
                <a:solidFill>
                  <a:schemeClr val="tx2"/>
                </a:solidFill>
                <a:latin typeface="Book Antiqua" panose="02040602050305030304" pitchFamily="18" charset="0"/>
              </a:endParaRPr>
            </a:p>
          </p:txBody>
        </p:sp>
        <p:sp>
          <p:nvSpPr>
            <p:cNvPr id="142362" name="Rectangle 26"/>
            <p:cNvSpPr>
              <a:spLocks noChangeArrowheads="1"/>
            </p:cNvSpPr>
            <p:nvPr/>
          </p:nvSpPr>
          <p:spPr bwMode="auto">
            <a:xfrm>
              <a:off x="2832" y="2256"/>
              <a:ext cx="51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anose="02040602050305030304" pitchFamily="18" charset="0"/>
                </a:rPr>
                <a:t>……</a:t>
              </a:r>
              <a:endParaRPr lang="zh-CN" altLang="zh-CN" sz="2400" b="0">
                <a:solidFill>
                  <a:schemeClr val="tx2"/>
                </a:solidFill>
                <a:latin typeface="Book Antiqua" panose="02040602050305030304" pitchFamily="18" charset="0"/>
              </a:endParaRPr>
            </a:p>
          </p:txBody>
        </p:sp>
        <p:sp>
          <p:nvSpPr>
            <p:cNvPr id="142363" name="Line 27"/>
            <p:cNvSpPr>
              <a:spLocks noChangeShapeType="1"/>
            </p:cNvSpPr>
            <p:nvPr/>
          </p:nvSpPr>
          <p:spPr bwMode="auto">
            <a:xfrm flipH="1" flipV="1">
              <a:off x="864" y="3120"/>
              <a:ext cx="4272"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4" name="Line 28"/>
            <p:cNvSpPr>
              <a:spLocks noChangeShapeType="1"/>
            </p:cNvSpPr>
            <p:nvPr/>
          </p:nvSpPr>
          <p:spPr bwMode="auto">
            <a:xfrm flipH="1" flipV="1">
              <a:off x="5136" y="1632"/>
              <a:ext cx="0" cy="148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5" name="Line 29"/>
            <p:cNvSpPr>
              <a:spLocks noChangeShapeType="1"/>
            </p:cNvSpPr>
            <p:nvPr/>
          </p:nvSpPr>
          <p:spPr bwMode="auto">
            <a:xfrm flipV="1">
              <a:off x="864" y="1632"/>
              <a:ext cx="0" cy="1488"/>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6" name="Line 30"/>
            <p:cNvSpPr>
              <a:spLocks noChangeShapeType="1"/>
            </p:cNvSpPr>
            <p:nvPr/>
          </p:nvSpPr>
          <p:spPr bwMode="auto">
            <a:xfrm flipH="1">
              <a:off x="864" y="1632"/>
              <a:ext cx="384"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7" name="Line 31"/>
            <p:cNvSpPr>
              <a:spLocks noChangeShapeType="1"/>
            </p:cNvSpPr>
            <p:nvPr/>
          </p:nvSpPr>
          <p:spPr bwMode="auto">
            <a:xfrm flipH="1">
              <a:off x="4551" y="1619"/>
              <a:ext cx="606"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8" name="Line 32"/>
            <p:cNvSpPr>
              <a:spLocks noChangeShapeType="1"/>
            </p:cNvSpPr>
            <p:nvPr/>
          </p:nvSpPr>
          <p:spPr bwMode="auto">
            <a:xfrm flipH="1">
              <a:off x="4551" y="2147"/>
              <a:ext cx="466"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9" name="Line 33"/>
            <p:cNvSpPr>
              <a:spLocks noChangeShapeType="1"/>
            </p:cNvSpPr>
            <p:nvPr/>
          </p:nvSpPr>
          <p:spPr bwMode="auto">
            <a:xfrm flipV="1">
              <a:off x="4992" y="2160"/>
              <a:ext cx="0" cy="864"/>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0" name="Line 34"/>
            <p:cNvSpPr>
              <a:spLocks noChangeShapeType="1"/>
            </p:cNvSpPr>
            <p:nvPr/>
          </p:nvSpPr>
          <p:spPr bwMode="auto">
            <a:xfrm flipH="1" flipV="1">
              <a:off x="960" y="3024"/>
              <a:ext cx="4032"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1" name="Line 35"/>
            <p:cNvSpPr>
              <a:spLocks noChangeShapeType="1"/>
            </p:cNvSpPr>
            <p:nvPr/>
          </p:nvSpPr>
          <p:spPr bwMode="auto">
            <a:xfrm flipV="1">
              <a:off x="960" y="2160"/>
              <a:ext cx="0" cy="859"/>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2" name="Line 36"/>
            <p:cNvSpPr>
              <a:spLocks noChangeShapeType="1"/>
            </p:cNvSpPr>
            <p:nvPr/>
          </p:nvSpPr>
          <p:spPr bwMode="auto">
            <a:xfrm flipH="1" flipV="1">
              <a:off x="960" y="2160"/>
              <a:ext cx="288"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3" name="Rectangle 37"/>
            <p:cNvSpPr>
              <a:spLocks noChangeArrowheads="1"/>
            </p:cNvSpPr>
            <p:nvPr/>
          </p:nvSpPr>
          <p:spPr bwMode="auto">
            <a:xfrm>
              <a:off x="4560"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DS</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74" name="Rectangle 38"/>
            <p:cNvSpPr>
              <a:spLocks noChangeArrowheads="1"/>
            </p:cNvSpPr>
            <p:nvPr/>
          </p:nvSpPr>
          <p:spPr bwMode="auto">
            <a:xfrm>
              <a:off x="4560"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DS</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2375" name="Line 39"/>
            <p:cNvSpPr>
              <a:spLocks noChangeShapeType="1"/>
            </p:cNvSpPr>
            <p:nvPr/>
          </p:nvSpPr>
          <p:spPr bwMode="auto">
            <a:xfrm flipH="1">
              <a:off x="4560" y="2688"/>
              <a:ext cx="326"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6" name="Line 40"/>
            <p:cNvSpPr>
              <a:spLocks noChangeShapeType="1"/>
            </p:cNvSpPr>
            <p:nvPr/>
          </p:nvSpPr>
          <p:spPr bwMode="auto">
            <a:xfrm flipH="1">
              <a:off x="1056" y="2688"/>
              <a:ext cx="18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7" name="Line 41"/>
            <p:cNvSpPr>
              <a:spLocks noChangeShapeType="1"/>
            </p:cNvSpPr>
            <p:nvPr/>
          </p:nvSpPr>
          <p:spPr bwMode="auto">
            <a:xfrm flipV="1">
              <a:off x="1056" y="2688"/>
              <a:ext cx="0" cy="226"/>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8" name="Line 42"/>
            <p:cNvSpPr>
              <a:spLocks noChangeShapeType="1"/>
            </p:cNvSpPr>
            <p:nvPr/>
          </p:nvSpPr>
          <p:spPr bwMode="auto">
            <a:xfrm flipH="1" flipV="1">
              <a:off x="1056" y="2928"/>
              <a:ext cx="3840" cy="0"/>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9" name="Line 43"/>
            <p:cNvSpPr>
              <a:spLocks noChangeShapeType="1"/>
            </p:cNvSpPr>
            <p:nvPr/>
          </p:nvSpPr>
          <p:spPr bwMode="auto">
            <a:xfrm flipV="1">
              <a:off x="4896" y="2688"/>
              <a:ext cx="0" cy="226"/>
            </a:xfrm>
            <a:prstGeom prst="line">
              <a:avLst/>
            </a:prstGeom>
            <a:noFill/>
            <a:ln w="381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80" name="Rectangle 44"/>
            <p:cNvSpPr>
              <a:spLocks noChangeArrowheads="1"/>
            </p:cNvSpPr>
            <p:nvPr/>
          </p:nvSpPr>
          <p:spPr bwMode="auto">
            <a:xfrm>
              <a:off x="4560"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DS</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sp>
          <p:nvSpPr>
            <p:cNvPr id="142381" name="Rectangle 45"/>
            <p:cNvSpPr>
              <a:spLocks noChangeArrowheads="1"/>
            </p:cNvSpPr>
            <p:nvPr/>
          </p:nvSpPr>
          <p:spPr bwMode="auto">
            <a:xfrm>
              <a:off x="3456"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1</a:t>
              </a:r>
              <a:endParaRPr lang="en-US" altLang="zh-CN" sz="2400" b="0" baseline="-25000">
                <a:solidFill>
                  <a:schemeClr val="tx2"/>
                </a:solidFill>
                <a:latin typeface="Book Antiqua" panose="02040602050305030304" pitchFamily="18" charset="0"/>
              </a:endParaRPr>
            </a:p>
          </p:txBody>
        </p:sp>
        <p:sp>
          <p:nvSpPr>
            <p:cNvPr id="142382" name="Rectangle 46"/>
            <p:cNvSpPr>
              <a:spLocks noChangeArrowheads="1"/>
            </p:cNvSpPr>
            <p:nvPr/>
          </p:nvSpPr>
          <p:spPr bwMode="auto">
            <a:xfrm>
              <a:off x="3456"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2</a:t>
              </a:r>
              <a:endParaRPr lang="en-US" altLang="zh-CN" sz="2400" b="0" baseline="-25000">
                <a:solidFill>
                  <a:schemeClr val="tx2"/>
                </a:solidFill>
                <a:latin typeface="Book Antiqua" panose="02040602050305030304" pitchFamily="18" charset="0"/>
              </a:endParaRPr>
            </a:p>
          </p:txBody>
        </p:sp>
        <p:sp>
          <p:nvSpPr>
            <p:cNvPr id="142383" name="Rectangle 47"/>
            <p:cNvSpPr>
              <a:spLocks noChangeArrowheads="1"/>
            </p:cNvSpPr>
            <p:nvPr/>
          </p:nvSpPr>
          <p:spPr bwMode="auto">
            <a:xfrm>
              <a:off x="3456"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anose="02040602050305030304" pitchFamily="18" charset="0"/>
                </a:rPr>
                <a:t>CS</a:t>
              </a:r>
              <a:r>
                <a:rPr lang="en-US" altLang="zh-CN" sz="2400" b="0" baseline="-25000">
                  <a:solidFill>
                    <a:schemeClr val="tx2"/>
                  </a:solidFill>
                  <a:latin typeface="Book Antiqua" panose="02040602050305030304" pitchFamily="18" charset="0"/>
                </a:rPr>
                <a:t>n</a:t>
              </a:r>
              <a:endParaRPr lang="en-US" altLang="zh-CN" sz="2400" b="0" baseline="-25000">
                <a:solidFill>
                  <a:schemeClr val="tx2"/>
                </a:solidFill>
                <a:latin typeface="Book Antiqua" panose="02040602050305030304" pitchFamily="18" charset="0"/>
              </a:endParaRPr>
            </a:p>
          </p:txBody>
        </p:sp>
      </p:grpSp>
      <p:sp>
        <p:nvSpPr>
          <p:cNvPr id="142342" name="Text Box 4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smtClean="0"/>
              <a:t>特  点</a:t>
            </a:r>
            <a:endParaRPr lang="zh-CN" altLang="en-US" smtClean="0"/>
          </a:p>
        </p:txBody>
      </p:sp>
      <p:sp>
        <p:nvSpPr>
          <p:cNvPr id="1433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endParaRPr lang="zh-CN" altLang="en-US" sz="1200" b="0">
              <a:latin typeface="Times New Roman" panose="02020603050405020304" pitchFamily="18" charset="0"/>
              <a:ea typeface="幼圆" panose="02010509060101010101" pitchFamily="49" charset="-122"/>
            </a:endParaRPr>
          </a:p>
        </p:txBody>
      </p:sp>
      <p:sp>
        <p:nvSpPr>
          <p:cNvPr id="143364" name="Rectangle 6"/>
          <p:cNvSpPr>
            <a:spLocks noGrp="1" noChangeArrowheads="1"/>
          </p:cNvSpPr>
          <p:nvPr>
            <p:ph type="body" idx="1"/>
          </p:nvPr>
        </p:nvSpPr>
        <p:spPr/>
        <p:txBody>
          <a:bodyPr/>
          <a:lstStyle/>
          <a:p>
            <a:pPr marL="0" indent="0" eaLnBrk="1" hangingPunct="1">
              <a:lnSpc>
                <a:spcPct val="110000"/>
              </a:lnSpc>
              <a:buFont typeface="Wingdings" panose="05000000000000000000" pitchFamily="2" charset="2"/>
              <a:buNone/>
            </a:pPr>
            <a:r>
              <a:rPr lang="en-US" altLang="zh-CN" smtClean="0"/>
              <a:t>        Flynn</a:t>
            </a:r>
            <a:r>
              <a:rPr lang="zh-CN" altLang="en-US" smtClean="0"/>
              <a:t>分类法能反映出大多数计算机的并行性工作方式和结构特点，得到了广泛应用，但存在下列缺点：</a:t>
            </a:r>
            <a:endParaRPr lang="zh-CN" altLang="en-US" smtClean="0"/>
          </a:p>
          <a:p>
            <a:pPr marL="0" indent="0" eaLnBrk="1" hangingPunct="1">
              <a:lnSpc>
                <a:spcPct val="110000"/>
              </a:lnSpc>
              <a:buFont typeface="Wingdings" panose="05000000000000000000" pitchFamily="2" charset="2"/>
              <a:buChar char="Ø"/>
            </a:pPr>
            <a:r>
              <a:rPr lang="zh-CN" altLang="en-US" smtClean="0"/>
              <a:t>  分类太粗</a:t>
            </a:r>
            <a:endParaRPr lang="zh-CN" altLang="en-US" smtClean="0"/>
          </a:p>
          <a:p>
            <a:pPr marL="0" indent="0" eaLnBrk="1" hangingPunct="1">
              <a:lnSpc>
                <a:spcPct val="110000"/>
              </a:lnSpc>
              <a:buFont typeface="Wingdings" panose="05000000000000000000" pitchFamily="2" charset="2"/>
              <a:buChar char="Ø"/>
            </a:pPr>
            <a:r>
              <a:rPr lang="zh-CN" altLang="en-US" smtClean="0"/>
              <a:t>  只能对</a:t>
            </a:r>
            <a:r>
              <a:rPr lang="en-US" altLang="zh-CN" smtClean="0"/>
              <a:t>Neumann</a:t>
            </a:r>
            <a:r>
              <a:rPr lang="zh-CN" altLang="en-US" smtClean="0"/>
              <a:t>型机器分类</a:t>
            </a:r>
            <a:endParaRPr lang="zh-CN" altLang="en-US" smtClean="0"/>
          </a:p>
          <a:p>
            <a:pPr marL="0" indent="0" eaLnBrk="1" hangingPunct="1">
              <a:lnSpc>
                <a:spcPct val="110000"/>
              </a:lnSpc>
              <a:buFont typeface="Wingdings" panose="05000000000000000000" pitchFamily="2" charset="2"/>
              <a:buChar char="Ø"/>
            </a:pPr>
            <a:r>
              <a:rPr lang="zh-CN" altLang="en-US" smtClean="0"/>
              <a:t>  难以完全反映系统在工作原理上的差别</a:t>
            </a:r>
            <a:endParaRPr lang="zh-CN" altLang="en-US" smtClean="0"/>
          </a:p>
          <a:p>
            <a:pPr marL="0" indent="0" eaLnBrk="1" hangingPunct="1">
              <a:lnSpc>
                <a:spcPct val="110000"/>
              </a:lnSpc>
              <a:buFont typeface="Wingdings" panose="05000000000000000000" pitchFamily="2" charset="2"/>
              <a:buChar char="Ø"/>
            </a:pPr>
            <a:r>
              <a:rPr lang="zh-CN" altLang="en-US" smtClean="0"/>
              <a:t>  无法定量描述系统的类型</a:t>
            </a:r>
            <a:endParaRPr lang="zh-CN" altLang="en-US" smtClean="0"/>
          </a:p>
        </p:txBody>
      </p:sp>
      <p:sp>
        <p:nvSpPr>
          <p:cNvPr id="143365"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smtClean="0"/>
              <a:t>库克分类法</a:t>
            </a:r>
            <a:endParaRPr lang="zh-CN" altLang="en-US" smtClean="0"/>
          </a:p>
        </p:txBody>
      </p:sp>
      <p:sp>
        <p:nvSpPr>
          <p:cNvPr id="144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endParaRPr lang="zh-CN" altLang="en-US" sz="1200" b="0">
              <a:latin typeface="Times New Roman" panose="02020603050405020304" pitchFamily="18" charset="0"/>
              <a:ea typeface="幼圆" panose="02010509060101010101" pitchFamily="49" charset="-122"/>
            </a:endParaRPr>
          </a:p>
        </p:txBody>
      </p:sp>
      <p:sp>
        <p:nvSpPr>
          <p:cNvPr id="221190" name="Rectangle 6"/>
          <p:cNvSpPr>
            <a:spLocks noGrp="1" noChangeArrowheads="1"/>
          </p:cNvSpPr>
          <p:nvPr>
            <p:ph type="body" idx="1"/>
          </p:nvPr>
        </p:nvSpPr>
        <p:spPr>
          <a:xfrm>
            <a:off x="809625" y="1989138"/>
            <a:ext cx="7958138" cy="4392612"/>
          </a:xfrm>
        </p:spPr>
        <p:txBody>
          <a:bodyPr/>
          <a:lstStyle/>
          <a:p>
            <a:pPr marL="0" indent="0" eaLnBrk="1" hangingPunct="1">
              <a:buFont typeface="Wingdings" panose="05000000000000000000" pitchFamily="2" charset="2"/>
              <a:buNone/>
              <a:defRPr/>
            </a:pPr>
            <a:r>
              <a:rPr lang="zh-CN" altLang="en-US" sz="2400" smtClean="0"/>
              <a:t>    按</a:t>
            </a:r>
            <a:r>
              <a:rPr lang="zh-CN" altLang="en-US" sz="2400" smtClean="0">
                <a:solidFill>
                  <a:srgbClr val="FF3300"/>
                </a:solidFill>
                <a:effectLst>
                  <a:outerShdw blurRad="38100" dist="38100" dir="2700000" algn="tl">
                    <a:srgbClr val="C0C0C0"/>
                  </a:outerShdw>
                </a:effectLst>
              </a:rPr>
              <a:t>指令流</a:t>
            </a:r>
            <a:r>
              <a:rPr lang="zh-CN" altLang="en-US" sz="2400" smtClean="0"/>
              <a:t>和</a:t>
            </a:r>
            <a:r>
              <a:rPr lang="zh-CN" altLang="en-US" sz="2400" smtClean="0">
                <a:solidFill>
                  <a:srgbClr val="FF3300"/>
                </a:solidFill>
                <a:effectLst>
                  <a:outerShdw blurRad="38100" dist="38100" dir="2700000" algn="tl">
                    <a:srgbClr val="C0C0C0"/>
                  </a:outerShdw>
                </a:effectLst>
              </a:rPr>
              <a:t>执行流</a:t>
            </a:r>
            <a:r>
              <a:rPr lang="zh-CN" altLang="en-US" sz="2400" smtClean="0"/>
              <a:t>的</a:t>
            </a:r>
            <a:r>
              <a:rPr lang="zh-CN" altLang="en-US" sz="2400" smtClean="0">
                <a:solidFill>
                  <a:srgbClr val="FF3300"/>
                </a:solidFill>
                <a:effectLst>
                  <a:outerShdw blurRad="38100" dist="38100" dir="2700000" algn="tl">
                    <a:srgbClr val="C0C0C0"/>
                  </a:outerShdw>
                </a:effectLst>
              </a:rPr>
              <a:t>多倍性</a:t>
            </a:r>
            <a:r>
              <a:rPr lang="zh-CN" altLang="en-US" sz="2400" smtClean="0"/>
              <a:t>进行分类：</a:t>
            </a:r>
            <a:endParaRPr lang="zh-CN" altLang="en-US" sz="2400" smtClean="0"/>
          </a:p>
          <a:p>
            <a:pPr marL="0" indent="0" eaLnBrk="1" hangingPunct="1">
              <a:buClr>
                <a:srgbClr val="FF3300"/>
              </a:buClr>
              <a:defRPr/>
            </a:pPr>
            <a:r>
              <a:rPr lang="zh-CN" altLang="en-US" sz="2400" smtClean="0">
                <a:solidFill>
                  <a:srgbClr val="FF3300"/>
                </a:solidFill>
                <a:effectLst>
                  <a:outerShdw blurRad="38100" dist="38100" dir="2700000" algn="tl">
                    <a:srgbClr val="C0C0C0"/>
                  </a:outerShdw>
                </a:effectLst>
              </a:rPr>
              <a:t>  单指令流单执行流（</a:t>
            </a:r>
            <a:r>
              <a:rPr lang="en-US" altLang="zh-CN" sz="2400" smtClean="0">
                <a:solidFill>
                  <a:srgbClr val="FF3300"/>
                </a:solidFill>
                <a:effectLst>
                  <a:outerShdw blurRad="38100" dist="38100" dir="2700000" algn="tl">
                    <a:srgbClr val="C0C0C0"/>
                  </a:outerShdw>
                </a:effectLst>
              </a:rPr>
              <a:t>SISE）</a:t>
            </a:r>
            <a:endParaRPr lang="en-US" altLang="zh-CN"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典型的单处理机。</a:t>
            </a:r>
            <a:endParaRPr lang="en-US" altLang="zh-CN" sz="2400" smtClean="0"/>
          </a:p>
          <a:p>
            <a:pPr marL="0" indent="0" eaLnBrk="1" hangingPunct="1">
              <a:buClr>
                <a:srgbClr val="FF3300"/>
              </a:buClr>
              <a:defRPr/>
            </a:pPr>
            <a:r>
              <a:rPr lang="zh-CN" altLang="en-US" sz="2400" smtClean="0"/>
              <a:t>  </a:t>
            </a:r>
            <a:r>
              <a:rPr lang="zh-CN" altLang="en-US" sz="2400" smtClean="0">
                <a:solidFill>
                  <a:srgbClr val="FF3300"/>
                </a:solidFill>
                <a:effectLst>
                  <a:outerShdw blurRad="38100" dist="38100" dir="2700000" algn="tl">
                    <a:srgbClr val="C0C0C0"/>
                  </a:outerShdw>
                </a:effectLst>
              </a:rPr>
              <a:t>单指令流多执行流（</a:t>
            </a:r>
            <a:r>
              <a:rPr lang="en-US" altLang="zh-CN" sz="2400" smtClean="0">
                <a:solidFill>
                  <a:srgbClr val="FF3300"/>
                </a:solidFill>
                <a:effectLst>
                  <a:outerShdw blurRad="38100" dist="38100" dir="2700000" algn="tl">
                    <a:srgbClr val="C0C0C0"/>
                  </a:outerShdw>
                </a:effectLst>
              </a:rPr>
              <a:t>SIME）</a:t>
            </a:r>
            <a:endParaRPr lang="en-US" altLang="zh-CN"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相联处理机、向量处理机、流水线处理机、超流水线处理机、超标量处理机、</a:t>
            </a:r>
            <a:r>
              <a:rPr lang="en-US" altLang="zh-CN" sz="2400" smtClean="0"/>
              <a:t>SIMD</a:t>
            </a:r>
            <a:r>
              <a:rPr lang="zh-CN" altLang="en-US" sz="2400" smtClean="0"/>
              <a:t>并行处理机。</a:t>
            </a:r>
            <a:endParaRPr lang="zh-CN" altLang="en-US" sz="2400" smtClean="0"/>
          </a:p>
          <a:p>
            <a:pPr marL="0" indent="0" eaLnBrk="1" hangingPunct="1">
              <a:buClr>
                <a:srgbClr val="FF3300"/>
              </a:buClr>
              <a:defRPr/>
            </a:pPr>
            <a:r>
              <a:rPr lang="zh-CN" altLang="en-US" sz="2400" smtClean="0">
                <a:solidFill>
                  <a:srgbClr val="FF3300"/>
                </a:solidFill>
                <a:effectLst>
                  <a:outerShdw blurRad="38100" dist="38100" dir="2700000" algn="tl">
                    <a:srgbClr val="C0C0C0"/>
                  </a:outerShdw>
                </a:effectLst>
              </a:rPr>
              <a:t>  多指令流单执行流（</a:t>
            </a:r>
            <a:r>
              <a:rPr lang="en-US" altLang="zh-CN" sz="2400" smtClean="0">
                <a:solidFill>
                  <a:srgbClr val="FF3300"/>
                </a:solidFill>
                <a:effectLst>
                  <a:outerShdw blurRad="38100" dist="38100" dir="2700000" algn="tl">
                    <a:srgbClr val="C0C0C0"/>
                  </a:outerShdw>
                </a:effectLst>
              </a:rPr>
              <a:t>MISE）</a:t>
            </a:r>
            <a:endParaRPr lang="en-US" altLang="zh-CN"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多道程序系统。</a:t>
            </a:r>
            <a:endParaRPr lang="zh-CN" altLang="en-US" sz="2400" smtClean="0"/>
          </a:p>
          <a:p>
            <a:pPr marL="0" indent="0" eaLnBrk="1" hangingPunct="1">
              <a:buClr>
                <a:srgbClr val="FF3300"/>
              </a:buClr>
              <a:defRPr/>
            </a:pPr>
            <a:r>
              <a:rPr lang="zh-CN" altLang="en-US" sz="2400" smtClean="0">
                <a:solidFill>
                  <a:srgbClr val="FF3300"/>
                </a:solidFill>
                <a:effectLst>
                  <a:outerShdw blurRad="38100" dist="38100" dir="2700000" algn="tl">
                    <a:srgbClr val="C0C0C0"/>
                  </a:outerShdw>
                </a:effectLst>
              </a:rPr>
              <a:t>  多指令流多执行流（</a:t>
            </a:r>
            <a:r>
              <a:rPr lang="en-US" altLang="zh-CN" sz="2400" smtClean="0">
                <a:solidFill>
                  <a:srgbClr val="FF3300"/>
                </a:solidFill>
                <a:effectLst>
                  <a:outerShdw blurRad="38100" dist="38100" dir="2700000" algn="tl">
                    <a:srgbClr val="C0C0C0"/>
                  </a:outerShdw>
                </a:effectLst>
              </a:rPr>
              <a:t>MIME）</a:t>
            </a:r>
            <a:endParaRPr lang="en-US" altLang="zh-CN"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典型的多处理机。</a:t>
            </a:r>
            <a:endParaRPr lang="zh-CN" altLang="en-US" sz="240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zh-CN" altLang="en-US" smtClean="0"/>
              <a:t>冯泽云分类法</a:t>
            </a:r>
            <a:endParaRPr lang="zh-CN" altLang="en-US" smtClean="0"/>
          </a:p>
        </p:txBody>
      </p:sp>
      <p:sp>
        <p:nvSpPr>
          <p:cNvPr id="145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endParaRPr lang="zh-CN" altLang="en-US" sz="1200" b="0">
              <a:latin typeface="Times New Roman" panose="02020603050405020304" pitchFamily="18" charset="0"/>
              <a:ea typeface="幼圆" panose="02010509060101010101" pitchFamily="49" charset="-122"/>
            </a:endParaRPr>
          </a:p>
        </p:txBody>
      </p:sp>
      <p:sp>
        <p:nvSpPr>
          <p:cNvPr id="222213" name="Rectangle 5"/>
          <p:cNvSpPr>
            <a:spLocks noGrp="1" noChangeArrowheads="1"/>
          </p:cNvSpPr>
          <p:nvPr>
            <p:ph type="body" idx="1"/>
          </p:nvPr>
        </p:nvSpPr>
        <p:spPr>
          <a:xfrm>
            <a:off x="809625" y="1989138"/>
            <a:ext cx="7958138" cy="3386137"/>
          </a:xfrm>
        </p:spPr>
        <p:txBody>
          <a:bodyPr/>
          <a:lstStyle/>
          <a:p>
            <a:pPr marL="0" indent="0" eaLnBrk="1" hangingPunct="1">
              <a:buFont typeface="Wingdings" panose="05000000000000000000" pitchFamily="2" charset="2"/>
              <a:buNone/>
              <a:defRPr/>
            </a:pPr>
            <a:r>
              <a:rPr lang="zh-CN" altLang="en-US" sz="2400" smtClean="0"/>
              <a:t>     用</a:t>
            </a:r>
            <a:r>
              <a:rPr lang="zh-CN" altLang="en-US" sz="2400" smtClean="0">
                <a:solidFill>
                  <a:srgbClr val="FF3300"/>
                </a:solidFill>
                <a:effectLst>
                  <a:outerShdw blurRad="38100" dist="38100" dir="2700000" algn="tl">
                    <a:srgbClr val="C0C0C0"/>
                  </a:outerShdw>
                </a:effectLst>
              </a:rPr>
              <a:t>最大并行度</a:t>
            </a:r>
            <a:r>
              <a:rPr lang="zh-CN" altLang="en-US" sz="2400" smtClean="0"/>
              <a:t>来对计算机系统进行分类。</a:t>
            </a:r>
            <a:endParaRPr lang="zh-CN" altLang="en-US" sz="2400" smtClean="0"/>
          </a:p>
          <a:p>
            <a:pPr marL="0" indent="0" eaLnBrk="1" hangingPunct="1">
              <a:buClr>
                <a:srgbClr val="FF3300"/>
              </a:buClr>
              <a:buFont typeface="Wingdings" panose="05000000000000000000" pitchFamily="2" charset="2"/>
              <a:buChar char="Ø"/>
              <a:defRPr/>
            </a:pPr>
            <a:r>
              <a:rPr lang="zh-CN" altLang="en-US" sz="2400" smtClean="0">
                <a:solidFill>
                  <a:srgbClr val="FF3300"/>
                </a:solidFill>
                <a:effectLst>
                  <a:outerShdw blurRad="38100" dist="38100" dir="2700000" algn="tl">
                    <a:srgbClr val="C0C0C0"/>
                  </a:outerShdw>
                </a:effectLst>
              </a:rPr>
              <a:t>  最大并行度</a:t>
            </a:r>
            <a:endParaRPr lang="zh-CN" altLang="en-US"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a:t>
            </a:r>
            <a:r>
              <a:rPr lang="zh-CN" altLang="en-US" sz="2400" smtClean="0">
                <a:solidFill>
                  <a:srgbClr val="3333FF"/>
                </a:solidFill>
                <a:effectLst>
                  <a:outerShdw blurRad="38100" dist="38100" dir="2700000" algn="tl">
                    <a:srgbClr val="C0C0C0"/>
                  </a:outerShdw>
                </a:effectLst>
              </a:rPr>
              <a:t>计算机系统在单位时间内能够处理的最大二进制位数</a:t>
            </a:r>
            <a:r>
              <a:rPr lang="zh-CN" altLang="en-US" sz="2400" smtClean="0"/>
              <a:t>。假设同时处理的字宽为</a:t>
            </a:r>
            <a:r>
              <a:rPr lang="en-US" altLang="zh-CN" sz="2400" smtClean="0"/>
              <a:t>n，</a:t>
            </a:r>
            <a:r>
              <a:rPr lang="zh-CN" altLang="en-US" sz="2400" smtClean="0"/>
              <a:t>位片宽为</a:t>
            </a:r>
            <a:r>
              <a:rPr lang="en-US" altLang="zh-CN" sz="2400" smtClean="0"/>
              <a:t>m，</a:t>
            </a:r>
            <a:r>
              <a:rPr lang="zh-CN" altLang="en-US" sz="2400" smtClean="0"/>
              <a:t>则最大并行度定义为： </a:t>
            </a:r>
            <a:r>
              <a:rPr lang="en-US" altLang="zh-CN" sz="2400" smtClean="0"/>
              <a:t>P</a:t>
            </a:r>
            <a:r>
              <a:rPr lang="en-US" altLang="zh-CN" sz="2400" baseline="-25000" smtClean="0"/>
              <a:t>m</a:t>
            </a:r>
            <a:r>
              <a:rPr lang="en-US" altLang="zh-CN" sz="2400" smtClean="0"/>
              <a:t> ＝ m × n。</a:t>
            </a:r>
            <a:endParaRPr lang="en-US" altLang="zh-CN" sz="2400" smtClean="0"/>
          </a:p>
          <a:p>
            <a:pPr marL="0" indent="0" eaLnBrk="1" hangingPunct="1">
              <a:buClr>
                <a:srgbClr val="FF3300"/>
              </a:buClr>
              <a:buFont typeface="Wingdings" panose="05000000000000000000" pitchFamily="2" charset="2"/>
              <a:buChar char="Ø"/>
              <a:defRPr/>
            </a:pPr>
            <a:r>
              <a:rPr lang="zh-CN" altLang="en-US" sz="2400" smtClean="0"/>
              <a:t>  </a:t>
            </a:r>
            <a:r>
              <a:rPr lang="zh-CN" altLang="en-US" sz="2400" smtClean="0">
                <a:solidFill>
                  <a:srgbClr val="FF3300"/>
                </a:solidFill>
                <a:effectLst>
                  <a:outerShdw blurRad="38100" dist="38100" dir="2700000" algn="tl">
                    <a:srgbClr val="C0C0C0"/>
                  </a:outerShdw>
                </a:effectLst>
              </a:rPr>
              <a:t>平均并行度</a:t>
            </a:r>
            <a:endParaRPr lang="zh-CN" altLang="en-US" sz="240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zh-CN" altLang="en-US" sz="2400" smtClean="0"/>
              <a:t>     假设每个时钟周期</a:t>
            </a:r>
            <a:r>
              <a:rPr lang="en-US" altLang="zh-CN" sz="2400" smtClean="0"/>
              <a:t>t</a:t>
            </a:r>
            <a:r>
              <a:rPr lang="en-US" altLang="zh-CN" sz="2400" baseline="-25000" smtClean="0"/>
              <a:t>i</a:t>
            </a:r>
            <a:r>
              <a:rPr lang="zh-CN" altLang="en-US" sz="2400" smtClean="0"/>
              <a:t>内能同时处理的二进位数为</a:t>
            </a:r>
            <a:r>
              <a:rPr lang="en-US" altLang="zh-CN" sz="2400" smtClean="0"/>
              <a:t>B</a:t>
            </a:r>
            <a:r>
              <a:rPr lang="en-US" altLang="zh-CN" sz="2400" baseline="-25000" smtClean="0"/>
              <a:t>i</a:t>
            </a:r>
            <a:r>
              <a:rPr lang="en-US" altLang="zh-CN" sz="2400" smtClean="0"/>
              <a:t>，</a:t>
            </a:r>
            <a:r>
              <a:rPr lang="zh-CN" altLang="en-US" sz="2400" smtClean="0"/>
              <a:t>则</a:t>
            </a:r>
            <a:r>
              <a:rPr lang="en-US" altLang="zh-CN" sz="2400" smtClean="0"/>
              <a:t>n</a:t>
            </a:r>
            <a:r>
              <a:rPr lang="zh-CN" altLang="en-US" sz="2400" smtClean="0"/>
              <a:t>个时钟周期内的平均并行度定义为：</a:t>
            </a:r>
            <a:endParaRPr lang="zh-CN" altLang="en-US" sz="2400" smtClean="0"/>
          </a:p>
        </p:txBody>
      </p:sp>
      <p:sp>
        <p:nvSpPr>
          <p:cNvPr id="14541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endParaRPr lang="zh-CN" altLang="en-US" sz="1200" b="0">
              <a:latin typeface="幼圆" panose="02010509060101010101" pitchFamily="49" charset="-122"/>
              <a:ea typeface="幼圆" panose="02010509060101010101" pitchFamily="49" charset="-122"/>
            </a:endParaRPr>
          </a:p>
        </p:txBody>
      </p:sp>
      <p:graphicFrame>
        <p:nvGraphicFramePr>
          <p:cNvPr id="145414" name="Object 7"/>
          <p:cNvGraphicFramePr/>
          <p:nvPr/>
        </p:nvGraphicFramePr>
        <p:xfrm>
          <a:off x="3200400" y="5334000"/>
          <a:ext cx="2127250" cy="914400"/>
        </p:xfrm>
        <a:graphic>
          <a:graphicData uri="http://schemas.openxmlformats.org/presentationml/2006/ole">
            <mc:AlternateContent xmlns:mc="http://schemas.openxmlformats.org/markup-compatibility/2006">
              <mc:Choice xmlns:v="urn:schemas-microsoft-com:vml" Requires="v">
                <p:oleObj spid="_x0000_s145439" name="公式" r:id="rId3" imgW="850265" imgH="609600" progId="Equation.3">
                  <p:embed/>
                </p:oleObj>
              </mc:Choice>
              <mc:Fallback>
                <p:oleObj name="公式" r:id="rId3" imgW="850265" imgH="60960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334000"/>
                        <a:ext cx="2127250" cy="914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5" name="camera.wav"/>
      </p:stSnd>
    </p:sndAc>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643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533400"/>
            <a:ext cx="774065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74" name="AutoShape 2">
            <a:hlinkClick r:id="rId2" action="ppaction://hlinksldjump" highlightClick="1"/>
          </p:cNvPr>
          <p:cNvSpPr>
            <a:spLocks noChangeArrowheads="1"/>
          </p:cNvSpPr>
          <p:nvPr/>
        </p:nvSpPr>
        <p:spPr bwMode="auto">
          <a:xfrm>
            <a:off x="8229600" y="6248400"/>
            <a:ext cx="685800" cy="381000"/>
          </a:xfrm>
          <a:prstGeom prst="actionButtonForwardNext">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46436"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sp>
        <p:nvSpPr>
          <p:cNvPr id="1464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endParaRPr lang="zh-CN" altLang="en-US" sz="1200" b="0">
              <a:latin typeface="幼圆" panose="02010509060101010101" pitchFamily="49" charset="-122"/>
              <a:ea typeface="幼圆" panose="02010509060101010101" pitchFamily="49" charset="-122"/>
            </a:endParaRPr>
          </a:p>
        </p:txBody>
      </p:sp>
      <p:sp>
        <p:nvSpPr>
          <p:cNvPr id="207878" name="Text Box 6"/>
          <p:cNvSpPr txBox="1">
            <a:spLocks noChangeArrowheads="1"/>
          </p:cNvSpPr>
          <p:nvPr/>
        </p:nvSpPr>
        <p:spPr bwMode="auto">
          <a:xfrm>
            <a:off x="4267200" y="914400"/>
            <a:ext cx="3976688"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spcBef>
                <a:spcPct val="50000"/>
              </a:spcBef>
              <a:defRPr/>
            </a:pPr>
            <a:r>
              <a:rPr lang="zh-CN" altLang="en-US" sz="2400" b="1">
                <a:latin typeface="Arial" panose="020B0604020202020204" pitchFamily="34" charset="0"/>
                <a:ea typeface="楷体_GB2312" pitchFamily="49" charset="-122"/>
              </a:rPr>
              <a:t>表示方法：</a:t>
            </a:r>
            <a:r>
              <a:rPr lang="zh-CN" altLang="en-US" sz="2400" b="1">
                <a:solidFill>
                  <a:srgbClr val="FF3300"/>
                </a:solidFill>
                <a:effectLst>
                  <a:outerShdw blurRad="38100" dist="38100" dir="2700000" algn="tl">
                    <a:srgbClr val="000000"/>
                  </a:outerShdw>
                </a:effectLst>
                <a:latin typeface="Arial" panose="020B0604020202020204" pitchFamily="34" charset="0"/>
                <a:ea typeface="楷体_GB2312" pitchFamily="49" charset="-122"/>
              </a:rPr>
              <a:t>处理机名 (</a:t>
            </a:r>
            <a:r>
              <a:rPr lang="en-US" altLang="zh-CN" sz="2400" b="1">
                <a:solidFill>
                  <a:srgbClr val="FF3300"/>
                </a:solidFill>
                <a:effectLst>
                  <a:outerShdw blurRad="38100" dist="38100" dir="2700000" algn="tl">
                    <a:srgbClr val="000000"/>
                  </a:outerShdw>
                </a:effectLst>
                <a:latin typeface="Arial" panose="020B0604020202020204" pitchFamily="34" charset="0"/>
                <a:ea typeface="楷体_GB2312" pitchFamily="49" charset="-122"/>
              </a:rPr>
              <a:t>n, m)</a:t>
            </a:r>
            <a:endParaRPr lang="zh-CN" altLang="en-US" sz="2400" b="1">
              <a:solidFill>
                <a:srgbClr val="FF3300"/>
              </a:solidFill>
              <a:effectLst>
                <a:outerShdw blurRad="38100" dist="38100" dir="2700000" algn="tl">
                  <a:srgbClr val="000000"/>
                </a:outerShdw>
              </a:effectLst>
              <a:latin typeface="Arial" panose="020B0604020202020204" pitchFamily="34" charset="0"/>
              <a:ea typeface="楷体_GB2312" pitchFamily="49" charset="-122"/>
            </a:endParaRPr>
          </a:p>
        </p:txBody>
      </p:sp>
      <p:sp>
        <p:nvSpPr>
          <p:cNvPr id="207880" name="Text Box 8"/>
          <p:cNvSpPr txBox="1">
            <a:spLocks noChangeArrowheads="1"/>
          </p:cNvSpPr>
          <p:nvPr/>
        </p:nvSpPr>
        <p:spPr bwMode="auto">
          <a:xfrm>
            <a:off x="2590800" y="5943600"/>
            <a:ext cx="39624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sz="2400" b="1">
                <a:ea typeface="楷体_GB2312" pitchFamily="49" charset="-122"/>
              </a:rPr>
              <a:t>按最大并行度的冯氏分类法</a:t>
            </a:r>
            <a:endParaRPr lang="zh-CN" altLang="en-US" sz="2400" b="1">
              <a:solidFill>
                <a:srgbClr val="FF3300"/>
              </a:solidFill>
              <a:effectLst>
                <a:outerShdw blurRad="38100" dist="38100" dir="2700000" algn="tl">
                  <a:srgbClr val="000000"/>
                </a:outerShdw>
              </a:effectLst>
              <a:ea typeface="楷体_GB2312"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冯泽云分类法</a:t>
            </a:r>
            <a:endParaRPr lang="zh-CN" altLang="en-US" smtClean="0"/>
          </a:p>
        </p:txBody>
      </p:sp>
      <p:sp>
        <p:nvSpPr>
          <p:cNvPr id="147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计算机系统的分类</a:t>
            </a:r>
            <a:endParaRPr lang="zh-CN" altLang="en-US" sz="1200" b="0">
              <a:latin typeface="Times New Roman" panose="02020603050405020304" pitchFamily="18" charset="0"/>
              <a:ea typeface="幼圆" panose="02010509060101010101" pitchFamily="49" charset="-122"/>
            </a:endParaRPr>
          </a:p>
        </p:txBody>
      </p:sp>
      <p:sp>
        <p:nvSpPr>
          <p:cNvPr id="223237" name="Rectangle 5"/>
          <p:cNvSpPr>
            <a:spLocks noGrp="1" noChangeArrowheads="1"/>
          </p:cNvSpPr>
          <p:nvPr>
            <p:ph type="body" idx="1"/>
          </p:nvPr>
        </p:nvSpPr>
        <p:spPr>
          <a:xfrm>
            <a:off x="809625" y="1989138"/>
            <a:ext cx="7958138" cy="4487862"/>
          </a:xfrm>
        </p:spPr>
        <p:txBody>
          <a:bodyPr/>
          <a:lstStyle/>
          <a:p>
            <a:pPr marL="0" indent="0" eaLnBrk="1" hangingPunct="1">
              <a:lnSpc>
                <a:spcPct val="90000"/>
              </a:lnSpc>
              <a:buFont typeface="Wingdings" panose="05000000000000000000" pitchFamily="2" charset="2"/>
              <a:buNone/>
              <a:defRPr/>
            </a:pPr>
            <a:r>
              <a:rPr lang="zh-CN" altLang="en-US" sz="2400" smtClean="0"/>
              <a:t>     用最大并行度来对计算机系统进行分类，可分为四种：</a:t>
            </a:r>
            <a:endParaRPr lang="zh-CN" altLang="en-US" sz="2400" smtClean="0"/>
          </a:p>
          <a:p>
            <a:pPr marL="0" indent="0" eaLnBrk="1" hangingPunct="1">
              <a:lnSpc>
                <a:spcPct val="9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字串位串（</a:t>
            </a:r>
            <a:r>
              <a:rPr lang="en-US" altLang="zh-CN" sz="2400" dirty="0" smtClean="0">
                <a:solidFill>
                  <a:srgbClr val="FF3300"/>
                </a:solidFill>
                <a:effectLst>
                  <a:outerShdw blurRad="38100" dist="38100" dir="2700000" algn="tl">
                    <a:srgbClr val="C0C0C0"/>
                  </a:outerShdw>
                </a:effectLst>
              </a:rPr>
              <a:t>WSBS） ：n=1， m=1</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400" dirty="0" smtClean="0"/>
              <a:t>     串行计算机，例如：</a:t>
            </a:r>
            <a:r>
              <a:rPr lang="en-US" altLang="zh-CN" sz="2400" dirty="0" smtClean="0"/>
              <a:t>EDVAC(1，1)。</a:t>
            </a:r>
            <a:endParaRPr lang="en-US" altLang="zh-CN" sz="2400" dirty="0" smtClean="0"/>
          </a:p>
          <a:p>
            <a:pPr marL="0" indent="0" eaLnBrk="1" hangingPunct="1">
              <a:lnSpc>
                <a:spcPct val="90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字并位串（</a:t>
            </a:r>
            <a:r>
              <a:rPr lang="en-US" altLang="zh-CN" sz="2400" dirty="0" smtClean="0">
                <a:solidFill>
                  <a:srgbClr val="FF3300"/>
                </a:solidFill>
                <a:effectLst>
                  <a:outerShdw blurRad="38100" dist="38100" dir="2700000" algn="tl">
                    <a:srgbClr val="C0C0C0"/>
                  </a:outerShdw>
                </a:effectLst>
              </a:rPr>
              <a:t>WPBS）：n&gt;1 ，m=1</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400" dirty="0" smtClean="0"/>
              <a:t>     传统的单处理机，例如：</a:t>
            </a:r>
            <a:r>
              <a:rPr lang="en-US" altLang="zh-CN" sz="2400" dirty="0" smtClean="0"/>
              <a:t>Pentium(32,1)。</a:t>
            </a:r>
            <a:endParaRPr lang="en-US" altLang="zh-CN" sz="2400" dirty="0" smtClean="0"/>
          </a:p>
          <a:p>
            <a:pPr marL="0" indent="0" eaLnBrk="1" hangingPunct="1">
              <a:lnSpc>
                <a:spcPct val="90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字串位并（</a:t>
            </a:r>
            <a:r>
              <a:rPr lang="en-US" altLang="zh-CN" sz="2400" dirty="0" smtClean="0">
                <a:solidFill>
                  <a:srgbClr val="FF3300"/>
                </a:solidFill>
                <a:effectLst>
                  <a:outerShdw blurRad="38100" dist="38100" dir="2700000" algn="tl">
                    <a:srgbClr val="C0C0C0"/>
                  </a:outerShdw>
                </a:effectLst>
              </a:rPr>
              <a:t>WSBP）：n=1 ，m&gt;1</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400" dirty="0" smtClean="0"/>
              <a:t>     并行计算机、</a:t>
            </a:r>
            <a:r>
              <a:rPr lang="en-US" altLang="zh-CN" sz="2400" dirty="0" smtClean="0"/>
              <a:t>MPP、</a:t>
            </a:r>
            <a:r>
              <a:rPr lang="zh-CN" altLang="en-US" sz="2400" dirty="0" smtClean="0"/>
              <a:t>相联计算机；例如：</a:t>
            </a:r>
            <a:r>
              <a:rPr lang="en-US" altLang="zh-CN" sz="2400" dirty="0" smtClean="0"/>
              <a:t>MPP(1, 16384)、STARAN(1, 256)、 DAP</a:t>
            </a:r>
            <a:r>
              <a:rPr lang="zh-CN" altLang="en-US" sz="2400" dirty="0" smtClean="0"/>
              <a:t>等。</a:t>
            </a:r>
            <a:endParaRPr lang="zh-CN" altLang="en-US" sz="2400" dirty="0" smtClean="0"/>
          </a:p>
          <a:p>
            <a:pPr marL="0" indent="0" eaLnBrk="1" hangingPunct="1">
              <a:lnSpc>
                <a:spcPct val="90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字并位并（</a:t>
            </a:r>
            <a:r>
              <a:rPr lang="en-US" altLang="zh-CN" sz="2400" dirty="0" smtClean="0">
                <a:solidFill>
                  <a:srgbClr val="FF3300"/>
                </a:solidFill>
                <a:effectLst>
                  <a:outerShdw blurRad="38100" dist="38100" dir="2700000" algn="tl">
                    <a:srgbClr val="C0C0C0"/>
                  </a:outerShdw>
                </a:effectLst>
              </a:rPr>
              <a:t>WPBP ）：n&gt;1 ，m&gt;1</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400" dirty="0" smtClean="0"/>
              <a:t>     全并行计算机，例：</a:t>
            </a:r>
            <a:r>
              <a:rPr lang="en-US" altLang="zh-CN" sz="2400" dirty="0" smtClean="0"/>
              <a:t>IILIAC IV(64,64)、 ASC(64,32)、 PEPE 、 </a:t>
            </a:r>
            <a:r>
              <a:rPr lang="en-US" altLang="zh-CN" sz="2400" dirty="0" err="1" smtClean="0"/>
              <a:t>Cmmp</a:t>
            </a:r>
            <a:r>
              <a:rPr lang="zh-CN" altLang="en-US" sz="2400" dirty="0" smtClean="0"/>
              <a:t>等。</a:t>
            </a:r>
            <a:endParaRPr lang="zh-CN" altLang="en-US" sz="2400" dirty="0" smtClean="0"/>
          </a:p>
        </p:txBody>
      </p:sp>
      <p:sp>
        <p:nvSpPr>
          <p:cNvPr id="223238" name="AutoShape 6">
            <a:hlinkClick r:id="rId3" action="ppaction://hlinksldjump" highlightClick="1"/>
          </p:cNvPr>
          <p:cNvSpPr>
            <a:spLocks noChangeArrowheads="1"/>
          </p:cNvSpPr>
          <p:nvPr/>
        </p:nvSpPr>
        <p:spPr bwMode="auto">
          <a:xfrm>
            <a:off x="7162800" y="3200400"/>
            <a:ext cx="1295400" cy="6858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14746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高级语言级机器</a:t>
            </a:r>
            <a:endParaRPr lang="zh-CN" altLang="en-US" smtClean="0"/>
          </a:p>
        </p:txBody>
      </p:sp>
      <p:sp>
        <p:nvSpPr>
          <p:cNvPr id="17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17412" name="Group 16"/>
          <p:cNvGrpSpPr/>
          <p:nvPr/>
        </p:nvGrpSpPr>
        <p:grpSpPr bwMode="auto">
          <a:xfrm>
            <a:off x="990600" y="2971800"/>
            <a:ext cx="7924800" cy="2438400"/>
            <a:chOff x="624" y="1776"/>
            <a:chExt cx="4992" cy="1536"/>
          </a:xfrm>
        </p:grpSpPr>
        <p:sp>
          <p:nvSpPr>
            <p:cNvPr id="17414" name="Rectangle 5"/>
            <p:cNvSpPr>
              <a:spLocks noChangeArrowheads="1"/>
            </p:cNvSpPr>
            <p:nvPr/>
          </p:nvSpPr>
          <p:spPr bwMode="auto">
            <a:xfrm>
              <a:off x="816" y="1968"/>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高级语言</a:t>
              </a:r>
              <a:endParaRPr lang="zh-CN" altLang="en-US">
                <a:solidFill>
                  <a:schemeClr val="tx2"/>
                </a:solidFill>
                <a:latin typeface="Book Antiqua" panose="02040602050305030304" pitchFamily="18" charset="0"/>
              </a:endParaRPr>
            </a:p>
          </p:txBody>
        </p:sp>
        <p:sp>
          <p:nvSpPr>
            <p:cNvPr id="17415"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dist" eaLnBrk="1" hangingPunct="1">
                <a:spcBef>
                  <a:spcPct val="0"/>
                </a:spcBef>
                <a:buClrTx/>
                <a:buFontTx/>
                <a:buNone/>
              </a:pPr>
              <a:r>
                <a:rPr lang="zh-CN" altLang="en-US" dirty="0">
                  <a:solidFill>
                    <a:schemeClr val="tx2"/>
                  </a:solidFill>
                  <a:latin typeface="Book Antiqua" panose="02040602050305030304" pitchFamily="18" charset="0"/>
                </a:rPr>
                <a:t>解释或编译</a:t>
              </a:r>
              <a:endParaRPr lang="zh-CN" altLang="en-US" dirty="0">
                <a:solidFill>
                  <a:schemeClr val="tx2"/>
                </a:solidFill>
                <a:latin typeface="Book Antiqua" panose="02040602050305030304" pitchFamily="18" charset="0"/>
              </a:endParaRPr>
            </a:p>
          </p:txBody>
        </p:sp>
        <p:sp>
          <p:nvSpPr>
            <p:cNvPr id="17416" name="Line 7"/>
            <p:cNvSpPr>
              <a:spLocks noChangeShapeType="1"/>
            </p:cNvSpPr>
            <p:nvPr/>
          </p:nvSpPr>
          <p:spPr bwMode="auto">
            <a:xfrm>
              <a:off x="1536"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Rectangle 8"/>
            <p:cNvSpPr>
              <a:spLocks noChangeArrowheads="1"/>
            </p:cNvSpPr>
            <p:nvPr/>
          </p:nvSpPr>
          <p:spPr bwMode="auto">
            <a:xfrm>
              <a:off x="624" y="1776"/>
              <a:ext cx="3456" cy="1536"/>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46089" name="Rectangle 9"/>
            <p:cNvSpPr>
              <a:spLocks noChangeArrowheads="1"/>
            </p:cNvSpPr>
            <p:nvPr/>
          </p:nvSpPr>
          <p:spPr bwMode="auto">
            <a:xfrm>
              <a:off x="2688" y="177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dirty="0">
                  <a:solidFill>
                    <a:srgbClr val="FF3300"/>
                  </a:solidFill>
                  <a:effectLst>
                    <a:outerShdw blurRad="38100" dist="38100" dir="2700000" algn="tl">
                      <a:srgbClr val="C0C0C0"/>
                    </a:outerShdw>
                  </a:effectLst>
                  <a:latin typeface="Book Antiqua" panose="02040602050305030304" pitchFamily="18" charset="0"/>
                  <a:ea typeface="楷体_GB2312" pitchFamily="49" charset="-122"/>
                </a:rPr>
                <a:t>虚拟机器</a:t>
              </a:r>
              <a:endParaRPr lang="zh-CN" altLang="en-US" sz="3200" b="1" dirty="0">
                <a:solidFill>
                  <a:srgbClr val="FF3300"/>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17419" name="Rectangle 10"/>
            <p:cNvSpPr>
              <a:spLocks noChangeArrowheads="1"/>
            </p:cNvSpPr>
            <p:nvPr/>
          </p:nvSpPr>
          <p:spPr bwMode="auto">
            <a:xfrm>
              <a:off x="4464" y="2592"/>
              <a:ext cx="1152"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高级语言</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程序员</a:t>
              </a:r>
              <a:endParaRPr lang="zh-CN" altLang="en-US">
                <a:solidFill>
                  <a:schemeClr val="tx2"/>
                </a:solidFill>
                <a:latin typeface="Book Antiqua" panose="02040602050305030304" pitchFamily="18" charset="0"/>
              </a:endParaRPr>
            </a:p>
          </p:txBody>
        </p:sp>
        <p:grpSp>
          <p:nvGrpSpPr>
            <p:cNvPr id="17420" name="Group 11"/>
            <p:cNvGrpSpPr/>
            <p:nvPr/>
          </p:nvGrpSpPr>
          <p:grpSpPr bwMode="auto">
            <a:xfrm>
              <a:off x="2256" y="2856"/>
              <a:ext cx="432" cy="192"/>
              <a:chOff x="2064" y="3312"/>
              <a:chExt cx="432" cy="192"/>
            </a:xfrm>
          </p:grpSpPr>
          <p:sp>
            <p:nvSpPr>
              <p:cNvPr id="17423"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21"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Rectangle 15"/>
            <p:cNvSpPr>
              <a:spLocks noChangeArrowheads="1"/>
            </p:cNvSpPr>
            <p:nvPr/>
          </p:nvSpPr>
          <p:spPr bwMode="auto">
            <a:xfrm>
              <a:off x="2688" y="2736"/>
              <a:ext cx="120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运行程序</a:t>
              </a:r>
              <a:endParaRPr lang="zh-CN" altLang="en-US">
                <a:solidFill>
                  <a:schemeClr val="tx2"/>
                </a:solidFill>
                <a:latin typeface="Book Antiqua" panose="02040602050305030304" pitchFamily="18" charset="0"/>
              </a:endParaRPr>
            </a:p>
          </p:txBody>
        </p:sp>
      </p:grpSp>
      <p:sp>
        <p:nvSpPr>
          <p:cNvPr id="17413"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smtClean="0"/>
              <a:t>汇编语言级机器</a:t>
            </a:r>
            <a:endParaRPr lang="zh-CN" altLang="en-US" smtClean="0"/>
          </a:p>
        </p:txBody>
      </p:sp>
      <p:sp>
        <p:nvSpPr>
          <p:cNvPr id="18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18436" name="Group 16"/>
          <p:cNvGrpSpPr/>
          <p:nvPr/>
        </p:nvGrpSpPr>
        <p:grpSpPr bwMode="auto">
          <a:xfrm>
            <a:off x="990600" y="2971800"/>
            <a:ext cx="7924800" cy="2438400"/>
            <a:chOff x="624" y="1776"/>
            <a:chExt cx="4992" cy="1536"/>
          </a:xfrm>
        </p:grpSpPr>
        <p:sp>
          <p:nvSpPr>
            <p:cNvPr id="18438" name="Rectangle 5"/>
            <p:cNvSpPr>
              <a:spLocks noChangeArrowheads="1"/>
            </p:cNvSpPr>
            <p:nvPr/>
          </p:nvSpPr>
          <p:spPr bwMode="auto">
            <a:xfrm>
              <a:off x="816" y="1968"/>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汇编语言</a:t>
              </a:r>
              <a:endParaRPr lang="zh-CN" altLang="en-US">
                <a:solidFill>
                  <a:schemeClr val="tx2"/>
                </a:solidFill>
                <a:latin typeface="Book Antiqua" panose="02040602050305030304" pitchFamily="18" charset="0"/>
              </a:endParaRPr>
            </a:p>
          </p:txBody>
        </p:sp>
        <p:sp>
          <p:nvSpPr>
            <p:cNvPr id="18439"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汇编程序</a:t>
              </a:r>
              <a:endParaRPr lang="zh-CN" altLang="en-US">
                <a:solidFill>
                  <a:schemeClr val="tx2"/>
                </a:solidFill>
                <a:latin typeface="Book Antiqua" panose="02040602050305030304" pitchFamily="18" charset="0"/>
              </a:endParaRPr>
            </a:p>
          </p:txBody>
        </p:sp>
        <p:sp>
          <p:nvSpPr>
            <p:cNvPr id="18440" name="Line 7"/>
            <p:cNvSpPr>
              <a:spLocks noChangeShapeType="1"/>
            </p:cNvSpPr>
            <p:nvPr/>
          </p:nvSpPr>
          <p:spPr bwMode="auto">
            <a:xfrm>
              <a:off x="1536"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Rectangle 8"/>
            <p:cNvSpPr>
              <a:spLocks noChangeArrowheads="1"/>
            </p:cNvSpPr>
            <p:nvPr/>
          </p:nvSpPr>
          <p:spPr bwMode="auto">
            <a:xfrm>
              <a:off x="624" y="1776"/>
              <a:ext cx="3456" cy="1536"/>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47113" name="Rectangle 9"/>
            <p:cNvSpPr>
              <a:spLocks noChangeArrowheads="1"/>
            </p:cNvSpPr>
            <p:nvPr/>
          </p:nvSpPr>
          <p:spPr bwMode="auto">
            <a:xfrm>
              <a:off x="2688" y="177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rPr>
                <a:t>虚拟机器</a:t>
              </a:r>
              <a:endPar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18443" name="Rectangle 10"/>
            <p:cNvSpPr>
              <a:spLocks noChangeArrowheads="1"/>
            </p:cNvSpPr>
            <p:nvPr/>
          </p:nvSpPr>
          <p:spPr bwMode="auto">
            <a:xfrm>
              <a:off x="4464" y="2592"/>
              <a:ext cx="1152"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汇编语言</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程序员</a:t>
              </a:r>
              <a:endParaRPr lang="zh-CN" altLang="en-US">
                <a:solidFill>
                  <a:schemeClr val="tx2"/>
                </a:solidFill>
                <a:latin typeface="Book Antiqua" panose="02040602050305030304" pitchFamily="18" charset="0"/>
              </a:endParaRPr>
            </a:p>
          </p:txBody>
        </p:sp>
        <p:grpSp>
          <p:nvGrpSpPr>
            <p:cNvPr id="18444" name="Group 11"/>
            <p:cNvGrpSpPr/>
            <p:nvPr/>
          </p:nvGrpSpPr>
          <p:grpSpPr bwMode="auto">
            <a:xfrm>
              <a:off x="2256" y="2856"/>
              <a:ext cx="432" cy="192"/>
              <a:chOff x="2064" y="3312"/>
              <a:chExt cx="432" cy="192"/>
            </a:xfrm>
          </p:grpSpPr>
          <p:sp>
            <p:nvSpPr>
              <p:cNvPr id="18447"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5"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15"/>
            <p:cNvSpPr>
              <a:spLocks noChangeArrowheads="1"/>
            </p:cNvSpPr>
            <p:nvPr/>
          </p:nvSpPr>
          <p:spPr bwMode="auto">
            <a:xfrm>
              <a:off x="2688" y="2736"/>
              <a:ext cx="120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运行程序</a:t>
              </a:r>
              <a:endParaRPr lang="zh-CN" altLang="en-US">
                <a:solidFill>
                  <a:schemeClr val="tx2"/>
                </a:solidFill>
                <a:latin typeface="Book Antiqua" panose="02040602050305030304" pitchFamily="18" charset="0"/>
              </a:endParaRPr>
            </a:p>
          </p:txBody>
        </p:sp>
      </p:grpSp>
      <p:sp>
        <p:nvSpPr>
          <p:cNvPr id="18437"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smtClean="0"/>
              <a:t>操作系统级机器</a:t>
            </a:r>
            <a:endParaRPr lang="zh-CN" altLang="en-US" smtClean="0"/>
          </a:p>
        </p:txBody>
      </p:sp>
      <p:sp>
        <p:nvSpPr>
          <p:cNvPr id="19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19460" name="Group 16"/>
          <p:cNvGrpSpPr/>
          <p:nvPr/>
        </p:nvGrpSpPr>
        <p:grpSpPr bwMode="auto">
          <a:xfrm>
            <a:off x="990600" y="2895600"/>
            <a:ext cx="7772400" cy="2819400"/>
            <a:chOff x="624" y="1536"/>
            <a:chExt cx="4896" cy="1776"/>
          </a:xfrm>
        </p:grpSpPr>
        <p:sp>
          <p:nvSpPr>
            <p:cNvPr id="19462" name="Rectangle 5"/>
            <p:cNvSpPr>
              <a:spLocks noChangeArrowheads="1"/>
            </p:cNvSpPr>
            <p:nvPr/>
          </p:nvSpPr>
          <p:spPr bwMode="auto">
            <a:xfrm>
              <a:off x="816" y="1680"/>
              <a:ext cx="1872"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传统机器级指令</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操作系统级指令</a:t>
              </a:r>
              <a:endParaRPr lang="zh-CN" altLang="en-US">
                <a:solidFill>
                  <a:schemeClr val="tx2"/>
                </a:solidFill>
                <a:latin typeface="Book Antiqua" panose="02040602050305030304" pitchFamily="18" charset="0"/>
              </a:endParaRPr>
            </a:p>
          </p:txBody>
        </p:sp>
        <p:sp>
          <p:nvSpPr>
            <p:cNvPr id="19463"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操作系统</a:t>
              </a:r>
              <a:endParaRPr lang="zh-CN" altLang="en-US">
                <a:solidFill>
                  <a:schemeClr val="tx2"/>
                </a:solidFill>
                <a:latin typeface="Book Antiqua" panose="02040602050305030304" pitchFamily="18" charset="0"/>
              </a:endParaRPr>
            </a:p>
          </p:txBody>
        </p:sp>
        <p:sp>
          <p:nvSpPr>
            <p:cNvPr id="19464" name="Line 7"/>
            <p:cNvSpPr>
              <a:spLocks noChangeShapeType="1"/>
            </p:cNvSpPr>
            <p:nvPr/>
          </p:nvSpPr>
          <p:spPr bwMode="auto">
            <a:xfrm>
              <a:off x="1610"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Rectangle 8"/>
            <p:cNvSpPr>
              <a:spLocks noChangeArrowheads="1"/>
            </p:cNvSpPr>
            <p:nvPr/>
          </p:nvSpPr>
          <p:spPr bwMode="auto">
            <a:xfrm>
              <a:off x="624" y="1536"/>
              <a:ext cx="3456" cy="1776"/>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48137" name="Rectangle 9"/>
            <p:cNvSpPr>
              <a:spLocks noChangeArrowheads="1"/>
            </p:cNvSpPr>
            <p:nvPr/>
          </p:nvSpPr>
          <p:spPr bwMode="auto">
            <a:xfrm>
              <a:off x="2640" y="153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rPr>
                <a:t>虚拟机器</a:t>
              </a:r>
              <a:endParaRPr lang="zh-CN" altLang="en-US" sz="3200" b="1">
                <a:solidFill>
                  <a:srgbClr val="FF3300"/>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19467" name="Rectangle 10"/>
            <p:cNvSpPr>
              <a:spLocks noChangeArrowheads="1"/>
            </p:cNvSpPr>
            <p:nvPr/>
          </p:nvSpPr>
          <p:spPr bwMode="auto">
            <a:xfrm>
              <a:off x="4464" y="2736"/>
              <a:ext cx="1056"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操作员</a:t>
              </a:r>
              <a:endParaRPr lang="zh-CN" altLang="en-US">
                <a:solidFill>
                  <a:schemeClr val="tx2"/>
                </a:solidFill>
                <a:latin typeface="Book Antiqua" panose="02040602050305030304" pitchFamily="18" charset="0"/>
              </a:endParaRPr>
            </a:p>
          </p:txBody>
        </p:sp>
        <p:grpSp>
          <p:nvGrpSpPr>
            <p:cNvPr id="19468" name="Group 11"/>
            <p:cNvGrpSpPr/>
            <p:nvPr/>
          </p:nvGrpSpPr>
          <p:grpSpPr bwMode="auto">
            <a:xfrm>
              <a:off x="2256" y="2856"/>
              <a:ext cx="432" cy="192"/>
              <a:chOff x="2064" y="3312"/>
              <a:chExt cx="432" cy="192"/>
            </a:xfrm>
          </p:grpSpPr>
          <p:sp>
            <p:nvSpPr>
              <p:cNvPr id="19471"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9"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Rectangle 15"/>
            <p:cNvSpPr>
              <a:spLocks noChangeArrowheads="1"/>
            </p:cNvSpPr>
            <p:nvPr/>
          </p:nvSpPr>
          <p:spPr bwMode="auto">
            <a:xfrm>
              <a:off x="2688" y="2736"/>
              <a:ext cx="120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系统资源</a:t>
              </a:r>
              <a:endParaRPr lang="zh-CN" altLang="en-US">
                <a:solidFill>
                  <a:schemeClr val="tx2"/>
                </a:solidFill>
                <a:latin typeface="Book Antiqua" panose="02040602050305030304" pitchFamily="18" charset="0"/>
              </a:endParaRPr>
            </a:p>
          </p:txBody>
        </p:sp>
      </p:grpSp>
      <p:sp>
        <p:nvSpPr>
          <p:cNvPr id="19461"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smtClean="0"/>
              <a:t>传统机器</a:t>
            </a:r>
            <a:endParaRPr lang="zh-CN" altLang="en-US" smtClean="0"/>
          </a:p>
        </p:txBody>
      </p:sp>
      <p:sp>
        <p:nvSpPr>
          <p:cNvPr id="204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20484" name="Group 16"/>
          <p:cNvGrpSpPr/>
          <p:nvPr/>
        </p:nvGrpSpPr>
        <p:grpSpPr bwMode="auto">
          <a:xfrm>
            <a:off x="990600" y="2895600"/>
            <a:ext cx="7924800" cy="2819400"/>
            <a:chOff x="624" y="1536"/>
            <a:chExt cx="4992" cy="1776"/>
          </a:xfrm>
        </p:grpSpPr>
        <p:sp>
          <p:nvSpPr>
            <p:cNvPr id="20486" name="Rectangle 5"/>
            <p:cNvSpPr>
              <a:spLocks noChangeArrowheads="1"/>
            </p:cNvSpPr>
            <p:nvPr/>
          </p:nvSpPr>
          <p:spPr bwMode="auto">
            <a:xfrm>
              <a:off x="816" y="1680"/>
              <a:ext cx="1440"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rPr>
                <a:t>机器指令</a:t>
              </a:r>
              <a:endParaRPr lang="zh-CN" altLang="en-US">
                <a:solidFill>
                  <a:schemeClr val="tx2"/>
                </a:solidFill>
              </a:endParaRPr>
            </a:p>
            <a:p>
              <a:pPr algn="ctr" eaLnBrk="1" hangingPunct="1">
                <a:spcBef>
                  <a:spcPct val="0"/>
                </a:spcBef>
                <a:buClrTx/>
                <a:buFontTx/>
                <a:buNone/>
              </a:pPr>
              <a:r>
                <a:rPr lang="zh-CN" altLang="en-US">
                  <a:solidFill>
                    <a:schemeClr val="tx2"/>
                  </a:solidFill>
                </a:rPr>
                <a:t>系统</a:t>
              </a:r>
              <a:endParaRPr lang="en-US" altLang="zh-CN">
                <a:solidFill>
                  <a:schemeClr val="tx2"/>
                </a:solidFill>
              </a:endParaRPr>
            </a:p>
          </p:txBody>
        </p:sp>
        <p:sp>
          <p:nvSpPr>
            <p:cNvPr id="20487"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a:solidFill>
                    <a:schemeClr val="tx2"/>
                  </a:solidFill>
                </a:rPr>
                <a:t>CPU</a:t>
              </a:r>
              <a:endParaRPr lang="en-US" altLang="zh-CN">
                <a:solidFill>
                  <a:schemeClr val="tx2"/>
                </a:solidFill>
              </a:endParaRPr>
            </a:p>
          </p:txBody>
        </p:sp>
        <p:sp>
          <p:nvSpPr>
            <p:cNvPr id="20488" name="Line 7"/>
            <p:cNvSpPr>
              <a:spLocks noChangeShapeType="1"/>
            </p:cNvSpPr>
            <p:nvPr/>
          </p:nvSpPr>
          <p:spPr bwMode="auto">
            <a:xfrm>
              <a:off x="1536"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Rectangle 8"/>
            <p:cNvSpPr>
              <a:spLocks noChangeArrowheads="1"/>
            </p:cNvSpPr>
            <p:nvPr/>
          </p:nvSpPr>
          <p:spPr bwMode="auto">
            <a:xfrm>
              <a:off x="624" y="1536"/>
              <a:ext cx="3456" cy="1776"/>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endParaRPr>
            </a:p>
          </p:txBody>
        </p:sp>
        <p:sp>
          <p:nvSpPr>
            <p:cNvPr id="49161" name="Rectangle 9"/>
            <p:cNvSpPr>
              <a:spLocks noChangeArrowheads="1"/>
            </p:cNvSpPr>
            <p:nvPr/>
          </p:nvSpPr>
          <p:spPr bwMode="auto">
            <a:xfrm>
              <a:off x="2688" y="153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Arial" panose="020B0604020202020204" pitchFamily="34" charset="0"/>
                  <a:ea typeface="楷体_GB2312" pitchFamily="49" charset="-122"/>
                </a:rPr>
                <a:t>实际机器</a:t>
              </a:r>
              <a:endParaRPr lang="zh-CN" altLang="en-US" sz="3200" b="1">
                <a:solidFill>
                  <a:srgbClr val="3333FF"/>
                </a:solidFill>
                <a:effectLst>
                  <a:outerShdw blurRad="38100" dist="38100" dir="2700000" algn="tl">
                    <a:srgbClr val="C0C0C0"/>
                  </a:outerShdw>
                </a:effectLst>
                <a:latin typeface="Arial" panose="020B0604020202020204" pitchFamily="34" charset="0"/>
                <a:ea typeface="楷体_GB2312" pitchFamily="49" charset="-122"/>
              </a:endParaRPr>
            </a:p>
          </p:txBody>
        </p:sp>
        <p:sp>
          <p:nvSpPr>
            <p:cNvPr id="20491" name="Rectangle 10"/>
            <p:cNvSpPr>
              <a:spLocks noChangeArrowheads="1"/>
            </p:cNvSpPr>
            <p:nvPr/>
          </p:nvSpPr>
          <p:spPr bwMode="auto">
            <a:xfrm>
              <a:off x="4464" y="2592"/>
              <a:ext cx="1152"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rPr>
                <a:t>机器语言</a:t>
              </a:r>
              <a:endParaRPr lang="zh-CN" altLang="en-US">
                <a:solidFill>
                  <a:schemeClr val="tx2"/>
                </a:solidFill>
              </a:endParaRPr>
            </a:p>
            <a:p>
              <a:pPr algn="ctr" eaLnBrk="1" hangingPunct="1">
                <a:spcBef>
                  <a:spcPct val="0"/>
                </a:spcBef>
                <a:buClrTx/>
                <a:buFontTx/>
                <a:buNone/>
              </a:pPr>
              <a:r>
                <a:rPr lang="zh-CN" altLang="en-US">
                  <a:solidFill>
                    <a:schemeClr val="tx2"/>
                  </a:solidFill>
                </a:rPr>
                <a:t>程序员</a:t>
              </a:r>
              <a:endParaRPr lang="zh-CN" altLang="en-US">
                <a:solidFill>
                  <a:schemeClr val="tx2"/>
                </a:solidFill>
              </a:endParaRPr>
            </a:p>
          </p:txBody>
        </p:sp>
        <p:grpSp>
          <p:nvGrpSpPr>
            <p:cNvPr id="20492" name="Group 11"/>
            <p:cNvGrpSpPr/>
            <p:nvPr/>
          </p:nvGrpSpPr>
          <p:grpSpPr bwMode="auto">
            <a:xfrm>
              <a:off x="2256" y="2856"/>
              <a:ext cx="432" cy="192"/>
              <a:chOff x="2064" y="3312"/>
              <a:chExt cx="432" cy="192"/>
            </a:xfrm>
          </p:grpSpPr>
          <p:sp>
            <p:nvSpPr>
              <p:cNvPr id="20495"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93"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Rectangle 15"/>
            <p:cNvSpPr>
              <a:spLocks noChangeArrowheads="1"/>
            </p:cNvSpPr>
            <p:nvPr/>
          </p:nvSpPr>
          <p:spPr bwMode="auto">
            <a:xfrm>
              <a:off x="2688" y="2736"/>
              <a:ext cx="120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rPr>
                <a:t>机器程序</a:t>
              </a:r>
              <a:endParaRPr lang="zh-CN" altLang="en-US">
                <a:solidFill>
                  <a:schemeClr val="tx2"/>
                </a:solidFill>
              </a:endParaRPr>
            </a:p>
          </p:txBody>
        </p:sp>
      </p:grpSp>
      <p:sp>
        <p:nvSpPr>
          <p:cNvPr id="20485"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smtClean="0"/>
              <a:t>微程序机器</a:t>
            </a:r>
            <a:endParaRPr lang="zh-CN" altLang="en-US" smtClean="0"/>
          </a:p>
        </p:txBody>
      </p:sp>
      <p:sp>
        <p:nvSpPr>
          <p:cNvPr id="215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21508" name="Group 16"/>
          <p:cNvGrpSpPr/>
          <p:nvPr/>
        </p:nvGrpSpPr>
        <p:grpSpPr bwMode="auto">
          <a:xfrm>
            <a:off x="990600" y="2743200"/>
            <a:ext cx="7772400" cy="2895600"/>
            <a:chOff x="624" y="1488"/>
            <a:chExt cx="4896" cy="1824"/>
          </a:xfrm>
        </p:grpSpPr>
        <p:sp>
          <p:nvSpPr>
            <p:cNvPr id="21510" name="Rectangle 5"/>
            <p:cNvSpPr>
              <a:spLocks noChangeArrowheads="1"/>
            </p:cNvSpPr>
            <p:nvPr/>
          </p:nvSpPr>
          <p:spPr bwMode="auto">
            <a:xfrm>
              <a:off x="816" y="1680"/>
              <a:ext cx="1440" cy="72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微指令系统</a:t>
              </a:r>
              <a:endParaRPr lang="zh-CN" altLang="en-US">
                <a:solidFill>
                  <a:schemeClr val="tx2"/>
                </a:solidFill>
                <a:latin typeface="Book Antiqua" panose="02040602050305030304" pitchFamily="18" charset="0"/>
              </a:endParaRPr>
            </a:p>
          </p:txBody>
        </p:sp>
        <p:sp>
          <p:nvSpPr>
            <p:cNvPr id="21511"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微程序控制</a:t>
              </a:r>
              <a:endParaRPr lang="zh-CN" altLang="en-US">
                <a:solidFill>
                  <a:schemeClr val="tx2"/>
                </a:solidFill>
                <a:latin typeface="Book Antiqua" panose="02040602050305030304" pitchFamily="18" charset="0"/>
              </a:endParaRPr>
            </a:p>
          </p:txBody>
        </p:sp>
        <p:sp>
          <p:nvSpPr>
            <p:cNvPr id="21512" name="Line 7"/>
            <p:cNvSpPr>
              <a:spLocks noChangeShapeType="1"/>
            </p:cNvSpPr>
            <p:nvPr/>
          </p:nvSpPr>
          <p:spPr bwMode="auto">
            <a:xfrm>
              <a:off x="1536"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Rectangle 8"/>
            <p:cNvSpPr>
              <a:spLocks noChangeArrowheads="1"/>
            </p:cNvSpPr>
            <p:nvPr/>
          </p:nvSpPr>
          <p:spPr bwMode="auto">
            <a:xfrm>
              <a:off x="624" y="1488"/>
              <a:ext cx="3456" cy="1824"/>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50185" name="Rectangle 9"/>
            <p:cNvSpPr>
              <a:spLocks noChangeArrowheads="1"/>
            </p:cNvSpPr>
            <p:nvPr/>
          </p:nvSpPr>
          <p:spPr bwMode="auto">
            <a:xfrm>
              <a:off x="2688" y="1488"/>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Book Antiqua" panose="02040602050305030304" pitchFamily="18" charset="0"/>
                  <a:ea typeface="楷体_GB2312" pitchFamily="49" charset="-122"/>
                </a:rPr>
                <a:t>实际机器</a:t>
              </a:r>
              <a:endParaRPr lang="zh-CN" altLang="en-US" sz="3200" b="1">
                <a:solidFill>
                  <a:srgbClr val="3333FF"/>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21515" name="Rectangle 10"/>
            <p:cNvSpPr>
              <a:spLocks noChangeArrowheads="1"/>
            </p:cNvSpPr>
            <p:nvPr/>
          </p:nvSpPr>
          <p:spPr bwMode="auto">
            <a:xfrm>
              <a:off x="4464" y="2496"/>
              <a:ext cx="1056" cy="816"/>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逻辑</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设计员</a:t>
              </a:r>
              <a:endParaRPr lang="zh-CN" altLang="en-US">
                <a:solidFill>
                  <a:schemeClr val="tx2"/>
                </a:solidFill>
                <a:latin typeface="Book Antiqua" panose="02040602050305030304" pitchFamily="18" charset="0"/>
              </a:endParaRPr>
            </a:p>
          </p:txBody>
        </p:sp>
        <p:grpSp>
          <p:nvGrpSpPr>
            <p:cNvPr id="21516" name="Group 11"/>
            <p:cNvGrpSpPr/>
            <p:nvPr/>
          </p:nvGrpSpPr>
          <p:grpSpPr bwMode="auto">
            <a:xfrm>
              <a:off x="2256" y="2856"/>
              <a:ext cx="432" cy="192"/>
              <a:chOff x="2064" y="3312"/>
              <a:chExt cx="432" cy="192"/>
            </a:xfrm>
          </p:grpSpPr>
          <p:sp>
            <p:nvSpPr>
              <p:cNvPr id="21519"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7"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Rectangle 15"/>
            <p:cNvSpPr>
              <a:spLocks noChangeArrowheads="1"/>
            </p:cNvSpPr>
            <p:nvPr/>
          </p:nvSpPr>
          <p:spPr bwMode="auto">
            <a:xfrm>
              <a:off x="2688" y="2496"/>
              <a:ext cx="1200" cy="67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寄存器</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传送门</a:t>
              </a:r>
              <a:endParaRPr lang="zh-CN" altLang="en-US">
                <a:solidFill>
                  <a:schemeClr val="tx2"/>
                </a:solidFill>
                <a:latin typeface="Book Antiqua" panose="02040602050305030304" pitchFamily="18" charset="0"/>
              </a:endParaRPr>
            </a:p>
          </p:txBody>
        </p:sp>
      </p:grpSp>
      <p:sp>
        <p:nvSpPr>
          <p:cNvPr id="21509"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7</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引  言</a:t>
            </a:r>
            <a:r>
              <a:rPr lang="zh-CN" altLang="en-US" smtClean="0"/>
              <a:t> </a:t>
            </a:r>
            <a:endParaRPr lang="zh-CN" altLang="en-US" smtClean="0"/>
          </a:p>
        </p:txBody>
      </p:sp>
      <p:sp>
        <p:nvSpPr>
          <p:cNvPr id="409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4100" name="Rectangle 5"/>
          <p:cNvSpPr>
            <a:spLocks noGrp="1" noChangeArrowheads="1"/>
          </p:cNvSpPr>
          <p:nvPr>
            <p:ph type="body" idx="1"/>
          </p:nvPr>
        </p:nvSpPr>
        <p:spPr>
          <a:xfrm>
            <a:off x="809625" y="1989138"/>
            <a:ext cx="7958138" cy="1223962"/>
          </a:xfrm>
        </p:spPr>
        <p:txBody>
          <a:bodyPr/>
          <a:lstStyle/>
          <a:p>
            <a:pPr marL="0" indent="0" eaLnBrk="1" hangingPunct="1">
              <a:buFont typeface="Wingdings" panose="05000000000000000000" pitchFamily="2" charset="2"/>
              <a:buNone/>
            </a:pPr>
            <a:r>
              <a:rPr lang="zh-CN" altLang="en-US" smtClean="0"/>
              <a:t>       自第一台电子计算机问世已经半个多世纪了，它已经历了五次更新换代：</a:t>
            </a:r>
            <a:endParaRPr lang="zh-CN" altLang="en-US" smtClean="0"/>
          </a:p>
        </p:txBody>
      </p:sp>
      <p:sp>
        <p:nvSpPr>
          <p:cNvPr id="4101" name="Rectangle 7"/>
          <p:cNvSpPr>
            <a:spLocks noChangeArrowheads="1"/>
          </p:cNvSpPr>
          <p:nvPr/>
        </p:nvSpPr>
        <p:spPr bwMode="auto">
          <a:xfrm>
            <a:off x="1619250" y="3284538"/>
            <a:ext cx="66246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86233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28143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70053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11963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7683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303403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9123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94843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Clr>
                <a:schemeClr val="tx1"/>
              </a:buClr>
              <a:buFont typeface="Wingdings" panose="05000000000000000000" pitchFamily="2" charset="2"/>
              <a:buChar char="Ø"/>
            </a:pPr>
            <a:r>
              <a:rPr lang="zh-CN" altLang="en-US"/>
              <a:t>  </a:t>
            </a:r>
            <a:r>
              <a:rPr lang="zh-CN" altLang="en-US">
                <a:hlinkClick r:id="rId2" action="ppaction://hlinksldjump"/>
              </a:rPr>
              <a:t>第一代计算机（1945～1954）</a:t>
            </a:r>
            <a:endParaRPr lang="zh-CN" altLang="en-US"/>
          </a:p>
          <a:p>
            <a:pPr eaLnBrk="1" hangingPunct="1">
              <a:buClr>
                <a:schemeClr val="tx1"/>
              </a:buClr>
              <a:buFont typeface="Wingdings" panose="05000000000000000000" pitchFamily="2" charset="2"/>
              <a:buChar char="Ø"/>
            </a:pPr>
            <a:r>
              <a:rPr lang="zh-CN" altLang="en-US">
                <a:solidFill>
                  <a:srgbClr val="3333FF"/>
                </a:solidFill>
              </a:rPr>
              <a:t>  </a:t>
            </a:r>
            <a:r>
              <a:rPr lang="zh-CN" altLang="en-US">
                <a:hlinkClick r:id="rId3" action="ppaction://hlinksldjump"/>
              </a:rPr>
              <a:t>第二代计算机（1955～1964）</a:t>
            </a:r>
            <a:endParaRPr lang="zh-CN" altLang="en-US"/>
          </a:p>
          <a:p>
            <a:pPr eaLnBrk="1" hangingPunct="1">
              <a:buClr>
                <a:schemeClr val="tx1"/>
              </a:buClr>
              <a:buFont typeface="Wingdings" panose="05000000000000000000" pitchFamily="2" charset="2"/>
              <a:buChar char="Ø"/>
            </a:pPr>
            <a:r>
              <a:rPr lang="zh-CN" altLang="en-US"/>
              <a:t>  </a:t>
            </a:r>
            <a:r>
              <a:rPr lang="zh-CN" altLang="en-US">
                <a:hlinkClick r:id="rId4" action="ppaction://hlinksldjump"/>
              </a:rPr>
              <a:t>第三代计算机（1965～1974）</a:t>
            </a:r>
            <a:endParaRPr lang="zh-CN" altLang="en-US"/>
          </a:p>
          <a:p>
            <a:pPr eaLnBrk="1" hangingPunct="1">
              <a:buClr>
                <a:schemeClr val="tx1"/>
              </a:buClr>
              <a:buFont typeface="Wingdings" panose="05000000000000000000" pitchFamily="2" charset="2"/>
              <a:buChar char="Ø"/>
            </a:pPr>
            <a:r>
              <a:rPr lang="zh-CN" altLang="en-US"/>
              <a:t>  </a:t>
            </a:r>
            <a:r>
              <a:rPr lang="zh-CN" altLang="en-US">
                <a:hlinkClick r:id="rId5" action="ppaction://hlinksldjump"/>
              </a:rPr>
              <a:t>第四代计算机（1975～1991）</a:t>
            </a:r>
            <a:endParaRPr lang="zh-CN" altLang="en-US"/>
          </a:p>
          <a:p>
            <a:pPr eaLnBrk="1" hangingPunct="1">
              <a:buClr>
                <a:schemeClr val="tx1"/>
              </a:buClr>
              <a:buFont typeface="Wingdings" panose="05000000000000000000" pitchFamily="2" charset="2"/>
              <a:buChar char="Ø"/>
            </a:pPr>
            <a:r>
              <a:rPr lang="zh-CN" altLang="en-US"/>
              <a:t>  </a:t>
            </a:r>
            <a:r>
              <a:rPr lang="zh-CN" altLang="en-US">
                <a:hlinkClick r:id="rId6" action="ppaction://hlinksldjump"/>
              </a:rPr>
              <a:t>第五代计算机（1992～现在）</a:t>
            </a:r>
            <a:endParaRPr lang="zh-CN" altLang="en-US"/>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smtClean="0"/>
              <a:t>电子线路</a:t>
            </a:r>
            <a:endParaRPr lang="zh-CN" altLang="en-US" smtClean="0"/>
          </a:p>
        </p:txBody>
      </p:sp>
      <p:sp>
        <p:nvSpPr>
          <p:cNvPr id="225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层次结构图</a:t>
            </a:r>
            <a:endParaRPr lang="zh-CN" altLang="en-US" sz="1200" b="0">
              <a:latin typeface="Times New Roman" panose="02020603050405020304" pitchFamily="18" charset="0"/>
              <a:ea typeface="幼圆" panose="02010509060101010101" pitchFamily="49" charset="-122"/>
            </a:endParaRPr>
          </a:p>
        </p:txBody>
      </p:sp>
      <p:grpSp>
        <p:nvGrpSpPr>
          <p:cNvPr id="22532" name="Group 17"/>
          <p:cNvGrpSpPr/>
          <p:nvPr/>
        </p:nvGrpSpPr>
        <p:grpSpPr bwMode="auto">
          <a:xfrm>
            <a:off x="990600" y="2895600"/>
            <a:ext cx="7924800" cy="2514600"/>
            <a:chOff x="624" y="1728"/>
            <a:chExt cx="4992" cy="1584"/>
          </a:xfrm>
        </p:grpSpPr>
        <p:sp>
          <p:nvSpPr>
            <p:cNvPr id="22534" name="Rectangle 5"/>
            <p:cNvSpPr>
              <a:spLocks noChangeArrowheads="1"/>
            </p:cNvSpPr>
            <p:nvPr/>
          </p:nvSpPr>
          <p:spPr bwMode="auto">
            <a:xfrm>
              <a:off x="816" y="1968"/>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硬操作时序</a:t>
              </a:r>
              <a:endParaRPr lang="zh-CN" altLang="en-US">
                <a:solidFill>
                  <a:schemeClr val="tx2"/>
                </a:solidFill>
                <a:latin typeface="Book Antiqua" panose="02040602050305030304" pitchFamily="18" charset="0"/>
              </a:endParaRPr>
            </a:p>
          </p:txBody>
        </p:sp>
        <p:sp>
          <p:nvSpPr>
            <p:cNvPr id="22535" name="Rectangle 6"/>
            <p:cNvSpPr>
              <a:spLocks noChangeArrowheads="1"/>
            </p:cNvSpPr>
            <p:nvPr/>
          </p:nvSpPr>
          <p:spPr bwMode="auto">
            <a:xfrm>
              <a:off x="816" y="2736"/>
              <a:ext cx="1440" cy="43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硬联逻辑</a:t>
              </a:r>
              <a:endParaRPr lang="zh-CN" altLang="en-US">
                <a:solidFill>
                  <a:schemeClr val="tx2"/>
                </a:solidFill>
                <a:latin typeface="Book Antiqua" panose="02040602050305030304" pitchFamily="18" charset="0"/>
              </a:endParaRPr>
            </a:p>
          </p:txBody>
        </p:sp>
        <p:sp>
          <p:nvSpPr>
            <p:cNvPr id="22536" name="Line 7"/>
            <p:cNvSpPr>
              <a:spLocks noChangeShapeType="1"/>
            </p:cNvSpPr>
            <p:nvPr/>
          </p:nvSpPr>
          <p:spPr bwMode="auto">
            <a:xfrm>
              <a:off x="1536" y="2400"/>
              <a:ext cx="0" cy="336"/>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Rectangle 8"/>
            <p:cNvSpPr>
              <a:spLocks noChangeArrowheads="1"/>
            </p:cNvSpPr>
            <p:nvPr/>
          </p:nvSpPr>
          <p:spPr bwMode="auto">
            <a:xfrm>
              <a:off x="624" y="1776"/>
              <a:ext cx="3456" cy="1536"/>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anose="02040602050305030304" pitchFamily="18" charset="0"/>
              </a:endParaRPr>
            </a:p>
          </p:txBody>
        </p:sp>
        <p:sp>
          <p:nvSpPr>
            <p:cNvPr id="51209" name="Rectangle 9"/>
            <p:cNvSpPr>
              <a:spLocks noChangeArrowheads="1"/>
            </p:cNvSpPr>
            <p:nvPr/>
          </p:nvSpPr>
          <p:spPr bwMode="auto">
            <a:xfrm>
              <a:off x="2688" y="1728"/>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Book Antiqua" panose="02040602050305030304" pitchFamily="18" charset="0"/>
                  <a:ea typeface="楷体_GB2312" pitchFamily="49" charset="-122"/>
                </a:rPr>
                <a:t>实际机器</a:t>
              </a:r>
              <a:endParaRPr lang="zh-CN" altLang="en-US" sz="3200" b="1">
                <a:solidFill>
                  <a:srgbClr val="3333FF"/>
                </a:solidFill>
                <a:effectLst>
                  <a:outerShdw blurRad="38100" dist="38100" dir="2700000" algn="tl">
                    <a:srgbClr val="C0C0C0"/>
                  </a:outerShdw>
                </a:effectLst>
                <a:latin typeface="Book Antiqua" panose="02040602050305030304" pitchFamily="18" charset="0"/>
                <a:ea typeface="楷体_GB2312" pitchFamily="49" charset="-122"/>
              </a:endParaRPr>
            </a:p>
          </p:txBody>
        </p:sp>
        <p:sp>
          <p:nvSpPr>
            <p:cNvPr id="22539" name="Rectangle 10"/>
            <p:cNvSpPr>
              <a:spLocks noChangeArrowheads="1"/>
            </p:cNvSpPr>
            <p:nvPr/>
          </p:nvSpPr>
          <p:spPr bwMode="auto">
            <a:xfrm>
              <a:off x="4464" y="2496"/>
              <a:ext cx="1152" cy="816"/>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硬件维护</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员/设计员</a:t>
              </a:r>
              <a:endParaRPr lang="zh-CN" altLang="en-US">
                <a:solidFill>
                  <a:schemeClr val="tx2"/>
                </a:solidFill>
                <a:latin typeface="Book Antiqua" panose="02040602050305030304" pitchFamily="18" charset="0"/>
              </a:endParaRPr>
            </a:p>
          </p:txBody>
        </p:sp>
        <p:grpSp>
          <p:nvGrpSpPr>
            <p:cNvPr id="22540" name="Group 11"/>
            <p:cNvGrpSpPr/>
            <p:nvPr/>
          </p:nvGrpSpPr>
          <p:grpSpPr bwMode="auto">
            <a:xfrm>
              <a:off x="2256" y="2856"/>
              <a:ext cx="432" cy="192"/>
              <a:chOff x="2064" y="3312"/>
              <a:chExt cx="432" cy="192"/>
            </a:xfrm>
          </p:grpSpPr>
          <p:sp>
            <p:nvSpPr>
              <p:cNvPr id="22543" name="Line 12"/>
              <p:cNvSpPr>
                <a:spLocks noChangeShapeType="1"/>
              </p:cNvSpPr>
              <p:nvPr/>
            </p:nvSpPr>
            <p:spPr bwMode="auto">
              <a:xfrm flipH="1">
                <a:off x="2064" y="3312"/>
                <a:ext cx="432" cy="0"/>
              </a:xfrm>
              <a:prstGeom prst="line">
                <a:avLst/>
              </a:prstGeom>
              <a:noFill/>
              <a:ln w="381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3"/>
              <p:cNvSpPr>
                <a:spLocks noChangeShapeType="1"/>
              </p:cNvSpPr>
              <p:nvPr/>
            </p:nvSpPr>
            <p:spPr bwMode="auto">
              <a:xfrm flipH="1">
                <a:off x="2064" y="3504"/>
                <a:ext cx="432"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1" name="Line 14"/>
            <p:cNvSpPr>
              <a:spLocks noChangeShapeType="1"/>
            </p:cNvSpPr>
            <p:nvPr/>
          </p:nvSpPr>
          <p:spPr bwMode="auto">
            <a:xfrm flipH="1">
              <a:off x="4080" y="2952"/>
              <a:ext cx="384"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Rectangle 15"/>
            <p:cNvSpPr>
              <a:spLocks noChangeArrowheads="1"/>
            </p:cNvSpPr>
            <p:nvPr/>
          </p:nvSpPr>
          <p:spPr bwMode="auto">
            <a:xfrm>
              <a:off x="2688" y="2496"/>
              <a:ext cx="1200" cy="67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anose="02040602050305030304" pitchFamily="18" charset="0"/>
                </a:rPr>
                <a:t>逻辑线路</a:t>
              </a:r>
              <a:endParaRPr lang="zh-CN" altLang="en-US">
                <a:solidFill>
                  <a:schemeClr val="tx2"/>
                </a:solidFill>
                <a:latin typeface="Book Antiqua" panose="02040602050305030304" pitchFamily="18" charset="0"/>
              </a:endParaRPr>
            </a:p>
            <a:p>
              <a:pPr algn="ctr" eaLnBrk="1" hangingPunct="1">
                <a:spcBef>
                  <a:spcPct val="0"/>
                </a:spcBef>
                <a:buClrTx/>
                <a:buFontTx/>
                <a:buNone/>
              </a:pPr>
              <a:r>
                <a:rPr lang="zh-CN" altLang="en-US">
                  <a:solidFill>
                    <a:schemeClr val="tx2"/>
                  </a:solidFill>
                  <a:latin typeface="Book Antiqua" panose="02040602050305030304" pitchFamily="18" charset="0"/>
                </a:rPr>
                <a:t>内核</a:t>
              </a:r>
              <a:endParaRPr lang="zh-CN" altLang="en-US">
                <a:solidFill>
                  <a:schemeClr val="tx2"/>
                </a:solidFill>
                <a:latin typeface="Book Antiqua" panose="02040602050305030304" pitchFamily="18" charset="0"/>
              </a:endParaRPr>
            </a:p>
          </p:txBody>
        </p:sp>
      </p:grpSp>
      <p:sp>
        <p:nvSpPr>
          <p:cNvPr id="22533" name="Text Box 1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8</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2" name="Rectangle 60"/>
          <p:cNvSpPr>
            <a:spLocks noGrp="1" noChangeArrowheads="1"/>
          </p:cNvSpPr>
          <p:nvPr>
            <p:ph type="title"/>
          </p:nvPr>
        </p:nvSpPr>
        <p:spPr/>
        <p:txBody>
          <a:bodyPr/>
          <a:lstStyle/>
          <a:p>
            <a:pPr eaLnBrk="1" hangingPunct="1">
              <a:defRPr/>
            </a:pPr>
            <a:r>
              <a:rPr lang="zh-CN" altLang="en-US" smtClean="0"/>
              <a:t>机器的作用和含义</a:t>
            </a:r>
            <a:endParaRPr lang="zh-CN" altLang="en-US" smtClean="0"/>
          </a:p>
        </p:txBody>
      </p:sp>
      <p:sp>
        <p:nvSpPr>
          <p:cNvPr id="44093" name="Rectangle 61"/>
          <p:cNvSpPr>
            <a:spLocks noGrp="1" noChangeArrowheads="1"/>
          </p:cNvSpPr>
          <p:nvPr>
            <p:ph type="body" idx="1"/>
          </p:nvPr>
        </p:nvSpPr>
        <p:spPr>
          <a:xfrm>
            <a:off x="838200" y="2060575"/>
            <a:ext cx="7958138" cy="2359025"/>
          </a:xfrm>
        </p:spPr>
        <p:txBody>
          <a:bodyPr/>
          <a:lstStyle/>
          <a:p>
            <a:pPr marL="0" indent="0" eaLnBrk="1" hangingPunct="1">
              <a:buFont typeface="Wingdings" panose="05000000000000000000" pitchFamily="2" charset="2"/>
              <a:buNone/>
              <a:defRPr/>
            </a:pPr>
            <a:r>
              <a:rPr lang="zh-CN" altLang="en-US" sz="2800" smtClean="0"/>
              <a:t>       </a:t>
            </a:r>
            <a:r>
              <a:rPr lang="zh-CN" altLang="en-US" sz="2800" smtClean="0">
                <a:solidFill>
                  <a:srgbClr val="FF3300"/>
                </a:solidFill>
                <a:effectLst>
                  <a:outerShdw blurRad="38100" dist="38100" dir="2700000" algn="tl">
                    <a:srgbClr val="C0C0C0"/>
                  </a:outerShdw>
                </a:effectLst>
              </a:rPr>
              <a:t>机器</a:t>
            </a:r>
            <a:r>
              <a:rPr lang="zh-CN" altLang="en-US" sz="2800" smtClean="0"/>
              <a:t>是指能执行和存储程序的算法和数据结构的集合体。</a:t>
            </a:r>
            <a:r>
              <a:rPr lang="zh-CN" altLang="en-US" sz="2800" smtClean="0">
                <a:solidFill>
                  <a:srgbClr val="FF3300"/>
                </a:solidFill>
                <a:effectLst>
                  <a:outerShdw blurRad="38100" dist="38100" dir="2700000" algn="tl">
                    <a:srgbClr val="C0C0C0"/>
                  </a:outerShdw>
                </a:effectLst>
              </a:rPr>
              <a:t>机器的实现</a:t>
            </a:r>
            <a:r>
              <a:rPr lang="zh-CN" altLang="en-US" sz="2800" smtClean="0"/>
              <a:t>是指算法和数据结构的实现方法，可以硬件/固件/软件实现。我们将由软件实现的机器称为</a:t>
            </a:r>
            <a:r>
              <a:rPr lang="zh-CN" altLang="en-US" sz="2800" smtClean="0">
                <a:solidFill>
                  <a:srgbClr val="FF3300"/>
                </a:solidFill>
                <a:effectLst>
                  <a:outerShdw blurRad="38100" dist="38100" dir="2700000" algn="tl">
                    <a:srgbClr val="C0C0C0"/>
                  </a:outerShdw>
                </a:effectLst>
              </a:rPr>
              <a:t>虚拟机器</a:t>
            </a:r>
            <a:r>
              <a:rPr lang="zh-CN" altLang="en-US" sz="2800" smtClean="0"/>
              <a:t>，将由硬件/固件实现的机器称为</a:t>
            </a:r>
            <a:r>
              <a:rPr lang="zh-CN" altLang="en-US" sz="2800" smtClean="0">
                <a:solidFill>
                  <a:srgbClr val="FF3300"/>
                </a:solidFill>
                <a:effectLst>
                  <a:outerShdw blurRad="38100" dist="38100" dir="2700000" algn="tl">
                    <a:srgbClr val="C0C0C0"/>
                  </a:outerShdw>
                </a:effectLst>
              </a:rPr>
              <a:t>实际机器</a:t>
            </a:r>
            <a:r>
              <a:rPr lang="zh-CN" altLang="en-US" sz="2800" smtClean="0"/>
              <a:t>。</a:t>
            </a:r>
            <a:endParaRPr lang="zh-CN" altLang="en-US" sz="2800" smtClean="0"/>
          </a:p>
        </p:txBody>
      </p:sp>
      <p:sp>
        <p:nvSpPr>
          <p:cNvPr id="23556"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23557" name="Text Box 6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9</a:t>
            </a:r>
            <a:endParaRPr lang="zh-CN" altLang="en-US" sz="1200" b="0">
              <a:latin typeface="幼圆" panose="02010509060101010101" pitchFamily="49" charset="-122"/>
              <a:ea typeface="幼圆" panose="02010509060101010101" pitchFamily="49" charset="-122"/>
            </a:endParaRPr>
          </a:p>
        </p:txBody>
      </p:sp>
      <p:sp>
        <p:nvSpPr>
          <p:cNvPr id="44095" name="Rectangle 63"/>
          <p:cNvSpPr>
            <a:spLocks noChangeArrowheads="1"/>
          </p:cNvSpPr>
          <p:nvPr/>
        </p:nvSpPr>
        <p:spPr bwMode="auto">
          <a:xfrm>
            <a:off x="1752600" y="4495800"/>
            <a:ext cx="6419850" cy="1752600"/>
          </a:xfrm>
          <a:prstGeom prst="rect">
            <a:avLst/>
          </a:prstGeom>
          <a:gradFill rotWithShape="0">
            <a:gsLst>
              <a:gs pos="0">
                <a:schemeClr val="bg1"/>
              </a:gs>
              <a:gs pos="100000">
                <a:schemeClr val="accent1"/>
              </a:gs>
            </a:gsLst>
            <a:path path="shape">
              <a:fillToRect l="50000" t="50000" r="50000" b="50000"/>
            </a:path>
          </a:gradFill>
          <a:ln w="28575">
            <a:solidFill>
              <a:schemeClr val="tx1"/>
            </a:solidFill>
            <a:miter lim="800000"/>
          </a:ln>
          <a:effectLst>
            <a:outerShdw dist="107763" dir="2700000" algn="ctr" rotWithShape="0">
              <a:schemeClr val="bg2">
                <a:alpha val="50000"/>
              </a:schemeClr>
            </a:outerShdw>
          </a:effec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514858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556768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598678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640588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686308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732028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777748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823468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defRPr/>
            </a:pPr>
            <a:r>
              <a:rPr lang="zh-CN" altLang="en-US" b="1" smtClean="0">
                <a:latin typeface="楷体_GB2312" pitchFamily="49" charset="-122"/>
                <a:ea typeface="楷体_GB2312" pitchFamily="49" charset="-122"/>
              </a:rPr>
              <a:t>    从计算机系统的某一层使用者的角度看，只需通过该层的语言就可以使用机器，而不必关心其下层的机器是如何工作和如何实现各自功能的，这一性质称为</a:t>
            </a:r>
            <a:r>
              <a:rPr lang="zh-CN" altLang="en-US" b="1" smtClean="0">
                <a:solidFill>
                  <a:srgbClr val="FF3300"/>
                </a:solidFill>
                <a:effectLst>
                  <a:outerShdw blurRad="38100" dist="38100" dir="2700000" algn="tl">
                    <a:srgbClr val="000000"/>
                  </a:outerShdw>
                </a:effectLst>
                <a:latin typeface="楷体_GB2312" pitchFamily="49" charset="-122"/>
                <a:ea typeface="楷体_GB2312" pitchFamily="49" charset="-122"/>
              </a:rPr>
              <a:t>透明性</a:t>
            </a:r>
            <a:r>
              <a:rPr lang="zh-CN" altLang="en-US" b="1" smtClean="0">
                <a:latin typeface="楷体_GB2312" pitchFamily="49" charset="-122"/>
                <a:ea typeface="楷体_GB2312" pitchFamily="49" charset="-122"/>
              </a:rPr>
              <a:t>。</a:t>
            </a:r>
            <a:endParaRPr lang="zh-CN" altLang="en-US" b="1" smtClean="0">
              <a:latin typeface="楷体_GB2312" pitchFamily="49" charset="-122"/>
              <a:ea typeface="楷体_GB2312"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smtClean="0"/>
              <a:t>软件与硬件的关系</a:t>
            </a:r>
            <a:endParaRPr lang="zh-CN" altLang="en-US" smtClean="0"/>
          </a:p>
        </p:txBody>
      </p:sp>
      <p:sp>
        <p:nvSpPr>
          <p:cNvPr id="2457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24580" name="Rectangle 5"/>
          <p:cNvSpPr>
            <a:spLocks noGrp="1" noChangeArrowheads="1"/>
          </p:cNvSpPr>
          <p:nvPr>
            <p:ph type="body" idx="1"/>
          </p:nvPr>
        </p:nvSpPr>
        <p:spPr>
          <a:xfrm>
            <a:off x="755650" y="2060575"/>
            <a:ext cx="4419600" cy="1295400"/>
          </a:xfrm>
          <a:solidFill>
            <a:srgbClr val="FFFF99"/>
          </a:solidFill>
          <a:ln w="28575">
            <a:solidFill>
              <a:schemeClr val="tx1"/>
            </a:solidFill>
            <a:miter lim="800000"/>
          </a:ln>
        </p:spPr>
        <p:txBody>
          <a:bodyPr/>
          <a:lstStyle/>
          <a:p>
            <a:pPr eaLnBrk="1" hangingPunct="1">
              <a:buClr>
                <a:srgbClr val="FF3300"/>
              </a:buClr>
              <a:buFont typeface="Wingdings" panose="05000000000000000000" pitchFamily="2" charset="2"/>
              <a:buChar char="v"/>
            </a:pPr>
            <a:r>
              <a:rPr lang="zh-CN" altLang="en-US" sz="2000" smtClean="0"/>
              <a:t>系统是由硬件和软件组成的</a:t>
            </a:r>
            <a:endParaRPr lang="zh-CN" altLang="en-US" sz="2000" smtClean="0"/>
          </a:p>
          <a:p>
            <a:pPr eaLnBrk="1" hangingPunct="1">
              <a:buClr>
                <a:srgbClr val="FF3300"/>
              </a:buClr>
              <a:buFont typeface="Wingdings" panose="05000000000000000000" pitchFamily="2" charset="2"/>
              <a:buChar char="v"/>
            </a:pPr>
            <a:r>
              <a:rPr lang="zh-CN" altLang="en-US" sz="2000" smtClean="0"/>
              <a:t>软、硬件功能在逻辑上是等价的</a:t>
            </a:r>
            <a:endParaRPr lang="zh-CN" altLang="en-US" sz="2000" smtClean="0"/>
          </a:p>
          <a:p>
            <a:pPr eaLnBrk="1" hangingPunct="1">
              <a:buClr>
                <a:srgbClr val="FF3300"/>
              </a:buClr>
              <a:buFont typeface="Wingdings" panose="05000000000000000000" pitchFamily="2" charset="2"/>
              <a:buChar char="v"/>
            </a:pPr>
            <a:r>
              <a:rPr lang="zh-CN" altLang="en-US" sz="2000" smtClean="0"/>
              <a:t>软件和硬件的分界面是动态变化的</a:t>
            </a:r>
            <a:endParaRPr lang="zh-CN" altLang="en-US" sz="2000" smtClean="0"/>
          </a:p>
        </p:txBody>
      </p:sp>
      <p:sp>
        <p:nvSpPr>
          <p:cNvPr id="52231" name="Text Box 7"/>
          <p:cNvSpPr txBox="1">
            <a:spLocks noChangeArrowheads="1"/>
          </p:cNvSpPr>
          <p:nvPr/>
        </p:nvSpPr>
        <p:spPr bwMode="auto">
          <a:xfrm>
            <a:off x="5410200" y="2060575"/>
            <a:ext cx="3505200" cy="4143375"/>
          </a:xfrm>
          <a:prstGeom prst="rect">
            <a:avLst/>
          </a:prstGeom>
          <a:solidFill>
            <a:srgbClr val="FFFF99"/>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55600" indent="-35560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405"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58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Aft>
                <a:spcPct val="20000"/>
              </a:spcAft>
              <a:defRPr/>
            </a:pPr>
            <a:r>
              <a:rPr lang="zh-CN" altLang="en-US" sz="2000" b="1" smtClean="0">
                <a:solidFill>
                  <a:srgbClr val="FF3300"/>
                </a:solidFill>
                <a:effectLst>
                  <a:outerShdw blurRad="38100" dist="38100" dir="2700000" algn="tl">
                    <a:srgbClr val="000000"/>
                  </a:outerShdw>
                </a:effectLst>
                <a:latin typeface="楷体_GB2312" pitchFamily="49" charset="-122"/>
                <a:ea typeface="楷体_GB2312" pitchFamily="49" charset="-122"/>
              </a:rPr>
              <a:t>硬件比例高:</a:t>
            </a:r>
            <a:endParaRPr lang="zh-CN" altLang="en-US" sz="2000" b="1" smtClean="0">
              <a:solidFill>
                <a:srgbClr val="FF3300"/>
              </a:solidFill>
              <a:effectLst>
                <a:outerShdw blurRad="38100" dist="38100" dir="2700000" algn="tl">
                  <a:srgbClr val="000000"/>
                </a:outerShdw>
              </a:effectLst>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提高解题速度</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减少存储量</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硬件成本高</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降低硬件利用率、系统灵活性和适应性</a:t>
            </a:r>
            <a:endParaRPr lang="zh-CN" altLang="en-US" sz="2000" b="1" smtClean="0">
              <a:latin typeface="楷体_GB2312" pitchFamily="49" charset="-122"/>
              <a:ea typeface="楷体_GB2312" pitchFamily="49" charset="-122"/>
            </a:endParaRPr>
          </a:p>
          <a:p>
            <a:pPr>
              <a:spcBef>
                <a:spcPct val="80000"/>
              </a:spcBef>
              <a:spcAft>
                <a:spcPct val="20000"/>
              </a:spcAft>
              <a:defRPr/>
            </a:pPr>
            <a:r>
              <a:rPr lang="zh-CN" altLang="en-US" sz="2000" b="1" smtClean="0">
                <a:solidFill>
                  <a:srgbClr val="FF3300"/>
                </a:solidFill>
                <a:effectLst>
                  <a:outerShdw blurRad="38100" dist="38100" dir="2700000" algn="tl">
                    <a:srgbClr val="000000"/>
                  </a:outerShdw>
                </a:effectLst>
                <a:latin typeface="楷体_GB2312" pitchFamily="49" charset="-122"/>
                <a:ea typeface="楷体_GB2312" pitchFamily="49" charset="-122"/>
              </a:rPr>
              <a:t>软件比例高:</a:t>
            </a:r>
            <a:endParaRPr lang="zh-CN" altLang="en-US" sz="2000" b="1" smtClean="0">
              <a:solidFill>
                <a:srgbClr val="FF3300"/>
              </a:solidFill>
              <a:effectLst>
                <a:outerShdw blurRad="38100" dist="38100" dir="2700000" algn="tl">
                  <a:srgbClr val="000000"/>
                </a:outerShdw>
              </a:effectLst>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降低硬件造价</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提高系统灵活性和适应性</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降低解题速度</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增加系统存储量</a:t>
            </a:r>
            <a:endParaRPr lang="zh-CN" altLang="en-US" sz="2000" b="1" smtClean="0">
              <a:latin typeface="楷体_GB2312" pitchFamily="49" charset="-122"/>
              <a:ea typeface="楷体_GB2312" pitchFamily="49" charset="-122"/>
            </a:endParaRPr>
          </a:p>
          <a:p>
            <a:pPr>
              <a:buClr>
                <a:schemeClr val="tx1"/>
              </a:buClr>
              <a:buFont typeface="Wingdings" panose="05000000000000000000" pitchFamily="2" charset="2"/>
              <a:buChar char="Ø"/>
              <a:defRPr/>
            </a:pPr>
            <a:r>
              <a:rPr lang="zh-CN" altLang="en-US" sz="2000" b="1" smtClean="0">
                <a:latin typeface="楷体_GB2312" pitchFamily="49" charset="-122"/>
                <a:ea typeface="楷体_GB2312" pitchFamily="49" charset="-122"/>
              </a:rPr>
              <a:t>增加软件设计费</a:t>
            </a:r>
            <a:endParaRPr lang="zh-CN" altLang="en-US" sz="2000" b="1" smtClean="0">
              <a:latin typeface="楷体_GB2312" pitchFamily="49" charset="-122"/>
              <a:ea typeface="楷体_GB2312" pitchFamily="49" charset="-122"/>
            </a:endParaRPr>
          </a:p>
        </p:txBody>
      </p:sp>
      <p:grpSp>
        <p:nvGrpSpPr>
          <p:cNvPr id="24582" name="Group 20"/>
          <p:cNvGrpSpPr/>
          <p:nvPr/>
        </p:nvGrpSpPr>
        <p:grpSpPr bwMode="auto">
          <a:xfrm>
            <a:off x="914400" y="3581400"/>
            <a:ext cx="4419600" cy="2927350"/>
            <a:chOff x="336" y="2160"/>
            <a:chExt cx="2784" cy="1844"/>
          </a:xfrm>
        </p:grpSpPr>
        <p:sp>
          <p:nvSpPr>
            <p:cNvPr id="24584" name="Rectangle 8"/>
            <p:cNvSpPr>
              <a:spLocks noChangeArrowheads="1"/>
            </p:cNvSpPr>
            <p:nvPr/>
          </p:nvSpPr>
          <p:spPr bwMode="auto">
            <a:xfrm>
              <a:off x="720" y="2400"/>
              <a:ext cx="2160" cy="13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24585" name="Line 9"/>
            <p:cNvSpPr>
              <a:spLocks noChangeShapeType="1"/>
            </p:cNvSpPr>
            <p:nvPr/>
          </p:nvSpPr>
          <p:spPr bwMode="auto">
            <a:xfrm flipV="1">
              <a:off x="720" y="2400"/>
              <a:ext cx="2160" cy="115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4586" name="Text Box 10"/>
            <p:cNvSpPr txBox="1">
              <a:spLocks noChangeArrowheads="1"/>
            </p:cNvSpPr>
            <p:nvPr/>
          </p:nvSpPr>
          <p:spPr bwMode="auto">
            <a:xfrm>
              <a:off x="2256" y="3264"/>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硬件</a:t>
              </a:r>
              <a:endParaRPr lang="zh-CN" altLang="en-US" sz="1600" b="0">
                <a:latin typeface="Times New Roman" panose="02020603050405020304" pitchFamily="18" charset="0"/>
                <a:ea typeface="宋体" panose="02010600030101010101" pitchFamily="2" charset="-122"/>
              </a:endParaRPr>
            </a:p>
          </p:txBody>
        </p:sp>
        <p:sp>
          <p:nvSpPr>
            <p:cNvPr id="24587" name="Text Box 11"/>
            <p:cNvSpPr txBox="1">
              <a:spLocks noChangeArrowheads="1"/>
            </p:cNvSpPr>
            <p:nvPr/>
          </p:nvSpPr>
          <p:spPr bwMode="auto">
            <a:xfrm>
              <a:off x="1056" y="273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软件</a:t>
              </a:r>
              <a:endParaRPr lang="zh-CN" altLang="en-US" sz="1600" b="0">
                <a:latin typeface="Times New Roman" panose="02020603050405020304" pitchFamily="18" charset="0"/>
                <a:ea typeface="宋体" panose="02010600030101010101" pitchFamily="2" charset="-122"/>
              </a:endParaRPr>
            </a:p>
          </p:txBody>
        </p:sp>
        <p:sp>
          <p:nvSpPr>
            <p:cNvPr id="24588" name="Text Box 12"/>
            <p:cNvSpPr txBox="1">
              <a:spLocks noChangeArrowheads="1"/>
            </p:cNvSpPr>
            <p:nvPr/>
          </p:nvSpPr>
          <p:spPr bwMode="auto">
            <a:xfrm>
              <a:off x="960"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过去</a:t>
              </a:r>
              <a:endParaRPr lang="zh-CN" altLang="en-US" sz="1600" b="0">
                <a:latin typeface="Times New Roman" panose="02020603050405020304" pitchFamily="18" charset="0"/>
                <a:ea typeface="宋体" panose="02010600030101010101" pitchFamily="2" charset="-122"/>
              </a:endParaRPr>
            </a:p>
          </p:txBody>
        </p:sp>
        <p:sp>
          <p:nvSpPr>
            <p:cNvPr id="24589" name="Text Box 13"/>
            <p:cNvSpPr txBox="1">
              <a:spLocks noChangeArrowheads="1"/>
            </p:cNvSpPr>
            <p:nvPr/>
          </p:nvSpPr>
          <p:spPr bwMode="auto">
            <a:xfrm>
              <a:off x="1632"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现在</a:t>
              </a:r>
              <a:endParaRPr lang="zh-CN" altLang="en-US" sz="1600" b="0">
                <a:latin typeface="Times New Roman" panose="02020603050405020304" pitchFamily="18" charset="0"/>
                <a:ea typeface="宋体" panose="02010600030101010101" pitchFamily="2" charset="-122"/>
              </a:endParaRPr>
            </a:p>
          </p:txBody>
        </p:sp>
        <p:sp>
          <p:nvSpPr>
            <p:cNvPr id="24590" name="Text Box 14"/>
            <p:cNvSpPr txBox="1">
              <a:spLocks noChangeArrowheads="1"/>
            </p:cNvSpPr>
            <p:nvPr/>
          </p:nvSpPr>
          <p:spPr bwMode="auto">
            <a:xfrm>
              <a:off x="2304"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将来</a:t>
              </a:r>
              <a:endParaRPr lang="zh-CN" altLang="en-US" sz="1600" b="0">
                <a:latin typeface="Times New Roman" panose="02020603050405020304" pitchFamily="18" charset="0"/>
                <a:ea typeface="宋体" panose="02010600030101010101" pitchFamily="2" charset="-122"/>
              </a:endParaRPr>
            </a:p>
          </p:txBody>
        </p:sp>
        <p:sp>
          <p:nvSpPr>
            <p:cNvPr id="24591" name="Text Box 15"/>
            <p:cNvSpPr txBox="1">
              <a:spLocks noChangeArrowheads="1"/>
            </p:cNvSpPr>
            <p:nvPr/>
          </p:nvSpPr>
          <p:spPr bwMode="auto">
            <a:xfrm>
              <a:off x="2688"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时间</a:t>
              </a:r>
              <a:endParaRPr lang="zh-CN" altLang="en-US" sz="1600" b="0">
                <a:latin typeface="Times New Roman" panose="02020603050405020304" pitchFamily="18" charset="0"/>
                <a:ea typeface="宋体" panose="02010600030101010101" pitchFamily="2" charset="-122"/>
              </a:endParaRPr>
            </a:p>
          </p:txBody>
        </p:sp>
        <p:sp>
          <p:nvSpPr>
            <p:cNvPr id="24592" name="Text Box 16"/>
            <p:cNvSpPr txBox="1">
              <a:spLocks noChangeArrowheads="1"/>
            </p:cNvSpPr>
            <p:nvPr/>
          </p:nvSpPr>
          <p:spPr bwMode="auto">
            <a:xfrm>
              <a:off x="336" y="216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硬件比率</a:t>
              </a:r>
              <a:endParaRPr lang="zh-CN" altLang="en-US" sz="1600" b="0">
                <a:latin typeface="Times New Roman" panose="02020603050405020304" pitchFamily="18" charset="0"/>
                <a:ea typeface="宋体" panose="02010600030101010101" pitchFamily="2" charset="-122"/>
              </a:endParaRPr>
            </a:p>
          </p:txBody>
        </p:sp>
        <p:sp>
          <p:nvSpPr>
            <p:cNvPr id="24593" name="Text Box 17"/>
            <p:cNvSpPr txBox="1">
              <a:spLocks noChangeArrowheads="1"/>
            </p:cNvSpPr>
            <p:nvPr/>
          </p:nvSpPr>
          <p:spPr bwMode="auto">
            <a:xfrm>
              <a:off x="336" y="235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100%</a:t>
              </a:r>
              <a:endParaRPr lang="zh-CN" altLang="en-US" sz="1600" b="0">
                <a:latin typeface="Times New Roman" panose="02020603050405020304" pitchFamily="18" charset="0"/>
                <a:ea typeface="宋体" panose="02010600030101010101" pitchFamily="2" charset="-122"/>
              </a:endParaRPr>
            </a:p>
          </p:txBody>
        </p:sp>
        <p:sp>
          <p:nvSpPr>
            <p:cNvPr id="24594" name="Text Box 18"/>
            <p:cNvSpPr txBox="1">
              <a:spLocks noChangeArrowheads="1"/>
            </p:cNvSpPr>
            <p:nvPr/>
          </p:nvSpPr>
          <p:spPr bwMode="auto">
            <a:xfrm>
              <a:off x="384" y="360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b="0">
                  <a:latin typeface="Times New Roman" panose="02020603050405020304" pitchFamily="18" charset="0"/>
                  <a:ea typeface="宋体" panose="02010600030101010101" pitchFamily="2" charset="-122"/>
                </a:rPr>
                <a:t>0%</a:t>
              </a:r>
              <a:endParaRPr lang="zh-CN" altLang="en-US" sz="1600" b="0">
                <a:latin typeface="Times New Roman" panose="02020603050405020304" pitchFamily="18" charset="0"/>
                <a:ea typeface="宋体" panose="02010600030101010101" pitchFamily="2" charset="-122"/>
              </a:endParaRPr>
            </a:p>
          </p:txBody>
        </p:sp>
        <p:sp>
          <p:nvSpPr>
            <p:cNvPr id="24595" name="Rectangle 19"/>
            <p:cNvSpPr>
              <a:spLocks noChangeArrowheads="1"/>
            </p:cNvSpPr>
            <p:nvPr/>
          </p:nvSpPr>
          <p:spPr bwMode="auto">
            <a:xfrm>
              <a:off x="1536" y="2352"/>
              <a:ext cx="528" cy="1440"/>
            </a:xfrm>
            <a:prstGeom prst="rect">
              <a:avLst/>
            </a:prstGeom>
            <a:noFill/>
            <a:ln w="28575">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pSp>
      <p:sp>
        <p:nvSpPr>
          <p:cNvPr id="24583" name="Text Box 2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10</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分层的目的</a:t>
            </a:r>
            <a:endParaRPr lang="zh-CN" altLang="en-US" smtClean="0"/>
          </a:p>
        </p:txBody>
      </p:sp>
      <p:sp>
        <p:nvSpPr>
          <p:cNvPr id="25603"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25604" name="Rectangle 5"/>
          <p:cNvSpPr>
            <a:spLocks noGrp="1" noChangeArrowheads="1"/>
          </p:cNvSpPr>
          <p:nvPr>
            <p:ph type="body" idx="1"/>
          </p:nvPr>
        </p:nvSpPr>
        <p:spPr>
          <a:xfrm>
            <a:off x="838200" y="2060575"/>
            <a:ext cx="7958138" cy="4176713"/>
          </a:xfrm>
        </p:spPr>
        <p:txBody>
          <a:bodyPr/>
          <a:lstStyle/>
          <a:p>
            <a:pPr marL="476250" indent="-476250" eaLnBrk="1" hangingPunct="1">
              <a:lnSpc>
                <a:spcPct val="130000"/>
              </a:lnSpc>
              <a:buClr>
                <a:schemeClr val="tx1"/>
              </a:buClr>
              <a:buFont typeface="Wingdings" panose="05000000000000000000" pitchFamily="2" charset="2"/>
              <a:buChar char="Ø"/>
            </a:pPr>
            <a:r>
              <a:rPr lang="zh-CN" altLang="en-US" smtClean="0"/>
              <a:t>有利于正确地理解计算机系统的工作，明确软件、硬件和固件在计算机系统中的地位和作用；</a:t>
            </a:r>
            <a:endParaRPr lang="zh-CN" altLang="en-US" smtClean="0"/>
          </a:p>
          <a:p>
            <a:pPr marL="476250" indent="-476250" eaLnBrk="1" hangingPunct="1">
              <a:lnSpc>
                <a:spcPct val="130000"/>
              </a:lnSpc>
              <a:buClr>
                <a:schemeClr val="tx1"/>
              </a:buClr>
              <a:buFont typeface="Wingdings" panose="05000000000000000000" pitchFamily="2" charset="2"/>
              <a:buChar char="Ø"/>
            </a:pPr>
            <a:r>
              <a:rPr lang="zh-CN" altLang="en-US" smtClean="0"/>
              <a:t>有利于理解各种语言的实质及其实现；</a:t>
            </a:r>
            <a:endParaRPr lang="zh-CN" altLang="en-US" smtClean="0"/>
          </a:p>
          <a:p>
            <a:pPr marL="476250" indent="-476250" eaLnBrk="1" hangingPunct="1">
              <a:lnSpc>
                <a:spcPct val="130000"/>
              </a:lnSpc>
              <a:buClr>
                <a:schemeClr val="tx1"/>
              </a:buClr>
              <a:buFont typeface="Wingdings" panose="05000000000000000000" pitchFamily="2" charset="2"/>
              <a:buChar char="Ø"/>
            </a:pPr>
            <a:r>
              <a:rPr lang="zh-CN" altLang="en-US" smtClean="0"/>
              <a:t>有利于探索虚拟机器新的实现方法，设计新的计算机系统。</a:t>
            </a:r>
            <a:endParaRPr lang="zh-CN" altLang="en-US" smtClean="0"/>
          </a:p>
        </p:txBody>
      </p:sp>
      <p:sp>
        <p:nvSpPr>
          <p:cNvPr id="2560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11 之 11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计算机系统结构</a:t>
            </a:r>
            <a:br>
              <a:rPr lang="zh-CN" altLang="en-US" smtClean="0"/>
            </a:br>
            <a:r>
              <a:rPr lang="zh-CN" altLang="en-US" smtClean="0"/>
              <a:t>的概念</a:t>
            </a:r>
            <a:endParaRPr lang="zh-CN" altLang="en-US" smtClean="0"/>
          </a:p>
        </p:txBody>
      </p:sp>
      <p:sp>
        <p:nvSpPr>
          <p:cNvPr id="26627" name="Text Box 4"/>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26628" name="Rectangle 5"/>
          <p:cNvSpPr>
            <a:spLocks noGrp="1" noChangeArrowheads="1"/>
          </p:cNvSpPr>
          <p:nvPr>
            <p:ph type="body" idx="1"/>
          </p:nvPr>
        </p:nvSpPr>
        <p:spPr>
          <a:xfrm>
            <a:off x="838200" y="2133600"/>
            <a:ext cx="7958138" cy="1828800"/>
          </a:xfrm>
        </p:spPr>
        <p:txBody>
          <a:bodyPr/>
          <a:lstStyle/>
          <a:p>
            <a:pPr marL="0" indent="0" eaLnBrk="1" hangingPunct="1">
              <a:lnSpc>
                <a:spcPct val="150000"/>
              </a:lnSpc>
              <a:buFont typeface="Wingdings" panose="05000000000000000000" pitchFamily="2" charset="2"/>
              <a:buNone/>
            </a:pPr>
            <a:r>
              <a:rPr lang="zh-CN" altLang="en-US" smtClean="0"/>
              <a:t>        “计算机系统结构”的含义仍有多种说法，并无统一的定义，下面介绍两种：</a:t>
            </a:r>
            <a:endParaRPr lang="zh-CN" altLang="en-US" smtClean="0"/>
          </a:p>
        </p:txBody>
      </p:sp>
      <p:sp>
        <p:nvSpPr>
          <p:cNvPr id="26629" name="Text Box 7"/>
          <p:cNvSpPr txBox="1">
            <a:spLocks noChangeArrowheads="1"/>
          </p:cNvSpPr>
          <p:nvPr/>
        </p:nvSpPr>
        <p:spPr bwMode="auto">
          <a:xfrm>
            <a:off x="3276600" y="4191000"/>
            <a:ext cx="2590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90000"/>
              </a:lnSpc>
              <a:buClr>
                <a:schemeClr val="tx1"/>
              </a:buClr>
              <a:buFont typeface="Wingdings" panose="05000000000000000000" pitchFamily="2" charset="2"/>
              <a:buChar char="Ø"/>
            </a:pPr>
            <a:r>
              <a:rPr lang="zh-CN" altLang="en-US">
                <a:latin typeface="楷体_GB2312" pitchFamily="49" charset="-122"/>
              </a:rPr>
              <a:t>  </a:t>
            </a:r>
            <a:r>
              <a:rPr lang="zh-CN" altLang="en-US">
                <a:latin typeface="楷体_GB2312" pitchFamily="49" charset="-122"/>
                <a:hlinkClick r:id="rId3" action="ppaction://hlinksldjump"/>
              </a:rPr>
              <a:t>定义一</a:t>
            </a:r>
            <a:endParaRPr lang="zh-CN" altLang="en-US">
              <a:latin typeface="楷体_GB2312" pitchFamily="49" charset="-122"/>
            </a:endParaRPr>
          </a:p>
          <a:p>
            <a:pPr eaLnBrk="1" hangingPunct="1">
              <a:lnSpc>
                <a:spcPct val="90000"/>
              </a:lnSpc>
              <a:buClr>
                <a:schemeClr val="tx1"/>
              </a:buClr>
              <a:buFont typeface="Wingdings" panose="05000000000000000000" pitchFamily="2" charset="2"/>
              <a:buChar char="Ø"/>
            </a:pPr>
            <a:endParaRPr lang="zh-CN" altLang="en-US">
              <a:latin typeface="楷体_GB2312" pitchFamily="49" charset="-122"/>
            </a:endParaRPr>
          </a:p>
          <a:p>
            <a:pPr eaLnBrk="1" hangingPunct="1">
              <a:lnSpc>
                <a:spcPct val="90000"/>
              </a:lnSpc>
              <a:buClr>
                <a:schemeClr val="tx1"/>
              </a:buClr>
              <a:buFont typeface="Wingdings" panose="05000000000000000000" pitchFamily="2" charset="2"/>
              <a:buChar char="Ø"/>
            </a:pPr>
            <a:r>
              <a:rPr lang="zh-CN" altLang="en-US">
                <a:latin typeface="楷体_GB2312" pitchFamily="49" charset="-122"/>
              </a:rPr>
              <a:t>  </a:t>
            </a:r>
            <a:r>
              <a:rPr lang="zh-CN" altLang="en-US">
                <a:latin typeface="楷体_GB2312" pitchFamily="49" charset="-122"/>
                <a:hlinkClick r:id="rId4" action="ppaction://hlinksldjump"/>
              </a:rPr>
              <a:t>定义二</a:t>
            </a:r>
            <a:endParaRPr lang="zh-CN" altLang="en-US">
              <a:latin typeface="楷体_GB2312" pitchFamily="49" charset="-122"/>
            </a:endParaRPr>
          </a:p>
        </p:txBody>
      </p:sp>
      <p:sp>
        <p:nvSpPr>
          <p:cNvPr id="2663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zh-CN" altLang="en-US" smtClean="0"/>
              <a:t>定义一</a:t>
            </a:r>
            <a:endParaRPr lang="zh-CN" altLang="en-US" smtClean="0"/>
          </a:p>
        </p:txBody>
      </p:sp>
      <p:sp>
        <p:nvSpPr>
          <p:cNvPr id="276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概念</a:t>
            </a:r>
            <a:endParaRPr lang="zh-CN" altLang="en-US" sz="1200" b="0">
              <a:latin typeface="Times New Roman" panose="02020603050405020304" pitchFamily="18" charset="0"/>
              <a:ea typeface="幼圆" panose="02010509060101010101" pitchFamily="49" charset="-122"/>
            </a:endParaRPr>
          </a:p>
        </p:txBody>
      </p:sp>
      <p:sp>
        <p:nvSpPr>
          <p:cNvPr id="55302" name="Rectangle 6"/>
          <p:cNvSpPr>
            <a:spLocks noGrp="1" noChangeArrowheads="1"/>
          </p:cNvSpPr>
          <p:nvPr>
            <p:ph type="body" idx="1"/>
          </p:nvPr>
        </p:nvSpPr>
        <p:spPr>
          <a:xfrm>
            <a:off x="809625" y="1989138"/>
            <a:ext cx="7958138" cy="1584325"/>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L="0" indent="0" eaLnBrk="1" hangingPunct="1">
              <a:buFont typeface="Wingdings" panose="05000000000000000000" pitchFamily="2" charset="2"/>
              <a:buNone/>
              <a:defRPr/>
            </a:pPr>
            <a:r>
              <a:rPr lang="zh-CN" altLang="en-US" smtClean="0">
                <a:solidFill>
                  <a:srgbClr val="FF3300"/>
                </a:solidFill>
                <a:effectLst>
                  <a:outerShdw blurRad="38100" dist="38100" dir="2700000" algn="tl">
                    <a:srgbClr val="C0C0C0"/>
                  </a:outerShdw>
                </a:effectLst>
              </a:rPr>
              <a:t>       计算机系统结构是从程序员所看到的计算机的属性，即计算机的概念性结构和功能特性。 </a:t>
            </a:r>
            <a:r>
              <a:rPr lang="zh-CN" altLang="en-US" smtClean="0"/>
              <a:t>（</a:t>
            </a:r>
            <a:r>
              <a:rPr lang="en-US" altLang="zh-CN" smtClean="0"/>
              <a:t>Amdahl, 1964）</a:t>
            </a:r>
            <a:endParaRPr lang="zh-CN" altLang="en-US" smtClean="0"/>
          </a:p>
        </p:txBody>
      </p:sp>
      <p:sp>
        <p:nvSpPr>
          <p:cNvPr id="55308" name="Rectangle 12"/>
          <p:cNvSpPr>
            <a:spLocks noChangeArrowheads="1"/>
          </p:cNvSpPr>
          <p:nvPr/>
        </p:nvSpPr>
        <p:spPr bwMode="auto">
          <a:xfrm>
            <a:off x="838200" y="4114800"/>
            <a:ext cx="7958138" cy="2362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23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814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005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1196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768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340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12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84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FF3300"/>
              </a:buClr>
              <a:buFont typeface="Wingdings" panose="05000000000000000000" pitchFamily="2" charset="2"/>
              <a:buChar char="v"/>
              <a:defRPr/>
            </a:pPr>
            <a:r>
              <a:rPr lang="zh-CN" altLang="en-US" b="1" smtClean="0">
                <a:latin typeface="楷体_GB2312" pitchFamily="49" charset="-122"/>
                <a:ea typeface="楷体_GB2312" pitchFamily="49" charset="-122"/>
              </a:rPr>
              <a:t> </a:t>
            </a:r>
            <a:r>
              <a:rPr lang="zh-CN" altLang="en-US" b="1" smtClean="0">
                <a:solidFill>
                  <a:srgbClr val="FF3300"/>
                </a:solidFill>
                <a:effectLst>
                  <a:outerShdw blurRad="38100" dist="38100" dir="2700000" algn="tl">
                    <a:srgbClr val="C0C0C0"/>
                  </a:outerShdw>
                </a:effectLst>
                <a:latin typeface="楷体_GB2312" pitchFamily="49" charset="-122"/>
                <a:ea typeface="楷体_GB2312" pitchFamily="49" charset="-122"/>
              </a:rPr>
              <a:t>概念性结构</a:t>
            </a:r>
            <a:endParaRPr lang="zh-CN" altLang="en-US" b="1" smtClean="0">
              <a:solidFill>
                <a:srgbClr val="FF3300"/>
              </a:solidFill>
              <a:effectLst>
                <a:outerShdw blurRad="38100" dist="38100" dir="2700000" algn="tl">
                  <a:srgbClr val="C0C0C0"/>
                </a:outerShdw>
              </a:effectLst>
              <a:latin typeface="楷体_GB2312" pitchFamily="49" charset="-122"/>
              <a:ea typeface="楷体_GB2312" pitchFamily="49" charset="-122"/>
            </a:endParaRPr>
          </a:p>
          <a:p>
            <a:pPr>
              <a:lnSpc>
                <a:spcPct val="90000"/>
              </a:lnSpc>
              <a:spcBef>
                <a:spcPct val="20000"/>
              </a:spcBef>
              <a:defRPr/>
            </a:pPr>
            <a:r>
              <a:rPr lang="zh-CN" altLang="en-US" b="1" smtClean="0">
                <a:latin typeface="楷体_GB2312" pitchFamily="49" charset="-122"/>
                <a:ea typeface="楷体_GB2312" pitchFamily="49" charset="-122"/>
              </a:rPr>
              <a:t>   是指计算机系统中所有部件之间的逻辑连接结构。</a:t>
            </a:r>
            <a:endParaRPr lang="zh-CN" altLang="en-US" b="1" smtClean="0">
              <a:latin typeface="楷体_GB2312" pitchFamily="49" charset="-122"/>
              <a:ea typeface="楷体_GB2312" pitchFamily="49" charset="-122"/>
            </a:endParaRPr>
          </a:p>
          <a:p>
            <a:pPr>
              <a:lnSpc>
                <a:spcPct val="90000"/>
              </a:lnSpc>
              <a:spcBef>
                <a:spcPct val="20000"/>
              </a:spcBef>
              <a:buClr>
                <a:srgbClr val="FF3300"/>
              </a:buClr>
              <a:buFont typeface="Wingdings" panose="05000000000000000000" pitchFamily="2" charset="2"/>
              <a:buChar char="v"/>
              <a:defRPr/>
            </a:pPr>
            <a:r>
              <a:rPr lang="zh-CN" altLang="en-US" b="1" smtClean="0">
                <a:solidFill>
                  <a:srgbClr val="FF3300"/>
                </a:solidFill>
                <a:effectLst>
                  <a:outerShdw blurRad="38100" dist="38100" dir="2700000" algn="tl">
                    <a:srgbClr val="C0C0C0"/>
                  </a:outerShdw>
                </a:effectLst>
                <a:latin typeface="楷体_GB2312" pitchFamily="49" charset="-122"/>
                <a:ea typeface="楷体_GB2312" pitchFamily="49" charset="-122"/>
              </a:rPr>
              <a:t> 功能特性</a:t>
            </a:r>
            <a:endParaRPr lang="zh-CN" altLang="en-US" b="1" smtClean="0">
              <a:solidFill>
                <a:srgbClr val="FF3300"/>
              </a:solidFill>
              <a:effectLst>
                <a:outerShdw blurRad="38100" dist="38100" dir="2700000" algn="tl">
                  <a:srgbClr val="C0C0C0"/>
                </a:outerShdw>
              </a:effectLst>
              <a:latin typeface="楷体_GB2312" pitchFamily="49" charset="-122"/>
              <a:ea typeface="楷体_GB2312" pitchFamily="49" charset="-122"/>
            </a:endParaRPr>
          </a:p>
          <a:p>
            <a:pPr>
              <a:lnSpc>
                <a:spcPct val="90000"/>
              </a:lnSpc>
              <a:spcBef>
                <a:spcPct val="20000"/>
              </a:spcBef>
              <a:defRPr/>
            </a:pPr>
            <a:r>
              <a:rPr lang="zh-CN" altLang="en-US" b="1" smtClean="0">
                <a:latin typeface="楷体_GB2312" pitchFamily="49" charset="-122"/>
                <a:ea typeface="楷体_GB2312" pitchFamily="49" charset="-122"/>
              </a:rPr>
              <a:t>   主要是指计算机系统的如下功能：数据表示、寻址方式、寄存器组织、指令系统、存储系统、中断机构、</a:t>
            </a:r>
            <a:r>
              <a:rPr lang="en-US" altLang="zh-CN" b="1" smtClean="0">
                <a:latin typeface="楷体_GB2312" pitchFamily="49" charset="-122"/>
                <a:ea typeface="楷体_GB2312" pitchFamily="49" charset="-122"/>
              </a:rPr>
              <a:t>I/O</a:t>
            </a:r>
            <a:r>
              <a:rPr lang="zh-CN" altLang="en-US" b="1" smtClean="0">
                <a:latin typeface="楷体_GB2312" pitchFamily="49" charset="-122"/>
                <a:ea typeface="楷体_GB2312" pitchFamily="49" charset="-122"/>
              </a:rPr>
              <a:t>结构等。</a:t>
            </a:r>
            <a:endParaRPr lang="zh-CN" altLang="en-US" b="1" smtClean="0">
              <a:latin typeface="楷体_GB2312" pitchFamily="49" charset="-122"/>
              <a:ea typeface="楷体_GB2312" pitchFamily="49" charset="-122"/>
            </a:endParaRPr>
          </a:p>
        </p:txBody>
      </p:sp>
      <p:sp>
        <p:nvSpPr>
          <p:cNvPr id="27654" name="AutoShape 16"/>
          <p:cNvSpPr>
            <a:spLocks noChangeArrowheads="1"/>
          </p:cNvSpPr>
          <p:nvPr/>
        </p:nvSpPr>
        <p:spPr bwMode="auto">
          <a:xfrm flipV="1">
            <a:off x="5076825" y="3141663"/>
            <a:ext cx="3276600" cy="1143000"/>
          </a:xfrm>
          <a:prstGeom prst="cloudCallout">
            <a:avLst>
              <a:gd name="adj1" fmla="val -85903"/>
              <a:gd name="adj2" fmla="val 19444"/>
            </a:avLst>
          </a:prstGeom>
          <a:solidFill>
            <a:srgbClr val="FFFF00"/>
          </a:solidFill>
          <a:ln w="28575">
            <a:solidFill>
              <a:schemeClr val="tx1"/>
            </a:solidFill>
            <a:rou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400" b="0">
                <a:latin typeface="Times New Roman" panose="02020603050405020304" pitchFamily="18" charset="0"/>
                <a:ea typeface="方正舒体" panose="02010601030101010101" pitchFamily="2" charset="-122"/>
              </a:rPr>
              <a:t>哎！未指明程序员的级别</a:t>
            </a:r>
            <a:endParaRPr lang="zh-CN" altLang="en-US" sz="2400" b="0">
              <a:latin typeface="Times New Roman" panose="02020603050405020304" pitchFamily="18" charset="0"/>
              <a:ea typeface="方正舒体" panose="02010601030101010101" pitchFamily="2" charset="-122"/>
            </a:endParaRPr>
          </a:p>
        </p:txBody>
      </p:sp>
      <p:sp>
        <p:nvSpPr>
          <p:cNvPr id="27655"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zh-CN" altLang="en-US" smtClean="0"/>
              <a:t>定义二</a:t>
            </a:r>
            <a:endParaRPr lang="zh-CN" altLang="en-US" smtClean="0"/>
          </a:p>
        </p:txBody>
      </p:sp>
      <p:sp>
        <p:nvSpPr>
          <p:cNvPr id="286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概念</a:t>
            </a:r>
            <a:endParaRPr lang="zh-CN" altLang="en-US" sz="1200" b="0">
              <a:latin typeface="Times New Roman" panose="02020603050405020304" pitchFamily="18" charset="0"/>
              <a:ea typeface="幼圆" panose="02010509060101010101" pitchFamily="49" charset="-122"/>
            </a:endParaRPr>
          </a:p>
        </p:txBody>
      </p:sp>
      <p:sp>
        <p:nvSpPr>
          <p:cNvPr id="58372" name="Rectangle 4"/>
          <p:cNvSpPr>
            <a:spLocks noGrp="1" noChangeArrowheads="1"/>
          </p:cNvSpPr>
          <p:nvPr>
            <p:ph type="body" idx="1"/>
          </p:nvPr>
        </p:nvSpPr>
        <p:spPr>
          <a:xfrm>
            <a:off x="838200" y="2060575"/>
            <a:ext cx="7958138" cy="2587625"/>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L="0" indent="0" eaLnBrk="1" hangingPunct="1">
              <a:lnSpc>
                <a:spcPct val="120000"/>
              </a:lnSpc>
              <a:buFont typeface="Wingdings" panose="05000000000000000000" pitchFamily="2" charset="2"/>
              <a:buNone/>
              <a:defRPr/>
            </a:pPr>
            <a:r>
              <a:rPr lang="zh-CN" altLang="en-US" smtClean="0"/>
              <a:t>       </a:t>
            </a:r>
            <a:r>
              <a:rPr lang="zh-CN" altLang="en-US" smtClean="0">
                <a:solidFill>
                  <a:srgbClr val="FF3300"/>
                </a:solidFill>
                <a:effectLst>
                  <a:outerShdw blurRad="38100" dist="38100" dir="2700000" algn="tl">
                    <a:srgbClr val="C0C0C0"/>
                  </a:outerShdw>
                </a:effectLst>
              </a:rPr>
              <a:t>计算机系统结构是从机器语言程序员所看到的计算机的属性，即计算机的概念性结构和功能特性。</a:t>
            </a:r>
            <a:r>
              <a:rPr lang="zh-CN" altLang="en-US" smtClean="0"/>
              <a:t>即：计算机系统结构主要研究软硬件功能分配和对软硬件界面的确定。</a:t>
            </a:r>
            <a:endParaRPr lang="zh-CN" altLang="en-US" smtClean="0"/>
          </a:p>
        </p:txBody>
      </p:sp>
      <p:sp>
        <p:nvSpPr>
          <p:cNvPr id="28677" name="AutoShape 7"/>
          <p:cNvSpPr>
            <a:spLocks noChangeArrowheads="1"/>
          </p:cNvSpPr>
          <p:nvPr/>
        </p:nvSpPr>
        <p:spPr bwMode="auto">
          <a:xfrm flipV="1">
            <a:off x="1619250" y="5013325"/>
            <a:ext cx="3810000" cy="1371600"/>
          </a:xfrm>
          <a:prstGeom prst="cloudCallout">
            <a:avLst>
              <a:gd name="adj1" fmla="val 62792"/>
              <a:gd name="adj2" fmla="val 82292"/>
            </a:avLst>
          </a:prstGeom>
          <a:solidFill>
            <a:srgbClr val="FFFF00"/>
          </a:solidFill>
          <a:ln w="28575">
            <a:solidFill>
              <a:schemeClr val="tx1"/>
            </a:solidFill>
            <a:rou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400" b="0">
                <a:latin typeface="Times New Roman" panose="02020603050405020304" pitchFamily="18" charset="0"/>
                <a:ea typeface="方正舒体" panose="02010601030101010101" pitchFamily="2" charset="-122"/>
              </a:rPr>
              <a:t>明确多了！</a:t>
            </a:r>
            <a:r>
              <a:rPr lang="zh-CN" altLang="en-US" sz="2400" b="0">
                <a:latin typeface="宋体" panose="02010600030101010101" pitchFamily="2" charset="-122"/>
                <a:ea typeface="方正舒体" panose="02010601030101010101" pitchFamily="2" charset="-122"/>
              </a:rPr>
              <a:t>传统机器级嘛！</a:t>
            </a:r>
            <a:endParaRPr lang="zh-CN" altLang="en-US" sz="2400" b="0">
              <a:latin typeface="Times New Roman" panose="02020603050405020304" pitchFamily="18" charset="0"/>
              <a:ea typeface="方正舒体" panose="02010601030101010101" pitchFamily="2" charset="-122"/>
            </a:endParaRPr>
          </a:p>
        </p:txBody>
      </p:sp>
      <p:sp>
        <p:nvSpPr>
          <p:cNvPr id="28678"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zh-CN" altLang="en-US" smtClean="0"/>
              <a:t>主要任务</a:t>
            </a:r>
            <a:endParaRPr lang="zh-CN" altLang="en-US" smtClean="0"/>
          </a:p>
        </p:txBody>
      </p:sp>
      <p:sp>
        <p:nvSpPr>
          <p:cNvPr id="61448" name="Rectangle 8"/>
          <p:cNvSpPr>
            <a:spLocks noGrp="1" noChangeArrowheads="1"/>
          </p:cNvSpPr>
          <p:nvPr>
            <p:ph type="body" sz="half" idx="1"/>
          </p:nvPr>
        </p:nvSpPr>
        <p:spPr>
          <a:xfrm>
            <a:off x="838200" y="2133600"/>
            <a:ext cx="3902075" cy="4267200"/>
          </a:xfrm>
        </p:spPr>
        <p:txBody>
          <a:bodyPr/>
          <a:lstStyle/>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数据表示：</a:t>
            </a:r>
            <a:r>
              <a:rPr lang="zh-CN" altLang="en-US" sz="2200" smtClean="0"/>
              <a:t>指硬件能直接识别和处理的数据类型和格式等</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寻址方式：</a:t>
            </a:r>
            <a:r>
              <a:rPr lang="zh-CN" altLang="en-US" sz="2200" smtClean="0"/>
              <a:t>包括最小寻址单位、寻址方式的种类、表示和地址计算等</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寄存器组织：</a:t>
            </a:r>
            <a:r>
              <a:rPr lang="zh-CN" altLang="en-US" sz="2200" smtClean="0"/>
              <a:t>包括操作数寄存器、变址寄存器、控制寄存器和某些专用寄存器的定义、数量和使用约定</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指令系统：</a:t>
            </a:r>
            <a:r>
              <a:rPr lang="zh-CN" altLang="en-US" sz="2200" smtClean="0"/>
              <a:t>包括机器指令的操作类型和格式，指令间的排序方式和控制机构等</a:t>
            </a:r>
            <a:endParaRPr lang="zh-CN" altLang="en-US" sz="2200" smtClean="0"/>
          </a:p>
        </p:txBody>
      </p:sp>
      <p:sp>
        <p:nvSpPr>
          <p:cNvPr id="61449" name="Rectangle 9"/>
          <p:cNvSpPr>
            <a:spLocks noGrp="1" noChangeArrowheads="1"/>
          </p:cNvSpPr>
          <p:nvPr>
            <p:ph type="body" sz="half" idx="2"/>
          </p:nvPr>
        </p:nvSpPr>
        <p:spPr>
          <a:xfrm>
            <a:off x="4876800" y="2133600"/>
            <a:ext cx="3903663" cy="4267200"/>
          </a:xfrm>
        </p:spPr>
        <p:txBody>
          <a:bodyPr/>
          <a:lstStyle/>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存储系统：</a:t>
            </a:r>
            <a:r>
              <a:rPr lang="zh-CN" altLang="en-US" sz="2200" smtClean="0"/>
              <a:t>包括最小编址单位、编址方式、主存容量、最大可编址空间等 </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中断机构：</a:t>
            </a:r>
            <a:r>
              <a:rPr lang="zh-CN" altLang="en-US" sz="2200" smtClean="0"/>
              <a:t>包括中断类型、中断分级、中断处理程序的功能和入口地址等 </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机器工作状态的定义和切换</a:t>
            </a:r>
            <a:r>
              <a:rPr lang="zh-CN" altLang="en-US" sz="2200" smtClean="0"/>
              <a:t> </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solidFill>
                  <a:srgbClr val="FF3300"/>
                </a:solidFill>
                <a:effectLst>
                  <a:outerShdw blurRad="38100" dist="38100" dir="2700000" algn="tl">
                    <a:srgbClr val="C0C0C0"/>
                  </a:outerShdw>
                </a:effectLst>
              </a:rPr>
              <a:t>机器级的</a:t>
            </a:r>
            <a:r>
              <a:rPr lang="en-US" altLang="zh-CN" sz="2200" smtClean="0">
                <a:solidFill>
                  <a:srgbClr val="FF3300"/>
                </a:solidFill>
                <a:effectLst>
                  <a:outerShdw blurRad="38100" dist="38100" dir="2700000" algn="tl">
                    <a:srgbClr val="C0C0C0"/>
                  </a:outerShdw>
                </a:effectLst>
              </a:rPr>
              <a:t>I/O</a:t>
            </a:r>
            <a:r>
              <a:rPr lang="zh-CN" altLang="en-US" sz="2200" smtClean="0">
                <a:solidFill>
                  <a:srgbClr val="FF3300"/>
                </a:solidFill>
                <a:effectLst>
                  <a:outerShdw blurRad="38100" dist="38100" dir="2700000" algn="tl">
                    <a:srgbClr val="C0C0C0"/>
                  </a:outerShdw>
                </a:effectLst>
              </a:rPr>
              <a:t>结构：</a:t>
            </a:r>
            <a:r>
              <a:rPr lang="zh-CN" altLang="en-US" sz="2200" smtClean="0"/>
              <a:t>包括</a:t>
            </a:r>
            <a:r>
              <a:rPr lang="en-US" altLang="zh-CN" sz="2200" smtClean="0"/>
              <a:t>I/O</a:t>
            </a:r>
            <a:r>
              <a:rPr lang="zh-CN" altLang="en-US" sz="2200" smtClean="0"/>
              <a:t>的连接/访问方式、数据的源和目的、数据传送量、操作的结束和出错指示等</a:t>
            </a:r>
            <a:endParaRPr lang="zh-CN" altLang="en-US" sz="2200" smtClean="0"/>
          </a:p>
          <a:p>
            <a:pPr eaLnBrk="1" hangingPunct="1">
              <a:lnSpc>
                <a:spcPct val="90000"/>
              </a:lnSpc>
              <a:buClr>
                <a:srgbClr val="FF3300"/>
              </a:buClr>
              <a:buFont typeface="Wingdings" panose="05000000000000000000" pitchFamily="2" charset="2"/>
              <a:buChar char="Ø"/>
              <a:defRPr/>
            </a:pPr>
            <a:r>
              <a:rPr lang="zh-CN" altLang="en-US" sz="2200" smtClean="0"/>
              <a:t> </a:t>
            </a:r>
            <a:r>
              <a:rPr lang="zh-CN" altLang="en-US" sz="2200" smtClean="0">
                <a:solidFill>
                  <a:srgbClr val="FF3300"/>
                </a:solidFill>
                <a:effectLst>
                  <a:outerShdw blurRad="38100" dist="38100" dir="2700000" algn="tl">
                    <a:srgbClr val="C0C0C0"/>
                  </a:outerShdw>
                </a:effectLst>
              </a:rPr>
              <a:t>信息保护：</a:t>
            </a:r>
            <a:r>
              <a:rPr lang="zh-CN" altLang="en-US" sz="2200" smtClean="0"/>
              <a:t>包括保护方式、硬件对信息保护的支持</a:t>
            </a:r>
            <a:endParaRPr lang="zh-CN" altLang="en-US" sz="2200" smtClean="0"/>
          </a:p>
        </p:txBody>
      </p:sp>
      <p:sp>
        <p:nvSpPr>
          <p:cNvPr id="2970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概念</a:t>
            </a:r>
            <a:endParaRPr lang="zh-CN" altLang="en-US" sz="1200" b="0">
              <a:latin typeface="Times New Roman" panose="02020603050405020304" pitchFamily="18" charset="0"/>
              <a:ea typeface="幼圆" panose="02010509060101010101" pitchFamily="49" charset="-122"/>
            </a:endParaRPr>
          </a:p>
        </p:txBody>
      </p:sp>
      <p:sp>
        <p:nvSpPr>
          <p:cNvPr id="29702"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smtClean="0"/>
              <a:t>计算机组成的概念</a:t>
            </a:r>
            <a:endParaRPr lang="zh-CN" altLang="en-US" smtClean="0"/>
          </a:p>
        </p:txBody>
      </p:sp>
      <p:sp>
        <p:nvSpPr>
          <p:cNvPr id="30723"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60423" name="Rectangle 7"/>
          <p:cNvSpPr>
            <a:spLocks noGrp="1" noChangeArrowheads="1"/>
          </p:cNvSpPr>
          <p:nvPr>
            <p:ph type="body" idx="1"/>
          </p:nvPr>
        </p:nvSpPr>
        <p:spPr>
          <a:xfrm>
            <a:off x="809625" y="1989138"/>
            <a:ext cx="7958138" cy="2303462"/>
          </a:xfrm>
        </p:spPr>
        <p:txBody>
          <a:bodyPr/>
          <a:lstStyle/>
          <a:p>
            <a:pPr marL="476250" indent="-476250" eaLnBrk="1" hangingPunct="1">
              <a:lnSpc>
                <a:spcPct val="110000"/>
              </a:lnSpc>
              <a:buClr>
                <a:srgbClr val="FF3300"/>
              </a:buClr>
              <a:buFont typeface="Wingdings" panose="05000000000000000000" pitchFamily="2" charset="2"/>
              <a:buChar char="v"/>
              <a:defRPr/>
            </a:pPr>
            <a:r>
              <a:rPr lang="zh-CN" altLang="en-US" sz="2800" smtClean="0">
                <a:solidFill>
                  <a:srgbClr val="FF3300"/>
                </a:solidFill>
                <a:effectLst>
                  <a:outerShdw blurRad="38100" dist="38100" dir="2700000" algn="tl">
                    <a:srgbClr val="C0C0C0"/>
                  </a:outerShdw>
                </a:effectLst>
              </a:rPr>
              <a:t>计算机组成是计算机系统结构的逻辑实现，它包括传统机器级内的数据流和控制流的组织、逻辑设计等。</a:t>
            </a:r>
            <a:endParaRPr lang="zh-CN" altLang="en-US" sz="2800" smtClean="0">
              <a:solidFill>
                <a:srgbClr val="FF3300"/>
              </a:solidFill>
              <a:effectLst>
                <a:outerShdw blurRad="38100" dist="38100" dir="2700000" algn="tl">
                  <a:srgbClr val="C0C0C0"/>
                </a:outerShdw>
              </a:effectLst>
            </a:endParaRPr>
          </a:p>
          <a:p>
            <a:pPr marL="476250" indent="-476250" eaLnBrk="1" hangingPunct="1">
              <a:lnSpc>
                <a:spcPct val="110000"/>
              </a:lnSpc>
              <a:spcBef>
                <a:spcPct val="50000"/>
              </a:spcBef>
              <a:buClr>
                <a:srgbClr val="FF3300"/>
              </a:buClr>
              <a:buFont typeface="Wingdings" panose="05000000000000000000" pitchFamily="2" charset="2"/>
              <a:buChar char="v"/>
              <a:defRPr/>
            </a:pPr>
            <a:r>
              <a:rPr lang="zh-CN" altLang="en-US" sz="2800" smtClean="0">
                <a:solidFill>
                  <a:srgbClr val="FF3300"/>
                </a:solidFill>
                <a:effectLst>
                  <a:outerShdw blurRad="38100" dist="38100" dir="2700000" algn="tl">
                    <a:srgbClr val="C0C0C0"/>
                  </a:outerShdw>
                </a:effectLst>
              </a:rPr>
              <a:t>设计内容</a:t>
            </a:r>
            <a:endParaRPr lang="zh-CN" altLang="en-US" sz="2800" smtClean="0">
              <a:solidFill>
                <a:srgbClr val="FF3300"/>
              </a:solidFill>
              <a:effectLst>
                <a:outerShdw blurRad="38100" dist="38100" dir="2700000" algn="tl">
                  <a:srgbClr val="C0C0C0"/>
                </a:outerShdw>
              </a:effectLst>
            </a:endParaRPr>
          </a:p>
        </p:txBody>
      </p:sp>
      <p:sp>
        <p:nvSpPr>
          <p:cNvPr id="30725" name="Rectangle 8"/>
          <p:cNvSpPr>
            <a:spLocks noChangeArrowheads="1"/>
          </p:cNvSpPr>
          <p:nvPr/>
        </p:nvSpPr>
        <p:spPr bwMode="auto">
          <a:xfrm>
            <a:off x="900113" y="4292600"/>
            <a:ext cx="45354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数据通路宽度</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专用部件的设置</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各种操作对部件的共享程度</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功能部件的并行度</a:t>
            </a:r>
            <a:endParaRPr lang="zh-CN" altLang="en-US" sz="2400">
              <a:latin typeface="Times New Roman" panose="02020603050405020304" pitchFamily="18" charset="0"/>
            </a:endParaRPr>
          </a:p>
        </p:txBody>
      </p:sp>
      <p:sp>
        <p:nvSpPr>
          <p:cNvPr id="30726" name="Rectangle 9"/>
          <p:cNvSpPr>
            <a:spLocks noChangeArrowheads="1"/>
          </p:cNvSpPr>
          <p:nvPr/>
        </p:nvSpPr>
        <p:spPr bwMode="auto">
          <a:xfrm>
            <a:off x="4932363" y="4292600"/>
            <a:ext cx="3816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控制机构的组成方式</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缓冲和排队</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容错技术</a:t>
            </a:r>
            <a:endParaRPr lang="zh-CN" altLang="en-US" sz="2400">
              <a:latin typeface="Times New Roman" panose="02020603050405020304" pitchFamily="18" charset="0"/>
            </a:endParaRPr>
          </a:p>
          <a:p>
            <a:pPr lvl="1" eaLnBrk="1" hangingPunct="1">
              <a:lnSpc>
                <a:spcPct val="110000"/>
              </a:lnSpc>
              <a:buSzPct val="75000"/>
              <a:buFont typeface="Wingdings" panose="05000000000000000000" pitchFamily="2" charset="2"/>
              <a:buChar char="Ø"/>
            </a:pPr>
            <a:r>
              <a:rPr lang="zh-CN" altLang="en-US" sz="2400">
                <a:latin typeface="Times New Roman" panose="02020603050405020304" pitchFamily="18" charset="0"/>
              </a:rPr>
              <a:t>预测和评估</a:t>
            </a:r>
            <a:endParaRPr lang="zh-CN" altLang="en-US" sz="2400">
              <a:latin typeface="Times New Roman" panose="02020603050405020304" pitchFamily="18" charset="0"/>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计算机实现的概念</a:t>
            </a:r>
            <a:endParaRPr lang="zh-CN" altLang="en-US" smtClean="0"/>
          </a:p>
        </p:txBody>
      </p:sp>
      <p:sp>
        <p:nvSpPr>
          <p:cNvPr id="31747"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59399" name="Rectangle 7"/>
          <p:cNvSpPr>
            <a:spLocks noGrp="1" noChangeArrowheads="1"/>
          </p:cNvSpPr>
          <p:nvPr>
            <p:ph type="body" idx="1"/>
          </p:nvPr>
        </p:nvSpPr>
        <p:spPr/>
        <p:txBody>
          <a:bodyPr/>
          <a:lstStyle/>
          <a:p>
            <a:pPr eaLnBrk="1" hangingPunct="1">
              <a:buClr>
                <a:srgbClr val="FF3300"/>
              </a:buClr>
              <a:defRPr/>
            </a:pPr>
            <a:r>
              <a:rPr lang="zh-CN" altLang="en-US" smtClean="0">
                <a:solidFill>
                  <a:srgbClr val="FF3300"/>
                </a:solidFill>
                <a:effectLst>
                  <a:outerShdw blurRad="38100" dist="38100" dir="2700000" algn="tl">
                    <a:srgbClr val="C0C0C0"/>
                  </a:outerShdw>
                </a:effectLst>
              </a:rPr>
              <a:t>计算机实现是计算机组成的物理实现</a:t>
            </a:r>
            <a:endParaRPr lang="zh-CN" altLang="en-US" smtClean="0">
              <a:solidFill>
                <a:srgbClr val="FF3300"/>
              </a:solidFill>
              <a:effectLst>
                <a:outerShdw blurRad="38100" dist="38100" dir="2700000" algn="tl">
                  <a:srgbClr val="C0C0C0"/>
                </a:outerShdw>
              </a:effectLst>
            </a:endParaRPr>
          </a:p>
          <a:p>
            <a:pPr eaLnBrk="1" hangingPunct="1">
              <a:buClr>
                <a:srgbClr val="FF3300"/>
              </a:buClr>
              <a:defRPr/>
            </a:pPr>
            <a:r>
              <a:rPr lang="zh-CN" altLang="en-US" smtClean="0">
                <a:solidFill>
                  <a:srgbClr val="FF3300"/>
                </a:solidFill>
                <a:effectLst>
                  <a:outerShdw blurRad="38100" dist="38100" dir="2700000" algn="tl">
                    <a:srgbClr val="C0C0C0"/>
                  </a:outerShdw>
                </a:effectLst>
              </a:rPr>
              <a:t>设计内容</a:t>
            </a:r>
            <a:endParaRPr lang="zh-CN" altLang="en-US" smtClean="0">
              <a:solidFill>
                <a:srgbClr val="FF3300"/>
              </a:solidFill>
              <a:effectLst>
                <a:outerShdw blurRad="38100" dist="38100" dir="2700000" algn="tl">
                  <a:srgbClr val="C0C0C0"/>
                </a:outerShdw>
              </a:effectLst>
            </a:endParaRPr>
          </a:p>
          <a:p>
            <a:pPr lvl="1" eaLnBrk="1" hangingPunct="1">
              <a:buSzPct val="65000"/>
              <a:buFont typeface="Wingdings" panose="05000000000000000000" pitchFamily="2" charset="2"/>
              <a:buChar char="Ø"/>
              <a:defRPr/>
            </a:pPr>
            <a:r>
              <a:rPr lang="zh-CN" altLang="en-US" smtClean="0"/>
              <a:t>专用芯片（</a:t>
            </a:r>
            <a:r>
              <a:rPr lang="en-US" altLang="zh-CN" smtClean="0"/>
              <a:t>ASIC）</a:t>
            </a:r>
            <a:r>
              <a:rPr lang="zh-CN" altLang="en-US" smtClean="0"/>
              <a:t>的设计</a:t>
            </a:r>
            <a:endParaRPr lang="zh-CN" altLang="en-US" smtClean="0"/>
          </a:p>
          <a:p>
            <a:pPr lvl="1" eaLnBrk="1" hangingPunct="1">
              <a:buSzPct val="65000"/>
              <a:buFont typeface="Wingdings" panose="05000000000000000000" pitchFamily="2" charset="2"/>
              <a:buChar char="Ø"/>
              <a:defRPr/>
            </a:pPr>
            <a:r>
              <a:rPr lang="zh-CN" altLang="en-US" smtClean="0"/>
              <a:t>处理机、</a:t>
            </a:r>
            <a:r>
              <a:rPr lang="en-US" altLang="zh-CN" smtClean="0"/>
              <a:t>Cache</a:t>
            </a:r>
            <a:r>
              <a:rPr lang="zh-CN" altLang="en-US" smtClean="0"/>
              <a:t>和主存的物理结构</a:t>
            </a:r>
            <a:endParaRPr lang="zh-CN" altLang="en-US" smtClean="0"/>
          </a:p>
          <a:p>
            <a:pPr lvl="1" eaLnBrk="1" hangingPunct="1">
              <a:buSzPct val="65000"/>
              <a:buFont typeface="Wingdings" panose="05000000000000000000" pitchFamily="2" charset="2"/>
              <a:buChar char="Ø"/>
              <a:defRPr/>
            </a:pPr>
            <a:r>
              <a:rPr lang="zh-CN" altLang="en-US" smtClean="0"/>
              <a:t>器件、模块、插件和底板的逻辑划分和连接</a:t>
            </a:r>
            <a:endParaRPr lang="zh-CN" altLang="en-US" smtClean="0"/>
          </a:p>
          <a:p>
            <a:pPr lvl="1" eaLnBrk="1" hangingPunct="1">
              <a:buSzPct val="65000"/>
              <a:buFont typeface="Wingdings" panose="05000000000000000000" pitchFamily="2" charset="2"/>
              <a:buChar char="Ø"/>
              <a:defRPr/>
            </a:pPr>
            <a:r>
              <a:rPr lang="zh-CN" altLang="en-US" smtClean="0"/>
              <a:t>信号传输</a:t>
            </a:r>
            <a:endParaRPr lang="zh-CN" altLang="en-US" smtClean="0"/>
          </a:p>
          <a:p>
            <a:pPr lvl="1" eaLnBrk="1" hangingPunct="1">
              <a:buSzPct val="65000"/>
              <a:buFont typeface="Wingdings" panose="05000000000000000000" pitchFamily="2" charset="2"/>
              <a:buChar char="Ø"/>
              <a:defRPr/>
            </a:pPr>
            <a:r>
              <a:rPr lang="zh-CN" altLang="en-US" smtClean="0"/>
              <a:t>电源与冷却</a:t>
            </a:r>
            <a:endParaRPr lang="zh-CN" altLang="en-US" smtClean="0"/>
          </a:p>
          <a:p>
            <a:pPr lvl="1" eaLnBrk="1" hangingPunct="1">
              <a:buSzPct val="65000"/>
              <a:buFont typeface="Wingdings" panose="05000000000000000000" pitchFamily="2" charset="2"/>
              <a:buChar char="Ø"/>
              <a:defRPr/>
            </a:pPr>
            <a:r>
              <a:rPr lang="zh-CN" altLang="en-US" smtClean="0"/>
              <a:t>微组装和整机组装技术</a:t>
            </a:r>
            <a:endParaRPr lang="zh-CN" altLang="en-US"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zh-CN" altLang="en-US" smtClean="0"/>
              <a:t>第一代计算机</a:t>
            </a:r>
            <a:endParaRPr lang="zh-CN" altLang="en-US" smtClean="0"/>
          </a:p>
        </p:txBody>
      </p:sp>
      <p:sp>
        <p:nvSpPr>
          <p:cNvPr id="5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引言</a:t>
            </a:r>
            <a:endParaRPr lang="en-US" altLang="zh-CN" sz="1200" b="0">
              <a:latin typeface="Times New Roman" panose="02020603050405020304" pitchFamily="18" charset="0"/>
              <a:ea typeface="幼圆" panose="02010509060101010101" pitchFamily="49" charset="-122"/>
            </a:endParaRPr>
          </a:p>
        </p:txBody>
      </p:sp>
      <p:sp>
        <p:nvSpPr>
          <p:cNvPr id="5124" name="Rectangle 5"/>
          <p:cNvSpPr>
            <a:spLocks noGrp="1" noChangeArrowheads="1"/>
          </p:cNvSpPr>
          <p:nvPr>
            <p:ph type="body" idx="1"/>
          </p:nvPr>
        </p:nvSpPr>
        <p:spPr>
          <a:xfrm>
            <a:off x="838200" y="2060575"/>
            <a:ext cx="7958138" cy="4259263"/>
          </a:xfrm>
        </p:spPr>
        <p:txBody>
          <a:bodyPr/>
          <a:lstStyle/>
          <a:p>
            <a:pPr marL="0" indent="0" eaLnBrk="1" hangingPunct="1">
              <a:lnSpc>
                <a:spcPct val="120000"/>
              </a:lnSpc>
              <a:buFont typeface="Wingdings" panose="05000000000000000000" pitchFamily="2" charset="2"/>
              <a:buNone/>
            </a:pPr>
            <a:r>
              <a:rPr lang="zh-CN" altLang="en-US" sz="2800" dirty="0" smtClean="0"/>
              <a:t>       将</a:t>
            </a:r>
            <a:r>
              <a:rPr lang="zh-CN" altLang="en-US" sz="2800" dirty="0" smtClean="0">
                <a:solidFill>
                  <a:srgbClr val="FF0000"/>
                </a:solidFill>
              </a:rPr>
              <a:t>电子管</a:t>
            </a:r>
            <a:r>
              <a:rPr lang="zh-CN" altLang="en-US" sz="2800" dirty="0" smtClean="0"/>
              <a:t>和</a:t>
            </a:r>
            <a:r>
              <a:rPr lang="zh-CN" altLang="en-US" sz="2800" dirty="0" smtClean="0">
                <a:solidFill>
                  <a:srgbClr val="FF0000"/>
                </a:solidFill>
              </a:rPr>
              <a:t>继电器存储器</a:t>
            </a:r>
            <a:r>
              <a:rPr lang="zh-CN" altLang="en-US" sz="2800" dirty="0" smtClean="0"/>
              <a:t>用绝缘导线互连起来，</a:t>
            </a:r>
            <a:r>
              <a:rPr lang="zh-CN" altLang="en-US" sz="2800" dirty="0" smtClean="0">
                <a:solidFill>
                  <a:srgbClr val="0000FF"/>
                </a:solidFill>
              </a:rPr>
              <a:t>单个</a:t>
            </a:r>
            <a:r>
              <a:rPr lang="en-US" altLang="zh-CN" sz="2800" dirty="0" smtClean="0">
                <a:solidFill>
                  <a:srgbClr val="0000FF"/>
                </a:solidFill>
              </a:rPr>
              <a:t>CPU</a:t>
            </a:r>
            <a:r>
              <a:rPr lang="zh-CN" altLang="en-US" sz="2800" dirty="0" smtClean="0"/>
              <a:t>，</a:t>
            </a:r>
            <a:r>
              <a:rPr lang="en-US" altLang="zh-CN" sz="2800" dirty="0" smtClean="0"/>
              <a:t>CPU</a:t>
            </a:r>
            <a:r>
              <a:rPr lang="zh-CN" altLang="en-US" sz="2800" dirty="0" smtClean="0"/>
              <a:t>用程序计数器和累加器顺序完成定点运算，采用机器语言或汇编语言，</a:t>
            </a:r>
            <a:r>
              <a:rPr lang="zh-CN" altLang="en-US" sz="2800" dirty="0" smtClean="0">
                <a:solidFill>
                  <a:srgbClr val="0000FF"/>
                </a:solidFill>
              </a:rPr>
              <a:t>用</a:t>
            </a:r>
            <a:r>
              <a:rPr lang="en-US" altLang="zh-CN" sz="2800" dirty="0" smtClean="0">
                <a:solidFill>
                  <a:srgbClr val="0000FF"/>
                </a:solidFill>
              </a:rPr>
              <a:t>CPU</a:t>
            </a:r>
            <a:r>
              <a:rPr lang="zh-CN" altLang="en-US" sz="2800" dirty="0" smtClean="0">
                <a:solidFill>
                  <a:srgbClr val="0000FF"/>
                </a:solidFill>
              </a:rPr>
              <a:t>程序控制</a:t>
            </a:r>
            <a:r>
              <a:rPr lang="en-US" altLang="zh-CN" sz="2800" dirty="0" smtClean="0">
                <a:solidFill>
                  <a:srgbClr val="0000FF"/>
                </a:solidFill>
              </a:rPr>
              <a:t>I/O</a:t>
            </a:r>
            <a:r>
              <a:rPr lang="en-US" altLang="zh-CN" sz="2800" dirty="0" smtClean="0"/>
              <a:t>。</a:t>
            </a:r>
            <a:r>
              <a:rPr lang="zh-CN" altLang="en-US" sz="2800" dirty="0" smtClean="0"/>
              <a:t>代表性系统有：</a:t>
            </a:r>
            <a:r>
              <a:rPr lang="en-US" altLang="zh-CN" sz="2800" dirty="0" smtClean="0"/>
              <a:t>John Von </a:t>
            </a:r>
            <a:r>
              <a:rPr lang="en-US" altLang="zh-CN" sz="2800" dirty="0" err="1" smtClean="0"/>
              <a:t>Neumann、Arthur</a:t>
            </a:r>
            <a:r>
              <a:rPr lang="en-US" altLang="zh-CN" sz="2800" dirty="0" smtClean="0"/>
              <a:t> Burks</a:t>
            </a:r>
            <a:r>
              <a:rPr lang="zh-CN" altLang="en-US" sz="2800" dirty="0" smtClean="0"/>
              <a:t>和</a:t>
            </a:r>
            <a:r>
              <a:rPr lang="en-US" altLang="zh-CN" sz="2800" dirty="0" smtClean="0"/>
              <a:t>Herman </a:t>
            </a:r>
            <a:r>
              <a:rPr lang="en-US" altLang="zh-CN" sz="2800" dirty="0" err="1" smtClean="0"/>
              <a:t>Goldstine</a:t>
            </a:r>
            <a:r>
              <a:rPr lang="zh-CN" altLang="en-US" sz="2800" dirty="0" smtClean="0"/>
              <a:t>于1946年在普林斯顿大学研制成功的</a:t>
            </a:r>
            <a:r>
              <a:rPr lang="en-US" altLang="zh-CN" sz="2800" dirty="0" smtClean="0"/>
              <a:t>IAS</a:t>
            </a:r>
            <a:r>
              <a:rPr lang="zh-CN" altLang="en-US" sz="2800" dirty="0" smtClean="0"/>
              <a:t>计算机；宾夕法尼亚大学莫尔学院于1950年制成的</a:t>
            </a:r>
            <a:r>
              <a:rPr lang="en-US" altLang="zh-CN" sz="2800" dirty="0" smtClean="0"/>
              <a:t>ENIAC；IBM</a:t>
            </a:r>
            <a:r>
              <a:rPr lang="zh-CN" altLang="en-US" sz="2800" dirty="0" smtClean="0"/>
              <a:t>于1953年制造的</a:t>
            </a:r>
            <a:r>
              <a:rPr lang="en-US" altLang="zh-CN" sz="2800" dirty="0" smtClean="0"/>
              <a:t>IBM701</a:t>
            </a:r>
            <a:r>
              <a:rPr lang="zh-CN" altLang="en-US" sz="2800" dirty="0" smtClean="0"/>
              <a:t>计算机。</a:t>
            </a:r>
            <a:endParaRPr lang="zh-CN" altLang="en-US" sz="2800"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smtClean="0"/>
              <a:t>小  结</a:t>
            </a:r>
            <a:endParaRPr lang="zh-CN" altLang="en-US" smtClean="0"/>
          </a:p>
        </p:txBody>
      </p:sp>
      <p:sp>
        <p:nvSpPr>
          <p:cNvPr id="32771"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定义</a:t>
            </a:r>
            <a:endParaRPr lang="zh-CN" altLang="en-US" sz="1200" b="0">
              <a:latin typeface="Times New Roman" panose="02020603050405020304" pitchFamily="18" charset="0"/>
              <a:ea typeface="幼圆" panose="02010509060101010101" pitchFamily="49" charset="-122"/>
            </a:endParaRPr>
          </a:p>
        </p:txBody>
      </p:sp>
      <p:sp>
        <p:nvSpPr>
          <p:cNvPr id="32772" name="Rectangle 5"/>
          <p:cNvSpPr>
            <a:spLocks noGrp="1" noChangeArrowheads="1"/>
          </p:cNvSpPr>
          <p:nvPr>
            <p:ph type="body" idx="1"/>
          </p:nvPr>
        </p:nvSpPr>
        <p:spPr/>
        <p:txBody>
          <a:bodyPr/>
          <a:lstStyle/>
          <a:p>
            <a:pPr marL="0" indent="0" eaLnBrk="1" hangingPunct="1">
              <a:buFont typeface="Wingdings" panose="05000000000000000000" pitchFamily="2" charset="2"/>
              <a:buNone/>
            </a:pPr>
            <a:r>
              <a:rPr lang="zh-CN" altLang="en-US" sz="2600" smtClean="0"/>
              <a:t>       计算机系统结构</a:t>
            </a:r>
            <a:r>
              <a:rPr lang="zh-CN" altLang="en-US" sz="2600" smtClean="0">
                <a:latin typeface="宋体" panose="02010600030101010101" pitchFamily="2" charset="-122"/>
              </a:rPr>
              <a:t>研究计算机系统的软、硬件功能分配和软、硬件界面的确定；计算机组成是计算机系统结构的逻辑实现；计算机实现是计算机组成的物理实现。</a:t>
            </a:r>
            <a:endParaRPr lang="zh-CN" altLang="en-US" sz="2600" smtClean="0">
              <a:latin typeface="宋体" panose="02010600030101010101" pitchFamily="2" charset="-122"/>
            </a:endParaRPr>
          </a:p>
          <a:p>
            <a:pPr marL="0" indent="0" eaLnBrk="1" hangingPunct="1">
              <a:buFont typeface="Wingdings" panose="05000000000000000000" pitchFamily="2" charset="2"/>
              <a:buNone/>
            </a:pPr>
            <a:r>
              <a:rPr lang="zh-CN" altLang="en-US" sz="2600" smtClean="0">
                <a:latin typeface="宋体" panose="02010600030101010101" pitchFamily="2" charset="-122"/>
              </a:rPr>
              <a:t>    具有相同系统结构的计算机可以因为速度等因素的要求而采用不同的组成；一种计算机的组成可以采用多种不同的计算机实现。</a:t>
            </a:r>
            <a:endParaRPr lang="zh-CN" altLang="en-US" sz="2600" smtClean="0">
              <a:latin typeface="宋体" panose="02010600030101010101" pitchFamily="2" charset="-122"/>
            </a:endParaRPr>
          </a:p>
          <a:p>
            <a:pPr marL="0" indent="0" eaLnBrk="1" hangingPunct="1">
              <a:buFont typeface="Wingdings" panose="05000000000000000000" pitchFamily="2" charset="2"/>
              <a:buNone/>
            </a:pPr>
            <a:r>
              <a:rPr lang="zh-CN" altLang="en-US" sz="2600" smtClean="0">
                <a:latin typeface="宋体" panose="02010600030101010101" pitchFamily="2" charset="-122"/>
              </a:rPr>
              <a:t>    系统结构、组成和实现所包含的具体内容随不同时期及不同的计算机系统会有不同，而且随着技术、器件和应用的发展，三者之间的界限越来越模糊。</a:t>
            </a:r>
            <a:endParaRPr lang="zh-CN" altLang="en-US" sz="2600" smtClean="0">
              <a:latin typeface="宋体" panose="02010600030101010101" pitchFamily="2"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计算机系统的</a:t>
            </a:r>
            <a:br>
              <a:rPr lang="zh-CN" altLang="en-US" smtClean="0">
                <a:latin typeface="宋体" panose="02010600030101010101" pitchFamily="2" charset="-122"/>
              </a:rPr>
            </a:br>
            <a:r>
              <a:rPr lang="zh-CN" altLang="en-US" smtClean="0">
                <a:latin typeface="宋体" panose="02010600030101010101" pitchFamily="2" charset="-122"/>
              </a:rPr>
              <a:t>设计技术</a:t>
            </a:r>
            <a:endParaRPr lang="zh-CN" altLang="en-US" smtClean="0"/>
          </a:p>
        </p:txBody>
      </p:sp>
      <p:sp>
        <p:nvSpPr>
          <p:cNvPr id="33795" name="Rectangle 1027"/>
          <p:cNvSpPr>
            <a:spLocks noGrp="1" noChangeArrowheads="1"/>
          </p:cNvSpPr>
          <p:nvPr>
            <p:ph type="body" idx="1"/>
          </p:nvPr>
        </p:nvSpPr>
        <p:spPr>
          <a:xfrm>
            <a:off x="1692275" y="2349500"/>
            <a:ext cx="5635625" cy="3816350"/>
          </a:xfrm>
        </p:spPr>
        <p:txBody>
          <a:bodyPr/>
          <a:lstStyle/>
          <a:p>
            <a:pPr eaLnBrk="1" hangingPunct="1">
              <a:lnSpc>
                <a:spcPct val="160000"/>
              </a:lnSpc>
            </a:pPr>
            <a:r>
              <a:rPr lang="zh-CN" altLang="en-US" smtClean="0">
                <a:hlinkClick r:id="rId1" action="ppaction://hlinksldjump"/>
              </a:rPr>
              <a:t>计算机系统设计者的任务</a:t>
            </a:r>
            <a:endParaRPr lang="zh-CN" altLang="en-US" smtClean="0"/>
          </a:p>
          <a:p>
            <a:pPr eaLnBrk="1" hangingPunct="1">
              <a:lnSpc>
                <a:spcPct val="160000"/>
              </a:lnSpc>
            </a:pPr>
            <a:r>
              <a:rPr lang="zh-CN" altLang="en-US" smtClean="0">
                <a:hlinkClick r:id="rId2" action="ppaction://hlinksldjump"/>
              </a:rPr>
              <a:t>计算机系统的设计方法</a:t>
            </a:r>
            <a:endParaRPr lang="zh-CN" altLang="en-US" smtClean="0"/>
          </a:p>
          <a:p>
            <a:pPr eaLnBrk="1" hangingPunct="1">
              <a:lnSpc>
                <a:spcPct val="160000"/>
              </a:lnSpc>
            </a:pPr>
            <a:r>
              <a:rPr lang="zh-CN" altLang="en-US" smtClean="0">
                <a:hlinkClick r:id="rId3" action="ppaction://hlinksldjump"/>
              </a:rPr>
              <a:t>计算机系统的设计步骤</a:t>
            </a:r>
            <a:endParaRPr lang="zh-CN" altLang="en-US" smtClean="0"/>
          </a:p>
          <a:p>
            <a:pPr eaLnBrk="1" hangingPunct="1">
              <a:lnSpc>
                <a:spcPct val="160000"/>
              </a:lnSpc>
            </a:pPr>
            <a:r>
              <a:rPr lang="zh-CN" altLang="en-US" smtClean="0">
                <a:hlinkClick r:id="rId4" action="ppaction://hlinksldjump"/>
              </a:rPr>
              <a:t>计算机系统设计的定量准则</a:t>
            </a:r>
            <a:endParaRPr lang="zh-CN" altLang="en-US" smtClean="0"/>
          </a:p>
        </p:txBody>
      </p:sp>
      <p:sp>
        <p:nvSpPr>
          <p:cNvPr id="33796" name="Text Box 1028"/>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endParaRPr lang="zh-CN" altLang="en-US" sz="1200" b="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smtClean="0"/>
              <a:t>计算机系统设计者</a:t>
            </a:r>
            <a:br>
              <a:rPr lang="zh-CN" altLang="en-US" smtClean="0"/>
            </a:br>
            <a:r>
              <a:rPr lang="zh-CN" altLang="en-US" smtClean="0"/>
              <a:t>的任务</a:t>
            </a:r>
            <a:endParaRPr lang="zh-CN" altLang="en-US" smtClean="0"/>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endParaRPr lang="zh-CN" altLang="en-US" sz="1200" b="0">
              <a:latin typeface="Times New Roman" panose="02020603050405020304" pitchFamily="18" charset="0"/>
              <a:ea typeface="幼圆" panose="02010509060101010101" pitchFamily="49" charset="-122"/>
            </a:endParaRPr>
          </a:p>
        </p:txBody>
      </p:sp>
      <p:sp>
        <p:nvSpPr>
          <p:cNvPr id="66564" name="Rectangle 4"/>
          <p:cNvSpPr>
            <a:spLocks noGrp="1" noChangeArrowheads="1"/>
          </p:cNvSpPr>
          <p:nvPr>
            <p:ph type="body" idx="1"/>
          </p:nvPr>
        </p:nvSpPr>
        <p:spPr>
          <a:xfrm>
            <a:off x="809625" y="1989138"/>
            <a:ext cx="7958138" cy="2592387"/>
          </a:xfrm>
        </p:spPr>
        <p:txBody>
          <a:bodyPr/>
          <a:lstStyle/>
          <a:p>
            <a:pPr marL="0" indent="0" eaLnBrk="1" hangingPunct="1">
              <a:lnSpc>
                <a:spcPct val="110000"/>
              </a:lnSpc>
              <a:buFont typeface="Wingdings" panose="05000000000000000000" pitchFamily="2" charset="2"/>
              <a:buNone/>
              <a:defRPr/>
            </a:pPr>
            <a:r>
              <a:rPr lang="zh-CN" altLang="en-US" sz="2800" smtClean="0"/>
              <a:t>       </a:t>
            </a:r>
            <a:r>
              <a:rPr lang="zh-CN" altLang="en-US" sz="2800" smtClean="0">
                <a:solidFill>
                  <a:srgbClr val="FF3300"/>
                </a:solidFill>
                <a:effectLst>
                  <a:outerShdw blurRad="38100" dist="38100" dir="2700000" algn="tl">
                    <a:srgbClr val="C0C0C0"/>
                  </a:outerShdw>
                </a:effectLst>
              </a:rPr>
              <a:t>首先确定新计算机应具有哪些特性，然后在不超出成本的范围内力求性能最高。</a:t>
            </a:r>
            <a:r>
              <a:rPr lang="zh-CN" altLang="en-US" sz="2800" smtClean="0"/>
              <a:t>即：计算机设计者必须设计出一台既能满足功能要求，又能达到价格和性能目标的计算机。</a:t>
            </a:r>
            <a:endParaRPr lang="zh-CN" altLang="en-US" sz="2800" smtClean="0"/>
          </a:p>
          <a:p>
            <a:pPr marL="0" indent="0" eaLnBrk="1" hangingPunct="1">
              <a:lnSpc>
                <a:spcPct val="110000"/>
              </a:lnSpc>
              <a:buFont typeface="Wingdings" panose="05000000000000000000" pitchFamily="2" charset="2"/>
              <a:buNone/>
              <a:defRPr/>
            </a:pPr>
            <a:r>
              <a:rPr lang="zh-CN" altLang="en-US" sz="2800" smtClean="0"/>
              <a:t>       主要任务有：</a:t>
            </a:r>
            <a:endParaRPr lang="zh-CN" altLang="en-US" sz="2800" smtClean="0"/>
          </a:p>
        </p:txBody>
      </p:sp>
      <p:sp>
        <p:nvSpPr>
          <p:cNvPr id="34821" name="Rectangle 5"/>
          <p:cNvSpPr>
            <a:spLocks noChangeArrowheads="1"/>
          </p:cNvSpPr>
          <p:nvPr/>
        </p:nvSpPr>
        <p:spPr bwMode="auto">
          <a:xfrm>
            <a:off x="1547813" y="4581525"/>
            <a:ext cx="6265862"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10000"/>
              </a:lnSpc>
              <a:buSzPct val="85000"/>
              <a:buFont typeface="Wingdings" panose="05000000000000000000" pitchFamily="2" charset="2"/>
              <a:buChar char="Ø"/>
            </a:pPr>
            <a:r>
              <a:rPr lang="zh-CN" altLang="en-US" sz="2800">
                <a:latin typeface="Times New Roman" panose="02020603050405020304" pitchFamily="18" charset="0"/>
                <a:hlinkClick r:id="rId3" action="ppaction://hlinksldjump"/>
              </a:rPr>
              <a:t>确定用户要求</a:t>
            </a:r>
            <a:endParaRPr lang="zh-CN" altLang="en-US" sz="2800">
              <a:latin typeface="Times New Roman" panose="02020603050405020304" pitchFamily="18" charset="0"/>
            </a:endParaRPr>
          </a:p>
          <a:p>
            <a:pPr eaLnBrk="1" hangingPunct="1">
              <a:lnSpc>
                <a:spcPct val="110000"/>
              </a:lnSpc>
              <a:buSzPct val="85000"/>
              <a:buFont typeface="Wingdings" panose="05000000000000000000" pitchFamily="2" charset="2"/>
              <a:buChar char="Ø"/>
            </a:pPr>
            <a:r>
              <a:rPr lang="zh-CN" altLang="en-US" sz="2800">
                <a:latin typeface="Times New Roman" panose="02020603050405020304" pitchFamily="18" charset="0"/>
                <a:hlinkClick r:id="rId4" action="ppaction://hlinksldjump"/>
              </a:rPr>
              <a:t>优化设计</a:t>
            </a:r>
            <a:endParaRPr lang="zh-CN" altLang="en-US" sz="2800">
              <a:latin typeface="Times New Roman" panose="02020603050405020304" pitchFamily="18" charset="0"/>
            </a:endParaRPr>
          </a:p>
          <a:p>
            <a:pPr eaLnBrk="1" hangingPunct="1">
              <a:lnSpc>
                <a:spcPct val="110000"/>
              </a:lnSpc>
              <a:buSzPct val="85000"/>
              <a:buFont typeface="Wingdings" panose="05000000000000000000" pitchFamily="2" charset="2"/>
              <a:buChar char="Ø"/>
            </a:pPr>
            <a:r>
              <a:rPr lang="zh-CN" altLang="en-US" sz="2800">
                <a:latin typeface="Times New Roman" panose="02020603050405020304" pitchFamily="18" charset="0"/>
                <a:hlinkClick r:id="rId5" action="ppaction://hlinksldjump"/>
              </a:rPr>
              <a:t>设计出符合今后发展方向的系统结构</a:t>
            </a:r>
            <a:endParaRPr lang="zh-CN" altLang="en-US" sz="2800">
              <a:latin typeface="Times New Roman" panose="02020603050405020304" pitchFamily="18" charset="0"/>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确定用户要求</a:t>
            </a:r>
            <a:endParaRPr lang="zh-CN" altLang="en-US" smtClean="0"/>
          </a:p>
        </p:txBody>
      </p:sp>
      <p:sp>
        <p:nvSpPr>
          <p:cNvPr id="358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任务</a:t>
            </a:r>
            <a:endParaRPr lang="zh-CN" altLang="en-US" sz="1200" b="0">
              <a:latin typeface="Times New Roman" panose="02020603050405020304" pitchFamily="18" charset="0"/>
              <a:ea typeface="幼圆" panose="02010509060101010101" pitchFamily="49" charset="-122"/>
            </a:endParaRPr>
          </a:p>
        </p:txBody>
      </p:sp>
      <p:sp>
        <p:nvSpPr>
          <p:cNvPr id="35844" name="Rectangle 6"/>
          <p:cNvSpPr>
            <a:spLocks noGrp="1" noChangeArrowheads="1"/>
          </p:cNvSpPr>
          <p:nvPr>
            <p:ph type="body" idx="1"/>
          </p:nvPr>
        </p:nvSpPr>
        <p:spPr>
          <a:xfrm>
            <a:off x="809625" y="2565400"/>
            <a:ext cx="7958138" cy="2592388"/>
          </a:xfrm>
        </p:spPr>
        <p:txBody>
          <a:bodyPr/>
          <a:lstStyle/>
          <a:p>
            <a:pPr marL="0" indent="0" eaLnBrk="1" hangingPunct="1">
              <a:lnSpc>
                <a:spcPct val="140000"/>
              </a:lnSpc>
              <a:buFont typeface="Wingdings" panose="05000000000000000000" pitchFamily="2" charset="2"/>
              <a:buNone/>
            </a:pPr>
            <a:r>
              <a:rPr lang="zh-CN" altLang="en-US" dirty="0" smtClean="0"/>
              <a:t>       确定用户对计算机系统的</a:t>
            </a:r>
            <a:r>
              <a:rPr lang="zh-CN" altLang="en-US" dirty="0" smtClean="0">
                <a:solidFill>
                  <a:srgbClr val="FF0000"/>
                </a:solidFill>
              </a:rPr>
              <a:t>功能</a:t>
            </a:r>
            <a:r>
              <a:rPr lang="zh-CN" altLang="en-US" dirty="0" smtClean="0"/>
              <a:t>、</a:t>
            </a:r>
            <a:r>
              <a:rPr lang="zh-CN" altLang="en-US" dirty="0" smtClean="0">
                <a:solidFill>
                  <a:srgbClr val="FF0000"/>
                </a:solidFill>
              </a:rPr>
              <a:t>价格</a:t>
            </a:r>
            <a:r>
              <a:rPr lang="zh-CN" altLang="en-US" dirty="0" smtClean="0"/>
              <a:t>和</a:t>
            </a:r>
            <a:r>
              <a:rPr lang="zh-CN" altLang="en-US" dirty="0" smtClean="0">
                <a:solidFill>
                  <a:srgbClr val="FF0000"/>
                </a:solidFill>
              </a:rPr>
              <a:t>性能</a:t>
            </a:r>
            <a:r>
              <a:rPr lang="zh-CN" altLang="en-US" dirty="0" smtClean="0"/>
              <a:t>的要求。</a:t>
            </a:r>
            <a:endParaRPr lang="zh-CN" altLang="en-US" dirty="0" smtClean="0"/>
          </a:p>
          <a:p>
            <a:pPr marL="0" indent="0" eaLnBrk="1" hangingPunct="1">
              <a:lnSpc>
                <a:spcPct val="140000"/>
              </a:lnSpc>
              <a:buFont typeface="Wingdings" panose="05000000000000000000" pitchFamily="2" charset="2"/>
              <a:buNone/>
            </a:pPr>
            <a:r>
              <a:rPr lang="zh-CN" altLang="en-US" dirty="0" smtClean="0"/>
              <a:t>       例如：具体的功能要求参见</a:t>
            </a:r>
            <a:r>
              <a:rPr lang="zh-CN" altLang="en-US" dirty="0" smtClean="0">
                <a:hlinkClick r:id="rId4" action="ppaction://hlinksldjump"/>
              </a:rPr>
              <a:t>后表</a:t>
            </a:r>
            <a:r>
              <a:rPr lang="zh-CN" altLang="en-US" dirty="0" smtClean="0"/>
              <a:t>。</a:t>
            </a:r>
            <a:endParaRPr lang="zh-CN" altLang="en-US" dirty="0" smtClean="0"/>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AutoShape 2">
            <a:hlinkClick r:id="rId1" action="ppaction://hlinksldjump" highlightClick="1"/>
          </p:cNvPr>
          <p:cNvSpPr>
            <a:spLocks noChangeArrowheads="1"/>
          </p:cNvSpPr>
          <p:nvPr/>
        </p:nvSpPr>
        <p:spPr bwMode="auto">
          <a:xfrm>
            <a:off x="8367713" y="6386513"/>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36867"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316913" cy="621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3" name="camera.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zh-CN" altLang="en-US" smtClean="0"/>
              <a:t>优化设计</a:t>
            </a:r>
            <a:endParaRPr lang="zh-CN" altLang="en-US" smtClean="0"/>
          </a:p>
        </p:txBody>
      </p:sp>
      <p:sp>
        <p:nvSpPr>
          <p:cNvPr id="378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任务</a:t>
            </a:r>
            <a:endParaRPr lang="zh-CN" altLang="en-US" sz="1200" b="0">
              <a:latin typeface="Times New Roman" panose="02020603050405020304" pitchFamily="18" charset="0"/>
              <a:ea typeface="幼圆" panose="02010509060101010101" pitchFamily="49" charset="-122"/>
            </a:endParaRPr>
          </a:p>
        </p:txBody>
      </p:sp>
      <p:sp>
        <p:nvSpPr>
          <p:cNvPr id="71685" name="Rectangle 5"/>
          <p:cNvSpPr>
            <a:spLocks noGrp="1" noChangeArrowheads="1"/>
          </p:cNvSpPr>
          <p:nvPr>
            <p:ph type="body" idx="1"/>
          </p:nvPr>
        </p:nvSpPr>
        <p:spPr>
          <a:xfrm>
            <a:off x="809625" y="1989138"/>
            <a:ext cx="7958138" cy="4335462"/>
          </a:xfrm>
        </p:spPr>
        <p:txBody>
          <a:bodyPr/>
          <a:lstStyle/>
          <a:p>
            <a:pPr marL="0" indent="0" eaLnBrk="1" hangingPunct="1">
              <a:lnSpc>
                <a:spcPct val="95000"/>
              </a:lnSpc>
              <a:buFont typeface="Wingdings" panose="05000000000000000000" pitchFamily="2" charset="2"/>
              <a:buNone/>
              <a:defRPr/>
            </a:pPr>
            <a:r>
              <a:rPr lang="zh-CN" altLang="en-US" sz="2400" dirty="0" smtClean="0"/>
              <a:t>       最优设计方案的选择通常依赖于价格和性能（后面介绍）。设计者在处理价格和性能之间的关系时通常有三种不同的方法：</a:t>
            </a:r>
            <a:endParaRPr lang="zh-CN" altLang="en-US" sz="2400" dirty="0" smtClean="0"/>
          </a:p>
          <a:p>
            <a:pPr marL="0" indent="0" eaLnBrk="1" hangingPunct="1">
              <a:lnSpc>
                <a:spcPct val="95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牺牲成本来换取高性能</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dirty="0" smtClean="0"/>
              <a:t>     例如：</a:t>
            </a:r>
            <a:r>
              <a:rPr lang="zh-CN" altLang="en-US" sz="2400" dirty="0"/>
              <a:t>超级计算机（在</a:t>
            </a:r>
            <a:r>
              <a:rPr lang="en-US" altLang="zh-CN" sz="2400" dirty="0" smtClean="0"/>
              <a:t>2016.6</a:t>
            </a:r>
            <a:r>
              <a:rPr lang="zh-CN" altLang="en-US" sz="2400" dirty="0"/>
              <a:t>月</a:t>
            </a:r>
            <a:r>
              <a:rPr lang="en-US" altLang="zh-CN" sz="2400" dirty="0"/>
              <a:t>TOP500</a:t>
            </a:r>
            <a:r>
              <a:rPr lang="zh-CN" altLang="en-US" sz="2400" dirty="0"/>
              <a:t>组织发布的最新一期世界超级计算机</a:t>
            </a:r>
            <a:r>
              <a:rPr lang="en-US" altLang="zh-CN" sz="2400" dirty="0"/>
              <a:t>500</a:t>
            </a:r>
            <a:r>
              <a:rPr lang="zh-CN" altLang="en-US" sz="2400" dirty="0"/>
              <a:t>强榜单中，</a:t>
            </a:r>
            <a:r>
              <a:rPr lang="zh-CN" altLang="en-US" sz="2400" dirty="0">
                <a:solidFill>
                  <a:srgbClr val="3333FF"/>
                </a:solidFill>
              </a:rPr>
              <a:t>神威</a:t>
            </a:r>
            <a:r>
              <a:rPr lang="en-US" altLang="zh-CN" sz="2400" dirty="0">
                <a:solidFill>
                  <a:srgbClr val="3333FF"/>
                </a:solidFill>
              </a:rPr>
              <a:t>·</a:t>
            </a:r>
            <a:r>
              <a:rPr lang="zh-CN" altLang="en-US" sz="2400" dirty="0">
                <a:solidFill>
                  <a:srgbClr val="3333FF"/>
                </a:solidFill>
              </a:rPr>
              <a:t>太湖之光</a:t>
            </a:r>
            <a:r>
              <a:rPr lang="zh-CN" altLang="en-US" sz="2400" dirty="0"/>
              <a:t>超级计算机和</a:t>
            </a:r>
            <a:r>
              <a:rPr lang="zh-CN" altLang="en-US" sz="2400" dirty="0">
                <a:solidFill>
                  <a:srgbClr val="3333FF"/>
                </a:solidFill>
              </a:rPr>
              <a:t>天河二号</a:t>
            </a:r>
            <a:r>
              <a:rPr lang="zh-CN" altLang="en-US" sz="2400" dirty="0"/>
              <a:t>超级计算机位居前两</a:t>
            </a:r>
            <a:r>
              <a:rPr lang="zh-CN" altLang="en-US" sz="2400" dirty="0" smtClean="0"/>
              <a:t>位）。</a:t>
            </a:r>
            <a:endParaRPr lang="zh-CN" altLang="en-US" sz="2400" dirty="0" smtClean="0"/>
          </a:p>
          <a:p>
            <a:pPr marL="0" indent="0" eaLnBrk="1" hangingPunct="1">
              <a:lnSpc>
                <a:spcPct val="95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牺牲性能来换取低成本</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dirty="0" smtClean="0"/>
              <a:t>     例如：嵌入式系统。</a:t>
            </a:r>
            <a:endParaRPr lang="zh-CN" altLang="en-US" sz="2400" dirty="0" smtClean="0"/>
          </a:p>
          <a:p>
            <a:pPr marL="0" indent="0" eaLnBrk="1" hangingPunct="1">
              <a:lnSpc>
                <a:spcPct val="95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性能价格比最优设计</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buFont typeface="Wingdings" panose="05000000000000000000" pitchFamily="2" charset="2"/>
              <a:buNone/>
              <a:defRPr/>
            </a:pPr>
            <a:r>
              <a:rPr lang="zh-CN" altLang="en-US" sz="2400" dirty="0" smtClean="0"/>
              <a:t>     例如：大多数的</a:t>
            </a:r>
            <a:r>
              <a:rPr lang="en-US" altLang="zh-CN" sz="2400" dirty="0" smtClean="0"/>
              <a:t>PC、</a:t>
            </a:r>
            <a:r>
              <a:rPr lang="zh-CN" altLang="en-US" sz="2400" dirty="0" smtClean="0"/>
              <a:t>工作站、服务器。</a:t>
            </a:r>
            <a:endParaRPr lang="zh-CN" altLang="en-US" sz="2400" dirty="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zh-CN" altLang="en-US" smtClean="0"/>
              <a:t>设计出符合今后发展方向的系统结构</a:t>
            </a:r>
            <a:endParaRPr lang="zh-CN" altLang="en-US" smtClean="0"/>
          </a:p>
        </p:txBody>
      </p:sp>
      <p:sp>
        <p:nvSpPr>
          <p:cNvPr id="38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任务</a:t>
            </a:r>
            <a:endParaRPr lang="zh-CN" altLang="en-US" sz="1200" b="0">
              <a:latin typeface="Times New Roman" panose="02020603050405020304" pitchFamily="18" charset="0"/>
              <a:ea typeface="幼圆" panose="02010509060101010101" pitchFamily="49" charset="-122"/>
            </a:endParaRPr>
          </a:p>
        </p:txBody>
      </p:sp>
      <p:sp>
        <p:nvSpPr>
          <p:cNvPr id="38916" name="Rectangle 5"/>
          <p:cNvSpPr>
            <a:spLocks noGrp="1" noChangeArrowheads="1"/>
          </p:cNvSpPr>
          <p:nvPr>
            <p:ph type="body" idx="1"/>
          </p:nvPr>
        </p:nvSpPr>
        <p:spPr>
          <a:xfrm>
            <a:off x="809625" y="2238375"/>
            <a:ext cx="7958138" cy="4070350"/>
          </a:xfrm>
        </p:spPr>
        <p:txBody>
          <a:bodyPr/>
          <a:lstStyle/>
          <a:p>
            <a:pPr marL="0" indent="0" eaLnBrk="1" hangingPunct="1">
              <a:lnSpc>
                <a:spcPct val="150000"/>
              </a:lnSpc>
              <a:buFont typeface="Wingdings" panose="05000000000000000000" pitchFamily="2" charset="2"/>
              <a:buNone/>
            </a:pPr>
            <a:r>
              <a:rPr lang="zh-CN" altLang="en-US" smtClean="0">
                <a:latin typeface="宋体" panose="02010600030101010101" pitchFamily="2" charset="-122"/>
              </a:rPr>
              <a:t>    一个成功的系统结构应该能经得住软、硬件技术的发展和应用的变化，因此设计者必须特别注意计算机应用和计算机技术的发展趋势，这样才能延长一种机器的使用寿命。</a:t>
            </a:r>
            <a:r>
              <a:rPr lang="zh-CN" altLang="en-US" smtClean="0"/>
              <a:t> </a:t>
            </a:r>
            <a:endParaRPr lang="zh-CN" altLang="en-US"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zh-CN" altLang="en-US" smtClean="0"/>
              <a:t>计算机系统的</a:t>
            </a:r>
            <a:br>
              <a:rPr lang="zh-CN" altLang="en-US" smtClean="0"/>
            </a:br>
            <a:r>
              <a:rPr lang="zh-CN" altLang="en-US" smtClean="0"/>
              <a:t>设计方法</a:t>
            </a:r>
            <a:endParaRPr lang="zh-CN" altLang="en-US" smtClean="0"/>
          </a:p>
        </p:txBody>
      </p:sp>
      <p:sp>
        <p:nvSpPr>
          <p:cNvPr id="399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endParaRPr lang="zh-CN" altLang="en-US" sz="1200" b="0">
              <a:latin typeface="Times New Roman" panose="02020603050405020304" pitchFamily="18" charset="0"/>
              <a:ea typeface="幼圆" panose="02010509060101010101" pitchFamily="49" charset="-122"/>
            </a:endParaRPr>
          </a:p>
        </p:txBody>
      </p:sp>
      <p:sp>
        <p:nvSpPr>
          <p:cNvPr id="39940" name="Rectangle 5"/>
          <p:cNvSpPr>
            <a:spLocks noGrp="1" noChangeArrowheads="1"/>
          </p:cNvSpPr>
          <p:nvPr>
            <p:ph type="body" idx="1"/>
          </p:nvPr>
        </p:nvSpPr>
        <p:spPr>
          <a:xfrm>
            <a:off x="2700338" y="2492375"/>
            <a:ext cx="3763962" cy="3476625"/>
          </a:xfrm>
        </p:spPr>
        <p:txBody>
          <a:bodyPr/>
          <a:lstStyle/>
          <a:p>
            <a:pPr eaLnBrk="1" hangingPunct="1">
              <a:lnSpc>
                <a:spcPct val="170000"/>
              </a:lnSpc>
            </a:pPr>
            <a:r>
              <a:rPr lang="zh-CN" altLang="en-US" smtClean="0">
                <a:hlinkClick r:id="rId3" action="ppaction://hlinksldjump"/>
              </a:rPr>
              <a:t>由上而下法</a:t>
            </a:r>
            <a:endParaRPr lang="zh-CN" altLang="en-US" smtClean="0"/>
          </a:p>
          <a:p>
            <a:pPr eaLnBrk="1" hangingPunct="1">
              <a:lnSpc>
                <a:spcPct val="170000"/>
              </a:lnSpc>
            </a:pPr>
            <a:r>
              <a:rPr lang="zh-CN" altLang="en-US" smtClean="0">
                <a:hlinkClick r:id="rId4" action="ppaction://hlinksldjump"/>
              </a:rPr>
              <a:t>由下而上法</a:t>
            </a:r>
            <a:endParaRPr lang="zh-CN" altLang="en-US" smtClean="0"/>
          </a:p>
          <a:p>
            <a:pPr eaLnBrk="1" hangingPunct="1">
              <a:lnSpc>
                <a:spcPct val="170000"/>
              </a:lnSpc>
            </a:pPr>
            <a:r>
              <a:rPr lang="zh-CN" altLang="en-US" smtClean="0">
                <a:hlinkClick r:id="rId5" action="ppaction://hlinksldjump"/>
              </a:rPr>
              <a:t>由中间向两头法</a:t>
            </a:r>
            <a:endParaRPr lang="zh-CN" altLang="en-US"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zh-CN" altLang="en-US" smtClean="0"/>
              <a:t>由上而下法</a:t>
            </a:r>
            <a:endParaRPr lang="zh-CN" altLang="en-US" smtClean="0"/>
          </a:p>
        </p:txBody>
      </p:sp>
      <p:sp>
        <p:nvSpPr>
          <p:cNvPr id="40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设计方法</a:t>
            </a:r>
            <a:endParaRPr lang="zh-CN" altLang="en-US" sz="1200" b="0">
              <a:latin typeface="Times New Roman" panose="02020603050405020304" pitchFamily="18" charset="0"/>
              <a:ea typeface="幼圆" panose="02010509060101010101" pitchFamily="49" charset="-122"/>
            </a:endParaRPr>
          </a:p>
        </p:txBody>
      </p:sp>
      <p:sp>
        <p:nvSpPr>
          <p:cNvPr id="73733" name="Rectangle 5"/>
          <p:cNvSpPr>
            <a:spLocks noGrp="1" noChangeArrowheads="1"/>
          </p:cNvSpPr>
          <p:nvPr>
            <p:ph type="body" idx="1"/>
          </p:nvPr>
        </p:nvSpPr>
        <p:spPr>
          <a:xfrm>
            <a:off x="838200" y="2057400"/>
            <a:ext cx="7958138" cy="4267200"/>
          </a:xfrm>
        </p:spPr>
        <p:txBody>
          <a:bodyPr/>
          <a:lstStyle/>
          <a:p>
            <a:pPr eaLnBrk="1" hangingPunct="1">
              <a:lnSpc>
                <a:spcPct val="90000"/>
              </a:lnSpc>
              <a:buClr>
                <a:srgbClr val="FF3300"/>
              </a:buClr>
              <a:defRPr/>
            </a:pPr>
            <a:r>
              <a:rPr lang="zh-CN" altLang="en-US" sz="2400" smtClean="0">
                <a:solidFill>
                  <a:srgbClr val="FF3300"/>
                </a:solidFill>
                <a:effectLst>
                  <a:outerShdw blurRad="38100" dist="38100" dir="2700000" algn="tl">
                    <a:srgbClr val="C0C0C0"/>
                  </a:outerShdw>
                </a:effectLst>
              </a:rPr>
              <a:t>方法</a:t>
            </a:r>
            <a:endParaRPr lang="zh-CN" altLang="en-US" sz="2400" smtClean="0">
              <a:solidFill>
                <a:srgbClr val="FF3300"/>
              </a:solidFill>
              <a:effectLst>
                <a:outerShdw blurRad="38100" dist="38100" dir="2700000" algn="tl">
                  <a:srgbClr val="C0C0C0"/>
                </a:outerShdw>
              </a:effectLst>
            </a:endParaRPr>
          </a:p>
          <a:p>
            <a:pPr lvl="1" eaLnBrk="1" hangingPunct="1">
              <a:lnSpc>
                <a:spcPct val="90000"/>
              </a:lnSpc>
              <a:buFont typeface="Wingdings" panose="05000000000000000000" pitchFamily="2" charset="2"/>
              <a:buChar char="Ø"/>
              <a:defRPr/>
            </a:pPr>
            <a:r>
              <a:rPr lang="zh-CN" altLang="en-US" sz="2200" smtClean="0"/>
              <a:t>确定应用的基本特性</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设计或选择面向该应用的高级语言</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设计适用于所选高级语言编译的中间语言</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设计面向该应用的操作系统</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设计面向所用编译器和操作系统的机器语言</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设计面向机器语言的微指令及其硬件实现</a:t>
            </a:r>
            <a:endParaRPr lang="zh-CN" altLang="en-US" sz="2200" smtClean="0"/>
          </a:p>
          <a:p>
            <a:pPr eaLnBrk="1" hangingPunct="1">
              <a:lnSpc>
                <a:spcPct val="90000"/>
              </a:lnSpc>
              <a:spcBef>
                <a:spcPct val="50000"/>
              </a:spcBef>
              <a:buClr>
                <a:srgbClr val="FF3300"/>
              </a:buClr>
              <a:defRPr/>
            </a:pPr>
            <a:r>
              <a:rPr lang="zh-CN" altLang="en-US" sz="2400" smtClean="0">
                <a:solidFill>
                  <a:srgbClr val="FF3300"/>
                </a:solidFill>
                <a:effectLst>
                  <a:outerShdw blurRad="38100" dist="38100" dir="2700000" algn="tl">
                    <a:srgbClr val="C0C0C0"/>
                  </a:outerShdw>
                </a:effectLst>
              </a:rPr>
              <a:t>评价</a:t>
            </a:r>
            <a:endParaRPr lang="zh-CN" altLang="en-US" sz="2400" smtClean="0">
              <a:solidFill>
                <a:srgbClr val="FF3300"/>
              </a:solidFill>
              <a:effectLst>
                <a:outerShdw blurRad="38100" dist="38100" dir="2700000" algn="tl">
                  <a:srgbClr val="C0C0C0"/>
                </a:outerShdw>
              </a:effectLst>
            </a:endParaRPr>
          </a:p>
          <a:p>
            <a:pPr lvl="1" eaLnBrk="1" hangingPunct="1">
              <a:lnSpc>
                <a:spcPct val="90000"/>
              </a:lnSpc>
              <a:buFont typeface="Wingdings" panose="05000000000000000000" pitchFamily="2" charset="2"/>
              <a:buChar char="Ø"/>
              <a:defRPr/>
            </a:pPr>
            <a:r>
              <a:rPr lang="zh-CN" altLang="en-US" sz="2200" smtClean="0"/>
              <a:t>适用于面向某一应用的专用机的设计</a:t>
            </a:r>
            <a:endParaRPr lang="zh-CN" altLang="en-US" sz="2200" smtClean="0"/>
          </a:p>
          <a:p>
            <a:pPr lvl="1" eaLnBrk="1" hangingPunct="1">
              <a:lnSpc>
                <a:spcPct val="90000"/>
              </a:lnSpc>
              <a:buFont typeface="Wingdings" panose="05000000000000000000" pitchFamily="2" charset="2"/>
              <a:buChar char="Ø"/>
              <a:defRPr/>
            </a:pPr>
            <a:r>
              <a:rPr lang="zh-CN" altLang="en-US" sz="2200" smtClean="0"/>
              <a:t>设计周期较长（需若干年）</a:t>
            </a:r>
            <a:endParaRPr lang="zh-CN" altLang="en-US" sz="2200" smtClean="0"/>
          </a:p>
          <a:p>
            <a:pPr lvl="1" eaLnBrk="1" hangingPunct="1">
              <a:lnSpc>
                <a:spcPct val="90000"/>
              </a:lnSpc>
              <a:buFont typeface="Wingdings" panose="05000000000000000000" pitchFamily="2" charset="2"/>
              <a:buChar char="Ø"/>
              <a:defRPr/>
            </a:pPr>
            <a:r>
              <a:rPr lang="zh-CN" altLang="en-US" sz="2200" smtClean="0"/>
              <a:t>由于技术发展很快，因此难以真正面向用户优化实现</a:t>
            </a:r>
            <a:endParaRPr lang="zh-CN" altLang="en-US" sz="220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由下而上法</a:t>
            </a:r>
            <a:endParaRPr lang="zh-CN" altLang="en-US" smtClean="0"/>
          </a:p>
        </p:txBody>
      </p:sp>
      <p:sp>
        <p:nvSpPr>
          <p:cNvPr id="419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设计方法</a:t>
            </a:r>
            <a:endParaRPr lang="zh-CN" altLang="en-US" sz="1200" b="0">
              <a:latin typeface="Times New Roman" panose="02020603050405020304" pitchFamily="18" charset="0"/>
              <a:ea typeface="幼圆" panose="02010509060101010101" pitchFamily="49" charset="-122"/>
            </a:endParaRPr>
          </a:p>
        </p:txBody>
      </p:sp>
      <p:sp>
        <p:nvSpPr>
          <p:cNvPr id="74756" name="Rectangle 4"/>
          <p:cNvSpPr>
            <a:spLocks noGrp="1" noChangeArrowheads="1"/>
          </p:cNvSpPr>
          <p:nvPr>
            <p:ph type="body" idx="1"/>
          </p:nvPr>
        </p:nvSpPr>
        <p:spPr/>
        <p:txBody>
          <a:bodyPr/>
          <a:lstStyle/>
          <a:p>
            <a:pPr eaLnBrk="1" hangingPunct="1">
              <a:lnSpc>
                <a:spcPct val="110000"/>
              </a:lnSpc>
              <a:buClr>
                <a:srgbClr val="FF3300"/>
              </a:buClr>
              <a:defRPr/>
            </a:pPr>
            <a:r>
              <a:rPr lang="zh-CN" altLang="en-US" sz="2400" smtClean="0">
                <a:solidFill>
                  <a:srgbClr val="FF3300"/>
                </a:solidFill>
                <a:effectLst>
                  <a:outerShdw blurRad="38100" dist="38100" dir="2700000" algn="tl">
                    <a:srgbClr val="C0C0C0"/>
                  </a:outerShdw>
                </a:effectLst>
              </a:rPr>
              <a:t>方法</a:t>
            </a:r>
            <a:endParaRPr lang="zh-CN" altLang="en-US" sz="2400" smtClean="0">
              <a:solidFill>
                <a:srgbClr val="FF3300"/>
              </a:solidFill>
              <a:effectLst>
                <a:outerShdw blurRad="38100" dist="38100" dir="2700000" algn="tl">
                  <a:srgbClr val="C0C0C0"/>
                </a:outerShdw>
              </a:effectLst>
            </a:endParaRPr>
          </a:p>
          <a:p>
            <a:pPr lvl="1" eaLnBrk="1" hangingPunct="1">
              <a:lnSpc>
                <a:spcPct val="110000"/>
              </a:lnSpc>
              <a:buFont typeface="Wingdings" panose="05000000000000000000" pitchFamily="2" charset="2"/>
              <a:buChar char="Ø"/>
              <a:defRPr/>
            </a:pPr>
            <a:r>
              <a:rPr lang="zh-CN" altLang="en-US" sz="2400" smtClean="0"/>
              <a:t>不考虑应用，参照现有机器特点设计微程序机器级和传统机器级</a:t>
            </a:r>
            <a:endParaRPr lang="zh-CN" altLang="en-US" sz="2400" smtClean="0"/>
          </a:p>
          <a:p>
            <a:pPr lvl="1" eaLnBrk="1" hangingPunct="1">
              <a:lnSpc>
                <a:spcPct val="110000"/>
              </a:lnSpc>
              <a:buFont typeface="Wingdings" panose="05000000000000000000" pitchFamily="2" charset="2"/>
              <a:buChar char="Ø"/>
              <a:defRPr/>
            </a:pPr>
            <a:r>
              <a:rPr lang="zh-CN" altLang="en-US" sz="2400" smtClean="0"/>
              <a:t>选择面向不同应用的多种操作系统和编译器</a:t>
            </a:r>
            <a:endParaRPr lang="zh-CN" altLang="en-US" sz="2400" smtClean="0"/>
          </a:p>
          <a:p>
            <a:pPr eaLnBrk="1" hangingPunct="1">
              <a:lnSpc>
                <a:spcPct val="110000"/>
              </a:lnSpc>
              <a:buClr>
                <a:srgbClr val="FF3300"/>
              </a:buClr>
              <a:defRPr/>
            </a:pPr>
            <a:r>
              <a:rPr lang="zh-CN" altLang="en-US" sz="2400" smtClean="0">
                <a:solidFill>
                  <a:srgbClr val="FF3300"/>
                </a:solidFill>
                <a:effectLst>
                  <a:outerShdw blurRad="38100" dist="38100" dir="2700000" algn="tl">
                    <a:srgbClr val="C0C0C0"/>
                  </a:outerShdw>
                </a:effectLst>
              </a:rPr>
              <a:t>评价</a:t>
            </a:r>
            <a:endParaRPr lang="zh-CN" altLang="en-US" sz="2400" smtClean="0">
              <a:solidFill>
                <a:srgbClr val="FF3300"/>
              </a:solidFill>
              <a:effectLst>
                <a:outerShdw blurRad="38100" dist="38100" dir="2700000" algn="tl">
                  <a:srgbClr val="C0C0C0"/>
                </a:outerShdw>
              </a:effectLst>
            </a:endParaRPr>
          </a:p>
          <a:p>
            <a:pPr lvl="1" eaLnBrk="1" hangingPunct="1">
              <a:lnSpc>
                <a:spcPct val="110000"/>
              </a:lnSpc>
              <a:buFont typeface="Wingdings" panose="05000000000000000000" pitchFamily="2" charset="2"/>
              <a:buChar char="Ø"/>
              <a:defRPr/>
            </a:pPr>
            <a:r>
              <a:rPr lang="zh-CN" altLang="en-US" sz="2400" smtClean="0"/>
              <a:t>20世纪60～70年代较多采用的通用机的设计方法</a:t>
            </a:r>
            <a:endParaRPr lang="zh-CN" altLang="en-US" sz="2400" smtClean="0"/>
          </a:p>
          <a:p>
            <a:pPr lvl="1" eaLnBrk="1" hangingPunct="1">
              <a:lnSpc>
                <a:spcPct val="110000"/>
              </a:lnSpc>
              <a:buFont typeface="Wingdings" panose="05000000000000000000" pitchFamily="2" charset="2"/>
              <a:buChar char="Ø"/>
              <a:defRPr/>
            </a:pPr>
            <a:r>
              <a:rPr lang="zh-CN" altLang="en-US" sz="2400" smtClean="0"/>
              <a:t>因硬件不可更改，所以软件设计被动</a:t>
            </a:r>
            <a:endParaRPr lang="zh-CN" altLang="en-US" sz="2400" smtClean="0"/>
          </a:p>
          <a:p>
            <a:pPr lvl="1" eaLnBrk="1" hangingPunct="1">
              <a:lnSpc>
                <a:spcPct val="110000"/>
              </a:lnSpc>
              <a:buFont typeface="Wingdings" panose="05000000000000000000" pitchFamily="2" charset="2"/>
              <a:buChar char="Ø"/>
              <a:defRPr/>
            </a:pPr>
            <a:r>
              <a:rPr lang="zh-CN" altLang="en-US" sz="2400" smtClean="0"/>
              <a:t>系统的某些性能指标不确切，如传统机器级的“每秒运算次数”</a:t>
            </a:r>
            <a:endParaRPr lang="zh-CN" altLang="en-US" sz="240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smtClean="0"/>
              <a:t>第二代计算机</a:t>
            </a:r>
            <a:endParaRPr lang="zh-CN" altLang="en-US" smtClean="0"/>
          </a:p>
        </p:txBody>
      </p:sp>
      <p:sp>
        <p:nvSpPr>
          <p:cNvPr id="6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引言</a:t>
            </a:r>
            <a:endParaRPr lang="en-US" altLang="zh-CN" sz="1200" b="0">
              <a:latin typeface="Times New Roman" panose="02020603050405020304" pitchFamily="18" charset="0"/>
              <a:ea typeface="幼圆" panose="02010509060101010101" pitchFamily="49" charset="-122"/>
            </a:endParaRPr>
          </a:p>
        </p:txBody>
      </p:sp>
      <p:sp>
        <p:nvSpPr>
          <p:cNvPr id="6148" name="Rectangle 5"/>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pPr>
            <a:r>
              <a:rPr lang="zh-CN" altLang="en-US" dirty="0" smtClean="0"/>
              <a:t>       采用</a:t>
            </a:r>
            <a:r>
              <a:rPr lang="zh-CN" altLang="en-US" dirty="0" smtClean="0">
                <a:solidFill>
                  <a:srgbClr val="FF0000"/>
                </a:solidFill>
              </a:rPr>
              <a:t>分立式晶体三极管、二极管和铁氧体的磁芯</a:t>
            </a:r>
            <a:r>
              <a:rPr lang="zh-CN" altLang="en-US" dirty="0" smtClean="0"/>
              <a:t>，用印刷电路将它们互连起来。</a:t>
            </a:r>
            <a:r>
              <a:rPr lang="zh-CN" altLang="en-US" dirty="0" smtClean="0">
                <a:solidFill>
                  <a:srgbClr val="0000FF"/>
                </a:solidFill>
              </a:rPr>
              <a:t>采用了变址寄存器、浮点运算、多路存储器和</a:t>
            </a:r>
            <a:r>
              <a:rPr lang="en-US" altLang="zh-CN" dirty="0" smtClean="0">
                <a:solidFill>
                  <a:srgbClr val="0000FF"/>
                </a:solidFill>
              </a:rPr>
              <a:t>I/O</a:t>
            </a:r>
            <a:r>
              <a:rPr lang="zh-CN" altLang="en-US" dirty="0" smtClean="0">
                <a:solidFill>
                  <a:srgbClr val="0000FF"/>
                </a:solidFill>
              </a:rPr>
              <a:t>处理机。</a:t>
            </a:r>
            <a:r>
              <a:rPr lang="zh-CN" altLang="en-US" dirty="0" smtClean="0"/>
              <a:t>采用有编译程序的高级语言、子程序库、批处理监控程序。代表性系统有：1959年制成的</a:t>
            </a:r>
            <a:r>
              <a:rPr lang="en-US" altLang="zh-CN" dirty="0" smtClean="0"/>
              <a:t>Univac LARC、60</a:t>
            </a:r>
            <a:r>
              <a:rPr lang="zh-CN" altLang="en-US" dirty="0" smtClean="0"/>
              <a:t>年代的</a:t>
            </a:r>
            <a:r>
              <a:rPr lang="en-US" altLang="zh-CN" dirty="0" smtClean="0"/>
              <a:t>CDC1604</a:t>
            </a:r>
            <a:r>
              <a:rPr lang="zh-CN" altLang="en-US" dirty="0" smtClean="0"/>
              <a:t>和1962年制成的</a:t>
            </a:r>
            <a:r>
              <a:rPr lang="en-US" altLang="zh-CN" dirty="0" smtClean="0"/>
              <a:t>IBM7030。</a:t>
            </a:r>
            <a:endParaRPr lang="en-US" altLang="zh-CN"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smtClean="0"/>
              <a:t>由中间向两头法</a:t>
            </a:r>
            <a:endParaRPr lang="zh-CN" altLang="en-US" smtClean="0"/>
          </a:p>
        </p:txBody>
      </p:sp>
      <p:sp>
        <p:nvSpPr>
          <p:cNvPr id="430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设计方法</a:t>
            </a:r>
            <a:endParaRPr lang="zh-CN" altLang="en-US" sz="1200" b="0">
              <a:latin typeface="Times New Roman" panose="02020603050405020304" pitchFamily="18" charset="0"/>
              <a:ea typeface="幼圆" panose="02010509060101010101" pitchFamily="49" charset="-122"/>
            </a:endParaRPr>
          </a:p>
        </p:txBody>
      </p:sp>
      <p:sp>
        <p:nvSpPr>
          <p:cNvPr id="75780" name="Rectangle 4"/>
          <p:cNvSpPr>
            <a:spLocks noGrp="1" noChangeArrowheads="1"/>
          </p:cNvSpPr>
          <p:nvPr>
            <p:ph type="body" idx="1"/>
          </p:nvPr>
        </p:nvSpPr>
        <p:spPr>
          <a:xfrm>
            <a:off x="900113" y="1989138"/>
            <a:ext cx="7958137" cy="4319587"/>
          </a:xfrm>
        </p:spPr>
        <p:txBody>
          <a:bodyPr/>
          <a:lstStyle/>
          <a:p>
            <a:pPr eaLnBrk="1" hangingPunct="1">
              <a:spcBef>
                <a:spcPct val="5000"/>
              </a:spcBef>
              <a:buClr>
                <a:srgbClr val="FF3300"/>
              </a:buClr>
              <a:defRPr/>
            </a:pPr>
            <a:r>
              <a:rPr lang="zh-CN" altLang="en-US" sz="2400" dirty="0" smtClean="0">
                <a:solidFill>
                  <a:srgbClr val="FF3300"/>
                </a:solidFill>
                <a:effectLst>
                  <a:outerShdw blurRad="38100" dist="38100" dir="2700000" algn="tl">
                    <a:srgbClr val="C0C0C0"/>
                  </a:outerShdw>
                </a:effectLst>
              </a:rPr>
              <a:t>方法</a:t>
            </a:r>
            <a:endParaRPr lang="zh-CN" altLang="en-US" sz="2400" dirty="0" smtClean="0">
              <a:solidFill>
                <a:srgbClr val="FF3300"/>
              </a:solidFill>
              <a:effectLst>
                <a:outerShdw blurRad="38100" dist="38100" dir="2700000" algn="tl">
                  <a:srgbClr val="C0C0C0"/>
                </a:outerShdw>
              </a:effectLst>
            </a:endParaRPr>
          </a:p>
          <a:p>
            <a:pPr lvl="1" eaLnBrk="1" hangingPunct="1">
              <a:spcBef>
                <a:spcPct val="5000"/>
              </a:spcBef>
              <a:buFont typeface="Wingdings" panose="05000000000000000000" pitchFamily="2" charset="2"/>
              <a:buChar char="Ø"/>
              <a:defRPr/>
            </a:pPr>
            <a:r>
              <a:rPr lang="zh-CN" altLang="en-US" sz="2400" dirty="0" smtClean="0"/>
              <a:t>确定软、硬件界面</a:t>
            </a:r>
            <a:endParaRPr lang="zh-CN" altLang="en-US" sz="2400" dirty="0" smtClean="0"/>
          </a:p>
          <a:p>
            <a:pPr lvl="1" eaLnBrk="1" hangingPunct="1">
              <a:spcBef>
                <a:spcPct val="5000"/>
              </a:spcBef>
              <a:buFont typeface="Wingdings" panose="05000000000000000000" pitchFamily="2" charset="2"/>
              <a:buChar char="Ø"/>
              <a:defRPr/>
            </a:pPr>
            <a:r>
              <a:rPr lang="zh-CN" altLang="en-US" sz="2400" dirty="0" smtClean="0"/>
              <a:t>软件设计人员设计软件，硬件设计人员设计硬件（</a:t>
            </a:r>
            <a:r>
              <a:rPr lang="zh-CN" altLang="en-US" sz="2400" dirty="0" smtClean="0">
                <a:solidFill>
                  <a:srgbClr val="0000FF"/>
                </a:solidFill>
              </a:rPr>
              <a:t>同时</a:t>
            </a:r>
            <a:r>
              <a:rPr lang="zh-CN" altLang="en-US" sz="2400" dirty="0" smtClean="0"/>
              <a:t>）</a:t>
            </a:r>
            <a:endParaRPr lang="zh-CN" altLang="en-US" sz="2400" dirty="0" smtClean="0"/>
          </a:p>
          <a:p>
            <a:pPr eaLnBrk="1" hangingPunct="1">
              <a:spcBef>
                <a:spcPct val="5000"/>
              </a:spcBef>
              <a:buClr>
                <a:srgbClr val="FF3300"/>
              </a:buClr>
              <a:defRPr/>
            </a:pPr>
            <a:r>
              <a:rPr lang="zh-CN" altLang="en-US" sz="2400" dirty="0" smtClean="0">
                <a:solidFill>
                  <a:srgbClr val="FF3300"/>
                </a:solidFill>
                <a:effectLst>
                  <a:outerShdw blurRad="38100" dist="38100" dir="2700000" algn="tl">
                    <a:srgbClr val="C0C0C0"/>
                  </a:outerShdw>
                </a:effectLst>
              </a:rPr>
              <a:t>评价</a:t>
            </a:r>
            <a:endParaRPr lang="zh-CN" altLang="en-US" sz="2400" dirty="0" smtClean="0">
              <a:solidFill>
                <a:srgbClr val="FF3300"/>
              </a:solidFill>
              <a:effectLst>
                <a:outerShdw blurRad="38100" dist="38100" dir="2700000" algn="tl">
                  <a:srgbClr val="C0C0C0"/>
                </a:outerShdw>
              </a:effectLst>
            </a:endParaRPr>
          </a:p>
          <a:p>
            <a:pPr lvl="1" eaLnBrk="1" hangingPunct="1">
              <a:spcBef>
                <a:spcPct val="5000"/>
              </a:spcBef>
              <a:buFont typeface="Wingdings" panose="05000000000000000000" pitchFamily="2" charset="2"/>
              <a:buChar char="Ø"/>
              <a:defRPr/>
            </a:pPr>
            <a:r>
              <a:rPr lang="zh-CN" altLang="en-US" sz="2400" dirty="0" smtClean="0"/>
              <a:t>20世纪60年代末开始采用的通用机设计方法</a:t>
            </a:r>
            <a:endParaRPr lang="zh-CN" altLang="en-US" sz="2400" dirty="0" smtClean="0"/>
          </a:p>
          <a:p>
            <a:pPr lvl="1" eaLnBrk="1" hangingPunct="1">
              <a:spcBef>
                <a:spcPct val="5000"/>
              </a:spcBef>
              <a:buFont typeface="Wingdings" panose="05000000000000000000" pitchFamily="2" charset="2"/>
              <a:buChar char="Ø"/>
              <a:defRPr/>
            </a:pPr>
            <a:r>
              <a:rPr lang="zh-CN" altLang="en-US" sz="2400" dirty="0" smtClean="0"/>
              <a:t>设计周期短</a:t>
            </a:r>
            <a:endParaRPr lang="zh-CN" altLang="en-US" sz="2400" dirty="0" smtClean="0"/>
          </a:p>
          <a:p>
            <a:pPr lvl="1" eaLnBrk="1" hangingPunct="1">
              <a:spcBef>
                <a:spcPct val="5000"/>
              </a:spcBef>
              <a:buFont typeface="Wingdings" panose="05000000000000000000" pitchFamily="2" charset="2"/>
              <a:buChar char="Ø"/>
              <a:defRPr/>
            </a:pPr>
            <a:r>
              <a:rPr lang="zh-CN" altLang="en-US" sz="2400" dirty="0" smtClean="0"/>
              <a:t>交互式设计，便于提高系统性能</a:t>
            </a:r>
            <a:endParaRPr lang="zh-CN" altLang="en-US" sz="2400" dirty="0" smtClean="0"/>
          </a:p>
          <a:p>
            <a:pPr lvl="1" eaLnBrk="1" hangingPunct="1">
              <a:spcBef>
                <a:spcPct val="5000"/>
              </a:spcBef>
              <a:buFont typeface="Wingdings" panose="05000000000000000000" pitchFamily="2" charset="2"/>
              <a:buChar char="Ø"/>
              <a:defRPr/>
            </a:pPr>
            <a:r>
              <a:rPr lang="zh-CN" altLang="en-US" sz="2400" dirty="0" smtClean="0"/>
              <a:t>要求设计人员具有软件、硬件、器件和应用等方面的知识</a:t>
            </a:r>
            <a:endParaRPr lang="zh-CN" altLang="en-US" sz="2400" dirty="0" smtClean="0"/>
          </a:p>
          <a:p>
            <a:pPr lvl="1" eaLnBrk="1" hangingPunct="1">
              <a:spcBef>
                <a:spcPct val="5000"/>
              </a:spcBef>
              <a:buFont typeface="Wingdings" panose="05000000000000000000" pitchFamily="2" charset="2"/>
              <a:buChar char="Ø"/>
              <a:defRPr/>
            </a:pPr>
            <a:r>
              <a:rPr lang="zh-CN" altLang="en-US" sz="2400" dirty="0" smtClean="0"/>
              <a:t>需要完善的硬件系统模拟环境和软件设计环境</a:t>
            </a:r>
            <a:endParaRPr lang="zh-CN" altLang="en-US" sz="2400" dirty="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zh-CN" altLang="en-US" smtClean="0"/>
              <a:t>计算机系统的</a:t>
            </a:r>
            <a:br>
              <a:rPr lang="zh-CN" altLang="en-US" smtClean="0"/>
            </a:br>
            <a:r>
              <a:rPr lang="zh-CN" altLang="en-US" smtClean="0"/>
              <a:t>设计步骤</a:t>
            </a:r>
            <a:endParaRPr lang="zh-CN" altLang="en-US" smtClean="0"/>
          </a:p>
        </p:txBody>
      </p:sp>
      <p:sp>
        <p:nvSpPr>
          <p:cNvPr id="78853" name="Rectangle 5"/>
          <p:cNvSpPr>
            <a:spLocks noGrp="1" noChangeArrowheads="1"/>
          </p:cNvSpPr>
          <p:nvPr>
            <p:ph type="body" sz="half" idx="1"/>
          </p:nvPr>
        </p:nvSpPr>
        <p:spPr/>
        <p:txBody>
          <a:bodyPr/>
          <a:lstStyle/>
          <a:p>
            <a:pPr eaLnBrk="1" hangingPunct="1">
              <a:lnSpc>
                <a:spcPct val="120000"/>
              </a:lnSpc>
              <a:buClr>
                <a:srgbClr val="FF3300"/>
              </a:buClr>
              <a:defRPr/>
            </a:pPr>
            <a:r>
              <a:rPr lang="zh-CN" altLang="en-US" sz="2400" smtClean="0">
                <a:solidFill>
                  <a:srgbClr val="FF3300"/>
                </a:solidFill>
                <a:effectLst>
                  <a:outerShdw blurRad="38100" dist="38100" dir="2700000" algn="tl">
                    <a:srgbClr val="C0C0C0"/>
                  </a:outerShdw>
                </a:effectLst>
              </a:rPr>
              <a:t>需求分析</a:t>
            </a:r>
            <a:endParaRPr lang="zh-CN" altLang="en-US" sz="2400" smtClean="0">
              <a:solidFill>
                <a:srgbClr val="FF3300"/>
              </a:solidFill>
              <a:effectLst>
                <a:outerShdw blurRad="38100" dist="38100" dir="2700000" algn="tl">
                  <a:srgbClr val="C0C0C0"/>
                </a:outerShdw>
              </a:effectLst>
            </a:endParaRPr>
          </a:p>
          <a:p>
            <a:pPr lvl="1" eaLnBrk="1" hangingPunct="1">
              <a:lnSpc>
                <a:spcPct val="120000"/>
              </a:lnSpc>
              <a:buFont typeface="Wingdings" panose="05000000000000000000" pitchFamily="2" charset="2"/>
              <a:buChar char="Ø"/>
              <a:defRPr/>
            </a:pPr>
            <a:r>
              <a:rPr lang="zh-CN" altLang="en-US" sz="2000" smtClean="0"/>
              <a:t>系统应用环境：实时处理、事务处理、科学计算、远程处理</a:t>
            </a:r>
            <a:endParaRPr lang="zh-CN" altLang="en-US" sz="2000" smtClean="0"/>
          </a:p>
          <a:p>
            <a:pPr lvl="1" eaLnBrk="1" hangingPunct="1">
              <a:lnSpc>
                <a:spcPct val="120000"/>
              </a:lnSpc>
              <a:buFont typeface="Wingdings" panose="05000000000000000000" pitchFamily="2" charset="2"/>
              <a:buChar char="Ø"/>
              <a:defRPr/>
            </a:pPr>
            <a:r>
              <a:rPr lang="zh-CN" altLang="en-US" sz="2000" smtClean="0"/>
              <a:t>所用语言的种类和特性</a:t>
            </a:r>
            <a:endParaRPr lang="zh-CN" altLang="en-US" sz="2000" smtClean="0"/>
          </a:p>
          <a:p>
            <a:pPr lvl="1" eaLnBrk="1" hangingPunct="1">
              <a:lnSpc>
                <a:spcPct val="120000"/>
              </a:lnSpc>
              <a:buFont typeface="Wingdings" panose="05000000000000000000" pitchFamily="2" charset="2"/>
              <a:buChar char="Ø"/>
              <a:defRPr/>
            </a:pPr>
            <a:r>
              <a:rPr lang="zh-CN" altLang="en-US" sz="2000" smtClean="0"/>
              <a:t>对操作系统的特殊要求</a:t>
            </a:r>
            <a:endParaRPr lang="zh-CN" altLang="en-US" sz="2000" smtClean="0"/>
          </a:p>
          <a:p>
            <a:pPr lvl="1" eaLnBrk="1" hangingPunct="1">
              <a:lnSpc>
                <a:spcPct val="120000"/>
              </a:lnSpc>
              <a:buFont typeface="Wingdings" panose="05000000000000000000" pitchFamily="2" charset="2"/>
              <a:buChar char="Ø"/>
              <a:defRPr/>
            </a:pPr>
            <a:r>
              <a:rPr lang="zh-CN" altLang="en-US" sz="2000" smtClean="0"/>
              <a:t>所用外设的特性</a:t>
            </a:r>
            <a:endParaRPr lang="zh-CN" altLang="en-US" sz="2000" smtClean="0"/>
          </a:p>
          <a:p>
            <a:pPr lvl="1" eaLnBrk="1" hangingPunct="1">
              <a:lnSpc>
                <a:spcPct val="120000"/>
              </a:lnSpc>
              <a:buFont typeface="Wingdings" panose="05000000000000000000" pitchFamily="2" charset="2"/>
              <a:buChar char="Ø"/>
              <a:defRPr/>
            </a:pPr>
            <a:r>
              <a:rPr lang="zh-CN" altLang="en-US" sz="2000" smtClean="0"/>
              <a:t>技术经济分析</a:t>
            </a:r>
            <a:endParaRPr lang="zh-CN" altLang="en-US" sz="2000" smtClean="0"/>
          </a:p>
          <a:p>
            <a:pPr lvl="1" eaLnBrk="1" hangingPunct="1">
              <a:lnSpc>
                <a:spcPct val="120000"/>
              </a:lnSpc>
              <a:buFont typeface="Wingdings" panose="05000000000000000000" pitchFamily="2" charset="2"/>
              <a:buChar char="Ø"/>
              <a:defRPr/>
            </a:pPr>
            <a:r>
              <a:rPr lang="zh-CN" altLang="en-US" sz="2000" smtClean="0"/>
              <a:t>市场分析</a:t>
            </a:r>
            <a:endParaRPr lang="zh-CN" altLang="en-US" sz="2000" smtClean="0"/>
          </a:p>
          <a:p>
            <a:pPr lvl="1" eaLnBrk="1" hangingPunct="1">
              <a:lnSpc>
                <a:spcPct val="120000"/>
              </a:lnSpc>
              <a:buFont typeface="Wingdings" panose="05000000000000000000" pitchFamily="2" charset="2"/>
              <a:buNone/>
              <a:defRPr/>
            </a:pPr>
            <a:endParaRPr lang="zh-CN" altLang="en-US" sz="2000" smtClean="0"/>
          </a:p>
        </p:txBody>
      </p:sp>
      <p:sp>
        <p:nvSpPr>
          <p:cNvPr id="78854" name="Rectangle 6"/>
          <p:cNvSpPr>
            <a:spLocks noGrp="1" noChangeArrowheads="1"/>
          </p:cNvSpPr>
          <p:nvPr>
            <p:ph type="body" sz="half" idx="2"/>
          </p:nvPr>
        </p:nvSpPr>
        <p:spPr/>
        <p:txBody>
          <a:bodyPr/>
          <a:lstStyle/>
          <a:p>
            <a:pPr eaLnBrk="1" hangingPunct="1">
              <a:buClr>
                <a:srgbClr val="FF3300"/>
              </a:buClr>
              <a:defRPr/>
            </a:pPr>
            <a:r>
              <a:rPr lang="zh-CN" altLang="en-US" sz="2400" smtClean="0">
                <a:solidFill>
                  <a:srgbClr val="FF3300"/>
                </a:solidFill>
                <a:effectLst>
                  <a:outerShdw blurRad="38100" dist="38100" dir="2700000" algn="tl">
                    <a:srgbClr val="C0C0C0"/>
                  </a:outerShdw>
                </a:effectLst>
              </a:rPr>
              <a:t>需求规格说明</a:t>
            </a:r>
            <a:endParaRPr lang="zh-CN" altLang="en-US" sz="2400" smtClean="0">
              <a:solidFill>
                <a:srgbClr val="FF3300"/>
              </a:solidFill>
              <a:effectLst>
                <a:outerShdw blurRad="38100" dist="38100" dir="2700000" algn="tl">
                  <a:srgbClr val="C0C0C0"/>
                </a:outerShdw>
              </a:effectLst>
            </a:endParaRPr>
          </a:p>
          <a:p>
            <a:pPr lvl="1" eaLnBrk="1" hangingPunct="1">
              <a:buFont typeface="Wingdings" panose="05000000000000000000" pitchFamily="2" charset="2"/>
              <a:buChar char="Ø"/>
              <a:defRPr/>
            </a:pPr>
            <a:r>
              <a:rPr lang="zh-CN" altLang="en-US" sz="2000" smtClean="0"/>
              <a:t>设计准则</a:t>
            </a:r>
            <a:endParaRPr lang="zh-CN" altLang="en-US" sz="2000" smtClean="0"/>
          </a:p>
          <a:p>
            <a:pPr lvl="1" eaLnBrk="1" hangingPunct="1">
              <a:buFont typeface="Wingdings" panose="05000000000000000000" pitchFamily="2" charset="2"/>
              <a:buChar char="Ø"/>
              <a:defRPr/>
            </a:pPr>
            <a:r>
              <a:rPr lang="zh-CN" altLang="en-US" sz="2000" smtClean="0"/>
              <a:t>功能说明 </a:t>
            </a:r>
            <a:endParaRPr lang="zh-CN" altLang="en-US" sz="2000" smtClean="0"/>
          </a:p>
          <a:p>
            <a:pPr lvl="1" eaLnBrk="1" hangingPunct="1">
              <a:buFont typeface="Wingdings" panose="05000000000000000000" pitchFamily="2" charset="2"/>
              <a:buChar char="Ø"/>
              <a:defRPr/>
            </a:pPr>
            <a:r>
              <a:rPr lang="zh-CN" altLang="en-US" sz="2000" smtClean="0"/>
              <a:t>器件性能说明 </a:t>
            </a:r>
            <a:endParaRPr lang="zh-CN" altLang="en-US" sz="2000" smtClean="0"/>
          </a:p>
          <a:p>
            <a:pPr eaLnBrk="1" hangingPunct="1">
              <a:buClr>
                <a:srgbClr val="FF3300"/>
              </a:buClr>
              <a:defRPr/>
            </a:pPr>
            <a:r>
              <a:rPr lang="zh-CN" altLang="en-US" sz="2400" smtClean="0">
                <a:solidFill>
                  <a:srgbClr val="FF3300"/>
                </a:solidFill>
                <a:effectLst>
                  <a:outerShdw blurRad="38100" dist="38100" dir="2700000" algn="tl">
                    <a:srgbClr val="C0C0C0"/>
                  </a:outerShdw>
                </a:effectLst>
              </a:rPr>
              <a:t>概要性设计</a:t>
            </a:r>
            <a:endParaRPr lang="zh-CN" altLang="en-US" sz="2400" smtClean="0">
              <a:solidFill>
                <a:srgbClr val="FF3300"/>
              </a:solidFill>
              <a:effectLst>
                <a:outerShdw blurRad="38100" dist="38100" dir="2700000" algn="tl">
                  <a:srgbClr val="C0C0C0"/>
                </a:outerShdw>
              </a:effectLst>
            </a:endParaRPr>
          </a:p>
          <a:p>
            <a:pPr lvl="1" eaLnBrk="1" hangingPunct="1">
              <a:buFont typeface="Wingdings" panose="05000000000000000000" pitchFamily="2" charset="2"/>
              <a:buChar char="Ø"/>
              <a:defRPr/>
            </a:pPr>
            <a:r>
              <a:rPr lang="zh-CN" altLang="en-US" sz="2000" smtClean="0"/>
              <a:t>确定机器级界面 </a:t>
            </a:r>
            <a:endParaRPr lang="zh-CN" altLang="en-US" sz="2000" smtClean="0"/>
          </a:p>
          <a:p>
            <a:pPr eaLnBrk="1" hangingPunct="1">
              <a:buClr>
                <a:srgbClr val="FF3300"/>
              </a:buClr>
              <a:defRPr/>
            </a:pPr>
            <a:r>
              <a:rPr lang="zh-CN" altLang="en-US" sz="2400" smtClean="0">
                <a:solidFill>
                  <a:srgbClr val="FF3300"/>
                </a:solidFill>
                <a:effectLst>
                  <a:outerShdw blurRad="38100" dist="38100" dir="2700000" algn="tl">
                    <a:srgbClr val="C0C0C0"/>
                  </a:outerShdw>
                </a:effectLst>
              </a:rPr>
              <a:t>详细设计</a:t>
            </a:r>
            <a:r>
              <a:rPr lang="zh-CN" altLang="en-US" sz="2400" smtClean="0"/>
              <a:t> </a:t>
            </a:r>
            <a:endParaRPr lang="zh-CN" altLang="en-US" sz="2400" smtClean="0"/>
          </a:p>
          <a:p>
            <a:pPr lvl="1" eaLnBrk="1" hangingPunct="1">
              <a:buFont typeface="Wingdings" panose="05000000000000000000" pitchFamily="2" charset="2"/>
              <a:buChar char="Ø"/>
              <a:defRPr/>
            </a:pPr>
            <a:r>
              <a:rPr lang="zh-CN" altLang="en-US" sz="2000" smtClean="0"/>
              <a:t>定义机器级界面的内容，可提供多种方案 </a:t>
            </a:r>
            <a:endParaRPr lang="zh-CN" altLang="en-US" sz="2000" smtClean="0"/>
          </a:p>
          <a:p>
            <a:pPr eaLnBrk="1" hangingPunct="1">
              <a:buClr>
                <a:srgbClr val="FF3300"/>
              </a:buClr>
              <a:defRPr/>
            </a:pPr>
            <a:r>
              <a:rPr lang="zh-CN" altLang="en-US" sz="2400" smtClean="0">
                <a:solidFill>
                  <a:srgbClr val="FF3300"/>
                </a:solidFill>
                <a:effectLst>
                  <a:outerShdw blurRad="38100" dist="38100" dir="2700000" algn="tl">
                    <a:srgbClr val="C0C0C0"/>
                  </a:outerShdw>
                </a:effectLst>
              </a:rPr>
              <a:t>优化和评价</a:t>
            </a:r>
            <a:r>
              <a:rPr lang="zh-CN" altLang="en-US" sz="2400" smtClean="0"/>
              <a:t> </a:t>
            </a:r>
            <a:endParaRPr lang="zh-CN" altLang="en-US" sz="2400" smtClean="0"/>
          </a:p>
          <a:p>
            <a:pPr lvl="1" eaLnBrk="1" hangingPunct="1">
              <a:buFont typeface="Wingdings" panose="05000000000000000000" pitchFamily="2" charset="2"/>
              <a:buChar char="Ø"/>
              <a:defRPr/>
            </a:pPr>
            <a:r>
              <a:rPr lang="zh-CN" altLang="en-US" sz="2000" smtClean="0"/>
              <a:t>提高系统的性能价格比</a:t>
            </a:r>
            <a:endParaRPr lang="zh-CN" altLang="en-US" sz="2000" smtClean="0"/>
          </a:p>
        </p:txBody>
      </p:sp>
      <p:sp>
        <p:nvSpPr>
          <p:cNvPr id="4403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endParaRPr lang="zh-CN" altLang="en-US" sz="1200" b="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zh-CN" altLang="en-US" smtClean="0"/>
              <a:t>计算机系统设计的</a:t>
            </a:r>
            <a:br>
              <a:rPr lang="zh-CN" altLang="en-US" smtClean="0"/>
            </a:br>
            <a:r>
              <a:rPr lang="zh-CN" altLang="en-US" smtClean="0"/>
              <a:t>定量准则</a:t>
            </a:r>
            <a:endParaRPr lang="zh-CN" altLang="en-US" smtClean="0"/>
          </a:p>
        </p:txBody>
      </p:sp>
      <p:sp>
        <p:nvSpPr>
          <p:cNvPr id="45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endParaRPr lang="zh-CN" altLang="en-US" sz="1200" b="0">
              <a:latin typeface="Times New Roman" panose="02020603050405020304" pitchFamily="18" charset="0"/>
              <a:ea typeface="幼圆" panose="02010509060101010101" pitchFamily="49" charset="-122"/>
            </a:endParaRPr>
          </a:p>
        </p:txBody>
      </p:sp>
      <p:sp>
        <p:nvSpPr>
          <p:cNvPr id="45060" name="Rectangle 5"/>
          <p:cNvSpPr>
            <a:spLocks noGrp="1" noChangeArrowheads="1"/>
          </p:cNvSpPr>
          <p:nvPr>
            <p:ph type="body" idx="1"/>
          </p:nvPr>
        </p:nvSpPr>
        <p:spPr>
          <a:xfrm>
            <a:off x="1908175" y="2492375"/>
            <a:ext cx="4878388" cy="3384550"/>
          </a:xfrm>
        </p:spPr>
        <p:txBody>
          <a:bodyPr/>
          <a:lstStyle/>
          <a:p>
            <a:pPr eaLnBrk="1" hangingPunct="1">
              <a:lnSpc>
                <a:spcPct val="140000"/>
              </a:lnSpc>
            </a:pPr>
            <a:r>
              <a:rPr lang="zh-CN" altLang="en-US" smtClean="0"/>
              <a:t> </a:t>
            </a:r>
            <a:r>
              <a:rPr lang="zh-CN" altLang="en-US" smtClean="0">
                <a:hlinkClick r:id="rId3" action="ppaction://hlinksldjump"/>
              </a:rPr>
              <a:t>加快经常性事件的速度</a:t>
            </a:r>
            <a:endParaRPr lang="zh-CN" altLang="en-US" smtClean="0"/>
          </a:p>
          <a:p>
            <a:pPr eaLnBrk="1" hangingPunct="1">
              <a:lnSpc>
                <a:spcPct val="140000"/>
              </a:lnSpc>
            </a:pPr>
            <a:r>
              <a:rPr lang="en-US" altLang="zh-CN" smtClean="0"/>
              <a:t> </a:t>
            </a:r>
            <a:r>
              <a:rPr lang="en-US" altLang="zh-CN" smtClean="0">
                <a:hlinkClick r:id="rId4" action="ppaction://hlinksldjump"/>
              </a:rPr>
              <a:t>CPU</a:t>
            </a:r>
            <a:r>
              <a:rPr lang="zh-CN" altLang="en-US" smtClean="0">
                <a:hlinkClick r:id="rId4" action="ppaction://hlinksldjump"/>
              </a:rPr>
              <a:t>性能公式</a:t>
            </a:r>
            <a:endParaRPr lang="zh-CN" altLang="en-US" smtClean="0"/>
          </a:p>
          <a:p>
            <a:pPr eaLnBrk="1" hangingPunct="1">
              <a:lnSpc>
                <a:spcPct val="140000"/>
              </a:lnSpc>
            </a:pPr>
            <a:r>
              <a:rPr lang="zh-CN" altLang="en-US" smtClean="0"/>
              <a:t> </a:t>
            </a:r>
            <a:r>
              <a:rPr lang="zh-CN" altLang="en-US" smtClean="0">
                <a:hlinkClick r:id="rId5" action="ppaction://hlinksldjump"/>
              </a:rPr>
              <a:t>局部性原理 </a:t>
            </a:r>
            <a:endParaRPr lang="zh-CN" altLang="en-US" smtClean="0"/>
          </a:p>
          <a:p>
            <a:pPr eaLnBrk="1" hangingPunct="1">
              <a:lnSpc>
                <a:spcPct val="140000"/>
              </a:lnSpc>
            </a:pPr>
            <a:r>
              <a:rPr lang="zh-CN" altLang="en-US" smtClean="0"/>
              <a:t> </a:t>
            </a:r>
            <a:r>
              <a:rPr lang="zh-CN" altLang="en-US" smtClean="0">
                <a:hlinkClick r:id="rId6" action="ppaction://hlinksldjump"/>
              </a:rPr>
              <a:t>利用并行性</a:t>
            </a:r>
            <a:endParaRPr lang="zh-CN" altLang="en-US" smtClean="0"/>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zh-CN" altLang="en-US" smtClean="0"/>
              <a:t>加快经常性事件</a:t>
            </a:r>
            <a:br>
              <a:rPr lang="zh-CN" altLang="en-US" smtClean="0"/>
            </a:br>
            <a:r>
              <a:rPr lang="zh-CN" altLang="en-US" smtClean="0"/>
              <a:t>的速度</a:t>
            </a:r>
            <a:endParaRPr lang="zh-CN" altLang="en-US" smtClean="0"/>
          </a:p>
        </p:txBody>
      </p:sp>
      <p:sp>
        <p:nvSpPr>
          <p:cNvPr id="46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81925" name="Rectangle 5"/>
          <p:cNvSpPr>
            <a:spLocks noGrp="1" noChangeArrowheads="1"/>
          </p:cNvSpPr>
          <p:nvPr>
            <p:ph type="body" idx="1"/>
          </p:nvPr>
        </p:nvSpPr>
        <p:spPr>
          <a:xfrm>
            <a:off x="809625" y="1989138"/>
            <a:ext cx="7958138" cy="4259262"/>
          </a:xfrm>
        </p:spPr>
        <p:txBody>
          <a:bodyPr/>
          <a:lstStyle/>
          <a:p>
            <a:pPr marL="0" indent="0" eaLnBrk="1" hangingPunct="1">
              <a:lnSpc>
                <a:spcPct val="125000"/>
              </a:lnSpc>
              <a:buNone/>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在进行计算机系统设计时，必须</a:t>
            </a:r>
            <a:r>
              <a:rPr lang="zh-CN" altLang="en-US" sz="2800" dirty="0">
                <a:solidFill>
                  <a:srgbClr val="FF3300"/>
                </a:solidFill>
                <a:effectLst>
                  <a:outerShdw blurRad="38100" dist="38100" dir="2700000" algn="tl">
                    <a:srgbClr val="C0C0C0"/>
                  </a:outerShdw>
                </a:effectLst>
              </a:rPr>
              <a:t>优化</a:t>
            </a:r>
            <a:r>
              <a:rPr lang="zh-CN" altLang="en-US" sz="2800" dirty="0">
                <a:solidFill>
                  <a:srgbClr val="0000FF"/>
                </a:solidFill>
                <a:effectLst>
                  <a:outerShdw blurRad="38100" dist="38100" dir="2700000" algn="tl">
                    <a:srgbClr val="C0C0C0"/>
                  </a:outerShdw>
                </a:effectLst>
              </a:rPr>
              <a:t>（优化是指分配更多的资源、达到更高的性能</a:t>
            </a:r>
            <a:r>
              <a:rPr lang="zh-CN" altLang="en-US" sz="2800" dirty="0" smtClean="0">
                <a:solidFill>
                  <a:srgbClr val="0000FF"/>
                </a:solidFill>
                <a:effectLst>
                  <a:outerShdw blurRad="38100" dist="38100" dir="2700000" algn="tl">
                    <a:srgbClr val="C0C0C0"/>
                  </a:outerShdw>
                </a:effectLst>
              </a:rPr>
              <a:t>或者</a:t>
            </a:r>
            <a:r>
              <a:rPr lang="zh-CN" altLang="en-US" sz="2800" dirty="0">
                <a:solidFill>
                  <a:srgbClr val="0000FF"/>
                </a:solidFill>
                <a:effectLst>
                  <a:outerShdw blurRad="38100" dist="38100" dir="2700000" algn="tl">
                    <a:srgbClr val="C0C0C0"/>
                  </a:outerShdw>
                </a:effectLst>
              </a:rPr>
              <a:t>分配更多的电能等）</a:t>
            </a:r>
            <a:r>
              <a:rPr lang="zh-CN" altLang="en-US" sz="2800" dirty="0">
                <a:solidFill>
                  <a:srgbClr val="FF3300"/>
                </a:solidFill>
                <a:effectLst>
                  <a:outerShdw blurRad="38100" dist="38100" dir="2700000" algn="tl">
                    <a:srgbClr val="C0C0C0"/>
                  </a:outerShdw>
                </a:effectLst>
              </a:rPr>
              <a:t>经常</a:t>
            </a:r>
            <a:r>
              <a:rPr lang="zh-CN" altLang="en-US" sz="2800" dirty="0" smtClean="0">
                <a:solidFill>
                  <a:srgbClr val="FF3300"/>
                </a:solidFill>
                <a:effectLst>
                  <a:outerShdw blurRad="38100" dist="38100" dir="2700000" algn="tl">
                    <a:srgbClr val="C0C0C0"/>
                  </a:outerShdw>
                </a:effectLst>
              </a:rPr>
              <a:t>发生的功能，而非偶尔发生的功能</a:t>
            </a:r>
            <a:r>
              <a:rPr lang="zh-CN" altLang="en-US" sz="2800" dirty="0" smtClean="0"/>
              <a:t>。这是计算机系统设计中最重要也最广泛采用的设计准则。</a:t>
            </a:r>
            <a:endParaRPr lang="zh-CN" altLang="en-US" sz="2800" dirty="0" smtClean="0"/>
          </a:p>
          <a:p>
            <a:pPr marL="0" indent="0" eaLnBrk="1" hangingPunct="1">
              <a:lnSpc>
                <a:spcPct val="125000"/>
              </a:lnSpc>
              <a:buFont typeface="Wingdings" panose="05000000000000000000" pitchFamily="2" charset="2"/>
              <a:buNone/>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例如</a:t>
            </a:r>
            <a:r>
              <a:rPr lang="zh-CN" altLang="en-US" sz="2800" dirty="0" smtClean="0"/>
              <a:t>：加法运算中的溢出和不溢出；中断处理中的常规性保护现场和特殊性保护现场。</a:t>
            </a:r>
            <a:endParaRPr lang="zh-CN" altLang="en-US" sz="2800" dirty="0" smtClean="0"/>
          </a:p>
        </p:txBody>
      </p:sp>
      <p:sp>
        <p:nvSpPr>
          <p:cNvPr id="4608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altLang="zh-CN" smtClean="0"/>
              <a:t>Amdahl</a:t>
            </a:r>
            <a:r>
              <a:rPr lang="zh-CN" altLang="en-US" smtClean="0"/>
              <a:t>定律</a:t>
            </a:r>
            <a:endParaRPr lang="zh-CN" altLang="en-US" smtClean="0"/>
          </a:p>
        </p:txBody>
      </p:sp>
      <p:sp>
        <p:nvSpPr>
          <p:cNvPr id="47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47108" name="Rectangle 7"/>
          <p:cNvSpPr>
            <a:spLocks noGrp="1" noChangeArrowheads="1"/>
          </p:cNvSpPr>
          <p:nvPr>
            <p:ph type="body" idx="1"/>
          </p:nvPr>
        </p:nvSpPr>
        <p:spPr>
          <a:xfrm>
            <a:off x="801612" y="2060849"/>
            <a:ext cx="7958138" cy="2880320"/>
          </a:xfrm>
        </p:spPr>
        <p:txBody>
          <a:bodyPr/>
          <a:lstStyle/>
          <a:p>
            <a:pPr marL="0" indent="0" eaLnBrk="1" hangingPunct="1">
              <a:lnSpc>
                <a:spcPct val="150000"/>
              </a:lnSpc>
              <a:buFont typeface="Wingdings" panose="05000000000000000000" pitchFamily="2" charset="2"/>
              <a:buNone/>
            </a:pPr>
            <a:r>
              <a:rPr lang="zh-CN" altLang="en-US" sz="2800" dirty="0" smtClean="0"/>
              <a:t>       计算机系统中某一部件由于采用某种更快的执行方式后整个系统性能的提高与</a:t>
            </a:r>
            <a:r>
              <a:rPr lang="zh-CN" altLang="en-US" sz="2800" dirty="0" smtClean="0">
                <a:solidFill>
                  <a:srgbClr val="FF3300"/>
                </a:solidFill>
              </a:rPr>
              <a:t>这种执行方式的使用频率</a:t>
            </a:r>
            <a:r>
              <a:rPr lang="zh-CN" altLang="en-US" sz="2800" dirty="0" smtClean="0"/>
              <a:t>或</a:t>
            </a:r>
            <a:r>
              <a:rPr lang="zh-CN" altLang="en-US" sz="2800" dirty="0" smtClean="0">
                <a:solidFill>
                  <a:srgbClr val="FF3300"/>
                </a:solidFill>
              </a:rPr>
              <a:t>占总执行时间的比例</a:t>
            </a:r>
            <a:r>
              <a:rPr lang="zh-CN" altLang="en-US" sz="2800" dirty="0" smtClean="0"/>
              <a:t>有关。</a:t>
            </a:r>
            <a:endParaRPr lang="en-US" altLang="zh-CN" sz="2800" dirty="0" smtClean="0"/>
          </a:p>
          <a:p>
            <a:pPr marL="0" indent="0" eaLnBrk="1" hangingPunct="1">
              <a:lnSpc>
                <a:spcPct val="150000"/>
              </a:lnSpc>
              <a:buNone/>
            </a:pPr>
            <a:r>
              <a:rPr lang="zh-CN" altLang="en-US" sz="2800" dirty="0" smtClean="0">
                <a:solidFill>
                  <a:srgbClr val="0000FF"/>
                </a:solidFill>
              </a:rPr>
              <a:t>系统性能</a:t>
            </a:r>
            <a:r>
              <a:rPr lang="zh-CN" altLang="en-US" sz="2800" dirty="0">
                <a:solidFill>
                  <a:srgbClr val="0000FF"/>
                </a:solidFill>
              </a:rPr>
              <a:t>加速比：</a:t>
            </a:r>
            <a:endParaRPr lang="zh-CN" altLang="en-US" sz="2800" dirty="0">
              <a:solidFill>
                <a:srgbClr val="0000FF"/>
              </a:solidFill>
            </a:endParaRPr>
          </a:p>
          <a:p>
            <a:pPr marL="0" indent="0" eaLnBrk="1" hangingPunct="1">
              <a:lnSpc>
                <a:spcPct val="150000"/>
              </a:lnSpc>
              <a:buFont typeface="Wingdings" panose="05000000000000000000" pitchFamily="2" charset="2"/>
              <a:buNone/>
            </a:pPr>
            <a:endParaRPr lang="zh-CN" altLang="en-US" sz="2800" dirty="0" smtClean="0"/>
          </a:p>
        </p:txBody>
      </p:sp>
      <p:sp>
        <p:nvSpPr>
          <p:cNvPr id="4710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2</a:t>
            </a:r>
            <a:endParaRPr lang="en-US" altLang="zh-CN" sz="1200" b="0">
              <a:latin typeface="幼圆" panose="02010509060101010101" pitchFamily="49" charset="-122"/>
              <a:ea typeface="幼圆" panose="02010509060101010101" pitchFamily="49" charset="-122"/>
            </a:endParaRPr>
          </a:p>
        </p:txBody>
      </p:sp>
      <p:sp>
        <p:nvSpPr>
          <p:cNvPr id="6" name="Text Box 5"/>
          <p:cNvSpPr txBox="1">
            <a:spLocks noChangeArrowheads="1"/>
          </p:cNvSpPr>
          <p:nvPr/>
        </p:nvSpPr>
        <p:spPr bwMode="auto">
          <a:xfrm>
            <a:off x="1835150" y="5167610"/>
            <a:ext cx="160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r>
              <a:rPr lang="zh-CN" altLang="en-US" sz="2400">
                <a:solidFill>
                  <a:srgbClr val="000000"/>
                </a:solidFill>
              </a:rPr>
              <a:t>加速比＝</a:t>
            </a:r>
            <a:endParaRPr lang="zh-CN" altLang="en-US" sz="2400">
              <a:solidFill>
                <a:srgbClr val="000000"/>
              </a:solidFill>
            </a:endParaRPr>
          </a:p>
        </p:txBody>
      </p:sp>
      <p:sp>
        <p:nvSpPr>
          <p:cNvPr id="7" name="Text Box 6"/>
          <p:cNvSpPr txBox="1">
            <a:spLocks noChangeArrowheads="1"/>
          </p:cNvSpPr>
          <p:nvPr/>
        </p:nvSpPr>
        <p:spPr bwMode="auto">
          <a:xfrm>
            <a:off x="3203575" y="488027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spcBef>
                <a:spcPct val="50000"/>
              </a:spcBef>
            </a:pPr>
            <a:r>
              <a:rPr lang="zh-CN" altLang="en-US" sz="2400" dirty="0">
                <a:solidFill>
                  <a:srgbClr val="000000"/>
                </a:solidFill>
              </a:rPr>
              <a:t>系统性能</a:t>
            </a:r>
            <a:r>
              <a:rPr lang="zh-CN" altLang="en-US" sz="2400" baseline="-25000" dirty="0">
                <a:solidFill>
                  <a:srgbClr val="000000"/>
                </a:solidFill>
              </a:rPr>
              <a:t>改进后</a:t>
            </a:r>
            <a:endParaRPr lang="zh-CN" altLang="en-US" sz="2400" baseline="-25000" dirty="0">
              <a:solidFill>
                <a:srgbClr val="000000"/>
              </a:solidFill>
            </a:endParaRPr>
          </a:p>
        </p:txBody>
      </p:sp>
      <p:sp>
        <p:nvSpPr>
          <p:cNvPr id="8" name="Text Box 7"/>
          <p:cNvSpPr txBox="1">
            <a:spLocks noChangeArrowheads="1"/>
          </p:cNvSpPr>
          <p:nvPr/>
        </p:nvSpPr>
        <p:spPr bwMode="auto">
          <a:xfrm>
            <a:off x="3203575" y="545653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spcBef>
                <a:spcPct val="50000"/>
              </a:spcBef>
            </a:pPr>
            <a:r>
              <a:rPr lang="zh-CN" altLang="en-US" sz="2400" dirty="0">
                <a:solidFill>
                  <a:srgbClr val="000000"/>
                </a:solidFill>
              </a:rPr>
              <a:t>系统性能</a:t>
            </a:r>
            <a:r>
              <a:rPr lang="zh-CN" altLang="en-US" sz="2400" baseline="-25000" dirty="0">
                <a:solidFill>
                  <a:srgbClr val="000000"/>
                </a:solidFill>
              </a:rPr>
              <a:t>改进前</a:t>
            </a:r>
            <a:endParaRPr lang="zh-CN" altLang="en-US" sz="2400" baseline="-25000" dirty="0">
              <a:solidFill>
                <a:srgbClr val="000000"/>
              </a:solidFill>
            </a:endParaRPr>
          </a:p>
        </p:txBody>
      </p:sp>
      <p:sp>
        <p:nvSpPr>
          <p:cNvPr id="9" name="Text Box 8"/>
          <p:cNvSpPr txBox="1">
            <a:spLocks noChangeArrowheads="1"/>
          </p:cNvSpPr>
          <p:nvPr/>
        </p:nvSpPr>
        <p:spPr bwMode="auto">
          <a:xfrm>
            <a:off x="5580063" y="486916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spcBef>
                <a:spcPct val="50000"/>
              </a:spcBef>
            </a:pPr>
            <a:r>
              <a:rPr lang="zh-CN" altLang="en-US" sz="2400">
                <a:solidFill>
                  <a:srgbClr val="000000"/>
                </a:solidFill>
              </a:rPr>
              <a:t>总执行时间</a:t>
            </a:r>
            <a:r>
              <a:rPr lang="zh-CN" altLang="en-US" sz="2400" baseline="-25000">
                <a:solidFill>
                  <a:srgbClr val="000000"/>
                </a:solidFill>
              </a:rPr>
              <a:t>改进前</a:t>
            </a:r>
            <a:endParaRPr lang="zh-CN" altLang="en-US" sz="2400" baseline="-25000">
              <a:solidFill>
                <a:srgbClr val="000000"/>
              </a:solidFill>
            </a:endParaRPr>
          </a:p>
        </p:txBody>
      </p:sp>
      <p:sp>
        <p:nvSpPr>
          <p:cNvPr id="10" name="Text Box 9"/>
          <p:cNvSpPr txBox="1">
            <a:spLocks noChangeArrowheads="1"/>
          </p:cNvSpPr>
          <p:nvPr/>
        </p:nvSpPr>
        <p:spPr bwMode="auto">
          <a:xfrm>
            <a:off x="5580063" y="5459710"/>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spcBef>
                <a:spcPct val="50000"/>
              </a:spcBef>
            </a:pPr>
            <a:r>
              <a:rPr lang="zh-CN" altLang="en-US" sz="2400" dirty="0">
                <a:solidFill>
                  <a:srgbClr val="000000"/>
                </a:solidFill>
              </a:rPr>
              <a:t>总执行时间</a:t>
            </a:r>
            <a:r>
              <a:rPr lang="zh-CN" altLang="en-US" sz="2400" baseline="-25000" dirty="0">
                <a:solidFill>
                  <a:srgbClr val="000000"/>
                </a:solidFill>
              </a:rPr>
              <a:t>改进后 </a:t>
            </a:r>
            <a:endParaRPr lang="zh-CN" altLang="en-US" sz="2400" baseline="-25000" dirty="0">
              <a:solidFill>
                <a:srgbClr val="000000"/>
              </a:solidFill>
            </a:endParaRPr>
          </a:p>
        </p:txBody>
      </p:sp>
      <p:sp>
        <p:nvSpPr>
          <p:cNvPr id="11" name="Line 10"/>
          <p:cNvSpPr>
            <a:spLocks noChangeShapeType="1"/>
          </p:cNvSpPr>
          <p:nvPr/>
        </p:nvSpPr>
        <p:spPr bwMode="auto">
          <a:xfrm>
            <a:off x="3203575" y="5412085"/>
            <a:ext cx="201612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1"/>
          <p:cNvSpPr txBox="1">
            <a:spLocks noChangeArrowheads="1"/>
          </p:cNvSpPr>
          <p:nvPr/>
        </p:nvSpPr>
        <p:spPr bwMode="auto">
          <a:xfrm>
            <a:off x="5200650" y="5167610"/>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anose="020B0604030504040204" pitchFamily="34" charset="0"/>
                <a:ea typeface="黑体" panose="02010609060101010101" pitchFamily="2" charset="-122"/>
              </a:defRPr>
            </a:lvl1pPr>
            <a:lvl2pPr marL="742950" indent="-285750">
              <a:defRPr kumimoji="1" sz="2600">
                <a:solidFill>
                  <a:schemeClr val="tx1"/>
                </a:solidFill>
                <a:latin typeface="Tahoma" panose="020B0604030504040204" pitchFamily="34" charset="0"/>
                <a:ea typeface="黑体" panose="02010609060101010101" pitchFamily="2" charset="-122"/>
              </a:defRPr>
            </a:lvl2pPr>
            <a:lvl3pPr marL="1143000" indent="-228600">
              <a:defRPr kumimoji="1" sz="2600">
                <a:solidFill>
                  <a:schemeClr val="tx1"/>
                </a:solidFill>
                <a:latin typeface="Tahoma" panose="020B0604030504040204" pitchFamily="34" charset="0"/>
                <a:ea typeface="黑体" panose="02010609060101010101" pitchFamily="2" charset="-122"/>
              </a:defRPr>
            </a:lvl3pPr>
            <a:lvl4pPr marL="1600200" indent="-228600">
              <a:defRPr kumimoji="1" sz="2600">
                <a:solidFill>
                  <a:schemeClr val="tx1"/>
                </a:solidFill>
                <a:latin typeface="Tahoma" panose="020B0604030504040204" pitchFamily="34" charset="0"/>
                <a:ea typeface="黑体" panose="02010609060101010101" pitchFamily="2" charset="-122"/>
              </a:defRPr>
            </a:lvl4pPr>
            <a:lvl5pPr marL="2057400" indent="-228600">
              <a:defRPr kumimoji="1" sz="2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2" charset="-122"/>
              </a:defRPr>
            </a:lvl9pPr>
          </a:lstStyle>
          <a:p>
            <a:pPr eaLnBrk="1" hangingPunct="1"/>
            <a:r>
              <a:rPr lang="zh-CN" altLang="en-US" sz="2400">
                <a:solidFill>
                  <a:srgbClr val="000000"/>
                </a:solidFill>
              </a:rPr>
              <a:t>＝</a:t>
            </a:r>
            <a:endParaRPr lang="zh-CN" altLang="en-US" sz="2400">
              <a:solidFill>
                <a:srgbClr val="000000"/>
              </a:solidFill>
            </a:endParaRPr>
          </a:p>
        </p:txBody>
      </p:sp>
      <p:sp>
        <p:nvSpPr>
          <p:cNvPr id="13" name="Line 12"/>
          <p:cNvSpPr>
            <a:spLocks noChangeShapeType="1"/>
          </p:cNvSpPr>
          <p:nvPr/>
        </p:nvSpPr>
        <p:spPr bwMode="auto">
          <a:xfrm flipV="1">
            <a:off x="5651500" y="5412085"/>
            <a:ext cx="217487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zh-CN" smtClean="0"/>
              <a:t>Amdahl</a:t>
            </a:r>
            <a:r>
              <a:rPr lang="zh-CN" altLang="en-US" smtClean="0"/>
              <a:t>定律</a:t>
            </a:r>
            <a:br>
              <a:rPr lang="zh-CN" altLang="en-US" smtClean="0"/>
            </a:br>
            <a:r>
              <a:rPr lang="zh-CN" altLang="en-US" smtClean="0"/>
              <a:t>（量化）</a:t>
            </a:r>
            <a:endParaRPr lang="zh-CN" altLang="en-US" smtClean="0"/>
          </a:p>
        </p:txBody>
      </p:sp>
      <p:sp>
        <p:nvSpPr>
          <p:cNvPr id="48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82951" name="Rectangle 7"/>
          <p:cNvSpPr>
            <a:spLocks noGrp="1" noChangeArrowheads="1"/>
          </p:cNvSpPr>
          <p:nvPr>
            <p:ph type="body" sz="half" idx="1"/>
          </p:nvPr>
        </p:nvSpPr>
        <p:spPr>
          <a:xfrm>
            <a:off x="809625" y="3429000"/>
            <a:ext cx="7958138" cy="2971800"/>
          </a:xfrm>
        </p:spPr>
        <p:txBody>
          <a:bodyPr/>
          <a:lstStyle/>
          <a:p>
            <a:pPr eaLnBrk="1" hangingPunct="1">
              <a:defRPr/>
            </a:pPr>
            <a:r>
              <a:rPr lang="en-US" altLang="zh-CN" sz="2000" i="1" smtClean="0">
                <a:solidFill>
                  <a:srgbClr val="FF3300"/>
                </a:solidFill>
                <a:effectLst>
                  <a:outerShdw blurRad="38100" dist="38100" dir="2700000" algn="tl">
                    <a:srgbClr val="C0C0C0"/>
                  </a:outerShdw>
                </a:effectLst>
              </a:rPr>
              <a:t>S</a:t>
            </a:r>
            <a:r>
              <a:rPr lang="en-US" altLang="zh-CN" sz="2000" baseline="-25000" smtClean="0">
                <a:solidFill>
                  <a:srgbClr val="FF3300"/>
                </a:solidFill>
                <a:effectLst>
                  <a:outerShdw blurRad="38100" dist="38100" dir="2700000" algn="tl">
                    <a:srgbClr val="C0C0C0"/>
                  </a:outerShdw>
                </a:effectLst>
              </a:rPr>
              <a:t>n</a:t>
            </a:r>
            <a:r>
              <a:rPr lang="en-US" altLang="zh-CN" sz="2000" smtClean="0">
                <a:solidFill>
                  <a:srgbClr val="FF3300"/>
                </a:solidFill>
                <a:effectLst>
                  <a:outerShdw blurRad="38100" dist="38100" dir="2700000" algn="tl">
                    <a:srgbClr val="C0C0C0"/>
                  </a:outerShdw>
                </a:effectLst>
              </a:rPr>
              <a:t>：</a:t>
            </a:r>
            <a:r>
              <a:rPr lang="zh-CN" altLang="en-US" sz="2000" smtClean="0"/>
              <a:t>整个系统的加速比</a:t>
            </a:r>
            <a:endParaRPr lang="zh-CN" altLang="en-US" sz="2000" smtClean="0"/>
          </a:p>
          <a:p>
            <a:pPr eaLnBrk="1" hangingPunct="1">
              <a:defRPr/>
            </a:pPr>
            <a:r>
              <a:rPr lang="en-US" altLang="zh-CN" sz="2000" i="1" smtClean="0">
                <a:solidFill>
                  <a:srgbClr val="FF3300"/>
                </a:solidFill>
                <a:effectLst>
                  <a:outerShdw blurRad="38100" dist="38100" dir="2700000" algn="tl">
                    <a:srgbClr val="C0C0C0"/>
                  </a:outerShdw>
                </a:effectLst>
              </a:rPr>
              <a:t>T</a:t>
            </a:r>
            <a:r>
              <a:rPr lang="en-US" altLang="zh-CN" sz="2000" baseline="-25000" smtClean="0">
                <a:solidFill>
                  <a:srgbClr val="FF3300"/>
                </a:solidFill>
                <a:effectLst>
                  <a:outerShdw blurRad="38100" dist="38100" dir="2700000" algn="tl">
                    <a:srgbClr val="C0C0C0"/>
                  </a:outerShdw>
                </a:effectLst>
              </a:rPr>
              <a:t>0</a:t>
            </a:r>
            <a:r>
              <a:rPr lang="en-US" altLang="zh-CN" sz="2000" smtClean="0">
                <a:solidFill>
                  <a:srgbClr val="FF3300"/>
                </a:solidFill>
                <a:effectLst>
                  <a:outerShdw blurRad="38100" dist="38100" dir="2700000" algn="tl">
                    <a:srgbClr val="C0C0C0"/>
                  </a:outerShdw>
                </a:effectLst>
              </a:rPr>
              <a:t>：</a:t>
            </a:r>
            <a:r>
              <a:rPr lang="zh-CN" altLang="en-US" sz="2000" smtClean="0"/>
              <a:t>改进前整个任务的执行时间</a:t>
            </a:r>
            <a:endParaRPr lang="zh-CN" altLang="en-US" sz="2000" smtClean="0"/>
          </a:p>
          <a:p>
            <a:pPr eaLnBrk="1" hangingPunct="1">
              <a:defRPr/>
            </a:pPr>
            <a:r>
              <a:rPr lang="en-US" altLang="zh-CN" sz="2000" i="1" smtClean="0">
                <a:solidFill>
                  <a:srgbClr val="FF3300"/>
                </a:solidFill>
                <a:effectLst>
                  <a:outerShdw blurRad="38100" dist="38100" dir="2700000" algn="tl">
                    <a:srgbClr val="C0C0C0"/>
                  </a:outerShdw>
                </a:effectLst>
              </a:rPr>
              <a:t>T</a:t>
            </a:r>
            <a:r>
              <a:rPr lang="en-US" altLang="zh-CN" sz="2000" baseline="-25000" smtClean="0">
                <a:solidFill>
                  <a:srgbClr val="FF3300"/>
                </a:solidFill>
                <a:effectLst>
                  <a:outerShdw blurRad="38100" dist="38100" dir="2700000" algn="tl">
                    <a:srgbClr val="C0C0C0"/>
                  </a:outerShdw>
                </a:effectLst>
              </a:rPr>
              <a:t>n</a:t>
            </a:r>
            <a:r>
              <a:rPr lang="en-US" altLang="zh-CN" sz="2000" smtClean="0">
                <a:solidFill>
                  <a:srgbClr val="FF3300"/>
                </a:solidFill>
                <a:effectLst>
                  <a:outerShdw blurRad="38100" dist="38100" dir="2700000" algn="tl">
                    <a:srgbClr val="C0C0C0"/>
                  </a:outerShdw>
                </a:effectLst>
              </a:rPr>
              <a:t>：</a:t>
            </a:r>
            <a:r>
              <a:rPr lang="zh-CN" altLang="en-US" sz="2000" smtClean="0"/>
              <a:t>改进后整个任务的执行时间</a:t>
            </a:r>
            <a:endParaRPr lang="zh-CN" altLang="en-US" sz="2000" smtClean="0"/>
          </a:p>
          <a:p>
            <a:pPr eaLnBrk="1" hangingPunct="1">
              <a:defRPr/>
            </a:pPr>
            <a:r>
              <a:rPr lang="en-US" altLang="zh-CN" sz="2000" i="1" smtClean="0">
                <a:solidFill>
                  <a:srgbClr val="FF3300"/>
                </a:solidFill>
                <a:effectLst>
                  <a:outerShdw blurRad="38100" dist="38100" dir="2700000" algn="tl">
                    <a:srgbClr val="C0C0C0"/>
                  </a:outerShdw>
                </a:effectLst>
              </a:rPr>
              <a:t>F</a:t>
            </a:r>
            <a:r>
              <a:rPr lang="en-US" altLang="zh-CN" sz="2000" baseline="-25000" smtClean="0">
                <a:solidFill>
                  <a:srgbClr val="FF3300"/>
                </a:solidFill>
                <a:effectLst>
                  <a:outerShdw blurRad="38100" dist="38100" dir="2700000" algn="tl">
                    <a:srgbClr val="C0C0C0"/>
                  </a:outerShdw>
                </a:effectLst>
              </a:rPr>
              <a:t>e</a:t>
            </a:r>
            <a:r>
              <a:rPr lang="en-US" altLang="zh-CN" sz="2000" smtClean="0">
                <a:solidFill>
                  <a:srgbClr val="FF3300"/>
                </a:solidFill>
                <a:effectLst>
                  <a:outerShdw blurRad="38100" dist="38100" dir="2700000" algn="tl">
                    <a:srgbClr val="C0C0C0"/>
                  </a:outerShdw>
                </a:effectLst>
              </a:rPr>
              <a:t>：</a:t>
            </a:r>
            <a:r>
              <a:rPr lang="zh-CN" altLang="en-US" sz="2000" smtClean="0">
                <a:latin typeface="宋体" panose="02010600030101010101" pitchFamily="2" charset="-122"/>
              </a:rPr>
              <a:t>增强比例</a:t>
            </a:r>
            <a:r>
              <a:rPr lang="zh-CN" altLang="en-US" sz="2000" smtClean="0"/>
              <a:t> </a:t>
            </a:r>
            <a:endParaRPr lang="zh-CN" altLang="en-US" sz="2000" smtClean="0"/>
          </a:p>
          <a:p>
            <a:pPr eaLnBrk="1" hangingPunct="1">
              <a:buFont typeface="Wingdings" panose="05000000000000000000" pitchFamily="2" charset="2"/>
              <a:buNone/>
              <a:defRPr/>
            </a:pPr>
            <a:endParaRPr lang="en-US" altLang="zh-CN" sz="2000" smtClean="0"/>
          </a:p>
          <a:p>
            <a:pPr eaLnBrk="1" hangingPunct="1">
              <a:defRPr/>
            </a:pPr>
            <a:r>
              <a:rPr lang="en-US" altLang="zh-CN" sz="2000" i="1" smtClean="0">
                <a:solidFill>
                  <a:srgbClr val="FF3300"/>
                </a:solidFill>
                <a:effectLst>
                  <a:outerShdw blurRad="38100" dist="38100" dir="2700000" algn="tl">
                    <a:srgbClr val="C0C0C0"/>
                  </a:outerShdw>
                </a:effectLst>
              </a:rPr>
              <a:t>S</a:t>
            </a:r>
            <a:r>
              <a:rPr lang="en-US" altLang="zh-CN" sz="2000" baseline="-25000" smtClean="0">
                <a:solidFill>
                  <a:srgbClr val="FF3300"/>
                </a:solidFill>
                <a:effectLst>
                  <a:outerShdw blurRad="38100" dist="38100" dir="2700000" algn="tl">
                    <a:srgbClr val="C0C0C0"/>
                  </a:outerShdw>
                </a:effectLst>
              </a:rPr>
              <a:t>e </a:t>
            </a:r>
            <a:r>
              <a:rPr lang="en-US" altLang="zh-CN" sz="2000" smtClean="0">
                <a:solidFill>
                  <a:srgbClr val="FF3300"/>
                </a:solidFill>
                <a:effectLst>
                  <a:outerShdw blurRad="38100" dist="38100" dir="2700000" algn="tl">
                    <a:srgbClr val="C0C0C0"/>
                  </a:outerShdw>
                </a:effectLst>
              </a:rPr>
              <a:t>：</a:t>
            </a:r>
            <a:r>
              <a:rPr lang="zh-CN" altLang="en-US" sz="2000" smtClean="0">
                <a:latin typeface="宋体" panose="02010600030101010101" pitchFamily="2" charset="-122"/>
              </a:rPr>
              <a:t>增强</a:t>
            </a:r>
            <a:r>
              <a:rPr lang="zh-CN" altLang="en-US" sz="2000" smtClean="0"/>
              <a:t>加速比</a:t>
            </a:r>
            <a:endParaRPr lang="zh-CN" altLang="en-US" sz="2000" smtClean="0"/>
          </a:p>
          <a:p>
            <a:pPr eaLnBrk="1" hangingPunct="1">
              <a:defRPr/>
            </a:pPr>
            <a:endParaRPr lang="en-US" altLang="zh-CN" sz="2000" smtClean="0"/>
          </a:p>
        </p:txBody>
      </p:sp>
      <p:graphicFrame>
        <p:nvGraphicFramePr>
          <p:cNvPr id="48133" name="Object 10"/>
          <p:cNvGraphicFramePr>
            <a:graphicFrameLocks noChangeAspect="1"/>
          </p:cNvGraphicFramePr>
          <p:nvPr/>
        </p:nvGraphicFramePr>
        <p:xfrm>
          <a:off x="3200400" y="2133600"/>
          <a:ext cx="3352800" cy="1241425"/>
        </p:xfrm>
        <a:graphic>
          <a:graphicData uri="http://schemas.openxmlformats.org/presentationml/2006/ole">
            <mc:AlternateContent xmlns:mc="http://schemas.openxmlformats.org/markup-compatibility/2006">
              <mc:Choice xmlns:v="urn:schemas-microsoft-com:vml" Requires="v">
                <p:oleObj spid="_x0000_s48184" name="公式" r:id="rId4" imgW="1371600" imgH="508000" progId="Equation.3">
                  <p:embed/>
                </p:oleObj>
              </mc:Choice>
              <mc:Fallback>
                <p:oleObj name="公式" r:id="rId4" imgW="1371600" imgH="508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133600"/>
                        <a:ext cx="3352800" cy="12414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48134" name="Object 11"/>
          <p:cNvGraphicFramePr>
            <a:graphicFrameLocks noChangeAspect="1"/>
          </p:cNvGraphicFramePr>
          <p:nvPr/>
        </p:nvGraphicFramePr>
        <p:xfrm>
          <a:off x="3662363" y="4702175"/>
          <a:ext cx="3890962" cy="1552575"/>
        </p:xfrm>
        <a:graphic>
          <a:graphicData uri="http://schemas.openxmlformats.org/presentationml/2006/ole">
            <mc:AlternateContent xmlns:mc="http://schemas.openxmlformats.org/markup-compatibility/2006">
              <mc:Choice xmlns:v="urn:schemas-microsoft-com:vml" Requires="v">
                <p:oleObj spid="_x0000_s48185" name="公式" r:id="rId6" imgW="2159000" imgH="863600" progId="Equation.3">
                  <p:embed/>
                </p:oleObj>
              </mc:Choice>
              <mc:Fallback>
                <p:oleObj name="公式" r:id="rId6" imgW="2159000" imgH="863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2363" y="4702175"/>
                        <a:ext cx="3890962" cy="155257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8135"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3</a:t>
            </a:r>
            <a:endParaRPr lang="en-US" altLang="zh-CN"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8" name="camera.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altLang="zh-CN" smtClean="0"/>
              <a:t>Amdahl</a:t>
            </a:r>
            <a:r>
              <a:rPr lang="zh-CN" altLang="en-US" smtClean="0"/>
              <a:t>定律</a:t>
            </a:r>
            <a:br>
              <a:rPr lang="zh-CN" altLang="en-US" smtClean="0"/>
            </a:br>
            <a:r>
              <a:rPr lang="zh-CN" altLang="en-US" smtClean="0"/>
              <a:t>（例子</a:t>
            </a:r>
            <a:r>
              <a:rPr lang="en-US" altLang="zh-CN" smtClean="0"/>
              <a:t>）</a:t>
            </a:r>
            <a:endParaRPr lang="en-US" altLang="zh-CN" smtClean="0"/>
          </a:p>
        </p:txBody>
      </p:sp>
      <p:sp>
        <p:nvSpPr>
          <p:cNvPr id="49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89093" name="Rectangle 5"/>
          <p:cNvSpPr>
            <a:spLocks noGrp="1" noChangeArrowheads="1"/>
          </p:cNvSpPr>
          <p:nvPr>
            <p:ph type="body" idx="1"/>
          </p:nvPr>
        </p:nvSpPr>
        <p:spPr>
          <a:xfrm>
            <a:off x="809625" y="1989138"/>
            <a:ext cx="7958138" cy="4335462"/>
          </a:xfrm>
        </p:spPr>
        <p:txBody>
          <a:bodyPr/>
          <a:lstStyle/>
          <a:p>
            <a:pPr marL="622300" indent="-622300" eaLnBrk="1" hangingPunct="1">
              <a:lnSpc>
                <a:spcPct val="80000"/>
              </a:lnSpc>
              <a:buFont typeface="Wingdings" panose="05000000000000000000" pitchFamily="2" charset="2"/>
              <a:buNone/>
              <a:defRPr/>
            </a:pPr>
            <a:r>
              <a:rPr lang="zh-CN" altLang="en-US" sz="2400" dirty="0" smtClean="0">
                <a:solidFill>
                  <a:srgbClr val="FF3300"/>
                </a:solidFill>
                <a:effectLst>
                  <a:outerShdw blurRad="38100" dist="38100" dir="2700000" algn="tl">
                    <a:srgbClr val="C0C0C0"/>
                  </a:outerShdw>
                </a:effectLst>
              </a:rPr>
              <a:t>问：</a:t>
            </a:r>
            <a:r>
              <a:rPr lang="zh-CN" altLang="en-US" sz="2400" dirty="0" smtClean="0"/>
              <a:t>假设某测试程序中</a:t>
            </a:r>
            <a:r>
              <a:rPr lang="en-US" altLang="zh-CN" sz="2400" dirty="0" smtClean="0"/>
              <a:t>FP</a:t>
            </a:r>
            <a:r>
              <a:rPr lang="zh-CN" altLang="en-US" sz="2400" dirty="0" smtClean="0"/>
              <a:t>指令执行时间占50%，</a:t>
            </a:r>
            <a:r>
              <a:rPr lang="en-US" altLang="zh-CN" sz="2400" dirty="0" smtClean="0"/>
              <a:t>FPSQR</a:t>
            </a:r>
            <a:r>
              <a:rPr lang="zh-CN" altLang="en-US" sz="2400" dirty="0" smtClean="0"/>
              <a:t>指令占20%，用改进</a:t>
            </a:r>
            <a:r>
              <a:rPr lang="en-US" altLang="zh-CN" sz="2400" dirty="0" smtClean="0"/>
              <a:t>FPSQR</a:t>
            </a:r>
            <a:r>
              <a:rPr lang="zh-CN" altLang="en-US" sz="2400" dirty="0" smtClean="0"/>
              <a:t>指令速度为原来的10倍和改进</a:t>
            </a:r>
            <a:r>
              <a:rPr lang="en-US" altLang="zh-CN" sz="2400" dirty="0" smtClean="0"/>
              <a:t>FP</a:t>
            </a:r>
            <a:r>
              <a:rPr lang="zh-CN" altLang="en-US" sz="2400" dirty="0" smtClean="0"/>
              <a:t>指令速度为原来的2倍，哪种方案更好？</a:t>
            </a:r>
            <a:endParaRPr lang="zh-CN" altLang="en-US" sz="2400" dirty="0" smtClean="0"/>
          </a:p>
          <a:p>
            <a:pPr marL="622300" indent="-622300" eaLnBrk="1" hangingPunct="1">
              <a:lnSpc>
                <a:spcPct val="80000"/>
              </a:lnSpc>
              <a:buFont typeface="Wingdings" panose="05000000000000000000" pitchFamily="2" charset="2"/>
              <a:buNone/>
              <a:defRPr/>
            </a:pPr>
            <a:r>
              <a:rPr lang="zh-CN" altLang="en-US" sz="2400" dirty="0" smtClean="0">
                <a:solidFill>
                  <a:srgbClr val="FF3300"/>
                </a:solidFill>
                <a:effectLst>
                  <a:outerShdw blurRad="38100" dist="38100" dir="2700000" algn="tl">
                    <a:srgbClr val="C0C0C0"/>
                  </a:outerShdw>
                </a:effectLst>
              </a:rPr>
              <a:t>答：</a:t>
            </a:r>
            <a:r>
              <a:rPr lang="zh-CN" altLang="en-US" sz="2400" dirty="0" smtClean="0">
                <a:effectLst>
                  <a:outerShdw blurRad="38100" dist="38100" dir="2700000" algn="tl">
                    <a:srgbClr val="C0C0C0"/>
                  </a:outerShdw>
                </a:effectLst>
              </a:rPr>
              <a:t>方案一</a:t>
            </a:r>
            <a:r>
              <a:rPr lang="zh-CN" altLang="en-US" sz="2400" dirty="0" smtClean="0"/>
              <a:t>：</a:t>
            </a:r>
            <a:r>
              <a:rPr lang="en-US" altLang="zh-CN" sz="2400" dirty="0" smtClean="0"/>
              <a:t>Fe=0.2, Se=10</a:t>
            </a:r>
            <a:r>
              <a:rPr lang="zh-CN" altLang="en-US" sz="2400" dirty="0" smtClean="0"/>
              <a:t> </a:t>
            </a:r>
            <a:r>
              <a:rPr lang="en-US" altLang="zh-CN" sz="2400" dirty="0" smtClean="0"/>
              <a:t>，</a:t>
            </a:r>
            <a:r>
              <a:rPr lang="zh-CN" altLang="en-US" sz="2400" dirty="0" smtClean="0"/>
              <a:t>根据</a:t>
            </a:r>
            <a:r>
              <a:rPr lang="en-US" altLang="zh-CN" sz="2400" dirty="0" smtClean="0"/>
              <a:t>Amdahl</a:t>
            </a:r>
            <a:r>
              <a:rPr lang="zh-CN" altLang="en-US" sz="2400" dirty="0" smtClean="0"/>
              <a:t>定律，加速比为：</a:t>
            </a:r>
            <a:endParaRPr lang="zh-CN" altLang="en-US" sz="2400" dirty="0" smtClean="0"/>
          </a:p>
          <a:p>
            <a:pPr marL="622300" indent="-622300" eaLnBrk="1" hangingPunct="1">
              <a:lnSpc>
                <a:spcPct val="80000"/>
              </a:lnSpc>
              <a:buFont typeface="Wingdings" panose="05000000000000000000" pitchFamily="2" charset="2"/>
              <a:buNone/>
              <a:defRPr/>
            </a:pPr>
            <a:endParaRPr lang="zh-CN" altLang="en-US" sz="2400" dirty="0" smtClean="0"/>
          </a:p>
          <a:p>
            <a:pPr marL="622300" indent="-622300" eaLnBrk="1" hangingPunct="1">
              <a:lnSpc>
                <a:spcPct val="80000"/>
              </a:lnSpc>
              <a:buFont typeface="Wingdings" panose="05000000000000000000" pitchFamily="2" charset="2"/>
              <a:buNone/>
              <a:defRPr/>
            </a:pPr>
            <a:endParaRPr lang="zh-CN" altLang="en-US" sz="2400" dirty="0" smtClean="0"/>
          </a:p>
          <a:p>
            <a:pPr marL="622300" indent="-622300" eaLnBrk="1" hangingPunct="1">
              <a:lnSpc>
                <a:spcPct val="80000"/>
              </a:lnSpc>
              <a:spcBef>
                <a:spcPct val="40000"/>
              </a:spcBef>
              <a:buFont typeface="Wingdings" panose="05000000000000000000" pitchFamily="2" charset="2"/>
              <a:buNone/>
              <a:defRPr/>
            </a:pPr>
            <a:r>
              <a:rPr lang="zh-CN" altLang="en-US" sz="2400" dirty="0" smtClean="0"/>
              <a:t>        </a:t>
            </a:r>
            <a:r>
              <a:rPr lang="zh-CN" altLang="en-US" sz="2400" dirty="0" smtClean="0">
                <a:effectLst>
                  <a:outerShdw blurRad="38100" dist="38100" dir="2700000" algn="tl">
                    <a:srgbClr val="C0C0C0"/>
                  </a:outerShdw>
                </a:effectLst>
              </a:rPr>
              <a:t>方案二</a:t>
            </a:r>
            <a:r>
              <a:rPr lang="zh-CN" altLang="en-US" sz="2400" dirty="0" smtClean="0"/>
              <a:t>：</a:t>
            </a:r>
            <a:r>
              <a:rPr lang="en-US" altLang="zh-CN" sz="2400" dirty="0" smtClean="0"/>
              <a:t>Fe=0.5, Se=2</a:t>
            </a:r>
            <a:r>
              <a:rPr lang="zh-CN" altLang="en-US" sz="2400" dirty="0" smtClean="0"/>
              <a:t> </a:t>
            </a:r>
            <a:r>
              <a:rPr lang="en-US" altLang="zh-CN" sz="2400" dirty="0" smtClean="0"/>
              <a:t>，</a:t>
            </a:r>
            <a:r>
              <a:rPr lang="zh-CN" altLang="en-US" sz="2400" dirty="0" smtClean="0"/>
              <a:t>根据</a:t>
            </a:r>
            <a:r>
              <a:rPr lang="en-US" altLang="zh-CN" sz="2400" dirty="0" smtClean="0"/>
              <a:t>Amdahl</a:t>
            </a:r>
            <a:r>
              <a:rPr lang="zh-CN" altLang="en-US" sz="2400" dirty="0" smtClean="0"/>
              <a:t>定律，加速比为：</a:t>
            </a:r>
            <a:endParaRPr lang="zh-CN" altLang="en-US" sz="2400" dirty="0" smtClean="0"/>
          </a:p>
          <a:p>
            <a:pPr marL="622300" indent="-622300" eaLnBrk="1" hangingPunct="1">
              <a:lnSpc>
                <a:spcPct val="80000"/>
              </a:lnSpc>
              <a:buFont typeface="Wingdings" panose="05000000000000000000" pitchFamily="2" charset="2"/>
              <a:buNone/>
              <a:defRPr/>
            </a:pPr>
            <a:endParaRPr lang="zh-CN" altLang="en-US" sz="2400" dirty="0" smtClean="0"/>
          </a:p>
          <a:p>
            <a:pPr marL="622300" indent="-622300" eaLnBrk="1" hangingPunct="1">
              <a:lnSpc>
                <a:spcPct val="80000"/>
              </a:lnSpc>
              <a:buFont typeface="Wingdings" panose="05000000000000000000" pitchFamily="2" charset="2"/>
              <a:buNone/>
              <a:defRPr/>
            </a:pPr>
            <a:endParaRPr lang="zh-CN" altLang="en-US" sz="2400" dirty="0" smtClean="0"/>
          </a:p>
          <a:p>
            <a:pPr marL="622300" indent="-622300" eaLnBrk="1" hangingPunct="1">
              <a:lnSpc>
                <a:spcPct val="80000"/>
              </a:lnSpc>
              <a:spcBef>
                <a:spcPct val="40000"/>
              </a:spcBef>
              <a:buFont typeface="Wingdings" panose="05000000000000000000" pitchFamily="2" charset="2"/>
              <a:buNone/>
              <a:defRPr/>
            </a:pPr>
            <a:r>
              <a:rPr lang="zh-CN" altLang="en-US" sz="2400" dirty="0" smtClean="0"/>
              <a:t>         </a:t>
            </a:r>
            <a:r>
              <a:rPr lang="zh-CN" altLang="en-US" sz="2400" dirty="0" smtClean="0">
                <a:effectLst>
                  <a:outerShdw blurRad="38100" dist="38100" dir="2700000" algn="tl">
                    <a:srgbClr val="C0C0C0"/>
                  </a:outerShdw>
                </a:effectLst>
              </a:rPr>
              <a:t>结   论</a:t>
            </a:r>
            <a:r>
              <a:rPr lang="zh-CN" altLang="en-US" sz="2400" dirty="0" smtClean="0"/>
              <a:t>：</a:t>
            </a:r>
            <a:r>
              <a:rPr lang="zh-CN" altLang="en-US" sz="2400" dirty="0" smtClean="0">
                <a:solidFill>
                  <a:srgbClr val="FF3300"/>
                </a:solidFill>
                <a:effectLst>
                  <a:outerShdw blurRad="38100" dist="38100" dir="2700000" algn="tl">
                    <a:srgbClr val="C0C0C0"/>
                  </a:outerShdw>
                </a:effectLst>
              </a:rPr>
              <a:t>方案二优于方案一</a:t>
            </a:r>
            <a:endParaRPr lang="zh-CN" altLang="en-US" sz="2400" dirty="0" smtClean="0">
              <a:solidFill>
                <a:srgbClr val="FF3300"/>
              </a:solidFill>
              <a:effectLst>
                <a:outerShdw blurRad="38100" dist="38100" dir="2700000" algn="tl">
                  <a:srgbClr val="C0C0C0"/>
                </a:outerShdw>
              </a:effectLst>
            </a:endParaRPr>
          </a:p>
        </p:txBody>
      </p:sp>
      <p:graphicFrame>
        <p:nvGraphicFramePr>
          <p:cNvPr id="89094" name="Object 6"/>
          <p:cNvGraphicFramePr/>
          <p:nvPr/>
        </p:nvGraphicFramePr>
        <p:xfrm>
          <a:off x="2700338" y="4868863"/>
          <a:ext cx="3648075" cy="873125"/>
        </p:xfrm>
        <a:graphic>
          <a:graphicData uri="http://schemas.openxmlformats.org/presentationml/2006/ole">
            <mc:AlternateContent xmlns:mc="http://schemas.openxmlformats.org/markup-compatibility/2006">
              <mc:Choice xmlns:v="urn:schemas-microsoft-com:vml" Requires="v">
                <p:oleObj spid="_x0000_s49208" name="公式" r:id="rId4" imgW="2032000" imgH="571500" progId="Equation.3">
                  <p:embed/>
                </p:oleObj>
              </mc:Choice>
              <mc:Fallback>
                <p:oleObj name="公式" r:id="rId4" imgW="2032000" imgH="571500"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868863"/>
                        <a:ext cx="3648075" cy="873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p:nvPr/>
        </p:nvGraphicFramePr>
        <p:xfrm>
          <a:off x="2700338" y="3429000"/>
          <a:ext cx="3694112" cy="892175"/>
        </p:xfrm>
        <a:graphic>
          <a:graphicData uri="http://schemas.openxmlformats.org/presentationml/2006/ole">
            <mc:AlternateContent xmlns:mc="http://schemas.openxmlformats.org/markup-compatibility/2006">
              <mc:Choice xmlns:v="urn:schemas-microsoft-com:vml" Requires="v">
                <p:oleObj spid="_x0000_s49209" name="公式" r:id="rId6" imgW="2057400" imgH="584200" progId="Equation.3">
                  <p:embed/>
                </p:oleObj>
              </mc:Choice>
              <mc:Fallback>
                <p:oleObj name="公式" r:id="rId6" imgW="2057400" imgH="584200"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3429000"/>
                        <a:ext cx="3694112" cy="8921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4</a:t>
            </a:r>
            <a:endParaRPr lang="en-US" altLang="zh-CN"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8"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 calcmode="lin" valueType="num">
                                      <p:cBhvr additive="base">
                                        <p:cTn id="7" dur="500" fill="hold"/>
                                        <p:tgtEl>
                                          <p:spTgt spid="89095"/>
                                        </p:tgtEl>
                                        <p:attrNameLst>
                                          <p:attrName>ppt_x</p:attrName>
                                        </p:attrNameLst>
                                      </p:cBhvr>
                                      <p:tavLst>
                                        <p:tav tm="0">
                                          <p:val>
                                            <p:strVal val="1+#ppt_w/2"/>
                                          </p:val>
                                        </p:tav>
                                        <p:tav tm="100000">
                                          <p:val>
                                            <p:strVal val="#ppt_x"/>
                                          </p:val>
                                        </p:tav>
                                      </p:tavLst>
                                    </p:anim>
                                    <p:anim calcmode="lin" valueType="num">
                                      <p:cBhvr additive="base">
                                        <p:cTn id="8" dur="500" fill="hold"/>
                                        <p:tgtEl>
                                          <p:spTgt spid="8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9"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9094"/>
                                        </p:tgtEl>
                                        <p:attrNameLst>
                                          <p:attrName>style.visibility</p:attrName>
                                        </p:attrNameLst>
                                      </p:cBhvr>
                                      <p:to>
                                        <p:strVal val="visible"/>
                                      </p:to>
                                    </p:set>
                                    <p:anim calcmode="lin" valueType="num">
                                      <p:cBhvr additive="base">
                                        <p:cTn id="13" dur="500" fill="hold"/>
                                        <p:tgtEl>
                                          <p:spTgt spid="89094"/>
                                        </p:tgtEl>
                                        <p:attrNameLst>
                                          <p:attrName>ppt_x</p:attrName>
                                        </p:attrNameLst>
                                      </p:cBhvr>
                                      <p:tavLst>
                                        <p:tav tm="0">
                                          <p:val>
                                            <p:strVal val="1+#ppt_w/2"/>
                                          </p:val>
                                        </p:tav>
                                        <p:tav tm="100000">
                                          <p:val>
                                            <p:strVal val="#ppt_x"/>
                                          </p:val>
                                        </p:tav>
                                      </p:tavLst>
                                    </p:anim>
                                    <p:anim calcmode="lin" valueType="num">
                                      <p:cBhvr additive="base">
                                        <p:cTn id="14" dur="500" fill="hold"/>
                                        <p:tgtEl>
                                          <p:spTgt spid="890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9" name="chimes.wav"/>
                                        </p:tgtEl>
                                      </p:cMediaNode>
                                    </p:audio>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9093">
                                            <p:txEl>
                                              <p:pRg st="7" end="7"/>
                                            </p:txEl>
                                          </p:spTgt>
                                        </p:tgtEl>
                                        <p:attrNameLst>
                                          <p:attrName>style.visibility</p:attrName>
                                        </p:attrNameLst>
                                      </p:cBhvr>
                                      <p:to>
                                        <p:strVal val="visible"/>
                                      </p:to>
                                    </p:set>
                                    <p:animEffect transition="in" filter="fade">
                                      <p:cBhvr>
                                        <p:cTn id="19" dur="1000"/>
                                        <p:tgtEl>
                                          <p:spTgt spid="89093">
                                            <p:txEl>
                                              <p:pRg st="7" end="7"/>
                                            </p:txEl>
                                          </p:spTgt>
                                        </p:tgtEl>
                                      </p:cBhvr>
                                    </p:animEffect>
                                    <p:anim calcmode="lin" valueType="num">
                                      <p:cBhvr>
                                        <p:cTn id="20" dur="1000" fill="hold"/>
                                        <p:tgtEl>
                                          <p:spTgt spid="8909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8909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zh-CN" smtClean="0"/>
              <a:t>CPU</a:t>
            </a:r>
            <a:r>
              <a:rPr lang="zh-CN" altLang="en-US" smtClean="0"/>
              <a:t>性能公式</a:t>
            </a:r>
            <a:endParaRPr lang="zh-CN" altLang="en-US" smtClean="0"/>
          </a:p>
        </p:txBody>
      </p:sp>
      <p:sp>
        <p:nvSpPr>
          <p:cNvPr id="50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50180" name="Rectangle 5"/>
          <p:cNvSpPr>
            <a:spLocks noGrp="1" noChangeArrowheads="1"/>
          </p:cNvSpPr>
          <p:nvPr>
            <p:ph type="body" idx="1"/>
          </p:nvPr>
        </p:nvSpPr>
        <p:spPr>
          <a:xfrm>
            <a:off x="3276600" y="2420938"/>
            <a:ext cx="2181225" cy="3168650"/>
          </a:xfrm>
          <a:noFill/>
        </p:spPr>
        <p:txBody>
          <a:bodyPr/>
          <a:lstStyle/>
          <a:p>
            <a:pPr eaLnBrk="1" hangingPunct="1">
              <a:lnSpc>
                <a:spcPct val="170000"/>
              </a:lnSpc>
            </a:pPr>
            <a:r>
              <a:rPr lang="zh-CN" altLang="en-US" smtClean="0">
                <a:hlinkClick r:id="rId4" action="ppaction://hlinksldjump"/>
              </a:rPr>
              <a:t>公式一</a:t>
            </a:r>
            <a:endParaRPr lang="zh-CN" altLang="en-US" smtClean="0"/>
          </a:p>
          <a:p>
            <a:pPr eaLnBrk="1" hangingPunct="1">
              <a:lnSpc>
                <a:spcPct val="170000"/>
              </a:lnSpc>
            </a:pPr>
            <a:r>
              <a:rPr lang="zh-CN" altLang="en-US" smtClean="0">
                <a:hlinkClick r:id="rId5" action="ppaction://hlinksldjump"/>
              </a:rPr>
              <a:t>公式二</a:t>
            </a:r>
            <a:endParaRPr lang="zh-CN" altLang="en-US" smtClean="0"/>
          </a:p>
          <a:p>
            <a:pPr eaLnBrk="1" hangingPunct="1">
              <a:lnSpc>
                <a:spcPct val="170000"/>
              </a:lnSpc>
            </a:pPr>
            <a:r>
              <a:rPr lang="zh-CN" altLang="en-US" smtClean="0">
                <a:hlinkClick r:id="rId6" action="ppaction://hlinksldjump"/>
              </a:rPr>
              <a:t>公式三</a:t>
            </a:r>
            <a:endParaRPr lang="zh-CN" altLang="en-US" smtClean="0"/>
          </a:p>
        </p:txBody>
      </p:sp>
      <p:sp>
        <p:nvSpPr>
          <p:cNvPr id="5018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zh-CN" altLang="en-US" smtClean="0"/>
              <a:t>公式一</a:t>
            </a:r>
            <a:endParaRPr lang="zh-CN" altLang="en-US" smtClean="0"/>
          </a:p>
        </p:txBody>
      </p:sp>
      <p:sp>
        <p:nvSpPr>
          <p:cNvPr id="512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rId4" action="ppaction://hlinksldjump"/>
              </a:rPr>
              <a:t>CPU</a:t>
            </a:r>
            <a:r>
              <a:rPr lang="zh-CN" altLang="en-US" sz="1200" b="0">
                <a:latin typeface="Times New Roman" panose="02020603050405020304" pitchFamily="18" charset="0"/>
                <a:ea typeface="幼圆" panose="02010509060101010101" pitchFamily="49" charset="-122"/>
                <a:hlinkClick r:id="rId4" action="ppaction://hlinksldjump"/>
              </a:rPr>
              <a:t>性能公式</a:t>
            </a:r>
            <a:endParaRPr lang="zh-CN" altLang="en-US" sz="1200" b="0">
              <a:latin typeface="Times New Roman" panose="02020603050405020304" pitchFamily="18" charset="0"/>
              <a:ea typeface="幼圆" panose="02010509060101010101" pitchFamily="49" charset="-122"/>
            </a:endParaRPr>
          </a:p>
        </p:txBody>
      </p:sp>
      <p:sp>
        <p:nvSpPr>
          <p:cNvPr id="51204" name="Rectangle 5"/>
          <p:cNvSpPr>
            <a:spLocks noGrp="1" noChangeArrowheads="1"/>
          </p:cNvSpPr>
          <p:nvPr>
            <p:ph type="body" idx="1"/>
          </p:nvPr>
        </p:nvSpPr>
        <p:spPr>
          <a:xfrm>
            <a:off x="762000" y="2133600"/>
            <a:ext cx="7958138" cy="533400"/>
          </a:xfrm>
        </p:spPr>
        <p:txBody>
          <a:bodyPr/>
          <a:lstStyle/>
          <a:p>
            <a:pPr marL="0" indent="0" eaLnBrk="1" hangingPunct="1">
              <a:buFont typeface="Wingdings" panose="05000000000000000000" pitchFamily="2" charset="2"/>
              <a:buNone/>
            </a:pPr>
            <a:r>
              <a:rPr lang="zh-CN" altLang="en-US" sz="2800" smtClean="0">
                <a:latin typeface="宋体" panose="02010600030101010101" pitchFamily="2" charset="-122"/>
              </a:rPr>
              <a:t>    一个程序的</a:t>
            </a:r>
            <a:r>
              <a:rPr lang="en-US" altLang="zh-CN" sz="2800" smtClean="0"/>
              <a:t>CPU</a:t>
            </a:r>
            <a:r>
              <a:rPr lang="zh-CN" altLang="en-US" sz="2800" smtClean="0">
                <a:latin typeface="宋体" panose="02010600030101010101" pitchFamily="2" charset="-122"/>
              </a:rPr>
              <a:t>时间可以通过下式表达：</a:t>
            </a:r>
            <a:r>
              <a:rPr lang="zh-CN" altLang="en-US" sz="2800" smtClean="0"/>
              <a:t> </a:t>
            </a:r>
            <a:endParaRPr lang="zh-CN" altLang="en-US" sz="2800" smtClean="0"/>
          </a:p>
        </p:txBody>
      </p:sp>
      <p:sp>
        <p:nvSpPr>
          <p:cNvPr id="51205" name="Rectangle 7"/>
          <p:cNvSpPr>
            <a:spLocks noChangeArrowheads="1"/>
          </p:cNvSpPr>
          <p:nvPr/>
        </p:nvSpPr>
        <p:spPr bwMode="auto">
          <a:xfrm>
            <a:off x="27432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51206" name="Object 6"/>
          <p:cNvGraphicFramePr>
            <a:graphicFrameLocks noChangeAspect="1"/>
          </p:cNvGraphicFramePr>
          <p:nvPr/>
        </p:nvGraphicFramePr>
        <p:xfrm>
          <a:off x="990600" y="2819400"/>
          <a:ext cx="7442200" cy="406400"/>
        </p:xfrm>
        <a:graphic>
          <a:graphicData uri="http://schemas.openxmlformats.org/presentationml/2006/ole">
            <mc:AlternateContent xmlns:mc="http://schemas.openxmlformats.org/markup-compatibility/2006">
              <mc:Choice xmlns:v="urn:schemas-microsoft-com:vml" Requires="v">
                <p:oleObj spid="_x0000_s51260" name="公式" r:id="rId5" imgW="3657600" imgH="203200" progId="Equation.3">
                  <p:embed/>
                </p:oleObj>
              </mc:Choice>
              <mc:Fallback>
                <p:oleObj name="公式" r:id="rId5" imgW="36576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19400"/>
                        <a:ext cx="7442200" cy="406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1207" name="Rectangle 9"/>
          <p:cNvSpPr>
            <a:spLocks noChangeArrowheads="1"/>
          </p:cNvSpPr>
          <p:nvPr/>
        </p:nvSpPr>
        <p:spPr bwMode="auto">
          <a:xfrm>
            <a:off x="324326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51208" name="Object 8"/>
          <p:cNvGraphicFramePr>
            <a:graphicFrameLocks noChangeAspect="1"/>
          </p:cNvGraphicFramePr>
          <p:nvPr/>
        </p:nvGraphicFramePr>
        <p:xfrm>
          <a:off x="1905000" y="4038600"/>
          <a:ext cx="5311775" cy="838200"/>
        </p:xfrm>
        <a:graphic>
          <a:graphicData uri="http://schemas.openxmlformats.org/presentationml/2006/ole">
            <mc:AlternateContent xmlns:mc="http://schemas.openxmlformats.org/markup-compatibility/2006">
              <mc:Choice xmlns:v="urn:schemas-microsoft-com:vml" Requires="v">
                <p:oleObj spid="_x0000_s51261" name="公式" r:id="rId7" imgW="2654300" imgH="419100" progId="Equation.3">
                  <p:embed/>
                </p:oleObj>
              </mc:Choice>
              <mc:Fallback>
                <p:oleObj name="公式" r:id="rId7" imgW="2654300" imgH="4191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038600"/>
                        <a:ext cx="5311775"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1209" name="Rectangle 10"/>
          <p:cNvSpPr>
            <a:spLocks noChangeArrowheads="1"/>
          </p:cNvSpPr>
          <p:nvPr/>
        </p:nvSpPr>
        <p:spPr bwMode="auto">
          <a:xfrm>
            <a:off x="762000" y="3352800"/>
            <a:ext cx="79581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58825"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77925"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597025"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16125"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2800" b="0">
                <a:latin typeface="宋体" panose="02010600030101010101" pitchFamily="2" charset="-122"/>
                <a:ea typeface="宋体" panose="02010600030101010101" pitchFamily="2" charset="-122"/>
              </a:rPr>
              <a:t>    或：</a:t>
            </a:r>
            <a:r>
              <a:rPr lang="zh-CN" altLang="en-US" sz="2800" b="0">
                <a:latin typeface="Times New Roman" panose="02020603050405020304" pitchFamily="18" charset="0"/>
                <a:ea typeface="宋体" panose="02010600030101010101" pitchFamily="2" charset="-122"/>
              </a:rPr>
              <a:t> </a:t>
            </a:r>
            <a:endParaRPr lang="zh-CN" altLang="en-US" sz="2800" b="0">
              <a:latin typeface="Times New Roman" panose="02020603050405020304" pitchFamily="18" charset="0"/>
              <a:ea typeface="宋体" panose="02010600030101010101" pitchFamily="2" charset="-122"/>
            </a:endParaRPr>
          </a:p>
        </p:txBody>
      </p:sp>
      <p:sp>
        <p:nvSpPr>
          <p:cNvPr id="51210" name="AutoShape 11"/>
          <p:cNvSpPr>
            <a:spLocks noChangeArrowheads="1"/>
          </p:cNvSpPr>
          <p:nvPr/>
        </p:nvSpPr>
        <p:spPr bwMode="auto">
          <a:xfrm rot="-10734874">
            <a:off x="1903413" y="5183188"/>
            <a:ext cx="5943600" cy="990600"/>
          </a:xfrm>
          <a:prstGeom prst="cloudCallout">
            <a:avLst>
              <a:gd name="adj1" fmla="val 41773"/>
              <a:gd name="adj2" fmla="val 58833"/>
            </a:avLst>
          </a:prstGeom>
          <a:gradFill rotWithShape="0">
            <a:gsLst>
              <a:gs pos="0">
                <a:srgbClr val="FFFF00"/>
              </a:gs>
              <a:gs pos="100000">
                <a:srgbClr val="767600"/>
              </a:gs>
            </a:gsLst>
            <a:path path="rect">
              <a:fillToRect l="50000" t="50000" r="50000" b="50000"/>
            </a:path>
          </a:gradFill>
          <a:ln w="22225">
            <a:solidFill>
              <a:schemeClr val="tx1"/>
            </a:solidFill>
            <a:rou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简单明了，没有什么实用价值 </a:t>
            </a:r>
            <a:endParaRPr lang="zh-CN" altLang="en-US" sz="2200" b="0">
              <a:latin typeface="方正舒体" panose="02010601030101010101" pitchFamily="2" charset="-122"/>
              <a:ea typeface="方正舒体" panose="02010601030101010101" pitchFamily="2" charset="-122"/>
            </a:endParaRPr>
          </a:p>
        </p:txBody>
      </p:sp>
      <p:sp>
        <p:nvSpPr>
          <p:cNvPr id="51211"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zh-CN" altLang="en-US" smtClean="0"/>
              <a:t>公式二</a:t>
            </a:r>
            <a:endParaRPr lang="en-US" altLang="zh-CN" smtClean="0"/>
          </a:p>
        </p:txBody>
      </p:sp>
      <p:sp>
        <p:nvSpPr>
          <p:cNvPr id="522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rId4" action="ppaction://hlinksldjump"/>
              </a:rPr>
              <a:t>CPU</a:t>
            </a:r>
            <a:r>
              <a:rPr lang="zh-CN" altLang="en-US" sz="1200" b="0">
                <a:latin typeface="Times New Roman" panose="02020603050405020304" pitchFamily="18" charset="0"/>
                <a:ea typeface="幼圆" panose="02010509060101010101" pitchFamily="49" charset="-122"/>
                <a:hlinkClick r:id="rId4" action="ppaction://hlinksldjump"/>
              </a:rPr>
              <a:t>性能公式</a:t>
            </a:r>
            <a:endParaRPr lang="zh-CN" altLang="en-US" sz="1200" b="0">
              <a:latin typeface="Times New Roman" panose="02020603050405020304" pitchFamily="18" charset="0"/>
              <a:ea typeface="幼圆" panose="02010509060101010101" pitchFamily="49" charset="-122"/>
            </a:endParaRPr>
          </a:p>
        </p:txBody>
      </p:sp>
      <p:sp>
        <p:nvSpPr>
          <p:cNvPr id="52228" name="Rectangle 4"/>
          <p:cNvSpPr>
            <a:spLocks noGrp="1" noChangeArrowheads="1"/>
          </p:cNvSpPr>
          <p:nvPr>
            <p:ph type="body" idx="1"/>
          </p:nvPr>
        </p:nvSpPr>
        <p:spPr>
          <a:xfrm>
            <a:off x="809625" y="1989138"/>
            <a:ext cx="7958138" cy="587375"/>
          </a:xfrm>
        </p:spPr>
        <p:txBody>
          <a:bodyPr/>
          <a:lstStyle/>
          <a:p>
            <a:pPr marL="0" indent="0" eaLnBrk="1" hangingPunct="1">
              <a:buFont typeface="Wingdings" panose="05000000000000000000" pitchFamily="2" charset="2"/>
              <a:buNone/>
            </a:pPr>
            <a:r>
              <a:rPr lang="zh-CN" altLang="en-US" sz="2800" smtClean="0">
                <a:latin typeface="宋体" panose="02010600030101010101" pitchFamily="2" charset="-122"/>
              </a:rPr>
              <a:t>    一个程序的</a:t>
            </a:r>
            <a:r>
              <a:rPr lang="en-US" altLang="zh-CN" sz="2800" smtClean="0"/>
              <a:t>CPU</a:t>
            </a:r>
            <a:r>
              <a:rPr lang="zh-CN" altLang="en-US" sz="2800" smtClean="0">
                <a:latin typeface="宋体" panose="02010600030101010101" pitchFamily="2" charset="-122"/>
              </a:rPr>
              <a:t>时间可以通过下式表达：</a:t>
            </a:r>
            <a:r>
              <a:rPr lang="zh-CN" altLang="en-US" sz="2800" smtClean="0"/>
              <a:t> </a:t>
            </a:r>
            <a:endParaRPr lang="zh-CN" altLang="en-US" sz="2800" smtClean="0"/>
          </a:p>
        </p:txBody>
      </p:sp>
      <p:sp>
        <p:nvSpPr>
          <p:cNvPr id="52229" name="Rectangle 6"/>
          <p:cNvSpPr>
            <a:spLocks noChangeArrowheads="1"/>
          </p:cNvSpPr>
          <p:nvPr/>
        </p:nvSpPr>
        <p:spPr bwMode="auto">
          <a:xfrm>
            <a:off x="33766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52230" name="Object 5"/>
          <p:cNvGraphicFramePr>
            <a:graphicFrameLocks noChangeAspect="1"/>
          </p:cNvGraphicFramePr>
          <p:nvPr/>
        </p:nvGraphicFramePr>
        <p:xfrm>
          <a:off x="2268538" y="2708275"/>
          <a:ext cx="4865687" cy="406400"/>
        </p:xfrm>
        <a:graphic>
          <a:graphicData uri="http://schemas.openxmlformats.org/presentationml/2006/ole">
            <mc:AlternateContent xmlns:mc="http://schemas.openxmlformats.org/markup-compatibility/2006">
              <mc:Choice xmlns:v="urn:schemas-microsoft-com:vml" Requires="v">
                <p:oleObj spid="_x0000_s52258" name="公式" r:id="rId5" imgW="2387600" imgH="203200" progId="Equation.3">
                  <p:embed/>
                </p:oleObj>
              </mc:Choice>
              <mc:Fallback>
                <p:oleObj name="公式" r:id="rId5" imgW="23876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708275"/>
                        <a:ext cx="4865687" cy="406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92167" name="Rectangle 7"/>
          <p:cNvSpPr>
            <a:spLocks noChangeArrowheads="1"/>
          </p:cNvSpPr>
          <p:nvPr/>
        </p:nvSpPr>
        <p:spPr bwMode="auto">
          <a:xfrm>
            <a:off x="838200" y="3352800"/>
            <a:ext cx="79581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84580" indent="-1044575">
              <a:spcBef>
                <a:spcPct val="0"/>
              </a:spcBef>
              <a:defRPr kumimoji="1" sz="2400">
                <a:solidFill>
                  <a:schemeClr val="tx1"/>
                </a:solidFill>
                <a:latin typeface="Times New Roman" panose="02020603050405020304" pitchFamily="18" charset="0"/>
                <a:ea typeface="宋体" panose="02010600030101010101" pitchFamily="2" charset="-122"/>
              </a:defRPr>
            </a:lvl1pPr>
            <a:lvl2pPr marL="21958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26149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30340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34531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39103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3675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8247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2819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defRPr/>
            </a:pPr>
            <a:r>
              <a:rPr lang="zh-CN" altLang="en-US" sz="2800" b="1" smtClean="0">
                <a:latin typeface="Arial" panose="020B0604020202020204" pitchFamily="34" charset="0"/>
                <a:ea typeface="楷体_GB2312" pitchFamily="49" charset="-122"/>
              </a:rPr>
              <a:t>其中：</a:t>
            </a:r>
            <a:r>
              <a:rPr lang="en-US" altLang="zh-CN" sz="2800" b="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IC</a:t>
            </a:r>
            <a:r>
              <a:rPr lang="zh-CN" altLang="en-US" sz="2800" b="1" smtClean="0">
                <a:latin typeface="Arial" panose="020B0604020202020204" pitchFamily="34" charset="0"/>
                <a:ea typeface="楷体_GB2312" pitchFamily="49" charset="-122"/>
              </a:rPr>
              <a:t>为一个程序的指令总数，</a:t>
            </a:r>
            <a:r>
              <a:rPr lang="en-US" altLang="zh-CN" sz="2800" b="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CPI</a:t>
            </a:r>
            <a:r>
              <a:rPr lang="zh-CN" altLang="en-US" sz="2800" b="1" smtClean="0">
                <a:latin typeface="Arial" panose="020B0604020202020204" pitchFamily="34" charset="0"/>
                <a:ea typeface="楷体_GB2312" pitchFamily="49" charset="-122"/>
              </a:rPr>
              <a:t>为执行一条指令所需的平均时钟周期数。 </a:t>
            </a:r>
            <a:endParaRPr lang="zh-CN" altLang="en-US" sz="2800" b="1" smtClean="0">
              <a:latin typeface="Arial" panose="020B0604020202020204" pitchFamily="34" charset="0"/>
              <a:ea typeface="楷体_GB2312" pitchFamily="49" charset="-122"/>
            </a:endParaRPr>
          </a:p>
        </p:txBody>
      </p:sp>
      <p:sp>
        <p:nvSpPr>
          <p:cNvPr id="52232" name="AutoShape 8"/>
          <p:cNvSpPr>
            <a:spLocks noChangeArrowheads="1"/>
          </p:cNvSpPr>
          <p:nvPr/>
        </p:nvSpPr>
        <p:spPr bwMode="auto">
          <a:xfrm rot="-10734874">
            <a:off x="1835150" y="5013325"/>
            <a:ext cx="5943600" cy="1373188"/>
          </a:xfrm>
          <a:prstGeom prst="cloudCallout">
            <a:avLst>
              <a:gd name="adj1" fmla="val 32000"/>
              <a:gd name="adj2" fmla="val 91491"/>
            </a:avLst>
          </a:prstGeom>
          <a:gradFill rotWithShape="0">
            <a:gsLst>
              <a:gs pos="0">
                <a:srgbClr val="FFFF00"/>
              </a:gs>
              <a:gs pos="100000">
                <a:srgbClr val="767600"/>
              </a:gs>
            </a:gsLst>
            <a:path path="rect">
              <a:fillToRect l="50000" t="50000" r="50000" b="50000"/>
            </a:path>
          </a:gradFill>
          <a:ln w="22225">
            <a:solidFill>
              <a:schemeClr val="tx1"/>
            </a:solidFill>
            <a:rou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en-US" altLang="zh-CN" sz="2200" b="0">
                <a:latin typeface="方正舒体" panose="02010601030101010101" pitchFamily="2" charset="-122"/>
                <a:ea typeface="方正舒体" panose="02010601030101010101" pitchFamily="2" charset="-122"/>
              </a:rPr>
              <a:t>CPU</a:t>
            </a:r>
            <a:r>
              <a:rPr lang="zh-CN" altLang="en-US" sz="2200" b="0">
                <a:latin typeface="方正舒体" panose="02010601030101010101" pitchFamily="2" charset="-122"/>
                <a:ea typeface="方正舒体" panose="02010601030101010101" pitchFamily="2" charset="-122"/>
              </a:rPr>
              <a:t>时间与3个因素有关：时钟周期长度、</a:t>
            </a:r>
            <a:r>
              <a:rPr lang="en-US" altLang="zh-CN" sz="2200" b="0">
                <a:latin typeface="方正舒体" panose="02010601030101010101" pitchFamily="2" charset="-122"/>
                <a:ea typeface="方正舒体" panose="02010601030101010101" pitchFamily="2" charset="-122"/>
              </a:rPr>
              <a:t>IC</a:t>
            </a:r>
            <a:r>
              <a:rPr lang="zh-CN" altLang="en-US" sz="2200" b="0">
                <a:latin typeface="方正舒体" panose="02010601030101010101" pitchFamily="2" charset="-122"/>
                <a:ea typeface="方正舒体" panose="02010601030101010101" pitchFamily="2" charset="-122"/>
              </a:rPr>
              <a:t>和</a:t>
            </a:r>
            <a:r>
              <a:rPr lang="en-US" altLang="zh-CN" sz="2200" b="0">
                <a:latin typeface="方正舒体" panose="02010601030101010101" pitchFamily="2" charset="-122"/>
                <a:ea typeface="方正舒体" panose="02010601030101010101" pitchFamily="2" charset="-122"/>
              </a:rPr>
              <a:t>CPI</a:t>
            </a:r>
            <a:endParaRPr lang="zh-CN" altLang="en-US" sz="2200" b="0">
              <a:latin typeface="方正舒体" panose="02010601030101010101" pitchFamily="2" charset="-122"/>
              <a:ea typeface="方正舒体" panose="02010601030101010101" pitchFamily="2" charset="-122"/>
            </a:endParaRPr>
          </a:p>
        </p:txBody>
      </p:sp>
      <p:sp>
        <p:nvSpPr>
          <p:cNvPr id="52233"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zh-CN" altLang="en-US" smtClean="0"/>
              <a:t>第三代计算机</a:t>
            </a:r>
            <a:endParaRPr lang="zh-CN" altLang="en-US" smtClean="0"/>
          </a:p>
        </p:txBody>
      </p:sp>
      <p:sp>
        <p:nvSpPr>
          <p:cNvPr id="7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引言</a:t>
            </a:r>
            <a:endParaRPr lang="en-US" altLang="zh-CN" sz="1200" b="0">
              <a:latin typeface="Times New Roman" panose="02020603050405020304" pitchFamily="18" charset="0"/>
              <a:ea typeface="幼圆" panose="02010509060101010101" pitchFamily="49" charset="-122"/>
            </a:endParaRPr>
          </a:p>
        </p:txBody>
      </p:sp>
      <p:sp>
        <p:nvSpPr>
          <p:cNvPr id="7172" name="Rectangle 5"/>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pPr>
            <a:r>
              <a:rPr lang="zh-CN" altLang="en-US" dirty="0" smtClean="0"/>
              <a:t>       采用</a:t>
            </a:r>
            <a:r>
              <a:rPr lang="zh-CN" altLang="en-US" dirty="0" smtClean="0">
                <a:solidFill>
                  <a:srgbClr val="FF3300"/>
                </a:solidFill>
              </a:rPr>
              <a:t>小规模或中规模集成电路和多层印刷电路</a:t>
            </a:r>
            <a:r>
              <a:rPr lang="zh-CN" altLang="en-US" dirty="0" smtClean="0"/>
              <a:t>。</a:t>
            </a:r>
            <a:r>
              <a:rPr lang="zh-CN" altLang="en-US" dirty="0" smtClean="0">
                <a:solidFill>
                  <a:srgbClr val="0000FF"/>
                </a:solidFill>
              </a:rPr>
              <a:t>微程序控制</a:t>
            </a:r>
            <a:r>
              <a:rPr lang="zh-CN" altLang="en-US" dirty="0" smtClean="0"/>
              <a:t>在这一代开始普及。</a:t>
            </a:r>
            <a:r>
              <a:rPr lang="zh-CN" altLang="en-US" dirty="0" smtClean="0">
                <a:solidFill>
                  <a:srgbClr val="0000FF"/>
                </a:solidFill>
              </a:rPr>
              <a:t>采用了流水线、高速缓存和先行处理机</a:t>
            </a:r>
            <a:r>
              <a:rPr lang="zh-CN" altLang="en-US" dirty="0" smtClean="0"/>
              <a:t>。软件方面采用多道程序设计和分时操作系统。代表性系统有：</a:t>
            </a:r>
            <a:r>
              <a:rPr lang="en-US" altLang="zh-CN" dirty="0" smtClean="0"/>
              <a:t>IBM 360/370</a:t>
            </a:r>
            <a:r>
              <a:rPr lang="zh-CN" altLang="en-US" dirty="0" smtClean="0"/>
              <a:t>系列、</a:t>
            </a:r>
            <a:r>
              <a:rPr lang="en-US" altLang="zh-CN" dirty="0" smtClean="0"/>
              <a:t>CDC 6600/7600</a:t>
            </a:r>
            <a:r>
              <a:rPr lang="zh-CN" altLang="en-US" dirty="0" smtClean="0"/>
              <a:t>系列、</a:t>
            </a:r>
            <a:r>
              <a:rPr lang="en-US" altLang="zh-CN" dirty="0" smtClean="0"/>
              <a:t>Texas</a:t>
            </a:r>
            <a:r>
              <a:rPr lang="zh-CN" altLang="en-US" dirty="0" smtClean="0"/>
              <a:t>仪表公司的</a:t>
            </a:r>
            <a:r>
              <a:rPr lang="en-US" altLang="zh-CN" dirty="0" smtClean="0"/>
              <a:t>ASC</a:t>
            </a:r>
            <a:r>
              <a:rPr lang="zh-CN" altLang="en-US" dirty="0" smtClean="0"/>
              <a:t>和</a:t>
            </a:r>
            <a:r>
              <a:rPr lang="en-US" altLang="zh-CN" dirty="0" smtClean="0"/>
              <a:t>Digital Equipment</a:t>
            </a:r>
            <a:r>
              <a:rPr lang="zh-CN" altLang="en-US" dirty="0" smtClean="0"/>
              <a:t>公司的</a:t>
            </a:r>
            <a:r>
              <a:rPr lang="en-US" altLang="zh-CN" dirty="0" smtClean="0"/>
              <a:t>PDP-8</a:t>
            </a:r>
            <a:r>
              <a:rPr lang="zh-CN" altLang="en-US" dirty="0" smtClean="0"/>
              <a:t>系列。</a:t>
            </a:r>
            <a:endParaRPr lang="zh-CN" altLang="en-US"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zh-CN" altLang="en-US" smtClean="0"/>
              <a:t>公式三</a:t>
            </a:r>
            <a:endParaRPr lang="en-US" altLang="zh-CN" smtClean="0"/>
          </a:p>
        </p:txBody>
      </p:sp>
      <p:sp>
        <p:nvSpPr>
          <p:cNvPr id="532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rId4" action="ppaction://hlinksldjump"/>
              </a:rPr>
              <a:t>CPU</a:t>
            </a:r>
            <a:r>
              <a:rPr lang="zh-CN" altLang="en-US" sz="1200" b="0">
                <a:latin typeface="Times New Roman" panose="02020603050405020304" pitchFamily="18" charset="0"/>
                <a:ea typeface="幼圆" panose="02010509060101010101" pitchFamily="49" charset="-122"/>
                <a:hlinkClick r:id="rId4" action="ppaction://hlinksldjump"/>
              </a:rPr>
              <a:t>性能公式</a:t>
            </a:r>
            <a:endParaRPr lang="zh-CN" altLang="en-US" sz="1200" b="0">
              <a:latin typeface="Times New Roman" panose="02020603050405020304" pitchFamily="18" charset="0"/>
              <a:ea typeface="幼圆" panose="02010509060101010101" pitchFamily="49" charset="-122"/>
            </a:endParaRPr>
          </a:p>
        </p:txBody>
      </p:sp>
      <p:sp>
        <p:nvSpPr>
          <p:cNvPr id="53252" name="Rectangle 4"/>
          <p:cNvSpPr>
            <a:spLocks noGrp="1" noChangeArrowheads="1"/>
          </p:cNvSpPr>
          <p:nvPr>
            <p:ph type="body" idx="1"/>
          </p:nvPr>
        </p:nvSpPr>
        <p:spPr>
          <a:xfrm>
            <a:off x="838200" y="2057400"/>
            <a:ext cx="7958138" cy="528638"/>
          </a:xfrm>
        </p:spPr>
        <p:txBody>
          <a:bodyPr/>
          <a:lstStyle/>
          <a:p>
            <a:pPr marL="0" indent="0" eaLnBrk="1" hangingPunct="1">
              <a:buFont typeface="Wingdings" panose="05000000000000000000" pitchFamily="2" charset="2"/>
              <a:buNone/>
            </a:pPr>
            <a:r>
              <a:rPr lang="zh-CN" altLang="en-US" sz="2800" smtClean="0">
                <a:latin typeface="宋体" panose="02010600030101010101" pitchFamily="2" charset="-122"/>
              </a:rPr>
              <a:t>    一个程序的</a:t>
            </a:r>
            <a:r>
              <a:rPr lang="en-US" altLang="zh-CN" sz="2800" smtClean="0"/>
              <a:t>CPU</a:t>
            </a:r>
            <a:r>
              <a:rPr lang="zh-CN" altLang="en-US" sz="2800" smtClean="0">
                <a:latin typeface="宋体" panose="02010600030101010101" pitchFamily="2" charset="-122"/>
              </a:rPr>
              <a:t>时间可以通过下式表达：</a:t>
            </a:r>
            <a:r>
              <a:rPr lang="zh-CN" altLang="en-US" sz="2800" smtClean="0"/>
              <a:t> </a:t>
            </a:r>
            <a:endParaRPr lang="zh-CN" altLang="en-US" sz="2800" smtClean="0"/>
          </a:p>
        </p:txBody>
      </p:sp>
      <p:sp>
        <p:nvSpPr>
          <p:cNvPr id="53253" name="Rectangle 5"/>
          <p:cNvSpPr>
            <a:spLocks noChangeArrowheads="1"/>
          </p:cNvSpPr>
          <p:nvPr/>
        </p:nvSpPr>
        <p:spPr bwMode="auto">
          <a:xfrm>
            <a:off x="33766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4215" name="Rectangle 7"/>
          <p:cNvSpPr>
            <a:spLocks noChangeArrowheads="1"/>
          </p:cNvSpPr>
          <p:nvPr/>
        </p:nvSpPr>
        <p:spPr bwMode="auto">
          <a:xfrm>
            <a:off x="838200" y="3581400"/>
            <a:ext cx="79581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84580" indent="-1044575">
              <a:spcBef>
                <a:spcPct val="0"/>
              </a:spcBef>
              <a:defRPr kumimoji="1" sz="2400">
                <a:solidFill>
                  <a:schemeClr val="tx1"/>
                </a:solidFill>
                <a:latin typeface="Times New Roman" panose="02020603050405020304" pitchFamily="18" charset="0"/>
                <a:ea typeface="宋体" panose="02010600030101010101" pitchFamily="2" charset="-122"/>
              </a:defRPr>
            </a:lvl1pPr>
            <a:lvl2pPr marL="21958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26149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30340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34531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39103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3675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8247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2819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defRPr/>
            </a:pPr>
            <a:r>
              <a:rPr lang="zh-CN" altLang="en-US" sz="2800" b="1" dirty="0" smtClean="0">
                <a:latin typeface="Arial" panose="020B0604020202020204" pitchFamily="34" charset="0"/>
                <a:ea typeface="楷体_GB2312" pitchFamily="49" charset="-122"/>
              </a:rPr>
              <a:t>其中：</a:t>
            </a:r>
            <a:r>
              <a:rPr lang="en-US" altLang="zh-CN" sz="2800" b="1" dirty="0" err="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IC</a:t>
            </a:r>
            <a:r>
              <a:rPr lang="en-US" altLang="zh-CN" sz="2800" b="1" baseline="-30000" dirty="0" err="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i</a:t>
            </a:r>
            <a:r>
              <a:rPr lang="zh-CN" altLang="en-US" sz="2800" b="1" dirty="0" smtClean="0">
                <a:latin typeface="Arial" panose="020B0604020202020204" pitchFamily="34" charset="0"/>
                <a:ea typeface="楷体_GB2312" pitchFamily="49" charset="-122"/>
              </a:rPr>
              <a:t>为指令</a:t>
            </a:r>
            <a:r>
              <a:rPr lang="en-US" altLang="zh-CN" sz="2800" b="1" dirty="0" err="1" smtClean="0">
                <a:latin typeface="Arial" panose="020B0604020202020204" pitchFamily="34" charset="0"/>
                <a:ea typeface="楷体_GB2312" pitchFamily="49" charset="-122"/>
              </a:rPr>
              <a:t>i</a:t>
            </a:r>
            <a:r>
              <a:rPr lang="zh-CN" altLang="en-US" sz="2800" b="1" dirty="0" smtClean="0">
                <a:latin typeface="Arial" panose="020B0604020202020204" pitchFamily="34" charset="0"/>
                <a:ea typeface="楷体_GB2312" pitchFamily="49" charset="-122"/>
              </a:rPr>
              <a:t>在一个程序中的执行次数，</a:t>
            </a:r>
            <a:r>
              <a:rPr lang="en-US" altLang="zh-CN" sz="2800" b="1" dirty="0" smtClean="0">
                <a:solidFill>
                  <a:srgbClr val="FF3300"/>
                </a:solidFill>
                <a:latin typeface="Arial" panose="020B0604020202020204" pitchFamily="34" charset="0"/>
                <a:ea typeface="楷体_GB2312" pitchFamily="49" charset="-122"/>
              </a:rPr>
              <a:t>n</a:t>
            </a:r>
            <a:r>
              <a:rPr lang="zh-CN" altLang="en-US" sz="2800" b="1" dirty="0" smtClean="0">
                <a:latin typeface="Arial" panose="020B0604020202020204" pitchFamily="34" charset="0"/>
                <a:ea typeface="楷体_GB2312" pitchFamily="49" charset="-122"/>
              </a:rPr>
              <a:t>为指令总数，</a:t>
            </a:r>
            <a:r>
              <a:rPr lang="en-US" altLang="zh-CN" sz="2800" b="1" dirty="0" err="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CPI</a:t>
            </a:r>
            <a:r>
              <a:rPr lang="en-US" altLang="zh-CN" sz="2800" b="1" baseline="-30000" dirty="0" err="1" smtClean="0">
                <a:solidFill>
                  <a:srgbClr val="FF3300"/>
                </a:solidFill>
                <a:effectLst>
                  <a:outerShdw blurRad="38100" dist="38100" dir="2700000" algn="tl">
                    <a:srgbClr val="C0C0C0"/>
                  </a:outerShdw>
                </a:effectLst>
                <a:latin typeface="Arial" panose="020B0604020202020204" pitchFamily="34" charset="0"/>
                <a:ea typeface="楷体_GB2312" pitchFamily="49" charset="-122"/>
              </a:rPr>
              <a:t>i</a:t>
            </a:r>
            <a:r>
              <a:rPr lang="zh-CN" altLang="en-US" sz="2800" b="1" dirty="0" smtClean="0">
                <a:latin typeface="Arial" panose="020B0604020202020204" pitchFamily="34" charset="0"/>
                <a:ea typeface="楷体_GB2312" pitchFamily="49" charset="-122"/>
              </a:rPr>
              <a:t>为执行指令</a:t>
            </a:r>
            <a:r>
              <a:rPr lang="en-US" altLang="zh-CN" sz="2800" b="1" dirty="0" err="1" smtClean="0">
                <a:latin typeface="Arial" panose="020B0604020202020204" pitchFamily="34" charset="0"/>
                <a:ea typeface="楷体_GB2312" pitchFamily="49" charset="-122"/>
              </a:rPr>
              <a:t>i</a:t>
            </a:r>
            <a:r>
              <a:rPr lang="zh-CN" altLang="en-US" sz="2800" b="1" dirty="0" smtClean="0">
                <a:latin typeface="Arial" panose="020B0604020202020204" pitchFamily="34" charset="0"/>
                <a:ea typeface="楷体_GB2312" pitchFamily="49" charset="-122"/>
              </a:rPr>
              <a:t>所需的平均时钟周期数。 </a:t>
            </a:r>
            <a:endParaRPr lang="zh-CN" altLang="en-US" sz="2800" b="1" dirty="0" smtClean="0">
              <a:latin typeface="Arial" panose="020B0604020202020204" pitchFamily="34" charset="0"/>
              <a:ea typeface="楷体_GB2312" pitchFamily="49" charset="-122"/>
            </a:endParaRPr>
          </a:p>
        </p:txBody>
      </p:sp>
      <p:sp>
        <p:nvSpPr>
          <p:cNvPr id="53255" name="Rectangle 10"/>
          <p:cNvSpPr>
            <a:spLocks noChangeArrowheads="1"/>
          </p:cNvSpPr>
          <p:nvPr/>
        </p:nvSpPr>
        <p:spPr bwMode="auto">
          <a:xfrm>
            <a:off x="319563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53256" name="Object 9"/>
          <p:cNvGraphicFramePr>
            <a:graphicFrameLocks noChangeAspect="1"/>
          </p:cNvGraphicFramePr>
          <p:nvPr/>
        </p:nvGraphicFramePr>
        <p:xfrm>
          <a:off x="1905000" y="2667000"/>
          <a:ext cx="5553075" cy="865188"/>
        </p:xfrm>
        <a:graphic>
          <a:graphicData uri="http://schemas.openxmlformats.org/presentationml/2006/ole">
            <mc:AlternateContent xmlns:mc="http://schemas.openxmlformats.org/markup-compatibility/2006">
              <mc:Choice xmlns:v="urn:schemas-microsoft-com:vml" Requires="v">
                <p:oleObj spid="_x0000_s53307" name="公式" r:id="rId5" imgW="2755900" imgH="431800" progId="Equation.3">
                  <p:embed/>
                </p:oleObj>
              </mc:Choice>
              <mc:Fallback>
                <p:oleObj name="公式" r:id="rId5" imgW="27559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667000"/>
                        <a:ext cx="5553075" cy="8651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3257" name="Object 11"/>
          <p:cNvGraphicFramePr>
            <a:graphicFrameLocks noChangeAspect="1"/>
          </p:cNvGraphicFramePr>
          <p:nvPr/>
        </p:nvGraphicFramePr>
        <p:xfrm>
          <a:off x="2259013" y="5013325"/>
          <a:ext cx="4976812" cy="1270000"/>
        </p:xfrm>
        <a:graphic>
          <a:graphicData uri="http://schemas.openxmlformats.org/presentationml/2006/ole">
            <mc:AlternateContent xmlns:mc="http://schemas.openxmlformats.org/markup-compatibility/2006">
              <mc:Choice xmlns:v="urn:schemas-microsoft-com:vml" Requires="v">
                <p:oleObj spid="_x0000_s53308" name="公式" r:id="rId7" imgW="2489200" imgH="635000" progId="Equation.3">
                  <p:embed/>
                </p:oleObj>
              </mc:Choice>
              <mc:Fallback>
                <p:oleObj name="公式" r:id="rId7" imgW="2489200" imgH="635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9013" y="5013325"/>
                        <a:ext cx="4976812" cy="12700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3258"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ltLang="zh-CN" smtClean="0"/>
              <a:t>CPU</a:t>
            </a:r>
            <a:r>
              <a:rPr lang="zh-CN" altLang="en-US" smtClean="0"/>
              <a:t>性能公式</a:t>
            </a:r>
            <a:br>
              <a:rPr lang="zh-CN" altLang="en-US" smtClean="0"/>
            </a:br>
            <a:r>
              <a:rPr lang="zh-CN" altLang="en-US" smtClean="0"/>
              <a:t>（例子</a:t>
            </a:r>
            <a:r>
              <a:rPr lang="en-US" altLang="zh-CN" smtClean="0"/>
              <a:t>）</a:t>
            </a:r>
            <a:endParaRPr lang="en-US" altLang="zh-CN" smtClean="0"/>
          </a:p>
        </p:txBody>
      </p:sp>
      <p:sp>
        <p:nvSpPr>
          <p:cNvPr id="542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96260" name="Rectangle 4"/>
          <p:cNvSpPr>
            <a:spLocks noGrp="1" noChangeArrowheads="1"/>
          </p:cNvSpPr>
          <p:nvPr>
            <p:ph type="body" idx="1"/>
          </p:nvPr>
        </p:nvSpPr>
        <p:spPr>
          <a:xfrm>
            <a:off x="809625" y="1989138"/>
            <a:ext cx="7958138" cy="4335462"/>
          </a:xfrm>
        </p:spPr>
        <p:txBody>
          <a:bodyPr/>
          <a:lstStyle/>
          <a:p>
            <a:pPr marL="669925" indent="-669925" eaLnBrk="1" hangingPunct="1">
              <a:lnSpc>
                <a:spcPct val="110000"/>
              </a:lnSpc>
              <a:buFont typeface="Wingdings" panose="05000000000000000000" pitchFamily="2" charset="2"/>
              <a:buNone/>
              <a:defRPr/>
            </a:pPr>
            <a:r>
              <a:rPr lang="zh-CN" altLang="en-US" sz="2400" smtClean="0">
                <a:solidFill>
                  <a:srgbClr val="FF3300"/>
                </a:solidFill>
                <a:effectLst>
                  <a:outerShdw blurRad="38100" dist="38100" dir="2700000" algn="tl">
                    <a:srgbClr val="C0C0C0"/>
                  </a:outerShdw>
                </a:effectLst>
              </a:rPr>
              <a:t>问：</a:t>
            </a:r>
            <a:r>
              <a:rPr lang="zh-CN" altLang="en-US" sz="2400" smtClean="0"/>
              <a:t>假设某测试程序中</a:t>
            </a:r>
            <a:r>
              <a:rPr lang="en-US" altLang="zh-CN" sz="2400" smtClean="0"/>
              <a:t>FP</a:t>
            </a:r>
            <a:r>
              <a:rPr lang="zh-CN" altLang="en-US" sz="2400" smtClean="0"/>
              <a:t>指令（包括</a:t>
            </a:r>
            <a:r>
              <a:rPr lang="en-US" altLang="zh-CN" sz="2400" smtClean="0"/>
              <a:t>FPSQR）</a:t>
            </a:r>
            <a:r>
              <a:rPr lang="zh-CN" altLang="en-US" sz="2400" smtClean="0"/>
              <a:t>的执行频度为25%，</a:t>
            </a:r>
            <a:r>
              <a:rPr lang="en-US" altLang="zh-CN" sz="2400" smtClean="0"/>
              <a:t>FP</a:t>
            </a:r>
            <a:r>
              <a:rPr lang="zh-CN" altLang="en-US" sz="2400" smtClean="0"/>
              <a:t>指令的平均</a:t>
            </a:r>
            <a:r>
              <a:rPr lang="en-US" altLang="zh-CN" sz="2400" smtClean="0"/>
              <a:t>CPI=4.0，</a:t>
            </a:r>
            <a:r>
              <a:rPr lang="zh-CN" altLang="en-US" sz="2400" smtClean="0"/>
              <a:t>其它指令的平均</a:t>
            </a:r>
            <a:r>
              <a:rPr lang="en-US" altLang="zh-CN" sz="2400" smtClean="0"/>
              <a:t>CPI=1.33；</a:t>
            </a:r>
            <a:r>
              <a:rPr lang="zh-CN" altLang="en-US" sz="2400" smtClean="0"/>
              <a:t> </a:t>
            </a:r>
            <a:r>
              <a:rPr lang="en-US" altLang="zh-CN" sz="2400" smtClean="0"/>
              <a:t>FPSQR</a:t>
            </a:r>
            <a:r>
              <a:rPr lang="zh-CN" altLang="en-US" sz="2400" smtClean="0"/>
              <a:t>指令的执行频度为2%， </a:t>
            </a:r>
            <a:r>
              <a:rPr lang="en-US" altLang="zh-CN" sz="2400" smtClean="0"/>
              <a:t>FPSQR</a:t>
            </a:r>
            <a:r>
              <a:rPr lang="zh-CN" altLang="en-US" sz="2400" smtClean="0"/>
              <a:t>指令的平均</a:t>
            </a:r>
            <a:r>
              <a:rPr lang="en-US" altLang="zh-CN" sz="2400" smtClean="0"/>
              <a:t>CPI=20。</a:t>
            </a:r>
            <a:r>
              <a:rPr lang="zh-CN" altLang="en-US" sz="2400" smtClean="0"/>
              <a:t>假设有两种设计方案：一种是将</a:t>
            </a:r>
            <a:r>
              <a:rPr lang="en-US" altLang="zh-CN" sz="2400" smtClean="0"/>
              <a:t>FPSQR</a:t>
            </a:r>
            <a:r>
              <a:rPr lang="zh-CN" altLang="en-US" sz="2400" smtClean="0"/>
              <a:t>的</a:t>
            </a:r>
            <a:r>
              <a:rPr lang="en-US" altLang="zh-CN" sz="2400" smtClean="0"/>
              <a:t>CPI</a:t>
            </a:r>
            <a:r>
              <a:rPr lang="zh-CN" altLang="en-US" sz="2400" smtClean="0"/>
              <a:t>减为2，另一种是将所有</a:t>
            </a:r>
            <a:r>
              <a:rPr lang="en-US" altLang="zh-CN" sz="2400" smtClean="0"/>
              <a:t>FP</a:t>
            </a:r>
            <a:r>
              <a:rPr lang="zh-CN" altLang="en-US" sz="2400" smtClean="0"/>
              <a:t>的</a:t>
            </a:r>
            <a:r>
              <a:rPr lang="en-US" altLang="zh-CN" sz="2400" smtClean="0"/>
              <a:t>CPI</a:t>
            </a:r>
            <a:r>
              <a:rPr lang="zh-CN" altLang="en-US" sz="2400" smtClean="0"/>
              <a:t>减为2.5，试利用</a:t>
            </a:r>
            <a:r>
              <a:rPr lang="en-US" altLang="zh-CN" sz="2400" smtClean="0"/>
              <a:t>CPU</a:t>
            </a:r>
            <a:r>
              <a:rPr lang="zh-CN" altLang="en-US" sz="2400" smtClean="0"/>
              <a:t>性能公式比较这两种设计方案。</a:t>
            </a:r>
            <a:endParaRPr lang="zh-CN" altLang="en-US" sz="2400" smtClean="0"/>
          </a:p>
          <a:p>
            <a:pPr marL="669925" indent="-669925" eaLnBrk="1" hangingPunct="1">
              <a:lnSpc>
                <a:spcPct val="110000"/>
              </a:lnSpc>
              <a:buFont typeface="Wingdings" panose="05000000000000000000" pitchFamily="2" charset="2"/>
              <a:buNone/>
              <a:defRPr/>
            </a:pPr>
            <a:r>
              <a:rPr lang="zh-CN" altLang="en-US" sz="2400" smtClean="0">
                <a:solidFill>
                  <a:srgbClr val="FF3300"/>
                </a:solidFill>
                <a:effectLst>
                  <a:outerShdw blurRad="38100" dist="38100" dir="2700000" algn="tl">
                    <a:srgbClr val="C0C0C0"/>
                  </a:outerShdw>
                </a:effectLst>
              </a:rPr>
              <a:t>答：</a:t>
            </a:r>
            <a:r>
              <a:rPr lang="zh-CN" altLang="en-US" sz="2400" smtClean="0"/>
              <a:t>原系统的</a:t>
            </a:r>
            <a:r>
              <a:rPr lang="en-US" altLang="zh-CN" sz="2400" smtClean="0"/>
              <a:t>CPI</a:t>
            </a:r>
            <a:r>
              <a:rPr lang="zh-CN" altLang="en-US" sz="2400" smtClean="0"/>
              <a:t>为：</a:t>
            </a:r>
            <a:endParaRPr lang="zh-CN" altLang="en-US" sz="2400" smtClean="0"/>
          </a:p>
          <a:p>
            <a:pPr marL="669925" indent="-669925" eaLnBrk="1" hangingPunct="1">
              <a:lnSpc>
                <a:spcPct val="110000"/>
              </a:lnSpc>
              <a:buFont typeface="Wingdings" panose="05000000000000000000" pitchFamily="2" charset="2"/>
              <a:buNone/>
              <a:defRPr/>
            </a:pPr>
            <a:endParaRPr lang="zh-CN" altLang="en-US" sz="2400" smtClean="0"/>
          </a:p>
          <a:p>
            <a:pPr marL="669925" indent="-669925" eaLnBrk="1" hangingPunct="1">
              <a:lnSpc>
                <a:spcPct val="110000"/>
              </a:lnSpc>
              <a:buFont typeface="Wingdings" panose="05000000000000000000" pitchFamily="2" charset="2"/>
              <a:buNone/>
              <a:defRPr/>
            </a:pPr>
            <a:endParaRPr lang="zh-CN" altLang="en-US" sz="2400" smtClean="0"/>
          </a:p>
        </p:txBody>
      </p:sp>
      <p:graphicFrame>
        <p:nvGraphicFramePr>
          <p:cNvPr id="96264" name="Object 8"/>
          <p:cNvGraphicFramePr>
            <a:graphicFrameLocks noChangeAspect="1"/>
          </p:cNvGraphicFramePr>
          <p:nvPr/>
        </p:nvGraphicFramePr>
        <p:xfrm>
          <a:off x="1619250" y="5157788"/>
          <a:ext cx="6729413" cy="863600"/>
        </p:xfrm>
        <a:graphic>
          <a:graphicData uri="http://schemas.openxmlformats.org/presentationml/2006/ole">
            <mc:AlternateContent xmlns:mc="http://schemas.openxmlformats.org/markup-compatibility/2006">
              <mc:Choice xmlns:v="urn:schemas-microsoft-com:vml" Requires="v">
                <p:oleObj spid="_x0000_s54303" name="公式" r:id="rId4" imgW="3365500" imgH="431800" progId="Equation.3">
                  <p:embed/>
                </p:oleObj>
              </mc:Choice>
              <mc:Fallback>
                <p:oleObj name="公式" r:id="rId4" imgW="33655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157788"/>
                        <a:ext cx="67294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6"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264"/>
                                        </p:tgtEl>
                                        <p:attrNameLst>
                                          <p:attrName>style.visibility</p:attrName>
                                        </p:attrNameLst>
                                      </p:cBhvr>
                                      <p:to>
                                        <p:strVal val="visible"/>
                                      </p:to>
                                    </p:set>
                                    <p:anim calcmode="lin" valueType="num">
                                      <p:cBhvr additive="base">
                                        <p:cTn id="7" dur="500" fill="hold"/>
                                        <p:tgtEl>
                                          <p:spTgt spid="96264"/>
                                        </p:tgtEl>
                                        <p:attrNameLst>
                                          <p:attrName>ppt_x</p:attrName>
                                        </p:attrNameLst>
                                      </p:cBhvr>
                                      <p:tavLst>
                                        <p:tav tm="0">
                                          <p:val>
                                            <p:strVal val="1+#ppt_w/2"/>
                                          </p:val>
                                        </p:tav>
                                        <p:tav tm="100000">
                                          <p:val>
                                            <p:strVal val="#ppt_x"/>
                                          </p:val>
                                        </p:tav>
                                      </p:tavLst>
                                    </p:anim>
                                    <p:anim calcmode="lin" valueType="num">
                                      <p:cBhvr additive="base">
                                        <p:cTn id="8" dur="500" fill="hold"/>
                                        <p:tgtEl>
                                          <p:spTgt spid="962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altLang="zh-CN" smtClean="0"/>
              <a:t>CPU</a:t>
            </a:r>
            <a:r>
              <a:rPr lang="zh-CN" altLang="en-US" smtClean="0"/>
              <a:t>性能公式</a:t>
            </a:r>
            <a:br>
              <a:rPr lang="zh-CN" altLang="en-US" smtClean="0"/>
            </a:br>
            <a:r>
              <a:rPr lang="zh-CN" altLang="en-US" smtClean="0"/>
              <a:t>（例子）</a:t>
            </a:r>
            <a:endParaRPr lang="zh-CN" altLang="en-US" smtClean="0"/>
          </a:p>
        </p:txBody>
      </p:sp>
      <p:sp>
        <p:nvSpPr>
          <p:cNvPr id="552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95237" name="Rectangle 5"/>
          <p:cNvSpPr>
            <a:spLocks noGrp="1" noChangeArrowheads="1"/>
          </p:cNvSpPr>
          <p:nvPr>
            <p:ph type="body" idx="1"/>
          </p:nvPr>
        </p:nvSpPr>
        <p:spPr>
          <a:xfrm>
            <a:off x="809625" y="2214563"/>
            <a:ext cx="7958138" cy="4110037"/>
          </a:xfrm>
        </p:spPr>
        <p:txBody>
          <a:bodyPr/>
          <a:lstStyle/>
          <a:p>
            <a:pPr eaLnBrk="1" hangingPunct="1">
              <a:lnSpc>
                <a:spcPct val="130000"/>
              </a:lnSpc>
              <a:buFont typeface="Wingdings" panose="05000000000000000000" pitchFamily="2" charset="2"/>
              <a:buNone/>
              <a:defRPr/>
            </a:pPr>
            <a:r>
              <a:rPr lang="zh-CN" altLang="en-US" sz="2400" dirty="0" smtClean="0">
                <a:effectLst>
                  <a:outerShdw blurRad="38100" dist="38100" dir="2700000" algn="tl">
                    <a:srgbClr val="C0C0C0"/>
                  </a:outerShdw>
                </a:effectLst>
              </a:rPr>
              <a:t>方案一</a:t>
            </a:r>
            <a:r>
              <a:rPr lang="zh-CN" altLang="en-US" sz="2400" dirty="0" smtClean="0"/>
              <a:t>：将</a:t>
            </a:r>
            <a:r>
              <a:rPr lang="en-US" altLang="zh-CN" sz="2400" dirty="0" smtClean="0"/>
              <a:t>FPSQR</a:t>
            </a:r>
            <a:r>
              <a:rPr lang="zh-CN" altLang="en-US" sz="2400" dirty="0" smtClean="0"/>
              <a:t>的</a:t>
            </a:r>
            <a:r>
              <a:rPr lang="en-US" altLang="zh-CN" sz="2400" dirty="0" smtClean="0"/>
              <a:t>CPI</a:t>
            </a:r>
            <a:r>
              <a:rPr lang="zh-CN" altLang="en-US" sz="2400" dirty="0" smtClean="0"/>
              <a:t>减为2</a:t>
            </a:r>
            <a:endParaRPr lang="zh-CN" altLang="en-US" sz="2400" dirty="0" smtClean="0"/>
          </a:p>
          <a:p>
            <a:pPr eaLnBrk="1" hangingPunct="1">
              <a:lnSpc>
                <a:spcPct val="130000"/>
              </a:lnSpc>
              <a:buFont typeface="Wingdings" panose="05000000000000000000" pitchFamily="2" charset="2"/>
              <a:buNone/>
              <a:defRPr/>
            </a:pPr>
            <a:endParaRPr lang="zh-CN" altLang="en-US" sz="2400" dirty="0" smtClean="0"/>
          </a:p>
          <a:p>
            <a:pPr eaLnBrk="1" hangingPunct="1">
              <a:lnSpc>
                <a:spcPct val="130000"/>
              </a:lnSpc>
              <a:buFont typeface="Wingdings" panose="05000000000000000000" pitchFamily="2" charset="2"/>
              <a:buNone/>
              <a:defRPr/>
            </a:pPr>
            <a:r>
              <a:rPr lang="zh-CN" altLang="en-US" sz="2400" dirty="0" smtClean="0">
                <a:effectLst>
                  <a:outerShdw blurRad="38100" dist="38100" dir="2700000" algn="tl">
                    <a:srgbClr val="C0C0C0"/>
                  </a:outerShdw>
                </a:effectLst>
              </a:rPr>
              <a:t>方案二</a:t>
            </a:r>
            <a:r>
              <a:rPr lang="zh-CN" altLang="en-US" sz="2400" dirty="0" smtClean="0"/>
              <a:t>：将所有</a:t>
            </a:r>
            <a:r>
              <a:rPr lang="en-US" altLang="zh-CN" sz="2400" dirty="0" smtClean="0"/>
              <a:t>FP</a:t>
            </a:r>
            <a:r>
              <a:rPr lang="zh-CN" altLang="en-US" sz="2400" dirty="0" smtClean="0"/>
              <a:t>的</a:t>
            </a:r>
            <a:r>
              <a:rPr lang="en-US" altLang="zh-CN" sz="2400" dirty="0" smtClean="0"/>
              <a:t>CPI</a:t>
            </a:r>
            <a:r>
              <a:rPr lang="zh-CN" altLang="en-US" sz="2400" dirty="0" smtClean="0"/>
              <a:t>减为2.5</a:t>
            </a:r>
            <a:endParaRPr lang="zh-CN" altLang="en-US" sz="2400" dirty="0" smtClean="0"/>
          </a:p>
          <a:p>
            <a:pPr eaLnBrk="1" hangingPunct="1">
              <a:lnSpc>
                <a:spcPct val="130000"/>
              </a:lnSpc>
              <a:buFont typeface="Wingdings" panose="05000000000000000000" pitchFamily="2" charset="2"/>
              <a:buNone/>
              <a:defRPr/>
            </a:pPr>
            <a:endParaRPr lang="zh-CN" altLang="en-US" sz="2400" dirty="0" smtClean="0"/>
          </a:p>
          <a:p>
            <a:pPr eaLnBrk="1" hangingPunct="1">
              <a:lnSpc>
                <a:spcPct val="130000"/>
              </a:lnSpc>
              <a:buFont typeface="Wingdings" panose="05000000000000000000" pitchFamily="2" charset="2"/>
              <a:buNone/>
              <a:defRPr/>
            </a:pPr>
            <a:r>
              <a:rPr lang="zh-CN" altLang="en-US" sz="2400" dirty="0" smtClean="0"/>
              <a:t>或</a:t>
            </a:r>
            <a:endParaRPr lang="zh-CN" altLang="en-US" sz="2400" dirty="0" smtClean="0"/>
          </a:p>
          <a:p>
            <a:pPr eaLnBrk="1" hangingPunct="1">
              <a:lnSpc>
                <a:spcPct val="130000"/>
              </a:lnSpc>
              <a:spcBef>
                <a:spcPct val="40000"/>
              </a:spcBef>
              <a:buFont typeface="Wingdings" panose="05000000000000000000" pitchFamily="2" charset="2"/>
              <a:buNone/>
              <a:defRPr/>
            </a:pPr>
            <a:endParaRPr lang="zh-CN" altLang="en-US" sz="2400" dirty="0" smtClean="0">
              <a:effectLst>
                <a:outerShdw blurRad="38100" dist="38100" dir="2700000" algn="tl">
                  <a:srgbClr val="C0C0C0"/>
                </a:outerShdw>
              </a:effectLst>
            </a:endParaRPr>
          </a:p>
          <a:p>
            <a:pPr eaLnBrk="1" hangingPunct="1">
              <a:lnSpc>
                <a:spcPct val="130000"/>
              </a:lnSpc>
              <a:spcBef>
                <a:spcPct val="40000"/>
              </a:spcBef>
              <a:buFont typeface="Wingdings" panose="05000000000000000000" pitchFamily="2" charset="2"/>
              <a:buNone/>
              <a:defRPr/>
            </a:pPr>
            <a:r>
              <a:rPr lang="zh-CN" altLang="en-US" sz="2400" dirty="0" smtClean="0">
                <a:effectLst>
                  <a:outerShdw blurRad="38100" dist="38100" dir="2700000" algn="tl">
                    <a:srgbClr val="C0C0C0"/>
                  </a:outerShdw>
                </a:effectLst>
              </a:rPr>
              <a:t>结   论</a:t>
            </a:r>
            <a:r>
              <a:rPr lang="zh-CN" altLang="en-US" sz="2400" dirty="0" smtClean="0"/>
              <a:t>：</a:t>
            </a:r>
            <a:r>
              <a:rPr lang="zh-CN" altLang="en-US" sz="2400" dirty="0" smtClean="0">
                <a:solidFill>
                  <a:srgbClr val="FF3300"/>
                </a:solidFill>
                <a:effectLst>
                  <a:outerShdw blurRad="38100" dist="38100" dir="2700000" algn="tl">
                    <a:srgbClr val="C0C0C0"/>
                  </a:outerShdw>
                </a:effectLst>
              </a:rPr>
              <a:t>方案二优于方案一</a:t>
            </a:r>
            <a:endParaRPr lang="zh-CN" altLang="en-US" sz="2400" dirty="0" smtClean="0"/>
          </a:p>
        </p:txBody>
      </p:sp>
      <p:graphicFrame>
        <p:nvGraphicFramePr>
          <p:cNvPr id="95238" name="Object 6"/>
          <p:cNvGraphicFramePr>
            <a:graphicFrameLocks noChangeAspect="1"/>
          </p:cNvGraphicFramePr>
          <p:nvPr/>
        </p:nvGraphicFramePr>
        <p:xfrm>
          <a:off x="1066800" y="2895600"/>
          <a:ext cx="7731125" cy="385763"/>
        </p:xfrm>
        <a:graphic>
          <a:graphicData uri="http://schemas.openxmlformats.org/presentationml/2006/ole">
            <mc:AlternateContent xmlns:mc="http://schemas.openxmlformats.org/markup-compatibility/2006">
              <mc:Choice xmlns:v="urn:schemas-microsoft-com:vml" Requires="v">
                <p:oleObj spid="_x0000_s55377" name="公式" r:id="rId4" imgW="4838700" imgH="241300" progId="Equation.3">
                  <p:embed/>
                </p:oleObj>
              </mc:Choice>
              <mc:Fallback>
                <p:oleObj name="公式" r:id="rId4" imgW="48387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895600"/>
                        <a:ext cx="773112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9" name="Object 7"/>
          <p:cNvGraphicFramePr>
            <a:graphicFrameLocks noChangeAspect="1"/>
          </p:cNvGraphicFramePr>
          <p:nvPr/>
        </p:nvGraphicFramePr>
        <p:xfrm>
          <a:off x="990600" y="3962400"/>
          <a:ext cx="7731125" cy="368300"/>
        </p:xfrm>
        <a:graphic>
          <a:graphicData uri="http://schemas.openxmlformats.org/presentationml/2006/ole">
            <mc:AlternateContent xmlns:mc="http://schemas.openxmlformats.org/markup-compatibility/2006">
              <mc:Choice xmlns:v="urn:schemas-microsoft-com:vml" Requires="v">
                <p:oleObj spid="_x0000_s55378" name="公式" r:id="rId6" imgW="4800600" imgH="228600" progId="Equation.3">
                  <p:embed/>
                </p:oleObj>
              </mc:Choice>
              <mc:Fallback>
                <p:oleObj name="公式" r:id="rId6" imgW="48006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3962400"/>
                        <a:ext cx="77311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1" name="Object 9"/>
          <p:cNvGraphicFramePr>
            <a:graphicFrameLocks noChangeAspect="1"/>
          </p:cNvGraphicFramePr>
          <p:nvPr/>
        </p:nvGraphicFramePr>
        <p:xfrm>
          <a:off x="990600" y="4876800"/>
          <a:ext cx="5729288" cy="690563"/>
        </p:xfrm>
        <a:graphic>
          <a:graphicData uri="http://schemas.openxmlformats.org/presentationml/2006/ole">
            <mc:AlternateContent xmlns:mc="http://schemas.openxmlformats.org/markup-compatibility/2006">
              <mc:Choice xmlns:v="urn:schemas-microsoft-com:vml" Requires="v">
                <p:oleObj spid="_x0000_s55379" name="公式" r:id="rId8" imgW="3581400" imgH="431800" progId="Equation.3">
                  <p:embed/>
                </p:oleObj>
              </mc:Choice>
              <mc:Fallback>
                <p:oleObj name="公式" r:id="rId8" imgW="3581400" imgH="431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4876800"/>
                        <a:ext cx="572928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10"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238"/>
                                        </p:tgtEl>
                                        <p:attrNameLst>
                                          <p:attrName>style.visibility</p:attrName>
                                        </p:attrNameLst>
                                      </p:cBhvr>
                                      <p:to>
                                        <p:strVal val="visible"/>
                                      </p:to>
                                    </p:set>
                                    <p:anim calcmode="lin" valueType="num">
                                      <p:cBhvr additive="base">
                                        <p:cTn id="7" dur="500" fill="hold"/>
                                        <p:tgtEl>
                                          <p:spTgt spid="95238"/>
                                        </p:tgtEl>
                                        <p:attrNameLst>
                                          <p:attrName>ppt_x</p:attrName>
                                        </p:attrNameLst>
                                      </p:cBhvr>
                                      <p:tavLst>
                                        <p:tav tm="0">
                                          <p:val>
                                            <p:strVal val="1+#ppt_w/2"/>
                                          </p:val>
                                        </p:tav>
                                        <p:tav tm="100000">
                                          <p:val>
                                            <p:strVal val="#ppt_x"/>
                                          </p:val>
                                        </p:tav>
                                      </p:tavLst>
                                    </p:anim>
                                    <p:anim calcmode="lin" valueType="num">
                                      <p:cBhvr additive="base">
                                        <p:cTn id="8" dur="500" fill="hold"/>
                                        <p:tgtEl>
                                          <p:spTgt spid="952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1"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5239"/>
                                        </p:tgtEl>
                                        <p:attrNameLst>
                                          <p:attrName>style.visibility</p:attrName>
                                        </p:attrNameLst>
                                      </p:cBhvr>
                                      <p:to>
                                        <p:strVal val="visible"/>
                                      </p:to>
                                    </p:set>
                                    <p:anim calcmode="lin" valueType="num">
                                      <p:cBhvr additive="base">
                                        <p:cTn id="13" dur="500" fill="hold"/>
                                        <p:tgtEl>
                                          <p:spTgt spid="95239"/>
                                        </p:tgtEl>
                                        <p:attrNameLst>
                                          <p:attrName>ppt_x</p:attrName>
                                        </p:attrNameLst>
                                      </p:cBhvr>
                                      <p:tavLst>
                                        <p:tav tm="0">
                                          <p:val>
                                            <p:strVal val="1+#ppt_w/2"/>
                                          </p:val>
                                        </p:tav>
                                        <p:tav tm="100000">
                                          <p:val>
                                            <p:strVal val="#ppt_x"/>
                                          </p:val>
                                        </p:tav>
                                      </p:tavLst>
                                    </p:anim>
                                    <p:anim calcmode="lin" valueType="num">
                                      <p:cBhvr additive="base">
                                        <p:cTn id="14" dur="500" fill="hold"/>
                                        <p:tgtEl>
                                          <p:spTgt spid="952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1"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5241"/>
                                        </p:tgtEl>
                                        <p:attrNameLst>
                                          <p:attrName>style.visibility</p:attrName>
                                        </p:attrNameLst>
                                      </p:cBhvr>
                                      <p:to>
                                        <p:strVal val="visible"/>
                                      </p:to>
                                    </p:set>
                                    <p:anim calcmode="lin" valueType="num">
                                      <p:cBhvr additive="base">
                                        <p:cTn id="19" dur="500" fill="hold"/>
                                        <p:tgtEl>
                                          <p:spTgt spid="95241"/>
                                        </p:tgtEl>
                                        <p:attrNameLst>
                                          <p:attrName>ppt_x</p:attrName>
                                        </p:attrNameLst>
                                      </p:cBhvr>
                                      <p:tavLst>
                                        <p:tav tm="0">
                                          <p:val>
                                            <p:strVal val="1+#ppt_w/2"/>
                                          </p:val>
                                        </p:tav>
                                        <p:tav tm="100000">
                                          <p:val>
                                            <p:strVal val="#ppt_x"/>
                                          </p:val>
                                        </p:tav>
                                      </p:tavLst>
                                    </p:anim>
                                    <p:anim calcmode="lin" valueType="num">
                                      <p:cBhvr additive="base">
                                        <p:cTn id="20" dur="500" fill="hold"/>
                                        <p:tgtEl>
                                          <p:spTgt spid="952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1" name="chimes.wav"/>
                                        </p:tgtEl>
                                      </p:cMediaNode>
                                    </p:audio>
                                  </p:sub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5237">
                                            <p:txEl>
                                              <p:pRg st="6" end="6"/>
                                            </p:txEl>
                                          </p:spTgt>
                                        </p:tgtEl>
                                        <p:attrNameLst>
                                          <p:attrName>style.visibility</p:attrName>
                                        </p:attrNameLst>
                                      </p:cBhvr>
                                      <p:to>
                                        <p:strVal val="visible"/>
                                      </p:to>
                                    </p:set>
                                    <p:animEffect transition="in" filter="fade">
                                      <p:cBhvr>
                                        <p:cTn id="25" dur="1000"/>
                                        <p:tgtEl>
                                          <p:spTgt spid="95237">
                                            <p:txEl>
                                              <p:pRg st="6" end="6"/>
                                            </p:txEl>
                                          </p:spTgt>
                                        </p:tgtEl>
                                      </p:cBhvr>
                                    </p:animEffect>
                                    <p:anim calcmode="lin" valueType="num">
                                      <p:cBhvr>
                                        <p:cTn id="26" dur="1000" fill="hold"/>
                                        <p:tgtEl>
                                          <p:spTgt spid="95237">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952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局部性原理</a:t>
            </a:r>
            <a:endParaRPr lang="zh-CN" altLang="en-US" smtClean="0"/>
          </a:p>
        </p:txBody>
      </p:sp>
      <p:sp>
        <p:nvSpPr>
          <p:cNvPr id="563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84996" name="Rectangle 4"/>
          <p:cNvSpPr>
            <a:spLocks noGrp="1" noChangeArrowheads="1"/>
          </p:cNvSpPr>
          <p:nvPr>
            <p:ph type="body" idx="1"/>
          </p:nvPr>
        </p:nvSpPr>
        <p:spPr/>
        <p:txBody>
          <a:bodyPr/>
          <a:lstStyle/>
          <a:p>
            <a:pPr marL="0" indent="0" eaLnBrk="1" hangingPunct="1">
              <a:lnSpc>
                <a:spcPct val="125000"/>
              </a:lnSpc>
              <a:buFont typeface="Wingdings" panose="05000000000000000000" pitchFamily="2" charset="2"/>
              <a:buNone/>
              <a:defRPr/>
            </a:pPr>
            <a:r>
              <a:rPr lang="zh-CN" altLang="en-US" sz="2400" dirty="0" smtClean="0"/>
              <a:t>       程序执行中呈现出频繁重复使用那些最近已使用过的数据和指令的规律。这反映在</a:t>
            </a:r>
            <a:r>
              <a:rPr lang="zh-CN" altLang="en-US" sz="2400" dirty="0" smtClean="0">
                <a:solidFill>
                  <a:srgbClr val="FF3300"/>
                </a:solidFill>
              </a:rPr>
              <a:t>时间局部性</a:t>
            </a:r>
            <a:r>
              <a:rPr lang="zh-CN" altLang="en-US" sz="2400" dirty="0" smtClean="0"/>
              <a:t>和</a:t>
            </a:r>
            <a:r>
              <a:rPr lang="zh-CN" altLang="en-US" sz="2400" dirty="0" smtClean="0">
                <a:solidFill>
                  <a:srgbClr val="FF3300"/>
                </a:solidFill>
              </a:rPr>
              <a:t>空间局部性</a:t>
            </a:r>
            <a:r>
              <a:rPr lang="zh-CN" altLang="en-US" sz="2400" dirty="0" smtClean="0"/>
              <a:t>上。</a:t>
            </a:r>
            <a:endParaRPr lang="zh-CN" altLang="en-US" sz="2400" dirty="0" smtClean="0"/>
          </a:p>
          <a:p>
            <a:pPr marL="0" indent="0" eaLnBrk="1" hangingPunct="1">
              <a:lnSpc>
                <a:spcPct val="125000"/>
              </a:lnSpc>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时间局部性</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5000"/>
              </a:lnSpc>
              <a:buNone/>
              <a:defRPr/>
            </a:pPr>
            <a:r>
              <a:rPr lang="zh-CN" altLang="en-US" sz="2400" dirty="0" smtClean="0"/>
              <a:t>     近期被访问的</a:t>
            </a:r>
            <a:r>
              <a:rPr lang="zh-CN" altLang="en-US" sz="2400" dirty="0"/>
              <a:t>信息（数据</a:t>
            </a:r>
            <a:r>
              <a:rPr lang="zh-CN" altLang="en-US" sz="2400" dirty="0" smtClean="0"/>
              <a:t>和</a:t>
            </a:r>
            <a:r>
              <a:rPr lang="zh-CN" altLang="en-US" sz="2400" dirty="0"/>
              <a:t>程序</a:t>
            </a:r>
            <a:r>
              <a:rPr lang="zh-CN" altLang="en-US" sz="2400" dirty="0" smtClean="0"/>
              <a:t>），可能马上被访问。</a:t>
            </a:r>
            <a:endParaRPr lang="zh-CN" altLang="en-US" sz="2400" dirty="0" smtClean="0"/>
          </a:p>
          <a:p>
            <a:pPr marL="0" indent="0" eaLnBrk="1" hangingPunct="1">
              <a:lnSpc>
                <a:spcPct val="125000"/>
              </a:lnSpc>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空间局部性</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400" dirty="0" smtClean="0"/>
              <a:t>     与被访问地址相邻的地址上的信息可能会一起被访问。</a:t>
            </a:r>
            <a:endParaRPr lang="en-US" altLang="zh-CN" sz="2400" dirty="0" smtClean="0"/>
          </a:p>
          <a:p>
            <a:pPr marL="0" indent="0" eaLnBrk="1" hangingPunct="1">
              <a:lnSpc>
                <a:spcPct val="125000"/>
              </a:lnSpc>
              <a:buClr>
                <a:srgbClr val="FF3300"/>
              </a:buClr>
              <a:buNone/>
              <a:defRPr/>
            </a:pPr>
            <a:r>
              <a:rPr lang="zh-CN" altLang="en-US" sz="2400" dirty="0" smtClean="0">
                <a:solidFill>
                  <a:srgbClr val="0000FF"/>
                </a:solidFill>
                <a:effectLst>
                  <a:outerShdw blurRad="38100" dist="38100" dir="2700000" algn="tl">
                    <a:srgbClr val="C0C0C0"/>
                  </a:outerShdw>
                </a:effectLst>
              </a:rPr>
              <a:t> 例：常用</a:t>
            </a:r>
            <a:r>
              <a:rPr lang="zh-CN" altLang="en-US" sz="2400" dirty="0">
                <a:solidFill>
                  <a:srgbClr val="0000FF"/>
                </a:solidFill>
                <a:effectLst>
                  <a:outerShdw blurRad="38100" dist="38100" dir="2700000" algn="tl">
                    <a:srgbClr val="C0C0C0"/>
                  </a:outerShdw>
                </a:effectLst>
              </a:rPr>
              <a:t>的一个经验</a:t>
            </a:r>
            <a:r>
              <a:rPr lang="zh-CN" altLang="en-US" sz="2400" dirty="0" smtClean="0">
                <a:solidFill>
                  <a:srgbClr val="0000FF"/>
                </a:solidFill>
                <a:effectLst>
                  <a:outerShdw blurRad="38100" dist="38100" dir="2700000" algn="tl">
                    <a:srgbClr val="C0C0C0"/>
                  </a:outerShdw>
                </a:effectLst>
              </a:rPr>
              <a:t>规则</a:t>
            </a:r>
            <a:endParaRPr lang="en-US" altLang="zh-CN" sz="2400" dirty="0" smtClean="0">
              <a:solidFill>
                <a:srgbClr val="0000FF"/>
              </a:solidFill>
              <a:effectLst>
                <a:outerShdw blurRad="38100" dist="38100" dir="2700000" algn="tl">
                  <a:srgbClr val="C0C0C0"/>
                </a:outerShdw>
              </a:effectLst>
            </a:endParaRPr>
          </a:p>
          <a:p>
            <a:pPr marL="0" indent="0" eaLnBrk="1" hangingPunct="1">
              <a:lnSpc>
                <a:spcPct val="125000"/>
              </a:lnSpc>
              <a:buClr>
                <a:srgbClr val="FF3300"/>
              </a:buClr>
              <a:buNone/>
              <a:defRPr/>
            </a:pPr>
            <a:r>
              <a:rPr lang="zh-CN" altLang="en-US" sz="2400" dirty="0" smtClean="0"/>
              <a:t>     程序</a:t>
            </a:r>
            <a:r>
              <a:rPr lang="zh-CN" altLang="en-US" sz="2400" dirty="0"/>
              <a:t>执行时间的</a:t>
            </a:r>
            <a:r>
              <a:rPr lang="en-US" altLang="zh-CN" sz="2400" dirty="0">
                <a:latin typeface="宋体" panose="02010600030101010101" pitchFamily="2" charset="-122"/>
              </a:rPr>
              <a:t>90%</a:t>
            </a:r>
            <a:r>
              <a:rPr lang="zh-CN" altLang="en-US" sz="2400" dirty="0">
                <a:latin typeface="宋体" panose="02010600030101010101" pitchFamily="2" charset="-122"/>
              </a:rPr>
              <a:t>都是在执行程序中</a:t>
            </a:r>
            <a:r>
              <a:rPr lang="en-US" altLang="zh-CN" sz="2400" dirty="0">
                <a:latin typeface="宋体" panose="02010600030101010101" pitchFamily="2" charset="-122"/>
              </a:rPr>
              <a:t>10%</a:t>
            </a:r>
            <a:r>
              <a:rPr lang="zh-CN" altLang="en-US" sz="2400" dirty="0"/>
              <a:t>的代码。</a:t>
            </a:r>
            <a:endParaRPr lang="zh-CN" altLang="en-US" sz="2400" dirty="0"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利用并行性</a:t>
            </a:r>
            <a:endParaRPr lang="zh-CN" altLang="en-US" smtClean="0"/>
          </a:p>
        </p:txBody>
      </p:sp>
      <p:sp>
        <p:nvSpPr>
          <p:cNvPr id="573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endParaRPr lang="zh-CN" altLang="en-US" sz="1200" b="0">
              <a:latin typeface="Times New Roman" panose="02020603050405020304" pitchFamily="18" charset="0"/>
              <a:ea typeface="幼圆" panose="02010509060101010101" pitchFamily="49" charset="-122"/>
            </a:endParaRPr>
          </a:p>
        </p:txBody>
      </p:sp>
      <p:sp>
        <p:nvSpPr>
          <p:cNvPr id="57348" name="Rectangle 5"/>
          <p:cNvSpPr>
            <a:spLocks noGrp="1" noChangeArrowheads="1"/>
          </p:cNvSpPr>
          <p:nvPr>
            <p:ph type="body" idx="1"/>
          </p:nvPr>
        </p:nvSpPr>
        <p:spPr>
          <a:xfrm>
            <a:off x="2915816" y="2060848"/>
            <a:ext cx="3252787" cy="4176464"/>
          </a:xfrm>
        </p:spPr>
        <p:txBody>
          <a:bodyPr/>
          <a:lstStyle/>
          <a:p>
            <a:pPr eaLnBrk="1" hangingPunct="1">
              <a:lnSpc>
                <a:spcPct val="150000"/>
              </a:lnSpc>
            </a:pPr>
            <a:r>
              <a:rPr lang="zh-CN" altLang="en-US" dirty="0" smtClean="0">
                <a:hlinkClick r:id="rId4" action="ppaction://hlinksldjump"/>
              </a:rPr>
              <a:t>并行性的概念</a:t>
            </a:r>
            <a:endParaRPr lang="zh-CN" altLang="en-US" dirty="0" smtClean="0"/>
          </a:p>
          <a:p>
            <a:pPr eaLnBrk="1" hangingPunct="1">
              <a:lnSpc>
                <a:spcPct val="150000"/>
              </a:lnSpc>
            </a:pPr>
            <a:r>
              <a:rPr lang="zh-CN" altLang="en-US" dirty="0" smtClean="0">
                <a:hlinkClick r:id="rId5" action="ppaction://hlinksldjump"/>
              </a:rPr>
              <a:t>并行性的实现</a:t>
            </a:r>
            <a:endParaRPr lang="zh-CN" altLang="en-US" dirty="0" smtClean="0"/>
          </a:p>
          <a:p>
            <a:pPr eaLnBrk="1" hangingPunct="1">
              <a:lnSpc>
                <a:spcPct val="150000"/>
              </a:lnSpc>
            </a:pPr>
            <a:r>
              <a:rPr lang="zh-CN" altLang="en-US" dirty="0" smtClean="0">
                <a:hlinkClick r:id="rId6" action="ppaction://hlinksldjump"/>
              </a:rPr>
              <a:t>并行性的等级</a:t>
            </a:r>
            <a:endParaRPr lang="zh-CN" altLang="en-US" dirty="0" smtClean="0"/>
          </a:p>
          <a:p>
            <a:pPr eaLnBrk="1" hangingPunct="1">
              <a:lnSpc>
                <a:spcPct val="150000"/>
              </a:lnSpc>
            </a:pPr>
            <a:r>
              <a:rPr lang="zh-CN" altLang="en-US" dirty="0" smtClean="0">
                <a:hlinkClick r:id="rId7" action="ppaction://hlinksldjump"/>
              </a:rPr>
              <a:t>并行性的发展</a:t>
            </a:r>
            <a:endParaRPr lang="en-US" altLang="zh-CN" dirty="0" smtClean="0"/>
          </a:p>
          <a:p>
            <a:pPr eaLnBrk="1" hangingPunct="1">
              <a:lnSpc>
                <a:spcPct val="150000"/>
              </a:lnSpc>
            </a:pPr>
            <a:r>
              <a:rPr lang="zh-CN" altLang="en-US" dirty="0" smtClean="0">
                <a:hlinkClick r:id="rId8" action="ppaction://hlinksldjump"/>
              </a:rPr>
              <a:t>并行机的发展</a:t>
            </a:r>
            <a:endParaRPr lang="zh-CN" altLang="en-US" dirty="0" smtClean="0"/>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并行性的概念</a:t>
            </a:r>
            <a:endParaRPr lang="en-US" altLang="zh-CN" smtClean="0"/>
          </a:p>
        </p:txBody>
      </p:sp>
      <p:sp>
        <p:nvSpPr>
          <p:cNvPr id="583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endParaRPr lang="zh-CN" altLang="en-US" sz="1200" b="0">
              <a:latin typeface="Times New Roman" panose="02020603050405020304" pitchFamily="18" charset="0"/>
              <a:ea typeface="幼圆" panose="02010509060101010101" pitchFamily="49" charset="-122"/>
            </a:endParaRPr>
          </a:p>
        </p:txBody>
      </p:sp>
      <p:sp>
        <p:nvSpPr>
          <p:cNvPr id="98309" name="Rectangle 5"/>
          <p:cNvSpPr>
            <a:spLocks noGrp="1" noChangeArrowheads="1"/>
          </p:cNvSpPr>
          <p:nvPr>
            <p:ph type="body" idx="1"/>
          </p:nvPr>
        </p:nvSpPr>
        <p:spPr>
          <a:xfrm>
            <a:off x="809625" y="1989138"/>
            <a:ext cx="4829175" cy="4335462"/>
          </a:xfrm>
        </p:spPr>
        <p:txBody>
          <a:bodyPr/>
          <a:lstStyle/>
          <a:p>
            <a:pPr marL="0" indent="0" eaLnBrk="1" hangingPunct="1">
              <a:lnSpc>
                <a:spcPct val="110000"/>
              </a:lnSpc>
              <a:buFont typeface="Wingdings" panose="05000000000000000000" pitchFamily="2" charset="2"/>
              <a:buNone/>
              <a:defRPr/>
            </a:pPr>
            <a:r>
              <a:rPr lang="zh-CN" altLang="en-US" sz="2400" smtClean="0"/>
              <a:t>       我们将问题中具有可以同时进行运算或操作的特性称为并行性。并行性实际上包含</a:t>
            </a:r>
            <a:r>
              <a:rPr lang="zh-CN" altLang="en-US" sz="2400" smtClean="0">
                <a:solidFill>
                  <a:srgbClr val="FF3300"/>
                </a:solidFill>
                <a:effectLst>
                  <a:outerShdw blurRad="38100" dist="38100" dir="2700000" algn="tl">
                    <a:srgbClr val="C0C0C0"/>
                  </a:outerShdw>
                </a:effectLst>
              </a:rPr>
              <a:t>同时性</a:t>
            </a:r>
            <a:r>
              <a:rPr lang="zh-CN" altLang="en-US" sz="2400" smtClean="0"/>
              <a:t>和</a:t>
            </a:r>
            <a:r>
              <a:rPr lang="zh-CN" altLang="en-US" sz="2400" smtClean="0">
                <a:solidFill>
                  <a:srgbClr val="3333FF"/>
                </a:solidFill>
                <a:effectLst>
                  <a:outerShdw blurRad="38100" dist="38100" dir="2700000" algn="tl">
                    <a:srgbClr val="C0C0C0"/>
                  </a:outerShdw>
                </a:effectLst>
              </a:rPr>
              <a:t>并发性</a:t>
            </a:r>
            <a:r>
              <a:rPr lang="zh-CN" altLang="en-US" sz="2400" smtClean="0"/>
              <a:t>两重含义：</a:t>
            </a:r>
            <a:endParaRPr lang="zh-CN" altLang="en-US" sz="2400" smtClean="0"/>
          </a:p>
          <a:p>
            <a:pPr marL="0" indent="0" eaLnBrk="1" hangingPunct="1">
              <a:lnSpc>
                <a:spcPct val="110000"/>
              </a:lnSpc>
              <a:buClr>
                <a:srgbClr val="FF3300"/>
              </a:buClr>
              <a:buFont typeface="Wingdings" panose="05000000000000000000" pitchFamily="2" charset="2"/>
              <a:buChar char="Ø"/>
              <a:defRPr/>
            </a:pPr>
            <a:r>
              <a:rPr lang="zh-CN" altLang="en-US" sz="2400" smtClean="0">
                <a:solidFill>
                  <a:srgbClr val="FF3300"/>
                </a:solidFill>
                <a:effectLst>
                  <a:outerShdw blurRad="38100" dist="38100" dir="2700000" algn="tl">
                    <a:srgbClr val="C0C0C0"/>
                  </a:outerShdw>
                </a:effectLst>
              </a:rPr>
              <a:t>  同时性</a:t>
            </a:r>
            <a:endParaRPr lang="zh-CN" altLang="en-US" sz="240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smtClean="0"/>
              <a:t>     是指两个或多个事件在同一时刻发生，例如：流水。</a:t>
            </a:r>
            <a:endParaRPr lang="zh-CN" altLang="en-US" sz="2400" smtClean="0"/>
          </a:p>
          <a:p>
            <a:pPr marL="0" indent="0" eaLnBrk="1" hangingPunct="1">
              <a:lnSpc>
                <a:spcPct val="110000"/>
              </a:lnSpc>
              <a:buClr>
                <a:srgbClr val="3333FF"/>
              </a:buClr>
              <a:buFont typeface="Wingdings" panose="05000000000000000000" pitchFamily="2" charset="2"/>
              <a:buChar char="Ø"/>
              <a:defRPr/>
            </a:pPr>
            <a:r>
              <a:rPr lang="zh-CN" altLang="en-US" sz="2400" smtClean="0">
                <a:solidFill>
                  <a:srgbClr val="3333FF"/>
                </a:solidFill>
                <a:effectLst>
                  <a:outerShdw blurRad="38100" dist="38100" dir="2700000" algn="tl">
                    <a:srgbClr val="C0C0C0"/>
                  </a:outerShdw>
                </a:effectLst>
              </a:rPr>
              <a:t>  并发性</a:t>
            </a:r>
            <a:endParaRPr lang="zh-CN" altLang="en-US" sz="2400" smtClean="0">
              <a:solidFill>
                <a:srgbClr val="3333FF"/>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smtClean="0"/>
              <a:t>     是指两个或多个事件在同一时间间隔内发生，例如：分时操作。</a:t>
            </a:r>
            <a:endParaRPr lang="zh-CN" altLang="en-US" sz="2400" smtClean="0"/>
          </a:p>
        </p:txBody>
      </p:sp>
      <p:grpSp>
        <p:nvGrpSpPr>
          <p:cNvPr id="58373" name="Group 11"/>
          <p:cNvGrpSpPr/>
          <p:nvPr/>
        </p:nvGrpSpPr>
        <p:grpSpPr bwMode="auto">
          <a:xfrm>
            <a:off x="5867400" y="3200400"/>
            <a:ext cx="2971800" cy="1828800"/>
            <a:chOff x="3792" y="1920"/>
            <a:chExt cx="1872" cy="1152"/>
          </a:xfrm>
        </p:grpSpPr>
        <p:sp>
          <p:nvSpPr>
            <p:cNvPr id="58374" name="Line 6"/>
            <p:cNvSpPr>
              <a:spLocks noChangeShapeType="1"/>
            </p:cNvSpPr>
            <p:nvPr/>
          </p:nvSpPr>
          <p:spPr bwMode="auto">
            <a:xfrm>
              <a:off x="3792" y="2784"/>
              <a:ext cx="18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8375" name="Text Box 7"/>
            <p:cNvSpPr txBox="1">
              <a:spLocks noChangeArrowheads="1"/>
            </p:cNvSpPr>
            <p:nvPr/>
          </p:nvSpPr>
          <p:spPr bwMode="auto">
            <a:xfrm>
              <a:off x="4224" y="1920"/>
              <a:ext cx="2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A</a:t>
              </a:r>
              <a:endParaRPr lang="en-US" altLang="zh-CN" sz="2000" b="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B</a:t>
              </a:r>
              <a:endParaRPr lang="en-US" altLang="zh-CN" sz="2000" b="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C</a:t>
              </a:r>
              <a:endParaRPr lang="en-US" altLang="zh-CN" sz="2000" b="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t1</a:t>
              </a:r>
              <a:endParaRPr lang="en-US" altLang="zh-CN" sz="2000" b="0">
                <a:latin typeface="Times New Roman" panose="02020603050405020304" pitchFamily="18" charset="0"/>
                <a:ea typeface="宋体" panose="02010600030101010101" pitchFamily="2" charset="-122"/>
              </a:endParaRPr>
            </a:p>
          </p:txBody>
        </p:sp>
        <p:sp>
          <p:nvSpPr>
            <p:cNvPr id="58376" name="Text Box 8"/>
            <p:cNvSpPr txBox="1">
              <a:spLocks noChangeArrowheads="1"/>
            </p:cNvSpPr>
            <p:nvPr/>
          </p:nvSpPr>
          <p:spPr bwMode="auto">
            <a:xfrm>
              <a:off x="4848" y="2496"/>
              <a:ext cx="33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D</a:t>
              </a:r>
              <a:endParaRPr lang="en-US" altLang="zh-CN" sz="2000" b="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rPr>
                <a:t>t2</a:t>
              </a:r>
              <a:endParaRPr lang="en-US" altLang="zh-CN" sz="2000" b="0">
                <a:latin typeface="Times New Roman" panose="02020603050405020304" pitchFamily="18" charset="0"/>
                <a:ea typeface="宋体" panose="02010600030101010101" pitchFamily="2" charset="-122"/>
              </a:endParaRPr>
            </a:p>
          </p:txBody>
        </p:sp>
        <p:sp>
          <p:nvSpPr>
            <p:cNvPr id="58377" name="Rectangle 9"/>
            <p:cNvSpPr>
              <a:spLocks noChangeArrowheads="1"/>
            </p:cNvSpPr>
            <p:nvPr/>
          </p:nvSpPr>
          <p:spPr bwMode="auto">
            <a:xfrm>
              <a:off x="4176" y="1920"/>
              <a:ext cx="336" cy="1152"/>
            </a:xfrm>
            <a:prstGeom prst="rect">
              <a:avLst/>
            </a:prstGeom>
            <a:noFill/>
            <a:ln w="28575">
              <a:solidFill>
                <a:srgbClr val="FF00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58378" name="Rectangle 10"/>
            <p:cNvSpPr>
              <a:spLocks noChangeArrowheads="1"/>
            </p:cNvSpPr>
            <p:nvPr/>
          </p:nvSpPr>
          <p:spPr bwMode="auto">
            <a:xfrm>
              <a:off x="3936" y="2496"/>
              <a:ext cx="1248" cy="336"/>
            </a:xfrm>
            <a:prstGeom prst="rect">
              <a:avLst/>
            </a:prstGeom>
            <a:noFill/>
            <a:ln w="28575">
              <a:solidFill>
                <a:srgbClr val="0000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并行性的实现</a:t>
            </a:r>
            <a:endParaRPr lang="en-US" altLang="zh-CN" smtClean="0"/>
          </a:p>
        </p:txBody>
      </p:sp>
      <p:sp>
        <p:nvSpPr>
          <p:cNvPr id="593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endParaRPr lang="zh-CN" altLang="en-US" sz="1200" b="0">
              <a:latin typeface="Times New Roman" panose="02020603050405020304" pitchFamily="18" charset="0"/>
              <a:ea typeface="幼圆" panose="02010509060101010101" pitchFamily="49" charset="-122"/>
            </a:endParaRPr>
          </a:p>
        </p:txBody>
      </p:sp>
      <p:sp>
        <p:nvSpPr>
          <p:cNvPr id="59396" name="Rectangle 4"/>
          <p:cNvSpPr>
            <a:spLocks noGrp="1" noChangeArrowheads="1"/>
          </p:cNvSpPr>
          <p:nvPr>
            <p:ph type="body" idx="1"/>
          </p:nvPr>
        </p:nvSpPr>
        <p:spPr>
          <a:xfrm>
            <a:off x="3200400" y="2576513"/>
            <a:ext cx="5567363" cy="3732212"/>
          </a:xfrm>
        </p:spPr>
        <p:txBody>
          <a:bodyPr/>
          <a:lstStyle/>
          <a:p>
            <a:pPr eaLnBrk="1" hangingPunct="1">
              <a:lnSpc>
                <a:spcPct val="150000"/>
              </a:lnSpc>
            </a:pPr>
            <a:r>
              <a:rPr lang="zh-CN" altLang="en-US" smtClean="0">
                <a:hlinkClick r:id="rId5" action="ppaction://hlinksldjump"/>
              </a:rPr>
              <a:t>时间重叠</a:t>
            </a:r>
            <a:endParaRPr lang="zh-CN" altLang="en-US" smtClean="0"/>
          </a:p>
          <a:p>
            <a:pPr eaLnBrk="1" hangingPunct="1">
              <a:lnSpc>
                <a:spcPct val="150000"/>
              </a:lnSpc>
            </a:pPr>
            <a:r>
              <a:rPr lang="zh-CN" altLang="en-US" smtClean="0">
                <a:hlinkClick r:id="rId6" action="ppaction://hlinksldjump"/>
              </a:rPr>
              <a:t>资源重复</a:t>
            </a:r>
            <a:endParaRPr lang="zh-CN" altLang="en-US" smtClean="0"/>
          </a:p>
          <a:p>
            <a:pPr eaLnBrk="1" hangingPunct="1">
              <a:lnSpc>
                <a:spcPct val="150000"/>
              </a:lnSpc>
            </a:pPr>
            <a:r>
              <a:rPr lang="zh-CN" altLang="en-US" smtClean="0">
                <a:hlinkClick r:id="rId7" action="ppaction://hlinksldjump"/>
              </a:rPr>
              <a:t>资源共享</a:t>
            </a:r>
            <a:endParaRPr lang="zh-CN" altLang="en-US" smtClean="0"/>
          </a:p>
        </p:txBody>
      </p:sp>
    </p:spTree>
  </p:cSld>
  <p:clrMapOvr>
    <a:masterClrMapping/>
  </p:clrMapOvr>
  <p:transition spd="slow">
    <p:random/>
    <p:sndAc>
      <p:stSnd>
        <p:snd r:embed="rId8" name="camera.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zh-CN" altLang="en-US" smtClean="0"/>
              <a:t>时间重叠</a:t>
            </a:r>
            <a:endParaRPr lang="en-US" altLang="zh-CN" smtClean="0"/>
          </a:p>
        </p:txBody>
      </p:sp>
      <p:sp>
        <p:nvSpPr>
          <p:cNvPr id="604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并行性的实现</a:t>
            </a:r>
            <a:endParaRPr lang="zh-CN" altLang="en-US" sz="1200" b="0">
              <a:latin typeface="Times New Roman" panose="02020603050405020304" pitchFamily="18" charset="0"/>
              <a:ea typeface="幼圆" panose="02010509060101010101" pitchFamily="49" charset="-122"/>
            </a:endParaRPr>
          </a:p>
        </p:txBody>
      </p:sp>
      <p:sp>
        <p:nvSpPr>
          <p:cNvPr id="102405" name="Rectangle 5"/>
          <p:cNvSpPr>
            <a:spLocks noGrp="1" noChangeArrowheads="1"/>
          </p:cNvSpPr>
          <p:nvPr>
            <p:ph type="body" idx="1"/>
          </p:nvPr>
        </p:nvSpPr>
        <p:spPr>
          <a:xfrm>
            <a:off x="809625" y="2060575"/>
            <a:ext cx="4295775" cy="4264025"/>
          </a:xfrm>
          <a:solidFill>
            <a:srgbClr val="FFFF00"/>
          </a:solidFill>
          <a:ln w="57150" cmpd="thickThin">
            <a:solidFill>
              <a:schemeClr val="tx1"/>
            </a:solidFill>
            <a:miter lim="800000"/>
          </a:ln>
        </p:spPr>
        <p:txBody>
          <a:bodyPr/>
          <a:lstStyle/>
          <a:p>
            <a:pPr marL="0" indent="0" eaLnBrk="1" hangingPunct="1">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000000"/>
                  </a:outerShdw>
                </a:effectLst>
              </a:rPr>
              <a:t>  思想</a:t>
            </a:r>
            <a:endParaRPr lang="zh-CN" altLang="en-US" sz="2400" dirty="0" smtClean="0">
              <a:solidFill>
                <a:srgbClr val="FF3300"/>
              </a:solidFill>
              <a:effectLst>
                <a:outerShdw blurRad="38100" dist="38100" dir="2700000" algn="tl">
                  <a:srgbClr val="000000"/>
                </a:outerShdw>
              </a:effectLst>
            </a:endParaRPr>
          </a:p>
          <a:p>
            <a:pPr marL="0" indent="0" eaLnBrk="1" hangingPunct="1">
              <a:buFont typeface="Wingdings" panose="05000000000000000000" pitchFamily="2" charset="2"/>
              <a:buNone/>
              <a:defRPr/>
            </a:pPr>
            <a:r>
              <a:rPr lang="zh-CN" altLang="en-US" sz="2400" dirty="0" smtClean="0"/>
              <a:t>     让多个处理过程在时间上相互错开，轮流重叠地使用同一套硬件设备的各个部分，以加快硬件周转而提高速度。</a:t>
            </a:r>
            <a:endParaRPr lang="zh-CN" altLang="en-US" sz="2400" dirty="0" smtClean="0"/>
          </a:p>
          <a:p>
            <a:pPr marL="0" indent="0" eaLnBrk="1" hangingPunct="1">
              <a:buClr>
                <a:srgbClr val="FF3300"/>
              </a:buClr>
              <a:buFont typeface="Wingdings" panose="05000000000000000000" pitchFamily="2" charset="2"/>
              <a:buChar char="Ø"/>
              <a:defRPr/>
            </a:pPr>
            <a:r>
              <a:rPr lang="zh-CN" altLang="en-US" sz="2400" dirty="0" smtClean="0"/>
              <a:t>  </a:t>
            </a:r>
            <a:r>
              <a:rPr lang="zh-CN" altLang="en-US" sz="2400" dirty="0" smtClean="0">
                <a:solidFill>
                  <a:srgbClr val="FF3300"/>
                </a:solidFill>
                <a:effectLst>
                  <a:outerShdw blurRad="38100" dist="38100" dir="2700000" algn="tl">
                    <a:srgbClr val="000000"/>
                  </a:outerShdw>
                </a:effectLst>
              </a:rPr>
              <a:t>例子</a:t>
            </a:r>
            <a:endParaRPr lang="zh-CN" altLang="en-US" sz="2400" dirty="0" smtClean="0">
              <a:solidFill>
                <a:srgbClr val="FF3300"/>
              </a:solidFill>
              <a:effectLst>
                <a:outerShdw blurRad="38100" dist="38100" dir="2700000" algn="tl">
                  <a:srgbClr val="000000"/>
                </a:outerShdw>
              </a:effectLst>
            </a:endParaRPr>
          </a:p>
          <a:p>
            <a:pPr marL="0" indent="0" eaLnBrk="1" hangingPunct="1">
              <a:buFont typeface="Wingdings" panose="05000000000000000000" pitchFamily="2" charset="2"/>
              <a:buNone/>
              <a:defRPr/>
            </a:pPr>
            <a:r>
              <a:rPr lang="zh-CN" altLang="en-US" sz="2400" dirty="0" smtClean="0"/>
              <a:t>     指令流水线。</a:t>
            </a:r>
            <a:endParaRPr lang="zh-CN" altLang="en-US" sz="2400" dirty="0" smtClean="0"/>
          </a:p>
          <a:p>
            <a:pPr marL="0" indent="0" eaLnBrk="1" hangingPunct="1">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000000"/>
                  </a:outerShdw>
                </a:effectLst>
              </a:rPr>
              <a:t>  特点</a:t>
            </a:r>
            <a:endParaRPr lang="zh-CN" altLang="en-US" sz="2400" dirty="0" smtClean="0">
              <a:solidFill>
                <a:srgbClr val="FF3300"/>
              </a:solidFill>
              <a:effectLst>
                <a:outerShdw blurRad="38100" dist="38100" dir="2700000" algn="tl">
                  <a:srgbClr val="000000"/>
                </a:outerShdw>
              </a:effectLst>
            </a:endParaRPr>
          </a:p>
          <a:p>
            <a:pPr marL="0" indent="0" eaLnBrk="1" hangingPunct="1">
              <a:buFont typeface="Wingdings" panose="05000000000000000000" pitchFamily="2" charset="2"/>
              <a:buNone/>
              <a:defRPr/>
            </a:pPr>
            <a:r>
              <a:rPr lang="zh-CN" altLang="en-US" sz="2400" dirty="0" smtClean="0"/>
              <a:t>     少量增加硬件设备就可以提高计算机系统的性能价格比。</a:t>
            </a:r>
            <a:endParaRPr lang="zh-CN" altLang="en-US" sz="2400" dirty="0" smtClean="0"/>
          </a:p>
        </p:txBody>
      </p:sp>
      <p:grpSp>
        <p:nvGrpSpPr>
          <p:cNvPr id="60421" name="Group 56"/>
          <p:cNvGrpSpPr/>
          <p:nvPr/>
        </p:nvGrpSpPr>
        <p:grpSpPr bwMode="auto">
          <a:xfrm>
            <a:off x="5257800" y="2590800"/>
            <a:ext cx="3886200" cy="3673475"/>
            <a:chOff x="3312" y="1632"/>
            <a:chExt cx="2448" cy="2314"/>
          </a:xfrm>
        </p:grpSpPr>
        <p:sp>
          <p:nvSpPr>
            <p:cNvPr id="60422" name="Text Box 53"/>
            <p:cNvSpPr txBox="1">
              <a:spLocks noChangeArrowheads="1"/>
            </p:cNvSpPr>
            <p:nvPr/>
          </p:nvSpPr>
          <p:spPr bwMode="auto">
            <a:xfrm>
              <a:off x="5376"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23" name="Text Box 6"/>
            <p:cNvSpPr txBox="1">
              <a:spLocks noChangeArrowheads="1"/>
            </p:cNvSpPr>
            <p:nvPr/>
          </p:nvSpPr>
          <p:spPr bwMode="auto">
            <a:xfrm>
              <a:off x="3648" y="1632"/>
              <a:ext cx="480" cy="26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000">
                  <a:latin typeface="Times New Roman" panose="02020603050405020304" pitchFamily="18" charset="0"/>
                </a:rPr>
                <a:t>取指</a:t>
              </a:r>
              <a:endParaRPr lang="zh-CN" altLang="en-US" sz="2000">
                <a:latin typeface="Times New Roman" panose="02020603050405020304" pitchFamily="18" charset="0"/>
              </a:endParaRPr>
            </a:p>
          </p:txBody>
        </p:sp>
        <p:sp>
          <p:nvSpPr>
            <p:cNvPr id="60424" name="Text Box 7"/>
            <p:cNvSpPr txBox="1">
              <a:spLocks noChangeArrowheads="1"/>
            </p:cNvSpPr>
            <p:nvPr/>
          </p:nvSpPr>
          <p:spPr bwMode="auto">
            <a:xfrm>
              <a:off x="4320" y="1632"/>
              <a:ext cx="480" cy="26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000">
                  <a:latin typeface="Times New Roman" panose="02020603050405020304" pitchFamily="18" charset="0"/>
                </a:rPr>
                <a:t>分析</a:t>
              </a:r>
              <a:endParaRPr lang="zh-CN" altLang="en-US" sz="2000">
                <a:latin typeface="Times New Roman" panose="02020603050405020304" pitchFamily="18" charset="0"/>
              </a:endParaRPr>
            </a:p>
          </p:txBody>
        </p:sp>
        <p:sp>
          <p:nvSpPr>
            <p:cNvPr id="60425" name="Text Box 8"/>
            <p:cNvSpPr txBox="1">
              <a:spLocks noChangeArrowheads="1"/>
            </p:cNvSpPr>
            <p:nvPr/>
          </p:nvSpPr>
          <p:spPr bwMode="auto">
            <a:xfrm>
              <a:off x="4992" y="1632"/>
              <a:ext cx="480" cy="26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000">
                  <a:latin typeface="Times New Roman" panose="02020603050405020304" pitchFamily="18" charset="0"/>
                </a:rPr>
                <a:t>执行</a:t>
              </a:r>
              <a:endParaRPr lang="zh-CN" altLang="en-US" sz="2000">
                <a:latin typeface="Times New Roman" panose="02020603050405020304" pitchFamily="18" charset="0"/>
              </a:endParaRPr>
            </a:p>
          </p:txBody>
        </p:sp>
        <p:sp>
          <p:nvSpPr>
            <p:cNvPr id="60426" name="Line 9"/>
            <p:cNvSpPr>
              <a:spLocks noChangeShapeType="1"/>
            </p:cNvSpPr>
            <p:nvPr/>
          </p:nvSpPr>
          <p:spPr bwMode="auto">
            <a:xfrm>
              <a:off x="3456" y="1776"/>
              <a:ext cx="192" cy="0"/>
            </a:xfrm>
            <a:prstGeom prst="line">
              <a:avLst/>
            </a:prstGeom>
            <a:noFill/>
            <a:ln w="254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7" name="Line 10"/>
            <p:cNvSpPr>
              <a:spLocks noChangeShapeType="1"/>
            </p:cNvSpPr>
            <p:nvPr/>
          </p:nvSpPr>
          <p:spPr bwMode="auto">
            <a:xfrm>
              <a:off x="4128" y="1776"/>
              <a:ext cx="192" cy="0"/>
            </a:xfrm>
            <a:prstGeom prst="line">
              <a:avLst/>
            </a:prstGeom>
            <a:noFill/>
            <a:ln w="254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8" name="Line 11"/>
            <p:cNvSpPr>
              <a:spLocks noChangeShapeType="1"/>
            </p:cNvSpPr>
            <p:nvPr/>
          </p:nvSpPr>
          <p:spPr bwMode="auto">
            <a:xfrm>
              <a:off x="4800" y="1776"/>
              <a:ext cx="192" cy="0"/>
            </a:xfrm>
            <a:prstGeom prst="line">
              <a:avLst/>
            </a:prstGeom>
            <a:noFill/>
            <a:ln w="25400">
              <a:solidFill>
                <a:schemeClr val="tx1"/>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9" name="Text Box 12"/>
            <p:cNvSpPr txBox="1">
              <a:spLocks noChangeArrowheads="1"/>
            </p:cNvSpPr>
            <p:nvPr/>
          </p:nvSpPr>
          <p:spPr bwMode="auto">
            <a:xfrm>
              <a:off x="3888" y="2064"/>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000">
                  <a:latin typeface="Times New Roman" panose="02020603050405020304" pitchFamily="18" charset="0"/>
                </a:rPr>
                <a:t>(</a:t>
              </a:r>
              <a:r>
                <a:rPr lang="en-US" altLang="zh-CN" sz="2000">
                  <a:latin typeface="Times New Roman" panose="02020603050405020304" pitchFamily="18" charset="0"/>
                </a:rPr>
                <a:t>a)  </a:t>
              </a:r>
              <a:r>
                <a:rPr lang="zh-CN" altLang="en-US" sz="2000">
                  <a:latin typeface="Times New Roman" panose="02020603050405020304" pitchFamily="18" charset="0"/>
                </a:rPr>
                <a:t>指令流水线</a:t>
              </a:r>
              <a:endParaRPr lang="zh-CN" altLang="en-US" sz="2000">
                <a:latin typeface="Times New Roman" panose="02020603050405020304" pitchFamily="18" charset="0"/>
              </a:endParaRPr>
            </a:p>
          </p:txBody>
        </p:sp>
        <p:sp>
          <p:nvSpPr>
            <p:cNvPr id="60430" name="Line 13"/>
            <p:cNvSpPr>
              <a:spLocks noChangeShapeType="1"/>
            </p:cNvSpPr>
            <p:nvPr/>
          </p:nvSpPr>
          <p:spPr bwMode="auto">
            <a:xfrm>
              <a:off x="3696" y="2496"/>
              <a:ext cx="0" cy="912"/>
            </a:xfrm>
            <a:prstGeom prst="line">
              <a:avLst/>
            </a:prstGeom>
            <a:noFill/>
            <a:ln w="25400">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31" name="Line 14"/>
            <p:cNvSpPr>
              <a:spLocks noChangeShapeType="1"/>
            </p:cNvSpPr>
            <p:nvPr/>
          </p:nvSpPr>
          <p:spPr bwMode="auto">
            <a:xfrm flipH="1">
              <a:off x="3696" y="3408"/>
              <a:ext cx="1776" cy="0"/>
            </a:xfrm>
            <a:prstGeom prst="line">
              <a:avLst/>
            </a:prstGeom>
            <a:noFill/>
            <a:ln w="25400">
              <a:solidFill>
                <a:schemeClr val="tx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32" name="Rectangle 16"/>
            <p:cNvSpPr>
              <a:spLocks noChangeArrowheads="1"/>
            </p:cNvSpPr>
            <p:nvPr/>
          </p:nvSpPr>
          <p:spPr bwMode="auto">
            <a:xfrm>
              <a:off x="3984" y="3216"/>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3" name="Rectangle 17"/>
            <p:cNvSpPr>
              <a:spLocks noChangeArrowheads="1"/>
            </p:cNvSpPr>
            <p:nvPr/>
          </p:nvSpPr>
          <p:spPr bwMode="auto">
            <a:xfrm>
              <a:off x="3984" y="3024"/>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4" name="Rectangle 18"/>
            <p:cNvSpPr>
              <a:spLocks noChangeArrowheads="1"/>
            </p:cNvSpPr>
            <p:nvPr/>
          </p:nvSpPr>
          <p:spPr bwMode="auto">
            <a:xfrm>
              <a:off x="4272" y="3216"/>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5" name="Rectangle 19"/>
            <p:cNvSpPr>
              <a:spLocks noChangeArrowheads="1"/>
            </p:cNvSpPr>
            <p:nvPr/>
          </p:nvSpPr>
          <p:spPr bwMode="auto">
            <a:xfrm>
              <a:off x="4272" y="3024"/>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6" name="Rectangle 20"/>
            <p:cNvSpPr>
              <a:spLocks noChangeArrowheads="1"/>
            </p:cNvSpPr>
            <p:nvPr/>
          </p:nvSpPr>
          <p:spPr bwMode="auto">
            <a:xfrm>
              <a:off x="4272" y="2832"/>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7" name="Rectangle 21"/>
            <p:cNvSpPr>
              <a:spLocks noChangeArrowheads="1"/>
            </p:cNvSpPr>
            <p:nvPr/>
          </p:nvSpPr>
          <p:spPr bwMode="auto">
            <a:xfrm>
              <a:off x="4560" y="3024"/>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8" name="Rectangle 22"/>
            <p:cNvSpPr>
              <a:spLocks noChangeArrowheads="1"/>
            </p:cNvSpPr>
            <p:nvPr/>
          </p:nvSpPr>
          <p:spPr bwMode="auto">
            <a:xfrm>
              <a:off x="4560" y="2832"/>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39" name="Rectangle 23"/>
            <p:cNvSpPr>
              <a:spLocks noChangeArrowheads="1"/>
            </p:cNvSpPr>
            <p:nvPr/>
          </p:nvSpPr>
          <p:spPr bwMode="auto">
            <a:xfrm>
              <a:off x="4848" y="2832"/>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40" name="Text Box 24"/>
            <p:cNvSpPr txBox="1">
              <a:spLocks noChangeArrowheads="1"/>
            </p:cNvSpPr>
            <p:nvPr/>
          </p:nvSpPr>
          <p:spPr bwMode="auto">
            <a:xfrm>
              <a:off x="4560" y="316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60441" name="Text Box 25"/>
            <p:cNvSpPr txBox="1">
              <a:spLocks noChangeArrowheads="1"/>
            </p:cNvSpPr>
            <p:nvPr/>
          </p:nvSpPr>
          <p:spPr bwMode="auto">
            <a:xfrm>
              <a:off x="4848" y="297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60442" name="Text Box 26"/>
            <p:cNvSpPr txBox="1">
              <a:spLocks noChangeArrowheads="1"/>
            </p:cNvSpPr>
            <p:nvPr/>
          </p:nvSpPr>
          <p:spPr bwMode="auto">
            <a:xfrm>
              <a:off x="5136" y="27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000">
                  <a:latin typeface="Times New Roman" panose="02020603050405020304" pitchFamily="18" charset="0"/>
                </a:rPr>
                <a:t>…</a:t>
              </a:r>
              <a:endParaRPr lang="zh-CN" altLang="en-US" sz="2000">
                <a:latin typeface="Times New Roman" panose="02020603050405020304" pitchFamily="18" charset="0"/>
              </a:endParaRPr>
            </a:p>
          </p:txBody>
        </p:sp>
        <p:sp>
          <p:nvSpPr>
            <p:cNvPr id="60443" name="Line 27"/>
            <p:cNvSpPr>
              <a:spLocks noChangeShapeType="1"/>
            </p:cNvSpPr>
            <p:nvPr/>
          </p:nvSpPr>
          <p:spPr bwMode="auto">
            <a:xfrm flipH="1">
              <a:off x="3696" y="3024"/>
              <a:ext cx="4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4" name="Line 28"/>
            <p:cNvSpPr>
              <a:spLocks noChangeShapeType="1"/>
            </p:cNvSpPr>
            <p:nvPr/>
          </p:nvSpPr>
          <p:spPr bwMode="auto">
            <a:xfrm flipH="1">
              <a:off x="3696" y="2832"/>
              <a:ext cx="4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5" name="Line 29"/>
            <p:cNvSpPr>
              <a:spLocks noChangeShapeType="1"/>
            </p:cNvSpPr>
            <p:nvPr/>
          </p:nvSpPr>
          <p:spPr bwMode="auto">
            <a:xfrm>
              <a:off x="4848" y="3360"/>
              <a:ext cx="0" cy="4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6" name="Line 30"/>
            <p:cNvSpPr>
              <a:spLocks noChangeShapeType="1"/>
            </p:cNvSpPr>
            <p:nvPr/>
          </p:nvSpPr>
          <p:spPr bwMode="auto">
            <a:xfrm>
              <a:off x="5136" y="3360"/>
              <a:ext cx="0" cy="4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7" name="Text Box 34"/>
            <p:cNvSpPr txBox="1">
              <a:spLocks noChangeArrowheads="1"/>
            </p:cNvSpPr>
            <p:nvPr/>
          </p:nvSpPr>
          <p:spPr bwMode="auto">
            <a:xfrm>
              <a:off x="3744" y="321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a:t>
              </a:r>
              <a:endParaRPr lang="en-US" altLang="zh-CN" sz="1800">
                <a:latin typeface="Times New Roman" panose="02020603050405020304" pitchFamily="18" charset="0"/>
              </a:endParaRPr>
            </a:p>
          </p:txBody>
        </p:sp>
        <p:sp>
          <p:nvSpPr>
            <p:cNvPr id="60448" name="Text Box 35"/>
            <p:cNvSpPr txBox="1">
              <a:spLocks noChangeArrowheads="1"/>
            </p:cNvSpPr>
            <p:nvPr/>
          </p:nvSpPr>
          <p:spPr bwMode="auto">
            <a:xfrm>
              <a:off x="4032" y="302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a:t>
              </a:r>
              <a:endParaRPr lang="en-US" altLang="zh-CN" sz="1800">
                <a:latin typeface="Times New Roman" panose="02020603050405020304" pitchFamily="18" charset="0"/>
              </a:endParaRPr>
            </a:p>
          </p:txBody>
        </p:sp>
        <p:sp>
          <p:nvSpPr>
            <p:cNvPr id="60449" name="Text Box 36"/>
            <p:cNvSpPr txBox="1">
              <a:spLocks noChangeArrowheads="1"/>
            </p:cNvSpPr>
            <p:nvPr/>
          </p:nvSpPr>
          <p:spPr bwMode="auto">
            <a:xfrm>
              <a:off x="4320"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a:t>
              </a:r>
              <a:endParaRPr lang="en-US" altLang="zh-CN" sz="1800">
                <a:latin typeface="Times New Roman" panose="02020603050405020304" pitchFamily="18" charset="0"/>
              </a:endParaRPr>
            </a:p>
          </p:txBody>
        </p:sp>
        <p:sp>
          <p:nvSpPr>
            <p:cNvPr id="60450" name="Text Box 37"/>
            <p:cNvSpPr txBox="1">
              <a:spLocks noChangeArrowheads="1"/>
            </p:cNvSpPr>
            <p:nvPr/>
          </p:nvSpPr>
          <p:spPr bwMode="auto">
            <a:xfrm>
              <a:off x="398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k+1</a:t>
              </a:r>
              <a:endParaRPr lang="en-US" altLang="zh-CN" sz="1800">
                <a:latin typeface="Times New Roman" panose="02020603050405020304" pitchFamily="18" charset="0"/>
              </a:endParaRPr>
            </a:p>
          </p:txBody>
        </p:sp>
        <p:sp>
          <p:nvSpPr>
            <p:cNvPr id="60451" name="Text Box 38"/>
            <p:cNvSpPr txBox="1">
              <a:spLocks noChangeArrowheads="1"/>
            </p:cNvSpPr>
            <p:nvPr/>
          </p:nvSpPr>
          <p:spPr bwMode="auto">
            <a:xfrm>
              <a:off x="4272" y="302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k+1</a:t>
              </a:r>
              <a:endParaRPr lang="en-US" altLang="zh-CN" sz="1800">
                <a:latin typeface="Times New Roman" panose="02020603050405020304" pitchFamily="18" charset="0"/>
              </a:endParaRPr>
            </a:p>
          </p:txBody>
        </p:sp>
        <p:sp>
          <p:nvSpPr>
            <p:cNvPr id="60452" name="Text Box 39"/>
            <p:cNvSpPr txBox="1">
              <a:spLocks noChangeArrowheads="1"/>
            </p:cNvSpPr>
            <p:nvPr/>
          </p:nvSpPr>
          <p:spPr bwMode="auto">
            <a:xfrm>
              <a:off x="4560"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k+1</a:t>
              </a:r>
              <a:endParaRPr lang="en-US" altLang="zh-CN" sz="1800">
                <a:latin typeface="Times New Roman" panose="02020603050405020304" pitchFamily="18" charset="0"/>
              </a:endParaRPr>
            </a:p>
          </p:txBody>
        </p:sp>
        <p:sp>
          <p:nvSpPr>
            <p:cNvPr id="60453" name="Text Box 40"/>
            <p:cNvSpPr txBox="1">
              <a:spLocks noChangeArrowheads="1"/>
            </p:cNvSpPr>
            <p:nvPr/>
          </p:nvSpPr>
          <p:spPr bwMode="auto">
            <a:xfrm>
              <a:off x="4272"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k+2</a:t>
              </a:r>
              <a:endParaRPr lang="en-US" altLang="zh-CN" sz="1800">
                <a:latin typeface="Times New Roman" panose="02020603050405020304" pitchFamily="18" charset="0"/>
              </a:endParaRPr>
            </a:p>
          </p:txBody>
        </p:sp>
        <p:sp>
          <p:nvSpPr>
            <p:cNvPr id="60454" name="Text Box 41"/>
            <p:cNvSpPr txBox="1">
              <a:spLocks noChangeArrowheads="1"/>
            </p:cNvSpPr>
            <p:nvPr/>
          </p:nvSpPr>
          <p:spPr bwMode="auto">
            <a:xfrm>
              <a:off x="4560" y="302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k+2</a:t>
              </a:r>
              <a:endParaRPr lang="en-US" altLang="zh-CN" sz="1800">
                <a:latin typeface="Times New Roman" panose="02020603050405020304" pitchFamily="18" charset="0"/>
              </a:endParaRPr>
            </a:p>
          </p:txBody>
        </p:sp>
        <p:sp>
          <p:nvSpPr>
            <p:cNvPr id="60455" name="Text Box 42"/>
            <p:cNvSpPr txBox="1">
              <a:spLocks noChangeArrowheads="1"/>
            </p:cNvSpPr>
            <p:nvPr/>
          </p:nvSpPr>
          <p:spPr bwMode="auto">
            <a:xfrm>
              <a:off x="4848"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en-US" altLang="zh-CN" sz="1800">
                  <a:latin typeface="Times New Roman" panose="02020603050405020304" pitchFamily="18" charset="0"/>
                </a:rPr>
                <a:t>k+2</a:t>
              </a:r>
              <a:endParaRPr lang="en-US" altLang="zh-CN" sz="1800">
                <a:latin typeface="Times New Roman" panose="02020603050405020304" pitchFamily="18" charset="0"/>
              </a:endParaRPr>
            </a:p>
          </p:txBody>
        </p:sp>
        <p:sp>
          <p:nvSpPr>
            <p:cNvPr id="60456" name="Rectangle 43"/>
            <p:cNvSpPr>
              <a:spLocks noChangeArrowheads="1"/>
            </p:cNvSpPr>
            <p:nvPr/>
          </p:nvSpPr>
          <p:spPr bwMode="auto">
            <a:xfrm>
              <a:off x="3696" y="3216"/>
              <a:ext cx="288" cy="19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0457" name="Text Box 44"/>
            <p:cNvSpPr txBox="1">
              <a:spLocks noChangeArrowheads="1"/>
            </p:cNvSpPr>
            <p:nvPr/>
          </p:nvSpPr>
          <p:spPr bwMode="auto">
            <a:xfrm>
              <a:off x="3312" y="240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部件</a:t>
              </a:r>
              <a:endParaRPr lang="zh-CN" altLang="en-US" sz="1800">
                <a:latin typeface="Times New Roman" panose="02020603050405020304" pitchFamily="18" charset="0"/>
              </a:endParaRPr>
            </a:p>
          </p:txBody>
        </p:sp>
        <p:sp>
          <p:nvSpPr>
            <p:cNvPr id="60458" name="Text Box 45"/>
            <p:cNvSpPr txBox="1">
              <a:spLocks noChangeArrowheads="1"/>
            </p:cNvSpPr>
            <p:nvPr/>
          </p:nvSpPr>
          <p:spPr bwMode="auto">
            <a:xfrm>
              <a:off x="3312" y="27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执行</a:t>
              </a:r>
              <a:endParaRPr lang="zh-CN" altLang="en-US" sz="1800">
                <a:latin typeface="Times New Roman" panose="02020603050405020304" pitchFamily="18" charset="0"/>
              </a:endParaRPr>
            </a:p>
          </p:txBody>
        </p:sp>
        <p:sp>
          <p:nvSpPr>
            <p:cNvPr id="60459" name="Text Box 46"/>
            <p:cNvSpPr txBox="1">
              <a:spLocks noChangeArrowheads="1"/>
            </p:cNvSpPr>
            <p:nvPr/>
          </p:nvSpPr>
          <p:spPr bwMode="auto">
            <a:xfrm>
              <a:off x="3312" y="297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分析</a:t>
              </a:r>
              <a:endParaRPr lang="zh-CN" altLang="en-US" sz="1800">
                <a:latin typeface="Times New Roman" panose="02020603050405020304" pitchFamily="18" charset="0"/>
              </a:endParaRPr>
            </a:p>
          </p:txBody>
        </p:sp>
        <p:sp>
          <p:nvSpPr>
            <p:cNvPr id="60460" name="Text Box 47"/>
            <p:cNvSpPr txBox="1">
              <a:spLocks noChangeArrowheads="1"/>
            </p:cNvSpPr>
            <p:nvPr/>
          </p:nvSpPr>
          <p:spPr bwMode="auto">
            <a:xfrm>
              <a:off x="3312" y="316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取指</a:t>
              </a:r>
              <a:endParaRPr lang="zh-CN" altLang="en-US" sz="1800">
                <a:latin typeface="Times New Roman" panose="02020603050405020304" pitchFamily="18" charset="0"/>
              </a:endParaRPr>
            </a:p>
          </p:txBody>
        </p:sp>
        <p:sp>
          <p:nvSpPr>
            <p:cNvPr id="60461" name="Text Box 48"/>
            <p:cNvSpPr txBox="1">
              <a:spLocks noChangeArrowheads="1"/>
            </p:cNvSpPr>
            <p:nvPr/>
          </p:nvSpPr>
          <p:spPr bwMode="auto">
            <a:xfrm>
              <a:off x="3696"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a:latin typeface="Times New Roman" panose="02020603050405020304" pitchFamily="18" charset="0"/>
                </a:rPr>
                <a:t>△</a:t>
              </a: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62" name="Text Box 49"/>
            <p:cNvSpPr txBox="1">
              <a:spLocks noChangeArrowheads="1"/>
            </p:cNvSpPr>
            <p:nvPr/>
          </p:nvSpPr>
          <p:spPr bwMode="auto">
            <a:xfrm>
              <a:off x="3984"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2</a:t>
              </a:r>
              <a:r>
                <a:rPr lang="zh-CN" altLang="en-US" sz="1200">
                  <a:latin typeface="Times New Roman" panose="02020603050405020304" pitchFamily="18" charset="0"/>
                </a:rPr>
                <a:t>△</a:t>
              </a: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63" name="Text Box 50"/>
            <p:cNvSpPr txBox="1">
              <a:spLocks noChangeArrowheads="1"/>
            </p:cNvSpPr>
            <p:nvPr/>
          </p:nvSpPr>
          <p:spPr bwMode="auto">
            <a:xfrm>
              <a:off x="4272"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3</a:t>
              </a:r>
              <a:r>
                <a:rPr lang="zh-CN" altLang="en-US" sz="1200">
                  <a:latin typeface="Times New Roman" panose="02020603050405020304" pitchFamily="18" charset="0"/>
                </a:rPr>
                <a:t>△</a:t>
              </a: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64" name="Text Box 51"/>
            <p:cNvSpPr txBox="1">
              <a:spLocks noChangeArrowheads="1"/>
            </p:cNvSpPr>
            <p:nvPr/>
          </p:nvSpPr>
          <p:spPr bwMode="auto">
            <a:xfrm>
              <a:off x="4560"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4</a:t>
              </a:r>
              <a:r>
                <a:rPr lang="zh-CN" altLang="en-US" sz="1200">
                  <a:latin typeface="Times New Roman" panose="02020603050405020304" pitchFamily="18" charset="0"/>
                </a:rPr>
                <a:t>△</a:t>
              </a: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65" name="Text Box 52"/>
            <p:cNvSpPr txBox="1">
              <a:spLocks noChangeArrowheads="1"/>
            </p:cNvSpPr>
            <p:nvPr/>
          </p:nvSpPr>
          <p:spPr bwMode="auto">
            <a:xfrm>
              <a:off x="4848"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800">
                  <a:latin typeface="Times New Roman" panose="02020603050405020304" pitchFamily="18" charset="0"/>
                </a:rPr>
                <a:t>5</a:t>
              </a:r>
              <a:r>
                <a:rPr lang="zh-CN" altLang="en-US" sz="1200">
                  <a:latin typeface="Times New Roman" panose="02020603050405020304" pitchFamily="18" charset="0"/>
                </a:rPr>
                <a:t>△</a:t>
              </a:r>
              <a:r>
                <a:rPr lang="en-US" altLang="zh-CN" sz="1800">
                  <a:latin typeface="Times New Roman" panose="02020603050405020304" pitchFamily="18" charset="0"/>
                </a:rPr>
                <a:t>t</a:t>
              </a:r>
              <a:endParaRPr lang="en-US" altLang="zh-CN" sz="1800">
                <a:latin typeface="Times New Roman" panose="02020603050405020304" pitchFamily="18" charset="0"/>
              </a:endParaRPr>
            </a:p>
          </p:txBody>
        </p:sp>
        <p:sp>
          <p:nvSpPr>
            <p:cNvPr id="60466" name="Text Box 54"/>
            <p:cNvSpPr txBox="1">
              <a:spLocks noChangeArrowheads="1"/>
            </p:cNvSpPr>
            <p:nvPr/>
          </p:nvSpPr>
          <p:spPr bwMode="auto">
            <a:xfrm>
              <a:off x="3888" y="369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000">
                  <a:latin typeface="Times New Roman" panose="02020603050405020304" pitchFamily="18" charset="0"/>
                </a:rPr>
                <a:t>(</a:t>
              </a:r>
              <a:r>
                <a:rPr lang="en-US" altLang="zh-CN" sz="2000">
                  <a:latin typeface="Times New Roman" panose="02020603050405020304" pitchFamily="18" charset="0"/>
                </a:rPr>
                <a:t>b)  </a:t>
              </a:r>
              <a:r>
                <a:rPr lang="zh-CN" altLang="en-US" sz="2000">
                  <a:latin typeface="Times New Roman" panose="02020603050405020304" pitchFamily="18" charset="0"/>
                </a:rPr>
                <a:t>时空图</a:t>
              </a:r>
              <a:endParaRPr lang="zh-CN" altLang="en-US" sz="2000">
                <a:latin typeface="Times New Roman" panose="02020603050405020304" pitchFamily="18" charset="0"/>
              </a:endParaRPr>
            </a:p>
          </p:txBody>
        </p:sp>
      </p:gr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zh-CN" altLang="en-US" smtClean="0"/>
              <a:t>资源重复</a:t>
            </a:r>
            <a:endParaRPr lang="zh-CN" altLang="en-US" smtClean="0"/>
          </a:p>
        </p:txBody>
      </p:sp>
      <p:sp>
        <p:nvSpPr>
          <p:cNvPr id="614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并行性的实现</a:t>
            </a:r>
            <a:endParaRPr lang="zh-CN" altLang="en-US" sz="1200" b="0">
              <a:latin typeface="Times New Roman" panose="02020603050405020304" pitchFamily="18" charset="0"/>
              <a:ea typeface="幼圆" panose="02010509060101010101" pitchFamily="49" charset="-122"/>
            </a:endParaRPr>
          </a:p>
        </p:txBody>
      </p:sp>
      <p:sp>
        <p:nvSpPr>
          <p:cNvPr id="103428" name="Rectangle 4"/>
          <p:cNvSpPr>
            <a:spLocks noGrp="1" noChangeArrowheads="1"/>
          </p:cNvSpPr>
          <p:nvPr>
            <p:ph type="body" idx="1"/>
          </p:nvPr>
        </p:nvSpPr>
        <p:spPr>
          <a:xfrm>
            <a:off x="809625" y="2060575"/>
            <a:ext cx="7958138" cy="4321175"/>
          </a:xfrm>
        </p:spPr>
        <p:txBody>
          <a:bodyPr/>
          <a:lstStyle/>
          <a:p>
            <a:pPr marL="0" indent="0" eaLnBrk="1" hangingPunct="1">
              <a:lnSpc>
                <a:spcPct val="125000"/>
              </a:lnSpc>
              <a:spcBef>
                <a:spcPts val="0"/>
              </a:spcBef>
              <a:buClr>
                <a:srgbClr val="FF3300"/>
              </a:buClr>
              <a:buFont typeface="Wingdings" panose="05000000000000000000" pitchFamily="2" charset="2"/>
              <a:buChar char="Ø"/>
              <a:defRPr/>
            </a:pPr>
            <a:r>
              <a:rPr lang="zh-CN" altLang="en-US" sz="2600" dirty="0" smtClean="0">
                <a:solidFill>
                  <a:srgbClr val="FF3300"/>
                </a:solidFill>
                <a:effectLst>
                  <a:outerShdw blurRad="38100" dist="38100" dir="2700000" algn="tl">
                    <a:srgbClr val="C0C0C0"/>
                  </a:outerShdw>
                </a:effectLst>
              </a:rPr>
              <a:t>  思想</a:t>
            </a:r>
            <a:endParaRPr lang="zh-CN" altLang="en-US" sz="2600" dirty="0" smtClean="0">
              <a:solidFill>
                <a:srgbClr val="FF3300"/>
              </a:solidFill>
              <a:effectLst>
                <a:outerShdw blurRad="38100" dist="38100" dir="2700000" algn="tl">
                  <a:srgbClr val="C0C0C0"/>
                </a:outerShdw>
              </a:effectLst>
            </a:endParaRPr>
          </a:p>
          <a:p>
            <a:pPr marL="0" indent="0" eaLnBrk="1" hangingPunct="1">
              <a:lnSpc>
                <a:spcPct val="125000"/>
              </a:lnSpc>
              <a:spcBef>
                <a:spcPts val="0"/>
              </a:spcBef>
              <a:buFont typeface="Wingdings" panose="05000000000000000000" pitchFamily="2" charset="2"/>
              <a:buNone/>
              <a:defRPr/>
            </a:pPr>
            <a:r>
              <a:rPr lang="zh-CN" altLang="en-US" sz="2600" dirty="0" smtClean="0">
                <a:latin typeface="宋体" panose="02010600030101010101" pitchFamily="2" charset="-122"/>
              </a:rPr>
              <a:t>   通过重复设置资源（硬件、软件、信息、时间）来提高可靠性或性能</a:t>
            </a:r>
            <a:r>
              <a:rPr lang="zh-CN" altLang="en-US" sz="2600" dirty="0" smtClean="0"/>
              <a:t>。</a:t>
            </a:r>
            <a:endParaRPr lang="zh-CN" altLang="en-US" sz="2600" dirty="0" smtClean="0"/>
          </a:p>
          <a:p>
            <a:pPr marL="0" indent="0" eaLnBrk="1" hangingPunct="1">
              <a:lnSpc>
                <a:spcPct val="125000"/>
              </a:lnSpc>
              <a:spcBef>
                <a:spcPts val="0"/>
              </a:spcBef>
              <a:buClr>
                <a:srgbClr val="FF3300"/>
              </a:buClr>
              <a:buFont typeface="Wingdings" panose="05000000000000000000" pitchFamily="2" charset="2"/>
              <a:buChar char="Ø"/>
              <a:defRPr/>
            </a:pPr>
            <a:r>
              <a:rPr lang="zh-CN" altLang="en-US" sz="2600" dirty="0" smtClean="0"/>
              <a:t>  </a:t>
            </a:r>
            <a:r>
              <a:rPr lang="zh-CN" altLang="en-US" sz="2600" dirty="0" smtClean="0">
                <a:solidFill>
                  <a:srgbClr val="FF3300"/>
                </a:solidFill>
                <a:effectLst>
                  <a:outerShdw blurRad="38100" dist="38100" dir="2700000" algn="tl">
                    <a:srgbClr val="C0C0C0"/>
                  </a:outerShdw>
                </a:effectLst>
              </a:rPr>
              <a:t>例子</a:t>
            </a:r>
            <a:endParaRPr lang="zh-CN" altLang="en-US" sz="2600" dirty="0" smtClean="0">
              <a:solidFill>
                <a:srgbClr val="FF3300"/>
              </a:solidFill>
              <a:effectLst>
                <a:outerShdw blurRad="38100" dist="38100" dir="2700000" algn="tl">
                  <a:srgbClr val="C0C0C0"/>
                </a:outerShdw>
              </a:effectLst>
            </a:endParaRPr>
          </a:p>
          <a:p>
            <a:pPr marL="0" indent="0" eaLnBrk="1" hangingPunct="1">
              <a:lnSpc>
                <a:spcPct val="125000"/>
              </a:lnSpc>
              <a:spcBef>
                <a:spcPts val="0"/>
              </a:spcBef>
              <a:buFont typeface="Wingdings" panose="05000000000000000000" pitchFamily="2" charset="2"/>
              <a:buNone/>
              <a:defRPr/>
            </a:pPr>
            <a:r>
              <a:rPr lang="zh-CN" altLang="en-US" sz="2600" dirty="0" smtClean="0"/>
              <a:t>     </a:t>
            </a:r>
            <a:r>
              <a:rPr lang="en-US" altLang="zh-CN" sz="2600" dirty="0" smtClean="0"/>
              <a:t>N</a:t>
            </a:r>
            <a:r>
              <a:rPr lang="zh-CN" altLang="en-US" sz="2600" dirty="0" smtClean="0"/>
              <a:t>模冗余结构→提高可靠性；多值存储器→提高信息存储密度；多处理机→提高速度和可靠性。</a:t>
            </a:r>
            <a:endParaRPr lang="zh-CN" altLang="en-US" sz="2600" dirty="0" smtClean="0"/>
          </a:p>
          <a:p>
            <a:pPr marL="0" indent="0" eaLnBrk="1" hangingPunct="1">
              <a:lnSpc>
                <a:spcPct val="125000"/>
              </a:lnSpc>
              <a:spcBef>
                <a:spcPts val="0"/>
              </a:spcBef>
              <a:buClr>
                <a:srgbClr val="FF3300"/>
              </a:buClr>
              <a:buFont typeface="Wingdings" panose="05000000000000000000" pitchFamily="2" charset="2"/>
              <a:buChar char="Ø"/>
              <a:defRPr/>
            </a:pPr>
            <a:r>
              <a:rPr lang="zh-CN" altLang="en-US" sz="2600" dirty="0" smtClean="0">
                <a:solidFill>
                  <a:srgbClr val="FF3300"/>
                </a:solidFill>
                <a:effectLst>
                  <a:outerShdw blurRad="38100" dist="38100" dir="2700000" algn="tl">
                    <a:srgbClr val="C0C0C0"/>
                  </a:outerShdw>
                </a:effectLst>
              </a:rPr>
              <a:t>  特点</a:t>
            </a:r>
            <a:endParaRPr lang="zh-CN" altLang="en-US" sz="2600" dirty="0" smtClean="0">
              <a:solidFill>
                <a:srgbClr val="FF3300"/>
              </a:solidFill>
              <a:effectLst>
                <a:outerShdw blurRad="38100" dist="38100" dir="2700000" algn="tl">
                  <a:srgbClr val="C0C0C0"/>
                </a:outerShdw>
              </a:effectLst>
            </a:endParaRPr>
          </a:p>
          <a:p>
            <a:pPr marL="0" indent="0" eaLnBrk="1" hangingPunct="1">
              <a:lnSpc>
                <a:spcPct val="125000"/>
              </a:lnSpc>
              <a:spcBef>
                <a:spcPts val="0"/>
              </a:spcBef>
              <a:buFont typeface="Wingdings" panose="05000000000000000000" pitchFamily="2" charset="2"/>
              <a:buNone/>
              <a:defRPr/>
            </a:pPr>
            <a:r>
              <a:rPr lang="zh-CN" altLang="en-US" sz="2600" dirty="0" smtClean="0"/>
              <a:t>     需要增加资源才能大幅度提高计算机系统的性能。</a:t>
            </a:r>
            <a:endParaRPr lang="zh-CN" altLang="en-US" sz="26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smtClean="0"/>
              <a:t>资源共享</a:t>
            </a:r>
            <a:endParaRPr lang="en-US" altLang="zh-CN" smtClean="0"/>
          </a:p>
        </p:txBody>
      </p:sp>
      <p:sp>
        <p:nvSpPr>
          <p:cNvPr id="624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并行性的实现</a:t>
            </a:r>
            <a:endParaRPr lang="zh-CN" altLang="en-US" sz="1200" b="0">
              <a:latin typeface="Times New Roman" panose="02020603050405020304" pitchFamily="18" charset="0"/>
              <a:ea typeface="幼圆" panose="02010509060101010101" pitchFamily="49" charset="-122"/>
            </a:endParaRPr>
          </a:p>
        </p:txBody>
      </p:sp>
      <p:sp>
        <p:nvSpPr>
          <p:cNvPr id="104453" name="Rectangle 5"/>
          <p:cNvSpPr>
            <a:spLocks noGrp="1" noChangeArrowheads="1"/>
          </p:cNvSpPr>
          <p:nvPr>
            <p:ph type="body" idx="1"/>
          </p:nvPr>
        </p:nvSpPr>
        <p:spPr>
          <a:xfrm>
            <a:off x="809625" y="1989138"/>
            <a:ext cx="7958138" cy="4335462"/>
          </a:xfrm>
        </p:spPr>
        <p:txBody>
          <a:bodyPr/>
          <a:lstStyle/>
          <a:p>
            <a:pPr marL="0" indent="0" eaLnBrk="1" hangingPunct="1">
              <a:lnSpc>
                <a:spcPct val="110000"/>
              </a:lnSpc>
              <a:spcBef>
                <a:spcPts val="0"/>
              </a:spcBef>
              <a:buClr>
                <a:srgbClr val="FF3300"/>
              </a:buClr>
              <a:buFont typeface="Wingdings" panose="05000000000000000000" pitchFamily="2" charset="2"/>
              <a:buChar char="Ø"/>
              <a:defRPr/>
            </a:pPr>
            <a:r>
              <a:rPr lang="zh-CN" altLang="en-US" sz="2800" dirty="0" smtClean="0">
                <a:solidFill>
                  <a:srgbClr val="FF3300"/>
                </a:solidFill>
                <a:effectLst>
                  <a:outerShdw blurRad="38100" dist="38100" dir="2700000" algn="tl">
                    <a:srgbClr val="C0C0C0"/>
                  </a:outerShdw>
                </a:effectLst>
              </a:rPr>
              <a:t>  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spcBef>
                <a:spcPts val="0"/>
              </a:spcBef>
              <a:buFont typeface="Wingdings" panose="05000000000000000000" pitchFamily="2" charset="2"/>
              <a:buNone/>
              <a:defRPr/>
            </a:pPr>
            <a:r>
              <a:rPr lang="zh-CN" altLang="en-US" sz="2800" dirty="0" smtClean="0">
                <a:latin typeface="宋体" panose="02010600030101010101" pitchFamily="2" charset="-122"/>
              </a:rPr>
              <a:t>   利用软件的方法让多个用户按一定的时间顺序轮流地使用同一套资源，</a:t>
            </a:r>
            <a:r>
              <a:rPr lang="zh-CN" altLang="en-US" sz="2800" dirty="0" smtClean="0"/>
              <a:t>以提高其利用率，从而提高整个系统的性能。</a:t>
            </a:r>
            <a:endParaRPr lang="zh-CN" altLang="en-US" sz="2800" dirty="0" smtClean="0"/>
          </a:p>
          <a:p>
            <a:pPr marL="0" indent="0" eaLnBrk="1" hangingPunct="1">
              <a:lnSpc>
                <a:spcPct val="110000"/>
              </a:lnSpc>
              <a:spcBef>
                <a:spcPts val="0"/>
              </a:spcBef>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spcBef>
                <a:spcPts val="0"/>
              </a:spcBef>
              <a:buFont typeface="Wingdings" panose="05000000000000000000" pitchFamily="2" charset="2"/>
              <a:buNone/>
              <a:defRPr/>
            </a:pPr>
            <a:r>
              <a:rPr lang="zh-CN" altLang="en-US" sz="2800" dirty="0" smtClean="0">
                <a:latin typeface="宋体" panose="02010600030101010101" pitchFamily="2" charset="-122"/>
              </a:rPr>
              <a:t>   多道程序分时系统</a:t>
            </a:r>
            <a:r>
              <a:rPr lang="zh-CN" altLang="en-US" sz="2800" dirty="0" smtClean="0"/>
              <a:t> 。</a:t>
            </a:r>
            <a:endParaRPr lang="zh-CN" altLang="en-US" sz="2800" dirty="0" smtClean="0"/>
          </a:p>
          <a:p>
            <a:pPr marL="0" indent="0" eaLnBrk="1" hangingPunct="1">
              <a:lnSpc>
                <a:spcPct val="110000"/>
              </a:lnSpc>
              <a:spcBef>
                <a:spcPts val="0"/>
              </a:spcBef>
              <a:buClr>
                <a:srgbClr val="FF3300"/>
              </a:buClr>
              <a:buFont typeface="Wingdings" panose="05000000000000000000" pitchFamily="2" charset="2"/>
              <a:buChar char="Ø"/>
              <a:defRPr/>
            </a:pPr>
            <a:r>
              <a:rPr lang="zh-CN" altLang="en-US" sz="2800" dirty="0" smtClean="0">
                <a:solidFill>
                  <a:srgbClr val="FF3300"/>
                </a:solidFill>
                <a:effectLst>
                  <a:outerShdw blurRad="38100" dist="38100" dir="2700000" algn="tl">
                    <a:srgbClr val="C0C0C0"/>
                  </a:outerShdw>
                </a:effectLst>
              </a:rPr>
              <a:t>  特点</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spcBef>
                <a:spcPts val="0"/>
              </a:spcBef>
              <a:buFont typeface="Wingdings" panose="05000000000000000000" pitchFamily="2" charset="2"/>
              <a:buNone/>
              <a:defRPr/>
            </a:pPr>
            <a:r>
              <a:rPr lang="zh-CN" altLang="en-US" sz="2800" dirty="0" smtClean="0">
                <a:latin typeface="宋体" panose="02010600030101010101" pitchFamily="2" charset="-122"/>
              </a:rPr>
              <a:t>   不需要增加硬件设备就可以提高计算机系统的性能价格比</a:t>
            </a:r>
            <a:r>
              <a:rPr lang="zh-CN" altLang="en-US" sz="2800" dirty="0" smtClean="0"/>
              <a:t> 。</a:t>
            </a:r>
            <a:endParaRPr lang="zh-CN" altLang="en-US" sz="28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zh-CN" altLang="en-US" smtClean="0"/>
              <a:t>第四代计算机</a:t>
            </a:r>
            <a:endParaRPr lang="zh-CN" altLang="en-US" smtClean="0"/>
          </a:p>
        </p:txBody>
      </p:sp>
      <p:sp>
        <p:nvSpPr>
          <p:cNvPr id="8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引言</a:t>
            </a:r>
            <a:endParaRPr lang="en-US" altLang="zh-CN" sz="1200" b="0">
              <a:latin typeface="Times New Roman" panose="02020603050405020304" pitchFamily="18" charset="0"/>
              <a:ea typeface="幼圆" panose="02010509060101010101" pitchFamily="49" charset="-122"/>
            </a:endParaRPr>
          </a:p>
        </p:txBody>
      </p:sp>
      <p:sp>
        <p:nvSpPr>
          <p:cNvPr id="8196" name="Rectangle 5"/>
          <p:cNvSpPr>
            <a:spLocks noGrp="1" noChangeArrowheads="1"/>
          </p:cNvSpPr>
          <p:nvPr>
            <p:ph type="body" idx="1"/>
          </p:nvPr>
        </p:nvSpPr>
        <p:spPr>
          <a:xfrm>
            <a:off x="838200" y="1989138"/>
            <a:ext cx="7958138" cy="4259262"/>
          </a:xfrm>
        </p:spPr>
        <p:txBody>
          <a:bodyPr/>
          <a:lstStyle/>
          <a:p>
            <a:pPr marL="0" indent="0" eaLnBrk="1" hangingPunct="1">
              <a:lnSpc>
                <a:spcPct val="105000"/>
              </a:lnSpc>
              <a:buFont typeface="Wingdings" panose="05000000000000000000" pitchFamily="2" charset="2"/>
              <a:buNone/>
            </a:pPr>
            <a:r>
              <a:rPr lang="zh-CN" altLang="en-US" dirty="0" smtClean="0"/>
              <a:t>       采用</a:t>
            </a:r>
            <a:r>
              <a:rPr lang="zh-CN" altLang="en-US" dirty="0" smtClean="0">
                <a:solidFill>
                  <a:srgbClr val="FF3300"/>
                </a:solidFill>
              </a:rPr>
              <a:t>大规模或超大规模集成电路和半导体存储器</a:t>
            </a:r>
            <a:r>
              <a:rPr lang="zh-CN" altLang="en-US" dirty="0" smtClean="0"/>
              <a:t>，出现了用共享存储器、分布式存储器或向量硬件选择的不同结构的</a:t>
            </a:r>
            <a:r>
              <a:rPr lang="zh-CN" altLang="en-US" dirty="0" smtClean="0">
                <a:solidFill>
                  <a:srgbClr val="0000FF"/>
                </a:solidFill>
              </a:rPr>
              <a:t>并行计算机</a:t>
            </a:r>
            <a:r>
              <a:rPr lang="zh-CN" altLang="en-US" dirty="0" smtClean="0"/>
              <a:t>，开发了用于并行处理的多处理操作系统、专用语言和编译器，同时产生了用于并行处理或分布处理的软件工具和环境。代表性系统有：</a:t>
            </a:r>
            <a:r>
              <a:rPr lang="en-US" altLang="zh-CN" dirty="0" smtClean="0"/>
              <a:t>VAX9000、CrayX-MP、IBM 3090VF</a:t>
            </a:r>
            <a:r>
              <a:rPr lang="zh-CN" altLang="en-US" dirty="0" smtClean="0"/>
              <a:t>和</a:t>
            </a:r>
            <a:r>
              <a:rPr lang="en-US" altLang="zh-CN" dirty="0" smtClean="0"/>
              <a:t>BBNTC-2000</a:t>
            </a:r>
            <a:r>
              <a:rPr lang="zh-CN" altLang="en-US" dirty="0" smtClean="0"/>
              <a:t>等。</a:t>
            </a:r>
            <a:endParaRPr lang="zh-CN" altLang="en-US"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并行性的等级</a:t>
            </a:r>
            <a:endParaRPr lang="en-US" altLang="zh-CN" smtClean="0"/>
          </a:p>
        </p:txBody>
      </p:sp>
      <p:sp>
        <p:nvSpPr>
          <p:cNvPr id="634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endParaRPr lang="zh-CN" altLang="en-US" sz="1200" b="0">
              <a:latin typeface="Times New Roman" panose="02020603050405020304" pitchFamily="18" charset="0"/>
              <a:ea typeface="幼圆" panose="02010509060101010101" pitchFamily="49" charset="-122"/>
            </a:endParaRPr>
          </a:p>
        </p:txBody>
      </p:sp>
      <p:sp>
        <p:nvSpPr>
          <p:cNvPr id="63492" name="Rectangle 4"/>
          <p:cNvSpPr>
            <a:spLocks noGrp="1" noChangeArrowheads="1"/>
          </p:cNvSpPr>
          <p:nvPr>
            <p:ph type="body" idx="1"/>
          </p:nvPr>
        </p:nvSpPr>
        <p:spPr>
          <a:xfrm>
            <a:off x="809625" y="1989138"/>
            <a:ext cx="7958138" cy="863600"/>
          </a:xfrm>
        </p:spPr>
        <p:txBody>
          <a:bodyPr/>
          <a:lstStyle/>
          <a:p>
            <a:pPr marL="0" indent="0" eaLnBrk="1" hangingPunct="1">
              <a:lnSpc>
                <a:spcPct val="150000"/>
              </a:lnSpc>
              <a:buFont typeface="Wingdings" panose="05000000000000000000" pitchFamily="2" charset="2"/>
              <a:buNone/>
            </a:pPr>
            <a:r>
              <a:rPr lang="zh-CN" altLang="en-US" smtClean="0"/>
              <a:t>   从不同的角度看，等级的划分也不一样：</a:t>
            </a:r>
            <a:endParaRPr lang="zh-CN" altLang="en-US" smtClean="0"/>
          </a:p>
        </p:txBody>
      </p:sp>
      <p:sp>
        <p:nvSpPr>
          <p:cNvPr id="63493" name="Rectangle 5"/>
          <p:cNvSpPr>
            <a:spLocks noChangeArrowheads="1"/>
          </p:cNvSpPr>
          <p:nvPr/>
        </p:nvSpPr>
        <p:spPr bwMode="auto">
          <a:xfrm>
            <a:off x="1258888" y="3141663"/>
            <a:ext cx="7129462"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70000"/>
              </a:lnSpc>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5" action="ppaction://hlinksldjump"/>
              </a:rPr>
              <a:t>从计算机系统中执行程序的角度看</a:t>
            </a:r>
            <a:endParaRPr lang="zh-CN" altLang="en-US" sz="2800">
              <a:latin typeface="楷体_GB2312" pitchFamily="49" charset="-122"/>
            </a:endParaRPr>
          </a:p>
          <a:p>
            <a:pPr eaLnBrk="1" hangingPunct="1">
              <a:lnSpc>
                <a:spcPct val="170000"/>
              </a:lnSpc>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6" action="ppaction://hlinksldjump"/>
              </a:rPr>
              <a:t>从计算机系统中处理数据的角度看</a:t>
            </a:r>
            <a:endParaRPr lang="zh-CN" altLang="en-US" sz="2800">
              <a:latin typeface="楷体_GB2312" pitchFamily="49" charset="-122"/>
            </a:endParaRPr>
          </a:p>
          <a:p>
            <a:pPr eaLnBrk="1" hangingPunct="1">
              <a:lnSpc>
                <a:spcPct val="170000"/>
              </a:lnSpc>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7" action="ppaction://hlinksldjump"/>
              </a:rPr>
              <a:t>从计算机信息加工的各个步骤和阶段看</a:t>
            </a:r>
            <a:endParaRPr lang="zh-CN" altLang="en-US" sz="2800">
              <a:latin typeface="楷体_GB2312" pitchFamily="49" charset="-122"/>
            </a:endParaRPr>
          </a:p>
        </p:txBody>
      </p:sp>
    </p:spTree>
  </p:cSld>
  <p:clrMapOvr>
    <a:masterClrMapping/>
  </p:clrMapOvr>
  <p:transition spd="slow">
    <p:random/>
    <p:sndAc>
      <p:stSnd>
        <p:snd r:embed="rId8" name="camera.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zh-CN" altLang="en-US" smtClean="0"/>
              <a:t>从计算机系统中执行程序的角度看</a:t>
            </a:r>
            <a:endParaRPr lang="en-US" altLang="zh-CN" smtClean="0"/>
          </a:p>
        </p:txBody>
      </p:sp>
      <p:sp>
        <p:nvSpPr>
          <p:cNvPr id="645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并行性的等级</a:t>
            </a:r>
            <a:endParaRPr lang="zh-CN" altLang="en-US" sz="1200" b="0">
              <a:latin typeface="Times New Roman" panose="02020603050405020304" pitchFamily="18" charset="0"/>
              <a:ea typeface="幼圆" panose="02010509060101010101" pitchFamily="49" charset="-122"/>
            </a:endParaRPr>
          </a:p>
        </p:txBody>
      </p:sp>
      <p:sp>
        <p:nvSpPr>
          <p:cNvPr id="105477" name="Rectangle 5"/>
          <p:cNvSpPr>
            <a:spLocks noGrp="1" noChangeArrowheads="1"/>
          </p:cNvSpPr>
          <p:nvPr>
            <p:ph type="body" idx="1"/>
          </p:nvPr>
        </p:nvSpPr>
        <p:spPr>
          <a:xfrm>
            <a:off x="809625" y="1989138"/>
            <a:ext cx="7958138" cy="4335462"/>
          </a:xfrm>
        </p:spPr>
        <p:txBody>
          <a:bodyPr/>
          <a:lstStyle/>
          <a:p>
            <a:pPr marL="535305" indent="-535305" eaLnBrk="1" hangingPunct="1">
              <a:lnSpc>
                <a:spcPct val="150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指令内部并行：</a:t>
            </a:r>
            <a:r>
              <a:rPr lang="zh-CN" altLang="en-US" sz="2400" dirty="0" smtClean="0"/>
              <a:t>一条指令内部各个微操作之间的并行。</a:t>
            </a:r>
            <a:endParaRPr lang="zh-CN" altLang="en-US" sz="2400" dirty="0" smtClean="0"/>
          </a:p>
          <a:p>
            <a:pPr marL="535305" indent="-535305" eaLnBrk="1" hangingPunct="1">
              <a:lnSpc>
                <a:spcPct val="150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指令级并行（</a:t>
            </a:r>
            <a:r>
              <a:rPr lang="en-US" altLang="zh-CN" sz="2400" dirty="0" smtClean="0">
                <a:solidFill>
                  <a:srgbClr val="FF3300"/>
                </a:solidFill>
                <a:effectLst>
                  <a:outerShdw blurRad="38100" dist="38100" dir="2700000" algn="tl">
                    <a:srgbClr val="C0C0C0"/>
                  </a:outerShdw>
                </a:effectLst>
              </a:rPr>
              <a:t>ILP</a:t>
            </a:r>
            <a:r>
              <a:rPr lang="zh-CN" altLang="en-US" sz="2400" dirty="0" smtClean="0">
                <a:solidFill>
                  <a:srgbClr val="FF3300"/>
                </a:solidFill>
                <a:effectLst>
                  <a:outerShdw blurRad="38100" dist="38100" dir="2700000" algn="tl">
                    <a:srgbClr val="C0C0C0"/>
                  </a:outerShdw>
                </a:effectLst>
              </a:rPr>
              <a:t>）：</a:t>
            </a:r>
            <a:r>
              <a:rPr lang="zh-CN" altLang="en-US" sz="2400" dirty="0" smtClean="0"/>
              <a:t>多条指令的并行执行。</a:t>
            </a:r>
            <a:endParaRPr lang="zh-CN" altLang="en-US" sz="2400" dirty="0" smtClean="0"/>
          </a:p>
          <a:p>
            <a:pPr marL="535305" indent="-535305" eaLnBrk="1" hangingPunct="1">
              <a:lnSpc>
                <a:spcPct val="150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线程级并行（</a:t>
            </a:r>
            <a:r>
              <a:rPr lang="en-US" altLang="zh-CN" sz="2400" dirty="0" smtClean="0">
                <a:solidFill>
                  <a:srgbClr val="FF3300"/>
                </a:solidFill>
                <a:effectLst>
                  <a:outerShdw blurRad="38100" dist="38100" dir="2700000" algn="tl">
                    <a:srgbClr val="C0C0C0"/>
                  </a:outerShdw>
                </a:effectLst>
              </a:rPr>
              <a:t>TLP</a:t>
            </a:r>
            <a:r>
              <a:rPr lang="zh-CN" altLang="en-US" sz="2400" dirty="0" smtClean="0">
                <a:solidFill>
                  <a:srgbClr val="FF3300"/>
                </a:solidFill>
                <a:effectLst>
                  <a:outerShdw blurRad="38100" dist="38100" dir="2700000" algn="tl">
                    <a:srgbClr val="C0C0C0"/>
                  </a:outerShdw>
                </a:effectLst>
              </a:rPr>
              <a:t>）：</a:t>
            </a:r>
            <a:r>
              <a:rPr lang="zh-CN" altLang="en-US" sz="2400" dirty="0" smtClean="0"/>
              <a:t>多个线程的</a:t>
            </a:r>
            <a:r>
              <a:rPr lang="zh-CN" altLang="en-US" sz="2400" dirty="0"/>
              <a:t>并行</a:t>
            </a:r>
            <a:r>
              <a:rPr lang="zh-CN" altLang="en-US" sz="2400" dirty="0" smtClean="0"/>
              <a:t>执行，通常</a:t>
            </a:r>
            <a:r>
              <a:rPr lang="zh-CN" altLang="en-US" sz="2400" dirty="0"/>
              <a:t>是以一个进程内派生的多个</a:t>
            </a:r>
            <a:r>
              <a:rPr lang="zh-CN" altLang="en-US" sz="2400" dirty="0" smtClean="0"/>
              <a:t>线程为调度单位。</a:t>
            </a:r>
            <a:endParaRPr lang="en-US" altLang="zh-CN" sz="2400" dirty="0" smtClean="0">
              <a:solidFill>
                <a:srgbClr val="FF3300"/>
              </a:solidFill>
              <a:effectLst>
                <a:outerShdw blurRad="38100" dist="38100" dir="2700000" algn="tl">
                  <a:srgbClr val="C0C0C0"/>
                </a:outerShdw>
              </a:effectLst>
            </a:endParaRPr>
          </a:p>
          <a:p>
            <a:pPr marL="535305" indent="-535305" eaLnBrk="1" hangingPunct="1">
              <a:lnSpc>
                <a:spcPct val="150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任务级或进程级并行：</a:t>
            </a:r>
            <a:r>
              <a:rPr lang="zh-CN" altLang="en-US" sz="2400" dirty="0" smtClean="0"/>
              <a:t>多个任务或过程的并行执行，以子程序或进程为调度单位。</a:t>
            </a:r>
            <a:endParaRPr lang="zh-CN" altLang="en-US" sz="2400" dirty="0" smtClean="0"/>
          </a:p>
          <a:p>
            <a:pPr marL="535305" indent="-535305" eaLnBrk="1" hangingPunct="1">
              <a:lnSpc>
                <a:spcPct val="150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作业级或程序级并行：</a:t>
            </a:r>
            <a:r>
              <a:rPr lang="zh-CN" altLang="en-US" sz="2400" dirty="0" smtClean="0"/>
              <a:t>多个作业或程序的并行执行。</a:t>
            </a:r>
            <a:endParaRPr lang="zh-CN" altLang="en-US" sz="2400" dirty="0" smtClean="0">
              <a:solidFill>
                <a:srgbClr val="FF3300"/>
              </a:solidFill>
              <a:effectLst>
                <a:outerShdw blurRad="38100" dist="38100" dir="2700000" algn="tl">
                  <a:srgbClr val="C0C0C0"/>
                </a:outerShdw>
              </a:effectLst>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zh-CN" altLang="en-US" smtClean="0"/>
              <a:t>从计算机系统中处理数据的角度看</a:t>
            </a:r>
            <a:endParaRPr lang="en-US" altLang="zh-CN" smtClean="0"/>
          </a:p>
        </p:txBody>
      </p:sp>
      <p:sp>
        <p:nvSpPr>
          <p:cNvPr id="655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并行性的等级</a:t>
            </a:r>
            <a:endParaRPr lang="zh-CN" altLang="en-US" sz="1200" b="0">
              <a:latin typeface="Times New Roman" panose="02020603050405020304" pitchFamily="18" charset="0"/>
              <a:ea typeface="幼圆" panose="02010509060101010101" pitchFamily="49" charset="-122"/>
            </a:endParaRPr>
          </a:p>
        </p:txBody>
      </p:sp>
      <p:sp>
        <p:nvSpPr>
          <p:cNvPr id="106501" name="Rectangle 5"/>
          <p:cNvSpPr>
            <a:spLocks noGrp="1" noChangeArrowheads="1"/>
          </p:cNvSpPr>
          <p:nvPr>
            <p:ph type="body" idx="1"/>
          </p:nvPr>
        </p:nvSpPr>
        <p:spPr>
          <a:xfrm>
            <a:off x="809625" y="2060575"/>
            <a:ext cx="6505575" cy="4340225"/>
          </a:xfrm>
        </p:spPr>
        <p:txBody>
          <a:bodyPr/>
          <a:lstStyle/>
          <a:p>
            <a:pPr marL="0" indent="0" eaLnBrk="1" hangingPunct="1">
              <a:lnSpc>
                <a:spcPct val="95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位串字串</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spcBef>
                <a:spcPts val="0"/>
              </a:spcBef>
              <a:buClr>
                <a:srgbClr val="FF3300"/>
              </a:buClr>
              <a:buFont typeface="Wingdings" panose="05000000000000000000" pitchFamily="2" charset="2"/>
              <a:buNone/>
              <a:defRPr/>
            </a:pPr>
            <a:r>
              <a:rPr lang="zh-CN" altLang="en-US" sz="2400" dirty="0" smtClean="0"/>
              <a:t>     同时只对一个字的一位进行处理，这通常是指传统的串行单处理机，没有并行性。</a:t>
            </a:r>
            <a:endParaRPr lang="zh-CN" altLang="en-US" sz="2400" dirty="0" smtClean="0"/>
          </a:p>
          <a:p>
            <a:pPr marL="0" indent="0" eaLnBrk="1" hangingPunct="1">
              <a:lnSpc>
                <a:spcPct val="95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位并字串</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spcBef>
                <a:spcPts val="0"/>
              </a:spcBef>
              <a:buClr>
                <a:srgbClr val="FF3300"/>
              </a:buClr>
              <a:buFont typeface="Wingdings" panose="05000000000000000000" pitchFamily="2" charset="2"/>
              <a:buNone/>
              <a:defRPr/>
            </a:pPr>
            <a:r>
              <a:rPr lang="zh-CN" altLang="en-US" sz="2400" dirty="0" smtClean="0"/>
              <a:t>     同时对一个字的全部位进行处理，这通常是指传统的并行单处理机，开始出现并行性。</a:t>
            </a:r>
            <a:endParaRPr lang="zh-CN" altLang="en-US" sz="2400" dirty="0" smtClean="0"/>
          </a:p>
          <a:p>
            <a:pPr marL="0" indent="0" eaLnBrk="1" hangingPunct="1">
              <a:lnSpc>
                <a:spcPct val="95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位片串字并</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spcBef>
                <a:spcPts val="0"/>
              </a:spcBef>
              <a:buClr>
                <a:srgbClr val="FF3300"/>
              </a:buClr>
              <a:buFont typeface="Wingdings" panose="05000000000000000000" pitchFamily="2" charset="2"/>
              <a:buNone/>
              <a:defRPr/>
            </a:pPr>
            <a:r>
              <a:rPr lang="zh-CN" altLang="en-US" sz="2400" dirty="0" smtClean="0"/>
              <a:t>     同时对许多字的同一位（</a:t>
            </a:r>
            <a:r>
              <a:rPr lang="zh-CN" altLang="en-US" sz="2400" dirty="0" smtClean="0">
                <a:solidFill>
                  <a:srgbClr val="0000FF"/>
                </a:solidFill>
              </a:rPr>
              <a:t>位片</a:t>
            </a:r>
            <a:r>
              <a:rPr lang="zh-CN" altLang="en-US" sz="2400" dirty="0" smtClean="0"/>
              <a:t>）进行处理，开始进入并行处理领域。</a:t>
            </a:r>
            <a:endParaRPr lang="zh-CN" altLang="en-US" sz="2400" dirty="0" smtClean="0"/>
          </a:p>
          <a:p>
            <a:pPr marL="0" indent="0" eaLnBrk="1" hangingPunct="1">
              <a:lnSpc>
                <a:spcPct val="95000"/>
              </a:lnSpc>
              <a:spcBef>
                <a:spcPts val="0"/>
              </a:spcBef>
              <a:buClr>
                <a:srgbClr val="FF3300"/>
              </a:buClr>
              <a:buFont typeface="Wingdings" panose="05000000000000000000" pitchFamily="2" charset="2"/>
              <a:buChar char="Ø"/>
              <a:defRPr/>
            </a:pPr>
            <a:r>
              <a:rPr lang="zh-CN" altLang="en-US" sz="2400" dirty="0" smtClean="0">
                <a:solidFill>
                  <a:srgbClr val="FF3300"/>
                </a:solidFill>
                <a:effectLst>
                  <a:outerShdw blurRad="38100" dist="38100" dir="2700000" algn="tl">
                    <a:srgbClr val="C0C0C0"/>
                  </a:outerShdw>
                </a:effectLst>
              </a:rPr>
              <a:t>  全并行</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5000"/>
              </a:lnSpc>
              <a:spcBef>
                <a:spcPts val="0"/>
              </a:spcBef>
              <a:buClr>
                <a:srgbClr val="FF3300"/>
              </a:buClr>
              <a:buFont typeface="Wingdings" panose="05000000000000000000" pitchFamily="2" charset="2"/>
              <a:buNone/>
              <a:defRPr/>
            </a:pPr>
            <a:r>
              <a:rPr lang="zh-CN" altLang="en-US" sz="2400" dirty="0" smtClean="0"/>
              <a:t>     同时对许多字的全部或部分进行处理。这是最高一级的并行。</a:t>
            </a:r>
            <a:endParaRPr lang="zh-CN" altLang="en-US" sz="2400" dirty="0" smtClean="0"/>
          </a:p>
        </p:txBody>
      </p:sp>
      <p:sp>
        <p:nvSpPr>
          <p:cNvPr id="65541" name="Text Box 6"/>
          <p:cNvSpPr txBox="1">
            <a:spLocks noChangeArrowheads="1"/>
          </p:cNvSpPr>
          <p:nvPr/>
        </p:nvSpPr>
        <p:spPr bwMode="auto">
          <a:xfrm>
            <a:off x="7467600" y="2895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800" b="0">
                <a:latin typeface="Times New Roman" panose="02020603050405020304" pitchFamily="18" charset="0"/>
                <a:ea typeface="宋体" panose="02010600030101010101" pitchFamily="2" charset="-122"/>
              </a:rPr>
              <a:t>1011011</a:t>
            </a:r>
            <a:endParaRPr lang="zh-CN" altLang="en-US" sz="2800" b="0">
              <a:latin typeface="Times New Roman" panose="02020603050405020304" pitchFamily="18" charset="0"/>
              <a:ea typeface="宋体" panose="02010600030101010101" pitchFamily="2" charset="-122"/>
            </a:endParaRPr>
          </a:p>
        </p:txBody>
      </p:sp>
      <p:sp>
        <p:nvSpPr>
          <p:cNvPr id="65542" name="Text Box 7"/>
          <p:cNvSpPr txBox="1">
            <a:spLocks noChangeArrowheads="1"/>
          </p:cNvSpPr>
          <p:nvPr/>
        </p:nvSpPr>
        <p:spPr bwMode="auto">
          <a:xfrm>
            <a:off x="7467600" y="3429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800" b="0">
                <a:latin typeface="Times New Roman" panose="02020603050405020304" pitchFamily="18" charset="0"/>
                <a:ea typeface="宋体" panose="02010600030101010101" pitchFamily="2" charset="-122"/>
              </a:rPr>
              <a:t>1101100</a:t>
            </a:r>
            <a:endParaRPr lang="zh-CN" altLang="en-US" sz="2800" b="0">
              <a:latin typeface="Times New Roman" panose="02020603050405020304" pitchFamily="18" charset="0"/>
              <a:ea typeface="宋体" panose="02010600030101010101" pitchFamily="2" charset="-122"/>
            </a:endParaRPr>
          </a:p>
        </p:txBody>
      </p:sp>
      <p:sp>
        <p:nvSpPr>
          <p:cNvPr id="65543" name="Text Box 8"/>
          <p:cNvSpPr txBox="1">
            <a:spLocks noChangeArrowheads="1"/>
          </p:cNvSpPr>
          <p:nvPr/>
        </p:nvSpPr>
        <p:spPr bwMode="auto">
          <a:xfrm>
            <a:off x="7467600" y="403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800" b="0">
                <a:latin typeface="Times New Roman" panose="02020603050405020304" pitchFamily="18" charset="0"/>
                <a:ea typeface="宋体" panose="02010600030101010101" pitchFamily="2" charset="-122"/>
              </a:rPr>
              <a:t>0100101</a:t>
            </a:r>
            <a:endParaRPr lang="zh-CN" altLang="en-US" sz="2800" b="0">
              <a:latin typeface="Times New Roman" panose="02020603050405020304" pitchFamily="18" charset="0"/>
              <a:ea typeface="宋体" panose="02010600030101010101" pitchFamily="2" charset="-122"/>
            </a:endParaRPr>
          </a:p>
        </p:txBody>
      </p:sp>
      <p:sp>
        <p:nvSpPr>
          <p:cNvPr id="65544" name="Text Box 9"/>
          <p:cNvSpPr txBox="1">
            <a:spLocks noChangeArrowheads="1"/>
          </p:cNvSpPr>
          <p:nvPr/>
        </p:nvSpPr>
        <p:spPr bwMode="auto">
          <a:xfrm>
            <a:off x="7467600" y="4572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800" b="0">
                <a:latin typeface="Times New Roman" panose="02020603050405020304" pitchFamily="18" charset="0"/>
                <a:ea typeface="宋体" panose="02010600030101010101" pitchFamily="2" charset="-122"/>
              </a:rPr>
              <a:t>1001010</a:t>
            </a:r>
            <a:endParaRPr lang="zh-CN" altLang="en-US" sz="2800" b="0">
              <a:latin typeface="Times New Roman" panose="02020603050405020304" pitchFamily="18" charset="0"/>
              <a:ea typeface="宋体" panose="02010600030101010101" pitchFamily="2" charset="-122"/>
            </a:endParaRPr>
          </a:p>
        </p:txBody>
      </p:sp>
      <p:sp>
        <p:nvSpPr>
          <p:cNvPr id="65545" name="Text Box 10"/>
          <p:cNvSpPr txBox="1">
            <a:spLocks noChangeArrowheads="1"/>
          </p:cNvSpPr>
          <p:nvPr/>
        </p:nvSpPr>
        <p:spPr bwMode="auto">
          <a:xfrm>
            <a:off x="7467600" y="51054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800" b="0">
                <a:latin typeface="Times New Roman" panose="02020603050405020304" pitchFamily="18" charset="0"/>
                <a:ea typeface="宋体" panose="02010600030101010101" pitchFamily="2" charset="-122"/>
              </a:rPr>
              <a:t>1110010</a:t>
            </a:r>
            <a:endParaRPr lang="zh-CN" altLang="en-US" sz="2800" b="0">
              <a:latin typeface="Times New Roman" panose="02020603050405020304" pitchFamily="18" charset="0"/>
              <a:ea typeface="宋体" panose="02010600030101010101" pitchFamily="2" charset="-122"/>
            </a:endParaRPr>
          </a:p>
        </p:txBody>
      </p:sp>
      <p:sp>
        <p:nvSpPr>
          <p:cNvPr id="65546" name="Rectangle 12"/>
          <p:cNvSpPr>
            <a:spLocks noChangeArrowheads="1"/>
          </p:cNvSpPr>
          <p:nvPr/>
        </p:nvSpPr>
        <p:spPr bwMode="auto">
          <a:xfrm>
            <a:off x="7543800" y="2819400"/>
            <a:ext cx="152400" cy="2895600"/>
          </a:xfrm>
          <a:prstGeom prst="rect">
            <a:avLst/>
          </a:prstGeom>
          <a:noFill/>
          <a:ln w="25400">
            <a:solidFill>
              <a:srgbClr val="FF33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5547" name="Rectangle 13"/>
          <p:cNvSpPr>
            <a:spLocks noChangeArrowheads="1"/>
          </p:cNvSpPr>
          <p:nvPr/>
        </p:nvSpPr>
        <p:spPr bwMode="auto">
          <a:xfrm>
            <a:off x="7315200" y="5181600"/>
            <a:ext cx="1676400" cy="381000"/>
          </a:xfrm>
          <a:prstGeom prst="rect">
            <a:avLst/>
          </a:prstGeom>
          <a:noFill/>
          <a:ln w="25400">
            <a:solidFill>
              <a:srgbClr val="3333FF"/>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65548" name="AutoShape 14"/>
          <p:cNvSpPr>
            <a:spLocks noChangeArrowheads="1"/>
          </p:cNvSpPr>
          <p:nvPr/>
        </p:nvSpPr>
        <p:spPr bwMode="auto">
          <a:xfrm>
            <a:off x="7696200" y="2438400"/>
            <a:ext cx="1219200" cy="457200"/>
          </a:xfrm>
          <a:prstGeom prst="wedgeEllipseCallout">
            <a:avLst>
              <a:gd name="adj1" fmla="val -43750"/>
              <a:gd name="adj2" fmla="val 70000"/>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222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位片</a:t>
            </a:r>
            <a:endParaRPr lang="zh-CN" altLang="en-US" sz="2000" b="0">
              <a:latin typeface="Times New Roman" panose="02020603050405020304" pitchFamily="18" charset="0"/>
              <a:ea typeface="方正舒体" panose="02010601030101010101" pitchFamily="2" charset="-122"/>
            </a:endParaRPr>
          </a:p>
        </p:txBody>
      </p:sp>
      <p:sp>
        <p:nvSpPr>
          <p:cNvPr id="65549" name="AutoShape 15"/>
          <p:cNvSpPr>
            <a:spLocks noChangeArrowheads="1"/>
          </p:cNvSpPr>
          <p:nvPr/>
        </p:nvSpPr>
        <p:spPr bwMode="auto">
          <a:xfrm>
            <a:off x="7696200" y="5715000"/>
            <a:ext cx="914400" cy="457200"/>
          </a:xfrm>
          <a:prstGeom prst="wedgeEllipseCallout">
            <a:avLst>
              <a:gd name="adj1" fmla="val 50870"/>
              <a:gd name="adj2" fmla="val -81597"/>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字</a:t>
            </a:r>
            <a:endParaRPr lang="zh-CN" altLang="en-US" sz="2000" b="0">
              <a:latin typeface="Times New Roman" panose="02020603050405020304" pitchFamily="18" charset="0"/>
              <a:ea typeface="方正舒体" panose="02010601030101010101" pitchFamily="2" charset="-122"/>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zh-CN" altLang="en-US" smtClean="0"/>
              <a:t>从计算机信息加工的各个步骤和阶段看</a:t>
            </a:r>
            <a:endParaRPr lang="en-US" altLang="zh-CN" smtClean="0"/>
          </a:p>
        </p:txBody>
      </p:sp>
      <p:sp>
        <p:nvSpPr>
          <p:cNvPr id="665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并行性的等级</a:t>
            </a:r>
            <a:endParaRPr lang="zh-CN" altLang="en-US" sz="1200" b="0">
              <a:latin typeface="Times New Roman" panose="02020603050405020304" pitchFamily="18" charset="0"/>
              <a:ea typeface="幼圆" panose="02010509060101010101" pitchFamily="49" charset="-122"/>
            </a:endParaRPr>
          </a:p>
        </p:txBody>
      </p:sp>
      <p:sp>
        <p:nvSpPr>
          <p:cNvPr id="107525" name="Rectangle 5"/>
          <p:cNvSpPr>
            <a:spLocks noGrp="1" noChangeArrowheads="1"/>
          </p:cNvSpPr>
          <p:nvPr>
            <p:ph type="body" idx="1"/>
          </p:nvPr>
        </p:nvSpPr>
        <p:spPr>
          <a:xfrm>
            <a:off x="809625" y="2060575"/>
            <a:ext cx="7958138" cy="4264025"/>
          </a:xfrm>
        </p:spPr>
        <p:txBody>
          <a:bodyPr/>
          <a:lstStyle/>
          <a:p>
            <a:pPr eaLnBrk="1" hangingPunct="1">
              <a:buClr>
                <a:srgbClr val="FF3300"/>
              </a:buClr>
              <a:buFont typeface="Wingdings" panose="05000000000000000000" pitchFamily="2" charset="2"/>
              <a:buChar char="Ø"/>
              <a:defRPr/>
            </a:pPr>
            <a:r>
              <a:rPr lang="zh-CN" altLang="en-US" sz="2800" smtClean="0">
                <a:solidFill>
                  <a:srgbClr val="FF3300"/>
                </a:solidFill>
                <a:effectLst>
                  <a:outerShdw blurRad="38100" dist="38100" dir="2700000" algn="tl">
                    <a:srgbClr val="C0C0C0"/>
                  </a:outerShdw>
                </a:effectLst>
              </a:rPr>
              <a:t> 存储器操作并行</a:t>
            </a:r>
            <a:endParaRPr lang="zh-CN" altLang="en-US" sz="2800" smtClean="0">
              <a:solidFill>
                <a:srgbClr val="FF3300"/>
              </a:solidFill>
              <a:effectLst>
                <a:outerShdw blurRad="38100" dist="38100" dir="2700000" algn="tl">
                  <a:srgbClr val="C0C0C0"/>
                </a:outerShdw>
              </a:effectLst>
            </a:endParaRPr>
          </a:p>
          <a:p>
            <a:pPr eaLnBrk="1" hangingPunct="1">
              <a:buClr>
                <a:srgbClr val="FF3300"/>
              </a:buClr>
              <a:buFont typeface="Wingdings" panose="05000000000000000000" pitchFamily="2" charset="2"/>
              <a:buNone/>
              <a:defRPr/>
            </a:pPr>
            <a:r>
              <a:rPr lang="zh-CN" altLang="en-US" sz="2800" smtClean="0"/>
              <a:t>     例如，相联处理机。</a:t>
            </a:r>
            <a:endParaRPr lang="zh-CN" altLang="en-US" sz="2800" smtClean="0"/>
          </a:p>
          <a:p>
            <a:pPr eaLnBrk="1" hangingPunct="1">
              <a:buClr>
                <a:srgbClr val="FF3300"/>
              </a:buClr>
              <a:buFont typeface="Wingdings" panose="05000000000000000000" pitchFamily="2" charset="2"/>
              <a:buChar char="Ø"/>
              <a:defRPr/>
            </a:pPr>
            <a:r>
              <a:rPr lang="zh-CN" altLang="en-US" sz="2800" smtClean="0">
                <a:solidFill>
                  <a:srgbClr val="FF3300"/>
                </a:solidFill>
                <a:effectLst>
                  <a:outerShdw blurRad="38100" dist="38100" dir="2700000" algn="tl">
                    <a:srgbClr val="C0C0C0"/>
                  </a:outerShdw>
                </a:effectLst>
              </a:rPr>
              <a:t> 处理器操作步骤并行</a:t>
            </a:r>
            <a:endParaRPr lang="zh-CN" altLang="en-US" sz="2800" smtClean="0">
              <a:solidFill>
                <a:srgbClr val="FF3300"/>
              </a:solidFill>
              <a:effectLst>
                <a:outerShdw blurRad="38100" dist="38100" dir="2700000" algn="tl">
                  <a:srgbClr val="C0C0C0"/>
                </a:outerShdw>
              </a:effectLst>
            </a:endParaRPr>
          </a:p>
          <a:p>
            <a:pPr eaLnBrk="1" hangingPunct="1">
              <a:buClr>
                <a:srgbClr val="FF3300"/>
              </a:buClr>
              <a:buFont typeface="Wingdings" panose="05000000000000000000" pitchFamily="2" charset="2"/>
              <a:buNone/>
              <a:defRPr/>
            </a:pPr>
            <a:r>
              <a:rPr lang="zh-CN" altLang="en-US" sz="2800" smtClean="0"/>
              <a:t>     例如，流水线处理机。</a:t>
            </a:r>
            <a:endParaRPr lang="zh-CN" altLang="en-US" sz="2800" smtClean="0"/>
          </a:p>
          <a:p>
            <a:pPr eaLnBrk="1" hangingPunct="1">
              <a:buClr>
                <a:srgbClr val="FF3300"/>
              </a:buClr>
              <a:buFont typeface="Wingdings" panose="05000000000000000000" pitchFamily="2" charset="2"/>
              <a:buChar char="Ø"/>
              <a:defRPr/>
            </a:pPr>
            <a:r>
              <a:rPr lang="zh-CN" altLang="en-US" sz="2800" smtClean="0">
                <a:solidFill>
                  <a:srgbClr val="FF3300"/>
                </a:solidFill>
                <a:effectLst>
                  <a:outerShdw blurRad="38100" dist="38100" dir="2700000" algn="tl">
                    <a:srgbClr val="C0C0C0"/>
                  </a:outerShdw>
                </a:effectLst>
              </a:rPr>
              <a:t> 处理器操作并行</a:t>
            </a:r>
            <a:endParaRPr lang="zh-CN" altLang="en-US" sz="2800" smtClean="0">
              <a:solidFill>
                <a:srgbClr val="FF3300"/>
              </a:solidFill>
              <a:effectLst>
                <a:outerShdw blurRad="38100" dist="38100" dir="2700000" algn="tl">
                  <a:srgbClr val="C0C0C0"/>
                </a:outerShdw>
              </a:effectLst>
            </a:endParaRPr>
          </a:p>
          <a:p>
            <a:pPr eaLnBrk="1" hangingPunct="1">
              <a:buClr>
                <a:srgbClr val="FF3300"/>
              </a:buClr>
              <a:buFont typeface="Wingdings" panose="05000000000000000000" pitchFamily="2" charset="2"/>
              <a:buNone/>
              <a:defRPr/>
            </a:pPr>
            <a:r>
              <a:rPr lang="zh-CN" altLang="en-US" sz="2800" smtClean="0"/>
              <a:t>     例如，并行处理机。</a:t>
            </a:r>
            <a:endParaRPr lang="zh-CN" altLang="en-US" sz="2800" smtClean="0"/>
          </a:p>
          <a:p>
            <a:pPr eaLnBrk="1" hangingPunct="1">
              <a:buClr>
                <a:srgbClr val="FF3300"/>
              </a:buClr>
              <a:buFont typeface="Wingdings" panose="05000000000000000000" pitchFamily="2" charset="2"/>
              <a:buChar char="Ø"/>
              <a:defRPr/>
            </a:pPr>
            <a:r>
              <a:rPr lang="zh-CN" altLang="en-US" sz="2800" smtClean="0">
                <a:solidFill>
                  <a:srgbClr val="FF3300"/>
                </a:solidFill>
                <a:effectLst>
                  <a:outerShdw blurRad="38100" dist="38100" dir="2700000" algn="tl">
                    <a:srgbClr val="C0C0C0"/>
                  </a:outerShdw>
                </a:effectLst>
              </a:rPr>
              <a:t> 指令、任务、作业并行</a:t>
            </a:r>
            <a:endParaRPr lang="zh-CN" altLang="en-US" sz="2800" smtClean="0">
              <a:solidFill>
                <a:srgbClr val="FF3300"/>
              </a:solidFill>
              <a:effectLst>
                <a:outerShdw blurRad="38100" dist="38100" dir="2700000" algn="tl">
                  <a:srgbClr val="C0C0C0"/>
                </a:outerShdw>
              </a:effectLst>
            </a:endParaRPr>
          </a:p>
          <a:p>
            <a:pPr eaLnBrk="1" hangingPunct="1">
              <a:buClr>
                <a:srgbClr val="FF3300"/>
              </a:buClr>
              <a:buFont typeface="Wingdings" panose="05000000000000000000" pitchFamily="2" charset="2"/>
              <a:buNone/>
              <a:defRPr/>
            </a:pPr>
            <a:r>
              <a:rPr lang="zh-CN" altLang="en-US" sz="2800" smtClean="0"/>
              <a:t>     例如，多处理机。</a:t>
            </a:r>
            <a:endParaRPr lang="zh-CN" altLang="en-US" sz="280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并行性的发展</a:t>
            </a:r>
            <a:endParaRPr lang="en-US" altLang="zh-CN" smtClean="0"/>
          </a:p>
        </p:txBody>
      </p:sp>
      <p:sp>
        <p:nvSpPr>
          <p:cNvPr id="675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endParaRPr lang="zh-CN" altLang="en-US" sz="1200" b="0">
              <a:latin typeface="Times New Roman" panose="02020603050405020304" pitchFamily="18" charset="0"/>
              <a:ea typeface="幼圆" panose="02010509060101010101" pitchFamily="49" charset="-122"/>
            </a:endParaRPr>
          </a:p>
        </p:txBody>
      </p:sp>
      <p:sp>
        <p:nvSpPr>
          <p:cNvPr id="67588" name="Rectangle 4"/>
          <p:cNvSpPr>
            <a:spLocks noGrp="1" noChangeArrowheads="1"/>
          </p:cNvSpPr>
          <p:nvPr>
            <p:ph type="body" idx="1"/>
          </p:nvPr>
        </p:nvSpPr>
        <p:spPr>
          <a:xfrm>
            <a:off x="809625" y="2832100"/>
            <a:ext cx="7958138" cy="3476625"/>
          </a:xfrm>
        </p:spPr>
        <p:txBody>
          <a:bodyPr/>
          <a:lstStyle/>
          <a:p>
            <a:pPr eaLnBrk="1" hangingPunct="1"/>
            <a:r>
              <a:rPr lang="zh-CN" altLang="en-US" dirty="0" smtClean="0">
                <a:hlinkClick r:id="rId5" action="ppaction://hlinksldjump"/>
              </a:rPr>
              <a:t>单处理机系统内并行性的发展</a:t>
            </a:r>
            <a:endParaRPr lang="zh-CN" altLang="en-US" dirty="0" smtClean="0"/>
          </a:p>
          <a:p>
            <a:pPr eaLnBrk="1" hangingPunct="1">
              <a:buFont typeface="Wingdings" panose="05000000000000000000" pitchFamily="2" charset="2"/>
              <a:buNone/>
            </a:pPr>
            <a:endParaRPr lang="zh-CN" altLang="en-US" dirty="0" smtClean="0"/>
          </a:p>
          <a:p>
            <a:pPr eaLnBrk="1" hangingPunct="1"/>
            <a:r>
              <a:rPr lang="zh-CN" altLang="en-US" dirty="0" smtClean="0">
                <a:hlinkClick r:id="rId6" action="ppaction://hlinksldjump"/>
              </a:rPr>
              <a:t>多处理机系统及其向并行处理系统的发展</a:t>
            </a:r>
            <a:endParaRPr lang="zh-CN" altLang="en-US" dirty="0" smtClean="0"/>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单处理机系统内并行性的发展</a:t>
            </a:r>
            <a:endParaRPr lang="en-US" altLang="zh-CN" smtClean="0"/>
          </a:p>
        </p:txBody>
      </p:sp>
      <p:sp>
        <p:nvSpPr>
          <p:cNvPr id="686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并行性的发展</a:t>
            </a:r>
            <a:endParaRPr lang="zh-CN" altLang="en-US" sz="1200" b="0">
              <a:latin typeface="Times New Roman" panose="02020603050405020304" pitchFamily="18" charset="0"/>
              <a:ea typeface="幼圆" panose="02010509060101010101" pitchFamily="49" charset="-122"/>
            </a:endParaRPr>
          </a:p>
        </p:txBody>
      </p:sp>
      <p:sp>
        <p:nvSpPr>
          <p:cNvPr id="108549" name="Rectangle 5"/>
          <p:cNvSpPr>
            <a:spLocks noGrp="1" noChangeArrowheads="1"/>
          </p:cNvSpPr>
          <p:nvPr>
            <p:ph type="body" idx="1"/>
          </p:nvPr>
        </p:nvSpPr>
        <p:spPr>
          <a:xfrm>
            <a:off x="809625" y="1989138"/>
            <a:ext cx="7958138" cy="4248150"/>
          </a:xfrm>
        </p:spPr>
        <p:txBody>
          <a:bodyPr/>
          <a:lstStyle/>
          <a:p>
            <a:pPr marL="0" indent="0" eaLnBrk="1" hangingPunct="1">
              <a:lnSpc>
                <a:spcPct val="140000"/>
              </a:lnSpc>
              <a:spcBef>
                <a:spcPts val="0"/>
              </a:spcBef>
              <a:buClr>
                <a:srgbClr val="FF3300"/>
              </a:buClr>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时间重叠（主要）</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140000"/>
              </a:lnSpc>
              <a:spcBef>
                <a:spcPts val="0"/>
              </a:spcBef>
              <a:buFont typeface="Wingdings" panose="05000000000000000000" pitchFamily="2" charset="2"/>
              <a:buNone/>
              <a:defRPr/>
            </a:pPr>
            <a:r>
              <a:rPr lang="zh-CN" altLang="en-US" sz="2400" dirty="0" smtClean="0"/>
              <a:t>    把一个任务按功能分割为若干个相互联系的子任务,然后将每一个子任务分配给某个专门的部件处理。目的是使</a:t>
            </a:r>
            <a:r>
              <a:rPr lang="zh-CN" altLang="en-US" sz="2400" dirty="0"/>
              <a:t>所有部件同时处于全面忙碌工作的状态</a:t>
            </a:r>
            <a:r>
              <a:rPr lang="zh-CN" altLang="en-US" sz="2400" dirty="0" smtClean="0"/>
              <a:t>。例如：指令流水线。</a:t>
            </a:r>
            <a:endParaRPr lang="zh-CN" altLang="en-US" sz="2400" dirty="0" smtClean="0"/>
          </a:p>
          <a:p>
            <a:pPr marL="0" indent="0" eaLnBrk="1" hangingPunct="1">
              <a:lnSpc>
                <a:spcPct val="140000"/>
              </a:lnSpc>
              <a:spcBef>
                <a:spcPts val="0"/>
              </a:spcBef>
              <a:buClr>
                <a:srgbClr val="FF3300"/>
              </a:buClr>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资源重复</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140000"/>
              </a:lnSpc>
              <a:spcBef>
                <a:spcPts val="0"/>
              </a:spcBef>
              <a:buClr>
                <a:srgbClr val="FF3300"/>
              </a:buClr>
              <a:buFont typeface="Wingdings" panose="05000000000000000000" pitchFamily="2" charset="2"/>
              <a:buNone/>
              <a:defRPr/>
            </a:pPr>
            <a:r>
              <a:rPr lang="zh-CN" altLang="en-US" sz="2400" dirty="0" smtClean="0"/>
              <a:t>    例如</a:t>
            </a:r>
            <a:r>
              <a:rPr lang="zh-CN" altLang="en-US" sz="2400" dirty="0"/>
              <a:t>：多体存储器、多操作</a:t>
            </a:r>
            <a:r>
              <a:rPr lang="zh-CN" altLang="en-US" sz="2400" dirty="0" smtClean="0"/>
              <a:t>部件、并行处理机等</a:t>
            </a:r>
            <a:r>
              <a:rPr lang="zh-CN" altLang="en-US" sz="2400" dirty="0"/>
              <a:t>。</a:t>
            </a:r>
            <a:endParaRPr lang="en-US" altLang="zh-CN" sz="2400" dirty="0"/>
          </a:p>
          <a:p>
            <a:pPr marL="0" indent="0" eaLnBrk="1" hangingPunct="1">
              <a:lnSpc>
                <a:spcPct val="140000"/>
              </a:lnSpc>
              <a:spcBef>
                <a:spcPts val="0"/>
              </a:spcBef>
              <a:buClr>
                <a:srgbClr val="FF3300"/>
              </a:buClr>
              <a:defRPr/>
            </a:pPr>
            <a:r>
              <a:rPr lang="zh-CN" altLang="en-US" sz="2400" dirty="0" smtClean="0"/>
              <a:t>  </a:t>
            </a:r>
            <a:r>
              <a:rPr lang="zh-CN" altLang="en-US" sz="2400" dirty="0" smtClean="0">
                <a:solidFill>
                  <a:srgbClr val="FF3300"/>
                </a:solidFill>
                <a:effectLst>
                  <a:outerShdw blurRad="38100" dist="38100" dir="2700000" algn="tl">
                    <a:srgbClr val="C0C0C0"/>
                  </a:outerShdw>
                </a:effectLst>
              </a:rPr>
              <a:t>资源共享</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140000"/>
              </a:lnSpc>
              <a:spcBef>
                <a:spcPts val="0"/>
              </a:spcBef>
              <a:buClr>
                <a:srgbClr val="FF3300"/>
              </a:buClr>
              <a:buFont typeface="Wingdings" panose="05000000000000000000" pitchFamily="2" charset="2"/>
              <a:buNone/>
              <a:defRPr/>
            </a:pPr>
            <a:r>
              <a:rPr lang="zh-CN" altLang="en-US" sz="2400" dirty="0" smtClean="0"/>
              <a:t>    例如：多道程序</a:t>
            </a:r>
            <a:r>
              <a:rPr lang="zh-CN" altLang="en-US" sz="2400" dirty="0"/>
              <a:t>和</a:t>
            </a:r>
            <a:r>
              <a:rPr lang="zh-CN" altLang="en-US" sz="2400" dirty="0" smtClean="0"/>
              <a:t>分时系统</a:t>
            </a:r>
            <a:endParaRPr lang="zh-CN" altLang="en-US" sz="2400" dirty="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zh-CN" altLang="en-US" dirty="0" smtClean="0"/>
              <a:t>多处理机系统及其向并行处理系统的发展</a:t>
            </a:r>
            <a:endParaRPr lang="en-US" altLang="zh-CN" dirty="0" smtClean="0"/>
          </a:p>
        </p:txBody>
      </p:sp>
      <p:sp>
        <p:nvSpPr>
          <p:cNvPr id="696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设计技术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定量准则</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利用并行性</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并行性的发展</a:t>
            </a:r>
            <a:endParaRPr lang="zh-CN" altLang="en-US" sz="1200" b="0">
              <a:latin typeface="Times New Roman" panose="02020603050405020304" pitchFamily="18" charset="0"/>
              <a:ea typeface="幼圆" panose="02010509060101010101" pitchFamily="49" charset="-122"/>
            </a:endParaRPr>
          </a:p>
        </p:txBody>
      </p:sp>
      <p:sp>
        <p:nvSpPr>
          <p:cNvPr id="109573" name="Rectangle 5"/>
          <p:cNvSpPr>
            <a:spLocks noGrp="1" noChangeArrowheads="1"/>
          </p:cNvSpPr>
          <p:nvPr>
            <p:ph type="body" idx="1"/>
          </p:nvPr>
        </p:nvSpPr>
        <p:spPr>
          <a:xfrm>
            <a:off x="809625" y="2214563"/>
            <a:ext cx="3686175" cy="4262437"/>
          </a:xfrm>
        </p:spPr>
        <p:txBody>
          <a:bodyPr/>
          <a:lstStyle/>
          <a:p>
            <a:pPr marL="0" indent="0" eaLnBrk="1" hangingPunct="1">
              <a:lnSpc>
                <a:spcPct val="90000"/>
              </a:lnSpc>
              <a:buClr>
                <a:srgbClr val="FF3300"/>
              </a:buClr>
              <a:defRPr/>
            </a:pPr>
            <a:r>
              <a:rPr lang="zh-CN" altLang="en-US" sz="2400" dirty="0" smtClean="0">
                <a:solidFill>
                  <a:srgbClr val="FF3300"/>
                </a:solidFill>
                <a:effectLst>
                  <a:outerShdw blurRad="38100" dist="38100" dir="2700000" algn="tl">
                    <a:srgbClr val="C0C0C0"/>
                  </a:outerShdw>
                </a:effectLst>
              </a:rPr>
              <a:t>  时间重叠</a:t>
            </a:r>
            <a:endParaRPr lang="zh-CN" altLang="en-US" sz="2400" dirty="0">
              <a:solidFill>
                <a:srgbClr val="FF3300"/>
              </a:solidFill>
              <a:effectLst>
                <a:outerShdw blurRad="38100" dist="38100" dir="2700000" algn="tl">
                  <a:srgbClr val="C0C0C0"/>
                </a:outerShdw>
              </a:effectLst>
            </a:endParaRPr>
          </a:p>
          <a:p>
            <a:pPr marL="0" indent="0" eaLnBrk="1" hangingPunct="1">
              <a:lnSpc>
                <a:spcPct val="90000"/>
              </a:lnSpc>
              <a:buClr>
                <a:srgbClr val="FF3300"/>
              </a:buClr>
              <a:buFont typeface="Wingdings" panose="05000000000000000000" pitchFamily="2" charset="2"/>
              <a:buNone/>
              <a:defRPr/>
            </a:pPr>
            <a:r>
              <a:rPr lang="zh-CN" altLang="en-US" sz="2400" dirty="0" smtClean="0"/>
              <a:t>       多个处理机通过通道/通信线路实现互连，共享某些外设，以较低频带在文件/数据集级别上相互作用。系统功能被划分成多个专门功能，然后将它们分散给各个专用处理机。专用处理机可具有不同的体系结构。目标是构成</a:t>
            </a:r>
            <a:r>
              <a:rPr lang="zh-CN" altLang="en-US" sz="2400" u="sng" dirty="0" smtClean="0">
                <a:solidFill>
                  <a:srgbClr val="0000FF"/>
                </a:solidFill>
                <a:effectLst>
                  <a:outerShdw blurRad="38100" dist="38100" dir="2700000" algn="tl">
                    <a:srgbClr val="C0C0C0"/>
                  </a:outerShdw>
                </a:effectLst>
              </a:rPr>
              <a:t>异构型多处理机系统</a:t>
            </a:r>
            <a:r>
              <a:rPr lang="zh-CN" altLang="en-US" sz="2400" dirty="0" smtClean="0"/>
              <a:t>。</a:t>
            </a:r>
            <a:endParaRPr lang="zh-CN" altLang="en-US" sz="2400" dirty="0" smtClean="0"/>
          </a:p>
          <a:p>
            <a:pPr marL="0" indent="0" eaLnBrk="1" hangingPunct="1">
              <a:lnSpc>
                <a:spcPct val="90000"/>
              </a:lnSpc>
              <a:buClr>
                <a:srgbClr val="FF3300"/>
              </a:buClr>
              <a:defRPr/>
            </a:pPr>
            <a:r>
              <a:rPr lang="zh-CN" altLang="en-US" sz="2400" dirty="0" smtClean="0">
                <a:solidFill>
                  <a:srgbClr val="FF3300"/>
                </a:solidFill>
                <a:effectLst>
                  <a:outerShdw blurRad="38100" dist="38100" dir="2700000" algn="tl">
                    <a:srgbClr val="C0C0C0"/>
                  </a:outerShdw>
                </a:effectLst>
              </a:rPr>
              <a:t>  资源重复</a:t>
            </a:r>
            <a:endParaRPr lang="zh-CN" altLang="en-US" sz="2400" dirty="0">
              <a:solidFill>
                <a:srgbClr val="FF3300"/>
              </a:solidFill>
              <a:effectLst>
                <a:outerShdw blurRad="38100" dist="38100" dir="2700000" algn="tl">
                  <a:srgbClr val="C0C0C0"/>
                </a:outerShdw>
              </a:effectLst>
            </a:endParaRPr>
          </a:p>
        </p:txBody>
      </p:sp>
      <p:sp>
        <p:nvSpPr>
          <p:cNvPr id="109574" name="Rectangle 6"/>
          <p:cNvSpPr>
            <a:spLocks noChangeArrowheads="1"/>
          </p:cNvSpPr>
          <p:nvPr/>
        </p:nvSpPr>
        <p:spPr bwMode="auto">
          <a:xfrm>
            <a:off x="4800600" y="2209800"/>
            <a:ext cx="4114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23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814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005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1196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768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340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912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484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defRPr/>
            </a:pPr>
            <a:r>
              <a:rPr lang="zh-CN" altLang="en-US" b="1" dirty="0" smtClean="0">
                <a:latin typeface="楷体_GB2312" pitchFamily="49" charset="-122"/>
                <a:ea typeface="楷体_GB2312" pitchFamily="49" charset="-122"/>
              </a:rPr>
              <a:t>    通过总线/高速互连网络互连多个处理机，共享主存，以较高速率在数据/任务集上相互作用。支持进程和程序的并行处理。各处理机具有相同的功能。目标是构成</a:t>
            </a:r>
            <a:r>
              <a:rPr lang="zh-CN" altLang="en-US" b="1" u="sng" dirty="0" smtClean="0">
                <a:solidFill>
                  <a:srgbClr val="0000FF"/>
                </a:solidFill>
                <a:effectLst>
                  <a:outerShdw blurRad="38100" dist="38100" dir="2700000" algn="tl">
                    <a:srgbClr val="C0C0C0"/>
                  </a:outerShdw>
                </a:effectLst>
                <a:latin typeface="楷体_GB2312" pitchFamily="49" charset="-122"/>
                <a:ea typeface="楷体_GB2312" pitchFamily="49" charset="-122"/>
              </a:rPr>
              <a:t>同构型多处理机系统</a:t>
            </a:r>
            <a:r>
              <a:rPr lang="zh-CN" altLang="en-US" b="1" dirty="0" smtClean="0">
                <a:latin typeface="楷体_GB2312" pitchFamily="49" charset="-122"/>
                <a:ea typeface="楷体_GB2312" pitchFamily="49" charset="-122"/>
              </a:rPr>
              <a:t>。</a:t>
            </a:r>
            <a:endParaRPr lang="zh-CN" altLang="en-US" b="1" dirty="0" smtClean="0">
              <a:latin typeface="楷体_GB2312" pitchFamily="49" charset="-122"/>
              <a:ea typeface="楷体_GB2312" pitchFamily="49" charset="-122"/>
            </a:endParaRPr>
          </a:p>
          <a:p>
            <a:pPr>
              <a:lnSpc>
                <a:spcPct val="90000"/>
              </a:lnSpc>
              <a:spcBef>
                <a:spcPct val="20000"/>
              </a:spcBef>
              <a:buClr>
                <a:srgbClr val="FF3300"/>
              </a:buClr>
              <a:buFont typeface="Wingdings" panose="05000000000000000000" pitchFamily="2" charset="2"/>
              <a:buChar char="w"/>
              <a:defRPr/>
            </a:pPr>
            <a:r>
              <a:rPr lang="zh-CN" altLang="en-US" b="1" dirty="0" smtClean="0">
                <a:latin typeface="楷体_GB2312" pitchFamily="49" charset="-122"/>
                <a:ea typeface="楷体_GB2312" pitchFamily="49" charset="-122"/>
              </a:rPr>
              <a:t> </a:t>
            </a:r>
            <a:r>
              <a:rPr lang="zh-CN" altLang="en-US" b="1" dirty="0" smtClean="0">
                <a:solidFill>
                  <a:srgbClr val="FF0000"/>
                </a:solidFill>
                <a:latin typeface="楷体_GB2312" pitchFamily="49" charset="-122"/>
                <a:ea typeface="楷体_GB2312" pitchFamily="49" charset="-122"/>
              </a:rPr>
              <a:t>资源共享</a:t>
            </a:r>
            <a:endParaRPr lang="zh-CN" altLang="en-US" b="1" dirty="0" smtClean="0">
              <a:solidFill>
                <a:srgbClr val="FF0000"/>
              </a:solidFill>
              <a:effectLst>
                <a:outerShdw blurRad="38100" dist="38100" dir="2700000" algn="tl">
                  <a:srgbClr val="C0C0C0"/>
                </a:outerShdw>
              </a:effectLst>
              <a:latin typeface="楷体_GB2312" pitchFamily="49" charset="-122"/>
              <a:ea typeface="楷体_GB2312" pitchFamily="49" charset="-122"/>
            </a:endParaRPr>
          </a:p>
          <a:p>
            <a:pPr>
              <a:lnSpc>
                <a:spcPct val="90000"/>
              </a:lnSpc>
              <a:spcBef>
                <a:spcPct val="20000"/>
              </a:spcBef>
              <a:defRPr/>
            </a:pPr>
            <a:r>
              <a:rPr lang="zh-CN" altLang="en-US" b="1" dirty="0" smtClean="0">
                <a:latin typeface="楷体_GB2312" pitchFamily="49" charset="-122"/>
                <a:ea typeface="楷体_GB2312" pitchFamily="49" charset="-122"/>
              </a:rPr>
              <a:t>    地理上分散的多台计算机通过计算机通信网实现互连，共享资源。目标是构成</a:t>
            </a:r>
            <a:r>
              <a:rPr lang="zh-CN" altLang="en-US" b="1" u="sng" dirty="0" smtClean="0">
                <a:solidFill>
                  <a:srgbClr val="0000FF"/>
                </a:solidFill>
                <a:effectLst>
                  <a:outerShdw blurRad="38100" dist="38100" dir="2700000" algn="tl">
                    <a:srgbClr val="C0C0C0"/>
                  </a:outerShdw>
                </a:effectLst>
                <a:latin typeface="楷体_GB2312" pitchFamily="49" charset="-122"/>
                <a:ea typeface="楷体_GB2312" pitchFamily="49" charset="-122"/>
              </a:rPr>
              <a:t>分布式处理系统</a:t>
            </a:r>
            <a:r>
              <a:rPr lang="zh-CN" altLang="en-US" b="1" dirty="0" smtClean="0">
                <a:latin typeface="楷体_GB2312" pitchFamily="49" charset="-122"/>
                <a:ea typeface="楷体_GB2312" pitchFamily="49" charset="-122"/>
              </a:rPr>
              <a:t>。</a:t>
            </a:r>
            <a:endParaRPr lang="zh-CN" altLang="en-US" b="1" dirty="0" smtClean="0">
              <a:latin typeface="楷体_GB2312" pitchFamily="49" charset="-122"/>
              <a:ea typeface="楷体_GB2312" pitchFamily="49" charset="-122"/>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smtClean="0">
                <a:latin typeface="宋体" panose="02010600030101010101" pitchFamily="2" charset="-122"/>
              </a:rPr>
              <a:t>并行机的发展</a:t>
            </a:r>
            <a:endParaRPr lang="en-US" altLang="zh-CN" dirty="0" smtClean="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1"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2" action="ppaction://hlinksldjump"/>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3" action="ppaction://hlinksldjump"/>
              </a:rPr>
              <a:t>定量准则</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4" action="ppaction://hlinksldjump"/>
              </a:rPr>
              <a:t>利用并行性</a:t>
            </a:r>
            <a:endParaRPr lang="zh-CN" altLang="en-US" sz="1200" b="0" dirty="0">
              <a:latin typeface="Times New Roman" panose="02020603050405020304" pitchFamily="18" charset="0"/>
              <a:ea typeface="幼圆" panose="02010509060101010101" pitchFamily="49" charset="-122"/>
            </a:endParaRPr>
          </a:p>
        </p:txBody>
      </p:sp>
      <p:sp>
        <p:nvSpPr>
          <p:cNvPr id="2" name="内容占位符 1"/>
          <p:cNvSpPr>
            <a:spLocks noGrp="1"/>
          </p:cNvSpPr>
          <p:nvPr>
            <p:ph idx="1"/>
          </p:nvPr>
        </p:nvSpPr>
        <p:spPr>
          <a:xfrm>
            <a:off x="809625" y="1989138"/>
            <a:ext cx="7958138" cy="4536206"/>
          </a:xfrm>
        </p:spPr>
        <p:txBody>
          <a:bodyPr/>
          <a:lstStyle/>
          <a:p>
            <a:pPr marL="0" indent="0">
              <a:buNone/>
            </a:pPr>
            <a:r>
              <a:rPr lang="en-US" altLang="zh-CN" sz="2400" dirty="0" smtClean="0">
                <a:solidFill>
                  <a:srgbClr val="FF0000"/>
                </a:solidFill>
              </a:rPr>
              <a:t>1. </a:t>
            </a:r>
            <a:r>
              <a:rPr lang="zh-CN" altLang="en-US" sz="2400" dirty="0" smtClean="0">
                <a:solidFill>
                  <a:srgbClr val="FF0000"/>
                </a:solidFill>
              </a:rPr>
              <a:t>并行机</a:t>
            </a:r>
            <a:r>
              <a:rPr lang="zh-CN" altLang="en-US" sz="2400" dirty="0">
                <a:solidFill>
                  <a:srgbClr val="FF0000"/>
                </a:solidFill>
              </a:rPr>
              <a:t>的萌芽阶段</a:t>
            </a:r>
            <a:r>
              <a:rPr lang="zh-CN" altLang="en-US" sz="2400" dirty="0"/>
              <a:t>（</a:t>
            </a:r>
            <a:r>
              <a:rPr lang="en-US" altLang="zh-CN" sz="2400" dirty="0"/>
              <a:t>1964</a:t>
            </a:r>
            <a:r>
              <a:rPr lang="zh-CN" altLang="en-US" sz="2400" dirty="0"/>
              <a:t>年～</a:t>
            </a:r>
            <a:r>
              <a:rPr lang="en-US" altLang="zh-CN" sz="2400" dirty="0"/>
              <a:t>1975</a:t>
            </a:r>
            <a:r>
              <a:rPr lang="zh-CN" altLang="en-US" sz="2400" dirty="0"/>
              <a:t>年）</a:t>
            </a:r>
            <a:endParaRPr lang="zh-CN" altLang="en-US" sz="2400" dirty="0"/>
          </a:p>
          <a:p>
            <a:pPr lvl="1"/>
            <a:r>
              <a:rPr lang="en-US" altLang="zh-CN" sz="2400" dirty="0"/>
              <a:t>20</a:t>
            </a:r>
            <a:r>
              <a:rPr lang="zh-CN" altLang="en-US" sz="2400" dirty="0"/>
              <a:t>世纪</a:t>
            </a:r>
            <a:r>
              <a:rPr lang="en-US" altLang="zh-CN" sz="2400" dirty="0"/>
              <a:t>60</a:t>
            </a:r>
            <a:r>
              <a:rPr lang="zh-CN" altLang="en-US" sz="2400" dirty="0"/>
              <a:t>年代初期</a:t>
            </a:r>
            <a:endParaRPr lang="zh-CN" altLang="en-US" sz="2400" dirty="0"/>
          </a:p>
          <a:p>
            <a:pPr lvl="2"/>
            <a:r>
              <a:rPr lang="en-US" altLang="zh-CN" dirty="0" smtClean="0"/>
              <a:t>CDC6600</a:t>
            </a:r>
            <a:r>
              <a:rPr lang="zh-CN" altLang="en-US" dirty="0"/>
              <a:t>：非对称的共享存储结构，中央处理机采用了双</a:t>
            </a:r>
            <a:r>
              <a:rPr lang="en-US" altLang="zh-CN" dirty="0"/>
              <a:t>CPU</a:t>
            </a:r>
            <a:r>
              <a:rPr lang="zh-CN" altLang="en-US" dirty="0"/>
              <a:t>，并连接了多个外部处理器。</a:t>
            </a:r>
            <a:endParaRPr lang="zh-CN" altLang="en-US" dirty="0"/>
          </a:p>
          <a:p>
            <a:pPr lvl="1"/>
            <a:r>
              <a:rPr lang="en-US" altLang="zh-CN" sz="2400" dirty="0"/>
              <a:t>60</a:t>
            </a:r>
            <a:r>
              <a:rPr lang="zh-CN" altLang="en-US" sz="2400" dirty="0"/>
              <a:t>年代后期，一个重要的突破</a:t>
            </a:r>
            <a:endParaRPr lang="zh-CN" altLang="en-US" sz="2400" dirty="0"/>
          </a:p>
          <a:p>
            <a:pPr lvl="2"/>
            <a:r>
              <a:rPr lang="zh-CN" altLang="en-US" dirty="0"/>
              <a:t>在处理器中使用流水线和重复设置功能单元，所获得的性能提高是明显的，并比单纯地提高时钟频率来提高性能更有效</a:t>
            </a:r>
            <a:r>
              <a:rPr lang="zh-CN" altLang="en-US" dirty="0" smtClean="0"/>
              <a:t>。</a:t>
            </a:r>
            <a:endParaRPr lang="en-US" altLang="zh-CN" dirty="0" smtClean="0"/>
          </a:p>
          <a:p>
            <a:pPr lvl="1"/>
            <a:r>
              <a:rPr lang="zh-CN" altLang="en-US" sz="2400" dirty="0"/>
              <a:t>在</a:t>
            </a:r>
            <a:r>
              <a:rPr lang="en-US" altLang="zh-CN" sz="2400" dirty="0"/>
              <a:t>1972</a:t>
            </a:r>
            <a:r>
              <a:rPr lang="zh-CN" altLang="en-US" sz="2400" dirty="0"/>
              <a:t>年，</a:t>
            </a:r>
            <a:r>
              <a:rPr lang="en-US" altLang="zh-CN" sz="2400" dirty="0"/>
              <a:t>Illinois</a:t>
            </a:r>
            <a:r>
              <a:rPr lang="zh-CN" altLang="en-US" sz="2400" dirty="0"/>
              <a:t>大学和</a:t>
            </a:r>
            <a:r>
              <a:rPr lang="en-US" altLang="zh-CN" sz="2400" dirty="0"/>
              <a:t>Burroughs</a:t>
            </a:r>
            <a:r>
              <a:rPr lang="zh-CN" altLang="en-US" sz="2400" dirty="0"/>
              <a:t>公司联合研制</a:t>
            </a:r>
            <a:r>
              <a:rPr lang="en-US" altLang="zh-CN" sz="2400" dirty="0" err="1"/>
              <a:t>Illiac</a:t>
            </a:r>
            <a:r>
              <a:rPr lang="en-US" altLang="zh-CN" sz="2400" dirty="0"/>
              <a:t> Ⅳ SIMD</a:t>
            </a:r>
            <a:r>
              <a:rPr lang="zh-CN" altLang="en-US" sz="2400" dirty="0"/>
              <a:t>计算机（</a:t>
            </a:r>
            <a:r>
              <a:rPr lang="en-US" altLang="zh-CN" sz="2400" dirty="0"/>
              <a:t>64</a:t>
            </a:r>
            <a:r>
              <a:rPr lang="zh-CN" altLang="en-US" sz="2400" dirty="0"/>
              <a:t>个处理单元构成的）</a:t>
            </a:r>
            <a:endParaRPr lang="zh-CN" altLang="en-US" sz="2400" dirty="0"/>
          </a:p>
          <a:p>
            <a:pPr lvl="2"/>
            <a:r>
              <a:rPr lang="zh-CN" altLang="en-US" dirty="0" smtClean="0"/>
              <a:t>在</a:t>
            </a:r>
            <a:r>
              <a:rPr lang="en-US" altLang="zh-CN" dirty="0"/>
              <a:t>1975</a:t>
            </a:r>
            <a:r>
              <a:rPr lang="zh-CN" altLang="en-US" dirty="0"/>
              <a:t>年 </a:t>
            </a:r>
            <a:r>
              <a:rPr lang="en-US" altLang="zh-CN" dirty="0" err="1"/>
              <a:t>Illiac</a:t>
            </a:r>
            <a:r>
              <a:rPr lang="en-US" altLang="zh-CN" dirty="0"/>
              <a:t> Ⅳ</a:t>
            </a:r>
            <a:r>
              <a:rPr lang="zh-CN" altLang="en-US" dirty="0"/>
              <a:t>系统 （</a:t>
            </a:r>
            <a:r>
              <a:rPr lang="en-US" altLang="zh-CN" dirty="0"/>
              <a:t>16</a:t>
            </a:r>
            <a:r>
              <a:rPr lang="zh-CN" altLang="en-US" dirty="0"/>
              <a:t>个处理单元构成</a:t>
            </a:r>
            <a:r>
              <a:rPr lang="zh-CN" altLang="en-US" dirty="0" smtClean="0"/>
              <a:t>）</a:t>
            </a:r>
            <a:endParaRPr lang="zh-CN" altLang="en-US" dirty="0"/>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dirty="0" smtClean="0">
                <a:latin typeface="幼圆" panose="02010509060101010101" pitchFamily="49" charset="-122"/>
                <a:ea typeface="幼圆" panose="02010509060101010101" pitchFamily="49" charset="-122"/>
              </a:rPr>
              <a:t>5</a:t>
            </a:r>
            <a:r>
              <a:rPr lang="zh-CN" altLang="en-US" sz="1200" b="0" dirty="0" smtClean="0">
                <a:latin typeface="幼圆" panose="02010509060101010101" pitchFamily="49" charset="-122"/>
                <a:ea typeface="幼圆" panose="02010509060101010101" pitchFamily="49" charset="-122"/>
              </a:rPr>
              <a:t> </a:t>
            </a:r>
            <a:r>
              <a:rPr lang="zh-CN" altLang="en-US" sz="1200" b="0" dirty="0">
                <a:latin typeface="幼圆" panose="02010509060101010101" pitchFamily="49" charset="-122"/>
                <a:ea typeface="幼圆" panose="02010509060101010101" pitchFamily="49" charset="-122"/>
              </a:rPr>
              <a:t>之 </a:t>
            </a:r>
            <a:r>
              <a:rPr lang="en-US" altLang="zh-CN" sz="1200" b="0" dirty="0" smtClean="0">
                <a:latin typeface="幼圆" panose="02010509060101010101" pitchFamily="49" charset="-122"/>
                <a:ea typeface="幼圆" panose="02010509060101010101" pitchFamily="49" charset="-122"/>
              </a:rPr>
              <a:t>1</a:t>
            </a:r>
            <a:endParaRPr lang="zh-CN" altLang="en-US" sz="1200" b="0" dirty="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smtClean="0">
                <a:latin typeface="宋体" panose="02010600030101010101" pitchFamily="2" charset="-122"/>
              </a:rPr>
              <a:t>并行机的发展</a:t>
            </a:r>
            <a:endParaRPr lang="en-US" altLang="zh-CN" dirty="0" smtClean="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1"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2" action="ppaction://hlinksldjump"/>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3" action="ppaction://hlinksldjump"/>
              </a:rPr>
              <a:t>定量准则</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4" action="ppaction://hlinksldjump"/>
              </a:rPr>
              <a:t>利用并行性</a:t>
            </a:r>
            <a:endParaRPr lang="zh-CN" altLang="en-US" sz="1200" b="0" dirty="0">
              <a:latin typeface="Times New Roman" panose="02020603050405020304" pitchFamily="18" charset="0"/>
              <a:ea typeface="幼圆" panose="02010509060101010101" pitchFamily="49" charset="-122"/>
            </a:endParaRPr>
          </a:p>
        </p:txBody>
      </p:sp>
      <p:sp>
        <p:nvSpPr>
          <p:cNvPr id="2" name="内容占位符 1"/>
          <p:cNvSpPr>
            <a:spLocks noGrp="1"/>
          </p:cNvSpPr>
          <p:nvPr>
            <p:ph idx="1"/>
          </p:nvPr>
        </p:nvSpPr>
        <p:spPr>
          <a:xfrm>
            <a:off x="683568" y="1989138"/>
            <a:ext cx="8460432" cy="4464198"/>
          </a:xfrm>
        </p:spPr>
        <p:txBody>
          <a:bodyPr/>
          <a:lstStyle/>
          <a:p>
            <a:pPr marL="0" indent="0">
              <a:lnSpc>
                <a:spcPct val="125000"/>
              </a:lnSpc>
              <a:buNone/>
            </a:pPr>
            <a:r>
              <a:rPr lang="en-US" altLang="zh-CN" sz="2400" dirty="0" smtClean="0">
                <a:solidFill>
                  <a:srgbClr val="FF0000"/>
                </a:solidFill>
              </a:rPr>
              <a:t>2. </a:t>
            </a:r>
            <a:r>
              <a:rPr lang="zh-CN" altLang="en-US" sz="2400" dirty="0" smtClean="0">
                <a:solidFill>
                  <a:srgbClr val="FF0000"/>
                </a:solidFill>
              </a:rPr>
              <a:t>向量</a:t>
            </a:r>
            <a:r>
              <a:rPr lang="zh-CN" altLang="en-US" sz="2400" dirty="0">
                <a:solidFill>
                  <a:srgbClr val="FF0000"/>
                </a:solidFill>
              </a:rPr>
              <a:t>机的发展和鼎盛阶段</a:t>
            </a:r>
            <a:r>
              <a:rPr lang="zh-CN" altLang="en-US" sz="2400" dirty="0"/>
              <a:t>（</a:t>
            </a:r>
            <a:r>
              <a:rPr lang="en-US" altLang="zh-CN" sz="2400" dirty="0"/>
              <a:t>1976</a:t>
            </a:r>
            <a:r>
              <a:rPr lang="zh-CN" altLang="en-US" sz="2400" dirty="0"/>
              <a:t>年～</a:t>
            </a:r>
            <a:r>
              <a:rPr lang="en-US" altLang="zh-CN" sz="2400" dirty="0"/>
              <a:t>1990</a:t>
            </a:r>
            <a:r>
              <a:rPr lang="zh-CN" altLang="en-US" sz="2400" dirty="0"/>
              <a:t>年） </a:t>
            </a:r>
            <a:endParaRPr lang="zh-CN" altLang="en-US" sz="2400" dirty="0"/>
          </a:p>
          <a:p>
            <a:pPr lvl="1">
              <a:lnSpc>
                <a:spcPct val="125000"/>
              </a:lnSpc>
            </a:pPr>
            <a:r>
              <a:rPr lang="en-US" altLang="zh-CN" sz="2400" dirty="0"/>
              <a:t>1976</a:t>
            </a:r>
            <a:r>
              <a:rPr lang="zh-CN" altLang="en-US" sz="2400" dirty="0"/>
              <a:t>年，</a:t>
            </a:r>
            <a:r>
              <a:rPr lang="en-US" altLang="zh-CN" sz="2400" dirty="0"/>
              <a:t>Cray</a:t>
            </a:r>
            <a:r>
              <a:rPr lang="zh-CN" altLang="en-US" sz="2400" dirty="0"/>
              <a:t>公司推出了第一台向量计算机</a:t>
            </a:r>
            <a:r>
              <a:rPr lang="en-US" altLang="zh-CN" sz="2400" dirty="0"/>
              <a:t>Cray-1</a:t>
            </a:r>
            <a:endParaRPr lang="en-US" altLang="zh-CN" sz="2400" dirty="0"/>
          </a:p>
          <a:p>
            <a:pPr lvl="1">
              <a:lnSpc>
                <a:spcPct val="125000"/>
              </a:lnSpc>
            </a:pPr>
            <a:r>
              <a:rPr lang="zh-CN" altLang="en-US" sz="2400" dirty="0"/>
              <a:t>在随后的</a:t>
            </a:r>
            <a:r>
              <a:rPr lang="en-US" altLang="zh-CN" sz="2400" dirty="0"/>
              <a:t>10</a:t>
            </a:r>
            <a:r>
              <a:rPr lang="zh-CN" altLang="en-US" sz="2400" dirty="0"/>
              <a:t>年中，不断地推出新的向量计算机。</a:t>
            </a:r>
            <a:endParaRPr lang="zh-CN" altLang="en-US" sz="2400" dirty="0"/>
          </a:p>
          <a:p>
            <a:pPr lvl="2">
              <a:lnSpc>
                <a:spcPct val="125000"/>
              </a:lnSpc>
            </a:pPr>
            <a:r>
              <a:rPr lang="zh-CN" altLang="en-US" dirty="0" smtClean="0"/>
              <a:t>包括</a:t>
            </a:r>
            <a:r>
              <a:rPr lang="zh-CN" altLang="en-US" dirty="0"/>
              <a:t>：</a:t>
            </a:r>
            <a:r>
              <a:rPr lang="en-US" altLang="zh-CN" dirty="0"/>
              <a:t>CDC</a:t>
            </a:r>
            <a:r>
              <a:rPr lang="zh-CN" altLang="en-US" dirty="0"/>
              <a:t>的</a:t>
            </a:r>
            <a:r>
              <a:rPr lang="en-US" altLang="zh-CN" dirty="0"/>
              <a:t>Cyber205</a:t>
            </a:r>
            <a:r>
              <a:rPr lang="zh-CN" altLang="en-US" dirty="0"/>
              <a:t>、</a:t>
            </a:r>
            <a:r>
              <a:rPr lang="en-US" altLang="zh-CN" dirty="0"/>
              <a:t>Fujitsu</a:t>
            </a:r>
            <a:r>
              <a:rPr lang="zh-CN" altLang="en-US" dirty="0"/>
              <a:t>的</a:t>
            </a:r>
            <a:r>
              <a:rPr lang="en-US" altLang="zh-CN" dirty="0"/>
              <a:t>VP1000/VP2000</a:t>
            </a:r>
            <a:r>
              <a:rPr lang="zh-CN" altLang="en-US" dirty="0"/>
              <a:t>、</a:t>
            </a:r>
            <a:r>
              <a:rPr lang="en-US" altLang="zh-CN" dirty="0"/>
              <a:t>NEC</a:t>
            </a:r>
            <a:r>
              <a:rPr lang="zh-CN" altLang="en-US" dirty="0"/>
              <a:t>的</a:t>
            </a:r>
            <a:r>
              <a:rPr lang="en-US" altLang="zh-CN" dirty="0"/>
              <a:t>SX1/SX2</a:t>
            </a:r>
            <a:r>
              <a:rPr lang="zh-CN" altLang="en-US" dirty="0"/>
              <a:t>以、我国的</a:t>
            </a:r>
            <a:r>
              <a:rPr lang="en-US" altLang="zh-CN" dirty="0"/>
              <a:t>YH-1</a:t>
            </a:r>
            <a:r>
              <a:rPr lang="zh-CN" altLang="en-US" dirty="0"/>
              <a:t>等</a:t>
            </a:r>
            <a:endParaRPr lang="zh-CN" altLang="en-US" dirty="0"/>
          </a:p>
          <a:p>
            <a:pPr lvl="1">
              <a:lnSpc>
                <a:spcPct val="125000"/>
              </a:lnSpc>
            </a:pPr>
            <a:r>
              <a:rPr lang="zh-CN" altLang="en-US" sz="2400" dirty="0"/>
              <a:t>向量计算机的发展呈两大趋势</a:t>
            </a:r>
            <a:endParaRPr lang="zh-CN" altLang="en-US" sz="2400" dirty="0"/>
          </a:p>
          <a:p>
            <a:pPr lvl="2">
              <a:lnSpc>
                <a:spcPct val="125000"/>
              </a:lnSpc>
            </a:pPr>
            <a:r>
              <a:rPr lang="zh-CN" altLang="en-US" dirty="0"/>
              <a:t>提高单处理器的速度</a:t>
            </a:r>
            <a:endParaRPr lang="zh-CN" altLang="en-US" dirty="0"/>
          </a:p>
          <a:p>
            <a:pPr lvl="2">
              <a:lnSpc>
                <a:spcPct val="125000"/>
              </a:lnSpc>
            </a:pPr>
            <a:r>
              <a:rPr lang="zh-CN" altLang="en-US" dirty="0"/>
              <a:t>研制多处理器系统</a:t>
            </a:r>
            <a:endParaRPr lang="zh-CN" altLang="en-US" dirty="0"/>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dirty="0" smtClean="0">
                <a:latin typeface="幼圆" panose="02010509060101010101" pitchFamily="49" charset="-122"/>
                <a:ea typeface="幼圆" panose="02010509060101010101" pitchFamily="49" charset="-122"/>
              </a:rPr>
              <a:t>5</a:t>
            </a:r>
            <a:r>
              <a:rPr lang="zh-CN" altLang="en-US" sz="1200" b="0" dirty="0" smtClean="0">
                <a:latin typeface="幼圆" panose="02010509060101010101" pitchFamily="49" charset="-122"/>
                <a:ea typeface="幼圆" panose="02010509060101010101" pitchFamily="49" charset="-122"/>
              </a:rPr>
              <a:t> </a:t>
            </a:r>
            <a:r>
              <a:rPr lang="zh-CN" altLang="en-US" sz="1200" b="0" dirty="0">
                <a:latin typeface="幼圆" panose="02010509060101010101" pitchFamily="49" charset="-122"/>
                <a:ea typeface="幼圆" panose="02010509060101010101" pitchFamily="49" charset="-122"/>
              </a:rPr>
              <a:t>之 </a:t>
            </a:r>
            <a:r>
              <a:rPr lang="en-US" altLang="zh-CN" sz="1200" b="0" dirty="0" smtClean="0">
                <a:latin typeface="幼圆" panose="02010509060101010101" pitchFamily="49" charset="-122"/>
                <a:ea typeface="幼圆" panose="02010509060101010101" pitchFamily="49" charset="-122"/>
              </a:rPr>
              <a:t>2</a:t>
            </a:r>
            <a:endParaRPr lang="zh-CN" altLang="en-US" sz="1200" b="0" dirty="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smtClean="0">
                <a:latin typeface="宋体" panose="02010600030101010101" pitchFamily="2" charset="-122"/>
              </a:rPr>
              <a:t>并行机的发展</a:t>
            </a:r>
            <a:endParaRPr lang="en-US" altLang="zh-CN" dirty="0" smtClean="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1"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2" action="ppaction://hlinksldjump"/>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3" action="ppaction://hlinksldjump"/>
              </a:rPr>
              <a:t>定量准则</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4" action="ppaction://hlinksldjump"/>
              </a:rPr>
              <a:t>利用并行性</a:t>
            </a:r>
            <a:endParaRPr lang="zh-CN" altLang="en-US" sz="1200" b="0" dirty="0">
              <a:latin typeface="Times New Roman" panose="02020603050405020304" pitchFamily="18" charset="0"/>
              <a:ea typeface="幼圆" panose="02010509060101010101"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buNone/>
            </a:pPr>
            <a:r>
              <a:rPr lang="en-US" altLang="zh-CN" sz="2400" dirty="0" smtClean="0">
                <a:solidFill>
                  <a:srgbClr val="FF0000"/>
                </a:solidFill>
              </a:rPr>
              <a:t>3. </a:t>
            </a:r>
            <a:r>
              <a:rPr lang="en-US" altLang="zh-CN" sz="2400" dirty="0">
                <a:solidFill>
                  <a:srgbClr val="FF0000"/>
                </a:solidFill>
              </a:rPr>
              <a:t>MPP</a:t>
            </a:r>
            <a:r>
              <a:rPr lang="zh-CN" altLang="en-US" sz="2400" dirty="0">
                <a:solidFill>
                  <a:srgbClr val="FF0000"/>
                </a:solidFill>
              </a:rPr>
              <a:t>出现和蓬勃发展阶段</a:t>
            </a:r>
            <a:r>
              <a:rPr lang="zh-CN" altLang="en-US" sz="2400" dirty="0" smtClean="0"/>
              <a:t>（</a:t>
            </a:r>
            <a:r>
              <a:rPr lang="en-US" altLang="zh-CN" sz="2400" dirty="0"/>
              <a:t>1990</a:t>
            </a:r>
            <a:r>
              <a:rPr lang="zh-CN" altLang="en-US" sz="2400" dirty="0"/>
              <a:t>年～</a:t>
            </a:r>
            <a:r>
              <a:rPr lang="en-US" altLang="zh-CN" sz="2400" dirty="0"/>
              <a:t>1995</a:t>
            </a:r>
            <a:r>
              <a:rPr lang="zh-CN" altLang="en-US" sz="2400" dirty="0"/>
              <a:t>年）</a:t>
            </a:r>
            <a:endParaRPr lang="zh-CN" altLang="en-US" sz="2400" dirty="0"/>
          </a:p>
          <a:p>
            <a:pPr lvl="1"/>
            <a:r>
              <a:rPr lang="zh-CN" altLang="en-US" sz="2400" dirty="0" smtClean="0"/>
              <a:t>早期</a:t>
            </a:r>
            <a:r>
              <a:rPr lang="zh-CN" altLang="en-US" sz="2400" dirty="0"/>
              <a:t>的</a:t>
            </a:r>
            <a:r>
              <a:rPr lang="en-US" altLang="zh-CN" sz="2400" dirty="0"/>
              <a:t>MPP </a:t>
            </a:r>
            <a:endParaRPr lang="en-US" altLang="zh-CN" sz="2400" dirty="0"/>
          </a:p>
          <a:p>
            <a:pPr lvl="2"/>
            <a:r>
              <a:rPr lang="en-US" altLang="zh-CN" dirty="0"/>
              <a:t>TC2000</a:t>
            </a:r>
            <a:r>
              <a:rPr lang="zh-CN" altLang="en-US" dirty="0"/>
              <a:t>（</a:t>
            </a:r>
            <a:r>
              <a:rPr lang="en-US" altLang="zh-CN" dirty="0"/>
              <a:t>1989</a:t>
            </a:r>
            <a:r>
              <a:rPr lang="zh-CN" altLang="en-US" dirty="0"/>
              <a:t>年）、</a:t>
            </a:r>
            <a:r>
              <a:rPr lang="en-US" altLang="zh-CN" dirty="0"/>
              <a:t>Touchstone Delta</a:t>
            </a:r>
            <a:r>
              <a:rPr lang="zh-CN" altLang="en-US" dirty="0"/>
              <a:t>、</a:t>
            </a:r>
            <a:r>
              <a:rPr lang="en-US" altLang="zh-CN" dirty="0"/>
              <a:t>Intel Paragon</a:t>
            </a:r>
            <a:r>
              <a:rPr lang="zh-CN" altLang="en-US" dirty="0"/>
              <a:t>（</a:t>
            </a:r>
            <a:r>
              <a:rPr lang="en-US" altLang="zh-CN" dirty="0"/>
              <a:t>1992</a:t>
            </a:r>
            <a:r>
              <a:rPr lang="zh-CN" altLang="en-US" dirty="0"/>
              <a:t>年）、</a:t>
            </a:r>
            <a:r>
              <a:rPr lang="en-US" altLang="zh-CN" dirty="0"/>
              <a:t>KSR1</a:t>
            </a:r>
            <a:r>
              <a:rPr lang="zh-CN" altLang="en-US" dirty="0"/>
              <a:t>、</a:t>
            </a:r>
            <a:r>
              <a:rPr lang="en-US" altLang="zh-CN" dirty="0"/>
              <a:t>Cray T3D</a:t>
            </a:r>
            <a:r>
              <a:rPr lang="zh-CN" altLang="en-US" dirty="0"/>
              <a:t>（</a:t>
            </a:r>
            <a:r>
              <a:rPr lang="en-US" altLang="zh-CN" dirty="0"/>
              <a:t>1993</a:t>
            </a:r>
            <a:r>
              <a:rPr lang="zh-CN" altLang="en-US" dirty="0"/>
              <a:t>年）、</a:t>
            </a:r>
            <a:r>
              <a:rPr lang="en-US" altLang="zh-CN" dirty="0"/>
              <a:t>IBM SP2</a:t>
            </a:r>
            <a:r>
              <a:rPr lang="zh-CN" altLang="en-US" dirty="0"/>
              <a:t>（</a:t>
            </a:r>
            <a:r>
              <a:rPr lang="en-US" altLang="zh-CN" dirty="0"/>
              <a:t>1994</a:t>
            </a:r>
            <a:r>
              <a:rPr lang="zh-CN" altLang="en-US" dirty="0"/>
              <a:t>年）和我国的曙光</a:t>
            </a:r>
            <a:r>
              <a:rPr lang="en-US" altLang="zh-CN" dirty="0"/>
              <a:t>-1000</a:t>
            </a:r>
            <a:r>
              <a:rPr lang="zh-CN" altLang="en-US" dirty="0"/>
              <a:t>（</a:t>
            </a:r>
            <a:r>
              <a:rPr lang="en-US" altLang="zh-CN" dirty="0"/>
              <a:t>1995</a:t>
            </a:r>
            <a:r>
              <a:rPr lang="zh-CN" altLang="en-US" dirty="0"/>
              <a:t>年）等。（分布存储的</a:t>
            </a:r>
            <a:r>
              <a:rPr lang="en-US" altLang="zh-CN" dirty="0"/>
              <a:t>MIMD</a:t>
            </a:r>
            <a:r>
              <a:rPr lang="zh-CN" altLang="en-US" dirty="0"/>
              <a:t>计算机）</a:t>
            </a:r>
            <a:endParaRPr lang="zh-CN" altLang="en-US" dirty="0"/>
          </a:p>
          <a:p>
            <a:pPr lvl="1"/>
            <a:r>
              <a:rPr lang="en-US" altLang="zh-CN" sz="2400" dirty="0"/>
              <a:t>MPP</a:t>
            </a:r>
            <a:r>
              <a:rPr lang="zh-CN" altLang="en-US" sz="2400" dirty="0"/>
              <a:t>的高端机器</a:t>
            </a:r>
            <a:endParaRPr lang="zh-CN" altLang="en-US" sz="2400" dirty="0"/>
          </a:p>
          <a:p>
            <a:pPr lvl="2"/>
            <a:r>
              <a:rPr lang="en-US" altLang="zh-CN" dirty="0"/>
              <a:t>1996</a:t>
            </a:r>
            <a:r>
              <a:rPr lang="zh-CN" altLang="en-US" dirty="0"/>
              <a:t>年，</a:t>
            </a:r>
            <a:r>
              <a:rPr lang="en-US" altLang="zh-CN" dirty="0"/>
              <a:t>Intel</a:t>
            </a:r>
            <a:r>
              <a:rPr lang="zh-CN" altLang="en-US" dirty="0"/>
              <a:t>公司的</a:t>
            </a:r>
            <a:r>
              <a:rPr lang="en-US" altLang="zh-CN" dirty="0"/>
              <a:t>ASCI Red</a:t>
            </a:r>
            <a:r>
              <a:rPr lang="zh-CN" altLang="en-US" dirty="0"/>
              <a:t>和</a:t>
            </a:r>
            <a:r>
              <a:rPr lang="en-US" altLang="zh-CN" dirty="0"/>
              <a:t>1997</a:t>
            </a:r>
            <a:r>
              <a:rPr lang="zh-CN" altLang="en-US" dirty="0"/>
              <a:t>年</a:t>
            </a:r>
            <a:r>
              <a:rPr lang="en-US" altLang="zh-CN" dirty="0"/>
              <a:t>SGI Cray</a:t>
            </a:r>
            <a:r>
              <a:rPr lang="zh-CN" altLang="en-US" dirty="0"/>
              <a:t>公司的</a:t>
            </a:r>
            <a:r>
              <a:rPr lang="en-US" altLang="zh-CN" dirty="0"/>
              <a:t>T3E900 </a:t>
            </a:r>
            <a:r>
              <a:rPr lang="zh-CN" altLang="en-US" dirty="0" smtClean="0"/>
              <a:t>（万亿</a:t>
            </a:r>
            <a:r>
              <a:rPr lang="zh-CN" altLang="en-US" dirty="0"/>
              <a:t>次高性能并行计算机）</a:t>
            </a:r>
            <a:endParaRPr lang="zh-CN" altLang="en-US" dirty="0"/>
          </a:p>
          <a:p>
            <a:pPr lvl="1"/>
            <a:r>
              <a:rPr lang="en-US" altLang="zh-CN" sz="2400" dirty="0"/>
              <a:t>90</a:t>
            </a:r>
            <a:r>
              <a:rPr lang="zh-CN" altLang="en-US" sz="2400" dirty="0"/>
              <a:t>年代的中期，在中、低档市场上，</a:t>
            </a:r>
            <a:r>
              <a:rPr lang="en-US" altLang="zh-CN" sz="2400" dirty="0"/>
              <a:t>SMP</a:t>
            </a:r>
            <a:r>
              <a:rPr lang="zh-CN" altLang="en-US" sz="2400" dirty="0"/>
              <a:t>以其更优的性能</a:t>
            </a:r>
            <a:r>
              <a:rPr lang="en-US" altLang="zh-CN" sz="2400" dirty="0"/>
              <a:t>/</a:t>
            </a:r>
            <a:r>
              <a:rPr lang="zh-CN" altLang="en-US" sz="2400" dirty="0"/>
              <a:t>价格比代替了</a:t>
            </a:r>
            <a:r>
              <a:rPr lang="en-US" altLang="zh-CN" sz="2400" dirty="0"/>
              <a:t>MPP</a:t>
            </a:r>
            <a:r>
              <a:rPr lang="zh-CN" altLang="en-US" sz="2400" dirty="0"/>
              <a:t>。</a:t>
            </a:r>
            <a:endParaRPr lang="zh-CN" altLang="en-US" sz="2400" dirty="0"/>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dirty="0" smtClean="0">
                <a:latin typeface="幼圆" panose="02010509060101010101" pitchFamily="49" charset="-122"/>
                <a:ea typeface="幼圆" panose="02010509060101010101" pitchFamily="49" charset="-122"/>
              </a:rPr>
              <a:t>5</a:t>
            </a:r>
            <a:r>
              <a:rPr lang="zh-CN" altLang="en-US" sz="1200" b="0" dirty="0" smtClean="0">
                <a:latin typeface="幼圆" panose="02010509060101010101" pitchFamily="49" charset="-122"/>
                <a:ea typeface="幼圆" panose="02010509060101010101" pitchFamily="49" charset="-122"/>
              </a:rPr>
              <a:t> </a:t>
            </a:r>
            <a:r>
              <a:rPr lang="zh-CN" altLang="en-US" sz="1200" b="0" dirty="0">
                <a:latin typeface="幼圆" panose="02010509060101010101" pitchFamily="49" charset="-122"/>
                <a:ea typeface="幼圆" panose="02010509060101010101" pitchFamily="49" charset="-122"/>
              </a:rPr>
              <a:t>之 </a:t>
            </a:r>
            <a:r>
              <a:rPr lang="en-US" altLang="zh-CN" sz="1200" b="0" dirty="0" smtClean="0">
                <a:latin typeface="幼圆" panose="02010509060101010101" pitchFamily="49" charset="-122"/>
                <a:ea typeface="幼圆" panose="02010509060101010101" pitchFamily="49" charset="-122"/>
              </a:rPr>
              <a:t>3</a:t>
            </a:r>
            <a:endParaRPr lang="zh-CN" altLang="en-US" sz="1200" b="0" dirty="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smtClean="0"/>
              <a:t>第五代计算机</a:t>
            </a:r>
            <a:endParaRPr lang="zh-CN" altLang="en-US" smtClean="0"/>
          </a:p>
        </p:txBody>
      </p:sp>
      <p:sp>
        <p:nvSpPr>
          <p:cNvPr id="92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引言</a:t>
            </a:r>
            <a:endParaRPr lang="en-US" altLang="zh-CN" sz="1200" b="0">
              <a:latin typeface="Times New Roman" panose="02020603050405020304" pitchFamily="18" charset="0"/>
              <a:ea typeface="幼圆" panose="02010509060101010101" pitchFamily="49" charset="-122"/>
            </a:endParaRPr>
          </a:p>
        </p:txBody>
      </p:sp>
      <p:sp>
        <p:nvSpPr>
          <p:cNvPr id="9220" name="Rectangle 5"/>
          <p:cNvSpPr>
            <a:spLocks noGrp="1" noChangeArrowheads="1"/>
          </p:cNvSpPr>
          <p:nvPr>
            <p:ph type="body" idx="1"/>
          </p:nvPr>
        </p:nvSpPr>
        <p:spPr>
          <a:xfrm>
            <a:off x="838200" y="1989138"/>
            <a:ext cx="7958138" cy="4259262"/>
          </a:xfrm>
        </p:spPr>
        <p:txBody>
          <a:bodyPr/>
          <a:lstStyle/>
          <a:p>
            <a:pPr marL="0" indent="0" eaLnBrk="1" hangingPunct="1">
              <a:lnSpc>
                <a:spcPct val="105000"/>
              </a:lnSpc>
              <a:buFont typeface="Wingdings" panose="05000000000000000000" pitchFamily="2" charset="2"/>
              <a:buNone/>
            </a:pPr>
            <a:r>
              <a:rPr lang="zh-CN" altLang="en-US" dirty="0" smtClean="0"/>
              <a:t>       采用</a:t>
            </a:r>
            <a:r>
              <a:rPr lang="en-US" altLang="zh-CN" dirty="0" smtClean="0">
                <a:solidFill>
                  <a:srgbClr val="FF3300"/>
                </a:solidFill>
              </a:rPr>
              <a:t>VLSI</a:t>
            </a:r>
            <a:r>
              <a:rPr lang="zh-CN" altLang="en-US" dirty="0" smtClean="0">
                <a:solidFill>
                  <a:srgbClr val="FF3300"/>
                </a:solidFill>
              </a:rPr>
              <a:t>工艺更加完善的高密度、高速度处理机和存储器芯片</a:t>
            </a:r>
            <a:r>
              <a:rPr lang="zh-CN" altLang="en-US" dirty="0" smtClean="0"/>
              <a:t>。它最重要特点是进行</a:t>
            </a:r>
            <a:r>
              <a:rPr lang="zh-CN" altLang="en-US" dirty="0" smtClean="0">
                <a:solidFill>
                  <a:srgbClr val="0000FF"/>
                </a:solidFill>
              </a:rPr>
              <a:t>大规模并行处理</a:t>
            </a:r>
            <a:r>
              <a:rPr lang="zh-CN" altLang="en-US" dirty="0" smtClean="0"/>
              <a:t>，</a:t>
            </a:r>
            <a:r>
              <a:rPr lang="zh-CN" altLang="en-US" dirty="0" smtClean="0">
                <a:solidFill>
                  <a:srgbClr val="0000FF"/>
                </a:solidFill>
              </a:rPr>
              <a:t>采用可扩展的和容许时延的系统结构</a:t>
            </a:r>
            <a:r>
              <a:rPr lang="zh-CN" altLang="en-US" dirty="0" smtClean="0"/>
              <a:t>。代表性系统有：</a:t>
            </a:r>
            <a:r>
              <a:rPr lang="en-US" altLang="zh-CN" dirty="0" smtClean="0"/>
              <a:t>Fujitsu</a:t>
            </a:r>
            <a:r>
              <a:rPr lang="zh-CN" altLang="en-US" dirty="0" smtClean="0"/>
              <a:t>的</a:t>
            </a:r>
            <a:r>
              <a:rPr lang="en-US" altLang="zh-CN" dirty="0" smtClean="0"/>
              <a:t>VPP500、Cray Research</a:t>
            </a:r>
            <a:r>
              <a:rPr lang="zh-CN" altLang="en-US" dirty="0" smtClean="0"/>
              <a:t>的</a:t>
            </a:r>
            <a:r>
              <a:rPr lang="en-US" altLang="zh-CN" dirty="0" err="1" smtClean="0"/>
              <a:t>MPP、Thinking</a:t>
            </a:r>
            <a:r>
              <a:rPr lang="en-US" altLang="zh-CN" dirty="0" smtClean="0"/>
              <a:t> Machines</a:t>
            </a:r>
            <a:r>
              <a:rPr lang="zh-CN" altLang="en-US" dirty="0" smtClean="0"/>
              <a:t>公司的</a:t>
            </a:r>
            <a:r>
              <a:rPr lang="en-US" altLang="zh-CN" dirty="0" smtClean="0"/>
              <a:t>CM-5、Intel</a:t>
            </a:r>
            <a:r>
              <a:rPr lang="zh-CN" altLang="en-US" dirty="0" smtClean="0"/>
              <a:t>超级计算机系统</a:t>
            </a:r>
            <a:r>
              <a:rPr lang="en-US" altLang="zh-CN" dirty="0" err="1" smtClean="0"/>
              <a:t>Paragon、SGI</a:t>
            </a:r>
            <a:r>
              <a:rPr lang="zh-CN" altLang="en-US" dirty="0" smtClean="0"/>
              <a:t>的 </a:t>
            </a:r>
            <a:r>
              <a:rPr lang="en-US" altLang="zh-CN" dirty="0" smtClean="0"/>
              <a:t>Origin 2000</a:t>
            </a:r>
            <a:r>
              <a:rPr lang="zh-CN" altLang="en-US" dirty="0" smtClean="0"/>
              <a:t>和</a:t>
            </a:r>
            <a:r>
              <a:rPr lang="en-US" altLang="zh-CN" dirty="0" smtClean="0"/>
              <a:t>Sun</a:t>
            </a:r>
            <a:r>
              <a:rPr lang="zh-CN" altLang="en-US" dirty="0" smtClean="0"/>
              <a:t>公司的1000服务器。</a:t>
            </a:r>
            <a:endParaRPr lang="zh-CN" altLang="en-US" dirty="0" smtClean="0"/>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smtClean="0">
                <a:latin typeface="宋体" panose="02010600030101010101" pitchFamily="2" charset="-122"/>
              </a:rPr>
              <a:t>并行机的发展</a:t>
            </a:r>
            <a:endParaRPr lang="en-US" altLang="zh-CN" dirty="0" smtClean="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1"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2" action="ppaction://hlinksldjump"/>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3" action="ppaction://hlinksldjump"/>
              </a:rPr>
              <a:t>定量准则</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4" action="ppaction://hlinksldjump"/>
              </a:rPr>
              <a:t>利用并行性</a:t>
            </a:r>
            <a:endParaRPr lang="zh-CN" altLang="en-US" sz="1200" b="0" dirty="0">
              <a:latin typeface="Times New Roman" panose="02020603050405020304" pitchFamily="18" charset="0"/>
              <a:ea typeface="幼圆" panose="02010509060101010101"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lnSpc>
                <a:spcPct val="125000"/>
              </a:lnSpc>
              <a:buNone/>
            </a:pPr>
            <a:r>
              <a:rPr lang="en-US" altLang="zh-CN" sz="2400" dirty="0" smtClean="0">
                <a:solidFill>
                  <a:srgbClr val="FF0000"/>
                </a:solidFill>
              </a:rPr>
              <a:t>4. </a:t>
            </a:r>
            <a:r>
              <a:rPr lang="zh-CN" altLang="en-US" sz="2400" dirty="0" smtClean="0">
                <a:solidFill>
                  <a:srgbClr val="FF0000"/>
                </a:solidFill>
              </a:rPr>
              <a:t>各种</a:t>
            </a:r>
            <a:r>
              <a:rPr lang="zh-CN" altLang="en-US" sz="2400" dirty="0">
                <a:solidFill>
                  <a:srgbClr val="FF0000"/>
                </a:solidFill>
              </a:rPr>
              <a:t>体系结构并存阶段</a:t>
            </a:r>
            <a:r>
              <a:rPr lang="zh-CN" altLang="en-US" sz="2400" dirty="0" smtClean="0"/>
              <a:t>（</a:t>
            </a:r>
            <a:r>
              <a:rPr lang="en-US" altLang="zh-CN" sz="2400" dirty="0"/>
              <a:t>1995</a:t>
            </a:r>
            <a:r>
              <a:rPr lang="zh-CN" altLang="en-US" sz="2400" dirty="0"/>
              <a:t>年～</a:t>
            </a:r>
            <a:r>
              <a:rPr lang="en-US" altLang="zh-CN" sz="2400" dirty="0"/>
              <a:t>2000</a:t>
            </a:r>
            <a:r>
              <a:rPr lang="zh-CN" altLang="en-US" sz="2400" dirty="0"/>
              <a:t>年）</a:t>
            </a:r>
            <a:endParaRPr lang="zh-CN" altLang="en-US" sz="2400" dirty="0"/>
          </a:p>
          <a:p>
            <a:pPr lvl="1">
              <a:lnSpc>
                <a:spcPct val="125000"/>
              </a:lnSpc>
            </a:pPr>
            <a:r>
              <a:rPr lang="zh-CN" altLang="en-US" sz="2400" dirty="0" smtClean="0"/>
              <a:t>从</a:t>
            </a:r>
            <a:r>
              <a:rPr lang="en-US" altLang="zh-CN" sz="2400" dirty="0"/>
              <a:t>1995</a:t>
            </a:r>
            <a:r>
              <a:rPr lang="zh-CN" altLang="en-US" sz="2400" dirty="0"/>
              <a:t>年以后，</a:t>
            </a:r>
            <a:r>
              <a:rPr lang="en-US" altLang="zh-CN" sz="2400" dirty="0"/>
              <a:t>PVP</a:t>
            </a:r>
            <a:r>
              <a:rPr lang="zh-CN" altLang="en-US" sz="2400" dirty="0"/>
              <a:t>（并行向量处理机）、</a:t>
            </a:r>
            <a:r>
              <a:rPr lang="en-US" altLang="zh-CN" sz="2400" dirty="0"/>
              <a:t>MPP</a:t>
            </a:r>
            <a:r>
              <a:rPr lang="zh-CN" altLang="en-US" sz="2400" dirty="0"/>
              <a:t>、</a:t>
            </a:r>
            <a:r>
              <a:rPr lang="en-US" altLang="zh-CN" sz="2400" dirty="0"/>
              <a:t>SMP</a:t>
            </a:r>
            <a:r>
              <a:rPr lang="zh-CN" altLang="en-US" sz="2400" dirty="0"/>
              <a:t>、</a:t>
            </a:r>
            <a:r>
              <a:rPr lang="en-US" altLang="zh-CN" sz="2400" dirty="0"/>
              <a:t>DSM</a:t>
            </a:r>
            <a:r>
              <a:rPr lang="zh-CN" altLang="en-US" sz="2400" dirty="0"/>
              <a:t>（分布式共享存储多处理机）、</a:t>
            </a:r>
            <a:r>
              <a:rPr lang="en-US" altLang="zh-CN" sz="2400" dirty="0"/>
              <a:t>COW</a:t>
            </a:r>
            <a:r>
              <a:rPr lang="zh-CN" altLang="en-US" sz="2400" dirty="0"/>
              <a:t>等各种体系结构进入并存发展的阶段。</a:t>
            </a:r>
            <a:endParaRPr lang="zh-CN" altLang="en-US" sz="2400" dirty="0"/>
          </a:p>
          <a:p>
            <a:pPr lvl="1">
              <a:lnSpc>
                <a:spcPct val="125000"/>
              </a:lnSpc>
            </a:pPr>
            <a:r>
              <a:rPr lang="en-US" altLang="zh-CN" sz="2400" dirty="0"/>
              <a:t>MPP</a:t>
            </a:r>
            <a:r>
              <a:rPr lang="zh-CN" altLang="en-US" sz="2400" dirty="0"/>
              <a:t>系统在全世界前</a:t>
            </a:r>
            <a:r>
              <a:rPr lang="en-US" altLang="zh-CN" sz="2400" dirty="0"/>
              <a:t>500</a:t>
            </a:r>
            <a:r>
              <a:rPr lang="zh-CN" altLang="en-US" sz="2400" dirty="0"/>
              <a:t>强最快的计算机中的占有量继续稳固上升，其性能也得到了进一步的提高。</a:t>
            </a:r>
            <a:endParaRPr lang="zh-CN" altLang="en-US" sz="2400" dirty="0"/>
          </a:p>
          <a:p>
            <a:pPr lvl="2">
              <a:lnSpc>
                <a:spcPct val="125000"/>
              </a:lnSpc>
            </a:pPr>
            <a:r>
              <a:rPr lang="zh-CN" altLang="en-US" dirty="0"/>
              <a:t>如：</a:t>
            </a:r>
            <a:r>
              <a:rPr lang="en-US" altLang="zh-CN" dirty="0"/>
              <a:t>ASCI Red</a:t>
            </a:r>
            <a:r>
              <a:rPr lang="zh-CN" altLang="en-US" dirty="0"/>
              <a:t>的理论峰值速度已达到了</a:t>
            </a:r>
            <a:r>
              <a:rPr lang="en-US" altLang="zh-CN" dirty="0"/>
              <a:t>1Tflop/s</a:t>
            </a:r>
            <a:endParaRPr lang="en-US" altLang="zh-CN" dirty="0"/>
          </a:p>
          <a:p>
            <a:pPr lvl="2">
              <a:lnSpc>
                <a:spcPct val="125000"/>
              </a:lnSpc>
            </a:pPr>
            <a:r>
              <a:rPr lang="en-US" altLang="zh-CN" dirty="0" smtClean="0"/>
              <a:t>SX4</a:t>
            </a:r>
            <a:r>
              <a:rPr lang="zh-CN" altLang="en-US" dirty="0"/>
              <a:t>和</a:t>
            </a:r>
            <a:r>
              <a:rPr lang="en-US" altLang="zh-CN" dirty="0"/>
              <a:t>VPP700</a:t>
            </a:r>
            <a:r>
              <a:rPr lang="zh-CN" altLang="en-US" dirty="0"/>
              <a:t>等的理论峰值速度也都达到了</a:t>
            </a:r>
            <a:r>
              <a:rPr lang="en-US" altLang="zh-CN" dirty="0"/>
              <a:t>1Tflop/s </a:t>
            </a:r>
            <a:endParaRPr lang="en-US" altLang="zh-CN" dirty="0"/>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dirty="0" smtClean="0">
                <a:latin typeface="幼圆" panose="02010509060101010101" pitchFamily="49" charset="-122"/>
                <a:ea typeface="幼圆" panose="02010509060101010101" pitchFamily="49" charset="-122"/>
              </a:rPr>
              <a:t>5</a:t>
            </a:r>
            <a:r>
              <a:rPr lang="zh-CN" altLang="en-US" sz="1200" b="0" dirty="0" smtClean="0">
                <a:latin typeface="幼圆" panose="02010509060101010101" pitchFamily="49" charset="-122"/>
                <a:ea typeface="幼圆" panose="02010509060101010101" pitchFamily="49" charset="-122"/>
              </a:rPr>
              <a:t> </a:t>
            </a:r>
            <a:r>
              <a:rPr lang="zh-CN" altLang="en-US" sz="1200" b="0" dirty="0">
                <a:latin typeface="幼圆" panose="02010509060101010101" pitchFamily="49" charset="-122"/>
                <a:ea typeface="幼圆" panose="02010509060101010101" pitchFamily="49" charset="-122"/>
              </a:rPr>
              <a:t>之 </a:t>
            </a:r>
            <a:r>
              <a:rPr lang="en-US" altLang="zh-CN" sz="1200" b="0" dirty="0" smtClean="0">
                <a:latin typeface="幼圆" panose="02010509060101010101" pitchFamily="49" charset="-122"/>
                <a:ea typeface="幼圆" panose="02010509060101010101" pitchFamily="49" charset="-122"/>
              </a:rPr>
              <a:t>4</a:t>
            </a:r>
            <a:endParaRPr lang="zh-CN" altLang="en-US" sz="1200" b="0" dirty="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smtClean="0">
                <a:latin typeface="宋体" panose="02010600030101010101" pitchFamily="2" charset="-122"/>
              </a:rPr>
              <a:t>并行机的发展</a:t>
            </a:r>
            <a:endParaRPr lang="en-US" altLang="zh-CN" dirty="0" smtClean="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1"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2" action="ppaction://hlinksldjump"/>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3" action="ppaction://hlinksldjump"/>
              </a:rPr>
              <a:t>定量准则</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rId4" action="ppaction://hlinksldjump"/>
              </a:rPr>
              <a:t>利用并行性</a:t>
            </a:r>
            <a:endParaRPr lang="zh-CN" altLang="en-US" sz="1200" b="0" dirty="0">
              <a:latin typeface="Times New Roman" panose="02020603050405020304" pitchFamily="18" charset="0"/>
              <a:ea typeface="幼圆" panose="02010509060101010101"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buNone/>
            </a:pPr>
            <a:r>
              <a:rPr lang="en-US" altLang="zh-CN" sz="2400" dirty="0" smtClean="0">
                <a:solidFill>
                  <a:srgbClr val="FF0000"/>
                </a:solidFill>
              </a:rPr>
              <a:t>5. </a:t>
            </a:r>
            <a:r>
              <a:rPr lang="zh-CN" altLang="en-US" sz="2400" dirty="0" smtClean="0">
                <a:solidFill>
                  <a:srgbClr val="FF0000"/>
                </a:solidFill>
              </a:rPr>
              <a:t>机群</a:t>
            </a:r>
            <a:r>
              <a:rPr lang="zh-CN" altLang="en-US" sz="2400" dirty="0">
                <a:solidFill>
                  <a:srgbClr val="FF0000"/>
                </a:solidFill>
              </a:rPr>
              <a:t>蓬勃发展阶段</a:t>
            </a:r>
            <a:r>
              <a:rPr lang="zh-CN" altLang="en-US" sz="2400" dirty="0" smtClean="0"/>
              <a:t>（</a:t>
            </a:r>
            <a:r>
              <a:rPr lang="en-US" altLang="zh-CN" sz="2400" dirty="0"/>
              <a:t>2000</a:t>
            </a:r>
            <a:r>
              <a:rPr lang="zh-CN" altLang="en-US" sz="2400" dirty="0"/>
              <a:t>年以后）</a:t>
            </a:r>
            <a:endParaRPr lang="zh-CN" altLang="en-US" sz="2400" dirty="0"/>
          </a:p>
          <a:p>
            <a:pPr lvl="1"/>
            <a:r>
              <a:rPr lang="zh-CN" altLang="en-US" sz="2400" dirty="0" smtClean="0"/>
              <a:t>机群</a:t>
            </a:r>
            <a:r>
              <a:rPr lang="zh-CN" altLang="en-US" sz="2400" dirty="0"/>
              <a:t>系统：将一群工作站或高档微机用某种结构的互连网络互连起来，充分利用其中各计算机的资源，统一调度、协调处理，以达到很高的峰值性能，并实现高效的并行计算。</a:t>
            </a:r>
            <a:endParaRPr lang="zh-CN" altLang="en-US" sz="2400" dirty="0"/>
          </a:p>
          <a:p>
            <a:pPr lvl="1"/>
            <a:r>
              <a:rPr lang="en-US" altLang="zh-CN" sz="2400" dirty="0"/>
              <a:t>1997</a:t>
            </a:r>
            <a:r>
              <a:rPr lang="zh-CN" altLang="en-US" sz="2400" dirty="0"/>
              <a:t>年</a:t>
            </a:r>
            <a:r>
              <a:rPr lang="en-US" altLang="zh-CN" sz="2400" dirty="0"/>
              <a:t>6</a:t>
            </a:r>
            <a:r>
              <a:rPr lang="zh-CN" altLang="en-US" sz="2400" dirty="0"/>
              <a:t>月才有第一台机群结构的计算机进入</a:t>
            </a:r>
            <a:r>
              <a:rPr lang="en-US" altLang="zh-CN" sz="2400" dirty="0"/>
              <a:t>Top500</a:t>
            </a:r>
            <a:r>
              <a:rPr lang="zh-CN" altLang="en-US" sz="2400" dirty="0"/>
              <a:t>排名</a:t>
            </a:r>
            <a:endParaRPr lang="zh-CN" altLang="en-US" sz="2400" dirty="0"/>
          </a:p>
          <a:p>
            <a:pPr lvl="1"/>
            <a:r>
              <a:rPr lang="en-US" altLang="zh-CN" sz="2400" dirty="0"/>
              <a:t>2003</a:t>
            </a:r>
            <a:r>
              <a:rPr lang="zh-CN" altLang="en-US" sz="2400" dirty="0"/>
              <a:t>年</a:t>
            </a:r>
            <a:r>
              <a:rPr lang="en-US" altLang="zh-CN" sz="2400" dirty="0"/>
              <a:t>11</a:t>
            </a:r>
            <a:r>
              <a:rPr lang="zh-CN" altLang="en-US" sz="2400" dirty="0"/>
              <a:t>月，这一数字已达到</a:t>
            </a:r>
            <a:r>
              <a:rPr lang="en-US" altLang="zh-CN" sz="2400" dirty="0"/>
              <a:t>208</a:t>
            </a:r>
            <a:r>
              <a:rPr lang="zh-CN" altLang="en-US" sz="2400" dirty="0"/>
              <a:t>台，机群首次成为</a:t>
            </a:r>
            <a:r>
              <a:rPr lang="en-US" altLang="zh-CN" sz="2400" dirty="0"/>
              <a:t>Top500</a:t>
            </a:r>
            <a:r>
              <a:rPr lang="zh-CN" altLang="en-US" sz="2400" dirty="0"/>
              <a:t>排名中比例最高的结构。</a:t>
            </a:r>
            <a:endParaRPr lang="zh-CN" altLang="en-US" sz="2400" dirty="0"/>
          </a:p>
          <a:p>
            <a:pPr lvl="1"/>
            <a:r>
              <a:rPr lang="zh-CN" altLang="en-US" sz="2400" dirty="0"/>
              <a:t>截至</a:t>
            </a:r>
            <a:r>
              <a:rPr lang="en-US" altLang="zh-CN" sz="2400" dirty="0"/>
              <a:t>2008</a:t>
            </a:r>
            <a:r>
              <a:rPr lang="zh-CN" altLang="en-US" sz="2400" dirty="0"/>
              <a:t>年</a:t>
            </a:r>
            <a:r>
              <a:rPr lang="en-US" altLang="zh-CN" sz="2400" dirty="0"/>
              <a:t>6</a:t>
            </a:r>
            <a:r>
              <a:rPr lang="zh-CN" altLang="en-US" sz="2400" dirty="0"/>
              <a:t>月，机群已经连续</a:t>
            </a:r>
            <a:r>
              <a:rPr lang="en-US" altLang="zh-CN" sz="2400" dirty="0"/>
              <a:t>10</a:t>
            </a:r>
            <a:r>
              <a:rPr lang="zh-CN" altLang="en-US" sz="2400" dirty="0"/>
              <a:t>期位居榜首，其数量已经达到</a:t>
            </a:r>
            <a:r>
              <a:rPr lang="en-US" altLang="zh-CN" sz="2400" dirty="0"/>
              <a:t>400</a:t>
            </a:r>
            <a:r>
              <a:rPr lang="zh-CN" altLang="en-US" sz="2400" dirty="0"/>
              <a:t>，占</a:t>
            </a:r>
            <a:r>
              <a:rPr lang="en-US" altLang="zh-CN" sz="2400" dirty="0"/>
              <a:t>80%</a:t>
            </a:r>
            <a:r>
              <a:rPr lang="zh-CN" altLang="en-US" sz="2400" dirty="0"/>
              <a:t>。</a:t>
            </a:r>
            <a:endParaRPr lang="zh-CN" altLang="en-US" sz="2400" dirty="0"/>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dirty="0" smtClean="0">
                <a:latin typeface="幼圆" panose="02010509060101010101" pitchFamily="49" charset="-122"/>
                <a:ea typeface="幼圆" panose="02010509060101010101" pitchFamily="49" charset="-122"/>
              </a:rPr>
              <a:t>5</a:t>
            </a:r>
            <a:r>
              <a:rPr lang="zh-CN" altLang="en-US" sz="1200" b="0" dirty="0" smtClean="0">
                <a:latin typeface="幼圆" panose="02010509060101010101" pitchFamily="49" charset="-122"/>
                <a:ea typeface="幼圆" panose="02010509060101010101" pitchFamily="49" charset="-122"/>
              </a:rPr>
              <a:t> </a:t>
            </a:r>
            <a:r>
              <a:rPr lang="zh-CN" altLang="en-US" sz="1200" b="0" dirty="0">
                <a:latin typeface="幼圆" panose="02010509060101010101" pitchFamily="49" charset="-122"/>
                <a:ea typeface="幼圆" panose="02010509060101010101" pitchFamily="49" charset="-122"/>
              </a:rPr>
              <a:t>之 </a:t>
            </a:r>
            <a:r>
              <a:rPr lang="en-US" altLang="zh-CN" sz="1200" b="0" dirty="0" smtClean="0">
                <a:latin typeface="幼圆" panose="02010509060101010101" pitchFamily="49" charset="-122"/>
                <a:ea typeface="幼圆" panose="02010509060101010101" pitchFamily="49" charset="-122"/>
              </a:rPr>
              <a:t>5</a:t>
            </a:r>
            <a:endParaRPr lang="zh-CN" altLang="en-US" sz="1200" b="0" dirty="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5" name="camera.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smtClean="0"/>
              <a:t>计算机系统的</a:t>
            </a:r>
            <a:br>
              <a:rPr lang="zh-CN" altLang="en-US" smtClean="0"/>
            </a:br>
            <a:r>
              <a:rPr lang="zh-CN" altLang="en-US" smtClean="0"/>
              <a:t>评价标准</a:t>
            </a:r>
            <a:endParaRPr lang="zh-CN" altLang="en-US" smtClean="0"/>
          </a:p>
        </p:txBody>
      </p:sp>
      <p:sp>
        <p:nvSpPr>
          <p:cNvPr id="706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70660" name="Rectangle 5"/>
          <p:cNvSpPr>
            <a:spLocks noGrp="1" noChangeArrowheads="1"/>
          </p:cNvSpPr>
          <p:nvPr>
            <p:ph type="body" idx="1"/>
          </p:nvPr>
        </p:nvSpPr>
        <p:spPr>
          <a:xfrm>
            <a:off x="3352800" y="2916238"/>
            <a:ext cx="1724025" cy="1952625"/>
          </a:xfrm>
        </p:spPr>
        <p:txBody>
          <a:bodyPr/>
          <a:lstStyle/>
          <a:p>
            <a:pPr eaLnBrk="1" hangingPunct="1"/>
            <a:r>
              <a:rPr lang="zh-CN" altLang="en-US" smtClean="0"/>
              <a:t> </a:t>
            </a:r>
            <a:r>
              <a:rPr lang="zh-CN" altLang="en-US" smtClean="0">
                <a:hlinkClick r:id="rId2" action="ppaction://hlinksldjump"/>
              </a:rPr>
              <a:t>成本</a:t>
            </a:r>
            <a:endParaRPr lang="zh-CN" altLang="en-US" smtClean="0"/>
          </a:p>
          <a:p>
            <a:pPr eaLnBrk="1" hangingPunct="1"/>
            <a:endParaRPr lang="zh-CN" altLang="en-US" smtClean="0"/>
          </a:p>
          <a:p>
            <a:pPr eaLnBrk="1" hangingPunct="1"/>
            <a:r>
              <a:rPr lang="zh-CN" altLang="en-US" smtClean="0"/>
              <a:t> </a:t>
            </a:r>
            <a:r>
              <a:rPr lang="zh-CN" altLang="en-US" smtClean="0">
                <a:hlinkClick r:id="rId3" action="ppaction://hlinksldjump"/>
              </a:rPr>
              <a:t>性能</a:t>
            </a:r>
            <a:endParaRPr lang="zh-CN" altLang="en-US" smtClean="0"/>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zh-CN" altLang="en-US" smtClean="0"/>
              <a:t>成  本</a:t>
            </a:r>
            <a:endParaRPr lang="zh-CN" altLang="en-US" smtClean="0"/>
          </a:p>
        </p:txBody>
      </p:sp>
      <p:sp>
        <p:nvSpPr>
          <p:cNvPr id="716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endParaRPr lang="zh-CN" altLang="en-US" sz="1200" b="0">
              <a:latin typeface="Times New Roman" panose="02020603050405020304" pitchFamily="18" charset="0"/>
              <a:ea typeface="幼圆" panose="02010509060101010101" pitchFamily="49" charset="-122"/>
            </a:endParaRPr>
          </a:p>
        </p:txBody>
      </p:sp>
      <p:sp>
        <p:nvSpPr>
          <p:cNvPr id="111621" name="Rectangle 5"/>
          <p:cNvSpPr>
            <a:spLocks noGrp="1" noChangeArrowheads="1"/>
          </p:cNvSpPr>
          <p:nvPr>
            <p:ph type="body" idx="1"/>
          </p:nvPr>
        </p:nvSpPr>
        <p:spPr>
          <a:xfrm>
            <a:off x="809625" y="1989138"/>
            <a:ext cx="7958138" cy="3725862"/>
          </a:xfrm>
        </p:spPr>
        <p:txBody>
          <a:bodyPr/>
          <a:lstStyle/>
          <a:p>
            <a:pPr marL="0" indent="0" eaLnBrk="1" hangingPunct="1">
              <a:lnSpc>
                <a:spcPct val="90000"/>
              </a:lnSpc>
              <a:buClr>
                <a:srgbClr val="FF3300"/>
              </a:buClr>
              <a:defRPr/>
            </a:pPr>
            <a:r>
              <a:rPr lang="zh-CN" altLang="en-US" sz="2800" dirty="0" smtClean="0">
                <a:solidFill>
                  <a:srgbClr val="FF3300"/>
                </a:solidFill>
                <a:effectLst>
                  <a:outerShdw blurRad="38100" dist="38100" dir="2700000" algn="tl">
                    <a:srgbClr val="C0C0C0"/>
                  </a:outerShdw>
                </a:effectLst>
              </a:rPr>
              <a:t>  成本</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800" dirty="0" smtClean="0"/>
              <a:t>       成本是指生产一个计算机系统所需的费用，包括软、硬件的费用。影响因素：</a:t>
            </a:r>
            <a:r>
              <a:rPr lang="zh-CN" altLang="en-US" sz="2800" dirty="0" smtClean="0">
                <a:solidFill>
                  <a:srgbClr val="0000FF"/>
                </a:solidFill>
              </a:rPr>
              <a:t>时间</a:t>
            </a:r>
            <a:r>
              <a:rPr lang="zh-CN" altLang="en-US" sz="2800" dirty="0" smtClean="0"/>
              <a:t>、</a:t>
            </a:r>
            <a:r>
              <a:rPr lang="zh-CN" altLang="en-US" sz="2800" dirty="0">
                <a:solidFill>
                  <a:srgbClr val="0000FF"/>
                </a:solidFill>
              </a:rPr>
              <a:t>产量</a:t>
            </a:r>
            <a:r>
              <a:rPr lang="zh-CN" altLang="en-US" sz="2800" dirty="0" smtClean="0"/>
              <a:t>、</a:t>
            </a:r>
            <a:r>
              <a:rPr lang="zh-CN" altLang="en-US" sz="2800" dirty="0">
                <a:solidFill>
                  <a:srgbClr val="0000FF"/>
                </a:solidFill>
              </a:rPr>
              <a:t>商品化</a:t>
            </a:r>
            <a:r>
              <a:rPr lang="zh-CN" altLang="en-US" sz="2800" dirty="0" smtClean="0"/>
              <a:t>。</a:t>
            </a:r>
            <a:endParaRPr lang="zh-CN" altLang="en-US" sz="2800" dirty="0" smtClean="0"/>
          </a:p>
          <a:p>
            <a:pPr marL="0" indent="0" eaLnBrk="1" hangingPunct="1">
              <a:lnSpc>
                <a:spcPct val="90000"/>
              </a:lnSpc>
              <a:buClr>
                <a:srgbClr val="FF3300"/>
              </a:buClr>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价格</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zh-CN" altLang="en-US" sz="2800" dirty="0" smtClean="0"/>
              <a:t>       价格是指一个计算机系统销售时的金额。以一个价值$1000的</a:t>
            </a:r>
            <a:r>
              <a:rPr lang="en-US" altLang="zh-CN" sz="2800" dirty="0" smtClean="0"/>
              <a:t>PC</a:t>
            </a:r>
            <a:r>
              <a:rPr lang="zh-CN" altLang="en-US" sz="2800" dirty="0" smtClean="0"/>
              <a:t>为例（</a:t>
            </a:r>
            <a:r>
              <a:rPr lang="zh-CN" altLang="en-US" sz="2800" dirty="0" smtClean="0">
                <a:hlinkClick r:id="rId3" action="ppaction://hlinksldjump"/>
              </a:rPr>
              <a:t>图</a:t>
            </a:r>
            <a:r>
              <a:rPr lang="zh-CN" altLang="en-US" sz="2800" dirty="0" smtClean="0"/>
              <a:t>）来介绍价格的构成：</a:t>
            </a:r>
            <a:endParaRPr lang="zh-CN" altLang="en-US" sz="2800" dirty="0" smtClean="0"/>
          </a:p>
        </p:txBody>
      </p:sp>
      <p:sp>
        <p:nvSpPr>
          <p:cNvPr id="71685" name="Text Box 7"/>
          <p:cNvSpPr txBox="1">
            <a:spLocks noChangeArrowheads="1"/>
          </p:cNvSpPr>
          <p:nvPr/>
        </p:nvSpPr>
        <p:spPr bwMode="auto">
          <a:xfrm>
            <a:off x="838200" y="5638800"/>
            <a:ext cx="7620000" cy="525463"/>
          </a:xfrm>
          <a:prstGeom prst="rect">
            <a:avLst/>
          </a:prstGeom>
          <a:solidFill>
            <a:srgbClr val="FFFF00"/>
          </a:solidFill>
          <a:ln w="28575">
            <a:solidFill>
              <a:schemeClr val="tx1"/>
            </a:solidFill>
            <a:miter lim="800000"/>
          </a:ln>
          <a:effectLst>
            <a:outerShdw dist="107763" dir="2700000" algn="ctr" rotWithShape="0">
              <a:schemeClr val="bg2"/>
            </a:outerShdw>
          </a:effec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800">
                <a:latin typeface="Times New Roman" panose="02020603050405020304" pitchFamily="18" charset="0"/>
                <a:ea typeface="宋体" panose="02010600030101010101" pitchFamily="2" charset="-122"/>
              </a:rPr>
              <a:t>标价＝</a:t>
            </a:r>
            <a:r>
              <a:rPr lang="zh-CN" altLang="en-US" sz="2800">
                <a:latin typeface="宋体" panose="02010600030101010101" pitchFamily="2" charset="-122"/>
                <a:ea typeface="宋体" panose="02010600030101010101" pitchFamily="2" charset="-122"/>
              </a:rPr>
              <a:t>元件成本＋直接成本＋毛利</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平均折扣</a:t>
            </a:r>
            <a:endParaRPr lang="zh-CN" altLang="en-US" sz="2800">
              <a:latin typeface="Times New Roman" panose="02020603050405020304" pitchFamily="18" charset="0"/>
              <a:ea typeface="宋体" panose="02010600030101010101" pitchFamily="2" charset="-122"/>
            </a:endParaRPr>
          </a:p>
        </p:txBody>
      </p:sp>
      <p:sp>
        <p:nvSpPr>
          <p:cNvPr id="71686"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4" name="camera.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06" name="Picture 1030" descr="Ch1-fig10"/>
          <p:cNvPicPr>
            <a:picLocks noChangeAspect="1" noChangeArrowheads="1"/>
          </p:cNvPicPr>
          <p:nvPr/>
        </p:nvPicPr>
        <p:blipFill>
          <a:blip r:embed="rId1">
            <a:extLst>
              <a:ext uri="{28A0092B-C50C-407E-A947-70E740481C1C}">
                <a14:useLocalDpi xmlns:a14="http://schemas.microsoft.com/office/drawing/2010/main" val="0"/>
              </a:ext>
            </a:extLst>
          </a:blip>
          <a:srcRect t="31999" b="7111"/>
          <a:stretch>
            <a:fillRect/>
          </a:stretch>
        </p:blipFill>
        <p:spPr bwMode="auto">
          <a:xfrm>
            <a:off x="457200" y="1981200"/>
            <a:ext cx="804703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 Box 1031"/>
          <p:cNvSpPr txBox="1">
            <a:spLocks noChangeArrowheads="1"/>
          </p:cNvSpPr>
          <p:nvPr/>
        </p:nvSpPr>
        <p:spPr bwMode="auto">
          <a:xfrm>
            <a:off x="468313" y="765175"/>
            <a:ext cx="3810000" cy="11906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5184775">
              <a:spcBef>
                <a:spcPct val="0"/>
              </a:spcBef>
              <a:defRPr kumimoji="1" sz="2400">
                <a:solidFill>
                  <a:schemeClr val="tx1"/>
                </a:solidFill>
                <a:latin typeface="Times New Roman" panose="02020603050405020304" pitchFamily="18" charset="0"/>
                <a:ea typeface="宋体" panose="02010600030101010101" pitchFamily="2" charset="-122"/>
              </a:defRPr>
            </a:lvl2pPr>
            <a:lvl3pPr marL="5375275">
              <a:spcBef>
                <a:spcPct val="0"/>
              </a:spcBef>
              <a:defRPr kumimoji="1" sz="2400">
                <a:solidFill>
                  <a:schemeClr val="tx1"/>
                </a:solidFill>
                <a:latin typeface="Times New Roman" panose="02020603050405020304" pitchFamily="18" charset="0"/>
                <a:ea typeface="宋体" panose="02010600030101010101" pitchFamily="2" charset="-122"/>
              </a:defRPr>
            </a:lvl3pPr>
            <a:lvl4pPr marL="5565775">
              <a:spcBef>
                <a:spcPct val="0"/>
              </a:spcBef>
              <a:defRPr kumimoji="1" sz="2400">
                <a:solidFill>
                  <a:schemeClr val="tx1"/>
                </a:solidFill>
                <a:latin typeface="Times New Roman" panose="02020603050405020304" pitchFamily="18" charset="0"/>
                <a:ea typeface="宋体" panose="02010600030101010101" pitchFamily="2" charset="-122"/>
              </a:defRPr>
            </a:lvl4pPr>
            <a:lvl5pPr marL="5756275">
              <a:spcBef>
                <a:spcPct val="0"/>
              </a:spcBef>
              <a:defRPr kumimoji="1" sz="2400">
                <a:solidFill>
                  <a:schemeClr val="tx1"/>
                </a:solidFill>
                <a:latin typeface="Times New Roman" panose="02020603050405020304" pitchFamily="18" charset="0"/>
                <a:ea typeface="宋体" panose="02010600030101010101" pitchFamily="2" charset="-122"/>
              </a:defRPr>
            </a:lvl5pPr>
            <a:lvl6pPr marL="6213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6670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7127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75850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defRPr/>
            </a:pPr>
            <a:r>
              <a:rPr lang="zh-CN" altLang="en-US" sz="1800" b="1" smtClean="0">
                <a:solidFill>
                  <a:srgbClr val="FF3300"/>
                </a:solidFill>
                <a:effectLst>
                  <a:outerShdw blurRad="38100" dist="38100" dir="2700000" algn="tl">
                    <a:srgbClr val="000000"/>
                  </a:outerShdw>
                </a:effectLst>
                <a:latin typeface="楷体_GB2312" pitchFamily="49" charset="-122"/>
                <a:ea typeface="楷体_GB2312" pitchFamily="49" charset="-122"/>
              </a:rPr>
              <a:t> 直接成本</a:t>
            </a:r>
            <a:r>
              <a:rPr lang="zh-CN" altLang="en-US" sz="1800" b="1" smtClean="0">
                <a:latin typeface="楷体_GB2312" pitchFamily="49" charset="-122"/>
                <a:ea typeface="楷体_GB2312" pitchFamily="49" charset="-122"/>
              </a:rPr>
              <a:t>是指与生产一件产品直接有关的成本，包括劳动力成本、保证金（在保质期间系统在用户那边失灵时的更换或维修费用）等。</a:t>
            </a:r>
            <a:endParaRPr lang="zh-CN" altLang="en-US" sz="1800" b="1" smtClean="0">
              <a:latin typeface="楷体_GB2312" pitchFamily="49" charset="-122"/>
              <a:ea typeface="楷体_GB2312" pitchFamily="49" charset="-122"/>
            </a:endParaRPr>
          </a:p>
        </p:txBody>
      </p:sp>
      <p:sp>
        <p:nvSpPr>
          <p:cNvPr id="67592" name="Text Box 1032"/>
          <p:cNvSpPr txBox="1">
            <a:spLocks noChangeArrowheads="1"/>
          </p:cNvSpPr>
          <p:nvPr/>
        </p:nvSpPr>
        <p:spPr bwMode="auto">
          <a:xfrm>
            <a:off x="4643438" y="476250"/>
            <a:ext cx="3810000" cy="1465263"/>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5184775">
              <a:spcBef>
                <a:spcPct val="0"/>
              </a:spcBef>
              <a:defRPr kumimoji="1" sz="2400">
                <a:solidFill>
                  <a:schemeClr val="tx1"/>
                </a:solidFill>
                <a:latin typeface="Times New Roman" panose="02020603050405020304" pitchFamily="18" charset="0"/>
                <a:ea typeface="宋体" panose="02010600030101010101" pitchFamily="2" charset="-122"/>
              </a:defRPr>
            </a:lvl2pPr>
            <a:lvl3pPr marL="5375275">
              <a:spcBef>
                <a:spcPct val="0"/>
              </a:spcBef>
              <a:defRPr kumimoji="1" sz="2400">
                <a:solidFill>
                  <a:schemeClr val="tx1"/>
                </a:solidFill>
                <a:latin typeface="Times New Roman" panose="02020603050405020304" pitchFamily="18" charset="0"/>
                <a:ea typeface="宋体" panose="02010600030101010101" pitchFamily="2" charset="-122"/>
              </a:defRPr>
            </a:lvl3pPr>
            <a:lvl4pPr marL="5565775">
              <a:spcBef>
                <a:spcPct val="0"/>
              </a:spcBef>
              <a:defRPr kumimoji="1" sz="2400">
                <a:solidFill>
                  <a:schemeClr val="tx1"/>
                </a:solidFill>
                <a:latin typeface="Times New Roman" panose="02020603050405020304" pitchFamily="18" charset="0"/>
                <a:ea typeface="宋体" panose="02010600030101010101" pitchFamily="2" charset="-122"/>
              </a:defRPr>
            </a:lvl4pPr>
            <a:lvl5pPr marL="5756275">
              <a:spcBef>
                <a:spcPct val="0"/>
              </a:spcBef>
              <a:defRPr kumimoji="1" sz="2400">
                <a:solidFill>
                  <a:schemeClr val="tx1"/>
                </a:solidFill>
                <a:latin typeface="Times New Roman" panose="02020603050405020304" pitchFamily="18" charset="0"/>
                <a:ea typeface="宋体" panose="02010600030101010101" pitchFamily="2" charset="-122"/>
              </a:defRPr>
            </a:lvl5pPr>
            <a:lvl6pPr marL="6213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6670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7127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75850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Ø"/>
              <a:defRPr/>
            </a:pPr>
            <a:r>
              <a:rPr lang="zh-CN" altLang="en-US" sz="1800" b="1" smtClean="0">
                <a:solidFill>
                  <a:srgbClr val="FF3300"/>
                </a:solidFill>
                <a:effectLst>
                  <a:outerShdw blurRad="38100" dist="38100" dir="2700000" algn="tl">
                    <a:srgbClr val="000000"/>
                  </a:outerShdw>
                </a:effectLst>
                <a:latin typeface="楷体_GB2312" pitchFamily="49" charset="-122"/>
                <a:ea typeface="楷体_GB2312" pitchFamily="49" charset="-122"/>
              </a:rPr>
              <a:t> 毛利（间接成本）</a:t>
            </a:r>
            <a:r>
              <a:rPr lang="zh-CN" altLang="en-US" sz="1800" b="1" smtClean="0">
                <a:latin typeface="楷体_GB2312" pitchFamily="49" charset="-122"/>
                <a:ea typeface="楷体_GB2312" pitchFamily="49" charset="-122"/>
              </a:rPr>
              <a:t>是指与生产一件产品间接有关的成本，包括公司的研发费用、营销费用、设备维护费用、场地租金、财务成本、税前利润和税。 </a:t>
            </a:r>
            <a:endParaRPr lang="zh-CN" altLang="en-US" sz="1800" b="1" smtClean="0">
              <a:latin typeface="楷体_GB2312" pitchFamily="49" charset="-122"/>
              <a:ea typeface="楷体_GB2312" pitchFamily="49" charset="-122"/>
            </a:endParaRPr>
          </a:p>
        </p:txBody>
      </p:sp>
      <p:sp>
        <p:nvSpPr>
          <p:cNvPr id="67587" name="AutoShape 1027">
            <a:hlinkClick r:id="rId2" action="ppaction://hlinksldjump" highlightClick="1"/>
          </p:cNvPr>
          <p:cNvSpPr>
            <a:spLocks noChangeArrowheads="1"/>
          </p:cNvSpPr>
          <p:nvPr/>
        </p:nvSpPr>
        <p:spPr bwMode="auto">
          <a:xfrm>
            <a:off x="82296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72710" name="Text Box 103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zh-CN" altLang="en-US" smtClean="0"/>
              <a:t>性  能</a:t>
            </a:r>
            <a:endParaRPr lang="zh-CN" altLang="en-US" smtClean="0"/>
          </a:p>
        </p:txBody>
      </p:sp>
      <p:sp>
        <p:nvSpPr>
          <p:cNvPr id="737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endParaRPr lang="zh-CN" altLang="en-US" sz="1200" b="0">
              <a:latin typeface="Times New Roman" panose="02020603050405020304" pitchFamily="18" charset="0"/>
              <a:ea typeface="幼圆" panose="02010509060101010101" pitchFamily="49" charset="-122"/>
            </a:endParaRPr>
          </a:p>
        </p:txBody>
      </p:sp>
      <p:sp>
        <p:nvSpPr>
          <p:cNvPr id="73732" name="Rectangle 4"/>
          <p:cNvSpPr>
            <a:spLocks noGrp="1" noChangeArrowheads="1"/>
          </p:cNvSpPr>
          <p:nvPr>
            <p:ph type="body" idx="1"/>
          </p:nvPr>
        </p:nvSpPr>
        <p:spPr>
          <a:xfrm>
            <a:off x="2843213" y="2493963"/>
            <a:ext cx="4265612" cy="3095625"/>
          </a:xfrm>
        </p:spPr>
        <p:txBody>
          <a:bodyPr/>
          <a:lstStyle/>
          <a:p>
            <a:pPr eaLnBrk="1" hangingPunct="1">
              <a:lnSpc>
                <a:spcPct val="170000"/>
              </a:lnSpc>
            </a:pPr>
            <a:r>
              <a:rPr lang="zh-CN" altLang="en-US" smtClean="0"/>
              <a:t> </a:t>
            </a:r>
            <a:r>
              <a:rPr lang="zh-CN" altLang="en-US" smtClean="0">
                <a:hlinkClick r:id="rId3" action="ppaction://hlinksldjump"/>
              </a:rPr>
              <a:t>性能标准</a:t>
            </a:r>
            <a:endParaRPr lang="zh-CN" altLang="en-US" smtClean="0"/>
          </a:p>
          <a:p>
            <a:pPr eaLnBrk="1" hangingPunct="1">
              <a:lnSpc>
                <a:spcPct val="170000"/>
              </a:lnSpc>
            </a:pPr>
            <a:r>
              <a:rPr lang="zh-CN" altLang="en-US" smtClean="0"/>
              <a:t> </a:t>
            </a:r>
            <a:r>
              <a:rPr lang="zh-CN" altLang="en-US" smtClean="0">
                <a:hlinkClick r:id="rId4" action="ppaction://hlinksldjump"/>
              </a:rPr>
              <a:t>基准测试程序套件 </a:t>
            </a:r>
            <a:endParaRPr lang="zh-CN" altLang="en-US" smtClean="0"/>
          </a:p>
          <a:p>
            <a:pPr eaLnBrk="1" hangingPunct="1">
              <a:lnSpc>
                <a:spcPct val="170000"/>
              </a:lnSpc>
            </a:pPr>
            <a:r>
              <a:rPr lang="zh-CN" altLang="en-US" smtClean="0"/>
              <a:t> </a:t>
            </a:r>
            <a:r>
              <a:rPr lang="zh-CN" altLang="en-US" smtClean="0">
                <a:hlinkClick r:id="rId5" action="ppaction://hlinksldjump"/>
              </a:rPr>
              <a:t>性能比较</a:t>
            </a:r>
            <a:endParaRPr lang="zh-CN" altLang="en-US"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zh-CN" altLang="en-US" smtClean="0"/>
              <a:t>性能标准</a:t>
            </a:r>
            <a:endParaRPr lang="zh-CN" altLang="en-US" smtClean="0"/>
          </a:p>
        </p:txBody>
      </p:sp>
      <p:sp>
        <p:nvSpPr>
          <p:cNvPr id="747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endParaRPr lang="zh-CN" altLang="en-US" sz="1200" b="0">
              <a:latin typeface="Times New Roman" panose="02020603050405020304" pitchFamily="18" charset="0"/>
              <a:ea typeface="幼圆" panose="02010509060101010101" pitchFamily="49" charset="-122"/>
            </a:endParaRPr>
          </a:p>
        </p:txBody>
      </p:sp>
      <p:sp>
        <p:nvSpPr>
          <p:cNvPr id="113669" name="Rectangle 5"/>
          <p:cNvSpPr>
            <a:spLocks noGrp="1" noChangeArrowheads="1"/>
          </p:cNvSpPr>
          <p:nvPr>
            <p:ph type="body" idx="1"/>
          </p:nvPr>
        </p:nvSpPr>
        <p:spPr>
          <a:xfrm>
            <a:off x="809625" y="1989138"/>
            <a:ext cx="7958138" cy="1860550"/>
          </a:xfrm>
        </p:spPr>
        <p:txBody>
          <a:bodyPr/>
          <a:lstStyle/>
          <a:p>
            <a:pPr marL="0" indent="0" eaLnBrk="1" hangingPunct="1">
              <a:buFont typeface="Wingdings" panose="05000000000000000000" pitchFamily="2" charset="2"/>
              <a:buNone/>
              <a:defRPr/>
            </a:pPr>
            <a:r>
              <a:rPr lang="zh-CN" altLang="en-US" dirty="0" smtClean="0"/>
              <a:t>       衡量计算机性能的唯一永久而且可靠的标准是：</a:t>
            </a:r>
            <a:r>
              <a:rPr lang="zh-CN" altLang="en-US" dirty="0" smtClean="0">
                <a:solidFill>
                  <a:srgbClr val="FF3300"/>
                </a:solidFill>
                <a:effectLst>
                  <a:outerShdw blurRad="38100" dist="38100" dir="2700000" algn="tl">
                    <a:srgbClr val="C0C0C0"/>
                  </a:outerShdw>
                </a:effectLst>
              </a:rPr>
              <a:t>真实程序的执行时间</a:t>
            </a:r>
            <a:r>
              <a:rPr lang="zh-CN" altLang="en-US" dirty="0" smtClean="0"/>
              <a:t>。下面介绍几种较流行的替代标准及其不足：</a:t>
            </a:r>
            <a:endParaRPr lang="zh-CN" altLang="en-US" dirty="0" smtClean="0"/>
          </a:p>
        </p:txBody>
      </p:sp>
      <p:sp>
        <p:nvSpPr>
          <p:cNvPr id="74757" name="Rectangle 6"/>
          <p:cNvSpPr>
            <a:spLocks noChangeArrowheads="1"/>
          </p:cNvSpPr>
          <p:nvPr/>
        </p:nvSpPr>
        <p:spPr bwMode="auto">
          <a:xfrm>
            <a:off x="2700338" y="3716338"/>
            <a:ext cx="43529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58825"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77925"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597025"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16125"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30000"/>
              </a:lnSpc>
            </a:pPr>
            <a:r>
              <a:rPr lang="en-US" altLang="zh-CN"/>
              <a:t>  </a:t>
            </a:r>
            <a:r>
              <a:rPr lang="en-US" altLang="zh-CN">
                <a:hlinkClick r:id="rId4" action="ppaction://hlinksldjump"/>
              </a:rPr>
              <a:t>MIPS</a:t>
            </a:r>
            <a:endParaRPr lang="en-US" altLang="zh-CN"/>
          </a:p>
          <a:p>
            <a:pPr eaLnBrk="1" hangingPunct="1">
              <a:lnSpc>
                <a:spcPct val="130000"/>
              </a:lnSpc>
            </a:pPr>
            <a:r>
              <a:rPr lang="en-US" altLang="zh-CN"/>
              <a:t>  </a:t>
            </a:r>
            <a:r>
              <a:rPr lang="en-US" altLang="zh-CN">
                <a:hlinkClick r:id="rId5" action="ppaction://hlinksldjump"/>
              </a:rPr>
              <a:t>MFLOPS</a:t>
            </a:r>
            <a:endParaRPr lang="en-US" altLang="zh-CN"/>
          </a:p>
          <a:p>
            <a:pPr eaLnBrk="1" hangingPunct="1">
              <a:lnSpc>
                <a:spcPct val="130000"/>
              </a:lnSpc>
            </a:pPr>
            <a:r>
              <a:rPr lang="zh-CN" altLang="en-US"/>
              <a:t>  </a:t>
            </a:r>
            <a:r>
              <a:rPr lang="zh-CN" altLang="en-US">
                <a:hlinkClick r:id="rId6" action="ppaction://hlinksldjump"/>
              </a:rPr>
              <a:t>选择程序评价性能</a:t>
            </a:r>
            <a:endParaRPr lang="zh-CN" altLang="en-US"/>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altLang="zh-CN" smtClean="0"/>
              <a:t>MIPS</a:t>
            </a:r>
            <a:endParaRPr lang="en-US" altLang="zh-CN" smtClean="0"/>
          </a:p>
        </p:txBody>
      </p:sp>
      <p:sp>
        <p:nvSpPr>
          <p:cNvPr id="757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endParaRPr lang="zh-CN" altLang="en-US" sz="1200" b="0">
              <a:latin typeface="Times New Roman" panose="02020603050405020304" pitchFamily="18" charset="0"/>
              <a:ea typeface="幼圆" panose="02010509060101010101" pitchFamily="49" charset="-122"/>
            </a:endParaRPr>
          </a:p>
        </p:txBody>
      </p:sp>
      <p:sp>
        <p:nvSpPr>
          <p:cNvPr id="75780" name="Rectangle 6"/>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smtClean="0"/>
              <a:t>        MIPS（</a:t>
            </a:r>
            <a:r>
              <a:rPr lang="zh-CN" altLang="en-US" sz="2400" smtClean="0"/>
              <a:t>每秒百万条指令数）定义为：</a:t>
            </a:r>
            <a:endParaRPr lang="zh-CN" altLang="en-US" sz="2400" smtClean="0"/>
          </a:p>
          <a:p>
            <a:pPr eaLnBrk="1" hangingPunct="1">
              <a:buFont typeface="Wingdings" panose="05000000000000000000" pitchFamily="2" charset="2"/>
              <a:buNone/>
            </a:pPr>
            <a:endParaRPr lang="zh-CN" altLang="en-US" sz="2400" smtClean="0"/>
          </a:p>
          <a:p>
            <a:pPr eaLnBrk="1" hangingPunct="1">
              <a:buFont typeface="Wingdings" panose="05000000000000000000" pitchFamily="2" charset="2"/>
              <a:buNone/>
            </a:pPr>
            <a:endParaRPr lang="zh-CN" altLang="en-US" sz="2400" smtClean="0"/>
          </a:p>
          <a:p>
            <a:pPr eaLnBrk="1" hangingPunct="1">
              <a:buFont typeface="Wingdings" panose="05000000000000000000" pitchFamily="2" charset="2"/>
              <a:buNone/>
            </a:pPr>
            <a:endParaRPr lang="zh-CN" altLang="en-US" sz="2400" smtClean="0"/>
          </a:p>
          <a:p>
            <a:pPr eaLnBrk="1" hangingPunct="1">
              <a:buFont typeface="Wingdings" panose="05000000000000000000" pitchFamily="2" charset="2"/>
              <a:buNone/>
            </a:pPr>
            <a:r>
              <a:rPr lang="zh-CN" altLang="en-US" sz="2400" smtClean="0"/>
              <a:t>        程序的执行时间为：</a:t>
            </a:r>
            <a:endParaRPr lang="zh-CN" altLang="en-US" sz="2400" smtClean="0"/>
          </a:p>
        </p:txBody>
      </p:sp>
      <p:graphicFrame>
        <p:nvGraphicFramePr>
          <p:cNvPr id="75781" name="Object 7"/>
          <p:cNvGraphicFramePr>
            <a:graphicFrameLocks noChangeAspect="1"/>
          </p:cNvGraphicFramePr>
          <p:nvPr/>
        </p:nvGraphicFramePr>
        <p:xfrm>
          <a:off x="2195513" y="2708275"/>
          <a:ext cx="4545012" cy="838200"/>
        </p:xfrm>
        <a:graphic>
          <a:graphicData uri="http://schemas.openxmlformats.org/presentationml/2006/ole">
            <mc:AlternateContent xmlns:mc="http://schemas.openxmlformats.org/markup-compatibility/2006">
              <mc:Choice xmlns:v="urn:schemas-microsoft-com:vml" Requires="v">
                <p:oleObj spid="_x0000_s75833" name="公式" r:id="rId5" imgW="2260600" imgH="419100" progId="Equation.3">
                  <p:embed/>
                </p:oleObj>
              </mc:Choice>
              <mc:Fallback>
                <p:oleObj name="公式" r:id="rId5" imgW="22606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708275"/>
                        <a:ext cx="4545012"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75782" name="Object 8"/>
          <p:cNvGraphicFramePr>
            <a:graphicFrameLocks noChangeAspect="1"/>
          </p:cNvGraphicFramePr>
          <p:nvPr/>
        </p:nvGraphicFramePr>
        <p:xfrm>
          <a:off x="2195513" y="4437063"/>
          <a:ext cx="2108200" cy="812800"/>
        </p:xfrm>
        <a:graphic>
          <a:graphicData uri="http://schemas.openxmlformats.org/presentationml/2006/ole">
            <mc:AlternateContent xmlns:mc="http://schemas.openxmlformats.org/markup-compatibility/2006">
              <mc:Choice xmlns:v="urn:schemas-microsoft-com:vml" Requires="v">
                <p:oleObj spid="_x0000_s75834" name="公式" r:id="rId7" imgW="1053465" imgH="406400" progId="Equation.3">
                  <p:embed/>
                </p:oleObj>
              </mc:Choice>
              <mc:Fallback>
                <p:oleObj name="公式" r:id="rId7" imgW="1053465" imgH="406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437063"/>
                        <a:ext cx="2108200" cy="8128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75783" name="Text Box 9"/>
          <p:cNvSpPr txBox="1">
            <a:spLocks noChangeArrowheads="1"/>
          </p:cNvSpPr>
          <p:nvPr/>
        </p:nvSpPr>
        <p:spPr bwMode="auto">
          <a:xfrm>
            <a:off x="4787900" y="4149725"/>
            <a:ext cx="4038600" cy="2100263"/>
          </a:xfrm>
          <a:prstGeom prst="rect">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solidFill>
                  <a:schemeClr val="bg1"/>
                </a:solidFill>
                <a:latin typeface="楷体_GB2312" pitchFamily="49" charset="-122"/>
              </a:rPr>
              <a:t>主要缺点：</a:t>
            </a:r>
            <a:endParaRPr lang="zh-CN" altLang="en-US" sz="2400">
              <a:solidFill>
                <a:schemeClr val="bg1"/>
              </a:solidFill>
              <a:latin typeface="楷体_GB2312" pitchFamily="49" charset="-122"/>
            </a:endParaRPr>
          </a:p>
          <a:p>
            <a:pPr eaLnBrk="1" hangingPunct="1">
              <a:spcBef>
                <a:spcPct val="50000"/>
              </a:spcBef>
              <a:buClr>
                <a:schemeClr val="bg1"/>
              </a:buClr>
              <a:buFont typeface="Wingdings" panose="05000000000000000000" pitchFamily="2" charset="2"/>
              <a:buChar char="Ø"/>
            </a:pPr>
            <a:r>
              <a:rPr lang="zh-CN" altLang="en-US" sz="2400">
                <a:solidFill>
                  <a:schemeClr val="bg1"/>
                </a:solidFill>
                <a:latin typeface="楷体_GB2312" pitchFamily="49" charset="-122"/>
              </a:rPr>
              <a:t> 不同指令的速度差别很大</a:t>
            </a:r>
            <a:endParaRPr lang="zh-CN" altLang="en-US" sz="2400">
              <a:solidFill>
                <a:schemeClr val="bg1"/>
              </a:solidFill>
              <a:latin typeface="楷体_GB2312" pitchFamily="49" charset="-122"/>
            </a:endParaRPr>
          </a:p>
          <a:p>
            <a:pPr eaLnBrk="1" hangingPunct="1">
              <a:spcBef>
                <a:spcPct val="50000"/>
              </a:spcBef>
              <a:buClr>
                <a:schemeClr val="bg1"/>
              </a:buClr>
              <a:buFont typeface="Wingdings" panose="05000000000000000000" pitchFamily="2" charset="2"/>
              <a:buChar char="Ø"/>
            </a:pPr>
            <a:r>
              <a:rPr lang="zh-CN" altLang="en-US" sz="2400">
                <a:solidFill>
                  <a:schemeClr val="bg1"/>
                </a:solidFill>
                <a:latin typeface="楷体_GB2312" pitchFamily="49" charset="-122"/>
              </a:rPr>
              <a:t> 指令使用频度差别很大</a:t>
            </a:r>
            <a:endParaRPr lang="zh-CN" altLang="en-US" sz="2400">
              <a:solidFill>
                <a:schemeClr val="bg1"/>
              </a:solidFill>
              <a:latin typeface="楷体_GB2312" pitchFamily="49" charset="-122"/>
            </a:endParaRPr>
          </a:p>
          <a:p>
            <a:pPr eaLnBrk="1" hangingPunct="1">
              <a:spcBef>
                <a:spcPct val="50000"/>
              </a:spcBef>
              <a:buClr>
                <a:schemeClr val="bg1"/>
              </a:buClr>
              <a:buFont typeface="Wingdings" panose="05000000000000000000" pitchFamily="2" charset="2"/>
              <a:buChar char="Ø"/>
            </a:pPr>
            <a:r>
              <a:rPr lang="zh-CN" altLang="en-US" sz="2400">
                <a:solidFill>
                  <a:schemeClr val="bg1"/>
                </a:solidFill>
                <a:latin typeface="楷体_GB2312" pitchFamily="49" charset="-122"/>
              </a:rPr>
              <a:t> 有相当多的非功能性指令</a:t>
            </a:r>
            <a:endParaRPr lang="zh-CN" altLang="en-US" sz="2400">
              <a:solidFill>
                <a:schemeClr val="bg1"/>
              </a:solidFill>
              <a:latin typeface="楷体_GB2312" pitchFamily="49" charset="-122"/>
            </a:endParaRPr>
          </a:p>
        </p:txBody>
      </p:sp>
      <p:sp>
        <p:nvSpPr>
          <p:cNvPr id="75784" name="AutoShape 10"/>
          <p:cNvSpPr>
            <a:spLocks noChangeArrowheads="1"/>
          </p:cNvSpPr>
          <p:nvPr/>
        </p:nvSpPr>
        <p:spPr bwMode="auto">
          <a:xfrm>
            <a:off x="1371600" y="5562600"/>
            <a:ext cx="2590800" cy="609600"/>
          </a:xfrm>
          <a:prstGeom prst="cloudCallout">
            <a:avLst>
              <a:gd name="adj1" fmla="val 77634"/>
              <a:gd name="adj2" fmla="val -56773"/>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solidFill>
                  <a:srgbClr val="3333FF"/>
                </a:solidFill>
              </a14:hiddenFill>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400" b="0">
                <a:solidFill>
                  <a:srgbClr val="FF3300"/>
                </a:solidFill>
                <a:latin typeface="Times New Roman" panose="02020603050405020304" pitchFamily="18" charset="0"/>
                <a:ea typeface="方正舒体" panose="02010601030101010101" pitchFamily="2" charset="-122"/>
              </a:rPr>
              <a:t>遗憾啊！</a:t>
            </a:r>
            <a:endParaRPr lang="zh-CN" altLang="en-US" sz="2400" b="0">
              <a:solidFill>
                <a:srgbClr val="FF3300"/>
              </a:solidFill>
              <a:latin typeface="Times New Roman" panose="02020603050405020304" pitchFamily="18" charset="0"/>
              <a:ea typeface="方正舒体" panose="02010601030101010101" pitchFamily="2"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altLang="zh-CN" smtClean="0"/>
              <a:t>MFLOPS</a:t>
            </a:r>
            <a:endParaRPr lang="en-US" altLang="zh-CN" smtClean="0"/>
          </a:p>
        </p:txBody>
      </p:sp>
      <p:sp>
        <p:nvSpPr>
          <p:cNvPr id="768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endParaRPr lang="zh-CN" altLang="en-US" sz="1200" b="0">
              <a:latin typeface="Times New Roman" panose="02020603050405020304" pitchFamily="18" charset="0"/>
              <a:ea typeface="幼圆" panose="02010509060101010101" pitchFamily="49" charset="-122"/>
            </a:endParaRPr>
          </a:p>
        </p:txBody>
      </p:sp>
      <p:sp>
        <p:nvSpPr>
          <p:cNvPr id="76804" name="Rectangle 4"/>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zh-CN" sz="2400" smtClean="0"/>
              <a:t>       MFLOPS（</a:t>
            </a:r>
            <a:r>
              <a:rPr lang="zh-CN" altLang="en-US" sz="2400" smtClean="0"/>
              <a:t>每秒百万次浮点操作次数）定义为：</a:t>
            </a:r>
            <a:endParaRPr lang="zh-CN" altLang="en-US" sz="2400" smtClean="0"/>
          </a:p>
          <a:p>
            <a:pPr marL="0" indent="0" eaLnBrk="1" hangingPunct="1">
              <a:buFont typeface="Wingdings" panose="05000000000000000000" pitchFamily="2" charset="2"/>
              <a:buNone/>
            </a:pPr>
            <a:endParaRPr lang="zh-CN" altLang="en-US" sz="2400" smtClean="0"/>
          </a:p>
          <a:p>
            <a:pPr marL="0" indent="0" eaLnBrk="1" hangingPunct="1">
              <a:buFont typeface="Wingdings" panose="05000000000000000000" pitchFamily="2" charset="2"/>
              <a:buNone/>
            </a:pPr>
            <a:endParaRPr lang="en-US" altLang="zh-CN" sz="2400" smtClean="0"/>
          </a:p>
          <a:p>
            <a:pPr marL="0" indent="0" eaLnBrk="1" hangingPunct="1">
              <a:buFont typeface="Wingdings" panose="05000000000000000000" pitchFamily="2" charset="2"/>
              <a:buNone/>
            </a:pPr>
            <a:endParaRPr lang="en-US" altLang="zh-CN" sz="2400" smtClean="0"/>
          </a:p>
          <a:p>
            <a:pPr marL="0" indent="0" eaLnBrk="1" hangingPunct="1">
              <a:buFont typeface="Wingdings" panose="05000000000000000000" pitchFamily="2" charset="2"/>
              <a:buNone/>
            </a:pPr>
            <a:r>
              <a:rPr lang="en-US" altLang="zh-CN" sz="2400" smtClean="0"/>
              <a:t>       MFLOPS</a:t>
            </a:r>
            <a:r>
              <a:rPr lang="zh-CN" altLang="en-US" sz="2400" smtClean="0"/>
              <a:t>只能衡量机器浮点操作的性能，而不能体现机器的整体性能。</a:t>
            </a:r>
            <a:endParaRPr lang="zh-CN" altLang="en-US" sz="2400" smtClean="0"/>
          </a:p>
        </p:txBody>
      </p:sp>
      <p:graphicFrame>
        <p:nvGraphicFramePr>
          <p:cNvPr id="76805" name="Object 5"/>
          <p:cNvGraphicFramePr>
            <a:graphicFrameLocks noChangeAspect="1"/>
          </p:cNvGraphicFramePr>
          <p:nvPr/>
        </p:nvGraphicFramePr>
        <p:xfrm>
          <a:off x="2051050" y="2636838"/>
          <a:ext cx="4724400" cy="838200"/>
        </p:xfrm>
        <a:graphic>
          <a:graphicData uri="http://schemas.openxmlformats.org/presentationml/2006/ole">
            <mc:AlternateContent xmlns:mc="http://schemas.openxmlformats.org/markup-compatibility/2006">
              <mc:Choice xmlns:v="urn:schemas-microsoft-com:vml" Requires="v">
                <p:oleObj spid="_x0000_s76832" name="公式" r:id="rId5" imgW="2349500" imgH="419100" progId="Equation.3">
                  <p:embed/>
                </p:oleObj>
              </mc:Choice>
              <mc:Fallback>
                <p:oleObj name="公式" r:id="rId5" imgW="23495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636838"/>
                        <a:ext cx="4724400"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76806" name="Text Box 8"/>
          <p:cNvSpPr txBox="1">
            <a:spLocks noChangeArrowheads="1"/>
          </p:cNvSpPr>
          <p:nvPr/>
        </p:nvSpPr>
        <p:spPr bwMode="auto">
          <a:xfrm>
            <a:off x="4419600" y="4572000"/>
            <a:ext cx="4038600" cy="1552575"/>
          </a:xfrm>
          <a:prstGeom prst="rect">
            <a:avLst/>
          </a:prstGeom>
          <a:solidFill>
            <a:srgbClr val="FF33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2400">
                <a:solidFill>
                  <a:schemeClr val="bg1"/>
                </a:solidFill>
                <a:latin typeface="楷体_GB2312" pitchFamily="49" charset="-122"/>
              </a:rPr>
              <a:t>主要缺点：</a:t>
            </a:r>
            <a:endParaRPr lang="zh-CN" altLang="en-US" sz="2400">
              <a:solidFill>
                <a:schemeClr val="bg1"/>
              </a:solidFill>
              <a:latin typeface="楷体_GB2312" pitchFamily="49" charset="-122"/>
            </a:endParaRPr>
          </a:p>
          <a:p>
            <a:pPr eaLnBrk="1" hangingPunct="1">
              <a:spcBef>
                <a:spcPct val="50000"/>
              </a:spcBef>
              <a:buClr>
                <a:schemeClr val="bg1"/>
              </a:buClr>
              <a:buFont typeface="Wingdings" panose="05000000000000000000" pitchFamily="2" charset="2"/>
              <a:buChar char="Ø"/>
            </a:pPr>
            <a:r>
              <a:rPr lang="zh-CN" altLang="en-US" sz="2400">
                <a:solidFill>
                  <a:schemeClr val="bg1"/>
                </a:solidFill>
                <a:latin typeface="楷体_GB2312" pitchFamily="49" charset="-122"/>
              </a:rPr>
              <a:t> 依赖于浮点运算集</a:t>
            </a:r>
            <a:endParaRPr lang="zh-CN" altLang="en-US" sz="2400">
              <a:solidFill>
                <a:schemeClr val="bg1"/>
              </a:solidFill>
              <a:latin typeface="楷体_GB2312" pitchFamily="49" charset="-122"/>
            </a:endParaRPr>
          </a:p>
          <a:p>
            <a:pPr eaLnBrk="1" hangingPunct="1">
              <a:spcBef>
                <a:spcPct val="50000"/>
              </a:spcBef>
              <a:buClr>
                <a:schemeClr val="bg1"/>
              </a:buClr>
              <a:buFont typeface="Wingdings" panose="05000000000000000000" pitchFamily="2" charset="2"/>
              <a:buChar char="Ø"/>
            </a:pPr>
            <a:r>
              <a:rPr lang="zh-CN" altLang="en-US" sz="2400">
                <a:solidFill>
                  <a:schemeClr val="bg1"/>
                </a:solidFill>
                <a:latin typeface="楷体_GB2312" pitchFamily="49" charset="-122"/>
              </a:rPr>
              <a:t> 依赖于浮点操作类型</a:t>
            </a:r>
            <a:endParaRPr lang="zh-CN" altLang="en-US" sz="2400">
              <a:solidFill>
                <a:schemeClr val="bg1"/>
              </a:solidFill>
              <a:latin typeface="楷体_GB2312" pitchFamily="49" charset="-122"/>
            </a:endParaRPr>
          </a:p>
        </p:txBody>
      </p:sp>
      <p:sp>
        <p:nvSpPr>
          <p:cNvPr id="76807" name="AutoShape 9"/>
          <p:cNvSpPr>
            <a:spLocks noChangeArrowheads="1"/>
          </p:cNvSpPr>
          <p:nvPr/>
        </p:nvSpPr>
        <p:spPr bwMode="auto">
          <a:xfrm>
            <a:off x="1371600" y="5029200"/>
            <a:ext cx="2362200" cy="762000"/>
          </a:xfrm>
          <a:prstGeom prst="cloudCallout">
            <a:avLst>
              <a:gd name="adj1" fmla="val 68681"/>
              <a:gd name="adj2" fmla="val 48333"/>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solidFill>
                  <a:srgbClr val="3333FF"/>
                </a:solidFill>
              </a14:hiddenFill>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800" b="0">
                <a:solidFill>
                  <a:srgbClr val="FF3300"/>
                </a:solidFill>
                <a:latin typeface="Times New Roman" panose="02020603050405020304" pitchFamily="18" charset="0"/>
                <a:ea typeface="方正舒体" panose="02010601030101010101" pitchFamily="2" charset="-122"/>
              </a:rPr>
              <a:t>可惜！</a:t>
            </a:r>
            <a:endParaRPr lang="zh-CN" altLang="en-US" sz="2800" b="0">
              <a:solidFill>
                <a:srgbClr val="FF3300"/>
              </a:solidFill>
              <a:latin typeface="Times New Roman" panose="02020603050405020304" pitchFamily="18" charset="0"/>
              <a:ea typeface="方正舒体" panose="02010601030101010101" pitchFamily="2"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zh-CN" altLang="en-US" smtClean="0"/>
              <a:t>选择程序评价性能</a:t>
            </a:r>
            <a:endParaRPr lang="zh-CN" altLang="en-US" smtClean="0"/>
          </a:p>
        </p:txBody>
      </p:sp>
      <p:sp>
        <p:nvSpPr>
          <p:cNvPr id="778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endParaRPr lang="zh-CN" altLang="en-US" sz="1200" b="0">
              <a:latin typeface="Times New Roman" panose="02020603050405020304" pitchFamily="18" charset="0"/>
              <a:ea typeface="幼圆" panose="02010509060101010101" pitchFamily="49" charset="-122"/>
            </a:endParaRPr>
          </a:p>
        </p:txBody>
      </p:sp>
      <p:sp>
        <p:nvSpPr>
          <p:cNvPr id="77828" name="Rectangle 5"/>
          <p:cNvSpPr>
            <a:spLocks noGrp="1" noChangeArrowheads="1"/>
          </p:cNvSpPr>
          <p:nvPr>
            <p:ph type="body" idx="1"/>
          </p:nvPr>
        </p:nvSpPr>
        <p:spPr>
          <a:xfrm>
            <a:off x="809625" y="1989138"/>
            <a:ext cx="7958138" cy="1152525"/>
          </a:xfrm>
        </p:spPr>
        <p:txBody>
          <a:bodyPr/>
          <a:lstStyle/>
          <a:p>
            <a:pPr marL="0" indent="0" eaLnBrk="1" hangingPunct="1">
              <a:buFont typeface="Wingdings" panose="05000000000000000000" pitchFamily="2" charset="2"/>
              <a:buNone/>
            </a:pPr>
            <a:r>
              <a:rPr lang="zh-CN" altLang="en-US" sz="2800" smtClean="0"/>
              <a:t>       主要有5类测试程序（以测量准确程度递减的次序排列）：</a:t>
            </a:r>
            <a:endParaRPr lang="zh-CN" altLang="en-US" sz="2800" smtClean="0"/>
          </a:p>
        </p:txBody>
      </p:sp>
      <p:sp>
        <p:nvSpPr>
          <p:cNvPr id="77829" name="Rectangle 6"/>
          <p:cNvSpPr>
            <a:spLocks noChangeArrowheads="1"/>
          </p:cNvSpPr>
          <p:nvPr/>
        </p:nvSpPr>
        <p:spPr bwMode="auto">
          <a:xfrm>
            <a:off x="2484438" y="2997200"/>
            <a:ext cx="45720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30000"/>
              </a:lnSpc>
              <a:buSzPct val="85000"/>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5" action="ppaction://hlinksldjump"/>
              </a:rPr>
              <a:t>真实程序</a:t>
            </a:r>
            <a:endParaRPr lang="zh-CN" altLang="en-US" sz="2800">
              <a:latin typeface="楷体_GB2312" pitchFamily="49" charset="-122"/>
            </a:endParaRPr>
          </a:p>
          <a:p>
            <a:pPr eaLnBrk="1" hangingPunct="1">
              <a:lnSpc>
                <a:spcPct val="130000"/>
              </a:lnSpc>
              <a:buSzPct val="85000"/>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6" action="ppaction://hlinksldjump"/>
              </a:rPr>
              <a:t>改造/模拟程序</a:t>
            </a:r>
            <a:endParaRPr lang="zh-CN" altLang="en-US" sz="2800">
              <a:latin typeface="楷体_GB2312" pitchFamily="49" charset="-122"/>
            </a:endParaRPr>
          </a:p>
          <a:p>
            <a:pPr eaLnBrk="1" hangingPunct="1">
              <a:lnSpc>
                <a:spcPct val="130000"/>
              </a:lnSpc>
              <a:buSzPct val="85000"/>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7" action="ppaction://hlinksldjump"/>
              </a:rPr>
              <a:t>核心测试程序</a:t>
            </a:r>
            <a:endParaRPr lang="zh-CN" altLang="en-US" sz="2800">
              <a:latin typeface="楷体_GB2312" pitchFamily="49" charset="-122"/>
            </a:endParaRPr>
          </a:p>
          <a:p>
            <a:pPr eaLnBrk="1" hangingPunct="1">
              <a:lnSpc>
                <a:spcPct val="130000"/>
              </a:lnSpc>
              <a:buSzPct val="85000"/>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8" action="ppaction://hlinksldjump"/>
              </a:rPr>
              <a:t>小测试程序</a:t>
            </a:r>
            <a:endParaRPr lang="zh-CN" altLang="en-US" sz="2800">
              <a:latin typeface="楷体_GB2312" pitchFamily="49" charset="-122"/>
            </a:endParaRPr>
          </a:p>
          <a:p>
            <a:pPr eaLnBrk="1" hangingPunct="1">
              <a:lnSpc>
                <a:spcPct val="130000"/>
              </a:lnSpc>
              <a:buSzPct val="85000"/>
              <a:buFont typeface="Wingdings" panose="05000000000000000000" pitchFamily="2" charset="2"/>
              <a:buChar char="Ø"/>
            </a:pPr>
            <a:r>
              <a:rPr lang="zh-CN" altLang="en-US" sz="2800">
                <a:latin typeface="楷体_GB2312" pitchFamily="49" charset="-122"/>
              </a:rPr>
              <a:t> </a:t>
            </a:r>
            <a:r>
              <a:rPr lang="zh-CN" altLang="en-US" sz="2800">
                <a:latin typeface="楷体_GB2312" pitchFamily="49" charset="-122"/>
                <a:hlinkClick r:id="rId9" action="ppaction://hlinksldjump"/>
              </a:rPr>
              <a:t>合成测试程序</a:t>
            </a:r>
            <a:endParaRPr lang="zh-CN" altLang="en-US" sz="2800">
              <a:latin typeface="楷体_GB2312" pitchFamily="49" charset="-122"/>
            </a:endParaRPr>
          </a:p>
        </p:txBody>
      </p:sp>
    </p:spTree>
  </p:cSld>
  <p:clrMapOvr>
    <a:masterClrMapping/>
  </p:clrMapOvr>
  <p:transition spd="slow">
    <p:random/>
    <p:sndAc>
      <p:stSnd>
        <p:snd r:embed="rId10"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zh-CN" altLang="en-US" smtClean="0">
                <a:latin typeface="宋体" panose="02010600030101010101" pitchFamily="2" charset="-122"/>
              </a:rPr>
              <a:t>分  析</a:t>
            </a:r>
            <a:r>
              <a:rPr lang="zh-CN" altLang="en-US" smtClean="0"/>
              <a:t> </a:t>
            </a:r>
            <a:endParaRPr lang="zh-CN" altLang="en-US" smtClean="0"/>
          </a:p>
        </p:txBody>
      </p:sp>
      <p:sp>
        <p:nvSpPr>
          <p:cNvPr id="102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33797" name="Rectangle 5"/>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dirty="0" smtClean="0"/>
              <a:t>       从计算机的发展过程，我们可以看出：计算机系统性能的不断提高主要靠</a:t>
            </a:r>
            <a:r>
              <a:rPr lang="zh-CN" altLang="en-US" dirty="0" smtClean="0">
                <a:solidFill>
                  <a:srgbClr val="FF3300"/>
                </a:solidFill>
                <a:effectLst>
                  <a:outerShdw blurRad="38100" dist="38100" dir="2700000" algn="tl">
                    <a:srgbClr val="C0C0C0"/>
                  </a:outerShdw>
                </a:effectLst>
              </a:rPr>
              <a:t>器件的变革</a:t>
            </a:r>
            <a:r>
              <a:rPr lang="zh-CN" altLang="en-US" dirty="0" smtClean="0"/>
              <a:t>和</a:t>
            </a:r>
            <a:r>
              <a:rPr lang="zh-CN" altLang="en-US" dirty="0" smtClean="0">
                <a:solidFill>
                  <a:srgbClr val="0000FF"/>
                </a:solidFill>
                <a:effectLst>
                  <a:outerShdw blurRad="38100" dist="38100" dir="2700000" algn="tl">
                    <a:srgbClr val="C0C0C0"/>
                  </a:outerShdw>
                </a:effectLst>
              </a:rPr>
              <a:t>系统结构的</a:t>
            </a:r>
            <a:r>
              <a:rPr lang="zh-CN" altLang="en-US" dirty="0">
                <a:solidFill>
                  <a:srgbClr val="0000FF"/>
                </a:solidFill>
                <a:effectLst>
                  <a:outerShdw blurRad="38100" dist="38100" dir="2700000" algn="tl">
                    <a:srgbClr val="C0C0C0"/>
                  </a:outerShdw>
                </a:effectLst>
              </a:rPr>
              <a:t>创新</a:t>
            </a:r>
            <a:r>
              <a:rPr lang="zh-CN" altLang="en-US" dirty="0" smtClean="0"/>
              <a:t>。</a:t>
            </a:r>
            <a:endParaRPr lang="zh-CN" altLang="en-US" dirty="0" smtClean="0"/>
          </a:p>
          <a:p>
            <a:pPr marL="0" indent="0" eaLnBrk="1" hangingPunct="1">
              <a:lnSpc>
                <a:spcPct val="120000"/>
              </a:lnSpc>
              <a:buFont typeface="Wingdings" panose="05000000000000000000" pitchFamily="2" charset="2"/>
              <a:buNone/>
              <a:defRPr/>
            </a:pPr>
            <a:r>
              <a:rPr lang="zh-CN" altLang="en-US" dirty="0" smtClean="0"/>
              <a:t>       如何最合理地利用新器件，最大限度地发挥其潜力，设计并构成综合性能指标最佳的计算机系统，单纯依靠</a:t>
            </a:r>
            <a:r>
              <a:rPr lang="zh-CN" altLang="en-US" dirty="0" smtClean="0">
                <a:solidFill>
                  <a:srgbClr val="FF3300"/>
                </a:solidFill>
              </a:rPr>
              <a:t>器件变革</a:t>
            </a:r>
            <a:r>
              <a:rPr lang="zh-CN" altLang="en-US" dirty="0" smtClean="0"/>
              <a:t>是不能解决的，还要靠</a:t>
            </a:r>
            <a:r>
              <a:rPr lang="zh-CN" altLang="en-US" dirty="0" smtClean="0">
                <a:solidFill>
                  <a:srgbClr val="0000FF"/>
                </a:solidFill>
              </a:rPr>
              <a:t>计算机系统结构</a:t>
            </a:r>
            <a:r>
              <a:rPr lang="zh-CN" altLang="en-US" dirty="0" smtClean="0"/>
              <a:t>上的改进。</a:t>
            </a:r>
            <a:endParaRPr lang="zh-CN" altLang="en-US" dirty="0" smtClean="0"/>
          </a:p>
        </p:txBody>
      </p:sp>
      <p:sp>
        <p:nvSpPr>
          <p:cNvPr id="1024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pPr eaLnBrk="1" hangingPunct="1">
              <a:defRPr/>
            </a:pPr>
            <a:r>
              <a:rPr lang="zh-CN" altLang="en-US" smtClean="0"/>
              <a:t>真实程序</a:t>
            </a:r>
            <a:endParaRPr lang="zh-CN" altLang="en-US" smtClean="0"/>
          </a:p>
        </p:txBody>
      </p:sp>
      <p:sp>
        <p:nvSpPr>
          <p:cNvPr id="78851" name="Text Box 1027"/>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选择程序评价性能</a:t>
            </a:r>
            <a:endParaRPr lang="zh-CN" altLang="en-US" sz="1200" b="0">
              <a:latin typeface="Times New Roman" panose="02020603050405020304" pitchFamily="18" charset="0"/>
              <a:ea typeface="幼圆" panose="02010509060101010101" pitchFamily="49" charset="-122"/>
            </a:endParaRPr>
          </a:p>
        </p:txBody>
      </p:sp>
      <p:sp>
        <p:nvSpPr>
          <p:cNvPr id="122885" name="Rectangle 1029"/>
          <p:cNvSpPr>
            <a:spLocks noGrp="1" noChangeArrowheads="1"/>
          </p:cNvSpPr>
          <p:nvPr>
            <p:ph type="body" idx="1"/>
          </p:nvPr>
        </p:nvSpPr>
        <p:spPr>
          <a:xfrm>
            <a:off x="809625" y="2060575"/>
            <a:ext cx="8105775" cy="4264025"/>
          </a:xfrm>
        </p:spPr>
        <p:txBody>
          <a:bodyPr/>
          <a:lstStyle/>
          <a:p>
            <a:pPr marL="0" indent="0" eaLnBrk="1" hangingPunct="1">
              <a:lnSpc>
                <a:spcPct val="110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800" dirty="0" smtClean="0"/>
              <a:t>     使用真实程序进行测试。</a:t>
            </a:r>
            <a:endParaRPr lang="zh-CN" altLang="en-US" sz="2800" dirty="0" smtClean="0"/>
          </a:p>
          <a:p>
            <a:pPr marL="0" indent="0" eaLnBrk="1" hangingPunct="1">
              <a:lnSpc>
                <a:spcPct val="110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Clr>
                <a:srgbClr val="FF3300"/>
              </a:buClr>
              <a:buFont typeface="Wingdings" panose="05000000000000000000" pitchFamily="2" charset="2"/>
              <a:buNone/>
              <a:defRPr/>
            </a:pPr>
            <a:r>
              <a:rPr lang="en-US" altLang="zh-CN" sz="2800" dirty="0" smtClean="0"/>
              <a:t>     C</a:t>
            </a:r>
            <a:r>
              <a:rPr lang="zh-CN" altLang="en-US" sz="2800" dirty="0" smtClean="0"/>
              <a:t>编译程序、</a:t>
            </a:r>
            <a:r>
              <a:rPr lang="en-US" altLang="zh-CN" sz="2800" dirty="0" smtClean="0"/>
              <a:t>Word</a:t>
            </a:r>
            <a:r>
              <a:rPr lang="zh-CN" altLang="en-US" sz="2800" dirty="0" smtClean="0"/>
              <a:t>等字处理程序、</a:t>
            </a:r>
            <a:r>
              <a:rPr lang="en-US" altLang="zh-CN" sz="2800" dirty="0" smtClean="0"/>
              <a:t>Photoshop</a:t>
            </a:r>
            <a:r>
              <a:rPr lang="zh-CN" altLang="en-US" sz="2800" dirty="0" smtClean="0"/>
              <a:t>等应用程序。  </a:t>
            </a:r>
            <a:endParaRPr lang="zh-CN" altLang="en-US" sz="2800" dirty="0" smtClean="0"/>
          </a:p>
          <a:p>
            <a:pPr marL="0" indent="0" eaLnBrk="1" hangingPunct="1">
              <a:lnSpc>
                <a:spcPct val="110000"/>
              </a:lnSpc>
              <a:buClr>
                <a:srgbClr val="FF3300"/>
              </a:buClr>
              <a:buFont typeface="Wingdings" panose="05000000000000000000" pitchFamily="2" charset="2"/>
              <a:buChar char="Ø"/>
              <a:defRPr/>
            </a:pPr>
            <a:r>
              <a:rPr lang="zh-CN" altLang="en-US" sz="2800" dirty="0" smtClean="0">
                <a:solidFill>
                  <a:srgbClr val="FF3300"/>
                </a:solidFill>
                <a:effectLst>
                  <a:outerShdw blurRad="38100" dist="38100" dir="2700000" algn="tl">
                    <a:srgbClr val="C0C0C0"/>
                  </a:outerShdw>
                </a:effectLst>
              </a:rPr>
              <a:t>  问题</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800" dirty="0" smtClean="0"/>
              <a:t>     会因程序依赖于具体的操作系统或编译器而产生移植问题。</a:t>
            </a:r>
            <a:endParaRPr lang="zh-CN" altLang="en-US" sz="28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zh-CN" altLang="en-US" smtClean="0"/>
              <a:t>改造/模拟程序</a:t>
            </a:r>
            <a:endParaRPr lang="zh-CN" altLang="en-US" smtClean="0"/>
          </a:p>
        </p:txBody>
      </p:sp>
      <p:sp>
        <p:nvSpPr>
          <p:cNvPr id="798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选择程序评价性能</a:t>
            </a:r>
            <a:endParaRPr lang="zh-CN" altLang="en-US" sz="1200" b="0">
              <a:latin typeface="Times New Roman" panose="02020603050405020304" pitchFamily="18" charset="0"/>
              <a:ea typeface="幼圆" panose="02010509060101010101" pitchFamily="49" charset="-122"/>
            </a:endParaRPr>
          </a:p>
        </p:txBody>
      </p:sp>
      <p:sp>
        <p:nvSpPr>
          <p:cNvPr id="123909" name="Rectangle 5"/>
          <p:cNvSpPr>
            <a:spLocks noGrp="1" noChangeArrowheads="1"/>
          </p:cNvSpPr>
          <p:nvPr>
            <p:ph type="body" idx="1"/>
          </p:nvPr>
        </p:nvSpPr>
        <p:spPr>
          <a:xfrm>
            <a:off x="809625" y="1989138"/>
            <a:ext cx="7958138" cy="4233862"/>
          </a:xfrm>
        </p:spPr>
        <p:txBody>
          <a:bodyPr/>
          <a:lstStyle/>
          <a:p>
            <a:pPr marL="0" indent="0" algn="just" eaLnBrk="1" hangingPunct="1">
              <a:lnSpc>
                <a:spcPct val="110000"/>
              </a:lnSpc>
              <a:buClr>
                <a:srgbClr val="FF3300"/>
              </a:buClr>
              <a:defRPr/>
            </a:pPr>
            <a:r>
              <a:rPr lang="zh-CN" altLang="en-US" smtClean="0">
                <a:solidFill>
                  <a:srgbClr val="FF3300"/>
                </a:solidFill>
                <a:effectLst>
                  <a:outerShdw blurRad="38100" dist="38100" dir="2700000" algn="tl">
                    <a:srgbClr val="C0C0C0"/>
                  </a:outerShdw>
                </a:effectLst>
              </a:rPr>
              <a:t>  改造的目的</a:t>
            </a:r>
            <a:endParaRPr lang="zh-CN" altLang="en-US" smtClean="0">
              <a:solidFill>
                <a:srgbClr val="FF3300"/>
              </a:solidFill>
              <a:effectLst>
                <a:outerShdw blurRad="38100" dist="38100" dir="2700000" algn="tl">
                  <a:srgbClr val="C0C0C0"/>
                </a:outerShdw>
              </a:effectLst>
            </a:endParaRPr>
          </a:p>
          <a:p>
            <a:pPr marL="758825" lvl="1" algn="just" eaLnBrk="1" hangingPunct="1">
              <a:lnSpc>
                <a:spcPct val="110000"/>
              </a:lnSpc>
              <a:buFont typeface="Wingdings" panose="05000000000000000000" pitchFamily="2" charset="2"/>
              <a:buChar char="Ø"/>
              <a:defRPr/>
            </a:pPr>
            <a:r>
              <a:rPr lang="zh-CN" altLang="en-US" smtClean="0"/>
              <a:t>解决可移植问题</a:t>
            </a:r>
            <a:endParaRPr lang="zh-CN" altLang="en-US" smtClean="0"/>
          </a:p>
          <a:p>
            <a:pPr marL="758825" lvl="1" algn="just" eaLnBrk="1" hangingPunct="1">
              <a:lnSpc>
                <a:spcPct val="110000"/>
              </a:lnSpc>
              <a:buFont typeface="Wingdings" panose="05000000000000000000" pitchFamily="2" charset="2"/>
              <a:buChar char="Ø"/>
              <a:defRPr/>
            </a:pPr>
            <a:r>
              <a:rPr lang="zh-CN" altLang="en-US" smtClean="0"/>
              <a:t>侧重于系统性能的某一特定方面</a:t>
            </a:r>
            <a:endParaRPr lang="zh-CN" altLang="en-US" smtClean="0"/>
          </a:p>
          <a:p>
            <a:pPr marL="0" indent="0" algn="just" eaLnBrk="1" hangingPunct="1">
              <a:lnSpc>
                <a:spcPct val="110000"/>
              </a:lnSpc>
              <a:buClr>
                <a:srgbClr val="FF3300"/>
              </a:buClr>
              <a:defRPr/>
            </a:pPr>
            <a:r>
              <a:rPr lang="zh-CN" altLang="en-US" smtClean="0"/>
              <a:t>  </a:t>
            </a:r>
            <a:r>
              <a:rPr lang="zh-CN" altLang="en-US" smtClean="0">
                <a:solidFill>
                  <a:srgbClr val="FF3300"/>
                </a:solidFill>
                <a:effectLst>
                  <a:outerShdw blurRad="38100" dist="38100" dir="2700000" algn="tl">
                    <a:srgbClr val="C0C0C0"/>
                  </a:outerShdw>
                </a:effectLst>
              </a:rPr>
              <a:t>模拟的目的</a:t>
            </a:r>
            <a:endParaRPr lang="zh-CN" altLang="en-US" smtClean="0">
              <a:solidFill>
                <a:srgbClr val="FF3300"/>
              </a:solidFill>
              <a:effectLst>
                <a:outerShdw blurRad="38100" dist="38100" dir="2700000" algn="tl">
                  <a:srgbClr val="C0C0C0"/>
                </a:outerShdw>
              </a:effectLst>
            </a:endParaRPr>
          </a:p>
          <a:p>
            <a:pPr marL="0" indent="0" algn="just" eaLnBrk="1" hangingPunct="1">
              <a:lnSpc>
                <a:spcPct val="110000"/>
              </a:lnSpc>
              <a:buFont typeface="Wingdings" panose="05000000000000000000" pitchFamily="2" charset="2"/>
              <a:buNone/>
              <a:defRPr/>
            </a:pPr>
            <a:r>
              <a:rPr lang="zh-CN" altLang="en-US" smtClean="0"/>
              <a:t>      </a:t>
            </a:r>
            <a:r>
              <a:rPr lang="zh-CN" altLang="en-US" sz="2800" smtClean="0"/>
              <a:t>能再现桌面系统中可能出现的相互影响的行为，或模拟服务器系统中可能出现的复杂的多用户交互。</a:t>
            </a:r>
            <a:endParaRPr lang="zh-CN" altLang="en-US" sz="280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zh-CN" altLang="en-US" smtClean="0"/>
              <a:t>核心测试程序</a:t>
            </a:r>
            <a:endParaRPr lang="zh-CN" altLang="en-US" smtClean="0"/>
          </a:p>
        </p:txBody>
      </p:sp>
      <p:sp>
        <p:nvSpPr>
          <p:cNvPr id="808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选择程序评价性能</a:t>
            </a:r>
            <a:endParaRPr lang="zh-CN" altLang="en-US" sz="1200" b="0">
              <a:latin typeface="Times New Roman" panose="02020603050405020304" pitchFamily="18" charset="0"/>
              <a:ea typeface="幼圆" panose="02010509060101010101" pitchFamily="49" charset="-122"/>
            </a:endParaRPr>
          </a:p>
        </p:txBody>
      </p:sp>
      <p:sp>
        <p:nvSpPr>
          <p:cNvPr id="124933" name="Rectangle 5"/>
          <p:cNvSpPr>
            <a:spLocks noGrp="1" noChangeArrowheads="1"/>
          </p:cNvSpPr>
          <p:nvPr>
            <p:ph type="body" idx="1"/>
          </p:nvPr>
        </p:nvSpPr>
        <p:spPr>
          <a:xfrm>
            <a:off x="809625" y="1984375"/>
            <a:ext cx="7958138" cy="4324350"/>
          </a:xfrm>
        </p:spPr>
        <p:txBody>
          <a:bodyPr/>
          <a:lstStyle/>
          <a:p>
            <a:pPr marL="0" indent="0" eaLnBrk="1" hangingPunct="1">
              <a:lnSpc>
                <a:spcPct val="110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800" dirty="0" smtClean="0"/>
              <a:t>     从真实程序中提取出的一些小而关键的程序段进行测试。</a:t>
            </a:r>
            <a:endParaRPr lang="zh-CN" altLang="en-US" sz="2800" dirty="0" smtClean="0"/>
          </a:p>
          <a:p>
            <a:pPr marL="0" indent="0" eaLnBrk="1" hangingPunct="1">
              <a:lnSpc>
                <a:spcPct val="110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en-US" altLang="zh-CN" sz="2800" dirty="0" smtClean="0"/>
              <a:t>     Livermore Loops</a:t>
            </a:r>
            <a:r>
              <a:rPr lang="zh-CN" altLang="en-US" sz="2800" dirty="0" smtClean="0"/>
              <a:t>和</a:t>
            </a:r>
            <a:r>
              <a:rPr lang="en-US" altLang="zh-CN" sz="2800" dirty="0" err="1" smtClean="0"/>
              <a:t>Linpack</a:t>
            </a:r>
            <a:r>
              <a:rPr lang="zh-CN" altLang="en-US" sz="2800" dirty="0" smtClean="0"/>
              <a:t>等。</a:t>
            </a:r>
            <a:endParaRPr lang="zh-CN" altLang="en-US" sz="2800" dirty="0" smtClean="0"/>
          </a:p>
          <a:p>
            <a:pPr marL="0" indent="0" eaLnBrk="1" hangingPunct="1">
              <a:lnSpc>
                <a:spcPct val="110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用途</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800" dirty="0" smtClean="0"/>
              <a:t>     将计算机中各项特性的性能分离出来，以解释运行真实程序时性能有差异的原因。</a:t>
            </a:r>
            <a:endParaRPr lang="zh-CN" altLang="en-US" sz="28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zh-CN" altLang="en-US" dirty="0"/>
              <a:t>小</a:t>
            </a:r>
            <a:r>
              <a:rPr lang="zh-CN" altLang="en-US" dirty="0" smtClean="0"/>
              <a:t>测试程序</a:t>
            </a:r>
            <a:endParaRPr lang="zh-CN" altLang="en-US" dirty="0" smtClean="0"/>
          </a:p>
        </p:txBody>
      </p:sp>
      <p:sp>
        <p:nvSpPr>
          <p:cNvPr id="819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选择程序评价性能</a:t>
            </a:r>
            <a:endParaRPr lang="zh-CN" altLang="en-US" sz="1200" b="0">
              <a:latin typeface="Times New Roman" panose="02020603050405020304" pitchFamily="18" charset="0"/>
              <a:ea typeface="幼圆" panose="02010509060101010101" pitchFamily="49" charset="-122"/>
            </a:endParaRPr>
          </a:p>
        </p:txBody>
      </p:sp>
      <p:sp>
        <p:nvSpPr>
          <p:cNvPr id="125957" name="Rectangle 5"/>
          <p:cNvSpPr>
            <a:spLocks noGrp="1" noChangeArrowheads="1"/>
          </p:cNvSpPr>
          <p:nvPr>
            <p:ph type="body" idx="1"/>
          </p:nvPr>
        </p:nvSpPr>
        <p:spPr>
          <a:xfrm>
            <a:off x="809625" y="1984375"/>
            <a:ext cx="7958138" cy="4324350"/>
          </a:xfrm>
        </p:spPr>
        <p:txBody>
          <a:bodyPr/>
          <a:lstStyle/>
          <a:p>
            <a:pPr marL="0" indent="0" eaLnBrk="1" hangingPunct="1">
              <a:lnSpc>
                <a:spcPct val="125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800" dirty="0" smtClean="0"/>
              <a:t>     选择通常只有10~100行的代码、用户在测试之前都已经知道运行结果的程序进行测试。</a:t>
            </a:r>
            <a:endParaRPr lang="zh-CN" altLang="en-US" sz="2800" dirty="0" smtClean="0"/>
          </a:p>
          <a:p>
            <a:pPr marL="0" indent="0" eaLnBrk="1" hangingPunct="1">
              <a:lnSpc>
                <a:spcPct val="125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en-US" altLang="zh-CN" sz="2800" dirty="0" smtClean="0"/>
              <a:t>     Puzzle、</a:t>
            </a:r>
            <a:r>
              <a:rPr lang="zh-CN" altLang="en-US" sz="2800" dirty="0" smtClean="0"/>
              <a:t>快速排序等。</a:t>
            </a:r>
            <a:endParaRPr lang="zh-CN" altLang="en-US" sz="2800" dirty="0" smtClean="0"/>
          </a:p>
          <a:p>
            <a:pPr marL="0" indent="0" eaLnBrk="1" hangingPunct="1">
              <a:lnSpc>
                <a:spcPct val="125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用途</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800" dirty="0" smtClean="0"/>
              <a:t>     用于测试某种特定指标。</a:t>
            </a:r>
            <a:endParaRPr lang="zh-CN" altLang="en-US" sz="28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zh-CN" altLang="en-US" dirty="0"/>
              <a:t>合成</a:t>
            </a:r>
            <a:r>
              <a:rPr lang="zh-CN" altLang="en-US" dirty="0" smtClean="0"/>
              <a:t>测试程序</a:t>
            </a:r>
            <a:endParaRPr lang="zh-CN" altLang="en-US" dirty="0" smtClean="0"/>
          </a:p>
        </p:txBody>
      </p:sp>
      <p:sp>
        <p:nvSpPr>
          <p:cNvPr id="829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性能标准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选择程序评价性能</a:t>
            </a:r>
            <a:endParaRPr lang="zh-CN" altLang="en-US" sz="1200" b="0">
              <a:latin typeface="Times New Roman" panose="02020603050405020304" pitchFamily="18" charset="0"/>
              <a:ea typeface="幼圆" panose="02010509060101010101" pitchFamily="49" charset="-122"/>
            </a:endParaRPr>
          </a:p>
        </p:txBody>
      </p:sp>
      <p:sp>
        <p:nvSpPr>
          <p:cNvPr id="126981" name="Rectangle 5"/>
          <p:cNvSpPr>
            <a:spLocks noGrp="1" noChangeArrowheads="1"/>
          </p:cNvSpPr>
          <p:nvPr>
            <p:ph type="body" idx="1"/>
          </p:nvPr>
        </p:nvSpPr>
        <p:spPr>
          <a:xfrm>
            <a:off x="809625" y="1989138"/>
            <a:ext cx="7958138" cy="4464050"/>
          </a:xfrm>
        </p:spPr>
        <p:txBody>
          <a:bodyPr/>
          <a:lstStyle/>
          <a:p>
            <a:pPr marL="0" indent="0" eaLnBrk="1" hangingPunct="1">
              <a:lnSpc>
                <a:spcPct val="125000"/>
              </a:lnSpc>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思想</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zh-CN" altLang="en-US" sz="2800" dirty="0" smtClean="0"/>
              <a:t>     人工合成出来的测试程序。为了使测试程序的行为和表现尽可能接近于真实的应用程序，一般先对大量的应用程序中的操作进行统计，得到各种操作的比例，然后再按这个比例编制测试程序。</a:t>
            </a:r>
            <a:endParaRPr lang="zh-CN" altLang="en-US" sz="2800" dirty="0" smtClean="0"/>
          </a:p>
          <a:p>
            <a:pPr marL="0" indent="0" eaLnBrk="1" hangingPunct="1">
              <a:lnSpc>
                <a:spcPct val="125000"/>
              </a:lnSpc>
              <a:spcBef>
                <a:spcPct val="50000"/>
              </a:spcBef>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例子</a:t>
            </a:r>
            <a:endParaRPr lang="zh-CN" altLang="en-US" sz="2800" dirty="0" smtClean="0">
              <a:solidFill>
                <a:srgbClr val="FF3300"/>
              </a:solidFill>
              <a:effectLst>
                <a:outerShdw blurRad="38100" dist="38100" dir="2700000" algn="tl">
                  <a:srgbClr val="C0C0C0"/>
                </a:outerShdw>
              </a:effectLst>
            </a:endParaRPr>
          </a:p>
          <a:p>
            <a:pPr marL="0" indent="0" eaLnBrk="1" hangingPunct="1">
              <a:lnSpc>
                <a:spcPct val="125000"/>
              </a:lnSpc>
              <a:buFont typeface="Wingdings" panose="05000000000000000000" pitchFamily="2" charset="2"/>
              <a:buNone/>
              <a:defRPr/>
            </a:pPr>
            <a:r>
              <a:rPr lang="en-US" altLang="zh-CN" sz="2800" dirty="0" smtClean="0"/>
              <a:t>     Whetstone</a:t>
            </a:r>
            <a:r>
              <a:rPr lang="zh-CN" altLang="en-US" sz="2800" dirty="0" smtClean="0"/>
              <a:t>和</a:t>
            </a:r>
            <a:r>
              <a:rPr lang="en-US" altLang="zh-CN" sz="2800" dirty="0" smtClean="0"/>
              <a:t>Dhrystone。</a:t>
            </a:r>
            <a:endParaRPr lang="zh-CN" altLang="en-US" sz="2800" dirty="0" smtClean="0"/>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zh-CN" altLang="en-US" dirty="0" smtClean="0"/>
              <a:t>基准测试程序套件</a:t>
            </a:r>
            <a:endParaRPr lang="zh-CN" altLang="en-US" dirty="0" smtClean="0"/>
          </a:p>
        </p:txBody>
      </p:sp>
      <p:sp>
        <p:nvSpPr>
          <p:cNvPr id="839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endParaRPr lang="zh-CN" altLang="en-US" sz="1200" b="0">
              <a:latin typeface="Times New Roman" panose="02020603050405020304" pitchFamily="18" charset="0"/>
              <a:ea typeface="幼圆" panose="02010509060101010101" pitchFamily="49" charset="-122"/>
            </a:endParaRPr>
          </a:p>
        </p:txBody>
      </p:sp>
      <p:sp>
        <p:nvSpPr>
          <p:cNvPr id="83972" name="Rectangle 4"/>
          <p:cNvSpPr>
            <a:spLocks noGrp="1" noChangeArrowheads="1"/>
          </p:cNvSpPr>
          <p:nvPr>
            <p:ph type="body" idx="1"/>
          </p:nvPr>
        </p:nvSpPr>
        <p:spPr>
          <a:xfrm>
            <a:off x="809625" y="1916113"/>
            <a:ext cx="7958138" cy="4392612"/>
          </a:xfrm>
        </p:spPr>
        <p:txBody>
          <a:bodyPr/>
          <a:lstStyle/>
          <a:p>
            <a:pPr marL="0" indent="0" eaLnBrk="1" hangingPunct="1">
              <a:lnSpc>
                <a:spcPct val="114000"/>
              </a:lnSpc>
              <a:buFont typeface="Wingdings" panose="05000000000000000000" pitchFamily="2" charset="2"/>
              <a:buNone/>
            </a:pPr>
            <a:r>
              <a:rPr lang="zh-CN" altLang="en-US" sz="2800" dirty="0" smtClean="0"/>
              <a:t>       把应用程序中用得最频繁的那部分核心程序作为评价计算机性能的标准程序，称为</a:t>
            </a:r>
            <a:r>
              <a:rPr lang="zh-CN" altLang="en-US" sz="2800" dirty="0" smtClean="0">
                <a:solidFill>
                  <a:srgbClr val="FF0000"/>
                </a:solidFill>
              </a:rPr>
              <a:t>基准测试程序</a:t>
            </a:r>
            <a:r>
              <a:rPr lang="zh-CN" altLang="en-US" sz="2800" dirty="0" smtClean="0"/>
              <a:t> (</a:t>
            </a:r>
            <a:r>
              <a:rPr lang="en-US" altLang="zh-CN" sz="2800" dirty="0" smtClean="0">
                <a:solidFill>
                  <a:srgbClr val="3333FF"/>
                </a:solidFill>
              </a:rPr>
              <a:t>benchmark</a:t>
            </a:r>
            <a:r>
              <a:rPr lang="en-US" altLang="zh-CN" sz="2800" dirty="0" smtClean="0"/>
              <a:t>)。</a:t>
            </a:r>
            <a:r>
              <a:rPr lang="zh-CN" altLang="en-US" sz="2800" dirty="0" smtClean="0"/>
              <a:t>将来自不同真实应用程序的基准测试程序组成</a:t>
            </a:r>
            <a:r>
              <a:rPr lang="zh-CN" altLang="en-US" sz="2800" dirty="0" smtClean="0">
                <a:solidFill>
                  <a:srgbClr val="FF0000"/>
                </a:solidFill>
              </a:rPr>
              <a:t>基准测试程序套件</a:t>
            </a:r>
            <a:r>
              <a:rPr lang="zh-CN" altLang="en-US" sz="2800" dirty="0" smtClean="0"/>
              <a:t>，可以比较全面地反映计算机系统各方面的处理性能。</a:t>
            </a:r>
            <a:endParaRPr lang="en-US" altLang="zh-CN" sz="2800" dirty="0" smtClean="0"/>
          </a:p>
          <a:p>
            <a:pPr marL="0" indent="0" eaLnBrk="1" hangingPunct="1">
              <a:lnSpc>
                <a:spcPct val="114000"/>
              </a:lnSpc>
            </a:pPr>
            <a:r>
              <a:rPr lang="zh-CN" altLang="en-US" sz="2800" dirty="0" smtClean="0"/>
              <a:t>  </a:t>
            </a:r>
            <a:r>
              <a:rPr lang="zh-CN" altLang="en-US" sz="2800" dirty="0" smtClean="0">
                <a:hlinkClick r:id="rId4" action="ppaction://hlinksldjump"/>
              </a:rPr>
              <a:t>用于桌面机的</a:t>
            </a:r>
            <a:r>
              <a:rPr lang="en-US" altLang="zh-CN" sz="2800" dirty="0" smtClean="0">
                <a:hlinkClick r:id="rId4" action="ppaction://hlinksldjump"/>
              </a:rPr>
              <a:t>benchmarks</a:t>
            </a:r>
            <a:endParaRPr lang="en-US" altLang="zh-CN" sz="2800" dirty="0" smtClean="0"/>
          </a:p>
          <a:p>
            <a:pPr marL="0" indent="0" eaLnBrk="1" hangingPunct="1">
              <a:lnSpc>
                <a:spcPct val="114000"/>
              </a:lnSpc>
            </a:pPr>
            <a:r>
              <a:rPr lang="zh-CN" altLang="en-US" sz="2800" dirty="0" smtClean="0"/>
              <a:t>  </a:t>
            </a:r>
            <a:r>
              <a:rPr lang="zh-CN" altLang="en-US" sz="2800" dirty="0" smtClean="0">
                <a:hlinkClick r:id="rId5" action="ppaction://hlinksldjump"/>
              </a:rPr>
              <a:t>用于服务器的</a:t>
            </a:r>
            <a:r>
              <a:rPr lang="en-US" altLang="zh-CN" sz="2800" dirty="0" smtClean="0">
                <a:hlinkClick r:id="rId5" action="ppaction://hlinksldjump"/>
              </a:rPr>
              <a:t>benchmarks</a:t>
            </a:r>
            <a:endParaRPr lang="en-US" altLang="zh-CN" sz="2800" dirty="0" smtClean="0"/>
          </a:p>
          <a:p>
            <a:pPr marL="0" indent="0" eaLnBrk="1" hangingPunct="1">
              <a:lnSpc>
                <a:spcPct val="114000"/>
              </a:lnSpc>
            </a:pPr>
            <a:r>
              <a:rPr lang="zh-CN" altLang="en-US" sz="2800" dirty="0" smtClean="0"/>
              <a:t>  </a:t>
            </a:r>
            <a:r>
              <a:rPr lang="zh-CN" altLang="en-US" sz="2800" dirty="0" smtClean="0">
                <a:hlinkClick r:id="rId6" action="ppaction://hlinksldjump"/>
              </a:rPr>
              <a:t>用于嵌入式计算机的</a:t>
            </a:r>
            <a:r>
              <a:rPr lang="en-US" altLang="zh-CN" sz="2800" dirty="0" smtClean="0">
                <a:hlinkClick r:id="rId6" action="ppaction://hlinksldjump"/>
              </a:rPr>
              <a:t>benchmarks</a:t>
            </a:r>
            <a:endParaRPr lang="zh-CN" altLang="en-US" sz="2800" dirty="0" smtClean="0"/>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smtClean="0"/>
              <a:t>用于桌面机的</a:t>
            </a:r>
            <a:r>
              <a:rPr lang="en-US" altLang="zh-CN" smtClean="0"/>
              <a:t>benchmarks</a:t>
            </a:r>
            <a:endParaRPr lang="zh-CN" altLang="en-US" smtClean="0"/>
          </a:p>
        </p:txBody>
      </p:sp>
      <p:sp>
        <p:nvSpPr>
          <p:cNvPr id="849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endParaRPr lang="zh-CN" altLang="en-US" sz="1200" b="0">
              <a:latin typeface="Times New Roman" panose="02020603050405020304" pitchFamily="18" charset="0"/>
              <a:ea typeface="幼圆" panose="02010509060101010101" pitchFamily="49" charset="-122"/>
            </a:endParaRPr>
          </a:p>
        </p:txBody>
      </p:sp>
      <p:sp>
        <p:nvSpPr>
          <p:cNvPr id="128005" name="Rectangle 5"/>
          <p:cNvSpPr>
            <a:spLocks noGrp="1" noChangeArrowheads="1"/>
          </p:cNvSpPr>
          <p:nvPr>
            <p:ph type="body" idx="1"/>
          </p:nvPr>
        </p:nvSpPr>
        <p:spPr>
          <a:xfrm>
            <a:off x="809625" y="2214563"/>
            <a:ext cx="7958138" cy="4033837"/>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buFont typeface="Wingdings" panose="05000000000000000000" pitchFamily="2" charset="2"/>
              <a:buNone/>
              <a:defRPr/>
            </a:pPr>
            <a:r>
              <a:rPr lang="zh-CN" altLang="en-US" sz="2800" dirty="0" smtClean="0"/>
              <a:t>     桌面机应具有的主要特性：</a:t>
            </a:r>
            <a:r>
              <a:rPr lang="zh-CN" altLang="en-US" sz="2800" dirty="0" smtClean="0">
                <a:solidFill>
                  <a:srgbClr val="FF3300"/>
                </a:solidFill>
                <a:effectLst>
                  <a:outerShdw blurRad="38100" dist="38100" dir="2700000" algn="tl">
                    <a:srgbClr val="C0C0C0"/>
                  </a:outerShdw>
                </a:effectLst>
              </a:rPr>
              <a:t>优化性能/价格比</a:t>
            </a:r>
            <a:r>
              <a:rPr lang="zh-CN" altLang="en-US" sz="2800" dirty="0" smtClean="0"/>
              <a:t>。</a:t>
            </a:r>
            <a:endParaRPr lang="zh-CN" altLang="en-US" sz="2800" dirty="0" smtClean="0"/>
          </a:p>
          <a:p>
            <a:pPr marL="0" indent="0" eaLnBrk="1" hangingPunct="1">
              <a:buFont typeface="Wingdings" panose="05000000000000000000" pitchFamily="2" charset="2"/>
              <a:buNone/>
              <a:defRPr/>
            </a:pPr>
            <a:r>
              <a:rPr lang="en-US" altLang="zh-CN" sz="2800" dirty="0" smtClean="0">
                <a:solidFill>
                  <a:srgbClr val="FF3300"/>
                </a:solidFill>
                <a:effectLst>
                  <a:outerShdw blurRad="38100" dist="38100" dir="2700000" algn="tl">
                    <a:srgbClr val="C0C0C0"/>
                  </a:outerShdw>
                </a:effectLst>
              </a:rPr>
              <a:t>     </a:t>
            </a:r>
            <a:r>
              <a:rPr lang="en-US" altLang="zh-CN" sz="2800" dirty="0" smtClean="0">
                <a:hlinkClick r:id="rId5" action="ppaction://hlinksldjump"/>
              </a:rPr>
              <a:t>SPEC</a:t>
            </a:r>
            <a:r>
              <a:rPr lang="zh-CN" altLang="en-US" sz="2800" dirty="0" smtClean="0"/>
              <a:t>（</a:t>
            </a:r>
            <a:r>
              <a:rPr lang="en-US" altLang="zh-CN" sz="2800" dirty="0" smtClean="0">
                <a:hlinkClick r:id="rId6"/>
              </a:rPr>
              <a:t>www.spec.org</a:t>
            </a:r>
            <a:r>
              <a:rPr lang="en-US" altLang="zh-CN" sz="2800" dirty="0" smtClean="0"/>
              <a:t>）</a:t>
            </a:r>
            <a:r>
              <a:rPr lang="zh-CN" altLang="en-US" sz="2800" dirty="0" smtClean="0"/>
              <a:t>是常用的</a:t>
            </a:r>
            <a:r>
              <a:rPr lang="en-US" altLang="zh-CN" sz="2800" dirty="0" smtClean="0"/>
              <a:t>benchmarks ，</a:t>
            </a:r>
            <a:r>
              <a:rPr lang="zh-CN" altLang="en-US" sz="2800" dirty="0" smtClean="0"/>
              <a:t>这些</a:t>
            </a:r>
            <a:r>
              <a:rPr lang="en-US" altLang="zh-CN" sz="2800" dirty="0" smtClean="0"/>
              <a:t>benchmarks</a:t>
            </a:r>
            <a:r>
              <a:rPr lang="zh-CN" altLang="en-US" sz="2800" dirty="0" smtClean="0"/>
              <a:t>可分为两大类：</a:t>
            </a:r>
            <a:r>
              <a:rPr lang="en-US" altLang="zh-CN" sz="2800" dirty="0" smtClean="0">
                <a:solidFill>
                  <a:srgbClr val="FF3300"/>
                </a:solidFill>
                <a:effectLst>
                  <a:outerShdw blurRad="38100" dist="38100" dir="2700000" algn="tl">
                    <a:srgbClr val="C0C0C0"/>
                  </a:outerShdw>
                </a:effectLst>
              </a:rPr>
              <a:t>CPU</a:t>
            </a:r>
            <a:r>
              <a:rPr lang="zh-CN" altLang="en-US" sz="2800" dirty="0" smtClean="0"/>
              <a:t>和</a:t>
            </a:r>
            <a:r>
              <a:rPr lang="zh-CN" altLang="en-US" sz="2800" dirty="0" smtClean="0">
                <a:solidFill>
                  <a:srgbClr val="FF3300"/>
                </a:solidFill>
                <a:effectLst>
                  <a:outerShdw blurRad="38100" dist="38100" dir="2700000" algn="tl">
                    <a:srgbClr val="C0C0C0"/>
                  </a:outerShdw>
                </a:effectLst>
              </a:rPr>
              <a:t>图形</a:t>
            </a:r>
            <a:r>
              <a:rPr lang="zh-CN" altLang="en-US" sz="2800" dirty="0" smtClean="0"/>
              <a:t>。</a:t>
            </a:r>
            <a:endParaRPr lang="zh-CN" altLang="en-US" sz="2800" dirty="0" smtClean="0"/>
          </a:p>
          <a:p>
            <a:pPr marL="0" indent="0" eaLnBrk="1" hangingPunct="1">
              <a:spcBef>
                <a:spcPct val="50000"/>
              </a:spcBef>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集中测试</a:t>
            </a:r>
            <a:r>
              <a:rPr lang="en-US" altLang="zh-CN" sz="2800" dirty="0" smtClean="0">
                <a:solidFill>
                  <a:srgbClr val="FF3300"/>
                </a:solidFill>
                <a:effectLst>
                  <a:outerShdw blurRad="38100" dist="38100" dir="2700000" algn="tl">
                    <a:srgbClr val="C0C0C0"/>
                  </a:outerShdw>
                </a:effectLst>
              </a:rPr>
              <a:t>CPU</a:t>
            </a:r>
            <a:r>
              <a:rPr lang="zh-CN" altLang="en-US" sz="2800" dirty="0" smtClean="0">
                <a:solidFill>
                  <a:srgbClr val="FF3300"/>
                </a:solidFill>
                <a:effectLst>
                  <a:outerShdw blurRad="38100" dist="38100" dir="2700000" algn="tl">
                    <a:srgbClr val="C0C0C0"/>
                  </a:outerShdw>
                </a:effectLst>
              </a:rPr>
              <a:t>的 </a:t>
            </a:r>
            <a:r>
              <a:rPr lang="en-US" altLang="zh-CN" sz="2800" dirty="0" smtClean="0">
                <a:solidFill>
                  <a:srgbClr val="FF3300"/>
                </a:solidFill>
                <a:effectLst>
                  <a:outerShdw blurRad="38100" dist="38100" dir="2700000" algn="tl">
                    <a:srgbClr val="C0C0C0"/>
                  </a:outerShdw>
                </a:effectLst>
              </a:rPr>
              <a:t>benchmarks</a:t>
            </a:r>
            <a:endParaRPr lang="en-US" altLang="zh-CN" sz="2800" dirty="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en-US" altLang="zh-CN" sz="2800" dirty="0" smtClean="0"/>
              <a:t>     SPEC CPU2000（</a:t>
            </a:r>
            <a:r>
              <a:rPr lang="zh-CN" altLang="en-US" sz="2800" dirty="0" smtClean="0">
                <a:hlinkClick r:id="rId7" action="ppaction://hlinksldjump"/>
              </a:rPr>
              <a:t>表</a:t>
            </a:r>
            <a:r>
              <a:rPr lang="zh-CN" altLang="en-US" sz="2800" dirty="0" smtClean="0"/>
              <a:t>，</a:t>
            </a:r>
            <a:r>
              <a:rPr lang="zh-CN" altLang="en-US" sz="2800" dirty="0" smtClean="0">
                <a:hlinkClick r:id="rId8" action="ppaction://hlinksldjump"/>
              </a:rPr>
              <a:t>测试实例</a:t>
            </a:r>
            <a:r>
              <a:rPr lang="zh-CN" altLang="en-US" sz="2800" dirty="0" smtClean="0"/>
              <a:t>）。</a:t>
            </a:r>
            <a:endParaRPr lang="zh-CN" altLang="en-US" sz="2800" dirty="0" smtClean="0"/>
          </a:p>
          <a:p>
            <a:pPr marL="0" indent="0" eaLnBrk="1" hangingPunct="1">
              <a:spcBef>
                <a:spcPct val="50000"/>
              </a:spcBef>
              <a:buClr>
                <a:srgbClr val="FF3300"/>
              </a:buClr>
              <a:buFont typeface="Wingdings" panose="05000000000000000000" pitchFamily="2" charset="2"/>
              <a:buChar char="Ø"/>
              <a:defRPr/>
            </a:pPr>
            <a:r>
              <a:rPr lang="zh-CN" altLang="en-US" sz="2800" dirty="0" smtClean="0"/>
              <a:t>  </a:t>
            </a:r>
            <a:r>
              <a:rPr lang="zh-CN" altLang="en-US" sz="2800" dirty="0" smtClean="0">
                <a:solidFill>
                  <a:srgbClr val="FF3300"/>
                </a:solidFill>
                <a:effectLst>
                  <a:outerShdw blurRad="38100" dist="38100" dir="2700000" algn="tl">
                    <a:srgbClr val="C0C0C0"/>
                  </a:outerShdw>
                </a:effectLst>
              </a:rPr>
              <a:t>集中测试图形的</a:t>
            </a:r>
            <a:r>
              <a:rPr lang="en-US" altLang="zh-CN" sz="2800" dirty="0" smtClean="0">
                <a:solidFill>
                  <a:srgbClr val="FF3300"/>
                </a:solidFill>
                <a:effectLst>
                  <a:outerShdw blurRad="38100" dist="38100" dir="2700000" algn="tl">
                    <a:srgbClr val="C0C0C0"/>
                  </a:outerShdw>
                </a:effectLst>
              </a:rPr>
              <a:t> benchmarks</a:t>
            </a:r>
            <a:endParaRPr lang="en-US" altLang="zh-CN" sz="2800" dirty="0" smtClean="0">
              <a:solidFill>
                <a:srgbClr val="FF3300"/>
              </a:solidFill>
              <a:effectLst>
                <a:outerShdw blurRad="38100" dist="38100" dir="2700000" algn="tl">
                  <a:srgbClr val="C0C0C0"/>
                </a:outerShdw>
              </a:effectLst>
            </a:endParaRPr>
          </a:p>
          <a:p>
            <a:pPr marL="0" indent="0" eaLnBrk="1" hangingPunct="1">
              <a:buFont typeface="Wingdings" panose="05000000000000000000" pitchFamily="2" charset="2"/>
              <a:buNone/>
              <a:defRPr/>
            </a:pPr>
            <a:r>
              <a:rPr lang="en-US" altLang="zh-CN" sz="2800" dirty="0" smtClean="0"/>
              <a:t>     </a:t>
            </a:r>
            <a:r>
              <a:rPr lang="en-US" altLang="zh-CN" sz="2800" dirty="0" err="1" smtClean="0"/>
              <a:t>SPECviewperf</a:t>
            </a:r>
            <a:r>
              <a:rPr lang="zh-CN" altLang="en-US" sz="2800" dirty="0" smtClean="0"/>
              <a:t>和</a:t>
            </a:r>
            <a:r>
              <a:rPr lang="en-US" altLang="zh-CN" sz="2800" dirty="0" err="1" smtClean="0"/>
              <a:t>SPECapc</a:t>
            </a:r>
            <a:r>
              <a:rPr lang="en-US" altLang="zh-CN" sz="2800" dirty="0" smtClean="0"/>
              <a:t>。</a:t>
            </a:r>
            <a:endParaRPr lang="zh-CN" altLang="en-US" sz="2800" dirty="0" smtClean="0"/>
          </a:p>
        </p:txBody>
      </p:sp>
      <p:sp>
        <p:nvSpPr>
          <p:cNvPr id="849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altLang="zh-CN" smtClean="0"/>
              <a:t>SPEC</a:t>
            </a:r>
            <a:endParaRPr lang="zh-CN" altLang="en-US" smtClean="0"/>
          </a:p>
        </p:txBody>
      </p:sp>
      <p:sp>
        <p:nvSpPr>
          <p:cNvPr id="860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用于桌面机的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133124" name="Rectangle 4"/>
          <p:cNvSpPr>
            <a:spLocks noGrp="1" noChangeArrowheads="1"/>
          </p:cNvSpPr>
          <p:nvPr>
            <p:ph type="body" idx="1"/>
          </p:nvPr>
        </p:nvSpPr>
        <p:spPr>
          <a:xfrm>
            <a:off x="809625" y="1989138"/>
            <a:ext cx="8010525" cy="4259262"/>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5000"/>
              </a:lnSpc>
              <a:buFont typeface="Wingdings" panose="05000000000000000000" pitchFamily="2" charset="2"/>
              <a:buNone/>
              <a:defRPr/>
            </a:pPr>
            <a:r>
              <a:rPr lang="en-US" altLang="zh-CN" sz="2400" dirty="0" smtClean="0"/>
              <a:t>       SPEC</a:t>
            </a:r>
            <a:r>
              <a:rPr lang="zh-CN" altLang="en-US" sz="2400" dirty="0" smtClean="0"/>
              <a:t>（</a:t>
            </a:r>
            <a:r>
              <a:rPr lang="en-US" altLang="zh-CN" sz="2400" dirty="0" smtClean="0"/>
              <a:t>System Performance Evaluation Cooperative）</a:t>
            </a:r>
            <a:r>
              <a:rPr lang="zh-CN" altLang="en-US" sz="2400" dirty="0" smtClean="0"/>
              <a:t>是由30个左右世界知名计算机大厂商所支持的非盈利的合作组织，包括：</a:t>
            </a:r>
            <a:r>
              <a:rPr lang="en-US" altLang="zh-CN" sz="2400" dirty="0" smtClean="0"/>
              <a:t>IBM、AT&amp;T、BULL、Compaq、CDC、DG、DEC、Fujitsu、HP、Intel、MIPS、Motolola、SGI、SUN、Unisys</a:t>
            </a:r>
            <a:r>
              <a:rPr lang="zh-CN" altLang="en-US" sz="2400" dirty="0" smtClean="0"/>
              <a:t>等；</a:t>
            </a:r>
            <a:r>
              <a:rPr lang="en-US" altLang="zh-CN" sz="2400" dirty="0" smtClean="0">
                <a:solidFill>
                  <a:srgbClr val="FF3300"/>
                </a:solidFill>
                <a:effectLst>
                  <a:outerShdw blurRad="38100" dist="38100" dir="2700000" algn="tl">
                    <a:srgbClr val="C0C0C0"/>
                  </a:outerShdw>
                </a:effectLst>
              </a:rPr>
              <a:t>SPEC</a:t>
            </a:r>
            <a:r>
              <a:rPr lang="zh-CN" altLang="en-US" sz="2400" dirty="0" smtClean="0">
                <a:solidFill>
                  <a:srgbClr val="FF3300"/>
                </a:solidFill>
                <a:effectLst>
                  <a:outerShdw blurRad="38100" dist="38100" dir="2700000" algn="tl">
                    <a:srgbClr val="C0C0C0"/>
                  </a:outerShdw>
                </a:effectLst>
              </a:rPr>
              <a:t>能够全面反映机器的性能，具有很高的参考价值</a:t>
            </a:r>
            <a:r>
              <a:rPr lang="zh-CN" altLang="en-US" sz="2400" dirty="0" smtClean="0"/>
              <a:t>。</a:t>
            </a:r>
            <a:endParaRPr lang="zh-CN" altLang="en-US" sz="2400" dirty="0" smtClean="0"/>
          </a:p>
          <a:p>
            <a:pPr marL="0" indent="0" eaLnBrk="1" hangingPunct="1">
              <a:lnSpc>
                <a:spcPct val="125000"/>
              </a:lnSpc>
              <a:spcBef>
                <a:spcPct val="50000"/>
              </a:spcBef>
              <a:buFont typeface="Wingdings" panose="05000000000000000000" pitchFamily="2" charset="2"/>
              <a:buNone/>
              <a:defRPr/>
            </a:pPr>
            <a:r>
              <a:rPr lang="en-US" altLang="zh-CN" sz="2400" dirty="0" smtClean="0"/>
              <a:t>       SPEC</a:t>
            </a:r>
            <a:r>
              <a:rPr lang="zh-CN" altLang="en-US" sz="2400" dirty="0" smtClean="0"/>
              <a:t>发展过程为：</a:t>
            </a:r>
            <a:r>
              <a:rPr lang="en-US" altLang="zh-CN" sz="2400" dirty="0" smtClean="0"/>
              <a:t>SPEC89→SPEC92→SPEC95→</a:t>
            </a:r>
            <a:r>
              <a:rPr lang="en-US" altLang="zh-CN" sz="2400" dirty="0"/>
              <a:t>SPEC2000</a:t>
            </a:r>
            <a:r>
              <a:rPr lang="en-US" altLang="zh-CN" sz="2400" dirty="0" smtClean="0"/>
              <a:t>→SPEC2006</a:t>
            </a:r>
            <a:endParaRPr lang="en-US" altLang="zh-CN" sz="2400" dirty="0" smtClean="0">
              <a:solidFill>
                <a:srgbClr val="FF3300"/>
              </a:solidFill>
              <a:effectLst>
                <a:outerShdw blurRad="38100" dist="38100" dir="2700000" algn="tl">
                  <a:srgbClr val="C0C0C0"/>
                </a:outerShdw>
              </a:effectLst>
            </a:endParaRPr>
          </a:p>
        </p:txBody>
      </p:sp>
      <p:sp>
        <p:nvSpPr>
          <p:cNvPr id="8602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AutoShape 2">
            <a:hlinkClick r:id="rId1" action="ppaction://hlinksldjump" highlightClick="1"/>
          </p:cNvPr>
          <p:cNvSpPr>
            <a:spLocks noChangeArrowheads="1"/>
          </p:cNvSpPr>
          <p:nvPr/>
        </p:nvSpPr>
        <p:spPr bwMode="auto">
          <a:xfrm>
            <a:off x="82296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87043"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pic>
        <p:nvPicPr>
          <p:cNvPr id="870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6931025"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5" name="Line 6"/>
          <p:cNvSpPr>
            <a:spLocks noChangeShapeType="1"/>
          </p:cNvSpPr>
          <p:nvPr/>
        </p:nvSpPr>
        <p:spPr bwMode="auto">
          <a:xfrm>
            <a:off x="533400" y="3352800"/>
            <a:ext cx="6781800" cy="0"/>
          </a:xfrm>
          <a:prstGeom prst="line">
            <a:avLst/>
          </a:prstGeom>
          <a:noFill/>
          <a:ln w="76200" cmpd="tri">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7046" name="AutoShape 8"/>
          <p:cNvSpPr>
            <a:spLocks noChangeArrowheads="1"/>
          </p:cNvSpPr>
          <p:nvPr/>
        </p:nvSpPr>
        <p:spPr bwMode="auto">
          <a:xfrm>
            <a:off x="6096000" y="1219200"/>
            <a:ext cx="2819400" cy="914400"/>
          </a:xfrm>
          <a:prstGeom prst="wedgeEllipseCallout">
            <a:avLst>
              <a:gd name="adj1" fmla="val -46338"/>
              <a:gd name="adj2" fmla="val 61111"/>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1800" b="0">
                <a:latin typeface="方正舒体" panose="02010601030101010101" pitchFamily="2" charset="-122"/>
                <a:ea typeface="方正舒体" panose="02010601030101010101" pitchFamily="2" charset="-122"/>
              </a:rPr>
              <a:t>12个整数程序用于</a:t>
            </a:r>
            <a:endParaRPr lang="zh-CN" altLang="en-US" sz="1800" b="0">
              <a:latin typeface="方正舒体" panose="02010601030101010101" pitchFamily="2" charset="-122"/>
              <a:ea typeface="方正舒体" panose="02010601030101010101" pitchFamily="2" charset="-122"/>
            </a:endParaRPr>
          </a:p>
          <a:p>
            <a:pPr algn="ctr" eaLnBrk="1" hangingPunct="1">
              <a:buFont typeface="Wingdings" panose="05000000000000000000" pitchFamily="2" charset="2"/>
              <a:buNone/>
            </a:pPr>
            <a:r>
              <a:rPr lang="en-US" altLang="zh-CN" sz="1800" b="0">
                <a:latin typeface="方正舒体" panose="02010601030101010101" pitchFamily="2" charset="-122"/>
                <a:ea typeface="方正舒体" panose="02010601030101010101" pitchFamily="2" charset="-122"/>
              </a:rPr>
              <a:t>CINT2000</a:t>
            </a:r>
            <a:r>
              <a:rPr lang="zh-CN" altLang="en-US" sz="1800" b="0">
                <a:latin typeface="方正舒体" panose="02010601030101010101" pitchFamily="2" charset="-122"/>
                <a:ea typeface="方正舒体" panose="02010601030101010101" pitchFamily="2" charset="-122"/>
              </a:rPr>
              <a:t>测试</a:t>
            </a:r>
            <a:endParaRPr lang="zh-CN" altLang="en-US" sz="1800" b="0">
              <a:latin typeface="方正舒体" panose="02010601030101010101" pitchFamily="2" charset="-122"/>
              <a:ea typeface="方正舒体" panose="02010601030101010101" pitchFamily="2" charset="-122"/>
            </a:endParaRPr>
          </a:p>
        </p:txBody>
      </p:sp>
      <p:sp>
        <p:nvSpPr>
          <p:cNvPr id="87047" name="AutoShape 9"/>
          <p:cNvSpPr>
            <a:spLocks noChangeArrowheads="1"/>
          </p:cNvSpPr>
          <p:nvPr/>
        </p:nvSpPr>
        <p:spPr bwMode="auto">
          <a:xfrm>
            <a:off x="6172200" y="4876800"/>
            <a:ext cx="2819400" cy="914400"/>
          </a:xfrm>
          <a:prstGeom prst="wedgeEllipseCallout">
            <a:avLst>
              <a:gd name="adj1" fmla="val -46792"/>
              <a:gd name="adj2" fmla="val -82639"/>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1800" b="0">
                <a:latin typeface="方正舒体" panose="02010601030101010101" pitchFamily="2" charset="-122"/>
                <a:ea typeface="方正舒体" panose="02010601030101010101" pitchFamily="2" charset="-122"/>
              </a:rPr>
              <a:t>14个浮点程序用于</a:t>
            </a:r>
            <a:endParaRPr lang="zh-CN" altLang="en-US" sz="1800" b="0">
              <a:latin typeface="方正舒体" panose="02010601030101010101" pitchFamily="2" charset="-122"/>
              <a:ea typeface="方正舒体" panose="02010601030101010101" pitchFamily="2" charset="-122"/>
            </a:endParaRPr>
          </a:p>
          <a:p>
            <a:pPr algn="ctr" eaLnBrk="1" hangingPunct="1">
              <a:buFont typeface="Wingdings" panose="05000000000000000000" pitchFamily="2" charset="2"/>
              <a:buNone/>
            </a:pPr>
            <a:r>
              <a:rPr lang="en-US" altLang="zh-CN" sz="1800" b="0">
                <a:latin typeface="方正舒体" panose="02010601030101010101" pitchFamily="2" charset="-122"/>
                <a:ea typeface="方正舒体" panose="02010601030101010101" pitchFamily="2" charset="-122"/>
              </a:rPr>
              <a:t>CFP2000</a:t>
            </a:r>
            <a:r>
              <a:rPr lang="zh-CN" altLang="en-US" sz="1800" b="0">
                <a:latin typeface="方正舒体" panose="02010601030101010101" pitchFamily="2" charset="-122"/>
                <a:ea typeface="方正舒体" panose="02010601030101010101" pitchFamily="2" charset="-122"/>
              </a:rPr>
              <a:t>测试</a:t>
            </a:r>
            <a:endParaRPr lang="zh-CN" altLang="en-US" sz="1800" b="0">
              <a:latin typeface="方正舒体" panose="02010601030101010101" pitchFamily="2" charset="-122"/>
              <a:ea typeface="方正舒体" panose="02010601030101010101" pitchFamily="2" charset="-122"/>
            </a:endParaRPr>
          </a:p>
        </p:txBody>
      </p:sp>
      <p:sp>
        <p:nvSpPr>
          <p:cNvPr id="87048"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403350" y="549275"/>
            <a:ext cx="5867400" cy="1143000"/>
          </a:xfrm>
        </p:spPr>
        <p:txBody>
          <a:bodyPr/>
          <a:lstStyle/>
          <a:p>
            <a:pPr eaLnBrk="1" hangingPunct="1">
              <a:defRPr/>
            </a:pPr>
            <a:r>
              <a:rPr lang="en-US" altLang="zh-CN" dirty="0" smtClean="0"/>
              <a:t>SPEC CPU2000</a:t>
            </a:r>
            <a:br>
              <a:rPr lang="en-US" altLang="zh-CN" dirty="0" smtClean="0"/>
            </a:br>
            <a:r>
              <a:rPr lang="zh-CN" altLang="en-US" dirty="0" smtClean="0"/>
              <a:t>测试实例</a:t>
            </a:r>
            <a:endParaRPr lang="zh-CN" altLang="en-US" dirty="0" smtClean="0"/>
          </a:p>
        </p:txBody>
      </p:sp>
      <p:sp>
        <p:nvSpPr>
          <p:cNvPr id="880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用于桌面机的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88068" name="Rectangle 5"/>
          <p:cNvSpPr>
            <a:spLocks noGrp="1" noChangeArrowheads="1"/>
          </p:cNvSpPr>
          <p:nvPr>
            <p:ph type="body" idx="1"/>
          </p:nvPr>
        </p:nvSpPr>
        <p:spPr>
          <a:xfrm>
            <a:off x="1692275" y="2276475"/>
            <a:ext cx="6046788" cy="4032250"/>
          </a:xfrm>
        </p:spPr>
        <p:txBody>
          <a:bodyPr/>
          <a:lstStyle/>
          <a:p>
            <a:pPr eaLnBrk="1" hangingPunct="1">
              <a:lnSpc>
                <a:spcPct val="150000"/>
              </a:lnSpc>
            </a:pPr>
            <a:r>
              <a:rPr lang="zh-CN" altLang="en-US" smtClean="0">
                <a:hlinkClick r:id="rId6" action="ppaction://hlinksldjump"/>
              </a:rPr>
              <a:t>测试对象</a:t>
            </a:r>
            <a:endParaRPr lang="zh-CN" altLang="en-US" smtClean="0"/>
          </a:p>
          <a:p>
            <a:pPr eaLnBrk="1" hangingPunct="1">
              <a:lnSpc>
                <a:spcPct val="150000"/>
              </a:lnSpc>
            </a:pPr>
            <a:r>
              <a:rPr lang="zh-CN" altLang="en-US" smtClean="0"/>
              <a:t>测试结果</a:t>
            </a:r>
            <a:endParaRPr lang="zh-CN" altLang="en-US" smtClean="0"/>
          </a:p>
          <a:p>
            <a:pPr lvl="1" eaLnBrk="1" hangingPunct="1">
              <a:lnSpc>
                <a:spcPct val="150000"/>
              </a:lnSpc>
              <a:buFont typeface="Wingdings" panose="05000000000000000000" pitchFamily="2" charset="2"/>
              <a:buChar char="Ø"/>
            </a:pPr>
            <a:r>
              <a:rPr lang="en-US" altLang="zh-CN" smtClean="0">
                <a:hlinkClick r:id="rId7" action="ppaction://hlinksldjump"/>
              </a:rPr>
              <a:t>SPEC CINT2000</a:t>
            </a:r>
            <a:r>
              <a:rPr lang="zh-CN" altLang="en-US" smtClean="0">
                <a:hlinkClick r:id="rId7" action="ppaction://hlinksldjump"/>
              </a:rPr>
              <a:t>的测试结果</a:t>
            </a:r>
            <a:endParaRPr lang="zh-CN" altLang="en-US" smtClean="0"/>
          </a:p>
          <a:p>
            <a:pPr lvl="1" eaLnBrk="1" hangingPunct="1">
              <a:lnSpc>
                <a:spcPct val="150000"/>
              </a:lnSpc>
              <a:buFont typeface="Wingdings" panose="05000000000000000000" pitchFamily="2" charset="2"/>
              <a:buChar char="Ø"/>
            </a:pPr>
            <a:r>
              <a:rPr lang="en-US" altLang="zh-CN" smtClean="0">
                <a:hlinkClick r:id="rId8" action="ppaction://hlinksldjump"/>
              </a:rPr>
              <a:t>SPEC CFP2000</a:t>
            </a:r>
            <a:r>
              <a:rPr lang="zh-CN" altLang="en-US" smtClean="0">
                <a:hlinkClick r:id="rId8" action="ppaction://hlinksldjump"/>
              </a:rPr>
              <a:t>的测试结果</a:t>
            </a:r>
            <a:endParaRPr lang="zh-CN" altLang="en-US" smtClean="0"/>
          </a:p>
        </p:txBody>
      </p:sp>
      <p:sp>
        <p:nvSpPr>
          <p:cNvPr id="8806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ChangeArrowheads="1"/>
          </p:cNvSpPr>
          <p:nvPr>
            <p:ph type="title"/>
          </p:nvPr>
        </p:nvSpPr>
        <p:spPr/>
        <p:txBody>
          <a:bodyPr/>
          <a:lstStyle/>
          <a:p>
            <a:pPr eaLnBrk="1" hangingPunct="1">
              <a:defRPr/>
            </a:pPr>
            <a:r>
              <a:rPr lang="zh-CN" altLang="en-US" smtClean="0"/>
              <a:t>示  例 </a:t>
            </a:r>
            <a:endParaRPr lang="zh-CN" altLang="en-US" smtClean="0"/>
          </a:p>
        </p:txBody>
      </p:sp>
      <p:sp>
        <p:nvSpPr>
          <p:cNvPr id="34826" name="Rectangle 10"/>
          <p:cNvSpPr>
            <a:spLocks noGrp="1" noChangeArrowheads="1"/>
          </p:cNvSpPr>
          <p:nvPr>
            <p:ph type="body" idx="1"/>
          </p:nvPr>
        </p:nvSpPr>
        <p:spPr>
          <a:xfrm>
            <a:off x="838200" y="2060575"/>
            <a:ext cx="7958138" cy="4335463"/>
          </a:xfrm>
        </p:spPr>
        <p:txBody>
          <a:bodyPr/>
          <a:lstStyle/>
          <a:p>
            <a:pPr marL="0" indent="0" eaLnBrk="1" hangingPunct="1">
              <a:lnSpc>
                <a:spcPct val="150000"/>
              </a:lnSpc>
              <a:buFont typeface="Wingdings" panose="05000000000000000000" pitchFamily="2" charset="2"/>
              <a:buNone/>
              <a:defRPr/>
            </a:pPr>
            <a:r>
              <a:rPr lang="zh-CN" altLang="en-US" sz="2400" dirty="0"/>
              <a:t> </a:t>
            </a:r>
            <a:r>
              <a:rPr lang="zh-CN" altLang="en-US" sz="2400" dirty="0" smtClean="0"/>
              <a:t>   </a:t>
            </a:r>
            <a:r>
              <a:rPr lang="zh-CN" altLang="en-US" sz="2400" dirty="0" smtClean="0"/>
              <a:t>以</a:t>
            </a:r>
            <a:r>
              <a:rPr lang="zh-CN" altLang="en-US" sz="2400" dirty="0" smtClean="0">
                <a:solidFill>
                  <a:srgbClr val="FF3300"/>
                </a:solidFill>
              </a:rPr>
              <a:t>微处理器</a:t>
            </a:r>
            <a:r>
              <a:rPr lang="zh-CN" altLang="en-US" sz="2400" dirty="0" smtClean="0"/>
              <a:t>为例（</a:t>
            </a:r>
            <a:r>
              <a:rPr lang="zh-CN" altLang="en-US" sz="2400" dirty="0" smtClean="0">
                <a:hlinkClick r:id="rId1" action="ppaction://hlinksldjump"/>
              </a:rPr>
              <a:t>图示</a:t>
            </a:r>
            <a:r>
              <a:rPr lang="zh-CN" altLang="en-US" sz="2400" dirty="0" smtClean="0"/>
              <a:t>）</a:t>
            </a:r>
            <a:r>
              <a:rPr lang="zh-CN" altLang="en-US" sz="2400" dirty="0" smtClean="0"/>
              <a:t>。</a:t>
            </a:r>
            <a:endParaRPr lang="en-US" altLang="zh-CN" sz="2400" dirty="0" smtClean="0"/>
          </a:p>
          <a:p>
            <a:pPr eaLnBrk="1" hangingPunct="1">
              <a:lnSpc>
                <a:spcPct val="150000"/>
              </a:lnSpc>
              <a:defRPr/>
            </a:pPr>
            <a:r>
              <a:rPr lang="zh-CN" altLang="en-US" sz="2400" dirty="0" smtClean="0"/>
              <a:t>在</a:t>
            </a:r>
            <a:r>
              <a:rPr lang="zh-CN" altLang="en-US" sz="2400" dirty="0" smtClean="0"/>
              <a:t>20世纪80年代中期以前，性能的提高主要是工艺技术驱动的，平均以每年</a:t>
            </a:r>
            <a:r>
              <a:rPr lang="en-US" altLang="zh-CN" sz="2400" dirty="0" smtClean="0"/>
              <a:t>2</a:t>
            </a:r>
            <a:r>
              <a:rPr lang="zh-CN" altLang="en-US" sz="2400" dirty="0" smtClean="0"/>
              <a:t>5%的速度提高</a:t>
            </a:r>
            <a:r>
              <a:rPr lang="zh-CN" altLang="en-US" sz="2400" dirty="0" smtClean="0"/>
              <a:t>。</a:t>
            </a:r>
            <a:endParaRPr lang="en-US" altLang="zh-CN" sz="2400" dirty="0" smtClean="0"/>
          </a:p>
          <a:p>
            <a:pPr eaLnBrk="1" hangingPunct="1">
              <a:lnSpc>
                <a:spcPct val="150000"/>
              </a:lnSpc>
              <a:defRPr/>
            </a:pPr>
            <a:r>
              <a:rPr lang="zh-CN" altLang="en-US" sz="2400" dirty="0" smtClean="0"/>
              <a:t>此后</a:t>
            </a:r>
            <a:r>
              <a:rPr lang="zh-CN" altLang="en-US" sz="2400" dirty="0" smtClean="0"/>
              <a:t>到</a:t>
            </a:r>
            <a:r>
              <a:rPr lang="en-US" altLang="zh-CN" sz="2400" dirty="0" smtClean="0"/>
              <a:t>2002</a:t>
            </a:r>
            <a:r>
              <a:rPr lang="zh-CN" altLang="en-US" sz="2400" dirty="0" smtClean="0"/>
              <a:t>年，性能的提高主要得益于</a:t>
            </a:r>
            <a:r>
              <a:rPr lang="zh-CN" altLang="en-US" sz="2400" dirty="0"/>
              <a:t>工艺</a:t>
            </a:r>
            <a:r>
              <a:rPr lang="zh-CN" altLang="en-US" sz="2400" dirty="0" smtClean="0"/>
              <a:t>技术和先进的系统结构设计思想，该增长率达到了</a:t>
            </a:r>
            <a:r>
              <a:rPr lang="en-US" altLang="zh-CN" sz="2400" dirty="0" smtClean="0"/>
              <a:t>52%</a:t>
            </a:r>
            <a:r>
              <a:rPr lang="zh-CN" altLang="en-US" sz="2400" dirty="0" smtClean="0"/>
              <a:t>。</a:t>
            </a:r>
            <a:endParaRPr lang="en-US" altLang="zh-CN" sz="2400" dirty="0" smtClean="0"/>
          </a:p>
          <a:p>
            <a:pPr eaLnBrk="1" hangingPunct="1">
              <a:lnSpc>
                <a:spcPct val="150000"/>
              </a:lnSpc>
              <a:defRPr/>
            </a:pPr>
            <a:r>
              <a:rPr lang="en-US" altLang="zh-CN" sz="2400" dirty="0" smtClean="0"/>
              <a:t>2002</a:t>
            </a:r>
            <a:r>
              <a:rPr lang="zh-CN" altLang="en-US" sz="2400" dirty="0" smtClean="0"/>
              <a:t>年后，由于在</a:t>
            </a:r>
            <a:r>
              <a:rPr lang="zh-CN" altLang="en-US" sz="2400" dirty="0" smtClean="0">
                <a:solidFill>
                  <a:srgbClr val="0000FF"/>
                </a:solidFill>
              </a:rPr>
              <a:t>电源</a:t>
            </a:r>
            <a:r>
              <a:rPr lang="zh-CN" altLang="en-US" sz="2400" dirty="0" smtClean="0"/>
              <a:t>、</a:t>
            </a:r>
            <a:r>
              <a:rPr lang="zh-CN" altLang="en-US" sz="2400" dirty="0" smtClean="0">
                <a:solidFill>
                  <a:srgbClr val="0000FF"/>
                </a:solidFill>
              </a:rPr>
              <a:t>可用的指令级并行</a:t>
            </a:r>
            <a:r>
              <a:rPr lang="zh-CN" altLang="en-US" sz="2400" dirty="0" smtClean="0"/>
              <a:t>和</a:t>
            </a:r>
            <a:r>
              <a:rPr lang="zh-CN" altLang="en-US" sz="2400" dirty="0" smtClean="0">
                <a:solidFill>
                  <a:srgbClr val="0000FF"/>
                </a:solidFill>
              </a:rPr>
              <a:t>存储器长时延</a:t>
            </a:r>
            <a:r>
              <a:rPr lang="zh-CN" altLang="en-US" sz="2400" dirty="0" smtClean="0"/>
              <a:t>等限制，使单处理器性能的提升减缓到</a:t>
            </a:r>
            <a:r>
              <a:rPr lang="en-US" altLang="zh-CN" sz="2400" dirty="0" smtClean="0"/>
              <a:t>22%</a:t>
            </a:r>
            <a:r>
              <a:rPr lang="zh-CN" altLang="en-US" sz="2400" dirty="0" smtClean="0"/>
              <a:t>。</a:t>
            </a:r>
            <a:endParaRPr lang="zh-CN" altLang="en-US" sz="2400" dirty="0" smtClean="0">
              <a:solidFill>
                <a:srgbClr val="FF3300"/>
              </a:solidFill>
              <a:effectLst>
                <a:outerShdw blurRad="38100" dist="38100" dir="2700000" algn="tl">
                  <a:srgbClr val="C0C0C0"/>
                </a:outerShdw>
              </a:effectLst>
            </a:endParaRPr>
          </a:p>
        </p:txBody>
      </p:sp>
      <p:sp>
        <p:nvSpPr>
          <p:cNvPr id="1126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2"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11269"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4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2</a:t>
            </a:r>
            <a:endParaRPr lang="en-US" altLang="zh-CN"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AutoShape 2">
            <a:hlinkClick r:id="rId1"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89091"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pic>
        <p:nvPicPr>
          <p:cNvPr id="8909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162925"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3" name="Rectangle 9"/>
          <p:cNvSpPr>
            <a:spLocks noChangeArrowheads="1"/>
          </p:cNvSpPr>
          <p:nvPr/>
        </p:nvSpPr>
        <p:spPr bwMode="auto">
          <a:xfrm>
            <a:off x="609600" y="4267200"/>
            <a:ext cx="7958138" cy="1371600"/>
          </a:xfrm>
          <a:prstGeom prst="rect">
            <a:avLst/>
          </a:prstGeom>
          <a:solidFill>
            <a:srgbClr val="FFFF00"/>
          </a:solidFill>
          <a:ln w="28575">
            <a:solidFill>
              <a:schemeClr val="tx1"/>
            </a:solidFill>
            <a:miter lim="800000"/>
          </a:ln>
          <a:effectLst>
            <a:outerShdw dist="107763" dir="2700000" algn="ctr" rotWithShape="0">
              <a:schemeClr val="bg2"/>
            </a:outerShdw>
          </a:effec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58825"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77925"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597025"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16125"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spcBef>
                <a:spcPct val="0"/>
              </a:spcBef>
              <a:buClrTx/>
              <a:buFontTx/>
              <a:buNone/>
            </a:pPr>
            <a:r>
              <a:rPr lang="zh-CN" altLang="en-US" sz="2800"/>
              <a:t>      </a:t>
            </a:r>
            <a:r>
              <a:rPr lang="zh-CN" altLang="en-US" sz="2400"/>
              <a:t>每一个桌面系统都配有一个</a:t>
            </a:r>
            <a:r>
              <a:rPr lang="en-US" altLang="zh-CN" sz="2400"/>
              <a:t>CPU</a:t>
            </a:r>
            <a:r>
              <a:rPr lang="zh-CN" altLang="en-US" sz="2400"/>
              <a:t>、</a:t>
            </a:r>
            <a:r>
              <a:rPr lang="en-US" altLang="zh-CN" sz="2400"/>
              <a:t>512MB SDRAM（</a:t>
            </a:r>
            <a:r>
              <a:rPr lang="zh-CN" altLang="en-US" sz="2400"/>
              <a:t>如果支持则带</a:t>
            </a:r>
            <a:r>
              <a:rPr lang="en-US" altLang="zh-CN" sz="2400"/>
              <a:t>ECC</a:t>
            </a:r>
            <a:r>
              <a:rPr lang="zh-CN" altLang="en-US" sz="2400"/>
              <a:t>校验）、大约20</a:t>
            </a:r>
            <a:r>
              <a:rPr lang="en-US" altLang="zh-CN" sz="2400"/>
              <a:t>GB</a:t>
            </a:r>
            <a:r>
              <a:rPr lang="zh-CN" altLang="en-US" sz="2400"/>
              <a:t>的硬盘、一个快速的图形系统和一个10/100</a:t>
            </a:r>
            <a:r>
              <a:rPr lang="en-US" altLang="zh-CN" sz="2400"/>
              <a:t>Mbps</a:t>
            </a:r>
            <a:r>
              <a:rPr lang="zh-CN" altLang="en-US" sz="2400"/>
              <a:t>以太网连接。</a:t>
            </a:r>
            <a:endParaRPr lang="en-US" altLang="zh-CN" sz="2400"/>
          </a:p>
        </p:txBody>
      </p:sp>
      <p:sp>
        <p:nvSpPr>
          <p:cNvPr id="89094"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0114" name="Picture 4" descr="Ch1-fig19"/>
          <p:cNvPicPr>
            <a:picLocks noChangeAspect="1" noChangeArrowheads="1"/>
          </p:cNvPicPr>
          <p:nvPr/>
        </p:nvPicPr>
        <p:blipFill>
          <a:blip r:embed="rId1">
            <a:extLst>
              <a:ext uri="{28A0092B-C50C-407E-A947-70E740481C1C}">
                <a14:useLocalDpi xmlns:a14="http://schemas.microsoft.com/office/drawing/2010/main" val="0"/>
              </a:ext>
            </a:extLst>
          </a:blip>
          <a:srcRect b="14334"/>
          <a:stretch>
            <a:fillRect/>
          </a:stretch>
        </p:blipFill>
        <p:spPr bwMode="auto">
          <a:xfrm>
            <a:off x="838200" y="1828800"/>
            <a:ext cx="78533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2" name="AutoShape 2">
            <a:hlinkClick r:id="rId2" action="ppaction://hlinksldjump" highlightClick="1"/>
          </p:cNvPr>
          <p:cNvSpPr>
            <a:spLocks noChangeArrowheads="1"/>
          </p:cNvSpPr>
          <p:nvPr/>
        </p:nvSpPr>
        <p:spPr bwMode="auto">
          <a:xfrm>
            <a:off x="80772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90116" name="Oval 5"/>
          <p:cNvSpPr>
            <a:spLocks noChangeArrowheads="1"/>
          </p:cNvSpPr>
          <p:nvPr/>
        </p:nvSpPr>
        <p:spPr bwMode="auto">
          <a:xfrm>
            <a:off x="1752600" y="4495800"/>
            <a:ext cx="990600" cy="609600"/>
          </a:xfrm>
          <a:prstGeom prst="ellipse">
            <a:avLst/>
          </a:prstGeom>
          <a:solidFill>
            <a:srgbClr val="FFFF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0117" name="AutoShape 6"/>
          <p:cNvSpPr>
            <a:spLocks noChangeArrowheads="1"/>
          </p:cNvSpPr>
          <p:nvPr/>
        </p:nvSpPr>
        <p:spPr bwMode="auto">
          <a:xfrm>
            <a:off x="179388" y="1828800"/>
            <a:ext cx="2068512" cy="762000"/>
          </a:xfrm>
          <a:prstGeom prst="wedgeEllipseCallout">
            <a:avLst>
              <a:gd name="adj1" fmla="val 51097"/>
              <a:gd name="adj2" fmla="val 8208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性能最好 </a:t>
            </a:r>
            <a:endParaRPr lang="zh-CN" altLang="en-US" sz="2200" b="0">
              <a:latin typeface="方正舒体" panose="02010601030101010101" pitchFamily="2" charset="-122"/>
              <a:ea typeface="方正舒体" panose="02010601030101010101" pitchFamily="2" charset="-122"/>
            </a:endParaRPr>
          </a:p>
        </p:txBody>
      </p:sp>
      <p:sp>
        <p:nvSpPr>
          <p:cNvPr id="90118" name="AutoShape 7"/>
          <p:cNvSpPr>
            <a:spLocks noChangeArrowheads="1"/>
          </p:cNvSpPr>
          <p:nvPr/>
        </p:nvSpPr>
        <p:spPr bwMode="auto">
          <a:xfrm>
            <a:off x="2590800" y="762000"/>
            <a:ext cx="2362200" cy="762000"/>
          </a:xfrm>
          <a:prstGeom prst="wedgeEllipseCallout">
            <a:avLst>
              <a:gd name="adj1" fmla="val -62431"/>
              <a:gd name="adj2" fmla="val 104583"/>
            </a:avLst>
          </a:prstGeom>
          <a:solidFill>
            <a:srgbClr val="FF0000"/>
          </a:solidFill>
          <a:ln>
            <a:noFill/>
          </a:ln>
          <a:effectLst>
            <a:outerShdw dist="107763" dir="2700000" algn="ctr" rotWithShape="0">
              <a:schemeClr val="bg2"/>
            </a:outerShdw>
          </a:effec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性价比最好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90119" name="Text Box 8"/>
          <p:cNvSpPr txBox="1">
            <a:spLocks noChangeArrowheads="1"/>
          </p:cNvSpPr>
          <p:nvPr/>
        </p:nvSpPr>
        <p:spPr bwMode="auto">
          <a:xfrm>
            <a:off x="1476375" y="5445125"/>
            <a:ext cx="61404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7个桌面计算机的</a:t>
            </a:r>
            <a:r>
              <a:rPr lang="en-US" altLang="zh-CN" sz="2400"/>
              <a:t>SPEC CINT2000</a:t>
            </a:r>
            <a:r>
              <a:rPr lang="zh-CN" altLang="en-US" sz="2400"/>
              <a:t>测试结果</a:t>
            </a:r>
            <a:endParaRPr lang="zh-CN" altLang="en-US" sz="2400"/>
          </a:p>
        </p:txBody>
      </p:sp>
      <p:sp>
        <p:nvSpPr>
          <p:cNvPr id="9012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AutoShape 2">
            <a:hlinkClick r:id="rId1"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91139" name="Text Box 3"/>
          <p:cNvSpPr txBox="1">
            <a:spLocks noChangeArrowheads="1"/>
          </p:cNvSpPr>
          <p:nvPr/>
        </p:nvSpPr>
        <p:spPr bwMode="auto">
          <a:xfrm>
            <a:off x="2133600" y="18288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pic>
        <p:nvPicPr>
          <p:cNvPr id="91140" name="Picture 4" descr="Ch1-fig20"/>
          <p:cNvPicPr>
            <a:picLocks noChangeAspect="1" noChangeArrowheads="1"/>
          </p:cNvPicPr>
          <p:nvPr/>
        </p:nvPicPr>
        <p:blipFill>
          <a:blip r:embed="rId2">
            <a:extLst>
              <a:ext uri="{28A0092B-C50C-407E-A947-70E740481C1C}">
                <a14:useLocalDpi xmlns:a14="http://schemas.microsoft.com/office/drawing/2010/main" val="0"/>
              </a:ext>
            </a:extLst>
          </a:blip>
          <a:srcRect b="14334"/>
          <a:stretch>
            <a:fillRect/>
          </a:stretch>
        </p:blipFill>
        <p:spPr bwMode="auto">
          <a:xfrm>
            <a:off x="762000" y="1676400"/>
            <a:ext cx="78676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Oval 5"/>
          <p:cNvSpPr>
            <a:spLocks noChangeArrowheads="1"/>
          </p:cNvSpPr>
          <p:nvPr/>
        </p:nvSpPr>
        <p:spPr bwMode="auto">
          <a:xfrm>
            <a:off x="1905000" y="4191000"/>
            <a:ext cx="609600" cy="838200"/>
          </a:xfrm>
          <a:prstGeom prst="ellipse">
            <a:avLst/>
          </a:prstGeom>
          <a:solidFill>
            <a:srgbClr val="FFFF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1142" name="Oval 6"/>
          <p:cNvSpPr>
            <a:spLocks noChangeArrowheads="1"/>
          </p:cNvSpPr>
          <p:nvPr/>
        </p:nvSpPr>
        <p:spPr bwMode="auto">
          <a:xfrm>
            <a:off x="2590800" y="4191000"/>
            <a:ext cx="609600" cy="838200"/>
          </a:xfrm>
          <a:prstGeom prst="ellipse">
            <a:avLst/>
          </a:prstGeom>
          <a:solidFill>
            <a:srgbClr val="FF00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1143" name="AutoShape 7"/>
          <p:cNvSpPr>
            <a:spLocks noChangeArrowheads="1"/>
          </p:cNvSpPr>
          <p:nvPr/>
        </p:nvSpPr>
        <p:spPr bwMode="auto">
          <a:xfrm>
            <a:off x="179388" y="609600"/>
            <a:ext cx="2106612" cy="762000"/>
          </a:xfrm>
          <a:prstGeom prst="wedgeEllipseCallout">
            <a:avLst>
              <a:gd name="adj1" fmla="val 46088"/>
              <a:gd name="adj2" fmla="val 128634"/>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性能最好 </a:t>
            </a:r>
            <a:endParaRPr lang="zh-CN" altLang="en-US" sz="2200" b="0">
              <a:latin typeface="方正舒体" panose="02010601030101010101" pitchFamily="2" charset="-122"/>
              <a:ea typeface="方正舒体" panose="02010601030101010101" pitchFamily="2" charset="-122"/>
            </a:endParaRPr>
          </a:p>
        </p:txBody>
      </p:sp>
      <p:sp>
        <p:nvSpPr>
          <p:cNvPr id="91144" name="AutoShape 8"/>
          <p:cNvSpPr>
            <a:spLocks noChangeArrowheads="1"/>
          </p:cNvSpPr>
          <p:nvPr/>
        </p:nvSpPr>
        <p:spPr bwMode="auto">
          <a:xfrm>
            <a:off x="2971800" y="685800"/>
            <a:ext cx="2362200" cy="762000"/>
          </a:xfrm>
          <a:prstGeom prst="wedgeEllipseCallout">
            <a:avLst>
              <a:gd name="adj1" fmla="val -52083"/>
              <a:gd name="adj2" fmla="val 148750"/>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性价比最好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91145" name="Text Box 9"/>
          <p:cNvSpPr txBox="1">
            <a:spLocks noChangeArrowheads="1"/>
          </p:cNvSpPr>
          <p:nvPr/>
        </p:nvSpPr>
        <p:spPr bwMode="auto">
          <a:xfrm>
            <a:off x="1476375" y="5445125"/>
            <a:ext cx="60642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7个桌面计算机的</a:t>
            </a:r>
            <a:r>
              <a:rPr lang="en-US" altLang="zh-CN" sz="2400"/>
              <a:t>SPEC CFP2000</a:t>
            </a:r>
            <a:r>
              <a:rPr lang="zh-CN" altLang="en-US" sz="2400"/>
              <a:t>测试结果</a:t>
            </a:r>
            <a:endParaRPr lang="zh-CN" altLang="en-US" sz="2400"/>
          </a:p>
        </p:txBody>
      </p:sp>
      <p:sp>
        <p:nvSpPr>
          <p:cNvPr id="91146"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7</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zh-CN" altLang="en-US" smtClean="0"/>
              <a:t>用于服务器的</a:t>
            </a:r>
            <a:r>
              <a:rPr lang="en-US" altLang="zh-CN" smtClean="0"/>
              <a:t>benchmarks</a:t>
            </a:r>
            <a:endParaRPr lang="zh-CN" altLang="en-US" smtClean="0"/>
          </a:p>
        </p:txBody>
      </p:sp>
      <p:sp>
        <p:nvSpPr>
          <p:cNvPr id="921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endParaRPr lang="zh-CN" altLang="en-US" sz="1200" b="0">
              <a:latin typeface="Times New Roman" panose="02020603050405020304" pitchFamily="18" charset="0"/>
              <a:ea typeface="幼圆" panose="02010509060101010101" pitchFamily="49" charset="-122"/>
            </a:endParaRPr>
          </a:p>
        </p:txBody>
      </p:sp>
      <p:sp>
        <p:nvSpPr>
          <p:cNvPr id="129029" name="Rectangle 5"/>
          <p:cNvSpPr>
            <a:spLocks noGrp="1" noChangeArrowheads="1"/>
          </p:cNvSpPr>
          <p:nvPr>
            <p:ph type="body" idx="1"/>
          </p:nvPr>
        </p:nvSpPr>
        <p:spPr>
          <a:xfrm>
            <a:off x="809625" y="2060575"/>
            <a:ext cx="8029575" cy="4187825"/>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0000"/>
              </a:lnSpc>
              <a:buFont typeface="Wingdings" panose="05000000000000000000" pitchFamily="2" charset="2"/>
              <a:buNone/>
              <a:defRPr/>
            </a:pPr>
            <a:r>
              <a:rPr lang="zh-CN" altLang="en-US" dirty="0" smtClean="0"/>
              <a:t>       服务器应具有的主要特性：</a:t>
            </a:r>
            <a:r>
              <a:rPr lang="zh-CN" altLang="en-US" dirty="0"/>
              <a:t>优化</a:t>
            </a:r>
            <a:r>
              <a:rPr lang="zh-CN" altLang="en-US" dirty="0" smtClean="0">
                <a:solidFill>
                  <a:srgbClr val="FF3300"/>
                </a:solidFill>
                <a:effectLst>
                  <a:outerShdw blurRad="38100" dist="38100" dir="2700000" algn="tl">
                    <a:srgbClr val="C0C0C0"/>
                  </a:outerShdw>
                </a:effectLst>
              </a:rPr>
              <a:t>可用性</a:t>
            </a:r>
            <a:r>
              <a:rPr lang="zh-CN" altLang="en-US" dirty="0"/>
              <a:t>（</a:t>
            </a:r>
            <a:r>
              <a:rPr lang="en-US" altLang="zh-CN" dirty="0">
                <a:solidFill>
                  <a:srgbClr val="0000FF"/>
                </a:solidFill>
              </a:rPr>
              <a:t>availability</a:t>
            </a:r>
            <a:r>
              <a:rPr lang="en-US" altLang="zh-CN" dirty="0"/>
              <a:t>）、</a:t>
            </a:r>
            <a:r>
              <a:rPr lang="zh-CN" altLang="en-US" dirty="0" smtClean="0">
                <a:solidFill>
                  <a:srgbClr val="FF3300"/>
                </a:solidFill>
                <a:effectLst>
                  <a:outerShdw blurRad="38100" dist="38100" dir="2700000" algn="tl">
                    <a:srgbClr val="C0C0C0"/>
                  </a:outerShdw>
                </a:effectLst>
              </a:rPr>
              <a:t>可扩展性</a:t>
            </a:r>
            <a:r>
              <a:rPr lang="zh-CN" altLang="en-US" dirty="0"/>
              <a:t>（</a:t>
            </a:r>
            <a:r>
              <a:rPr lang="en-US" altLang="zh-CN" dirty="0">
                <a:solidFill>
                  <a:srgbClr val="0000FF"/>
                </a:solidFill>
              </a:rPr>
              <a:t>scalability</a:t>
            </a:r>
            <a:r>
              <a:rPr lang="en-US" altLang="zh-CN" dirty="0"/>
              <a:t>）</a:t>
            </a:r>
            <a:r>
              <a:rPr lang="zh-CN" altLang="en-US" dirty="0" smtClean="0">
                <a:solidFill>
                  <a:srgbClr val="FF3300"/>
                </a:solidFill>
                <a:effectLst>
                  <a:outerShdw blurRad="38100" dist="38100" dir="2700000" algn="tl">
                    <a:srgbClr val="C0C0C0"/>
                  </a:outerShdw>
                </a:effectLst>
              </a:rPr>
              <a:t>和吞吐量</a:t>
            </a:r>
            <a:r>
              <a:rPr lang="zh-CN" altLang="en-US" dirty="0"/>
              <a:t>（</a:t>
            </a:r>
            <a:r>
              <a:rPr lang="en-US" altLang="zh-CN" dirty="0">
                <a:solidFill>
                  <a:srgbClr val="0000FF"/>
                </a:solidFill>
              </a:rPr>
              <a:t>throughput</a:t>
            </a:r>
            <a:r>
              <a:rPr lang="en-US" altLang="zh-CN" dirty="0"/>
              <a:t>）</a:t>
            </a:r>
            <a:r>
              <a:rPr lang="zh-CN" altLang="en-US" dirty="0" smtClean="0"/>
              <a:t>。</a:t>
            </a:r>
            <a:endParaRPr lang="zh-CN" altLang="en-US" dirty="0" smtClean="0"/>
          </a:p>
          <a:p>
            <a:pPr marL="0" indent="0" eaLnBrk="1" hangingPunct="1">
              <a:lnSpc>
                <a:spcPct val="120000"/>
              </a:lnSpc>
              <a:buFont typeface="Wingdings" panose="05000000000000000000" pitchFamily="2" charset="2"/>
              <a:buNone/>
              <a:defRPr/>
            </a:pPr>
            <a:r>
              <a:rPr lang="zh-CN" altLang="en-US" dirty="0" smtClean="0"/>
              <a:t>       常用的</a:t>
            </a:r>
            <a:r>
              <a:rPr lang="en-US" altLang="zh-CN" dirty="0" smtClean="0"/>
              <a:t>benchmarks </a:t>
            </a:r>
            <a:r>
              <a:rPr lang="zh-CN" altLang="en-US" dirty="0" smtClean="0"/>
              <a:t>有两种：</a:t>
            </a:r>
            <a:endParaRPr lang="zh-CN" altLang="en-US" dirty="0" smtClean="0"/>
          </a:p>
          <a:p>
            <a:pPr marL="0" indent="0" eaLnBrk="1" hangingPunct="1">
              <a:lnSpc>
                <a:spcPct val="120000"/>
              </a:lnSpc>
              <a:buClr>
                <a:schemeClr val="tx1"/>
              </a:buClr>
              <a:buFont typeface="Wingdings" panose="05000000000000000000" pitchFamily="2" charset="2"/>
              <a:buChar char="Ø"/>
              <a:defRPr/>
            </a:pPr>
            <a:r>
              <a:rPr lang="zh-CN" altLang="en-US" dirty="0" smtClean="0"/>
              <a:t>  </a:t>
            </a:r>
            <a:r>
              <a:rPr lang="en-US" altLang="zh-CN" dirty="0" smtClean="0">
                <a:effectLst>
                  <a:outerShdw blurRad="38100" dist="38100" dir="2700000" algn="tl">
                    <a:srgbClr val="C0C0C0"/>
                  </a:outerShdw>
                </a:effectLst>
                <a:hlinkClick r:id="rId5" action="ppaction://hlinksldjump"/>
              </a:rPr>
              <a:t>SPEC</a:t>
            </a:r>
            <a:endParaRPr lang="zh-CN" altLang="en-US" dirty="0" smtClean="0"/>
          </a:p>
          <a:p>
            <a:pPr marL="0" indent="0" eaLnBrk="1" hangingPunct="1">
              <a:lnSpc>
                <a:spcPct val="120000"/>
              </a:lnSpc>
              <a:buClr>
                <a:schemeClr val="tx1"/>
              </a:buClr>
              <a:buFont typeface="Wingdings" panose="05000000000000000000" pitchFamily="2" charset="2"/>
              <a:buChar char="Ø"/>
              <a:defRPr/>
            </a:pPr>
            <a:r>
              <a:rPr lang="zh-CN" altLang="en-US" dirty="0" smtClean="0"/>
              <a:t>  </a:t>
            </a:r>
            <a:r>
              <a:rPr lang="en-US" altLang="zh-CN" dirty="0" err="1" smtClean="0">
                <a:effectLst>
                  <a:outerShdw blurRad="38100" dist="38100" dir="2700000" algn="tl">
                    <a:srgbClr val="C0C0C0"/>
                  </a:outerShdw>
                </a:effectLst>
                <a:hlinkClick r:id="rId6" action="ppaction://hlinksldjump"/>
              </a:rPr>
              <a:t>TPC</a:t>
            </a:r>
            <a:r>
              <a:rPr lang="en-US" altLang="zh-CN" dirty="0" err="1" smtClean="0">
                <a:effectLst>
                  <a:outerShdw blurRad="38100" dist="38100" dir="2700000" algn="tl">
                    <a:srgbClr val="C0C0C0"/>
                  </a:outerShdw>
                </a:effectLst>
              </a:rPr>
              <a:t>（</a:t>
            </a:r>
            <a:r>
              <a:rPr lang="en-US" altLang="zh-CN" sz="2800" dirty="0" err="1" smtClean="0">
                <a:effectLst>
                  <a:outerShdw blurRad="38100" dist="38100" dir="2700000" algn="tl">
                    <a:srgbClr val="C0C0C0"/>
                  </a:outerShdw>
                </a:effectLst>
              </a:rPr>
              <a:t>Transaction</a:t>
            </a:r>
            <a:r>
              <a:rPr lang="en-US" altLang="zh-CN" dirty="0" smtClean="0">
                <a:effectLst>
                  <a:outerShdw blurRad="38100" dist="38100" dir="2700000" algn="tl">
                    <a:srgbClr val="C0C0C0"/>
                  </a:outerShdw>
                </a:effectLst>
              </a:rPr>
              <a:t> </a:t>
            </a:r>
            <a:r>
              <a:rPr lang="en-US" altLang="zh-CN" sz="2800" dirty="0" smtClean="0">
                <a:effectLst>
                  <a:outerShdw blurRad="38100" dist="38100" dir="2700000" algn="tl">
                    <a:srgbClr val="C0C0C0"/>
                  </a:outerShdw>
                </a:effectLst>
              </a:rPr>
              <a:t>Processing</a:t>
            </a:r>
            <a:r>
              <a:rPr lang="en-US" altLang="zh-CN" dirty="0" smtClean="0">
                <a:effectLst>
                  <a:outerShdw blurRad="38100" dist="38100" dir="2700000" algn="tl">
                    <a:srgbClr val="C0C0C0"/>
                  </a:outerShdw>
                </a:effectLst>
              </a:rPr>
              <a:t> </a:t>
            </a:r>
            <a:r>
              <a:rPr lang="en-US" altLang="zh-CN" sz="2800" dirty="0" smtClean="0">
                <a:effectLst>
                  <a:outerShdw blurRad="38100" dist="38100" dir="2700000" algn="tl">
                    <a:srgbClr val="C0C0C0"/>
                  </a:outerShdw>
                </a:effectLst>
              </a:rPr>
              <a:t>Council</a:t>
            </a:r>
            <a:r>
              <a:rPr lang="en-US" altLang="zh-CN" dirty="0" smtClean="0">
                <a:effectLst>
                  <a:outerShdw blurRad="38100" dist="38100" dir="2700000" algn="tl">
                    <a:srgbClr val="C0C0C0"/>
                  </a:outerShdw>
                </a:effectLst>
              </a:rPr>
              <a:t>）</a:t>
            </a:r>
            <a:endParaRPr lang="zh-CN" altLang="en-US" dirty="0" smtClean="0"/>
          </a:p>
        </p:txBody>
      </p:sp>
      <p:sp>
        <p:nvSpPr>
          <p:cNvPr id="9216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1</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altLang="zh-CN" smtClean="0"/>
              <a:t>SPEC</a:t>
            </a:r>
            <a:endParaRPr lang="zh-CN" altLang="en-US" smtClean="0"/>
          </a:p>
        </p:txBody>
      </p:sp>
      <p:sp>
        <p:nvSpPr>
          <p:cNvPr id="931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用于服务器的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140293" name="Rectangle 5"/>
          <p:cNvSpPr>
            <a:spLocks noGrp="1" noChangeArrowheads="1"/>
          </p:cNvSpPr>
          <p:nvPr>
            <p:ph type="body" idx="1"/>
          </p:nvPr>
        </p:nvSpPr>
        <p:spPr/>
        <p:txBody>
          <a:bodyPr/>
          <a:lstStyle/>
          <a:p>
            <a:pPr eaLnBrk="1" hangingPunct="1">
              <a:lnSpc>
                <a:spcPct val="120000"/>
              </a:lnSpc>
              <a:buClr>
                <a:srgbClr val="FF3300"/>
              </a:buClr>
              <a:buFont typeface="Wingdings" panose="05000000000000000000" pitchFamily="2" charset="2"/>
              <a:buChar char="Ø"/>
              <a:defRPr/>
            </a:pPr>
            <a:r>
              <a:rPr lang="en-US" altLang="zh-CN" sz="2400" dirty="0" smtClean="0"/>
              <a:t> </a:t>
            </a:r>
            <a:r>
              <a:rPr lang="en-US" altLang="zh-CN" sz="2400" dirty="0" err="1" smtClean="0">
                <a:solidFill>
                  <a:srgbClr val="FF3300"/>
                </a:solidFill>
                <a:effectLst>
                  <a:outerShdw blurRad="38100" dist="38100" dir="2700000" algn="tl">
                    <a:srgbClr val="C0C0C0"/>
                  </a:outerShdw>
                </a:effectLst>
              </a:rPr>
              <a:t>SPECrate</a:t>
            </a:r>
            <a:endParaRPr lang="en-US" altLang="zh-CN" sz="2400" dirty="0" smtClean="0">
              <a:solidFill>
                <a:srgbClr val="FF3300"/>
              </a:solidFill>
              <a:effectLst>
                <a:outerShdw blurRad="38100" dist="38100" dir="2700000" algn="tl">
                  <a:srgbClr val="C0C0C0"/>
                </a:outerShdw>
              </a:effectLst>
            </a:endParaRPr>
          </a:p>
          <a:p>
            <a:pPr eaLnBrk="1" hangingPunct="1">
              <a:lnSpc>
                <a:spcPct val="120000"/>
              </a:lnSpc>
              <a:buFont typeface="Wingdings" panose="05000000000000000000" pitchFamily="2" charset="2"/>
              <a:buNone/>
              <a:defRPr/>
            </a:pPr>
            <a:r>
              <a:rPr lang="zh-CN" altLang="en-US" sz="2400" dirty="0" smtClean="0"/>
              <a:t>    面向流量的</a:t>
            </a:r>
            <a:r>
              <a:rPr lang="en-US" altLang="zh-CN" sz="2400" dirty="0" smtClean="0"/>
              <a:t>benchmarks。</a:t>
            </a:r>
            <a:endParaRPr lang="en-US" altLang="zh-CN" sz="2400" dirty="0" smtClean="0"/>
          </a:p>
          <a:p>
            <a:pPr eaLnBrk="1" hangingPunct="1">
              <a:lnSpc>
                <a:spcPct val="120000"/>
              </a:lnSpc>
              <a:buClr>
                <a:srgbClr val="FF3300"/>
              </a:buClr>
              <a:buFont typeface="Wingdings" panose="05000000000000000000" pitchFamily="2" charset="2"/>
              <a:buChar char="Ø"/>
              <a:defRPr/>
            </a:pPr>
            <a:r>
              <a:rPr lang="en-US" altLang="zh-CN" sz="2400" dirty="0" smtClean="0"/>
              <a:t> </a:t>
            </a:r>
            <a:r>
              <a:rPr lang="en-US" altLang="zh-CN" sz="2400" dirty="0" smtClean="0">
                <a:solidFill>
                  <a:srgbClr val="FF3300"/>
                </a:solidFill>
                <a:effectLst>
                  <a:outerShdw blurRad="38100" dist="38100" dir="2700000" algn="tl">
                    <a:srgbClr val="C0C0C0"/>
                  </a:outerShdw>
                </a:effectLst>
              </a:rPr>
              <a:t>SPECSFS</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400" dirty="0" smtClean="0"/>
              <a:t>    面向文件服务器</a:t>
            </a:r>
            <a:r>
              <a:rPr lang="en-US" altLang="zh-CN" sz="2400" dirty="0" smtClean="0"/>
              <a:t>(NFS)</a:t>
            </a:r>
            <a:r>
              <a:rPr lang="zh-CN" altLang="en-US" sz="2400" dirty="0" smtClean="0"/>
              <a:t>的</a:t>
            </a:r>
            <a:r>
              <a:rPr lang="en-US" altLang="zh-CN" sz="2400" dirty="0" smtClean="0"/>
              <a:t>benchmarks。</a:t>
            </a:r>
            <a:r>
              <a:rPr lang="zh-CN" altLang="en-US" sz="2400" dirty="0" smtClean="0"/>
              <a:t>它不仅测试处理器的性能，而且测试</a:t>
            </a:r>
            <a:r>
              <a:rPr lang="en-US" altLang="zh-CN" sz="2400" dirty="0" smtClean="0"/>
              <a:t>I/O</a:t>
            </a:r>
            <a:r>
              <a:rPr lang="zh-CN" altLang="en-US" sz="2400" dirty="0" smtClean="0"/>
              <a:t>系统的性能。它重点测试吞吐率。</a:t>
            </a:r>
            <a:endParaRPr lang="en-US" altLang="zh-CN" sz="2400" dirty="0" smtClean="0"/>
          </a:p>
          <a:p>
            <a:pPr eaLnBrk="1" hangingPunct="1">
              <a:lnSpc>
                <a:spcPct val="120000"/>
              </a:lnSpc>
              <a:buClr>
                <a:srgbClr val="FF3300"/>
              </a:buClr>
              <a:buFont typeface="Wingdings" panose="05000000000000000000" pitchFamily="2" charset="2"/>
              <a:buChar char="Ø"/>
              <a:defRPr/>
            </a:pPr>
            <a:r>
              <a:rPr lang="en-US" altLang="zh-CN" sz="2400" dirty="0" smtClean="0"/>
              <a:t> </a:t>
            </a:r>
            <a:r>
              <a:rPr lang="en-US" altLang="zh-CN" sz="2400" dirty="0" err="1" smtClean="0">
                <a:solidFill>
                  <a:srgbClr val="FF3300"/>
                </a:solidFill>
                <a:effectLst>
                  <a:outerShdw blurRad="38100" dist="38100" dir="2700000" algn="tl">
                    <a:srgbClr val="C0C0C0"/>
                  </a:outerShdw>
                </a:effectLst>
              </a:rPr>
              <a:t>SPECWeb</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120000"/>
              </a:lnSpc>
              <a:buFont typeface="Wingdings" panose="05000000000000000000" pitchFamily="2" charset="2"/>
              <a:buNone/>
              <a:defRPr/>
            </a:pPr>
            <a:r>
              <a:rPr lang="zh-CN" altLang="en-US" sz="2400" dirty="0" smtClean="0"/>
              <a:t>    面向</a:t>
            </a:r>
            <a:r>
              <a:rPr lang="en-US" altLang="zh-CN" sz="2400" dirty="0" smtClean="0"/>
              <a:t>Web</a:t>
            </a:r>
            <a:r>
              <a:rPr lang="zh-CN" altLang="en-US" sz="2400" dirty="0" smtClean="0"/>
              <a:t>服务器的</a:t>
            </a:r>
            <a:r>
              <a:rPr lang="en-US" altLang="zh-CN" sz="2400" dirty="0" smtClean="0"/>
              <a:t>benchmarks。</a:t>
            </a:r>
            <a:r>
              <a:rPr lang="zh-CN" altLang="en-US" sz="2400" dirty="0" smtClean="0"/>
              <a:t>它模拟多个客户请求访问服务器中的动态和静态页面以及向服务器上传数据的情况。</a:t>
            </a:r>
            <a:endParaRPr lang="zh-CN" altLang="en-US" sz="2400" dirty="0" smtClean="0"/>
          </a:p>
        </p:txBody>
      </p:sp>
      <p:sp>
        <p:nvSpPr>
          <p:cNvPr id="931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6" name="camera.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CN" smtClean="0"/>
              <a:t>TPC</a:t>
            </a:r>
            <a:endParaRPr lang="zh-CN" altLang="en-US" smtClean="0"/>
          </a:p>
        </p:txBody>
      </p:sp>
      <p:sp>
        <p:nvSpPr>
          <p:cNvPr id="942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用于服务器的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142341" name="Rectangle 5"/>
          <p:cNvSpPr>
            <a:spLocks noGrp="1" noChangeArrowheads="1"/>
          </p:cNvSpPr>
          <p:nvPr>
            <p:ph type="body" idx="1"/>
          </p:nvPr>
        </p:nvSpPr>
        <p:spPr/>
        <p:txBody>
          <a:bodyPr/>
          <a:lstStyle/>
          <a:p>
            <a:pPr marL="0" indent="0" eaLnBrk="1" hangingPunct="1">
              <a:lnSpc>
                <a:spcPct val="90000"/>
              </a:lnSpc>
              <a:buFont typeface="Wingdings" panose="05000000000000000000" pitchFamily="2" charset="2"/>
              <a:buNone/>
              <a:defRPr/>
            </a:pPr>
            <a:r>
              <a:rPr lang="en-US" altLang="zh-CN" sz="2400" dirty="0" smtClean="0"/>
              <a:t>       TPC</a:t>
            </a:r>
            <a:r>
              <a:rPr lang="zh-CN" altLang="en-US" sz="2400" dirty="0" smtClean="0"/>
              <a:t>的</a:t>
            </a:r>
            <a:r>
              <a:rPr lang="en-US" altLang="zh-CN" sz="2400" dirty="0" smtClean="0"/>
              <a:t>benchmarks（</a:t>
            </a:r>
            <a:r>
              <a:rPr lang="en-US" altLang="zh-CN" sz="2400" dirty="0" smtClean="0">
                <a:hlinkClick r:id="rId6"/>
              </a:rPr>
              <a:t>www.tpc.org</a:t>
            </a:r>
            <a:r>
              <a:rPr lang="en-US" altLang="zh-CN" sz="2400" dirty="0" smtClean="0"/>
              <a:t>）</a:t>
            </a:r>
            <a:r>
              <a:rPr lang="zh-CN" altLang="en-US" sz="2400" dirty="0" smtClean="0"/>
              <a:t>用于测量一个计算机系统事务处理的性能。第一个</a:t>
            </a:r>
            <a:r>
              <a:rPr lang="en-US" altLang="zh-CN" sz="2400" dirty="0" smtClean="0"/>
              <a:t>TPC benchmarks</a:t>
            </a:r>
            <a:r>
              <a:rPr lang="zh-CN" altLang="en-US" sz="2400" dirty="0" smtClean="0"/>
              <a:t>是</a:t>
            </a:r>
            <a:r>
              <a:rPr lang="en-US" altLang="zh-CN" sz="2400" dirty="0" smtClean="0"/>
              <a:t>TPC-A，</a:t>
            </a:r>
            <a:r>
              <a:rPr lang="zh-CN" altLang="en-US" sz="2400" dirty="0" smtClean="0"/>
              <a:t>现已被下面的几个所取代：</a:t>
            </a:r>
            <a:endParaRPr lang="zh-CN" altLang="en-US" sz="2400" dirty="0" smtClean="0"/>
          </a:p>
          <a:p>
            <a:pPr marL="0" indent="0" eaLnBrk="1" hangingPunct="1">
              <a:lnSpc>
                <a:spcPct val="90000"/>
              </a:lnSpc>
              <a:buClr>
                <a:srgbClr val="FF3300"/>
              </a:buClr>
              <a:buFont typeface="Wingdings" panose="05000000000000000000" pitchFamily="2" charset="2"/>
              <a:buChar char="Ø"/>
              <a:defRPr/>
            </a:pPr>
            <a:r>
              <a:rPr lang="en-US" altLang="zh-CN" sz="2400" dirty="0" smtClean="0">
                <a:solidFill>
                  <a:srgbClr val="FF3300"/>
                </a:solidFill>
                <a:effectLst>
                  <a:outerShdw blurRad="38100" dist="38100" dir="2700000" algn="tl">
                    <a:srgbClr val="C0C0C0"/>
                  </a:outerShdw>
                </a:effectLst>
              </a:rPr>
              <a:t>  TPC-C</a:t>
            </a:r>
            <a:endParaRPr lang="zh-CN" altLang="en-US"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en-US" altLang="zh-CN" sz="2400" dirty="0" smtClean="0"/>
              <a:t>     TPC-C</a:t>
            </a:r>
            <a:r>
              <a:rPr lang="zh-CN" altLang="en-US" sz="2400" dirty="0" smtClean="0"/>
              <a:t>于1992建立，用于模拟一个复杂的查询环境。</a:t>
            </a:r>
            <a:endParaRPr lang="zh-CN" altLang="en-US" sz="2400" dirty="0" smtClean="0"/>
          </a:p>
          <a:p>
            <a:pPr marL="0" indent="0" eaLnBrk="1" hangingPunct="1">
              <a:lnSpc>
                <a:spcPct val="90000"/>
              </a:lnSpc>
              <a:buClr>
                <a:srgbClr val="FF3300"/>
              </a:buClr>
              <a:buFont typeface="Wingdings" panose="05000000000000000000" pitchFamily="2" charset="2"/>
              <a:buChar char="Ø"/>
              <a:defRPr/>
            </a:pPr>
            <a:r>
              <a:rPr lang="en-US" altLang="zh-CN" sz="2400" dirty="0" smtClean="0">
                <a:solidFill>
                  <a:srgbClr val="FF3300"/>
                </a:solidFill>
                <a:effectLst>
                  <a:outerShdw blurRad="38100" dist="38100" dir="2700000" algn="tl">
                    <a:srgbClr val="C0C0C0"/>
                  </a:outerShdw>
                </a:effectLst>
              </a:rPr>
              <a:t>  TPC-H</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en-US" altLang="zh-CN" sz="2400" dirty="0" smtClean="0"/>
              <a:t>     TPC-H</a:t>
            </a:r>
            <a:r>
              <a:rPr lang="zh-CN" altLang="en-US" sz="2400" dirty="0" smtClean="0"/>
              <a:t>用于自主（</a:t>
            </a:r>
            <a:r>
              <a:rPr lang="en-US" altLang="zh-CN" sz="2400" dirty="0" smtClean="0"/>
              <a:t>ad hoc）</a:t>
            </a:r>
            <a:r>
              <a:rPr lang="zh-CN" altLang="en-US" sz="2400" dirty="0" smtClean="0"/>
              <a:t>决策支持。</a:t>
            </a:r>
            <a:endParaRPr lang="zh-CN" altLang="en-US" sz="2400" dirty="0" smtClean="0"/>
          </a:p>
          <a:p>
            <a:pPr marL="0" indent="0" eaLnBrk="1" hangingPunct="1">
              <a:lnSpc>
                <a:spcPct val="90000"/>
              </a:lnSpc>
              <a:buClr>
                <a:srgbClr val="FF3300"/>
              </a:buClr>
              <a:buFont typeface="Wingdings" panose="05000000000000000000" pitchFamily="2" charset="2"/>
              <a:buChar char="Ø"/>
              <a:defRPr/>
            </a:pPr>
            <a:r>
              <a:rPr lang="en-US" altLang="zh-CN" sz="2400" dirty="0" smtClean="0">
                <a:solidFill>
                  <a:srgbClr val="FF3300"/>
                </a:solidFill>
                <a:effectLst>
                  <a:outerShdw blurRad="38100" dist="38100" dir="2700000" algn="tl">
                    <a:srgbClr val="C0C0C0"/>
                  </a:outerShdw>
                </a:effectLst>
              </a:rPr>
              <a:t>  TPC-W</a:t>
            </a:r>
            <a:endParaRPr lang="en-US" altLang="zh-CN" sz="2400" dirty="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en-US" altLang="zh-CN" sz="2400" dirty="0"/>
              <a:t>     TPC-W</a:t>
            </a:r>
            <a:r>
              <a:rPr lang="zh-CN" altLang="en-US" sz="2400" dirty="0"/>
              <a:t>是一个基于</a:t>
            </a:r>
            <a:r>
              <a:rPr lang="en-US" altLang="zh-CN" sz="2400" dirty="0"/>
              <a:t>Web</a:t>
            </a:r>
            <a:r>
              <a:rPr lang="zh-CN" altLang="en-US" sz="2400" dirty="0"/>
              <a:t>的事务</a:t>
            </a:r>
            <a:r>
              <a:rPr lang="en-US" altLang="zh-CN" sz="2400" dirty="0"/>
              <a:t>benchmark。</a:t>
            </a:r>
            <a:endParaRPr lang="zh-CN" altLang="en-US" sz="2400" dirty="0"/>
          </a:p>
          <a:p>
            <a:pPr marL="0" indent="0" eaLnBrk="1" hangingPunct="1">
              <a:lnSpc>
                <a:spcPct val="90000"/>
              </a:lnSpc>
              <a:buClr>
                <a:srgbClr val="FF3300"/>
              </a:buClr>
              <a:buFont typeface="Wingdings" panose="05000000000000000000" pitchFamily="2" charset="2"/>
              <a:buChar char="Ø"/>
              <a:defRPr/>
            </a:pPr>
            <a:r>
              <a:rPr lang="en-US" altLang="zh-CN" sz="2400" dirty="0" smtClean="0">
                <a:solidFill>
                  <a:srgbClr val="FF3300"/>
                </a:solidFill>
                <a:effectLst>
                  <a:outerShdw blurRad="38100" dist="38100" dir="2700000" algn="tl">
                    <a:srgbClr val="C0C0C0"/>
                  </a:outerShdw>
                </a:effectLst>
              </a:rPr>
              <a:t>  TPC-E</a:t>
            </a:r>
            <a:endParaRPr lang="en-US" altLang="zh-CN" sz="2400" dirty="0" smtClean="0">
              <a:solidFill>
                <a:srgbClr val="FF3300"/>
              </a:solidFill>
              <a:effectLst>
                <a:outerShdw blurRad="38100" dist="38100" dir="2700000" algn="tl">
                  <a:srgbClr val="C0C0C0"/>
                </a:outerShdw>
              </a:effectLst>
            </a:endParaRPr>
          </a:p>
          <a:p>
            <a:pPr marL="0" indent="0" eaLnBrk="1" hangingPunct="1">
              <a:lnSpc>
                <a:spcPct val="90000"/>
              </a:lnSpc>
              <a:buFont typeface="Wingdings" panose="05000000000000000000" pitchFamily="2" charset="2"/>
              <a:buNone/>
              <a:defRPr/>
            </a:pPr>
            <a:r>
              <a:rPr lang="en-US" altLang="zh-CN" sz="2400" dirty="0" smtClean="0"/>
              <a:t>     TPC-E</a:t>
            </a:r>
            <a:r>
              <a:rPr lang="zh-CN" altLang="en-US" sz="2400" dirty="0" smtClean="0"/>
              <a:t>用于模拟一</a:t>
            </a:r>
            <a:r>
              <a:rPr lang="zh-CN" altLang="en-US" sz="2400" dirty="0"/>
              <a:t>个经纪公司的客户账户。</a:t>
            </a:r>
            <a:endParaRPr lang="zh-CN" altLang="en-US" sz="2400" dirty="0"/>
          </a:p>
          <a:p>
            <a:pPr marL="0" indent="0" eaLnBrk="1" hangingPunct="1">
              <a:lnSpc>
                <a:spcPct val="90000"/>
              </a:lnSpc>
              <a:buFont typeface="Wingdings" panose="05000000000000000000" pitchFamily="2" charset="2"/>
              <a:buNone/>
              <a:defRPr/>
            </a:pPr>
            <a:endParaRPr lang="zh-CN" altLang="en-US" sz="2400" dirty="0" smtClean="0"/>
          </a:p>
        </p:txBody>
      </p:sp>
      <p:sp>
        <p:nvSpPr>
          <p:cNvPr id="9421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7" name="camera.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altLang="zh-CN" smtClean="0"/>
              <a:t>TPC-C</a:t>
            </a:r>
            <a:r>
              <a:rPr lang="zh-CN" altLang="en-US" smtClean="0"/>
              <a:t>测试实例</a:t>
            </a:r>
            <a:endParaRPr lang="zh-CN" altLang="en-US" smtClean="0"/>
          </a:p>
        </p:txBody>
      </p:sp>
      <p:sp>
        <p:nvSpPr>
          <p:cNvPr id="952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1"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2" action="ppaction://hlinksldjump"/>
              </a:rPr>
              <a:t>评价标准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3" action="ppaction://hlinksldjump"/>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基准测试程序套件 </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用于服务器的</a:t>
            </a:r>
            <a:r>
              <a:rPr lang="en-US" altLang="zh-CN" sz="1200" b="0">
                <a:latin typeface="Times New Roman" panose="02020603050405020304" pitchFamily="18" charset="0"/>
                <a:ea typeface="幼圆" panose="02010509060101010101" pitchFamily="49" charset="-122"/>
                <a:hlinkClick r:id="rId5" action="ppaction://hlinksldjump"/>
              </a:rPr>
              <a:t>benchmarks</a:t>
            </a:r>
            <a:endParaRPr lang="zh-CN" altLang="en-US" sz="1200" b="0">
              <a:latin typeface="Times New Roman" panose="02020603050405020304" pitchFamily="18" charset="0"/>
              <a:ea typeface="幼圆" panose="02010509060101010101" pitchFamily="49" charset="-122"/>
            </a:endParaRPr>
          </a:p>
        </p:txBody>
      </p:sp>
      <p:sp>
        <p:nvSpPr>
          <p:cNvPr id="95236" name="Rectangle 4"/>
          <p:cNvSpPr>
            <a:spLocks noGrp="1" noChangeArrowheads="1"/>
          </p:cNvSpPr>
          <p:nvPr>
            <p:ph type="body" idx="1"/>
          </p:nvPr>
        </p:nvSpPr>
        <p:spPr>
          <a:xfrm>
            <a:off x="1835150" y="2349500"/>
            <a:ext cx="6119813" cy="3527425"/>
          </a:xfrm>
        </p:spPr>
        <p:txBody>
          <a:bodyPr/>
          <a:lstStyle/>
          <a:p>
            <a:pPr eaLnBrk="1" hangingPunct="1">
              <a:lnSpc>
                <a:spcPct val="150000"/>
              </a:lnSpc>
            </a:pPr>
            <a:r>
              <a:rPr lang="zh-CN" altLang="en-US" smtClean="0">
                <a:hlinkClick r:id="rId6" action="ppaction://hlinksldjump"/>
              </a:rPr>
              <a:t>测试对象</a:t>
            </a:r>
            <a:endParaRPr lang="zh-CN" altLang="en-US" smtClean="0"/>
          </a:p>
          <a:p>
            <a:pPr eaLnBrk="1" hangingPunct="1">
              <a:lnSpc>
                <a:spcPct val="150000"/>
              </a:lnSpc>
            </a:pPr>
            <a:r>
              <a:rPr lang="zh-CN" altLang="en-US" smtClean="0"/>
              <a:t>测试结果</a:t>
            </a:r>
            <a:endParaRPr lang="zh-CN" altLang="en-US" smtClean="0"/>
          </a:p>
          <a:p>
            <a:pPr lvl="1" eaLnBrk="1" hangingPunct="1">
              <a:lnSpc>
                <a:spcPct val="150000"/>
              </a:lnSpc>
              <a:buFont typeface="Wingdings" panose="05000000000000000000" pitchFamily="2" charset="2"/>
              <a:buChar char="Ø"/>
            </a:pPr>
            <a:r>
              <a:rPr lang="en-US" altLang="zh-CN" smtClean="0">
                <a:hlinkClick r:id="rId7" action="ppaction://hlinksldjump"/>
              </a:rPr>
              <a:t>6</a:t>
            </a:r>
            <a:r>
              <a:rPr lang="zh-CN" altLang="en-US" smtClean="0">
                <a:hlinkClick r:id="rId7" action="ppaction://hlinksldjump"/>
              </a:rPr>
              <a:t>个高性能服务器的测试结果</a:t>
            </a:r>
            <a:endParaRPr lang="zh-CN" altLang="en-US" smtClean="0"/>
          </a:p>
          <a:p>
            <a:pPr lvl="1" eaLnBrk="1" hangingPunct="1">
              <a:lnSpc>
                <a:spcPct val="150000"/>
              </a:lnSpc>
              <a:buFont typeface="Wingdings" panose="05000000000000000000" pitchFamily="2" charset="2"/>
              <a:buChar char="Ø"/>
            </a:pPr>
            <a:r>
              <a:rPr lang="en-US" altLang="zh-CN" smtClean="0">
                <a:hlinkClick r:id="rId8" action="ppaction://hlinksldjump"/>
              </a:rPr>
              <a:t>6</a:t>
            </a:r>
            <a:r>
              <a:rPr lang="zh-CN" altLang="en-US" smtClean="0">
                <a:hlinkClick r:id="rId8" action="ppaction://hlinksldjump"/>
              </a:rPr>
              <a:t>个高性价比服务器的测试结果</a:t>
            </a:r>
            <a:endParaRPr lang="zh-CN" altLang="en-US" smtClean="0"/>
          </a:p>
        </p:txBody>
      </p:sp>
      <p:sp>
        <p:nvSpPr>
          <p:cNvPr id="952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4</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9" name="camera.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304800"/>
            <a:ext cx="72675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54" name="AutoShape 2">
            <a:hlinkClick r:id="rId2"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96260"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sp>
        <p:nvSpPr>
          <p:cNvPr id="96261" name="Rectangle 5"/>
          <p:cNvSpPr>
            <a:spLocks noChangeArrowheads="1"/>
          </p:cNvSpPr>
          <p:nvPr/>
        </p:nvSpPr>
        <p:spPr bwMode="auto">
          <a:xfrm>
            <a:off x="1981200" y="2214563"/>
            <a:ext cx="678656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08585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42875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177165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50000"/>
              </a:lnSpc>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6262" name="Rectangle 9"/>
          <p:cNvSpPr>
            <a:spLocks noChangeArrowheads="1"/>
          </p:cNvSpPr>
          <p:nvPr/>
        </p:nvSpPr>
        <p:spPr bwMode="auto">
          <a:xfrm>
            <a:off x="8305800" y="1371600"/>
            <a:ext cx="503238" cy="11271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高</a:t>
            </a:r>
            <a:endParaRPr lang="zh-CN" altLang="en-US" sz="2000" b="0">
              <a:latin typeface="Times New Roman" panose="02020603050405020304" pitchFamily="18" charset="0"/>
              <a:ea typeface="方正舒体" panose="02010601030101010101" pitchFamily="2" charset="-122"/>
            </a:endParaRPr>
          </a:p>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性</a:t>
            </a:r>
            <a:endParaRPr lang="zh-CN" altLang="en-US" sz="2000" b="0">
              <a:latin typeface="Times New Roman" panose="02020603050405020304" pitchFamily="18" charset="0"/>
              <a:ea typeface="方正舒体" panose="02010601030101010101" pitchFamily="2" charset="-122"/>
            </a:endParaRPr>
          </a:p>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能</a:t>
            </a:r>
            <a:endParaRPr lang="zh-CN" altLang="en-US" sz="2000" b="0">
              <a:latin typeface="Times New Roman" panose="02020603050405020304" pitchFamily="18" charset="0"/>
              <a:ea typeface="方正舒体" panose="02010601030101010101" pitchFamily="2" charset="-122"/>
            </a:endParaRPr>
          </a:p>
        </p:txBody>
      </p:sp>
      <p:sp>
        <p:nvSpPr>
          <p:cNvPr id="96263" name="Rectangle 10"/>
          <p:cNvSpPr>
            <a:spLocks noChangeArrowheads="1"/>
          </p:cNvSpPr>
          <p:nvPr/>
        </p:nvSpPr>
        <p:spPr bwMode="auto">
          <a:xfrm>
            <a:off x="8305800" y="3733800"/>
            <a:ext cx="503238" cy="149225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高</a:t>
            </a:r>
            <a:endParaRPr lang="zh-CN" altLang="en-US" sz="2000" b="0">
              <a:latin typeface="Times New Roman" panose="02020603050405020304" pitchFamily="18" charset="0"/>
              <a:ea typeface="方正舒体" panose="02010601030101010101" pitchFamily="2" charset="-122"/>
            </a:endParaRPr>
          </a:p>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性</a:t>
            </a:r>
            <a:endParaRPr lang="zh-CN" altLang="en-US" sz="2000" b="0">
              <a:latin typeface="Times New Roman" panose="02020603050405020304" pitchFamily="18" charset="0"/>
              <a:ea typeface="方正舒体" panose="02010601030101010101" pitchFamily="2" charset="-122"/>
            </a:endParaRPr>
          </a:p>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价</a:t>
            </a:r>
            <a:endParaRPr lang="zh-CN" altLang="en-US" sz="2000" b="0">
              <a:latin typeface="Times New Roman" panose="02020603050405020304" pitchFamily="18" charset="0"/>
              <a:ea typeface="方正舒体" panose="02010601030101010101" pitchFamily="2" charset="-122"/>
            </a:endParaRPr>
          </a:p>
          <a:p>
            <a:pPr algn="ctr" eaLnBrk="1" hangingPunct="1">
              <a:buFont typeface="Wingdings" panose="05000000000000000000" pitchFamily="2" charset="2"/>
              <a:buNone/>
            </a:pPr>
            <a:r>
              <a:rPr lang="zh-CN" altLang="en-US" sz="2000" b="0">
                <a:latin typeface="Times New Roman" panose="02020603050405020304" pitchFamily="18" charset="0"/>
                <a:ea typeface="方正舒体" panose="02010601030101010101" pitchFamily="2" charset="-122"/>
              </a:rPr>
              <a:t>比</a:t>
            </a:r>
            <a:endParaRPr lang="zh-CN" altLang="en-US" sz="2000" b="0">
              <a:latin typeface="Times New Roman" panose="02020603050405020304" pitchFamily="18" charset="0"/>
              <a:ea typeface="方正舒体" panose="02010601030101010101" pitchFamily="2" charset="-122"/>
            </a:endParaRPr>
          </a:p>
        </p:txBody>
      </p:sp>
      <p:sp>
        <p:nvSpPr>
          <p:cNvPr id="96264" name="Line 11"/>
          <p:cNvSpPr>
            <a:spLocks noChangeShapeType="1"/>
          </p:cNvSpPr>
          <p:nvPr/>
        </p:nvSpPr>
        <p:spPr bwMode="auto">
          <a:xfrm>
            <a:off x="0" y="3200400"/>
            <a:ext cx="9144000" cy="0"/>
          </a:xfrm>
          <a:prstGeom prst="line">
            <a:avLst/>
          </a:prstGeom>
          <a:noFill/>
          <a:ln w="76200" cmpd="tri">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65" name="Text Box 12"/>
          <p:cNvSpPr txBox="1">
            <a:spLocks noChangeArrowheads="1"/>
          </p:cNvSpPr>
          <p:nvPr/>
        </p:nvSpPr>
        <p:spPr bwMode="auto">
          <a:xfrm>
            <a:off x="1752600" y="6019800"/>
            <a:ext cx="54102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12个</a:t>
            </a:r>
            <a:r>
              <a:rPr lang="en-US" altLang="zh-CN" sz="2400"/>
              <a:t>OLTP（</a:t>
            </a:r>
            <a:r>
              <a:rPr lang="zh-CN" altLang="en-US" sz="2400"/>
              <a:t>在线事务处理）服务器</a:t>
            </a:r>
            <a:endParaRPr lang="zh-CN" altLang="en-US" sz="2400"/>
          </a:p>
        </p:txBody>
      </p:sp>
      <p:sp>
        <p:nvSpPr>
          <p:cNvPr id="96266" name="Text Box 1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5</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7282" name="Picture 7" descr="Ch1-fig22"/>
          <p:cNvPicPr>
            <a:picLocks noChangeAspect="1" noChangeArrowheads="1"/>
          </p:cNvPicPr>
          <p:nvPr/>
        </p:nvPicPr>
        <p:blipFill>
          <a:blip r:embed="rId1">
            <a:extLst>
              <a:ext uri="{28A0092B-C50C-407E-A947-70E740481C1C}">
                <a14:useLocalDpi xmlns:a14="http://schemas.microsoft.com/office/drawing/2010/main" val="0"/>
              </a:ext>
            </a:extLst>
          </a:blip>
          <a:srcRect b="12923"/>
          <a:stretch>
            <a:fillRect/>
          </a:stretch>
        </p:blipFill>
        <p:spPr bwMode="auto">
          <a:xfrm>
            <a:off x="381000" y="1371600"/>
            <a:ext cx="83851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9" name="AutoShape 3">
            <a:hlinkClick r:id="rId2" action="ppaction://hlinksldjump" highlightClick="1"/>
          </p:cNvPr>
          <p:cNvSpPr>
            <a:spLocks noChangeArrowheads="1"/>
          </p:cNvSpPr>
          <p:nvPr/>
        </p:nvSpPr>
        <p:spPr bwMode="auto">
          <a:xfrm>
            <a:off x="80772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97284" name="Oval 4"/>
          <p:cNvSpPr>
            <a:spLocks noChangeArrowheads="1"/>
          </p:cNvSpPr>
          <p:nvPr/>
        </p:nvSpPr>
        <p:spPr bwMode="auto">
          <a:xfrm>
            <a:off x="1828800" y="4495800"/>
            <a:ext cx="990600" cy="609600"/>
          </a:xfrm>
          <a:prstGeom prst="ellipse">
            <a:avLst/>
          </a:prstGeom>
          <a:solidFill>
            <a:srgbClr val="FFFF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7285" name="AutoShape 5"/>
          <p:cNvSpPr>
            <a:spLocks noChangeArrowheads="1"/>
          </p:cNvSpPr>
          <p:nvPr/>
        </p:nvSpPr>
        <p:spPr bwMode="auto">
          <a:xfrm>
            <a:off x="152400" y="457200"/>
            <a:ext cx="1971675" cy="762000"/>
          </a:xfrm>
          <a:prstGeom prst="wedgeEllipseCallout">
            <a:avLst>
              <a:gd name="adj1" fmla="val 61981"/>
              <a:gd name="adj2" fmla="val 1683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性能最好 </a:t>
            </a:r>
            <a:endParaRPr lang="zh-CN" altLang="en-US" sz="2200" b="0">
              <a:latin typeface="方正舒体" panose="02010601030101010101" pitchFamily="2" charset="-122"/>
              <a:ea typeface="方正舒体" panose="02010601030101010101" pitchFamily="2" charset="-122"/>
            </a:endParaRPr>
          </a:p>
        </p:txBody>
      </p:sp>
      <p:sp>
        <p:nvSpPr>
          <p:cNvPr id="97286" name="AutoShape 6"/>
          <p:cNvSpPr>
            <a:spLocks noChangeArrowheads="1"/>
          </p:cNvSpPr>
          <p:nvPr/>
        </p:nvSpPr>
        <p:spPr bwMode="auto">
          <a:xfrm>
            <a:off x="2667000" y="381000"/>
            <a:ext cx="2362200" cy="762000"/>
          </a:xfrm>
          <a:prstGeom prst="wedgeEllipseCallout">
            <a:avLst>
              <a:gd name="adj1" fmla="val -63440"/>
              <a:gd name="adj2" fmla="val 130833"/>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p>
            <a:pPr algn="ctr"/>
            <a:r>
              <a:rPr lang="zh-CN" altLang="en-US" sz="2200">
                <a:solidFill>
                  <a:schemeClr val="bg1"/>
                </a:solidFill>
                <a:latin typeface="方正舒体" panose="02010601030101010101" pitchFamily="2" charset="-122"/>
                <a:ea typeface="方正舒体" panose="02010601030101010101" pitchFamily="2" charset="-122"/>
              </a:rPr>
              <a:t>性价比最好 </a:t>
            </a:r>
            <a:endParaRPr lang="zh-CN" altLang="en-US" sz="2200">
              <a:solidFill>
                <a:schemeClr val="bg1"/>
              </a:solidFill>
              <a:latin typeface="方正舒体" panose="02010601030101010101" pitchFamily="2" charset="-122"/>
              <a:ea typeface="方正舒体" panose="02010601030101010101" pitchFamily="2" charset="-122"/>
            </a:endParaRPr>
          </a:p>
        </p:txBody>
      </p:sp>
      <p:sp>
        <p:nvSpPr>
          <p:cNvPr id="97287" name="Text Box 8"/>
          <p:cNvSpPr txBox="1">
            <a:spLocks noChangeArrowheads="1"/>
          </p:cNvSpPr>
          <p:nvPr/>
        </p:nvSpPr>
        <p:spPr bwMode="auto">
          <a:xfrm>
            <a:off x="1763713" y="5373688"/>
            <a:ext cx="5983287"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6个高性能</a:t>
            </a:r>
            <a:r>
              <a:rPr lang="en-US" altLang="zh-CN" sz="2400"/>
              <a:t>OLTP</a:t>
            </a:r>
            <a:r>
              <a:rPr lang="zh-CN" altLang="en-US" sz="2400"/>
              <a:t>服务器的</a:t>
            </a:r>
            <a:r>
              <a:rPr lang="en-US" altLang="zh-CN" sz="2400"/>
              <a:t>TPC-C</a:t>
            </a:r>
            <a:r>
              <a:rPr lang="zh-CN" altLang="en-US" sz="2400"/>
              <a:t>测试结果</a:t>
            </a:r>
            <a:endParaRPr lang="zh-CN" altLang="en-US" sz="2400"/>
          </a:p>
        </p:txBody>
      </p:sp>
      <p:sp>
        <p:nvSpPr>
          <p:cNvPr id="97288"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6</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9" descr="Ch1-fig23"/>
          <p:cNvPicPr>
            <a:picLocks noChangeAspect="1" noChangeArrowheads="1"/>
          </p:cNvPicPr>
          <p:nvPr/>
        </p:nvPicPr>
        <p:blipFill>
          <a:blip r:embed="rId1">
            <a:extLst>
              <a:ext uri="{28A0092B-C50C-407E-A947-70E740481C1C}">
                <a14:useLocalDpi xmlns:a14="http://schemas.microsoft.com/office/drawing/2010/main" val="0"/>
              </a:ext>
            </a:extLst>
          </a:blip>
          <a:srcRect b="12512"/>
          <a:stretch>
            <a:fillRect/>
          </a:stretch>
        </p:blipFill>
        <p:spPr bwMode="auto">
          <a:xfrm>
            <a:off x="457200" y="1447800"/>
            <a:ext cx="8266113"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2" name="AutoShape 2">
            <a:hlinkClick r:id="rId2" action="ppaction://hlinksldjump" highlightClick="1"/>
          </p:cNvPr>
          <p:cNvSpPr>
            <a:spLocks noChangeArrowheads="1"/>
          </p:cNvSpPr>
          <p:nvPr/>
        </p:nvSpPr>
        <p:spPr bwMode="auto">
          <a:xfrm>
            <a:off x="80772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anose="02010600030101010101" pitchFamily="2" charset="-122"/>
            </a:endParaRPr>
          </a:p>
        </p:txBody>
      </p:sp>
      <p:sp>
        <p:nvSpPr>
          <p:cNvPr id="98308" name="Text Box 3"/>
          <p:cNvSpPr txBox="1">
            <a:spLocks noChangeArrowheads="1"/>
          </p:cNvSpPr>
          <p:nvPr/>
        </p:nvSpPr>
        <p:spPr bwMode="auto">
          <a:xfrm>
            <a:off x="2209800" y="22860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Font typeface="Wingdings" panose="05000000000000000000" pitchFamily="2" charset="2"/>
              <a:buNone/>
            </a:pPr>
            <a:endParaRPr lang="zh-CN" altLang="en-US" b="0">
              <a:latin typeface="Times New Roman" panose="02020603050405020304" pitchFamily="18" charset="0"/>
              <a:ea typeface="宋体" panose="02010600030101010101" pitchFamily="2" charset="-122"/>
            </a:endParaRPr>
          </a:p>
        </p:txBody>
      </p:sp>
      <p:sp>
        <p:nvSpPr>
          <p:cNvPr id="98309" name="Oval 5"/>
          <p:cNvSpPr>
            <a:spLocks noChangeArrowheads="1"/>
          </p:cNvSpPr>
          <p:nvPr/>
        </p:nvSpPr>
        <p:spPr bwMode="auto">
          <a:xfrm>
            <a:off x="1905000" y="4419600"/>
            <a:ext cx="685800" cy="838200"/>
          </a:xfrm>
          <a:prstGeom prst="ellipse">
            <a:avLst/>
          </a:prstGeom>
          <a:solidFill>
            <a:srgbClr val="FFFF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8310" name="Oval 6"/>
          <p:cNvSpPr>
            <a:spLocks noChangeArrowheads="1"/>
          </p:cNvSpPr>
          <p:nvPr/>
        </p:nvSpPr>
        <p:spPr bwMode="auto">
          <a:xfrm>
            <a:off x="5638800" y="4419600"/>
            <a:ext cx="685800" cy="838200"/>
          </a:xfrm>
          <a:prstGeom prst="ellipse">
            <a:avLst/>
          </a:prstGeom>
          <a:solidFill>
            <a:srgbClr val="FF0000">
              <a:alpha val="50195"/>
            </a:srgbClr>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98311" name="AutoShape 7"/>
          <p:cNvSpPr>
            <a:spLocks noChangeArrowheads="1"/>
          </p:cNvSpPr>
          <p:nvPr/>
        </p:nvSpPr>
        <p:spPr bwMode="auto">
          <a:xfrm>
            <a:off x="5868144" y="548680"/>
            <a:ext cx="2066925" cy="762000"/>
          </a:xfrm>
          <a:prstGeom prst="wedgeEllipseCallout">
            <a:avLst>
              <a:gd name="adj1" fmla="val -44596"/>
              <a:gd name="adj2" fmla="val 115870"/>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latin typeface="方正舒体" panose="02010601030101010101" pitchFamily="2" charset="-122"/>
                <a:ea typeface="方正舒体" panose="02010601030101010101" pitchFamily="2" charset="-122"/>
              </a:rPr>
              <a:t>性能最好 </a:t>
            </a:r>
            <a:endParaRPr lang="zh-CN" altLang="en-US" sz="2200" b="0">
              <a:latin typeface="方正舒体" panose="02010601030101010101" pitchFamily="2" charset="-122"/>
              <a:ea typeface="方正舒体" panose="02010601030101010101" pitchFamily="2" charset="-122"/>
            </a:endParaRPr>
          </a:p>
        </p:txBody>
      </p:sp>
      <p:sp>
        <p:nvSpPr>
          <p:cNvPr id="98312" name="AutoShape 8"/>
          <p:cNvSpPr>
            <a:spLocks noChangeArrowheads="1"/>
          </p:cNvSpPr>
          <p:nvPr/>
        </p:nvSpPr>
        <p:spPr bwMode="auto">
          <a:xfrm>
            <a:off x="471835" y="565289"/>
            <a:ext cx="2362200" cy="762000"/>
          </a:xfrm>
          <a:prstGeom prst="wedgeEllipseCallout">
            <a:avLst>
              <a:gd name="adj1" fmla="val 26624"/>
              <a:gd name="adj2" fmla="val 138897"/>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None/>
            </a:pPr>
            <a:r>
              <a:rPr lang="zh-CN" altLang="en-US" sz="2200" b="0">
                <a:solidFill>
                  <a:schemeClr val="bg1"/>
                </a:solidFill>
                <a:latin typeface="方正舒体" panose="02010601030101010101" pitchFamily="2" charset="-122"/>
                <a:ea typeface="方正舒体" panose="02010601030101010101" pitchFamily="2" charset="-122"/>
              </a:rPr>
              <a:t>性价比最好 </a:t>
            </a:r>
            <a:endParaRPr lang="zh-CN" altLang="en-US" sz="2200" b="0">
              <a:solidFill>
                <a:schemeClr val="bg1"/>
              </a:solidFill>
              <a:latin typeface="方正舒体" panose="02010601030101010101" pitchFamily="2" charset="-122"/>
              <a:ea typeface="方正舒体" panose="02010601030101010101" pitchFamily="2" charset="-122"/>
            </a:endParaRPr>
          </a:p>
        </p:txBody>
      </p:sp>
      <p:sp>
        <p:nvSpPr>
          <p:cNvPr id="98313" name="Text Box 10"/>
          <p:cNvSpPr txBox="1">
            <a:spLocks noChangeArrowheads="1"/>
          </p:cNvSpPr>
          <p:nvPr/>
        </p:nvSpPr>
        <p:spPr bwMode="auto">
          <a:xfrm>
            <a:off x="1524000" y="5486400"/>
            <a:ext cx="60960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2400"/>
              <a:t>6个高性价比</a:t>
            </a:r>
            <a:r>
              <a:rPr lang="en-US" altLang="zh-CN" sz="2400"/>
              <a:t>OLTP</a:t>
            </a:r>
            <a:r>
              <a:rPr lang="zh-CN" altLang="en-US" sz="2400"/>
              <a:t>服务器的</a:t>
            </a:r>
            <a:r>
              <a:rPr lang="en-US" altLang="zh-CN" sz="2400"/>
              <a:t>TPC-C</a:t>
            </a:r>
            <a:r>
              <a:rPr lang="zh-CN" altLang="en-US" sz="2400"/>
              <a:t>测试结果</a:t>
            </a:r>
            <a:endParaRPr lang="zh-CN" altLang="en-US" sz="2400"/>
          </a:p>
        </p:txBody>
      </p:sp>
      <p:sp>
        <p:nvSpPr>
          <p:cNvPr id="98314"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SzPct val="55000"/>
              <a:buChar char="n"/>
              <a:defRPr kumimoji="1" sz="2800" b="1">
                <a:solidFill>
                  <a:schemeClr val="tx1"/>
                </a:solidFill>
                <a:latin typeface="Arial" panose="020B0604020202020204" pitchFamily="34" charset="0"/>
                <a:ea typeface="楷体_GB2312" pitchFamily="49" charset="-122"/>
              </a:defRPr>
            </a:lvl2pPr>
            <a:lvl3pPr marL="1143000" indent="-228600" eaLnBrk="0" hangingPunct="0">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7 之 7</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3" name="camera.wav"/>
      </p:stSnd>
    </p:sndAc>
  </p:transition>
  <p:timing>
    <p:tnLst>
      <p:par>
        <p:cTn id="1" dur="indefinite" restart="never" nodeType="tmRoot"/>
      </p:par>
    </p:tnLst>
  </p:timing>
</p:sld>
</file>

<file path=ppt/tags/tag1.xml><?xml version="1.0" encoding="utf-8"?>
<p:tagLst xmlns:p="http://schemas.openxmlformats.org/presentationml/2006/main">
  <p:tag name="commondata" val="eyJoZGlkIjoiNmZmMjJkNTI5MzQwNmVjYjA3M2RkZjQzNmUwZmY2OTkifQ=="/>
</p:tagLst>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CDESIGNA</Template>
  <TotalTime>0</TotalTime>
  <Words>19633</Words>
  <Application>WPS 演示</Application>
  <PresentationFormat>全屏显示(4:3)</PresentationFormat>
  <Paragraphs>2000</Paragraphs>
  <Slides>147</Slides>
  <Notes>22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24</vt:i4>
      </vt:variant>
      <vt:variant>
        <vt:lpstr>幻灯片标题</vt:lpstr>
      </vt:variant>
      <vt:variant>
        <vt:i4>147</vt:i4>
      </vt:variant>
    </vt:vector>
  </HeadingPairs>
  <TitlesOfParts>
    <vt:vector size="187" baseType="lpstr">
      <vt:lpstr>Arial</vt:lpstr>
      <vt:lpstr>宋体</vt:lpstr>
      <vt:lpstr>Wingdings</vt:lpstr>
      <vt:lpstr>Times New Roman</vt:lpstr>
      <vt:lpstr>隶书</vt:lpstr>
      <vt:lpstr>楷体_GB2312</vt:lpstr>
      <vt:lpstr>新宋体</vt:lpstr>
      <vt:lpstr>幼圆</vt:lpstr>
      <vt:lpstr>微软雅黑</vt:lpstr>
      <vt:lpstr>Arial Unicode MS</vt:lpstr>
      <vt:lpstr>方正舒体</vt:lpstr>
      <vt:lpstr>Book Antiqua</vt:lpstr>
      <vt:lpstr>Tahoma</vt:lpstr>
      <vt:lpstr>黑体</vt:lpstr>
      <vt:lpstr>楷体_GB2312</vt:lpstr>
      <vt:lpstr>Straight Edge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计算机系统结构的 基本概念</vt:lpstr>
      <vt:lpstr>引  言 </vt:lpstr>
      <vt:lpstr>第一代计算机</vt:lpstr>
      <vt:lpstr>第二代计算机</vt:lpstr>
      <vt:lpstr>第三代计算机</vt:lpstr>
      <vt:lpstr>第四代计算机</vt:lpstr>
      <vt:lpstr>第五代计算机</vt:lpstr>
      <vt:lpstr>分  析 </vt:lpstr>
      <vt:lpstr>示  例 </vt:lpstr>
      <vt:lpstr>PowerPoint 演示文稿</vt:lpstr>
      <vt:lpstr>引  出 </vt:lpstr>
      <vt:lpstr>计算机系统结构 的定义</vt:lpstr>
      <vt:lpstr>计算机系统层次 结构图</vt:lpstr>
      <vt:lpstr>应用语言级机器</vt:lpstr>
      <vt:lpstr>高级语言级机器</vt:lpstr>
      <vt:lpstr>汇编语言级机器</vt:lpstr>
      <vt:lpstr>操作系统级机器</vt:lpstr>
      <vt:lpstr>传统机器</vt:lpstr>
      <vt:lpstr>微程序机器</vt:lpstr>
      <vt:lpstr>电子线路</vt:lpstr>
      <vt:lpstr>机器的作用和含义</vt:lpstr>
      <vt:lpstr>软件与硬件的关系</vt:lpstr>
      <vt:lpstr>分层的目的</vt:lpstr>
      <vt:lpstr>计算机系统结构 的概念</vt:lpstr>
      <vt:lpstr>定义一</vt:lpstr>
      <vt:lpstr>定义二</vt:lpstr>
      <vt:lpstr>主要任务</vt:lpstr>
      <vt:lpstr>计算机组成的概念</vt:lpstr>
      <vt:lpstr>计算机实现的概念</vt:lpstr>
      <vt:lpstr>小  结</vt:lpstr>
      <vt:lpstr>计算机系统的 设计技术</vt:lpstr>
      <vt:lpstr>计算机系统设计者 的任务</vt:lpstr>
      <vt:lpstr>确定用户要求</vt:lpstr>
      <vt:lpstr>PowerPoint 演示文稿</vt:lpstr>
      <vt:lpstr>优化设计</vt:lpstr>
      <vt:lpstr>设计出符合今后发展方向的系统结构</vt:lpstr>
      <vt:lpstr>计算机系统的 设计方法</vt:lpstr>
      <vt:lpstr>由上而下法</vt:lpstr>
      <vt:lpstr>由下而上法</vt:lpstr>
      <vt:lpstr>由中间向两头法</vt:lpstr>
      <vt:lpstr>计算机系统的 设计步骤</vt:lpstr>
      <vt:lpstr>计算机系统设计的 定量准则</vt:lpstr>
      <vt:lpstr>加快经常性事件 的速度</vt:lpstr>
      <vt:lpstr>Amdahl定律</vt:lpstr>
      <vt:lpstr>Amdahl定律 （量化）</vt:lpstr>
      <vt:lpstr>Amdahl定律 （例子）</vt:lpstr>
      <vt:lpstr>CPU性能公式</vt:lpstr>
      <vt:lpstr>公式一</vt:lpstr>
      <vt:lpstr>公式二</vt:lpstr>
      <vt:lpstr>公式三</vt:lpstr>
      <vt:lpstr>CPU性能公式 （例子）</vt:lpstr>
      <vt:lpstr>CPU性能公式 （例子）</vt:lpstr>
      <vt:lpstr>局部性原理</vt:lpstr>
      <vt:lpstr>利用并行性</vt:lpstr>
      <vt:lpstr>并行性的概念</vt:lpstr>
      <vt:lpstr>并行性的实现</vt:lpstr>
      <vt:lpstr>时间重叠</vt:lpstr>
      <vt:lpstr>资源重复</vt:lpstr>
      <vt:lpstr>资源共享</vt:lpstr>
      <vt:lpstr>并行性的等级</vt:lpstr>
      <vt:lpstr>从计算机系统中执行程序的角度看</vt:lpstr>
      <vt:lpstr>从计算机系统中处理数据的角度看</vt:lpstr>
      <vt:lpstr>从计算机信息加工的各个步骤和阶段看</vt:lpstr>
      <vt:lpstr>并行性的发展</vt:lpstr>
      <vt:lpstr>单处理机系统内并行性的发展</vt:lpstr>
      <vt:lpstr>多处理机系统及其向并行处理系统的发展</vt:lpstr>
      <vt:lpstr>并行机的发展</vt:lpstr>
      <vt:lpstr>并行机的发展</vt:lpstr>
      <vt:lpstr>并行机的发展</vt:lpstr>
      <vt:lpstr>并行机的发展</vt:lpstr>
      <vt:lpstr>并行机的发展</vt:lpstr>
      <vt:lpstr>计算机系统的 评价标准</vt:lpstr>
      <vt:lpstr>成  本</vt:lpstr>
      <vt:lpstr>PowerPoint 演示文稿</vt:lpstr>
      <vt:lpstr>性  能</vt:lpstr>
      <vt:lpstr>性能标准</vt:lpstr>
      <vt:lpstr>MIPS</vt:lpstr>
      <vt:lpstr>MFLOPS</vt:lpstr>
      <vt:lpstr>选择程序评价性能</vt:lpstr>
      <vt:lpstr>真实程序</vt:lpstr>
      <vt:lpstr>改造/模拟程序</vt:lpstr>
      <vt:lpstr>核心测试程序</vt:lpstr>
      <vt:lpstr>小测试程序</vt:lpstr>
      <vt:lpstr>合成测试程序</vt:lpstr>
      <vt:lpstr>基准测试程序套件</vt:lpstr>
      <vt:lpstr>用于桌面机的benchmarks</vt:lpstr>
      <vt:lpstr>SPEC</vt:lpstr>
      <vt:lpstr>PowerPoint 演示文稿</vt:lpstr>
      <vt:lpstr>SPEC CPU2000 测试实例</vt:lpstr>
      <vt:lpstr>PowerPoint 演示文稿</vt:lpstr>
      <vt:lpstr>PowerPoint 演示文稿</vt:lpstr>
      <vt:lpstr>PowerPoint 演示文稿</vt:lpstr>
      <vt:lpstr>用于服务器的benchmarks</vt:lpstr>
      <vt:lpstr>SPEC</vt:lpstr>
      <vt:lpstr>TPC</vt:lpstr>
      <vt:lpstr>TPC-C测试实例</vt:lpstr>
      <vt:lpstr>PowerPoint 演示文稿</vt:lpstr>
      <vt:lpstr>PowerPoint 演示文稿</vt:lpstr>
      <vt:lpstr>PowerPoint 演示文稿</vt:lpstr>
      <vt:lpstr>用于嵌入式计算机的benchmarks</vt:lpstr>
      <vt:lpstr>PowerPoint 演示文稿</vt:lpstr>
      <vt:lpstr>EEMBC测试实例</vt:lpstr>
      <vt:lpstr>PowerPoint 演示文稿</vt:lpstr>
      <vt:lpstr>PowerPoint 演示文稿</vt:lpstr>
      <vt:lpstr>PowerPoint 演示文稿</vt:lpstr>
      <vt:lpstr>PowerPoint 演示文稿</vt:lpstr>
      <vt:lpstr>性能比较</vt:lpstr>
      <vt:lpstr>总执行时间</vt:lpstr>
      <vt:lpstr>加权执行时间</vt:lpstr>
      <vt:lpstr>标准化执行时间</vt:lpstr>
      <vt:lpstr>标准化执行时间</vt:lpstr>
      <vt:lpstr>计算机系统结构 的发展</vt:lpstr>
      <vt:lpstr>冯·诺依曼结构</vt:lpstr>
      <vt:lpstr>冯·诺依曼结构</vt:lpstr>
      <vt:lpstr>改进一</vt:lpstr>
      <vt:lpstr>改进二</vt:lpstr>
      <vt:lpstr>改进三</vt:lpstr>
      <vt:lpstr>改进四</vt:lpstr>
      <vt:lpstr>改进五</vt:lpstr>
      <vt:lpstr>改进六</vt:lpstr>
      <vt:lpstr>器件发展对系统结构的影响</vt:lpstr>
      <vt:lpstr>器件发展的特点</vt:lpstr>
      <vt:lpstr>器件种类</vt:lpstr>
      <vt:lpstr>器件发展对设计方法的影响</vt:lpstr>
      <vt:lpstr>软件对系统结构 的影响</vt:lpstr>
      <vt:lpstr>实现软件可移植性</vt:lpstr>
      <vt:lpstr>统一高级语言</vt:lpstr>
      <vt:lpstr>采用系列机思想</vt:lpstr>
      <vt:lpstr>软件兼容性（compatibility)</vt:lpstr>
      <vt:lpstr>模  拟</vt:lpstr>
      <vt:lpstr>仿  真</vt:lpstr>
      <vt:lpstr>模拟和仿真</vt:lpstr>
      <vt:lpstr>应用领域的演变</vt:lpstr>
      <vt:lpstr>计算机的演变</vt:lpstr>
      <vt:lpstr>性能和价格关系 的处理</vt:lpstr>
      <vt:lpstr>计算机发展方向</vt:lpstr>
      <vt:lpstr>计算机系统的分类</vt:lpstr>
      <vt:lpstr>佛林(Flynn)分类法</vt:lpstr>
      <vt:lpstr>单指令流单数据流 (SISD)</vt:lpstr>
      <vt:lpstr>单指令流多数据流 (SIMD)</vt:lpstr>
      <vt:lpstr>多指令流单数据流 (MISD)</vt:lpstr>
      <vt:lpstr>多指令流多数据流 (MIMD)</vt:lpstr>
      <vt:lpstr>特  点</vt:lpstr>
      <vt:lpstr>库克分类法</vt:lpstr>
      <vt:lpstr>冯泽云分类法</vt:lpstr>
      <vt:lpstr>PowerPoint 演示文稿</vt:lpstr>
      <vt:lpstr>冯泽云分类法</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陆有军</dc:creator>
  <dc:subject>计算机系统结构的基本概念</dc:subject>
  <cp:lastModifiedBy>微信用户</cp:lastModifiedBy>
  <cp:revision>130</cp:revision>
  <dcterms:created xsi:type="dcterms:W3CDTF">2113-01-01T00:00:00Z</dcterms:created>
  <dcterms:modified xsi:type="dcterms:W3CDTF">2024-01-04T08:51:28Z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5750CA76A2234B1CAC4E2A3DE4B41A1A_12</vt:lpwstr>
  </property>
  <property fmtid="{D5CDD505-2E9C-101B-9397-08002B2CF9AE}" pid="3" name="KSOProductBuildVer">
    <vt:lpwstr>2052-12.1.0.16120</vt:lpwstr>
  </property>
</Properties>
</file>