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67" r:id="rId5"/>
    <p:sldId id="258" r:id="rId6"/>
    <p:sldId id="413" r:id="rId7"/>
    <p:sldId id="259" r:id="rId8"/>
    <p:sldId id="387" r:id="rId9"/>
    <p:sldId id="272" r:id="rId10"/>
    <p:sldId id="277" r:id="rId11"/>
    <p:sldId id="408" r:id="rId12"/>
    <p:sldId id="415" r:id="rId13"/>
    <p:sldId id="390" r:id="rId14"/>
    <p:sldId id="416" r:id="rId15"/>
    <p:sldId id="412" r:id="rId16"/>
    <p:sldId id="419" r:id="rId17"/>
    <p:sldId id="420" r:id="rId18"/>
    <p:sldId id="421" r:id="rId19"/>
    <p:sldId id="264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2" userDrawn="1">
          <p15:clr>
            <a:srgbClr val="A4A3A4"/>
          </p15:clr>
        </p15:guide>
        <p15:guide id="2" pos="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2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3875" autoAdjust="0"/>
  </p:normalViewPr>
  <p:slideViewPr>
    <p:cSldViewPr showGuides="1">
      <p:cViewPr varScale="1">
        <p:scale>
          <a:sx n="86" d="100"/>
          <a:sy n="86" d="100"/>
        </p:scale>
        <p:origin x="499" y="62"/>
      </p:cViewPr>
      <p:guideLst>
        <p:guide orient="horz" pos="2042"/>
        <p:guide pos="382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3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DFE7C-8EF6-46D1-928B-7A9FAB7B69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57DE9-F1C3-41BC-A4BF-6511B0F48D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老师同学们大家晚上好，很荣幸今天能代表我们小组进行答辩，我答辩的题目是</a:t>
            </a:r>
            <a:r>
              <a:rPr lang="en-US" altLang="zh-CN" dirty="0"/>
              <a:t>《》</a:t>
            </a:r>
            <a:r>
              <a:rPr lang="zh-CN" altLang="en-US" dirty="0"/>
              <a:t>，我是</a:t>
            </a:r>
            <a:r>
              <a:rPr lang="en-US" altLang="zh-CN" dirty="0"/>
              <a:t>***</a:t>
            </a:r>
            <a:r>
              <a:rPr lang="zh-CN" altLang="en-US" dirty="0"/>
              <a:t>，我们项目的成员还有</a:t>
            </a:r>
            <a:r>
              <a:rPr lang="en-US" altLang="zh-CN" dirty="0"/>
              <a:t>***</a:t>
            </a:r>
            <a:r>
              <a:rPr lang="zh-CN" altLang="en-US" dirty="0"/>
              <a:t>，</a:t>
            </a:r>
            <a:r>
              <a:rPr lang="en-US" altLang="zh-CN" dirty="0"/>
              <a:t>***</a:t>
            </a:r>
            <a:r>
              <a:rPr lang="zh-CN" altLang="en-US" dirty="0"/>
              <a:t>，我们的指导老师是张亚男老师。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57DE9-F1C3-41BC-A4BF-6511B0F48D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57DE9-F1C3-41BC-A4BF-6511B0F48D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57DE9-F1C3-41BC-A4BF-6511B0F48D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57DE9-F1C3-41BC-A4BF-6511B0F48D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57DE9-F1C3-41BC-A4BF-6511B0F48D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这是我们的答辩提纲。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57DE9-F1C3-41BC-A4BF-6511B0F48D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首先进行我们的课题综述。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57DE9-F1C3-41BC-A4BF-6511B0F48D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我们来看一下双酚</a:t>
            </a:r>
            <a:r>
              <a:rPr lang="en-US" altLang="zh-CN" dirty="0"/>
              <a:t>A</a:t>
            </a:r>
            <a:r>
              <a:rPr lang="zh-CN" altLang="en-US" dirty="0"/>
              <a:t>的概况。它是一种典型持久性的环境内分泌干扰物，难降解、具有半挥发性；可通过多种途径在环境中积累并经由生物积累效应进入人体，具有发育、神经与生殖毒性。广泛应用于我们生活中常见的一些物品的制造，例如涂料、塑料制品和树脂镜片等，可以说跟我们的生活息息相关。但是，水体中的双酚</a:t>
            </a:r>
            <a:r>
              <a:rPr lang="en-US" altLang="zh-CN" dirty="0"/>
              <a:t>A</a:t>
            </a:r>
            <a:r>
              <a:rPr lang="zh-CN" altLang="en-US" dirty="0"/>
              <a:t>会引发一系列的问题：它会破坏生态平衡、引发人体肥胖症以及各种疾病。因此，去除水体中的双酚</a:t>
            </a:r>
            <a:r>
              <a:rPr lang="en-US" altLang="zh-CN" dirty="0"/>
              <a:t>A</a:t>
            </a:r>
            <a:r>
              <a:rPr lang="zh-CN" altLang="en-US" dirty="0"/>
              <a:t>刻不容缓。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57DE9-F1C3-41BC-A4BF-6511B0F48D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我们来看一下双酚</a:t>
            </a:r>
            <a:r>
              <a:rPr lang="en-US" altLang="zh-CN" dirty="0"/>
              <a:t>A</a:t>
            </a:r>
            <a:r>
              <a:rPr lang="zh-CN" altLang="en-US" dirty="0"/>
              <a:t>的概况。它是一种典型持久性的环境内分泌干扰物，难降解、具有半挥发性；可通过多种途径在环境中积累并经由生物积累效应进入人体，具有发育、神经与生殖毒性。广泛应用于我们生活中常见的一些物品的制造，例如涂料、塑料制品和树脂镜片等，可以说跟我们的生活息息相关。但是，水体中的双酚</a:t>
            </a:r>
            <a:r>
              <a:rPr lang="en-US" altLang="zh-CN" dirty="0"/>
              <a:t>A</a:t>
            </a:r>
            <a:r>
              <a:rPr lang="zh-CN" altLang="en-US" dirty="0"/>
              <a:t>会引发一系列的问题：它会破坏生态平衡、引发人体肥胖症以及各种疾病。因此，去除水体中的双酚</a:t>
            </a:r>
            <a:r>
              <a:rPr lang="en-US" altLang="zh-CN" dirty="0"/>
              <a:t>A</a:t>
            </a:r>
            <a:r>
              <a:rPr lang="zh-CN" altLang="en-US" dirty="0"/>
              <a:t>刻不容缓。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57DE9-F1C3-41BC-A4BF-6511B0F48D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57DE9-F1C3-41BC-A4BF-6511B0F48D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57DE9-F1C3-41BC-A4BF-6511B0F48D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57DE9-F1C3-41BC-A4BF-6511B0F48D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57DE9-F1C3-41BC-A4BF-6511B0F48D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sv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12"/>
          <p:cNvSpPr/>
          <p:nvPr>
            <p:custDataLst>
              <p:tags r:id="rId1"/>
            </p:custDataLst>
          </p:nvPr>
        </p:nvSpPr>
        <p:spPr>
          <a:xfrm>
            <a:off x="1042035" y="2023110"/>
            <a:ext cx="10326370" cy="19253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《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北斗卫星导航系统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课程报告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》</a:t>
            </a:r>
            <a:endParaRPr lang="zh-CN" altLang="en-US" sz="4000" dirty="0"/>
          </a:p>
          <a:p>
            <a:pPr algn="ctr"/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84039" y="4941799"/>
            <a:ext cx="3554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汇报人：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2152118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史君宝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" name="timg.jpeg" descr="tim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752" y="0"/>
            <a:ext cx="3196248" cy="12003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/>
        </p:nvSpPr>
        <p:spPr>
          <a:xfrm>
            <a:off x="2983230" y="3140552"/>
            <a:ext cx="10483850" cy="3127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en-GB" altLang="zh-CN" sz="1800" b="1" kern="1200" dirty="0">
                <a:solidFill>
                  <a:srgbClr val="3F70C4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This is the Beidou navigation System course report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8040" y="219075"/>
            <a:ext cx="526732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系统功能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5" name="timg.jpeg" descr="timg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752" y="0"/>
            <a:ext cx="3196248" cy="12003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7" name="组合 16"/>
          <p:cNvGrpSpPr/>
          <p:nvPr/>
        </p:nvGrpSpPr>
        <p:grpSpPr>
          <a:xfrm>
            <a:off x="100997" y="15482"/>
            <a:ext cx="1961141" cy="769441"/>
            <a:chOff x="5097859" y="1182618"/>
            <a:chExt cx="5436881" cy="2133127"/>
          </a:xfrm>
        </p:grpSpPr>
        <p:sp>
          <p:nvSpPr>
            <p:cNvPr id="21" name="任意多边形: 形状 20"/>
            <p:cNvSpPr/>
            <p:nvPr/>
          </p:nvSpPr>
          <p:spPr>
            <a:xfrm>
              <a:off x="5097859" y="1625236"/>
              <a:ext cx="1996281" cy="1608950"/>
            </a:xfrm>
            <a:custGeom>
              <a:avLst/>
              <a:gdLst>
                <a:gd name="connsiteX0" fmla="*/ 468052 w 1224136"/>
                <a:gd name="connsiteY0" fmla="*/ 0 h 986622"/>
                <a:gd name="connsiteX1" fmla="*/ 760814 w 1224136"/>
                <a:gd name="connsiteY1" fmla="*/ 617122 h 986622"/>
                <a:gd name="connsiteX2" fmla="*/ 900100 w 1224136"/>
                <a:gd name="connsiteY2" fmla="*/ 338550 h 986622"/>
                <a:gd name="connsiteX3" fmla="*/ 1224136 w 1224136"/>
                <a:gd name="connsiteY3" fmla="*/ 986622 h 986622"/>
                <a:gd name="connsiteX4" fmla="*/ 936104 w 1224136"/>
                <a:gd name="connsiteY4" fmla="*/ 986622 h 986622"/>
                <a:gd name="connsiteX5" fmla="*/ 576064 w 1224136"/>
                <a:gd name="connsiteY5" fmla="*/ 986622 h 986622"/>
                <a:gd name="connsiteX6" fmla="*/ 0 w 1224136"/>
                <a:gd name="connsiteY6" fmla="*/ 986622 h 98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4136" h="986622">
                  <a:moveTo>
                    <a:pt x="468052" y="0"/>
                  </a:moveTo>
                  <a:lnTo>
                    <a:pt x="760814" y="617122"/>
                  </a:lnTo>
                  <a:lnTo>
                    <a:pt x="900100" y="338550"/>
                  </a:lnTo>
                  <a:lnTo>
                    <a:pt x="1224136" y="986622"/>
                  </a:lnTo>
                  <a:lnTo>
                    <a:pt x="936104" y="986622"/>
                  </a:lnTo>
                  <a:lnTo>
                    <a:pt x="576064" y="986622"/>
                  </a:lnTo>
                  <a:lnTo>
                    <a:pt x="0" y="986622"/>
                  </a:lnTo>
                  <a:close/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896369" y="1182618"/>
              <a:ext cx="4638371" cy="2133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TextBox 11"/>
          <p:cNvSpPr txBox="1"/>
          <p:nvPr/>
        </p:nvSpPr>
        <p:spPr>
          <a:xfrm>
            <a:off x="603885" y="1570355"/>
            <a:ext cx="3704590" cy="257873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短报文通信：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北斗系统用户终端具有双向报文通信功能，用户可以一次传送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40-60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个汉字的短报文信息。</a:t>
            </a:r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240" y="1332865"/>
            <a:ext cx="2362200" cy="2247900"/>
          </a:xfrm>
          <a:prstGeom prst="rect">
            <a:avLst/>
          </a:prstGeom>
        </p:spPr>
      </p:pic>
      <p:sp>
        <p:nvSpPr>
          <p:cNvPr id="2" name="TextBox 11"/>
          <p:cNvSpPr txBox="1"/>
          <p:nvPr/>
        </p:nvSpPr>
        <p:spPr>
          <a:xfrm>
            <a:off x="4295775" y="1570355"/>
            <a:ext cx="3704590" cy="257873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精密授时：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北斗系统具有精密授时功能，可向用户提供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20ns-100ns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时间同步精度。</a:t>
            </a:r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591185" y="4149090"/>
            <a:ext cx="3704590" cy="257873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定位精度：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水平精度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米，设立标校站之后为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米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类似查分状态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308475" y="4149090"/>
            <a:ext cx="3704590" cy="257873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系统容纳的最大用户数：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540000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户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小时。</a:t>
            </a:r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1180" y="836930"/>
            <a:ext cx="6421120" cy="645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北斗卫星导航系统可以提供四大功能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097860" y="1625236"/>
            <a:ext cx="1996281" cy="1608950"/>
            <a:chOff x="5097859" y="1625236"/>
            <a:chExt cx="1996281" cy="1608950"/>
          </a:xfrm>
        </p:grpSpPr>
        <p:sp>
          <p:nvSpPr>
            <p:cNvPr id="4" name="任意多边形: 形状 3"/>
            <p:cNvSpPr/>
            <p:nvPr/>
          </p:nvSpPr>
          <p:spPr>
            <a:xfrm>
              <a:off x="5097859" y="1625236"/>
              <a:ext cx="1996281" cy="1608950"/>
            </a:xfrm>
            <a:custGeom>
              <a:avLst/>
              <a:gdLst>
                <a:gd name="connsiteX0" fmla="*/ 468052 w 1224136"/>
                <a:gd name="connsiteY0" fmla="*/ 0 h 986622"/>
                <a:gd name="connsiteX1" fmla="*/ 760814 w 1224136"/>
                <a:gd name="connsiteY1" fmla="*/ 617122 h 986622"/>
                <a:gd name="connsiteX2" fmla="*/ 900100 w 1224136"/>
                <a:gd name="connsiteY2" fmla="*/ 338550 h 986622"/>
                <a:gd name="connsiteX3" fmla="*/ 1224136 w 1224136"/>
                <a:gd name="connsiteY3" fmla="*/ 986622 h 986622"/>
                <a:gd name="connsiteX4" fmla="*/ 936104 w 1224136"/>
                <a:gd name="connsiteY4" fmla="*/ 986622 h 986622"/>
                <a:gd name="connsiteX5" fmla="*/ 576064 w 1224136"/>
                <a:gd name="connsiteY5" fmla="*/ 986622 h 986622"/>
                <a:gd name="connsiteX6" fmla="*/ 0 w 1224136"/>
                <a:gd name="connsiteY6" fmla="*/ 986622 h 98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4136" h="986622">
                  <a:moveTo>
                    <a:pt x="468052" y="0"/>
                  </a:moveTo>
                  <a:lnTo>
                    <a:pt x="760814" y="617122"/>
                  </a:lnTo>
                  <a:lnTo>
                    <a:pt x="900100" y="338550"/>
                  </a:lnTo>
                  <a:lnTo>
                    <a:pt x="1224136" y="986622"/>
                  </a:lnTo>
                  <a:lnTo>
                    <a:pt x="936104" y="986622"/>
                  </a:lnTo>
                  <a:lnTo>
                    <a:pt x="576064" y="986622"/>
                  </a:lnTo>
                  <a:lnTo>
                    <a:pt x="0" y="986622"/>
                  </a:lnTo>
                  <a:close/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282379" y="2264591"/>
              <a:ext cx="1530350" cy="92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rgbClr val="2E405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 </a:t>
              </a:r>
              <a:r>
                <a:rPr lang="en-US" altLang="zh-CN" sz="2800" dirty="0">
                  <a:solidFill>
                    <a:srgbClr val="2E405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PART</a:t>
              </a:r>
              <a:endParaRPr lang="zh-CN" altLang="en-US" sz="54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360261" y="3788412"/>
            <a:ext cx="181610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核心技术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9" t="34662" r="27832" b="25868"/>
          <a:stretch>
            <a:fillRect/>
          </a:stretch>
        </p:blipFill>
        <p:spPr>
          <a:xfrm>
            <a:off x="6666230" y="2625836"/>
            <a:ext cx="1040344" cy="896849"/>
          </a:xfrm>
          <a:custGeom>
            <a:avLst/>
            <a:gdLst>
              <a:gd name="connsiteX0" fmla="*/ 1004781 w 2009562"/>
              <a:gd name="connsiteY0" fmla="*/ 0 h 1732382"/>
              <a:gd name="connsiteX1" fmla="*/ 2009562 w 2009562"/>
              <a:gd name="connsiteY1" fmla="*/ 1732382 h 1732382"/>
              <a:gd name="connsiteX2" fmla="*/ 0 w 2009562"/>
              <a:gd name="connsiteY2" fmla="*/ 1732382 h 173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9562" h="1732382">
                <a:moveTo>
                  <a:pt x="1004781" y="0"/>
                </a:moveTo>
                <a:lnTo>
                  <a:pt x="2009562" y="1732382"/>
                </a:lnTo>
                <a:lnTo>
                  <a:pt x="0" y="1732382"/>
                </a:lnTo>
                <a:close/>
              </a:path>
            </a:pathLst>
          </a:custGeom>
        </p:spPr>
      </p:pic>
      <p:pic>
        <p:nvPicPr>
          <p:cNvPr id="7" name="timg.jpeg" descr="tim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752" y="0"/>
            <a:ext cx="3196248" cy="120032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8040" y="219075"/>
            <a:ext cx="526732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核心技术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5" name="timg.jpeg" descr="timg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752" y="0"/>
            <a:ext cx="3196248" cy="12003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7" name="组合 16"/>
          <p:cNvGrpSpPr/>
          <p:nvPr/>
        </p:nvGrpSpPr>
        <p:grpSpPr>
          <a:xfrm>
            <a:off x="100997" y="15482"/>
            <a:ext cx="1961141" cy="769441"/>
            <a:chOff x="5097859" y="1182618"/>
            <a:chExt cx="5436881" cy="2133127"/>
          </a:xfrm>
        </p:grpSpPr>
        <p:sp>
          <p:nvSpPr>
            <p:cNvPr id="21" name="任意多边形: 形状 20"/>
            <p:cNvSpPr/>
            <p:nvPr/>
          </p:nvSpPr>
          <p:spPr>
            <a:xfrm>
              <a:off x="5097859" y="1625236"/>
              <a:ext cx="1996281" cy="1608950"/>
            </a:xfrm>
            <a:custGeom>
              <a:avLst/>
              <a:gdLst>
                <a:gd name="connsiteX0" fmla="*/ 468052 w 1224136"/>
                <a:gd name="connsiteY0" fmla="*/ 0 h 986622"/>
                <a:gd name="connsiteX1" fmla="*/ 760814 w 1224136"/>
                <a:gd name="connsiteY1" fmla="*/ 617122 h 986622"/>
                <a:gd name="connsiteX2" fmla="*/ 900100 w 1224136"/>
                <a:gd name="connsiteY2" fmla="*/ 338550 h 986622"/>
                <a:gd name="connsiteX3" fmla="*/ 1224136 w 1224136"/>
                <a:gd name="connsiteY3" fmla="*/ 986622 h 986622"/>
                <a:gd name="connsiteX4" fmla="*/ 936104 w 1224136"/>
                <a:gd name="connsiteY4" fmla="*/ 986622 h 986622"/>
                <a:gd name="connsiteX5" fmla="*/ 576064 w 1224136"/>
                <a:gd name="connsiteY5" fmla="*/ 986622 h 986622"/>
                <a:gd name="connsiteX6" fmla="*/ 0 w 1224136"/>
                <a:gd name="connsiteY6" fmla="*/ 986622 h 98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4136" h="986622">
                  <a:moveTo>
                    <a:pt x="468052" y="0"/>
                  </a:moveTo>
                  <a:lnTo>
                    <a:pt x="760814" y="617122"/>
                  </a:lnTo>
                  <a:lnTo>
                    <a:pt x="900100" y="338550"/>
                  </a:lnTo>
                  <a:lnTo>
                    <a:pt x="1224136" y="986622"/>
                  </a:lnTo>
                  <a:lnTo>
                    <a:pt x="936104" y="986622"/>
                  </a:lnTo>
                  <a:lnTo>
                    <a:pt x="576064" y="986622"/>
                  </a:lnTo>
                  <a:lnTo>
                    <a:pt x="0" y="986622"/>
                  </a:lnTo>
                  <a:close/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896369" y="1182618"/>
              <a:ext cx="4638371" cy="2133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TextBox 11"/>
          <p:cNvSpPr txBox="1"/>
          <p:nvPr/>
        </p:nvSpPr>
        <p:spPr>
          <a:xfrm>
            <a:off x="335280" y="1563370"/>
            <a:ext cx="3720465" cy="183197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卫星技术：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北斗卫星采用多星、多频、多波束的设计，能够提供更多的导航信号和服务。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1180" y="836930"/>
            <a:ext cx="7546975" cy="645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北斗卫星导航系统由中国自主研究，拥有众多核心技术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11"/>
          <p:cNvSpPr txBox="1"/>
          <p:nvPr/>
        </p:nvSpPr>
        <p:spPr>
          <a:xfrm>
            <a:off x="4224020" y="1557020"/>
            <a:ext cx="3720465" cy="183197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导航信号技术：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北斗系统采用CDMA技术，通过将不同的导航信号编码，实现多个用户同时接收和区分的能力。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Box 11"/>
          <p:cNvSpPr txBox="1"/>
          <p:nvPr/>
        </p:nvSpPr>
        <p:spPr>
          <a:xfrm>
            <a:off x="263525" y="3789045"/>
            <a:ext cx="3705860" cy="200660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数据处理技术：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北斗系统的数据处理技术包括数据解算和定位算法等。</a:t>
            </a:r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4224020" y="3789045"/>
            <a:ext cx="3695700" cy="198691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增强系统技术：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北斗系统还采用了增强系统技术，如差分导航技术和增强型定位技术。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8133080" y="3789045"/>
            <a:ext cx="3724275" cy="200660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系统集成与管理技术：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北斗系统实现了卫星轨道控制、导航消息广播、用户数据传输和系统监测等技术。保证了北斗系统的正常运行、数据传输和服务管理。</a:t>
            </a:r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8112125" y="1578610"/>
            <a:ext cx="3720465" cy="183197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接收技术：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北斗接收机具备高灵敏度、强抗干扰能力和快速信号处理能力，以保证在各种环境下能够准确地接收到信号并进行定位。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097860" y="1625236"/>
            <a:ext cx="1996281" cy="1608950"/>
            <a:chOff x="5097859" y="1625236"/>
            <a:chExt cx="1996281" cy="1608950"/>
          </a:xfrm>
        </p:grpSpPr>
        <p:sp>
          <p:nvSpPr>
            <p:cNvPr id="4" name="任意多边形: 形状 3"/>
            <p:cNvSpPr/>
            <p:nvPr/>
          </p:nvSpPr>
          <p:spPr>
            <a:xfrm>
              <a:off x="5097859" y="1625236"/>
              <a:ext cx="1996281" cy="1608950"/>
            </a:xfrm>
            <a:custGeom>
              <a:avLst/>
              <a:gdLst>
                <a:gd name="connsiteX0" fmla="*/ 468052 w 1224136"/>
                <a:gd name="connsiteY0" fmla="*/ 0 h 986622"/>
                <a:gd name="connsiteX1" fmla="*/ 760814 w 1224136"/>
                <a:gd name="connsiteY1" fmla="*/ 617122 h 986622"/>
                <a:gd name="connsiteX2" fmla="*/ 900100 w 1224136"/>
                <a:gd name="connsiteY2" fmla="*/ 338550 h 986622"/>
                <a:gd name="connsiteX3" fmla="*/ 1224136 w 1224136"/>
                <a:gd name="connsiteY3" fmla="*/ 986622 h 986622"/>
                <a:gd name="connsiteX4" fmla="*/ 936104 w 1224136"/>
                <a:gd name="connsiteY4" fmla="*/ 986622 h 986622"/>
                <a:gd name="connsiteX5" fmla="*/ 576064 w 1224136"/>
                <a:gd name="connsiteY5" fmla="*/ 986622 h 986622"/>
                <a:gd name="connsiteX6" fmla="*/ 0 w 1224136"/>
                <a:gd name="connsiteY6" fmla="*/ 986622 h 98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4136" h="986622">
                  <a:moveTo>
                    <a:pt x="468052" y="0"/>
                  </a:moveTo>
                  <a:lnTo>
                    <a:pt x="760814" y="617122"/>
                  </a:lnTo>
                  <a:lnTo>
                    <a:pt x="900100" y="338550"/>
                  </a:lnTo>
                  <a:lnTo>
                    <a:pt x="1224136" y="986622"/>
                  </a:lnTo>
                  <a:lnTo>
                    <a:pt x="936104" y="986622"/>
                  </a:lnTo>
                  <a:lnTo>
                    <a:pt x="576064" y="986622"/>
                  </a:lnTo>
                  <a:lnTo>
                    <a:pt x="0" y="986622"/>
                  </a:lnTo>
                  <a:close/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282379" y="2264591"/>
              <a:ext cx="1530350" cy="92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rgbClr val="2E405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 </a:t>
              </a:r>
              <a:r>
                <a:rPr lang="en-US" altLang="zh-CN" sz="2800" dirty="0">
                  <a:solidFill>
                    <a:srgbClr val="2E405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PART</a:t>
              </a:r>
              <a:endParaRPr lang="zh-CN" altLang="en-US" sz="54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360261" y="3788412"/>
            <a:ext cx="181610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市场应用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9" t="34662" r="27832" b="25868"/>
          <a:stretch>
            <a:fillRect/>
          </a:stretch>
        </p:blipFill>
        <p:spPr>
          <a:xfrm>
            <a:off x="6666230" y="2625836"/>
            <a:ext cx="1040344" cy="896849"/>
          </a:xfrm>
          <a:custGeom>
            <a:avLst/>
            <a:gdLst>
              <a:gd name="connsiteX0" fmla="*/ 1004781 w 2009562"/>
              <a:gd name="connsiteY0" fmla="*/ 0 h 1732382"/>
              <a:gd name="connsiteX1" fmla="*/ 2009562 w 2009562"/>
              <a:gd name="connsiteY1" fmla="*/ 1732382 h 1732382"/>
              <a:gd name="connsiteX2" fmla="*/ 0 w 2009562"/>
              <a:gd name="connsiteY2" fmla="*/ 1732382 h 173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9562" h="1732382">
                <a:moveTo>
                  <a:pt x="1004781" y="0"/>
                </a:moveTo>
                <a:lnTo>
                  <a:pt x="2009562" y="1732382"/>
                </a:lnTo>
                <a:lnTo>
                  <a:pt x="0" y="1732382"/>
                </a:lnTo>
                <a:close/>
              </a:path>
            </a:pathLst>
          </a:custGeom>
        </p:spPr>
      </p:pic>
      <p:pic>
        <p:nvPicPr>
          <p:cNvPr id="7" name="timg.jpeg" descr="tim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752" y="0"/>
            <a:ext cx="3196248" cy="120032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8040" y="219075"/>
            <a:ext cx="526732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市场应用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5" name="timg.jpeg" descr="timg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752" y="0"/>
            <a:ext cx="3196248" cy="12003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7" name="组合 16"/>
          <p:cNvGrpSpPr/>
          <p:nvPr/>
        </p:nvGrpSpPr>
        <p:grpSpPr>
          <a:xfrm>
            <a:off x="100997" y="15482"/>
            <a:ext cx="1961141" cy="769441"/>
            <a:chOff x="5097859" y="1182618"/>
            <a:chExt cx="5436881" cy="2133127"/>
          </a:xfrm>
        </p:grpSpPr>
        <p:sp>
          <p:nvSpPr>
            <p:cNvPr id="21" name="任意多边形: 形状 20"/>
            <p:cNvSpPr/>
            <p:nvPr/>
          </p:nvSpPr>
          <p:spPr>
            <a:xfrm>
              <a:off x="5097859" y="1625236"/>
              <a:ext cx="1996281" cy="1608950"/>
            </a:xfrm>
            <a:custGeom>
              <a:avLst/>
              <a:gdLst>
                <a:gd name="connsiteX0" fmla="*/ 468052 w 1224136"/>
                <a:gd name="connsiteY0" fmla="*/ 0 h 986622"/>
                <a:gd name="connsiteX1" fmla="*/ 760814 w 1224136"/>
                <a:gd name="connsiteY1" fmla="*/ 617122 h 986622"/>
                <a:gd name="connsiteX2" fmla="*/ 900100 w 1224136"/>
                <a:gd name="connsiteY2" fmla="*/ 338550 h 986622"/>
                <a:gd name="connsiteX3" fmla="*/ 1224136 w 1224136"/>
                <a:gd name="connsiteY3" fmla="*/ 986622 h 986622"/>
                <a:gd name="connsiteX4" fmla="*/ 936104 w 1224136"/>
                <a:gd name="connsiteY4" fmla="*/ 986622 h 986622"/>
                <a:gd name="connsiteX5" fmla="*/ 576064 w 1224136"/>
                <a:gd name="connsiteY5" fmla="*/ 986622 h 986622"/>
                <a:gd name="connsiteX6" fmla="*/ 0 w 1224136"/>
                <a:gd name="connsiteY6" fmla="*/ 986622 h 98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4136" h="986622">
                  <a:moveTo>
                    <a:pt x="468052" y="0"/>
                  </a:moveTo>
                  <a:lnTo>
                    <a:pt x="760814" y="617122"/>
                  </a:lnTo>
                  <a:lnTo>
                    <a:pt x="900100" y="338550"/>
                  </a:lnTo>
                  <a:lnTo>
                    <a:pt x="1224136" y="986622"/>
                  </a:lnTo>
                  <a:lnTo>
                    <a:pt x="936104" y="986622"/>
                  </a:lnTo>
                  <a:lnTo>
                    <a:pt x="576064" y="986622"/>
                  </a:lnTo>
                  <a:lnTo>
                    <a:pt x="0" y="986622"/>
                  </a:lnTo>
                  <a:close/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896369" y="1182618"/>
              <a:ext cx="4638371" cy="2133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551180" y="836930"/>
            <a:ext cx="8630285" cy="10147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自北斗系统服务大众之后，在交通、渔业、水文、气象、林业、通信、电力和救援等众多领域得到了广泛应用。产生了显著的社会经济效益。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551180" y="2421255"/>
            <a:ext cx="4079875" cy="381825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交通运输：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基于北斗系统的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公路基础设施安全监控系统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港口高精度实时定位调度监控系统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等应用起到了良好的效果。</a:t>
            </a:r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475" y="2061210"/>
            <a:ext cx="3534410" cy="22117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4540250"/>
            <a:ext cx="3703955" cy="1657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8040" y="219075"/>
            <a:ext cx="526732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市场应用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5" name="timg.jpeg" descr="timg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752" y="0"/>
            <a:ext cx="3196248" cy="12003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7" name="组合 16"/>
          <p:cNvGrpSpPr/>
          <p:nvPr/>
        </p:nvGrpSpPr>
        <p:grpSpPr>
          <a:xfrm>
            <a:off x="100997" y="15482"/>
            <a:ext cx="1961141" cy="769441"/>
            <a:chOff x="5097859" y="1182618"/>
            <a:chExt cx="5436881" cy="2133127"/>
          </a:xfrm>
        </p:grpSpPr>
        <p:sp>
          <p:nvSpPr>
            <p:cNvPr id="21" name="任意多边形: 形状 20"/>
            <p:cNvSpPr/>
            <p:nvPr/>
          </p:nvSpPr>
          <p:spPr>
            <a:xfrm>
              <a:off x="5097859" y="1625236"/>
              <a:ext cx="1996281" cy="1608950"/>
            </a:xfrm>
            <a:custGeom>
              <a:avLst/>
              <a:gdLst>
                <a:gd name="connsiteX0" fmla="*/ 468052 w 1224136"/>
                <a:gd name="connsiteY0" fmla="*/ 0 h 986622"/>
                <a:gd name="connsiteX1" fmla="*/ 760814 w 1224136"/>
                <a:gd name="connsiteY1" fmla="*/ 617122 h 986622"/>
                <a:gd name="connsiteX2" fmla="*/ 900100 w 1224136"/>
                <a:gd name="connsiteY2" fmla="*/ 338550 h 986622"/>
                <a:gd name="connsiteX3" fmla="*/ 1224136 w 1224136"/>
                <a:gd name="connsiteY3" fmla="*/ 986622 h 986622"/>
                <a:gd name="connsiteX4" fmla="*/ 936104 w 1224136"/>
                <a:gd name="connsiteY4" fmla="*/ 986622 h 986622"/>
                <a:gd name="connsiteX5" fmla="*/ 576064 w 1224136"/>
                <a:gd name="connsiteY5" fmla="*/ 986622 h 986622"/>
                <a:gd name="connsiteX6" fmla="*/ 0 w 1224136"/>
                <a:gd name="connsiteY6" fmla="*/ 986622 h 98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4136" h="986622">
                  <a:moveTo>
                    <a:pt x="468052" y="0"/>
                  </a:moveTo>
                  <a:lnTo>
                    <a:pt x="760814" y="617122"/>
                  </a:lnTo>
                  <a:lnTo>
                    <a:pt x="900100" y="338550"/>
                  </a:lnTo>
                  <a:lnTo>
                    <a:pt x="1224136" y="986622"/>
                  </a:lnTo>
                  <a:lnTo>
                    <a:pt x="936104" y="986622"/>
                  </a:lnTo>
                  <a:lnTo>
                    <a:pt x="576064" y="986622"/>
                  </a:lnTo>
                  <a:lnTo>
                    <a:pt x="0" y="986622"/>
                  </a:lnTo>
                  <a:close/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896369" y="1182618"/>
              <a:ext cx="4638371" cy="2133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TextBox 11"/>
          <p:cNvSpPr txBox="1"/>
          <p:nvPr/>
        </p:nvSpPr>
        <p:spPr>
          <a:xfrm>
            <a:off x="389255" y="1196975"/>
            <a:ext cx="3859530" cy="274891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海洋渔业：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基于北斗系统的海洋渔业综合信息服务平台，实现了向渔业管理部门提供监控、管理、救援和信息发布等功能。</a:t>
            </a:r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" y="4077335"/>
            <a:ext cx="3657600" cy="24384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5807710" y="1200150"/>
            <a:ext cx="4131310" cy="271907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气象：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基于北斗系统，提供了众多实用可行的系统解决方案，实现了各气象站的数字报文自动传输和可视化问题。</a:t>
            </a:r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720" y="4005580"/>
            <a:ext cx="2076450" cy="27527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890" y="4005580"/>
            <a:ext cx="3172460" cy="2665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8040" y="219075"/>
            <a:ext cx="526732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市场应用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5" name="timg.jpeg" descr="timg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752" y="0"/>
            <a:ext cx="3196248" cy="12003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7" name="组合 16"/>
          <p:cNvGrpSpPr/>
          <p:nvPr/>
        </p:nvGrpSpPr>
        <p:grpSpPr>
          <a:xfrm>
            <a:off x="100997" y="15482"/>
            <a:ext cx="1961141" cy="769441"/>
            <a:chOff x="5097859" y="1182618"/>
            <a:chExt cx="5436881" cy="2133127"/>
          </a:xfrm>
        </p:grpSpPr>
        <p:sp>
          <p:nvSpPr>
            <p:cNvPr id="21" name="任意多边形: 形状 20"/>
            <p:cNvSpPr/>
            <p:nvPr/>
          </p:nvSpPr>
          <p:spPr>
            <a:xfrm>
              <a:off x="5097859" y="1625236"/>
              <a:ext cx="1996281" cy="1608950"/>
            </a:xfrm>
            <a:custGeom>
              <a:avLst/>
              <a:gdLst>
                <a:gd name="connsiteX0" fmla="*/ 468052 w 1224136"/>
                <a:gd name="connsiteY0" fmla="*/ 0 h 986622"/>
                <a:gd name="connsiteX1" fmla="*/ 760814 w 1224136"/>
                <a:gd name="connsiteY1" fmla="*/ 617122 h 986622"/>
                <a:gd name="connsiteX2" fmla="*/ 900100 w 1224136"/>
                <a:gd name="connsiteY2" fmla="*/ 338550 h 986622"/>
                <a:gd name="connsiteX3" fmla="*/ 1224136 w 1224136"/>
                <a:gd name="connsiteY3" fmla="*/ 986622 h 986622"/>
                <a:gd name="connsiteX4" fmla="*/ 936104 w 1224136"/>
                <a:gd name="connsiteY4" fmla="*/ 986622 h 986622"/>
                <a:gd name="connsiteX5" fmla="*/ 576064 w 1224136"/>
                <a:gd name="connsiteY5" fmla="*/ 986622 h 986622"/>
                <a:gd name="connsiteX6" fmla="*/ 0 w 1224136"/>
                <a:gd name="connsiteY6" fmla="*/ 986622 h 98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4136" h="986622">
                  <a:moveTo>
                    <a:pt x="468052" y="0"/>
                  </a:moveTo>
                  <a:lnTo>
                    <a:pt x="760814" y="617122"/>
                  </a:lnTo>
                  <a:lnTo>
                    <a:pt x="900100" y="338550"/>
                  </a:lnTo>
                  <a:lnTo>
                    <a:pt x="1224136" y="986622"/>
                  </a:lnTo>
                  <a:lnTo>
                    <a:pt x="936104" y="986622"/>
                  </a:lnTo>
                  <a:lnTo>
                    <a:pt x="576064" y="986622"/>
                  </a:lnTo>
                  <a:lnTo>
                    <a:pt x="0" y="986622"/>
                  </a:lnTo>
                  <a:close/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896369" y="1182618"/>
              <a:ext cx="4638371" cy="2133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TextBox 11"/>
          <p:cNvSpPr txBox="1"/>
          <p:nvPr/>
        </p:nvSpPr>
        <p:spPr>
          <a:xfrm>
            <a:off x="389255" y="1196975"/>
            <a:ext cx="3859530" cy="274891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电力：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基于北斗系统实现了电力时间同步应用。为电力事故分析、电力预警系统和保护系统等应用创造了条件。</a:t>
            </a:r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5807710" y="1200150"/>
            <a:ext cx="4131310" cy="271907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救援：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基于北斗系统，能够实现全国范围内实时救灾指挥调度、应急通信、灾情信息快速上报和共享等服务。</a:t>
            </a:r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5" y="4149090"/>
            <a:ext cx="4572000" cy="2543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055" y="4316730"/>
            <a:ext cx="2438400" cy="2162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8025" y="4437380"/>
            <a:ext cx="2609850" cy="1962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60964" y="2276872"/>
            <a:ext cx="30700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5400" dirty="0"/>
          </a:p>
        </p:txBody>
      </p:sp>
      <p:sp>
        <p:nvSpPr>
          <p:cNvPr id="7" name="矩形 6"/>
          <p:cNvSpPr/>
          <p:nvPr/>
        </p:nvSpPr>
        <p:spPr>
          <a:xfrm>
            <a:off x="3081655" y="3141345"/>
            <a:ext cx="602869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谢谢老师倾听，请指正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5676952" y="1663354"/>
            <a:ext cx="838094" cy="675482"/>
          </a:xfrm>
          <a:custGeom>
            <a:avLst/>
            <a:gdLst>
              <a:gd name="connsiteX0" fmla="*/ 468052 w 1224136"/>
              <a:gd name="connsiteY0" fmla="*/ 0 h 986622"/>
              <a:gd name="connsiteX1" fmla="*/ 760814 w 1224136"/>
              <a:gd name="connsiteY1" fmla="*/ 617122 h 986622"/>
              <a:gd name="connsiteX2" fmla="*/ 900100 w 1224136"/>
              <a:gd name="connsiteY2" fmla="*/ 338550 h 986622"/>
              <a:gd name="connsiteX3" fmla="*/ 1224136 w 1224136"/>
              <a:gd name="connsiteY3" fmla="*/ 986622 h 986622"/>
              <a:gd name="connsiteX4" fmla="*/ 936104 w 1224136"/>
              <a:gd name="connsiteY4" fmla="*/ 986622 h 986622"/>
              <a:gd name="connsiteX5" fmla="*/ 576064 w 1224136"/>
              <a:gd name="connsiteY5" fmla="*/ 986622 h 986622"/>
              <a:gd name="connsiteX6" fmla="*/ 0 w 1224136"/>
              <a:gd name="connsiteY6" fmla="*/ 986622 h 98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4136" h="986622">
                <a:moveTo>
                  <a:pt x="468052" y="0"/>
                </a:moveTo>
                <a:lnTo>
                  <a:pt x="760814" y="617122"/>
                </a:lnTo>
                <a:lnTo>
                  <a:pt x="900100" y="338550"/>
                </a:lnTo>
                <a:lnTo>
                  <a:pt x="1224136" y="986622"/>
                </a:lnTo>
                <a:lnTo>
                  <a:pt x="936104" y="986622"/>
                </a:lnTo>
                <a:lnTo>
                  <a:pt x="576064" y="986622"/>
                </a:lnTo>
                <a:lnTo>
                  <a:pt x="0" y="986622"/>
                </a:lnTo>
                <a:close/>
              </a:path>
            </a:pathLst>
          </a:cu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timg.jpeg" descr="timg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752" y="0"/>
            <a:ext cx="3196248" cy="120032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31"/>
          <p:cNvSpPr/>
          <p:nvPr/>
        </p:nvSpPr>
        <p:spPr>
          <a:xfrm>
            <a:off x="0" y="0"/>
            <a:ext cx="5221674" cy="6858000"/>
          </a:xfrm>
          <a:custGeom>
            <a:avLst/>
            <a:gdLst>
              <a:gd name="connsiteX0" fmla="*/ 0 w 5221674"/>
              <a:gd name="connsiteY0" fmla="*/ 0 h 6858000"/>
              <a:gd name="connsiteX1" fmla="*/ 5221674 w 5221674"/>
              <a:gd name="connsiteY1" fmla="*/ 0 h 6858000"/>
              <a:gd name="connsiteX2" fmla="*/ 4347348 w 5221674"/>
              <a:gd name="connsiteY2" fmla="*/ 6858000 h 6858000"/>
              <a:gd name="connsiteX3" fmla="*/ 0 w 5221674"/>
              <a:gd name="connsiteY3" fmla="*/ 6858000 h 6858000"/>
              <a:gd name="connsiteX4" fmla="*/ 0 w 522167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1674" h="6858000">
                <a:moveTo>
                  <a:pt x="0" y="0"/>
                </a:moveTo>
                <a:lnTo>
                  <a:pt x="5221674" y="0"/>
                </a:lnTo>
                <a:lnTo>
                  <a:pt x="434734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982211" y="878136"/>
            <a:ext cx="2481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5016134" y="2492524"/>
            <a:ext cx="4413347" cy="3260160"/>
            <a:chOff x="3806092" y="1738065"/>
            <a:chExt cx="4083370" cy="3260160"/>
          </a:xfrm>
        </p:grpSpPr>
        <p:sp>
          <p:nvSpPr>
            <p:cNvPr id="5" name="文本框 4"/>
            <p:cNvSpPr txBox="1"/>
            <p:nvPr>
              <p:custDataLst>
                <p:tags r:id="rId2"/>
              </p:custDataLst>
            </p:nvPr>
          </p:nvSpPr>
          <p:spPr>
            <a:xfrm>
              <a:off x="3806093" y="1738065"/>
              <a:ext cx="681597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i="1" dirty="0">
                  <a:solidFill>
                    <a:srgbClr val="2E405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01</a:t>
              </a:r>
              <a:endParaRPr lang="zh-CN" altLang="en-US" sz="4400" i="1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3"/>
              </p:custDataLst>
            </p:nvPr>
          </p:nvSpPr>
          <p:spPr>
            <a:xfrm>
              <a:off x="5262636" y="1790126"/>
              <a:ext cx="262682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发展历史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4"/>
              </p:custDataLst>
            </p:nvPr>
          </p:nvSpPr>
          <p:spPr>
            <a:xfrm>
              <a:off x="3806092" y="3103796"/>
              <a:ext cx="681597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i="1" dirty="0">
                  <a:solidFill>
                    <a:srgbClr val="2E405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</a:t>
              </a:r>
              <a:endParaRPr lang="zh-CN" altLang="en-US" sz="3600" i="1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5"/>
              </p:custDataLst>
            </p:nvPr>
          </p:nvSpPr>
          <p:spPr>
            <a:xfrm>
              <a:off x="5262636" y="3156141"/>
              <a:ext cx="148525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宋体" panose="02010600030101010101" pitchFamily="2" charset="-122"/>
                  <a:cs typeface="Segoe UI" panose="020B0502040204020203" pitchFamily="34" charset="0"/>
                </a:rPr>
                <a:t>系统功能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6"/>
              </p:custDataLst>
            </p:nvPr>
          </p:nvSpPr>
          <p:spPr>
            <a:xfrm>
              <a:off x="3806093" y="2421443"/>
              <a:ext cx="681597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i="1" dirty="0">
                  <a:solidFill>
                    <a:srgbClr val="2E405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02</a:t>
              </a:r>
              <a:endParaRPr lang="zh-CN" altLang="en-US" sz="5400" i="1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7"/>
              </p:custDataLst>
            </p:nvPr>
          </p:nvSpPr>
          <p:spPr>
            <a:xfrm>
              <a:off x="5262636" y="2482998"/>
              <a:ext cx="194421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系统架构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8"/>
              </p:custDataLst>
            </p:nvPr>
          </p:nvSpPr>
          <p:spPr>
            <a:xfrm>
              <a:off x="3809292" y="3799345"/>
              <a:ext cx="630635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i="1" dirty="0">
                  <a:solidFill>
                    <a:srgbClr val="2E405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04</a:t>
              </a:r>
              <a:endParaRPr lang="en-US" altLang="zh-CN" sz="3600" i="1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zh-CN" altLang="en-US" sz="3600" i="1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9"/>
              </p:custDataLst>
            </p:nvPr>
          </p:nvSpPr>
          <p:spPr>
            <a:xfrm>
              <a:off x="5262636" y="3859725"/>
              <a:ext cx="1871393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核心技术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矩形 33"/>
          <p:cNvGrpSpPr/>
          <p:nvPr/>
        </p:nvGrpSpPr>
        <p:grpSpPr>
          <a:xfrm>
            <a:off x="-117910" y="0"/>
            <a:ext cx="3073028" cy="6858000"/>
            <a:chOff x="0" y="0"/>
            <a:chExt cx="3721100" cy="6858000"/>
          </a:xfrm>
        </p:grpSpPr>
        <p:sp>
          <p:nvSpPr>
            <p:cNvPr id="40" name="矩形"/>
            <p:cNvSpPr/>
            <p:nvPr/>
          </p:nvSpPr>
          <p:spPr>
            <a:xfrm>
              <a:off x="0" y="0"/>
              <a:ext cx="3721100" cy="6858000"/>
            </a:xfrm>
            <a:prstGeom prst="rect">
              <a:avLst/>
            </a:prstGeom>
            <a:solidFill>
              <a:srgbClr val="4144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pPr>
            </a:p>
          </p:txBody>
        </p:sp>
        <p:sp>
          <p:nvSpPr>
            <p:cNvPr id="41" name="文本"/>
            <p:cNvSpPr txBox="1"/>
            <p:nvPr/>
          </p:nvSpPr>
          <p:spPr>
            <a:xfrm>
              <a:off x="0" y="3156962"/>
              <a:ext cx="3721100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          </a:t>
              </a:r>
            </a:p>
          </p:txBody>
        </p:sp>
      </p:grpSp>
      <p:pic>
        <p:nvPicPr>
          <p:cNvPr id="19" name="timg.jpeg" descr="timg.jpe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95752" y="0"/>
            <a:ext cx="3196248" cy="12003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" name="文本框 11"/>
          <p:cNvSpPr txBox="1"/>
          <p:nvPr/>
        </p:nvSpPr>
        <p:spPr>
          <a:xfrm>
            <a:off x="14635480" y="3105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1"/>
            </p:custDataLst>
          </p:nvPr>
        </p:nvSpPr>
        <p:spPr>
          <a:xfrm>
            <a:off x="5015783" y="5281514"/>
            <a:ext cx="68159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i="1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  <a:endParaRPr lang="en-US" altLang="zh-CN" sz="3600" i="1" dirty="0">
              <a:solidFill>
                <a:srgbClr val="2E40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zh-CN" altLang="en-US" sz="3600" i="1" dirty="0">
              <a:solidFill>
                <a:srgbClr val="2E40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2"/>
            </p:custDataLst>
          </p:nvPr>
        </p:nvSpPr>
        <p:spPr>
          <a:xfrm>
            <a:off x="6599271" y="5317764"/>
            <a:ext cx="2022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市场应用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182929" y="3620035"/>
            <a:ext cx="181610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发展历史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25856" y="1872684"/>
            <a:ext cx="2740285" cy="1747351"/>
            <a:chOff x="4353856" y="1625236"/>
            <a:chExt cx="2740285" cy="1747351"/>
          </a:xfrm>
        </p:grpSpPr>
        <p:grpSp>
          <p:nvGrpSpPr>
            <p:cNvPr id="9" name="组合 8"/>
            <p:cNvGrpSpPr/>
            <p:nvPr/>
          </p:nvGrpSpPr>
          <p:grpSpPr>
            <a:xfrm>
              <a:off x="5097860" y="1625236"/>
              <a:ext cx="1996281" cy="1747351"/>
              <a:chOff x="5097859" y="1625236"/>
              <a:chExt cx="1996281" cy="1747351"/>
            </a:xfrm>
          </p:grpSpPr>
          <p:sp>
            <p:nvSpPr>
              <p:cNvPr id="4" name="任意多边形: 形状 3"/>
              <p:cNvSpPr/>
              <p:nvPr/>
            </p:nvSpPr>
            <p:spPr>
              <a:xfrm>
                <a:off x="5097859" y="1625236"/>
                <a:ext cx="1996281" cy="1608950"/>
              </a:xfrm>
              <a:custGeom>
                <a:avLst/>
                <a:gdLst>
                  <a:gd name="connsiteX0" fmla="*/ 468052 w 1224136"/>
                  <a:gd name="connsiteY0" fmla="*/ 0 h 986622"/>
                  <a:gd name="connsiteX1" fmla="*/ 760814 w 1224136"/>
                  <a:gd name="connsiteY1" fmla="*/ 617122 h 986622"/>
                  <a:gd name="connsiteX2" fmla="*/ 900100 w 1224136"/>
                  <a:gd name="connsiteY2" fmla="*/ 338550 h 986622"/>
                  <a:gd name="connsiteX3" fmla="*/ 1224136 w 1224136"/>
                  <a:gd name="connsiteY3" fmla="*/ 986622 h 986622"/>
                  <a:gd name="connsiteX4" fmla="*/ 936104 w 1224136"/>
                  <a:gd name="connsiteY4" fmla="*/ 986622 h 986622"/>
                  <a:gd name="connsiteX5" fmla="*/ 576064 w 1224136"/>
                  <a:gd name="connsiteY5" fmla="*/ 986622 h 986622"/>
                  <a:gd name="connsiteX6" fmla="*/ 0 w 1224136"/>
                  <a:gd name="connsiteY6" fmla="*/ 986622 h 986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4136" h="986622">
                    <a:moveTo>
                      <a:pt x="468052" y="0"/>
                    </a:moveTo>
                    <a:lnTo>
                      <a:pt x="760814" y="617122"/>
                    </a:lnTo>
                    <a:lnTo>
                      <a:pt x="900100" y="338550"/>
                    </a:lnTo>
                    <a:lnTo>
                      <a:pt x="1224136" y="986622"/>
                    </a:lnTo>
                    <a:lnTo>
                      <a:pt x="936104" y="986622"/>
                    </a:lnTo>
                    <a:lnTo>
                      <a:pt x="576064" y="986622"/>
                    </a:lnTo>
                    <a:lnTo>
                      <a:pt x="0" y="986622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5282379" y="2264591"/>
                <a:ext cx="162724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600" dirty="0">
                    <a:solidFill>
                      <a:srgbClr val="2E405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altLang="zh-CN" sz="5400" dirty="0">
                    <a:solidFill>
                      <a:srgbClr val="2E405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zh-CN" sz="2800" dirty="0">
                    <a:solidFill>
                      <a:srgbClr val="2E405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PART</a:t>
                </a:r>
                <a:endParaRPr lang="zh-CN" altLang="en-US" sz="5400" dirty="0">
                  <a:solidFill>
                    <a:srgbClr val="2E4052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47" t="31557" r="56765" b="35225"/>
            <a:stretch>
              <a:fillRect/>
            </a:stretch>
          </p:blipFill>
          <p:spPr>
            <a:xfrm>
              <a:off x="4353856" y="2279105"/>
              <a:ext cx="1124730" cy="969595"/>
            </a:xfrm>
            <a:custGeom>
              <a:avLst/>
              <a:gdLst>
                <a:gd name="connsiteX0" fmla="*/ 835293 w 1670585"/>
                <a:gd name="connsiteY0" fmla="*/ 0 h 1440160"/>
                <a:gd name="connsiteX1" fmla="*/ 1670585 w 1670585"/>
                <a:gd name="connsiteY1" fmla="*/ 1440160 h 1440160"/>
                <a:gd name="connsiteX2" fmla="*/ 0 w 1670585"/>
                <a:gd name="connsiteY2" fmla="*/ 1440160 h 144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0585" h="1440160">
                  <a:moveTo>
                    <a:pt x="835293" y="0"/>
                  </a:moveTo>
                  <a:lnTo>
                    <a:pt x="1670585" y="1440160"/>
                  </a:lnTo>
                  <a:lnTo>
                    <a:pt x="0" y="1440160"/>
                  </a:lnTo>
                  <a:close/>
                </a:path>
              </a:pathLst>
            </a:custGeom>
          </p:spPr>
        </p:pic>
      </p:grpSp>
      <p:pic>
        <p:nvPicPr>
          <p:cNvPr id="11" name="timg.jpeg" descr="tim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752" y="0"/>
            <a:ext cx="3196248" cy="120032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mg.jpeg" descr="timg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752" y="0"/>
            <a:ext cx="3196248" cy="12003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100997" y="15482"/>
            <a:ext cx="1961141" cy="769441"/>
            <a:chOff x="5097859" y="1182618"/>
            <a:chExt cx="5436881" cy="2133127"/>
          </a:xfrm>
        </p:grpSpPr>
        <p:sp>
          <p:nvSpPr>
            <p:cNvPr id="8" name="任意多边形: 形状 7"/>
            <p:cNvSpPr/>
            <p:nvPr/>
          </p:nvSpPr>
          <p:spPr>
            <a:xfrm>
              <a:off x="5097859" y="1625236"/>
              <a:ext cx="1996281" cy="1608950"/>
            </a:xfrm>
            <a:custGeom>
              <a:avLst/>
              <a:gdLst>
                <a:gd name="connsiteX0" fmla="*/ 468052 w 1224136"/>
                <a:gd name="connsiteY0" fmla="*/ 0 h 986622"/>
                <a:gd name="connsiteX1" fmla="*/ 760814 w 1224136"/>
                <a:gd name="connsiteY1" fmla="*/ 617122 h 986622"/>
                <a:gd name="connsiteX2" fmla="*/ 900100 w 1224136"/>
                <a:gd name="connsiteY2" fmla="*/ 338550 h 986622"/>
                <a:gd name="connsiteX3" fmla="*/ 1224136 w 1224136"/>
                <a:gd name="connsiteY3" fmla="*/ 986622 h 986622"/>
                <a:gd name="connsiteX4" fmla="*/ 936104 w 1224136"/>
                <a:gd name="connsiteY4" fmla="*/ 986622 h 986622"/>
                <a:gd name="connsiteX5" fmla="*/ 576064 w 1224136"/>
                <a:gd name="connsiteY5" fmla="*/ 986622 h 986622"/>
                <a:gd name="connsiteX6" fmla="*/ 0 w 1224136"/>
                <a:gd name="connsiteY6" fmla="*/ 986622 h 98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4136" h="986622">
                  <a:moveTo>
                    <a:pt x="468052" y="0"/>
                  </a:moveTo>
                  <a:lnTo>
                    <a:pt x="760814" y="617122"/>
                  </a:lnTo>
                  <a:lnTo>
                    <a:pt x="900100" y="338550"/>
                  </a:lnTo>
                  <a:lnTo>
                    <a:pt x="1224136" y="986622"/>
                  </a:lnTo>
                  <a:lnTo>
                    <a:pt x="936104" y="986622"/>
                  </a:lnTo>
                  <a:lnTo>
                    <a:pt x="576064" y="986622"/>
                  </a:lnTo>
                  <a:lnTo>
                    <a:pt x="0" y="986622"/>
                  </a:lnTo>
                  <a:close/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896369" y="1182618"/>
              <a:ext cx="4638371" cy="2133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28001" y="218815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1B22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发展历史</a:t>
            </a:r>
            <a:endParaRPr lang="zh-CN" altLang="en-US" sz="3200" b="1" dirty="0">
              <a:solidFill>
                <a:srgbClr val="1B22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8040" y="1125220"/>
            <a:ext cx="4746625" cy="5353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世界著名的全球卫星导航系统：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0" y="1701165"/>
            <a:ext cx="10524490" cy="4571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mg.jpeg" descr="timg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752" y="0"/>
            <a:ext cx="3196248" cy="12003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" name="矩形: 圆角 12"/>
          <p:cNvSpPr/>
          <p:nvPr/>
        </p:nvSpPr>
        <p:spPr>
          <a:xfrm>
            <a:off x="854710" y="2132965"/>
            <a:ext cx="10483215" cy="1991995"/>
          </a:xfrm>
          <a:prstGeom prst="roundRect">
            <a:avLst/>
          </a:prstGeom>
          <a:solidFill>
            <a:srgbClr val="E7F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00997" y="15482"/>
            <a:ext cx="1961141" cy="769441"/>
            <a:chOff x="5097859" y="1182618"/>
            <a:chExt cx="5436881" cy="2133127"/>
          </a:xfrm>
        </p:grpSpPr>
        <p:sp>
          <p:nvSpPr>
            <p:cNvPr id="8" name="任意多边形: 形状 7"/>
            <p:cNvSpPr/>
            <p:nvPr/>
          </p:nvSpPr>
          <p:spPr>
            <a:xfrm>
              <a:off x="5097859" y="1625236"/>
              <a:ext cx="1996281" cy="1608950"/>
            </a:xfrm>
            <a:custGeom>
              <a:avLst/>
              <a:gdLst>
                <a:gd name="connsiteX0" fmla="*/ 468052 w 1224136"/>
                <a:gd name="connsiteY0" fmla="*/ 0 h 986622"/>
                <a:gd name="connsiteX1" fmla="*/ 760814 w 1224136"/>
                <a:gd name="connsiteY1" fmla="*/ 617122 h 986622"/>
                <a:gd name="connsiteX2" fmla="*/ 900100 w 1224136"/>
                <a:gd name="connsiteY2" fmla="*/ 338550 h 986622"/>
                <a:gd name="connsiteX3" fmla="*/ 1224136 w 1224136"/>
                <a:gd name="connsiteY3" fmla="*/ 986622 h 986622"/>
                <a:gd name="connsiteX4" fmla="*/ 936104 w 1224136"/>
                <a:gd name="connsiteY4" fmla="*/ 986622 h 986622"/>
                <a:gd name="connsiteX5" fmla="*/ 576064 w 1224136"/>
                <a:gd name="connsiteY5" fmla="*/ 986622 h 986622"/>
                <a:gd name="connsiteX6" fmla="*/ 0 w 1224136"/>
                <a:gd name="connsiteY6" fmla="*/ 986622 h 98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4136" h="986622">
                  <a:moveTo>
                    <a:pt x="468052" y="0"/>
                  </a:moveTo>
                  <a:lnTo>
                    <a:pt x="760814" y="617122"/>
                  </a:lnTo>
                  <a:lnTo>
                    <a:pt x="900100" y="338550"/>
                  </a:lnTo>
                  <a:lnTo>
                    <a:pt x="1224136" y="986622"/>
                  </a:lnTo>
                  <a:lnTo>
                    <a:pt x="936104" y="986622"/>
                  </a:lnTo>
                  <a:lnTo>
                    <a:pt x="576064" y="986622"/>
                  </a:lnTo>
                  <a:lnTo>
                    <a:pt x="0" y="986622"/>
                  </a:lnTo>
                  <a:close/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896369" y="1182618"/>
              <a:ext cx="4638371" cy="2133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28001" y="218815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1B22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发展历史</a:t>
            </a:r>
            <a:endParaRPr lang="zh-CN" altLang="en-US" sz="3200" b="1" dirty="0">
              <a:solidFill>
                <a:srgbClr val="1B22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4919" y="2327631"/>
            <a:ext cx="10319207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 dirty="0"/>
              <a:t>北斗系统能为全球用户提供全天候、全天时、高精度的定位、导航和授时服务，已经成为当今重要的导航系统。</a:t>
            </a:r>
            <a:endParaRPr lang="zh-CN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 dirty="0"/>
              <a:t>北斗系统的规划发展共有三步，在国家推进下现已经形成全球覆盖能力。</a:t>
            </a:r>
            <a:endParaRPr lang="zh-CN" altLang="en-US" sz="2000" dirty="0">
              <a:solidFill>
                <a:srgbClr val="1B22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8040" y="1125220"/>
            <a:ext cx="6680200" cy="9061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北斗卫星导航系统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是中国正在实施的自主研发，独立运行的全球卫星导航系统。简称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: 圆角 12"/>
          <p:cNvSpPr/>
          <p:nvPr/>
        </p:nvSpPr>
        <p:spPr>
          <a:xfrm>
            <a:off x="407035" y="4725670"/>
            <a:ext cx="2969260" cy="1764665"/>
          </a:xfrm>
          <a:prstGeom prst="roundRect">
            <a:avLst/>
          </a:prstGeom>
          <a:solidFill>
            <a:srgbClr val="E7F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第一步：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2000</a:t>
            </a:r>
            <a:r>
              <a:rPr lang="zh-CN" altLang="en-US">
                <a:solidFill>
                  <a:schemeClr val="tx1"/>
                </a:solidFill>
              </a:rPr>
              <a:t>年建成北斗卫星导航试验系统，使中国成为世界上第三个拥有自主卫星导航系统的国家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: 圆角 12"/>
          <p:cNvSpPr/>
          <p:nvPr/>
        </p:nvSpPr>
        <p:spPr>
          <a:xfrm>
            <a:off x="4295775" y="4725670"/>
            <a:ext cx="2969260" cy="1764665"/>
          </a:xfrm>
          <a:prstGeom prst="roundRect">
            <a:avLst/>
          </a:prstGeom>
          <a:solidFill>
            <a:srgbClr val="E7F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第二步：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建设北斗卫星导航系统，</a:t>
            </a:r>
            <a:r>
              <a:rPr lang="en-US" altLang="zh-CN">
                <a:solidFill>
                  <a:schemeClr val="tx1"/>
                </a:solidFill>
              </a:rPr>
              <a:t>2012</a:t>
            </a:r>
            <a:r>
              <a:rPr lang="zh-CN" altLang="en-US">
                <a:solidFill>
                  <a:schemeClr val="tx1"/>
                </a:solidFill>
              </a:rPr>
              <a:t>年左右形成覆盖亚太大部分地区的服务能力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: 圆角 12"/>
          <p:cNvSpPr/>
          <p:nvPr/>
        </p:nvSpPr>
        <p:spPr>
          <a:xfrm>
            <a:off x="8184515" y="4725670"/>
            <a:ext cx="2969260" cy="1764665"/>
          </a:xfrm>
          <a:prstGeom prst="roundRect">
            <a:avLst/>
          </a:prstGeom>
          <a:solidFill>
            <a:srgbClr val="E7F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第三步：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2020</a:t>
            </a:r>
            <a:r>
              <a:rPr lang="zh-CN" altLang="en-US">
                <a:solidFill>
                  <a:schemeClr val="tx1"/>
                </a:solidFill>
              </a:rPr>
              <a:t>年左右，北斗卫星导航系统形成全球覆盖能力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3503930" y="5394325"/>
            <a:ext cx="715645" cy="441325"/>
          </a:xfrm>
          <a:prstGeom prst="rightArrow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7392035" y="5408295"/>
            <a:ext cx="715645" cy="441325"/>
          </a:xfrm>
          <a:prstGeom prst="rightArrow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182929" y="3620035"/>
            <a:ext cx="181610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系统架构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25856" y="1872684"/>
            <a:ext cx="2740285" cy="1746160"/>
            <a:chOff x="4353856" y="1625236"/>
            <a:chExt cx="2740285" cy="1746160"/>
          </a:xfrm>
        </p:grpSpPr>
        <p:grpSp>
          <p:nvGrpSpPr>
            <p:cNvPr id="9" name="组合 8"/>
            <p:cNvGrpSpPr/>
            <p:nvPr/>
          </p:nvGrpSpPr>
          <p:grpSpPr>
            <a:xfrm>
              <a:off x="5097860" y="1625236"/>
              <a:ext cx="1996281" cy="1746160"/>
              <a:chOff x="5097859" y="1625236"/>
              <a:chExt cx="1996281" cy="1746160"/>
            </a:xfrm>
          </p:grpSpPr>
          <p:sp>
            <p:nvSpPr>
              <p:cNvPr id="4" name="任意多边形: 形状 3"/>
              <p:cNvSpPr/>
              <p:nvPr/>
            </p:nvSpPr>
            <p:spPr>
              <a:xfrm>
                <a:off x="5097859" y="1625236"/>
                <a:ext cx="1996281" cy="1608950"/>
              </a:xfrm>
              <a:custGeom>
                <a:avLst/>
                <a:gdLst>
                  <a:gd name="connsiteX0" fmla="*/ 468052 w 1224136"/>
                  <a:gd name="connsiteY0" fmla="*/ 0 h 986622"/>
                  <a:gd name="connsiteX1" fmla="*/ 760814 w 1224136"/>
                  <a:gd name="connsiteY1" fmla="*/ 617122 h 986622"/>
                  <a:gd name="connsiteX2" fmla="*/ 900100 w 1224136"/>
                  <a:gd name="connsiteY2" fmla="*/ 338550 h 986622"/>
                  <a:gd name="connsiteX3" fmla="*/ 1224136 w 1224136"/>
                  <a:gd name="connsiteY3" fmla="*/ 986622 h 986622"/>
                  <a:gd name="connsiteX4" fmla="*/ 936104 w 1224136"/>
                  <a:gd name="connsiteY4" fmla="*/ 986622 h 986622"/>
                  <a:gd name="connsiteX5" fmla="*/ 576064 w 1224136"/>
                  <a:gd name="connsiteY5" fmla="*/ 986622 h 986622"/>
                  <a:gd name="connsiteX6" fmla="*/ 0 w 1224136"/>
                  <a:gd name="connsiteY6" fmla="*/ 986622 h 986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4136" h="986622">
                    <a:moveTo>
                      <a:pt x="468052" y="0"/>
                    </a:moveTo>
                    <a:lnTo>
                      <a:pt x="760814" y="617122"/>
                    </a:lnTo>
                    <a:lnTo>
                      <a:pt x="900100" y="338550"/>
                    </a:lnTo>
                    <a:lnTo>
                      <a:pt x="1224136" y="986622"/>
                    </a:lnTo>
                    <a:lnTo>
                      <a:pt x="936104" y="986622"/>
                    </a:lnTo>
                    <a:lnTo>
                      <a:pt x="576064" y="986622"/>
                    </a:lnTo>
                    <a:lnTo>
                      <a:pt x="0" y="986622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5282379" y="2264591"/>
                <a:ext cx="1612900" cy="1106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600" dirty="0">
                    <a:solidFill>
                      <a:srgbClr val="2E405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altLang="zh-CN" sz="5400" dirty="0">
                    <a:solidFill>
                      <a:srgbClr val="2E405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zh-CN" sz="2800" dirty="0">
                    <a:solidFill>
                      <a:srgbClr val="2E405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PART</a:t>
                </a:r>
                <a:endParaRPr lang="zh-CN" altLang="en-US" sz="5400" dirty="0">
                  <a:solidFill>
                    <a:srgbClr val="2E4052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47" t="31557" r="56765" b="35225"/>
            <a:stretch>
              <a:fillRect/>
            </a:stretch>
          </p:blipFill>
          <p:spPr>
            <a:xfrm>
              <a:off x="4353856" y="2279105"/>
              <a:ext cx="1124730" cy="969595"/>
            </a:xfrm>
            <a:custGeom>
              <a:avLst/>
              <a:gdLst>
                <a:gd name="connsiteX0" fmla="*/ 835293 w 1670585"/>
                <a:gd name="connsiteY0" fmla="*/ 0 h 1440160"/>
                <a:gd name="connsiteX1" fmla="*/ 1670585 w 1670585"/>
                <a:gd name="connsiteY1" fmla="*/ 1440160 h 1440160"/>
                <a:gd name="connsiteX2" fmla="*/ 0 w 1670585"/>
                <a:gd name="connsiteY2" fmla="*/ 1440160 h 144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0585" h="1440160">
                  <a:moveTo>
                    <a:pt x="835293" y="0"/>
                  </a:moveTo>
                  <a:lnTo>
                    <a:pt x="1670585" y="1440160"/>
                  </a:lnTo>
                  <a:lnTo>
                    <a:pt x="0" y="1440160"/>
                  </a:lnTo>
                  <a:close/>
                </a:path>
              </a:pathLst>
            </a:custGeom>
          </p:spPr>
        </p:pic>
      </p:grpSp>
      <p:pic>
        <p:nvPicPr>
          <p:cNvPr id="11" name="timg.jpeg" descr="tim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752" y="0"/>
            <a:ext cx="3196248" cy="120032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19380" y="1196975"/>
            <a:ext cx="48729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北斗卫星导航系统有三部分组成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87170" y="2474595"/>
            <a:ext cx="140652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空间段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59560" y="3573145"/>
            <a:ext cx="141668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控制段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timg.jpeg" descr="timg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752" y="0"/>
            <a:ext cx="3196248" cy="12003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4" name="组合 13"/>
          <p:cNvGrpSpPr/>
          <p:nvPr/>
        </p:nvGrpSpPr>
        <p:grpSpPr>
          <a:xfrm>
            <a:off x="100997" y="15482"/>
            <a:ext cx="1961141" cy="769441"/>
            <a:chOff x="5097859" y="1182618"/>
            <a:chExt cx="5436881" cy="2133127"/>
          </a:xfrm>
        </p:grpSpPr>
        <p:sp>
          <p:nvSpPr>
            <p:cNvPr id="24" name="任意多边形: 形状 23"/>
            <p:cNvSpPr/>
            <p:nvPr/>
          </p:nvSpPr>
          <p:spPr>
            <a:xfrm>
              <a:off x="5097859" y="1625236"/>
              <a:ext cx="1996281" cy="1608950"/>
            </a:xfrm>
            <a:custGeom>
              <a:avLst/>
              <a:gdLst>
                <a:gd name="connsiteX0" fmla="*/ 468052 w 1224136"/>
                <a:gd name="connsiteY0" fmla="*/ 0 h 986622"/>
                <a:gd name="connsiteX1" fmla="*/ 760814 w 1224136"/>
                <a:gd name="connsiteY1" fmla="*/ 617122 h 986622"/>
                <a:gd name="connsiteX2" fmla="*/ 900100 w 1224136"/>
                <a:gd name="connsiteY2" fmla="*/ 338550 h 986622"/>
                <a:gd name="connsiteX3" fmla="*/ 1224136 w 1224136"/>
                <a:gd name="connsiteY3" fmla="*/ 986622 h 986622"/>
                <a:gd name="connsiteX4" fmla="*/ 936104 w 1224136"/>
                <a:gd name="connsiteY4" fmla="*/ 986622 h 986622"/>
                <a:gd name="connsiteX5" fmla="*/ 576064 w 1224136"/>
                <a:gd name="connsiteY5" fmla="*/ 986622 h 986622"/>
                <a:gd name="connsiteX6" fmla="*/ 0 w 1224136"/>
                <a:gd name="connsiteY6" fmla="*/ 986622 h 98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4136" h="986622">
                  <a:moveTo>
                    <a:pt x="468052" y="0"/>
                  </a:moveTo>
                  <a:lnTo>
                    <a:pt x="760814" y="617122"/>
                  </a:lnTo>
                  <a:lnTo>
                    <a:pt x="900100" y="338550"/>
                  </a:lnTo>
                  <a:lnTo>
                    <a:pt x="1224136" y="986622"/>
                  </a:lnTo>
                  <a:lnTo>
                    <a:pt x="936104" y="986622"/>
                  </a:lnTo>
                  <a:lnTo>
                    <a:pt x="576064" y="986622"/>
                  </a:lnTo>
                  <a:lnTo>
                    <a:pt x="0" y="986622"/>
                  </a:lnTo>
                  <a:close/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896369" y="1182618"/>
              <a:ext cx="4638371" cy="2133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828001" y="218815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系统架构</a:t>
            </a:r>
            <a:endParaRPr lang="zh-CN" altLang="en-US" sz="3200" b="1" dirty="0">
              <a:solidFill>
                <a:srgbClr val="1B2229"/>
              </a:solidFill>
            </a:endParaRPr>
          </a:p>
        </p:txBody>
      </p:sp>
      <p:pic>
        <p:nvPicPr>
          <p:cNvPr id="5" name="图形 4" descr="烧杯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665" y="2205293"/>
            <a:ext cx="914400" cy="914400"/>
          </a:xfrm>
          <a:prstGeom prst="rect">
            <a:avLst/>
          </a:prstGeom>
        </p:spPr>
      </p:pic>
      <p:pic>
        <p:nvPicPr>
          <p:cNvPr id="7" name="图形 6" descr="显微镜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665" y="3344327"/>
            <a:ext cx="914400" cy="914400"/>
          </a:xfrm>
          <a:prstGeom prst="rect">
            <a:avLst/>
          </a:prstGeom>
        </p:spPr>
      </p:pic>
      <p:pic>
        <p:nvPicPr>
          <p:cNvPr id="9" name="图形 8" descr="试管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665" y="4569721"/>
            <a:ext cx="914400" cy="9144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703705" y="4730115"/>
            <a:ext cx="114808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用户段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2948305" y="2637155"/>
            <a:ext cx="715645" cy="441325"/>
          </a:xfrm>
          <a:prstGeom prst="rightArrow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: 圆角 12"/>
          <p:cNvSpPr/>
          <p:nvPr/>
        </p:nvSpPr>
        <p:spPr>
          <a:xfrm>
            <a:off x="4439920" y="2061210"/>
            <a:ext cx="4356735" cy="1180465"/>
          </a:xfrm>
          <a:prstGeom prst="roundRect">
            <a:avLst/>
          </a:prstGeom>
          <a:solidFill>
            <a:srgbClr val="E7F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空间段由五颗</a:t>
            </a:r>
            <a:r>
              <a:rPr lang="en-US" altLang="zh-CN">
                <a:solidFill>
                  <a:schemeClr val="tx1"/>
                </a:solidFill>
              </a:rPr>
              <a:t>GEO</a:t>
            </a:r>
            <a:r>
              <a:rPr lang="zh-CN" altLang="en-US">
                <a:solidFill>
                  <a:schemeClr val="tx1"/>
                </a:solidFill>
              </a:rPr>
              <a:t>（静止轨道）卫星和</a:t>
            </a:r>
            <a:r>
              <a:rPr lang="en-US" altLang="zh-CN">
                <a:solidFill>
                  <a:schemeClr val="tx1"/>
                </a:solidFill>
              </a:rPr>
              <a:t>30</a:t>
            </a:r>
            <a:r>
              <a:rPr lang="zh-CN" altLang="en-US">
                <a:solidFill>
                  <a:schemeClr val="tx1"/>
                </a:solidFill>
              </a:rPr>
              <a:t>颗</a:t>
            </a:r>
            <a:r>
              <a:rPr lang="en-US" altLang="zh-CN">
                <a:solidFill>
                  <a:schemeClr val="tx1"/>
                </a:solidFill>
              </a:rPr>
              <a:t>Non-GEO</a:t>
            </a:r>
            <a:r>
              <a:rPr lang="zh-CN" altLang="en-US">
                <a:solidFill>
                  <a:schemeClr val="tx1"/>
                </a:solidFill>
              </a:rPr>
              <a:t>（非静止轨道）卫星组成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6405" y="981075"/>
            <a:ext cx="2393950" cy="1447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6405" y="2637155"/>
            <a:ext cx="2450465" cy="1339850"/>
          </a:xfrm>
          <a:prstGeom prst="rect">
            <a:avLst/>
          </a:prstGeom>
        </p:spPr>
      </p:pic>
      <p:sp>
        <p:nvSpPr>
          <p:cNvPr id="11" name="矩形: 圆角 12"/>
          <p:cNvSpPr/>
          <p:nvPr/>
        </p:nvSpPr>
        <p:spPr>
          <a:xfrm>
            <a:off x="4439920" y="3460750"/>
            <a:ext cx="4356735" cy="1180465"/>
          </a:xfrm>
          <a:prstGeom prst="roundRect">
            <a:avLst/>
          </a:prstGeom>
          <a:solidFill>
            <a:srgbClr val="E7F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控制段由主控站（计算中心）、测轨站、气压测高站和校准站组成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2948305" y="3776980"/>
            <a:ext cx="715645" cy="441325"/>
          </a:xfrm>
          <a:prstGeom prst="rightArrow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27870" y="4293235"/>
            <a:ext cx="1910080" cy="2319020"/>
          </a:xfrm>
          <a:prstGeom prst="rect">
            <a:avLst/>
          </a:prstGeom>
        </p:spPr>
      </p:pic>
      <p:sp>
        <p:nvSpPr>
          <p:cNvPr id="16" name="右箭头 15"/>
          <p:cNvSpPr/>
          <p:nvPr/>
        </p:nvSpPr>
        <p:spPr>
          <a:xfrm>
            <a:off x="2948305" y="4869180"/>
            <a:ext cx="715645" cy="441325"/>
          </a:xfrm>
          <a:prstGeom prst="rightArrow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: 圆角 12"/>
          <p:cNvSpPr/>
          <p:nvPr/>
        </p:nvSpPr>
        <p:spPr>
          <a:xfrm>
            <a:off x="4467860" y="4869180"/>
            <a:ext cx="4356735" cy="1180465"/>
          </a:xfrm>
          <a:prstGeom prst="roundRect">
            <a:avLst/>
          </a:prstGeom>
          <a:solidFill>
            <a:srgbClr val="E7F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用户段由北斗用户终端以及其他</a:t>
            </a:r>
            <a:r>
              <a:rPr lang="en-US" altLang="zh-CN">
                <a:solidFill>
                  <a:schemeClr val="tx1"/>
                </a:solidFill>
              </a:rPr>
              <a:t>GNSS</a:t>
            </a:r>
            <a:r>
              <a:rPr lang="zh-CN" altLang="en-US">
                <a:solidFill>
                  <a:schemeClr val="tx1"/>
                </a:solidFill>
              </a:rPr>
              <a:t>卫星导航系统兼容的终端组成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097860" y="1625236"/>
            <a:ext cx="1996281" cy="1746160"/>
            <a:chOff x="5097859" y="1625236"/>
            <a:chExt cx="1996281" cy="1746160"/>
          </a:xfrm>
        </p:grpSpPr>
        <p:sp>
          <p:nvSpPr>
            <p:cNvPr id="4" name="任意多边形: 形状 3"/>
            <p:cNvSpPr/>
            <p:nvPr/>
          </p:nvSpPr>
          <p:spPr>
            <a:xfrm>
              <a:off x="5097859" y="1625236"/>
              <a:ext cx="1996281" cy="1608950"/>
            </a:xfrm>
            <a:custGeom>
              <a:avLst/>
              <a:gdLst>
                <a:gd name="connsiteX0" fmla="*/ 468052 w 1224136"/>
                <a:gd name="connsiteY0" fmla="*/ 0 h 986622"/>
                <a:gd name="connsiteX1" fmla="*/ 760814 w 1224136"/>
                <a:gd name="connsiteY1" fmla="*/ 617122 h 986622"/>
                <a:gd name="connsiteX2" fmla="*/ 900100 w 1224136"/>
                <a:gd name="connsiteY2" fmla="*/ 338550 h 986622"/>
                <a:gd name="connsiteX3" fmla="*/ 1224136 w 1224136"/>
                <a:gd name="connsiteY3" fmla="*/ 986622 h 986622"/>
                <a:gd name="connsiteX4" fmla="*/ 936104 w 1224136"/>
                <a:gd name="connsiteY4" fmla="*/ 986622 h 986622"/>
                <a:gd name="connsiteX5" fmla="*/ 576064 w 1224136"/>
                <a:gd name="connsiteY5" fmla="*/ 986622 h 986622"/>
                <a:gd name="connsiteX6" fmla="*/ 0 w 1224136"/>
                <a:gd name="connsiteY6" fmla="*/ 986622 h 98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4136" h="986622">
                  <a:moveTo>
                    <a:pt x="468052" y="0"/>
                  </a:moveTo>
                  <a:lnTo>
                    <a:pt x="760814" y="617122"/>
                  </a:lnTo>
                  <a:lnTo>
                    <a:pt x="900100" y="338550"/>
                  </a:lnTo>
                  <a:lnTo>
                    <a:pt x="1224136" y="986622"/>
                  </a:lnTo>
                  <a:lnTo>
                    <a:pt x="936104" y="986622"/>
                  </a:lnTo>
                  <a:lnTo>
                    <a:pt x="576064" y="986622"/>
                  </a:lnTo>
                  <a:lnTo>
                    <a:pt x="0" y="986622"/>
                  </a:lnTo>
                  <a:close/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282379" y="2264591"/>
              <a:ext cx="1612900" cy="1106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rgbClr val="2E405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en-US" altLang="zh-CN" sz="5400" dirty="0">
                  <a:solidFill>
                    <a:srgbClr val="2E405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zh-CN" sz="2800" dirty="0">
                  <a:solidFill>
                    <a:srgbClr val="2E405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PART</a:t>
              </a:r>
              <a:endParaRPr lang="zh-CN" altLang="en-US" sz="54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360261" y="3788412"/>
            <a:ext cx="181610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系统功能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9" t="34662" r="27832" b="25868"/>
          <a:stretch>
            <a:fillRect/>
          </a:stretch>
        </p:blipFill>
        <p:spPr>
          <a:xfrm>
            <a:off x="6666230" y="2625836"/>
            <a:ext cx="1040344" cy="896849"/>
          </a:xfrm>
          <a:custGeom>
            <a:avLst/>
            <a:gdLst>
              <a:gd name="connsiteX0" fmla="*/ 1004781 w 2009562"/>
              <a:gd name="connsiteY0" fmla="*/ 0 h 1732382"/>
              <a:gd name="connsiteX1" fmla="*/ 2009562 w 2009562"/>
              <a:gd name="connsiteY1" fmla="*/ 1732382 h 1732382"/>
              <a:gd name="connsiteX2" fmla="*/ 0 w 2009562"/>
              <a:gd name="connsiteY2" fmla="*/ 1732382 h 173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9562" h="1732382">
                <a:moveTo>
                  <a:pt x="1004781" y="0"/>
                </a:moveTo>
                <a:lnTo>
                  <a:pt x="2009562" y="1732382"/>
                </a:lnTo>
                <a:lnTo>
                  <a:pt x="0" y="1732382"/>
                </a:lnTo>
                <a:close/>
              </a:path>
            </a:pathLst>
          </a:custGeom>
        </p:spPr>
      </p:pic>
      <p:pic>
        <p:nvPicPr>
          <p:cNvPr id="7" name="timg.jpeg" descr="tim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752" y="0"/>
            <a:ext cx="3196248" cy="120032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8040" y="219075"/>
            <a:ext cx="526732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系统功能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5" name="timg.jpeg" descr="timg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752" y="0"/>
            <a:ext cx="3196248" cy="12003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7" name="组合 16"/>
          <p:cNvGrpSpPr/>
          <p:nvPr/>
        </p:nvGrpSpPr>
        <p:grpSpPr>
          <a:xfrm>
            <a:off x="100997" y="15482"/>
            <a:ext cx="1961141" cy="769441"/>
            <a:chOff x="5097859" y="1182618"/>
            <a:chExt cx="5436881" cy="2133127"/>
          </a:xfrm>
        </p:grpSpPr>
        <p:sp>
          <p:nvSpPr>
            <p:cNvPr id="21" name="任意多边形: 形状 20"/>
            <p:cNvSpPr/>
            <p:nvPr/>
          </p:nvSpPr>
          <p:spPr>
            <a:xfrm>
              <a:off x="5097859" y="1625236"/>
              <a:ext cx="1996281" cy="1608950"/>
            </a:xfrm>
            <a:custGeom>
              <a:avLst/>
              <a:gdLst>
                <a:gd name="connsiteX0" fmla="*/ 468052 w 1224136"/>
                <a:gd name="connsiteY0" fmla="*/ 0 h 986622"/>
                <a:gd name="connsiteX1" fmla="*/ 760814 w 1224136"/>
                <a:gd name="connsiteY1" fmla="*/ 617122 h 986622"/>
                <a:gd name="connsiteX2" fmla="*/ 900100 w 1224136"/>
                <a:gd name="connsiteY2" fmla="*/ 338550 h 986622"/>
                <a:gd name="connsiteX3" fmla="*/ 1224136 w 1224136"/>
                <a:gd name="connsiteY3" fmla="*/ 986622 h 986622"/>
                <a:gd name="connsiteX4" fmla="*/ 936104 w 1224136"/>
                <a:gd name="connsiteY4" fmla="*/ 986622 h 986622"/>
                <a:gd name="connsiteX5" fmla="*/ 576064 w 1224136"/>
                <a:gd name="connsiteY5" fmla="*/ 986622 h 986622"/>
                <a:gd name="connsiteX6" fmla="*/ 0 w 1224136"/>
                <a:gd name="connsiteY6" fmla="*/ 986622 h 98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4136" h="986622">
                  <a:moveTo>
                    <a:pt x="468052" y="0"/>
                  </a:moveTo>
                  <a:lnTo>
                    <a:pt x="760814" y="617122"/>
                  </a:lnTo>
                  <a:lnTo>
                    <a:pt x="900100" y="338550"/>
                  </a:lnTo>
                  <a:lnTo>
                    <a:pt x="1224136" y="986622"/>
                  </a:lnTo>
                  <a:lnTo>
                    <a:pt x="936104" y="986622"/>
                  </a:lnTo>
                  <a:lnTo>
                    <a:pt x="576064" y="986622"/>
                  </a:lnTo>
                  <a:lnTo>
                    <a:pt x="0" y="986622"/>
                  </a:lnTo>
                  <a:close/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896369" y="1182618"/>
              <a:ext cx="4638371" cy="2133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" name="TextBox 11"/>
          <p:cNvSpPr txBox="1"/>
          <p:nvPr/>
        </p:nvSpPr>
        <p:spPr>
          <a:xfrm>
            <a:off x="335280" y="1052830"/>
            <a:ext cx="8557895" cy="923569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sz="2400" b="0" dirty="0">
                <a:latin typeface="+mn-ea"/>
              </a:rPr>
              <a:t>北斗卫星导航系统提供定位、导航、授时服务，分为开放服务和授权服务两种方式。</a:t>
            </a:r>
            <a:r>
              <a:rPr lang="zh-CN" altLang="zh-CN" sz="2400" b="0" dirty="0">
                <a:latin typeface="+mn-ea"/>
                <a:ea typeface="+mn-ea"/>
              </a:rPr>
              <a:t>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191135" y="2853055"/>
            <a:ext cx="3678555" cy="155892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开放服务是在服务区免费提供定位、测速和授时服务。定位精度为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米，授时精度为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纳秒，测速精度为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0.2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米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秒。</a:t>
            </a:r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Box 11"/>
          <p:cNvSpPr txBox="1"/>
          <p:nvPr/>
        </p:nvSpPr>
        <p:spPr>
          <a:xfrm>
            <a:off x="4655820" y="2853055"/>
            <a:ext cx="3529330" cy="155892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授时服务是向授权用户提供更安全的定位、测速、授时和服务通信服务。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1415415" y="2132965"/>
            <a:ext cx="575945" cy="64833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6095365" y="2132965"/>
            <a:ext cx="575945" cy="64833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240" y="1332865"/>
            <a:ext cx="2362200" cy="2247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35" y="4653280"/>
            <a:ext cx="2460625" cy="19659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930" y="4653280"/>
            <a:ext cx="3376930" cy="1914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DIAGRAM_VIRTUALLY_FRAME" val="{&quot;height&quot;:309.9598425196849,&quot;left&quot;:394.9711811023622,&quot;top&quot;:196.26173228346457,&quot;width&quot;:347.50763779527557}"/>
</p:tagLst>
</file>

<file path=ppt/tags/tag11.xml><?xml version="1.0" encoding="utf-8"?>
<p:tagLst xmlns:p="http://schemas.openxmlformats.org/presentationml/2006/main">
  <p:tag name="KSO_WM_DIAGRAM_VIRTUALLY_FRAME" val="{&quot;height&quot;:309.9598425196849,&quot;left&quot;:394.9711811023622,&quot;top&quot;:196.26173228346457,&quot;width&quot;:347.50763779527557}"/>
</p:tagLst>
</file>

<file path=ppt/tags/tag12.xml><?xml version="1.0" encoding="utf-8"?>
<p:tagLst xmlns:p="http://schemas.openxmlformats.org/presentationml/2006/main">
  <p:tag name="KSO_WM_DIAGRAM_VIRTUALLY_FRAME" val="{&quot;height&quot;:309.9598425196849,&quot;left&quot;:394.9711811023622,&quot;top&quot;:196.26173228346457,&quot;width&quot;:347.50763779527557}"/>
</p:tagLst>
</file>

<file path=ppt/tags/tag13.xml><?xml version="1.0" encoding="utf-8"?>
<p:tagLst xmlns:p="http://schemas.openxmlformats.org/presentationml/2006/main">
  <p:tag name="KSO_WPP_MARK_KEY" val="499bdace-86fd-4f5e-ba89-964c0d47a409"/>
  <p:tag name="COMMONDATA" val="eyJoZGlkIjoiNmZmMjJkNTI5MzQwNmVjYjA3M2RkZjQzNmUwZmY2OTkifQ=="/>
</p:tagLst>
</file>

<file path=ppt/tags/tag2.xml><?xml version="1.0" encoding="utf-8"?>
<p:tagLst xmlns:p="http://schemas.openxmlformats.org/presentationml/2006/main">
  <p:tag name="KSO_WM_DIAGRAM_VIRTUALLY_FRAME" val="{&quot;height&quot;:309.9598425196849,&quot;left&quot;:394.9711811023622,&quot;top&quot;:196.26173228346457,&quot;width&quot;:347.50763779527557}"/>
</p:tagLst>
</file>

<file path=ppt/tags/tag3.xml><?xml version="1.0" encoding="utf-8"?>
<p:tagLst xmlns:p="http://schemas.openxmlformats.org/presentationml/2006/main">
  <p:tag name="KSO_WM_DIAGRAM_VIRTUALLY_FRAME" val="{&quot;height&quot;:309.9598425196849,&quot;left&quot;:394.9711811023622,&quot;top&quot;:196.26173228346457,&quot;width&quot;:347.50763779527557}"/>
</p:tagLst>
</file>

<file path=ppt/tags/tag4.xml><?xml version="1.0" encoding="utf-8"?>
<p:tagLst xmlns:p="http://schemas.openxmlformats.org/presentationml/2006/main">
  <p:tag name="KSO_WM_DIAGRAM_VIRTUALLY_FRAME" val="{&quot;height&quot;:309.9598425196849,&quot;left&quot;:394.9711811023622,&quot;top&quot;:196.26173228346457,&quot;width&quot;:347.50763779527557}"/>
</p:tagLst>
</file>

<file path=ppt/tags/tag5.xml><?xml version="1.0" encoding="utf-8"?>
<p:tagLst xmlns:p="http://schemas.openxmlformats.org/presentationml/2006/main">
  <p:tag name="KSO_WM_DIAGRAM_VIRTUALLY_FRAME" val="{&quot;height&quot;:309.9598425196849,&quot;left&quot;:394.9711811023622,&quot;top&quot;:196.26173228346457,&quot;width&quot;:347.50763779527557}"/>
</p:tagLst>
</file>

<file path=ppt/tags/tag6.xml><?xml version="1.0" encoding="utf-8"?>
<p:tagLst xmlns:p="http://schemas.openxmlformats.org/presentationml/2006/main">
  <p:tag name="KSO_WM_DIAGRAM_VIRTUALLY_FRAME" val="{&quot;height&quot;:309.9598425196849,&quot;left&quot;:394.9711811023622,&quot;top&quot;:196.26173228346457,&quot;width&quot;:347.50763779527557}"/>
</p:tagLst>
</file>

<file path=ppt/tags/tag7.xml><?xml version="1.0" encoding="utf-8"?>
<p:tagLst xmlns:p="http://schemas.openxmlformats.org/presentationml/2006/main">
  <p:tag name="KSO_WM_DIAGRAM_VIRTUALLY_FRAME" val="{&quot;height&quot;:309.9598425196849,&quot;left&quot;:394.9711811023622,&quot;top&quot;:196.26173228346457,&quot;width&quot;:347.50763779527557}"/>
</p:tagLst>
</file>

<file path=ppt/tags/tag8.xml><?xml version="1.0" encoding="utf-8"?>
<p:tagLst xmlns:p="http://schemas.openxmlformats.org/presentationml/2006/main">
  <p:tag name="KSO_WM_DIAGRAM_VIRTUALLY_FRAME" val="{&quot;height&quot;:309.9598425196849,&quot;left&quot;:394.9711811023622,&quot;top&quot;:196.26173228346457,&quot;width&quot;:347.50763779527557}"/>
</p:tagLst>
</file>

<file path=ppt/tags/tag9.xml><?xml version="1.0" encoding="utf-8"?>
<p:tagLst xmlns:p="http://schemas.openxmlformats.org/presentationml/2006/main">
  <p:tag name="KSO_WM_DIAGRAM_VIRTUALLY_FRAME" val="{&quot;height&quot;:309.9598425196849,&quot;left&quot;:394.9711811023622,&quot;top&quot;:196.26173228346457,&quot;width&quot;:347.5076377952755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1533</Words>
  <Application>WPS 演示</Application>
  <PresentationFormat>宽屏</PresentationFormat>
  <Paragraphs>179</Paragraphs>
  <Slides>17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Times New Roman</vt:lpstr>
      <vt:lpstr>Segoe UI</vt:lpstr>
      <vt:lpstr>黑体</vt:lpstr>
      <vt:lpstr>Times New Roman</vt:lpstr>
      <vt:lpstr>Segoe UI Symbol</vt:lpstr>
      <vt:lpstr>楷体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微信用户</cp:lastModifiedBy>
  <cp:revision>282</cp:revision>
  <dcterms:created xsi:type="dcterms:W3CDTF">2017-02-25T07:51:00Z</dcterms:created>
  <dcterms:modified xsi:type="dcterms:W3CDTF">2024-03-24T08:25:18Z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C7730E55BD614A9F8DB61B8AB22CA9B1</vt:lpwstr>
  </property>
  <property fmtid="{D5CDD505-2E9C-101B-9397-08002B2CF9AE}" pid="3" name="KSOProductBuildVer">
    <vt:lpwstr>2052-12.1.0.16412</vt:lpwstr>
  </property>
</Properties>
</file>