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9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5DAA-A3A5-4BD8-B7FC-00991DD7EAF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AF2FC61-0C43-4188-9F08-BF5DA778498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38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5DAA-A3A5-4BD8-B7FC-00991DD7EAF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FC61-0C43-4188-9F08-BF5DA778498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218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5DAA-A3A5-4BD8-B7FC-00991DD7EAF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FC61-0C43-4188-9F08-BF5DA778498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28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5DAA-A3A5-4BD8-B7FC-00991DD7EAF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FC61-0C43-4188-9F08-BF5DA778498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52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5DAA-A3A5-4BD8-B7FC-00991DD7EAF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FC61-0C43-4188-9F08-BF5DA778498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49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5DAA-A3A5-4BD8-B7FC-00991DD7EAF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FC61-0C43-4188-9F08-BF5DA778498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7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5DAA-A3A5-4BD8-B7FC-00991DD7EAF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FC61-0C43-4188-9F08-BF5DA778498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29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5DAA-A3A5-4BD8-B7FC-00991DD7EAF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FC61-0C43-4188-9F08-BF5DA778498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657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5DAA-A3A5-4BD8-B7FC-00991DD7EAF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FC61-0C43-4188-9F08-BF5DA7784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72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5DAA-A3A5-4BD8-B7FC-00991DD7EAF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FC61-0C43-4188-9F08-BF5DA778498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00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4A85DAA-A3A5-4BD8-B7FC-00991DD7EAF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FC61-0C43-4188-9F08-BF5DA778498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37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85DAA-A3A5-4BD8-B7FC-00991DD7EAF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AF2FC61-0C43-4188-9F08-BF5DA778498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28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55FFB41-EDF9-440B-82DB-FCEED8987BF2}"/>
              </a:ext>
            </a:extLst>
          </p:cNvPr>
          <p:cNvSpPr/>
          <p:nvPr/>
        </p:nvSpPr>
        <p:spPr>
          <a:xfrm>
            <a:off x="1848683" y="126480"/>
            <a:ext cx="84946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仿生力学的应用前景及启示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0547A6-7D0C-4A1A-A6A9-1996311A5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46050"/>
            <a:ext cx="4379718" cy="328478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0FE2A9D-C2D5-489F-B2D5-F80940649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138" y="2246050"/>
            <a:ext cx="4379718" cy="328478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5501999-D4E9-44DA-889E-60B9A4B4EA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465" y="1049810"/>
            <a:ext cx="3748534" cy="501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40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D259C0F-0C7A-429E-BF5B-70F5B4CABAF3}"/>
              </a:ext>
            </a:extLst>
          </p:cNvPr>
          <p:cNvSpPr/>
          <p:nvPr/>
        </p:nvSpPr>
        <p:spPr>
          <a:xfrm>
            <a:off x="4330132" y="2505670"/>
            <a:ext cx="35317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谢 谢 大 家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6722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94333E8-FB7A-4A27-826F-793975388694}"/>
              </a:ext>
            </a:extLst>
          </p:cNvPr>
          <p:cNvSpPr/>
          <p:nvPr/>
        </p:nvSpPr>
        <p:spPr>
          <a:xfrm>
            <a:off x="-95370" y="0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我的介绍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69E90C44-6EE0-4D7D-B5A0-D77ABC03096F}"/>
              </a:ext>
            </a:extLst>
          </p:cNvPr>
          <p:cNvSpPr/>
          <p:nvPr/>
        </p:nvSpPr>
        <p:spPr>
          <a:xfrm>
            <a:off x="3587255" y="173141"/>
            <a:ext cx="994299" cy="57704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6816B5-374B-4C09-8AD0-D392AF0477F6}"/>
              </a:ext>
            </a:extLst>
          </p:cNvPr>
          <p:cNvSpPr txBox="1"/>
          <p:nvPr/>
        </p:nvSpPr>
        <p:spPr>
          <a:xfrm>
            <a:off x="5388745" y="173141"/>
            <a:ext cx="3355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仿生力学   三个方面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1A9AA5-CCDA-46A1-B5B8-D05103900272}"/>
              </a:ext>
            </a:extLst>
          </p:cNvPr>
          <p:cNvSpPr txBox="1"/>
          <p:nvPr/>
        </p:nvSpPr>
        <p:spPr>
          <a:xfrm>
            <a:off x="317779" y="1784411"/>
            <a:ext cx="738664" cy="25212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仿生力学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621E8949-23D5-4EB5-8F27-99A8F2453777}"/>
              </a:ext>
            </a:extLst>
          </p:cNvPr>
          <p:cNvSpPr/>
          <p:nvPr/>
        </p:nvSpPr>
        <p:spPr>
          <a:xfrm>
            <a:off x="1381958" y="2716566"/>
            <a:ext cx="1323913" cy="65694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E590671E-12C4-47A2-8228-BACD290551C0}"/>
              </a:ext>
            </a:extLst>
          </p:cNvPr>
          <p:cNvSpPr/>
          <p:nvPr/>
        </p:nvSpPr>
        <p:spPr>
          <a:xfrm>
            <a:off x="2859286" y="1145218"/>
            <a:ext cx="1040506" cy="3799643"/>
          </a:xfrm>
          <a:prstGeom prst="leftBrace">
            <a:avLst/>
          </a:prstGeom>
          <a:ln w="38100">
            <a:solidFill>
              <a:srgbClr val="6892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D59A23D-0D12-4B85-974A-CC70D7A34126}"/>
              </a:ext>
            </a:extLst>
          </p:cNvPr>
          <p:cNvSpPr txBox="1"/>
          <p:nvPr/>
        </p:nvSpPr>
        <p:spPr>
          <a:xfrm>
            <a:off x="3899791" y="883608"/>
            <a:ext cx="2898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仿生复合材料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2D6D903-CDA2-4598-8E2F-75B4B213DA50}"/>
              </a:ext>
            </a:extLst>
          </p:cNvPr>
          <p:cNvSpPr txBox="1"/>
          <p:nvPr/>
        </p:nvSpPr>
        <p:spPr>
          <a:xfrm>
            <a:off x="3899791" y="2783429"/>
            <a:ext cx="4294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仿生生物外形和行为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8AF3F27-118F-4B2A-B3F7-48EA133EADDB}"/>
              </a:ext>
            </a:extLst>
          </p:cNvPr>
          <p:cNvSpPr txBox="1"/>
          <p:nvPr/>
        </p:nvSpPr>
        <p:spPr>
          <a:xfrm>
            <a:off x="3899791" y="4683251"/>
            <a:ext cx="3746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仿生生物特殊机制</a:t>
            </a:r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470B3C06-648C-40AF-B94E-5E03F895B06E}"/>
              </a:ext>
            </a:extLst>
          </p:cNvPr>
          <p:cNvSpPr/>
          <p:nvPr/>
        </p:nvSpPr>
        <p:spPr>
          <a:xfrm>
            <a:off x="6941640" y="1078635"/>
            <a:ext cx="1409056" cy="3932808"/>
          </a:xfrm>
          <a:prstGeom prst="rightBrac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318142B-61BA-474A-905D-AB8F05333058}"/>
              </a:ext>
            </a:extLst>
          </p:cNvPr>
          <p:cNvSpPr/>
          <p:nvPr/>
        </p:nvSpPr>
        <p:spPr>
          <a:xfrm>
            <a:off x="8494324" y="2543450"/>
            <a:ext cx="1003177" cy="10031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360EA1F-2456-4971-962E-C4A71589A69B}"/>
              </a:ext>
            </a:extLst>
          </p:cNvPr>
          <p:cNvSpPr txBox="1"/>
          <p:nvPr/>
        </p:nvSpPr>
        <p:spPr>
          <a:xfrm>
            <a:off x="8670735" y="3014824"/>
            <a:ext cx="650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Go</a:t>
            </a:r>
            <a:endParaRPr lang="zh-CN" altLang="en-US" dirty="0"/>
          </a:p>
        </p:txBody>
      </p:sp>
      <p:pic>
        <p:nvPicPr>
          <p:cNvPr id="21" name="图形 20" descr="电源">
            <a:extLst>
              <a:ext uri="{FF2B5EF4-FFF2-40B4-BE49-F238E27FC236}">
                <a16:creationId xmlns:a16="http://schemas.microsoft.com/office/drawing/2014/main" id="{820EB2D2-7E1B-45B3-84CF-0D9210253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8712" y="2587837"/>
            <a:ext cx="914400" cy="9144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8204AD9-4258-4B9C-B720-E129DD7620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761" y="1330537"/>
            <a:ext cx="2564845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0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BEAAA57-EBAC-43AD-B9A1-038CEDC9ADD5}"/>
              </a:ext>
            </a:extLst>
          </p:cNvPr>
          <p:cNvSpPr txBox="1"/>
          <p:nvPr/>
        </p:nvSpPr>
        <p:spPr>
          <a:xfrm>
            <a:off x="71022" y="0"/>
            <a:ext cx="2956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仿生复合材料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15705D-49F1-43BE-8663-9CEC19DCC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12" y="984749"/>
            <a:ext cx="3027285" cy="350628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40AF495-A211-4913-83E3-827C8A312BCC}"/>
              </a:ext>
            </a:extLst>
          </p:cNvPr>
          <p:cNvSpPr txBox="1"/>
          <p:nvPr/>
        </p:nvSpPr>
        <p:spPr>
          <a:xfrm>
            <a:off x="1247312" y="4672922"/>
            <a:ext cx="2956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具有多种物质，主要以木质素和半纤维素为基体，通过纤维素增强整个结构的力学性能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65DE9C-2C9A-4348-B45F-3333A9A0F951}"/>
              </a:ext>
            </a:extLst>
          </p:cNvPr>
          <p:cNvSpPr txBox="1"/>
          <p:nvPr/>
        </p:nvSpPr>
        <p:spPr>
          <a:xfrm>
            <a:off x="550389" y="1946429"/>
            <a:ext cx="461665" cy="14825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竹子树木结构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F72508-8710-4BC5-A391-EEBA372C8E44}"/>
              </a:ext>
            </a:extLst>
          </p:cNvPr>
          <p:cNvSpPr txBox="1"/>
          <p:nvPr/>
        </p:nvSpPr>
        <p:spPr>
          <a:xfrm>
            <a:off x="7306321" y="461665"/>
            <a:ext cx="1393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珍珠母材料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661E3E-47B0-454B-B67F-FF22FA071CD9}"/>
              </a:ext>
            </a:extLst>
          </p:cNvPr>
          <p:cNvSpPr txBox="1"/>
          <p:nvPr/>
        </p:nvSpPr>
        <p:spPr>
          <a:xfrm>
            <a:off x="4705165" y="1225118"/>
            <a:ext cx="6019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组分：大量的文石片层碳酸钙    少量的有机蛋白质层</a:t>
            </a:r>
            <a:endParaRPr lang="en-US" altLang="zh-CN" dirty="0"/>
          </a:p>
          <a:p>
            <a:r>
              <a:rPr lang="en-US" altLang="zh-CN" dirty="0"/>
              <a:t>                 </a:t>
            </a:r>
            <a:r>
              <a:rPr lang="zh-CN" altLang="en-US" dirty="0"/>
              <a:t>（无机物）                        （有机物）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47D15B4-D01F-4CF9-813E-A113EB428E75}"/>
              </a:ext>
            </a:extLst>
          </p:cNvPr>
          <p:cNvSpPr txBox="1"/>
          <p:nvPr/>
        </p:nvSpPr>
        <p:spPr>
          <a:xfrm>
            <a:off x="4432917" y="2053284"/>
            <a:ext cx="764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组合方式：类似于石墨  层与层的结构组成   彼此间平行交错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33FECE2-60B2-436B-B378-7D67B259BBFE}"/>
              </a:ext>
            </a:extLst>
          </p:cNvPr>
          <p:cNvSpPr txBox="1"/>
          <p:nvPr/>
        </p:nvSpPr>
        <p:spPr>
          <a:xfrm>
            <a:off x="4705165" y="2797951"/>
            <a:ext cx="623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优点：其韧性更是达到了其组分材料的</a:t>
            </a:r>
            <a:r>
              <a:rPr lang="en-US" altLang="zh-CN" dirty="0"/>
              <a:t>300</a:t>
            </a:r>
            <a:r>
              <a:rPr lang="zh-CN" altLang="en-US" dirty="0"/>
              <a:t>倍左右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2596E15-0553-43A8-977A-DE210C6A92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496" y="3322155"/>
            <a:ext cx="2802692" cy="270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7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684BC82-3200-4441-AC0D-7844748C0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509"/>
            <a:ext cx="5362113" cy="224235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8E94C9D-07FA-4E19-900C-C8BCB119F9CC}"/>
              </a:ext>
            </a:extLst>
          </p:cNvPr>
          <p:cNvSpPr/>
          <p:nvPr/>
        </p:nvSpPr>
        <p:spPr>
          <a:xfrm>
            <a:off x="1178080" y="110179"/>
            <a:ext cx="30059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中华第一撞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59B05FB-B7D3-4F7D-9B5C-A4651D5E2767}"/>
              </a:ext>
            </a:extLst>
          </p:cNvPr>
          <p:cNvSpPr txBox="1"/>
          <p:nvPr/>
        </p:nvSpPr>
        <p:spPr>
          <a:xfrm>
            <a:off x="1034247" y="3429000"/>
            <a:ext cx="329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检查安全气囊，汽车撞击试验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D1E003-492E-42BF-93F3-256F9397B8F9}"/>
              </a:ext>
            </a:extLst>
          </p:cNvPr>
          <p:cNvSpPr txBox="1"/>
          <p:nvPr/>
        </p:nvSpPr>
        <p:spPr>
          <a:xfrm>
            <a:off x="0" y="3977196"/>
            <a:ext cx="6294268" cy="1710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假人的皮肤材料的弹性、硬度和反弹等力学特性将直接影响冲击能量的衰减、传递和沉积，使得反映在假人体内的传感器所获得的信号失真，影响汽车碰撞测试对人体的损伤程度判定的科学性和准确性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244277-2078-4DCA-A637-671EBA172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91802"/>
            <a:ext cx="2475789" cy="14658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7763D3A-868A-4050-86F8-42A76FC4F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004" y="110179"/>
            <a:ext cx="2444628" cy="2408555"/>
          </a:xfrm>
          <a:prstGeom prst="rect">
            <a:avLst/>
          </a:prstGeom>
        </p:spPr>
      </p:pic>
      <p:sp>
        <p:nvSpPr>
          <p:cNvPr id="10" name="加号 9">
            <a:extLst>
              <a:ext uri="{FF2B5EF4-FFF2-40B4-BE49-F238E27FC236}">
                <a16:creationId xmlns:a16="http://schemas.microsoft.com/office/drawing/2014/main" id="{F0BCF53B-8E13-44F7-97A5-D4FBDABB4939}"/>
              </a:ext>
            </a:extLst>
          </p:cNvPr>
          <p:cNvSpPr/>
          <p:nvPr/>
        </p:nvSpPr>
        <p:spPr>
          <a:xfrm>
            <a:off x="8827067" y="1039771"/>
            <a:ext cx="656947" cy="569944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号 10">
            <a:extLst>
              <a:ext uri="{FF2B5EF4-FFF2-40B4-BE49-F238E27FC236}">
                <a16:creationId xmlns:a16="http://schemas.microsoft.com/office/drawing/2014/main" id="{5F8BD557-9B4F-426E-87D4-2B62F60C52F8}"/>
              </a:ext>
            </a:extLst>
          </p:cNvPr>
          <p:cNvSpPr/>
          <p:nvPr/>
        </p:nvSpPr>
        <p:spPr>
          <a:xfrm rot="16200000">
            <a:off x="8341776" y="2834958"/>
            <a:ext cx="1620870" cy="663606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动作按钮: 帮助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30EAFAF-CCA1-4C23-8B2A-93058EF241DE}"/>
              </a:ext>
            </a:extLst>
          </p:cNvPr>
          <p:cNvSpPr/>
          <p:nvPr/>
        </p:nvSpPr>
        <p:spPr>
          <a:xfrm>
            <a:off x="8051380" y="3906175"/>
            <a:ext cx="2201662" cy="2157274"/>
          </a:xfrm>
          <a:prstGeom prst="actionButtonHelp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56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1ABF3A-A8C8-459F-8BE0-E00B89AAFFB6}"/>
              </a:ext>
            </a:extLst>
          </p:cNvPr>
          <p:cNvSpPr txBox="1"/>
          <p:nvPr/>
        </p:nvSpPr>
        <p:spPr>
          <a:xfrm>
            <a:off x="0" y="0"/>
            <a:ext cx="4500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仿生生物外形与行为</a:t>
            </a: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F1A13EF6-B781-4060-BF53-312C0154EC8A}"/>
              </a:ext>
            </a:extLst>
          </p:cNvPr>
          <p:cNvSpPr/>
          <p:nvPr/>
        </p:nvSpPr>
        <p:spPr>
          <a:xfrm>
            <a:off x="137604" y="735109"/>
            <a:ext cx="443884" cy="81674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9DC6C80E-B163-47C6-AA6D-612CD8C132F7}"/>
              </a:ext>
            </a:extLst>
          </p:cNvPr>
          <p:cNvSpPr/>
          <p:nvPr/>
        </p:nvSpPr>
        <p:spPr>
          <a:xfrm>
            <a:off x="581488" y="2013520"/>
            <a:ext cx="772357" cy="1455937"/>
          </a:xfrm>
          <a:prstGeom prst="leftBrac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681C99C-782E-43F8-BCFD-330AA730CCF2}"/>
              </a:ext>
            </a:extLst>
          </p:cNvPr>
          <p:cNvSpPr txBox="1"/>
          <p:nvPr/>
        </p:nvSpPr>
        <p:spPr>
          <a:xfrm>
            <a:off x="1447060" y="1828854"/>
            <a:ext cx="323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上天  鸟类，飞行类昆虫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217477A-81AB-47F4-A408-17B5159FAA88}"/>
              </a:ext>
            </a:extLst>
          </p:cNvPr>
          <p:cNvSpPr txBox="1"/>
          <p:nvPr/>
        </p:nvSpPr>
        <p:spPr>
          <a:xfrm>
            <a:off x="1526959" y="3244334"/>
            <a:ext cx="307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下海  鱼类，海洋生物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1E22321-3D3D-4FC8-86A4-E045D6762C93}"/>
              </a:ext>
            </a:extLst>
          </p:cNvPr>
          <p:cNvSpPr txBox="1"/>
          <p:nvPr/>
        </p:nvSpPr>
        <p:spPr>
          <a:xfrm>
            <a:off x="5752730" y="1087626"/>
            <a:ext cx="4927107" cy="1295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当前的船只通过模仿鱼类的流线型外形，在速度上已经达到不错的水平，甚至已经超过大多数的鱼类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A287E44-6B71-410D-8FF5-A03BE87A86F5}"/>
              </a:ext>
            </a:extLst>
          </p:cNvPr>
          <p:cNvSpPr txBox="1"/>
          <p:nvPr/>
        </p:nvSpPr>
        <p:spPr>
          <a:xfrm>
            <a:off x="5450889" y="3342554"/>
            <a:ext cx="296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高机动性、稳定性、低噪声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638BCB7-AE31-40DB-B8F8-F27240681984}"/>
              </a:ext>
            </a:extLst>
          </p:cNvPr>
          <p:cNvSpPr/>
          <p:nvPr/>
        </p:nvSpPr>
        <p:spPr>
          <a:xfrm>
            <a:off x="8824404" y="3065555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望尘莫及</a:t>
            </a:r>
          </a:p>
        </p:txBody>
      </p:sp>
    </p:spTree>
    <p:extLst>
      <p:ext uri="{BB962C8B-B14F-4D97-AF65-F5344CB8AC3E}">
        <p14:creationId xmlns:p14="http://schemas.microsoft.com/office/powerpoint/2010/main" val="3846994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A33F042-99E3-4193-B0A1-4A96D882E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44" y="1217628"/>
            <a:ext cx="2819400" cy="21145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27800B2-D574-4A6B-96BD-7109EEAD41ED}"/>
              </a:ext>
            </a:extLst>
          </p:cNvPr>
          <p:cNvSpPr txBox="1"/>
          <p:nvPr/>
        </p:nvSpPr>
        <p:spPr>
          <a:xfrm>
            <a:off x="936225" y="3795203"/>
            <a:ext cx="3195961" cy="87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人类第一架突破音障的飞机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1947</a:t>
            </a:r>
            <a:r>
              <a:rPr lang="zh-CN" altLang="en-US" dirty="0"/>
              <a:t>年 美国 贝尔</a:t>
            </a:r>
            <a:r>
              <a:rPr lang="en-US" altLang="zh-CN" dirty="0"/>
              <a:t>x-1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559A47-0F6A-4EAA-A6FA-A551AC23C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838" y="1079762"/>
            <a:ext cx="4151640" cy="233529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ABA0EF3-77F8-4C8C-8EA9-4B5282BA1C28}"/>
              </a:ext>
            </a:extLst>
          </p:cNvPr>
          <p:cNvSpPr txBox="1"/>
          <p:nvPr/>
        </p:nvSpPr>
        <p:spPr>
          <a:xfrm>
            <a:off x="6924582" y="3804081"/>
            <a:ext cx="2654423" cy="87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可以以</a:t>
            </a:r>
            <a:r>
              <a:rPr lang="en-US" altLang="zh-CN" dirty="0"/>
              <a:t>130</a:t>
            </a:r>
            <a:r>
              <a:rPr lang="zh-CN" altLang="en-US" dirty="0"/>
              <a:t>公里的速度刺穿五十厘米厚的木板</a:t>
            </a:r>
          </a:p>
        </p:txBody>
      </p:sp>
    </p:spTree>
    <p:extLst>
      <p:ext uri="{BB962C8B-B14F-4D97-AF65-F5344CB8AC3E}">
        <p14:creationId xmlns:p14="http://schemas.microsoft.com/office/powerpoint/2010/main" val="42576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06D91CB-B7A5-4BBD-92EE-F38DD7F2E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774" y="0"/>
            <a:ext cx="5677226" cy="29740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B3BA1FA-A6B2-4E15-9222-C59CE3D5D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95283" cy="290299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90A47A2-F1F9-41DB-AD77-0B46D2E8C61D}"/>
              </a:ext>
            </a:extLst>
          </p:cNvPr>
          <p:cNvSpPr txBox="1"/>
          <p:nvPr/>
        </p:nvSpPr>
        <p:spPr>
          <a:xfrm>
            <a:off x="534755" y="3633641"/>
            <a:ext cx="422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飞鱼导弹击沉谢菲尔德号  一战成名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CABC7D-CA4F-4952-8AF3-399B7D8AED84}"/>
              </a:ext>
            </a:extLst>
          </p:cNvPr>
          <p:cNvSpPr txBox="1"/>
          <p:nvPr/>
        </p:nvSpPr>
        <p:spPr>
          <a:xfrm>
            <a:off x="7190913" y="3429000"/>
            <a:ext cx="3941686" cy="1295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它们会猛击水面腾空而起并展开宽大的胸鳍，在水面上的低空进行滑翔，其最远的滑翔距离能够达到</a:t>
            </a:r>
            <a:r>
              <a:rPr lang="en-US" altLang="zh-CN" dirty="0"/>
              <a:t>300</a:t>
            </a:r>
            <a:r>
              <a:rPr lang="zh-CN" altLang="en-US" dirty="0"/>
              <a:t>多米</a:t>
            </a:r>
          </a:p>
        </p:txBody>
      </p:sp>
    </p:spTree>
    <p:extLst>
      <p:ext uri="{BB962C8B-B14F-4D97-AF65-F5344CB8AC3E}">
        <p14:creationId xmlns:p14="http://schemas.microsoft.com/office/powerpoint/2010/main" val="304728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0A4C716-4F74-4892-AA0A-10DB1251E6BA}"/>
              </a:ext>
            </a:extLst>
          </p:cNvPr>
          <p:cNvSpPr txBox="1"/>
          <p:nvPr/>
        </p:nvSpPr>
        <p:spPr>
          <a:xfrm>
            <a:off x="648070" y="88776"/>
            <a:ext cx="3391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极限速度在哪里？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FB5AA3-E815-4183-87AD-DD3DDD8F5786}"/>
              </a:ext>
            </a:extLst>
          </p:cNvPr>
          <p:cNvSpPr txBox="1"/>
          <p:nvPr/>
        </p:nvSpPr>
        <p:spPr>
          <a:xfrm>
            <a:off x="239698" y="905523"/>
            <a:ext cx="157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撒哈拉银蚂蚁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CC179AB-21B9-45BB-BFC7-5B16912F3F39}"/>
              </a:ext>
            </a:extLst>
          </p:cNvPr>
          <p:cNvSpPr/>
          <p:nvPr/>
        </p:nvSpPr>
        <p:spPr>
          <a:xfrm>
            <a:off x="1811046" y="957024"/>
            <a:ext cx="7421731" cy="266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71EAAC-4844-4375-930A-06660EBC01D5}"/>
              </a:ext>
            </a:extLst>
          </p:cNvPr>
          <p:cNvSpPr txBox="1"/>
          <p:nvPr/>
        </p:nvSpPr>
        <p:spPr>
          <a:xfrm>
            <a:off x="9463596" y="957024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108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186445-3D10-4626-AAF1-955156E7E4F9}"/>
              </a:ext>
            </a:extLst>
          </p:cNvPr>
          <p:cNvSpPr txBox="1"/>
          <p:nvPr/>
        </p:nvSpPr>
        <p:spPr>
          <a:xfrm>
            <a:off x="239698" y="1559504"/>
            <a:ext cx="116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博尔特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49E4A2B-E6E6-4995-9FBE-694863B88E3C}"/>
              </a:ext>
            </a:extLst>
          </p:cNvPr>
          <p:cNvSpPr/>
          <p:nvPr/>
        </p:nvSpPr>
        <p:spPr>
          <a:xfrm>
            <a:off x="1811046" y="1660124"/>
            <a:ext cx="284084" cy="1775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5B1DED-99A5-4388-BD22-40742E655093}"/>
              </a:ext>
            </a:extLst>
          </p:cNvPr>
          <p:cNvSpPr txBox="1"/>
          <p:nvPr/>
        </p:nvSpPr>
        <p:spPr>
          <a:xfrm>
            <a:off x="2503502" y="1593250"/>
            <a:ext cx="62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6.2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98200D-78F5-4949-AEAA-3D1C9D8A58B0}"/>
              </a:ext>
            </a:extLst>
          </p:cNvPr>
          <p:cNvSpPr/>
          <p:nvPr/>
        </p:nvSpPr>
        <p:spPr>
          <a:xfrm>
            <a:off x="1771097" y="2332479"/>
            <a:ext cx="2019668" cy="2935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459FE16-92CF-491D-841D-C2FA30294898}"/>
              </a:ext>
            </a:extLst>
          </p:cNvPr>
          <p:cNvSpPr txBox="1"/>
          <p:nvPr/>
        </p:nvSpPr>
        <p:spPr>
          <a:xfrm>
            <a:off x="4243526" y="2292203"/>
            <a:ext cx="63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35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F46F-3A99-4A34-9CDA-3ABDDCDDE3E5}"/>
              </a:ext>
            </a:extLst>
          </p:cNvPr>
          <p:cNvSpPr txBox="1"/>
          <p:nvPr/>
        </p:nvSpPr>
        <p:spPr>
          <a:xfrm>
            <a:off x="239700" y="2274448"/>
            <a:ext cx="103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鸽子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244AD5D-AE65-4313-8470-92019FFE5398}"/>
              </a:ext>
            </a:extLst>
          </p:cNvPr>
          <p:cNvSpPr txBox="1"/>
          <p:nvPr/>
        </p:nvSpPr>
        <p:spPr>
          <a:xfrm>
            <a:off x="208627" y="2989392"/>
            <a:ext cx="72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猎豹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DF1B624-313A-4BBA-BA1D-75E65F43D6E3}"/>
              </a:ext>
            </a:extLst>
          </p:cNvPr>
          <p:cNvSpPr/>
          <p:nvPr/>
        </p:nvSpPr>
        <p:spPr>
          <a:xfrm>
            <a:off x="1766656" y="3027285"/>
            <a:ext cx="1047566" cy="2935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8BAC07-D093-4D7F-9F8B-419D9565597A}"/>
              </a:ext>
            </a:extLst>
          </p:cNvPr>
          <p:cNvSpPr txBox="1"/>
          <p:nvPr/>
        </p:nvSpPr>
        <p:spPr>
          <a:xfrm>
            <a:off x="3235909" y="2985863"/>
            <a:ext cx="81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0058DA3-B7C2-429F-822C-0884E942563C}"/>
              </a:ext>
            </a:extLst>
          </p:cNvPr>
          <p:cNvSpPr txBox="1"/>
          <p:nvPr/>
        </p:nvSpPr>
        <p:spPr>
          <a:xfrm>
            <a:off x="248576" y="4173651"/>
            <a:ext cx="3218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民航飞机     不加车厢的动车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43A174-E47E-47E7-9695-542BF9793BC7}"/>
              </a:ext>
            </a:extLst>
          </p:cNvPr>
          <p:cNvSpPr txBox="1"/>
          <p:nvPr/>
        </p:nvSpPr>
        <p:spPr>
          <a:xfrm>
            <a:off x="6480699" y="2781387"/>
            <a:ext cx="3568823" cy="1295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研究生物运动过程中的减阻问题，其特殊的动力机制，有助于我们接近极限速度</a:t>
            </a:r>
          </a:p>
        </p:txBody>
      </p:sp>
    </p:spTree>
    <p:extLst>
      <p:ext uri="{BB962C8B-B14F-4D97-AF65-F5344CB8AC3E}">
        <p14:creationId xmlns:p14="http://schemas.microsoft.com/office/powerpoint/2010/main" val="141175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29E2D20-C2D4-48A2-9A64-56FAD563790E}"/>
              </a:ext>
            </a:extLst>
          </p:cNvPr>
          <p:cNvSpPr txBox="1"/>
          <p:nvPr/>
        </p:nvSpPr>
        <p:spPr>
          <a:xfrm>
            <a:off x="0" y="0"/>
            <a:ext cx="4012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仿生生物特殊机制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47E3861-DCB8-4ACD-85BB-A86C1338F04F}"/>
              </a:ext>
            </a:extLst>
          </p:cNvPr>
          <p:cNvSpPr txBox="1"/>
          <p:nvPr/>
        </p:nvSpPr>
        <p:spPr>
          <a:xfrm>
            <a:off x="372861" y="1065321"/>
            <a:ext cx="117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黏附作用</a:t>
            </a: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296B035A-DEC7-41FB-9B9C-8712AFBCA9C3}"/>
              </a:ext>
            </a:extLst>
          </p:cNvPr>
          <p:cNvSpPr/>
          <p:nvPr/>
        </p:nvSpPr>
        <p:spPr>
          <a:xfrm>
            <a:off x="1464816" y="905522"/>
            <a:ext cx="435005" cy="708475"/>
          </a:xfrm>
          <a:prstGeom prst="leftBrac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C54C65-3701-4465-ADA3-738E7DFF3E27}"/>
              </a:ext>
            </a:extLst>
          </p:cNvPr>
          <p:cNvSpPr txBox="1"/>
          <p:nvPr/>
        </p:nvSpPr>
        <p:spPr>
          <a:xfrm>
            <a:off x="2006353" y="834501"/>
            <a:ext cx="1216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干黏附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AE2936-F26C-4AA2-8851-A3E797561452}"/>
              </a:ext>
            </a:extLst>
          </p:cNvPr>
          <p:cNvSpPr txBox="1"/>
          <p:nvPr/>
        </p:nvSpPr>
        <p:spPr>
          <a:xfrm>
            <a:off x="2006353" y="1434653"/>
            <a:ext cx="9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湿黏附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A11304-0490-45AB-AF70-F39F6260A4F1}"/>
              </a:ext>
            </a:extLst>
          </p:cNvPr>
          <p:cNvSpPr txBox="1"/>
          <p:nvPr/>
        </p:nvSpPr>
        <p:spPr>
          <a:xfrm>
            <a:off x="4545367" y="832762"/>
            <a:ext cx="4154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大量微小的绒毛 分子间作用力范德华力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F8B379-17F2-40C9-B20D-BB1BE52AFDDF}"/>
              </a:ext>
            </a:extLst>
          </p:cNvPr>
          <p:cNvSpPr txBox="1"/>
          <p:nvPr/>
        </p:nvSpPr>
        <p:spPr>
          <a:xfrm>
            <a:off x="4643022" y="1450669"/>
            <a:ext cx="197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分泌特殊的黏液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26C7F99-7C7A-4D96-8FC9-F4ABB4811373}"/>
              </a:ext>
            </a:extLst>
          </p:cNvPr>
          <p:cNvSpPr txBox="1"/>
          <p:nvPr/>
        </p:nvSpPr>
        <p:spPr>
          <a:xfrm>
            <a:off x="292963" y="3161320"/>
            <a:ext cx="6196612" cy="879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在高层建筑的基部或者跨度较大的桥梁建设中采用上述原理，将有可能实现高层建筑的稳固和桥梁跨度上的进一步攀升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27D8B03-39D9-475B-AF67-DDA570C9D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451" y="2210540"/>
            <a:ext cx="5033586" cy="283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3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Override1.xml><?xml version="1.0" encoding="utf-8"?>
<a:themeOverride xmlns:a="http://schemas.openxmlformats.org/drawingml/2006/main">
  <a:clrScheme name="画廊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374</Words>
  <Application>Microsoft Office PowerPoint</Application>
  <PresentationFormat>宽屏</PresentationFormat>
  <Paragraphs>49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华文楷体</vt:lpstr>
      <vt:lpstr>Arial</vt:lpstr>
      <vt:lpstr>Gill Sans MT</vt:lpstr>
      <vt:lpstr>画廊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2896481966@qq.com</dc:creator>
  <cp:lastModifiedBy>2896481966@qq.com</cp:lastModifiedBy>
  <cp:revision>2</cp:revision>
  <dcterms:created xsi:type="dcterms:W3CDTF">2021-12-26T12:55:12Z</dcterms:created>
  <dcterms:modified xsi:type="dcterms:W3CDTF">2021-12-27T04:03:07Z</dcterms:modified>
</cp:coreProperties>
</file>