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6" r:id="rId5"/>
    <p:sldId id="267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57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67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  <p:pic>
        <p:nvPicPr>
          <p:cNvPr id="142" name="图片 1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6580" y="924560"/>
            <a:ext cx="4994275" cy="48990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72177" y="3135343"/>
            <a:ext cx="563858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上海杉树秘书处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&amp;</a:t>
            </a: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伊藤忠</a:t>
            </a:r>
          </a:p>
        </p:txBody>
      </p:sp>
      <p:sp>
        <p:nvSpPr>
          <p:cNvPr id="139" name="矩形 138"/>
          <p:cNvSpPr/>
          <p:nvPr/>
        </p:nvSpPr>
        <p:spPr>
          <a:xfrm>
            <a:off x="1200020" y="1719200"/>
            <a:ext cx="1486029" cy="577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>
                <a:solidFill>
                  <a:prstClr val="white"/>
                </a:solidFill>
                <a:cs typeface="+mn-ea"/>
                <a:sym typeface="+mn-lt"/>
              </a:rPr>
              <a:t>2021</a:t>
            </a:r>
            <a:endParaRPr lang="zh-CN" altLang="en-US" sz="320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200022" y="5015553"/>
            <a:ext cx="1341704" cy="26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11.10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057647" y="2367523"/>
            <a:ext cx="542064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伊藤忠企业参访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1200021" y="3906639"/>
            <a:ext cx="4892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25483"/>
            <a:ext cx="8096888" cy="8050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32" grpId="0"/>
      <p:bldP spid="139" grpId="0" bldLvl="0" animBg="1"/>
      <p:bldP spid="143" grpId="0" bldLvl="0" animBg="1"/>
      <p:bldP spid="1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963" y="2496236"/>
            <a:ext cx="11522074" cy="2578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1630" y="3161665"/>
            <a:ext cx="429069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上海伊藤忠商事有限公司 </a:t>
            </a:r>
            <a:endParaRPr lang="en-US" altLang="zh-CN" sz="20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华东华北人事总事部长代行</a:t>
            </a:r>
            <a:endParaRPr lang="zh-CN" altLang="en-US" sz="20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3495" y="1952368"/>
            <a:ext cx="1569308" cy="1569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1059" y="2099745"/>
            <a:ext cx="3354095" cy="33239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28880" y="5167843"/>
            <a:ext cx="415604" cy="4156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219801"/>
            <a:ext cx="386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04 - 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职业助力讲座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581785" y="2385060"/>
            <a:ext cx="1962150" cy="524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楼赛敏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/>
      <p:bldP spid="1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39280" y="3783965"/>
            <a:ext cx="3147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4400" b="1" dirty="0">
                <a:solidFill>
                  <a:prstClr val="black"/>
                </a:solidFill>
                <a:cs typeface="+mn-ea"/>
                <a:sym typeface="+mn-lt"/>
              </a:rPr>
              <a:t>参观企业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7114540" y="4704715"/>
            <a:ext cx="694690" cy="203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>
            <a:off x="4187952" y="1280160"/>
            <a:ext cx="3675888" cy="4279392"/>
          </a:xfrm>
          <a:prstGeom prst="parallelogram">
            <a:avLst>
              <a:gd name="adj" fmla="val 64582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0" r="-2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80446" y="-62744"/>
            <a:ext cx="1624571" cy="2991972"/>
            <a:chOff x="7373125" y="18288"/>
            <a:chExt cx="1624571" cy="2991972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7498080" y="18288"/>
              <a:ext cx="1499616" cy="2743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373125" y="2620014"/>
              <a:ext cx="213334" cy="390246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21192" y="1768637"/>
            <a:ext cx="542064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Visit the </a:t>
            </a:r>
          </a:p>
          <a:p>
            <a:pPr defTabSz="457200"/>
            <a:r>
              <a:rPr lang="en-US" altLang="zh-CN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       Company</a:t>
            </a:r>
          </a:p>
        </p:txBody>
      </p:sp>
      <p:grpSp>
        <p:nvGrpSpPr>
          <p:cNvPr id="18" name="组合 17"/>
          <p:cNvGrpSpPr/>
          <p:nvPr/>
        </p:nvGrpSpPr>
        <p:grpSpPr>
          <a:xfrm rot="10800000">
            <a:off x="-613105" y="3394027"/>
            <a:ext cx="1624571" cy="2991972"/>
            <a:chOff x="7373125" y="18288"/>
            <a:chExt cx="1624571" cy="299197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7498080" y="18288"/>
              <a:ext cx="1499616" cy="2743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7373125" y="2620014"/>
              <a:ext cx="213334" cy="390246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049" y="229235"/>
            <a:ext cx="35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0</a:t>
            </a:r>
            <a:r>
              <a:rPr lang="en-US" sz="3600" b="1" dirty="0">
                <a:solidFill>
                  <a:prstClr val="black"/>
                </a:solidFill>
                <a:cs typeface="+mn-ea"/>
                <a:sym typeface="+mn-lt"/>
              </a:rPr>
              <a:t>5-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参观企业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ldLvl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50" y="1152190"/>
            <a:ext cx="4847293" cy="4847293"/>
          </a:xfrm>
          <a:prstGeom prst="rect">
            <a:avLst/>
          </a:prstGeom>
        </p:spPr>
      </p:pic>
      <p:sp>
        <p:nvSpPr>
          <p:cNvPr id="31" name="TextBox 66"/>
          <p:cNvSpPr txBox="1"/>
          <p:nvPr/>
        </p:nvSpPr>
        <p:spPr>
          <a:xfrm>
            <a:off x="1287780" y="2624455"/>
            <a:ext cx="5394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上海伊藤忠商事有限公司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华东华北人事总务部 上海总务室长代行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81075" y="1871980"/>
            <a:ext cx="2075180" cy="513715"/>
            <a:chOff x="1380391" y="5470368"/>
            <a:chExt cx="2812209" cy="589034"/>
          </a:xfrm>
        </p:grpSpPr>
        <p:sp>
          <p:nvSpPr>
            <p:cNvPr id="54" name="圆角矩形 53"/>
            <p:cNvSpPr/>
            <p:nvPr/>
          </p:nvSpPr>
          <p:spPr>
            <a:xfrm>
              <a:off x="1795625" y="5531922"/>
              <a:ext cx="1949522" cy="5274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380391" y="5470368"/>
              <a:ext cx="2812209" cy="5848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王晓烨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9590" y="230604"/>
            <a:ext cx="35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06 - Q&amp;A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环节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1075" y="3881755"/>
            <a:ext cx="2075180" cy="513715"/>
            <a:chOff x="1380391" y="5470368"/>
            <a:chExt cx="2812209" cy="589034"/>
          </a:xfrm>
        </p:grpSpPr>
        <p:sp>
          <p:nvSpPr>
            <p:cNvPr id="8" name="圆角矩形 7"/>
            <p:cNvSpPr/>
            <p:nvPr/>
          </p:nvSpPr>
          <p:spPr>
            <a:xfrm>
              <a:off x="1795625" y="5531922"/>
              <a:ext cx="1949522" cy="5274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SubTitle_1"/>
            <p:cNvSpPr/>
            <p:nvPr>
              <p:custDataLst>
                <p:tags r:id="rId1"/>
              </p:custDataLst>
            </p:nvPr>
          </p:nvSpPr>
          <p:spPr>
            <a:xfrm>
              <a:off x="1380391" y="5470368"/>
              <a:ext cx="2812209" cy="5848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成梦佳</a:t>
              </a:r>
            </a:p>
          </p:txBody>
        </p:sp>
      </p:grpSp>
      <p:sp>
        <p:nvSpPr>
          <p:cNvPr id="16" name="TextBox 66"/>
          <p:cNvSpPr txBox="1"/>
          <p:nvPr/>
        </p:nvSpPr>
        <p:spPr>
          <a:xfrm>
            <a:off x="1287780" y="4634230"/>
            <a:ext cx="5394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上海伊藤忠商事有限公司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华东华北人事总务部 上海人事室薪酬招聘担当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33" y="2415178"/>
            <a:ext cx="3080656" cy="308065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26590" y="1807845"/>
            <a:ext cx="276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800" b="1" dirty="0">
                <a:solidFill>
                  <a:prstClr val="black"/>
                </a:solidFill>
                <a:cs typeface="+mn-ea"/>
                <a:sym typeface="+mn-lt"/>
              </a:rPr>
              <a:t>反馈问卷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14754" y="846721"/>
            <a:ext cx="11208305" cy="17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01" y="2486970"/>
            <a:ext cx="2944050" cy="29370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441202" y="1807662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2800" b="1" dirty="0">
                <a:solidFill>
                  <a:prstClr val="black"/>
                </a:solidFill>
                <a:cs typeface="+mn-ea"/>
              </a:rPr>
              <a:t>上海杉树计划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765" y="218320"/>
            <a:ext cx="35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活动反馈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  <p:pic>
        <p:nvPicPr>
          <p:cNvPr id="142" name="图片 1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6775" y="942535"/>
            <a:ext cx="4237271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72177" y="3135343"/>
            <a:ext cx="563858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感谢您的参与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057647" y="2367523"/>
            <a:ext cx="542064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1200021" y="3906639"/>
            <a:ext cx="4892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17228"/>
            <a:ext cx="8096888" cy="80502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32" grpId="0"/>
      <p:bldP spid="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44843" y="2189603"/>
            <a:ext cx="11294076" cy="322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2205" y="3803650"/>
            <a:ext cx="5911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伊藤忠商事株式会社执行董事 东亚区副总裁 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lvl="0" algn="l"/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上海伊藤忠商事有限公司董事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 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总经理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593" y="2627881"/>
            <a:ext cx="2720987" cy="584883"/>
            <a:chOff x="1224760" y="5383083"/>
            <a:chExt cx="2812209" cy="584883"/>
          </a:xfrm>
        </p:grpSpPr>
        <p:sp>
          <p:nvSpPr>
            <p:cNvPr id="11" name="圆角矩形 10"/>
            <p:cNvSpPr/>
            <p:nvPr/>
          </p:nvSpPr>
          <p:spPr>
            <a:xfrm>
              <a:off x="1795840" y="5479117"/>
              <a:ext cx="1670050" cy="48768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SubTitle_1"/>
            <p:cNvSpPr/>
            <p:nvPr>
              <p:custDataLst>
                <p:tags r:id="rId1"/>
              </p:custDataLst>
            </p:nvPr>
          </p:nvSpPr>
          <p:spPr>
            <a:xfrm>
              <a:off x="1224760" y="5383083"/>
              <a:ext cx="2812209" cy="5848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sz="2400" b="1" dirty="0" err="1">
                  <a:solidFill>
                    <a:prstClr val="white"/>
                  </a:solidFill>
                  <a:cs typeface="+mn-ea"/>
                  <a:sym typeface="+mn-lt"/>
                </a:rPr>
                <a:t>水谷</a:t>
              </a:r>
              <a:r>
                <a:rPr lang="en-US" sz="2400" b="1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sz="2400" b="1" dirty="0" err="1">
                  <a:solidFill>
                    <a:prstClr val="white"/>
                  </a:solidFill>
                  <a:cs typeface="+mn-ea"/>
                  <a:sym typeface="+mn-lt"/>
                </a:rPr>
                <a:t>秀文</a:t>
              </a:r>
              <a:endParaRPr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34390" y="324485"/>
            <a:ext cx="35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01 - 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开幕式致辞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  <p:sp>
        <p:nvSpPr>
          <p:cNvPr id="20" name="平行四边形 19"/>
          <p:cNvSpPr/>
          <p:nvPr/>
        </p:nvSpPr>
        <p:spPr>
          <a:xfrm>
            <a:off x="7146889" y="480200"/>
            <a:ext cx="6844436" cy="4931905"/>
          </a:xfrm>
          <a:prstGeom prst="parallelogram">
            <a:avLst>
              <a:gd name="adj" fmla="val 1027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3" grpId="0"/>
      <p:bldP spid="2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96"/>
          <p:cNvSpPr>
            <a:spLocks noChangeArrowheads="1"/>
          </p:cNvSpPr>
          <p:nvPr/>
        </p:nvSpPr>
        <p:spPr bwMode="auto">
          <a:xfrm>
            <a:off x="5379327" y="3010133"/>
            <a:ext cx="1464816" cy="14647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 fontScale="87500"/>
          </a:bodyPr>
          <a:lstStyle/>
          <a:p>
            <a:pPr algn="ctr"/>
            <a:r>
              <a:rPr lang="zh-CN" altLang="en-US" sz="4550" b="1" dirty="0">
                <a:solidFill>
                  <a:prstClr val="white"/>
                </a:solidFill>
                <a:cs typeface="+mn-ea"/>
                <a:sym typeface="+mn-lt"/>
              </a:rPr>
              <a:t>简单</a:t>
            </a:r>
          </a:p>
        </p:txBody>
      </p:sp>
      <p:sp>
        <p:nvSpPr>
          <p:cNvPr id="84" name="Oval 102"/>
          <p:cNvSpPr>
            <a:spLocks noChangeArrowheads="1"/>
          </p:cNvSpPr>
          <p:nvPr/>
        </p:nvSpPr>
        <p:spPr bwMode="auto">
          <a:xfrm>
            <a:off x="7457778" y="3010114"/>
            <a:ext cx="1464816" cy="14647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 fontScale="87500"/>
          </a:bodyPr>
          <a:lstStyle/>
          <a:p>
            <a:pPr algn="ctr"/>
            <a:r>
              <a:rPr lang="zh-CN" altLang="en-US" sz="4550" b="1" dirty="0">
                <a:solidFill>
                  <a:prstClr val="white"/>
                </a:solidFill>
                <a:cs typeface="+mn-ea"/>
                <a:sym typeface="+mn-lt"/>
              </a:rPr>
              <a:t>有趣</a:t>
            </a:r>
          </a:p>
        </p:txBody>
      </p:sp>
      <p:sp>
        <p:nvSpPr>
          <p:cNvPr id="85" name="Oval 108"/>
          <p:cNvSpPr>
            <a:spLocks noChangeArrowheads="1"/>
          </p:cNvSpPr>
          <p:nvPr/>
        </p:nvSpPr>
        <p:spPr bwMode="auto">
          <a:xfrm>
            <a:off x="9536380" y="3009936"/>
            <a:ext cx="1464704" cy="146444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 fontScale="82500" lnSpcReduction="10000"/>
          </a:bodyPr>
          <a:lstStyle/>
          <a:p>
            <a:pPr algn="ctr"/>
            <a:r>
              <a:rPr lang="zh-CN" altLang="en-US" sz="4550" b="1" dirty="0">
                <a:solidFill>
                  <a:prstClr val="white"/>
                </a:solidFill>
                <a:cs typeface="+mn-ea"/>
                <a:sym typeface="+mn-lt"/>
              </a:rPr>
              <a:t>放松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34390" y="324485"/>
            <a:ext cx="396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02 - 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游戏热身环节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1242102" y="1360686"/>
            <a:ext cx="2923181" cy="345596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1955837" y="5047605"/>
            <a:ext cx="1494000" cy="119836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6" name="Group 12"/>
          <p:cNvGrpSpPr/>
          <p:nvPr/>
        </p:nvGrpSpPr>
        <p:grpSpPr>
          <a:xfrm>
            <a:off x="1551195" y="1762719"/>
            <a:ext cx="2300613" cy="2059155"/>
            <a:chOff x="8169276" y="952501"/>
            <a:chExt cx="3781424" cy="3384550"/>
          </a:xfrm>
          <a:solidFill>
            <a:schemeClr val="tx1"/>
          </a:solidFill>
        </p:grpSpPr>
        <p:sp>
          <p:nvSpPr>
            <p:cNvPr id="27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850" y="6198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2230" y="1346835"/>
            <a:ext cx="5636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1">
                <a:solidFill>
                  <a:srgbClr val="1456A6"/>
                </a:solidFill>
                <a:latin typeface="华文行楷" panose="02010800040101010101" charset="-122"/>
                <a:ea typeface="华文行楷" panose="02010800040101010101" charset="-122"/>
              </a:rPr>
              <a:t>伊藤忠</a:t>
            </a:r>
          </a:p>
          <a:p>
            <a:r>
              <a:rPr lang="zh-CN" altLang="en-US" sz="9600" b="1">
                <a:solidFill>
                  <a:srgbClr val="1456A6"/>
                </a:solidFill>
                <a:latin typeface="华文行楷" panose="02010800040101010101" charset="-122"/>
                <a:ea typeface="华文行楷" panose="02010800040101010101" charset="-122"/>
              </a:rPr>
              <a:t>初印象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18830" y="5498465"/>
            <a:ext cx="3552190" cy="120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11" name="图片 10" descr="图片包含 游戏机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371492"/>
            <a:ext cx="4076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伊藤忠在500强的排名是……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42102" y="1360686"/>
            <a:ext cx="2923181" cy="345596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1955837" y="5047605"/>
            <a:ext cx="1494000" cy="119836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6" name="Group 12"/>
          <p:cNvGrpSpPr/>
          <p:nvPr/>
        </p:nvGrpSpPr>
        <p:grpSpPr>
          <a:xfrm>
            <a:off x="1551195" y="1762719"/>
            <a:ext cx="2300613" cy="2059155"/>
            <a:chOff x="8169276" y="952501"/>
            <a:chExt cx="3781424" cy="3384550"/>
          </a:xfrm>
          <a:solidFill>
            <a:srgbClr val="44546A"/>
          </a:solidFill>
        </p:grpSpPr>
        <p:sp>
          <p:nvSpPr>
            <p:cNvPr id="27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85749" y="1360548"/>
            <a:ext cx="2484176" cy="629655"/>
            <a:chOff x="5971177" y="1812130"/>
            <a:chExt cx="2484176" cy="629655"/>
          </a:xfrm>
        </p:grpSpPr>
        <p:sp>
          <p:nvSpPr>
            <p:cNvPr id="3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26554" y="1941856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300-500</a:t>
              </a:r>
              <a:r>
                <a:rPr kumimoji="0" lang="zh-CN" altLang="en-US" b="1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85749" y="2429227"/>
            <a:ext cx="2484176" cy="629655"/>
            <a:chOff x="5971177" y="2880809"/>
            <a:chExt cx="2484176" cy="629655"/>
          </a:xfrm>
        </p:grpSpPr>
        <p:sp>
          <p:nvSpPr>
            <p:cNvPr id="3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26554" y="3010743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200-299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85749" y="3602884"/>
            <a:ext cx="2484176" cy="629655"/>
            <a:chOff x="5971177" y="4054466"/>
            <a:chExt cx="2484176" cy="629655"/>
          </a:xfrm>
        </p:grpSpPr>
        <p:sp>
          <p:nvSpPr>
            <p:cNvPr id="38" name="Oval 25"/>
            <p:cNvSpPr/>
            <p:nvPr/>
          </p:nvSpPr>
          <p:spPr>
            <a:xfrm>
              <a:off x="5971177" y="4054466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626554" y="4079051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100-199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85749" y="4668402"/>
            <a:ext cx="2484120" cy="629655"/>
            <a:chOff x="5971177" y="5120619"/>
            <a:chExt cx="2484120" cy="629655"/>
          </a:xfrm>
        </p:grpSpPr>
        <p:sp>
          <p:nvSpPr>
            <p:cNvPr id="42" name="Oval 27"/>
            <p:cNvSpPr/>
            <p:nvPr/>
          </p:nvSpPr>
          <p:spPr>
            <a:xfrm>
              <a:off x="5971177" y="512061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627132" y="5250159"/>
              <a:ext cx="18281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50-99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85749" y="5735202"/>
            <a:ext cx="2484176" cy="629655"/>
            <a:chOff x="5971177" y="5120619"/>
            <a:chExt cx="2484176" cy="629655"/>
          </a:xfrm>
        </p:grpSpPr>
        <p:sp>
          <p:nvSpPr>
            <p:cNvPr id="4" name="Oval 27"/>
            <p:cNvSpPr/>
            <p:nvPr/>
          </p:nvSpPr>
          <p:spPr>
            <a:xfrm>
              <a:off x="5971177" y="512061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26554" y="5250474"/>
              <a:ext cx="18287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1-49</a:t>
              </a: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位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7" name="图片 6" descr="图片包含 游戏机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14680" y="1216660"/>
            <a:ext cx="5180965" cy="4740910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>
              <a:blip r:embed="rId4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sp>
          <p:nvSpPr>
            <p:cNvPr id="20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椭圆 38"/>
          <p:cNvSpPr/>
          <p:nvPr/>
        </p:nvSpPr>
        <p:spPr>
          <a:xfrm>
            <a:off x="6929755" y="694690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995795" y="4655185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0" name="椭圆 38"/>
          <p:cNvSpPr/>
          <p:nvPr/>
        </p:nvSpPr>
        <p:spPr>
          <a:xfrm>
            <a:off x="6925310" y="3253105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1" name="椭圆 38"/>
          <p:cNvSpPr/>
          <p:nvPr/>
        </p:nvSpPr>
        <p:spPr>
          <a:xfrm>
            <a:off x="6929755" y="1896110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72935" y="88011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A</a:t>
            </a:r>
          </a:p>
        </p:txBody>
      </p:sp>
      <p:sp>
        <p:nvSpPr>
          <p:cNvPr id="43" name="文本框 42" descr="7b0a20202020227461726765744964223a202270726f636573734f6e6c696e65576f7264417274220a7d0a"/>
          <p:cNvSpPr txBox="1"/>
          <p:nvPr/>
        </p:nvSpPr>
        <p:spPr>
          <a:xfrm>
            <a:off x="6995795" y="2019935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B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948170" y="3387725"/>
            <a:ext cx="55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C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59930" y="4810760"/>
            <a:ext cx="49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D</a:t>
            </a:r>
          </a:p>
        </p:txBody>
      </p:sp>
      <p:sp>
        <p:nvSpPr>
          <p:cNvPr id="52" name="椭圆 38"/>
          <p:cNvSpPr/>
          <p:nvPr/>
        </p:nvSpPr>
        <p:spPr>
          <a:xfrm>
            <a:off x="7041515" y="5935345"/>
            <a:ext cx="467360" cy="346710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28180" y="5998845"/>
            <a:ext cx="49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44546A"/>
                </a:solidFill>
              </a:rPr>
              <a:t>E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151904" y="371492"/>
            <a:ext cx="2598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伊藤忠总部在……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817756" y="69461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大阪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792356" y="189603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东京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92356" y="3237794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首尔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92356" y="455160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上海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792356" y="5866059"/>
            <a:ext cx="18287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北京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pic>
        <p:nvPicPr>
          <p:cNvPr id="64" name="图片 63" descr="图片包含 游戏机&#10;&#10;描述已自动生成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9" grpId="0" bldLvl="0" animBg="1"/>
      <p:bldP spid="40" grpId="0" bldLvl="0" animBg="1"/>
      <p:bldP spid="41" grpId="0" bldLvl="0" animBg="1"/>
      <p:bldP spid="5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75" y="5687060"/>
            <a:ext cx="1889125" cy="87947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397681" y="1767132"/>
            <a:ext cx="2590382" cy="4044462"/>
            <a:chOff x="1397681" y="1767132"/>
            <a:chExt cx="2590382" cy="4044462"/>
          </a:xfrm>
        </p:grpSpPr>
        <p:sp>
          <p:nvSpPr>
            <p:cNvPr id="23" name="Rectangle: Rounded Corners 41"/>
            <p:cNvSpPr/>
            <p:nvPr/>
          </p:nvSpPr>
          <p:spPr>
            <a:xfrm>
              <a:off x="1397681" y="1767132"/>
              <a:ext cx="2590382" cy="4044462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1929" y="2830092"/>
              <a:ext cx="2331583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A.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国际</a:t>
              </a:r>
              <a:r>
                <a:rPr lang="zh-CN" altLang="en-US" sz="2800" dirty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贸易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B.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生产制造</a:t>
              </a: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C.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产品</a:t>
              </a:r>
              <a:r>
                <a:rPr lang="zh-CN" altLang="en-US" sz="2800" noProof="0" dirty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研发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D. </a:t>
              </a:r>
              <a:r>
                <a:rPr lang="zh-CN" altLang="en-US" sz="2800" dirty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物流服务</a:t>
              </a:r>
              <a:endParaRPr lang="zh-CN" altLang="en-US" sz="2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404546" y="2177375"/>
              <a:ext cx="571500" cy="571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15322" y="1767132"/>
            <a:ext cx="2590382" cy="4044462"/>
            <a:chOff x="1397681" y="1767132"/>
            <a:chExt cx="2590382" cy="4044462"/>
          </a:xfrm>
        </p:grpSpPr>
        <p:sp>
          <p:nvSpPr>
            <p:cNvPr id="38" name="Rectangle: Rounded Corners 41"/>
            <p:cNvSpPr/>
            <p:nvPr/>
          </p:nvSpPr>
          <p:spPr>
            <a:xfrm>
              <a:off x="1397681" y="1767132"/>
              <a:ext cx="2590382" cy="4044462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09229" y="2830092"/>
              <a:ext cx="2331583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E.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地产投资</a:t>
              </a: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F</a:t>
              </a: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人工智能</a:t>
              </a: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G.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跨境</a:t>
              </a:r>
              <a:r>
                <a:rPr lang="zh-CN" altLang="en-US" sz="2800" noProof="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电商</a:t>
              </a: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H.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媒体广告</a:t>
              </a:r>
              <a:endPara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404546" y="2177375"/>
              <a:ext cx="571500" cy="571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32963" y="1767132"/>
            <a:ext cx="2590382" cy="4044462"/>
            <a:chOff x="1397681" y="1767132"/>
            <a:chExt cx="2590382" cy="4044462"/>
          </a:xfrm>
        </p:grpSpPr>
        <p:sp>
          <p:nvSpPr>
            <p:cNvPr id="44" name="Rectangle: Rounded Corners 41"/>
            <p:cNvSpPr/>
            <p:nvPr/>
          </p:nvSpPr>
          <p:spPr>
            <a:xfrm>
              <a:off x="1397681" y="1767132"/>
              <a:ext cx="2590382" cy="4044462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96529" y="2830092"/>
              <a:ext cx="2331583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I.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媒体广告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J.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融资租赁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K.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宇宙卫星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457200">
                <a:lnSpc>
                  <a:spcPct val="150000"/>
                </a:lnSpc>
              </a:pPr>
              <a:r>
                <a:rPr lang="en-US" altLang="zh-CN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L. </a:t>
              </a:r>
              <a:r>
                <a:rPr lang="zh-CN" altLang="en-US" sz="28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创业扶持</a:t>
              </a:r>
              <a:endPara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404546" y="2177375"/>
              <a:ext cx="571500" cy="571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34390" y="324485"/>
            <a:ext cx="5252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以下哪些不属于伊藤忠的业务领域？</a:t>
            </a:r>
          </a:p>
        </p:txBody>
      </p:sp>
      <p:pic>
        <p:nvPicPr>
          <p:cNvPr id="64" name="图片 63" descr="图片包含 游戏机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050" y="5736590"/>
            <a:ext cx="1889125" cy="879475"/>
          </a:xfrm>
          <a:prstGeom prst="rect">
            <a:avLst/>
          </a:prstGeom>
        </p:spPr>
      </p:pic>
      <p:pic>
        <p:nvPicPr>
          <p:cNvPr id="27" name="图片 26" descr="图片包含 游戏机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29731" r="24996" b="35332"/>
          <a:stretch>
            <a:fillRect/>
          </a:stretch>
        </p:blipFill>
        <p:spPr>
          <a:xfrm>
            <a:off x="10916943" y="5744676"/>
            <a:ext cx="1142342" cy="7636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4166" y="2136850"/>
            <a:ext cx="3395920" cy="408624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390" y="1096645"/>
            <a:ext cx="3763645" cy="5307965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4390" y="324485"/>
            <a:ext cx="5252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以下哪些不属于伊藤忠业务涉及的行业？</a:t>
            </a:r>
          </a:p>
        </p:txBody>
      </p:sp>
      <p:graphicFrame>
        <p:nvGraphicFramePr>
          <p:cNvPr id="9" name="Group 11"/>
          <p:cNvGraphicFramePr/>
          <p:nvPr>
            <p:custDataLst>
              <p:tags r:id="rId1"/>
            </p:custDataLst>
          </p:nvPr>
        </p:nvGraphicFramePr>
        <p:xfrm>
          <a:off x="5479415" y="1200785"/>
          <a:ext cx="4864735" cy="4543889"/>
        </p:xfrm>
        <a:graphic>
          <a:graphicData uri="http://schemas.openxmlformats.org/drawingml/2006/table">
            <a:tbl>
              <a:tblPr/>
              <a:tblGrid>
                <a:gridCol w="255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A. 纺织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船舶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B. 成衣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轨交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汽车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医疗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机械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1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化工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能源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Stone Sans" pitchFamily="2" charset="0"/>
                        <a:defRPr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L.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食品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512720"/>
            <a:ext cx="12192000" cy="3392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34650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4632" y="1311437"/>
            <a:ext cx="8568935" cy="443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6068" y="978568"/>
            <a:ext cx="8406063" cy="24865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6068" y="3465095"/>
            <a:ext cx="8406063" cy="248652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3799" y="4617448"/>
            <a:ext cx="60706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伊藤忠（中国）集团有限公司</a:t>
            </a:r>
            <a:endParaRPr lang="en-US" altLang="zh-CN" sz="2000" dirty="0">
              <a:solidFill>
                <a:schemeClr val="tx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华东华北</a:t>
            </a:r>
            <a:r>
              <a:rPr lang="zh-CN" altLang="en-US" sz="20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人事</a:t>
            </a:r>
            <a:r>
              <a:rPr lang="zh-CN" altLang="en-US" sz="2000" dirty="0">
                <a:solidFill>
                  <a:schemeClr val="tx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总务部部长</a:t>
            </a:r>
            <a:endParaRPr lang="zh-CN" altLang="en-US" sz="2000" dirty="0">
              <a:solidFill>
                <a:schemeClr val="tx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38776" y="3997588"/>
            <a:ext cx="5420646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262626"/>
                </a:solidFill>
                <a:cs typeface="+mn-ea"/>
                <a:sym typeface="+mn-lt"/>
              </a:rPr>
              <a:t>冯海泉</a:t>
            </a:r>
            <a:endParaRPr lang="zh-CN" altLang="en-US" sz="2400" b="1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71299" y="4545653"/>
            <a:ext cx="355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1490" y="196511"/>
            <a:ext cx="404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03 - 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企业文化介绍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999480"/>
            <a:ext cx="1096010" cy="7086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5986780"/>
            <a:ext cx="1360170" cy="72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  <p:bldP spid="7" grpId="0" bldLvl="0" animBg="1"/>
      <p:bldP spid="4" grpId="0" bldLvl="0" animBg="1"/>
      <p:bldP spid="6" grpId="0" bldLvl="0" animBg="1"/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6886c2-b695-4cf3-aecf-5df1ddd823f6}"/>
  <p:tag name="TABLE_ENDDRAG_ORIGIN_RECT" val="410*403"/>
  <p:tag name="TABLE_ENDDRAG_RECT" val="449*86*410*40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327</Words>
  <Application>Microsoft Office PowerPoint</Application>
  <PresentationFormat>宽屏</PresentationFormat>
  <Paragraphs>101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方正兰亭细黑_GBK</vt:lpstr>
      <vt:lpstr>华文行楷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赵苹苹</dc:creator>
  <cp:lastModifiedBy>2896481966@qq.com</cp:lastModifiedBy>
  <cp:revision>155</cp:revision>
  <dcterms:created xsi:type="dcterms:W3CDTF">2019-06-19T02:08:00Z</dcterms:created>
  <dcterms:modified xsi:type="dcterms:W3CDTF">2022-03-03T06:32:09Z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5183637EB97D4E0C8DB18BF19874AE41</vt:lpwstr>
  </property>
</Properties>
</file>