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715000" cx="9144000"/>
  <p:notesSz cx="6858000" cy="9144000"/>
  <p:embeddedFontLst>
    <p:embeddedFont>
      <p:font typeface="Titillium Web SemiBold"/>
      <p:regular r:id="rId19"/>
      <p:bold r:id="rId20"/>
      <p:italic r:id="rId21"/>
      <p:boldItalic r:id="rId22"/>
    </p:embeddedFont>
    <p:embeddedFont>
      <p:font typeface="Titillium Web"/>
      <p:regular r:id="rId23"/>
      <p:bold r:id="rId24"/>
      <p:italic r:id="rId25"/>
      <p:boldItalic r:id="rId26"/>
    </p:embeddedFont>
    <p:embeddedFont>
      <p:font typeface="Titillium Web Light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AF08BA8-6399-4863-9401-DD17B10CC666}">
  <a:tblStyle styleId="{3AF08BA8-6399-4863-9401-DD17B10CC66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TitilliumWebSemiBold-bold.fntdata"/><Relationship Id="rId22" Type="http://schemas.openxmlformats.org/officeDocument/2006/relationships/font" Target="fonts/TitilliumWebSemiBold-boldItalic.fntdata"/><Relationship Id="rId21" Type="http://schemas.openxmlformats.org/officeDocument/2006/relationships/font" Target="fonts/TitilliumWebSemiBold-italic.fntdata"/><Relationship Id="rId24" Type="http://schemas.openxmlformats.org/officeDocument/2006/relationships/font" Target="fonts/TitilliumWeb-bold.fntdata"/><Relationship Id="rId23" Type="http://schemas.openxmlformats.org/officeDocument/2006/relationships/font" Target="fonts/TitilliumWeb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TitilliumWeb-boldItalic.fntdata"/><Relationship Id="rId25" Type="http://schemas.openxmlformats.org/officeDocument/2006/relationships/font" Target="fonts/TitilliumWeb-italic.fntdata"/><Relationship Id="rId28" Type="http://schemas.openxmlformats.org/officeDocument/2006/relationships/font" Target="fonts/TitilliumWebLight-bold.fntdata"/><Relationship Id="rId27" Type="http://schemas.openxmlformats.org/officeDocument/2006/relationships/font" Target="fonts/TitilliumWebLight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TitilliumWebLight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TitilliumWebLight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TitilliumWebSemiBold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51b5d350a_0_0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51b5d350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623b44869_0_80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623b44869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623b44869_0_120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623b44869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f9abfa0bcc_0_66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f9abfa0bcc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51b5d350a_0_46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51b5d350a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51b5d350a_0_50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51b5d350a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a3750a350_0_13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a3750a35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623b44869_0_4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623b44869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623b44869_0_23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623b44869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623b44869_0_37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623b44869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623b44869_0_54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623b44869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1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2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4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" name="Google Shape;35;p14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14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5"/>
          <p:cNvSpPr txBox="1"/>
          <p:nvPr>
            <p:ph type="ctrTitle"/>
          </p:nvPr>
        </p:nvSpPr>
        <p:spPr>
          <a:xfrm>
            <a:off x="311708" y="827306"/>
            <a:ext cx="8520600" cy="228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2pPr>
            <a:lvl3pPr indent="0"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3pPr>
            <a:lvl4pPr indent="0"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4pPr>
            <a:lvl5pPr indent="0"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5pPr>
            <a:lvl6pPr indent="0"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6pPr>
            <a:lvl7pPr indent="0"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7pPr>
            <a:lvl8pPr indent="0"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8pPr>
            <a:lvl9pPr indent="0"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9" name="Google Shape;39;p15"/>
          <p:cNvSpPr txBox="1"/>
          <p:nvPr>
            <p:ph idx="1" type="subTitle"/>
          </p:nvPr>
        </p:nvSpPr>
        <p:spPr>
          <a:xfrm>
            <a:off x="311700" y="3149028"/>
            <a:ext cx="85206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15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6"/>
          <p:cNvSpPr txBox="1"/>
          <p:nvPr>
            <p:ph type="title"/>
          </p:nvPr>
        </p:nvSpPr>
        <p:spPr>
          <a:xfrm>
            <a:off x="311700" y="2389833"/>
            <a:ext cx="8520600" cy="93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2pPr>
            <a:lvl3pPr indent="0"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3pPr>
            <a:lvl4pPr indent="0"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4pPr>
            <a:lvl5pPr indent="0"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5pPr>
            <a:lvl6pPr indent="0"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6pPr>
            <a:lvl7pPr indent="0"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7pPr>
            <a:lvl8pPr indent="0"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8pPr>
            <a:lvl9pPr indent="0"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3" name="Google Shape;43;p16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7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6" name="Google Shape;46;p17"/>
          <p:cNvSpPr txBox="1"/>
          <p:nvPr>
            <p:ph idx="1" type="body"/>
          </p:nvPr>
        </p:nvSpPr>
        <p:spPr>
          <a:xfrm>
            <a:off x="311700" y="1280528"/>
            <a:ext cx="3999900" cy="37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17"/>
          <p:cNvSpPr txBox="1"/>
          <p:nvPr>
            <p:ph idx="2" type="body"/>
          </p:nvPr>
        </p:nvSpPr>
        <p:spPr>
          <a:xfrm>
            <a:off x="4832400" y="1280528"/>
            <a:ext cx="3999900" cy="37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17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8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1" name="Google Shape;51;p18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9"/>
          <p:cNvSpPr txBox="1"/>
          <p:nvPr>
            <p:ph type="title"/>
          </p:nvPr>
        </p:nvSpPr>
        <p:spPr>
          <a:xfrm>
            <a:off x="311700" y="617333"/>
            <a:ext cx="2808000" cy="83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4" name="Google Shape;54;p19"/>
          <p:cNvSpPr txBox="1"/>
          <p:nvPr>
            <p:ph idx="1" type="body"/>
          </p:nvPr>
        </p:nvSpPr>
        <p:spPr>
          <a:xfrm>
            <a:off x="311700" y="1544000"/>
            <a:ext cx="2808000" cy="3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9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0"/>
          <p:cNvSpPr txBox="1"/>
          <p:nvPr>
            <p:ph type="title"/>
          </p:nvPr>
        </p:nvSpPr>
        <p:spPr>
          <a:xfrm>
            <a:off x="490250" y="500167"/>
            <a:ext cx="6367800" cy="454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8" name="Google Shape;58;p20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1"/>
          <p:cNvSpPr/>
          <p:nvPr/>
        </p:nvSpPr>
        <p:spPr>
          <a:xfrm>
            <a:off x="4572000" y="-139"/>
            <a:ext cx="4572000" cy="5715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21"/>
          <p:cNvSpPr txBox="1"/>
          <p:nvPr>
            <p:ph type="title"/>
          </p:nvPr>
        </p:nvSpPr>
        <p:spPr>
          <a:xfrm>
            <a:off x="265500" y="1370194"/>
            <a:ext cx="4045200" cy="164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2pPr>
            <a:lvl3pPr indent="0"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3pPr>
            <a:lvl4pPr indent="0"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4pPr>
            <a:lvl5pPr indent="0"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5pPr>
            <a:lvl6pPr indent="0"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6pPr>
            <a:lvl7pPr indent="0"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7pPr>
            <a:lvl8pPr indent="0"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8pPr>
            <a:lvl9pPr indent="0"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2" name="Google Shape;62;p21"/>
          <p:cNvSpPr txBox="1"/>
          <p:nvPr>
            <p:ph idx="1" type="subTitle"/>
          </p:nvPr>
        </p:nvSpPr>
        <p:spPr>
          <a:xfrm>
            <a:off x="265500" y="3114528"/>
            <a:ext cx="4045200" cy="13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21"/>
          <p:cNvSpPr txBox="1"/>
          <p:nvPr>
            <p:ph idx="2" type="body"/>
          </p:nvPr>
        </p:nvSpPr>
        <p:spPr>
          <a:xfrm>
            <a:off x="4939500" y="804528"/>
            <a:ext cx="3837000" cy="41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21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2"/>
          <p:cNvSpPr txBox="1"/>
          <p:nvPr>
            <p:ph idx="1" type="body"/>
          </p:nvPr>
        </p:nvSpPr>
        <p:spPr>
          <a:xfrm>
            <a:off x="311700" y="4700639"/>
            <a:ext cx="5998800" cy="67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22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 numb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3"/>
          <p:cNvSpPr txBox="1"/>
          <p:nvPr>
            <p:ph type="title"/>
          </p:nvPr>
        </p:nvSpPr>
        <p:spPr>
          <a:xfrm>
            <a:off x="311700" y="1229028"/>
            <a:ext cx="8520600" cy="218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2pPr>
            <a:lvl3pPr indent="0"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3pPr>
            <a:lvl4pPr indent="0"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4pPr>
            <a:lvl5pPr indent="0"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5pPr>
            <a:lvl6pPr indent="0"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6pPr>
            <a:lvl7pPr indent="0"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7pPr>
            <a:lvl8pPr indent="0"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8pPr>
            <a:lvl9pPr indent="0"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0" name="Google Shape;70;p23"/>
          <p:cNvSpPr txBox="1"/>
          <p:nvPr>
            <p:ph idx="1" type="body"/>
          </p:nvPr>
        </p:nvSpPr>
        <p:spPr>
          <a:xfrm>
            <a:off x="311700" y="3502472"/>
            <a:ext cx="8520600" cy="14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23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4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8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8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lvl="1" rtl="0" algn="r">
              <a:buNone/>
              <a:defRPr sz="8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lvl="2" rtl="0" algn="r">
              <a:buNone/>
              <a:defRPr sz="8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lvl="3" rtl="0" algn="r">
              <a:buNone/>
              <a:defRPr sz="8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lvl="4" rtl="0" algn="r">
              <a:buNone/>
              <a:defRPr sz="8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lvl="5" rtl="0" algn="r">
              <a:buNone/>
              <a:defRPr sz="8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lvl="6" rtl="0" algn="r">
              <a:buNone/>
              <a:defRPr sz="8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lvl="7" rtl="0" algn="r">
              <a:buNone/>
              <a:defRPr sz="8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lvl="8" rtl="0" algn="r">
              <a:buNone/>
              <a:defRPr sz="8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3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" name="Google Shape;31;p13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13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Relationship Id="rId4" Type="http://schemas.openxmlformats.org/officeDocument/2006/relationships/image" Target="../media/image4.png"/><Relationship Id="rId5" Type="http://schemas.openxmlformats.org/officeDocument/2006/relationships/hyperlink" Target="https://creativecommons.org/licenses/by-sa/4.0/deed.it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designers.italia.it/" TargetMode="External"/><Relationship Id="rId4" Type="http://schemas.openxmlformats.org/officeDocument/2006/relationships/hyperlink" Target="https://creativecommons.org/licenses/by-sa/4.0/deed.it" TargetMode="External"/><Relationship Id="rId5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funzionepubblica.gov.it/glu" TargetMode="External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Relationship Id="rId4" Type="http://schemas.openxmlformats.org/officeDocument/2006/relationships/image" Target="../media/image10.png"/><Relationship Id="rId5" Type="http://schemas.openxmlformats.org/officeDocument/2006/relationships/image" Target="../media/image8.png"/><Relationship Id="rId6" Type="http://schemas.openxmlformats.org/officeDocument/2006/relationships/image" Target="../media/image7.png"/><Relationship Id="rId7" Type="http://schemas.openxmlformats.org/officeDocument/2006/relationships/image" Target="../media/image9.png"/><Relationship Id="rId8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ocs.google.com/spreadsheets/d/1aK-gDgyT1-yFKz3Xh-hfiZOrHObfQfO5xuPxXeDEAK4/edit#gid=0" TargetMode="External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ocs.google.com/spreadsheets/d/1aK-gDgyT1-yFKz3Xh-hfiZOrHObfQfO5xuPxXeDEAK4/edit#gid=0)" TargetMode="External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ocs.google.com/spreadsheets/d/1aK-gDgyT1-yFKz3Xh-hfiZOrHObfQfO5xuPxXeDEAK4/edit#gid=0)" TargetMode="External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ocs.google.com/spreadsheets/d/1lGsmSWP-ohPsRGXOfSm8QMfyNc-MMGNM_MjexMgemDs/edit#gid=370446328" TargetMode="External"/><Relationship Id="rId4" Type="http://schemas.openxmlformats.org/officeDocument/2006/relationships/hyperlink" Target="https://docs.google.com/spreadsheets/d/1lGsmSWP-ohPsRGXOfSm8QMfyNc-MMGNM_MjexMgemDs/edit#gid=370446328" TargetMode="External"/><Relationship Id="rId9" Type="http://schemas.openxmlformats.org/officeDocument/2006/relationships/image" Target="../media/image1.png"/><Relationship Id="rId5" Type="http://schemas.openxmlformats.org/officeDocument/2006/relationships/hyperlink" Target="https://docs.google.com/spreadsheets/d/1uWYlBs_BKelfNUjPI6MttbmKYY4RIdaFmcImrg6GP-s/edit#gid=0" TargetMode="External"/><Relationship Id="rId6" Type="http://schemas.openxmlformats.org/officeDocument/2006/relationships/hyperlink" Target="https://docs.google.com/spreadsheets/d/1uWYlBs_BKelfNUjPI6MttbmKYY4RIdaFmcImrg6GP-s/edit#gid=0" TargetMode="External"/><Relationship Id="rId7" Type="http://schemas.openxmlformats.org/officeDocument/2006/relationships/hyperlink" Target="https://docs.google.com/spreadsheets/d/1GIX-F6VMakrg9BD_CNb7vNdOlpqcMl7WNFQN8Z9cuz4/edit#gid=0" TargetMode="External"/><Relationship Id="rId8" Type="http://schemas.openxmlformats.org/officeDocument/2006/relationships/hyperlink" Target="https://docs.google.com/spreadsheets/d/1GIX-F6VMakrg9BD_CNb7vNdOlpqcMl7WNFQN8Z9cuz4/edit#gid=0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5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79" name="Google Shape;79;p25"/>
          <p:cNvSpPr txBox="1"/>
          <p:nvPr/>
        </p:nvSpPr>
        <p:spPr>
          <a:xfrm>
            <a:off x="2113350" y="2173375"/>
            <a:ext cx="4917300" cy="37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36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Test di Usabilità</a:t>
            </a:r>
            <a:endParaRPr b="1" sz="36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80" name="Google Shape;80;p25"/>
          <p:cNvSpPr txBox="1"/>
          <p:nvPr/>
        </p:nvSpPr>
        <p:spPr>
          <a:xfrm>
            <a:off x="1694550" y="2895800"/>
            <a:ext cx="5754900" cy="92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22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Come costruire il report dei risultati</a:t>
            </a:r>
            <a:br>
              <a:rPr lang="it" sz="22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</a:br>
            <a:r>
              <a:rPr lang="it" sz="22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dei test di usabilità</a:t>
            </a:r>
            <a:endParaRPr sz="22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81" name="Google Shape;81;p25"/>
          <p:cNvCxnSpPr/>
          <p:nvPr/>
        </p:nvCxnSpPr>
        <p:spPr>
          <a:xfrm>
            <a:off x="3914550" y="2788575"/>
            <a:ext cx="13149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82" name="Google Shape;82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5307600"/>
            <a:ext cx="1931375" cy="40727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25"/>
          <p:cNvSpPr txBox="1"/>
          <p:nvPr/>
        </p:nvSpPr>
        <p:spPr>
          <a:xfrm>
            <a:off x="7829100" y="5307538"/>
            <a:ext cx="13149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7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Licenza </a:t>
            </a:r>
            <a:r>
              <a:rPr lang="it" sz="700" u="sng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CC BY-SA 4.0</a:t>
            </a:r>
            <a:endParaRPr sz="8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84" name="Google Shape;84;p25"/>
          <p:cNvSpPr txBox="1"/>
          <p:nvPr/>
        </p:nvSpPr>
        <p:spPr>
          <a:xfrm>
            <a:off x="2163300" y="5307550"/>
            <a:ext cx="52491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7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https://designers.italia.it/kit/test-usabilita/</a:t>
            </a:r>
            <a:endParaRPr sz="8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4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216" name="Google Shape;216;p34"/>
          <p:cNvSpPr txBox="1"/>
          <p:nvPr/>
        </p:nvSpPr>
        <p:spPr>
          <a:xfrm>
            <a:off x="284625" y="354450"/>
            <a:ext cx="38811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66CC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Elenco dei task con relativo criterio di successo</a:t>
            </a:r>
            <a:endParaRPr sz="1200">
              <a:solidFill>
                <a:srgbClr val="0066CC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217" name="Google Shape;217;p34"/>
          <p:cNvSpPr txBox="1"/>
          <p:nvPr/>
        </p:nvSpPr>
        <p:spPr>
          <a:xfrm>
            <a:off x="3083925" y="4685300"/>
            <a:ext cx="4409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80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* </a:t>
            </a:r>
            <a:r>
              <a:rPr lang="it" sz="80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Per </a:t>
            </a:r>
            <a:r>
              <a:rPr b="1" lang="it" sz="80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“criterio di successo 1”</a:t>
            </a:r>
            <a:r>
              <a:rPr lang="it" sz="80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 si intende ogni pagina che soddisfi il task o ogni frammento di informazione che deve essere letto o capito in quella pagina; </a:t>
            </a:r>
            <a:endParaRPr sz="800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** Per </a:t>
            </a:r>
            <a:r>
              <a:rPr b="1" lang="it" sz="80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“criterio di successo 2”</a:t>
            </a:r>
            <a:r>
              <a:rPr lang="it" sz="80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 ogni azione eseguita all'interno di quella pagina che sia necessaria e sufficiente per considerare il task riuscito. </a:t>
            </a:r>
            <a:endParaRPr sz="800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endParaRPr sz="800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18" name="Google Shape;218;p34"/>
          <p:cNvSpPr txBox="1"/>
          <p:nvPr/>
        </p:nvSpPr>
        <p:spPr>
          <a:xfrm>
            <a:off x="360825" y="1699400"/>
            <a:ext cx="18135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Descrivi qui il criterio di successo….</a:t>
            </a:r>
            <a:endParaRPr sz="900">
              <a:solidFill>
                <a:srgbClr val="5A6772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219" name="Google Shape;219;p34"/>
          <p:cNvSpPr txBox="1"/>
          <p:nvPr/>
        </p:nvSpPr>
        <p:spPr>
          <a:xfrm>
            <a:off x="320500" y="1425500"/>
            <a:ext cx="1894200" cy="3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000">
                <a:solidFill>
                  <a:srgbClr val="00B8CD"/>
                </a:solidFill>
                <a:latin typeface="Titillium Web"/>
                <a:ea typeface="Titillium Web"/>
                <a:cs typeface="Titillium Web"/>
                <a:sym typeface="Titillium Web"/>
              </a:rPr>
              <a:t>CRITERIO DI SUCCESSO 1*</a:t>
            </a:r>
            <a:endParaRPr b="1" sz="1000">
              <a:solidFill>
                <a:srgbClr val="00B8CD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5A6772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220" name="Google Shape;220;p34"/>
          <p:cNvSpPr txBox="1"/>
          <p:nvPr/>
        </p:nvSpPr>
        <p:spPr>
          <a:xfrm>
            <a:off x="320500" y="899625"/>
            <a:ext cx="1128300" cy="3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40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TASK 1</a:t>
            </a:r>
            <a:endParaRPr b="1" sz="2400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56CB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221" name="Google Shape;221;p34"/>
          <p:cNvSpPr txBox="1"/>
          <p:nvPr/>
        </p:nvSpPr>
        <p:spPr>
          <a:xfrm>
            <a:off x="360825" y="3354150"/>
            <a:ext cx="18135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Descrivi qui il criterio di successo….</a:t>
            </a:r>
            <a:endParaRPr sz="900">
              <a:solidFill>
                <a:srgbClr val="5A6772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5A677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22" name="Google Shape;222;p34"/>
          <p:cNvSpPr txBox="1"/>
          <p:nvPr/>
        </p:nvSpPr>
        <p:spPr>
          <a:xfrm>
            <a:off x="320500" y="3080250"/>
            <a:ext cx="1894200" cy="3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000">
                <a:solidFill>
                  <a:srgbClr val="00B8CD"/>
                </a:solidFill>
                <a:latin typeface="Titillium Web"/>
                <a:ea typeface="Titillium Web"/>
                <a:cs typeface="Titillium Web"/>
                <a:sym typeface="Titillium Web"/>
              </a:rPr>
              <a:t>CRITERIO DI SUCCESSO 2**</a:t>
            </a:r>
            <a:endParaRPr b="1" sz="1000">
              <a:solidFill>
                <a:srgbClr val="00B8CD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5A6772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cxnSp>
        <p:nvCxnSpPr>
          <p:cNvPr id="223" name="Google Shape;223;p34"/>
          <p:cNvCxnSpPr/>
          <p:nvPr/>
        </p:nvCxnSpPr>
        <p:spPr>
          <a:xfrm>
            <a:off x="413450" y="1411460"/>
            <a:ext cx="1793400" cy="0"/>
          </a:xfrm>
          <a:prstGeom prst="straightConnector1">
            <a:avLst/>
          </a:prstGeom>
          <a:noFill/>
          <a:ln cap="flat" cmpd="sng" w="9525">
            <a:solidFill>
              <a:srgbClr val="0056C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4" name="Google Shape;224;p34"/>
          <p:cNvSpPr txBox="1"/>
          <p:nvPr/>
        </p:nvSpPr>
        <p:spPr>
          <a:xfrm>
            <a:off x="3044475" y="1699400"/>
            <a:ext cx="18135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Descrivi qui il criterio di successo….</a:t>
            </a:r>
            <a:endParaRPr sz="900">
              <a:solidFill>
                <a:srgbClr val="5A6772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5A677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25" name="Google Shape;225;p34"/>
          <p:cNvSpPr txBox="1"/>
          <p:nvPr/>
        </p:nvSpPr>
        <p:spPr>
          <a:xfrm>
            <a:off x="3004150" y="1425500"/>
            <a:ext cx="1964700" cy="3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000">
                <a:solidFill>
                  <a:srgbClr val="00B8CD"/>
                </a:solidFill>
                <a:latin typeface="Titillium Web"/>
                <a:ea typeface="Titillium Web"/>
                <a:cs typeface="Titillium Web"/>
                <a:sym typeface="Titillium Web"/>
              </a:rPr>
              <a:t>CRITERIO DI SUCCESSO 1*</a:t>
            </a:r>
            <a:endParaRPr b="1" sz="1000">
              <a:solidFill>
                <a:srgbClr val="00B8CD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B8CD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5A6772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226" name="Google Shape;226;p34"/>
          <p:cNvSpPr txBox="1"/>
          <p:nvPr/>
        </p:nvSpPr>
        <p:spPr>
          <a:xfrm>
            <a:off x="3004150" y="899625"/>
            <a:ext cx="1128300" cy="3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40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TASK 2</a:t>
            </a:r>
            <a:endParaRPr b="1" sz="2400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56CB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227" name="Google Shape;227;p34"/>
          <p:cNvSpPr txBox="1"/>
          <p:nvPr/>
        </p:nvSpPr>
        <p:spPr>
          <a:xfrm>
            <a:off x="3044475" y="3354150"/>
            <a:ext cx="18135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Descrivi qui il criterio di successo….</a:t>
            </a:r>
            <a:endParaRPr sz="900">
              <a:solidFill>
                <a:srgbClr val="5A6772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5A677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28" name="Google Shape;228;p34"/>
          <p:cNvSpPr txBox="1"/>
          <p:nvPr/>
        </p:nvSpPr>
        <p:spPr>
          <a:xfrm>
            <a:off x="3004150" y="3080250"/>
            <a:ext cx="2248500" cy="3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000">
                <a:solidFill>
                  <a:srgbClr val="00B8CD"/>
                </a:solidFill>
                <a:latin typeface="Titillium Web"/>
                <a:ea typeface="Titillium Web"/>
                <a:cs typeface="Titillium Web"/>
                <a:sym typeface="Titillium Web"/>
              </a:rPr>
              <a:t>CRITERIO DI SUCCESSO 2**</a:t>
            </a:r>
            <a:endParaRPr b="1" sz="1000">
              <a:solidFill>
                <a:srgbClr val="00B8CD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B8CD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5A6772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229" name="Google Shape;229;p34"/>
          <p:cNvSpPr txBox="1"/>
          <p:nvPr/>
        </p:nvSpPr>
        <p:spPr>
          <a:xfrm>
            <a:off x="5728125" y="1699400"/>
            <a:ext cx="18135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Descrivi qui il criterio di successo….</a:t>
            </a:r>
            <a:endParaRPr sz="900">
              <a:solidFill>
                <a:srgbClr val="5A6772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5A677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30" name="Google Shape;230;p34"/>
          <p:cNvSpPr txBox="1"/>
          <p:nvPr/>
        </p:nvSpPr>
        <p:spPr>
          <a:xfrm>
            <a:off x="5687800" y="1425500"/>
            <a:ext cx="2080200" cy="3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000">
                <a:solidFill>
                  <a:srgbClr val="00B8CD"/>
                </a:solidFill>
                <a:latin typeface="Titillium Web"/>
                <a:ea typeface="Titillium Web"/>
                <a:cs typeface="Titillium Web"/>
                <a:sym typeface="Titillium Web"/>
              </a:rPr>
              <a:t>CRITERIO DI SUCCESSO 1*</a:t>
            </a:r>
            <a:endParaRPr b="1" sz="1000">
              <a:solidFill>
                <a:srgbClr val="00B8CD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B8CD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5A6772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231" name="Google Shape;231;p34"/>
          <p:cNvSpPr txBox="1"/>
          <p:nvPr/>
        </p:nvSpPr>
        <p:spPr>
          <a:xfrm>
            <a:off x="5687800" y="899625"/>
            <a:ext cx="1128300" cy="3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40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TASK 3</a:t>
            </a:r>
            <a:endParaRPr b="1" sz="2400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56CB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232" name="Google Shape;232;p34"/>
          <p:cNvSpPr txBox="1"/>
          <p:nvPr/>
        </p:nvSpPr>
        <p:spPr>
          <a:xfrm>
            <a:off x="5728125" y="3354150"/>
            <a:ext cx="18135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Descrivi qui il criterio di successo….</a:t>
            </a:r>
            <a:endParaRPr sz="900">
              <a:solidFill>
                <a:srgbClr val="5A6772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5A677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33" name="Google Shape;233;p34"/>
          <p:cNvSpPr txBox="1"/>
          <p:nvPr/>
        </p:nvSpPr>
        <p:spPr>
          <a:xfrm>
            <a:off x="5687800" y="3080250"/>
            <a:ext cx="2080200" cy="3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000">
                <a:solidFill>
                  <a:srgbClr val="00B8CD"/>
                </a:solidFill>
                <a:latin typeface="Titillium Web"/>
                <a:ea typeface="Titillium Web"/>
                <a:cs typeface="Titillium Web"/>
                <a:sym typeface="Titillium Web"/>
              </a:rPr>
              <a:t>CRITERIO DI SUCCESSO 2**</a:t>
            </a:r>
            <a:endParaRPr b="1" sz="1000">
              <a:solidFill>
                <a:srgbClr val="00B8CD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B8CD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5A6772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cxnSp>
        <p:nvCxnSpPr>
          <p:cNvPr id="234" name="Google Shape;234;p34"/>
          <p:cNvCxnSpPr/>
          <p:nvPr/>
        </p:nvCxnSpPr>
        <p:spPr>
          <a:xfrm>
            <a:off x="3091618" y="1411460"/>
            <a:ext cx="1793400" cy="0"/>
          </a:xfrm>
          <a:prstGeom prst="straightConnector1">
            <a:avLst/>
          </a:prstGeom>
          <a:noFill/>
          <a:ln cap="flat" cmpd="sng" w="9525">
            <a:solidFill>
              <a:srgbClr val="0056C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5" name="Google Shape;235;p34"/>
          <p:cNvCxnSpPr/>
          <p:nvPr/>
        </p:nvCxnSpPr>
        <p:spPr>
          <a:xfrm>
            <a:off x="5776058" y="1411460"/>
            <a:ext cx="1793400" cy="0"/>
          </a:xfrm>
          <a:prstGeom prst="straightConnector1">
            <a:avLst/>
          </a:prstGeom>
          <a:noFill/>
          <a:ln cap="flat" cmpd="sng" w="9525">
            <a:solidFill>
              <a:srgbClr val="0056C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6" name="Google Shape;236;p34"/>
          <p:cNvCxnSpPr/>
          <p:nvPr/>
        </p:nvCxnSpPr>
        <p:spPr>
          <a:xfrm>
            <a:off x="413450" y="3057510"/>
            <a:ext cx="1793400" cy="0"/>
          </a:xfrm>
          <a:prstGeom prst="straightConnector1">
            <a:avLst/>
          </a:prstGeom>
          <a:noFill/>
          <a:ln cap="flat" cmpd="sng" w="9525">
            <a:solidFill>
              <a:srgbClr val="0056C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7" name="Google Shape;237;p34"/>
          <p:cNvCxnSpPr/>
          <p:nvPr/>
        </p:nvCxnSpPr>
        <p:spPr>
          <a:xfrm>
            <a:off x="3091618" y="3057510"/>
            <a:ext cx="1793400" cy="0"/>
          </a:xfrm>
          <a:prstGeom prst="straightConnector1">
            <a:avLst/>
          </a:prstGeom>
          <a:noFill/>
          <a:ln cap="flat" cmpd="sng" w="9525">
            <a:solidFill>
              <a:srgbClr val="0056C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8" name="Google Shape;238;p34"/>
          <p:cNvCxnSpPr/>
          <p:nvPr/>
        </p:nvCxnSpPr>
        <p:spPr>
          <a:xfrm>
            <a:off x="5776058" y="3057510"/>
            <a:ext cx="1793400" cy="0"/>
          </a:xfrm>
          <a:prstGeom prst="straightConnector1">
            <a:avLst/>
          </a:prstGeom>
          <a:noFill/>
          <a:ln cap="flat" cmpd="sng" w="9525">
            <a:solidFill>
              <a:srgbClr val="0056CB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39" name="Google Shape;239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8563" y="5083900"/>
            <a:ext cx="1448532" cy="3054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5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245" name="Google Shape;245;p35"/>
          <p:cNvSpPr txBox="1"/>
          <p:nvPr/>
        </p:nvSpPr>
        <p:spPr>
          <a:xfrm>
            <a:off x="284625" y="354450"/>
            <a:ext cx="38811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66CC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Problemi e criticità</a:t>
            </a:r>
            <a:endParaRPr sz="1200">
              <a:solidFill>
                <a:srgbClr val="0066CC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graphicFrame>
        <p:nvGraphicFramePr>
          <p:cNvPr id="246" name="Google Shape;246;p35"/>
          <p:cNvGraphicFramePr/>
          <p:nvPr/>
        </p:nvGraphicFramePr>
        <p:xfrm>
          <a:off x="420975" y="888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{3AF08BA8-6399-4863-9401-DD17B10CC666}</a:tableStyleId>
              </a:tblPr>
              <a:tblGrid>
                <a:gridCol w="2665200"/>
                <a:gridCol w="2665200"/>
                <a:gridCol w="2665200"/>
              </a:tblGrid>
              <a:tr h="478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1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Problemi* incontrati dal partecipante</a:t>
                      </a:r>
                      <a:endParaRPr b="1" sz="11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(in ordine decrescente di gravità)</a:t>
                      </a:r>
                      <a:endParaRPr sz="9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56C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56C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56C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56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it" sz="11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Criticità</a:t>
                      </a:r>
                      <a:r>
                        <a:rPr b="1" lang="it" sz="11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** individuate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56C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56C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56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" sz="11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Eventuale principio euristico relativo </a:t>
                      </a:r>
                      <a:br>
                        <a:rPr lang="it" sz="11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</a:br>
                      <a:r>
                        <a:rPr lang="it" sz="11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alla criticità descritta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</a:tr>
              <a:tr h="889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" sz="900">
                          <a:solidFill>
                            <a:srgbClr val="5A677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Descrivi qui il problema rilevato...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0056C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" sz="900">
                          <a:solidFill>
                            <a:srgbClr val="5A677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Descrivi qui la criticità...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5A677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56C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" sz="900">
                          <a:solidFill>
                            <a:srgbClr val="D9D9D9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(Opzionale) d</a:t>
                      </a:r>
                      <a:r>
                        <a:rPr lang="it" sz="900">
                          <a:solidFill>
                            <a:srgbClr val="D9D9D9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escrivi il principio collegato...</a:t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D9D9D9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889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" sz="900">
                          <a:solidFill>
                            <a:srgbClr val="5A677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Descrivi qui il problema rilevato...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5A677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" sz="900">
                          <a:solidFill>
                            <a:srgbClr val="5A677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Descrivi qui la criticità...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5A677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5A677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" sz="900">
                          <a:solidFill>
                            <a:srgbClr val="D9D9D9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(Opzionale) descrivi il principio collegato...</a:t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D9D9D9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00B8C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FFF"/>
                    </a:solidFill>
                  </a:tcPr>
                </a:tc>
              </a:tr>
              <a:tr h="889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" sz="900">
                          <a:solidFill>
                            <a:srgbClr val="5A677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Descrivi qui il problema rilevato...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5A677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" sz="900">
                          <a:solidFill>
                            <a:srgbClr val="5A677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Descrivi qui la criticità...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5A677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" sz="900">
                          <a:solidFill>
                            <a:srgbClr val="D9D9D9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(Opzionale) descrivi il principio collegato...</a:t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D9D9D9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47" name="Google Shape;247;p35"/>
          <p:cNvSpPr txBox="1"/>
          <p:nvPr/>
        </p:nvSpPr>
        <p:spPr>
          <a:xfrm>
            <a:off x="3078483" y="4401900"/>
            <a:ext cx="5330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80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* </a:t>
            </a:r>
            <a:r>
              <a:rPr lang="it" sz="80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Per “</a:t>
            </a:r>
            <a:r>
              <a:rPr b="1" lang="it" sz="80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problema</a:t>
            </a:r>
            <a:r>
              <a:rPr lang="it" sz="80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” </a:t>
            </a:r>
            <a:r>
              <a:rPr lang="it" sz="80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si intende una qualunque difficoltà manifestata dal partecipante durante il test, considerata con diversi gradi di gravità e trascritti/registrati dal conduttore. </a:t>
            </a:r>
            <a:r>
              <a:rPr lang="it" sz="80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Per es.: il partecipante esita a lungo nel cliccare su un punto della pagina e dice che non sa dove andare, oppure commenta negativamente.</a:t>
            </a:r>
            <a:endParaRPr sz="800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80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** </a:t>
            </a:r>
            <a:r>
              <a:rPr lang="it" sz="80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Per “</a:t>
            </a:r>
            <a:r>
              <a:rPr b="1" lang="it" sz="80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criticità</a:t>
            </a:r>
            <a:r>
              <a:rPr lang="it" sz="80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” s’intende un qualunque punto o funzionalità dell’interfaccia collegato al verificarsi di un problema del partecipante e riferibile alla violazione di un qualunque principio euristico di usabilità o, prima ancora, di buon senso. Ad es. un menu, l’etichetta di un link o un contenuto testuale che si possa ipotizzare provochino </a:t>
            </a:r>
            <a:r>
              <a:rPr lang="it" sz="80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un'esperienza</a:t>
            </a:r>
            <a:r>
              <a:rPr lang="it" sz="80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 negativa nell’utente. </a:t>
            </a:r>
            <a:endParaRPr sz="800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endParaRPr sz="800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248" name="Google Shape;248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8563" y="5083900"/>
            <a:ext cx="1448532" cy="3054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66CC"/>
        </a:solid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6"/>
          <p:cNvSpPr txBox="1"/>
          <p:nvPr/>
        </p:nvSpPr>
        <p:spPr>
          <a:xfrm>
            <a:off x="6372525" y="2350833"/>
            <a:ext cx="2489100" cy="9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7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Quest'opera, realizzata per il progetto </a:t>
            </a:r>
            <a:r>
              <a:rPr lang="it" sz="700" u="sng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Designers Italia</a:t>
            </a:r>
            <a:r>
              <a:rPr lang="it" sz="7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, è distribuita con Licenza </a:t>
            </a:r>
            <a:r>
              <a:rPr lang="it" sz="700" u="sng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Attribuzione - Condividi allo stesso modo 4.0 Internazionale</a:t>
            </a:r>
            <a:r>
              <a:rPr lang="it" sz="7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. Copyright (c) 2021 Presidenza del Consiglio dei Ministri - Dipartimento per la trasformazione digitale. </a:t>
            </a:r>
            <a:r>
              <a:rPr b="1" lang="it" sz="7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Per rispettare i termini della licenza lascia questo testo/questa slide nella tua versione.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id="254" name="Google Shape;254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2631236"/>
            <a:ext cx="1931375" cy="40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6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90" name="Google Shape;90;p26"/>
          <p:cNvSpPr txBox="1"/>
          <p:nvPr/>
        </p:nvSpPr>
        <p:spPr>
          <a:xfrm>
            <a:off x="360825" y="354450"/>
            <a:ext cx="38811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56CB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Istruzion</a:t>
            </a:r>
            <a:r>
              <a:rPr lang="it" sz="1200">
                <a:solidFill>
                  <a:srgbClr val="0066CC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i</a:t>
            </a:r>
            <a:endParaRPr sz="1200">
              <a:solidFill>
                <a:srgbClr val="0066CC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91" name="Google Shape;91;p26"/>
          <p:cNvSpPr txBox="1"/>
          <p:nvPr/>
        </p:nvSpPr>
        <p:spPr>
          <a:xfrm>
            <a:off x="360825" y="1186725"/>
            <a:ext cx="7128300" cy="6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40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Prepara</a:t>
            </a:r>
            <a:r>
              <a:rPr b="1" lang="it" sz="240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 un documento che riassume i risultati </a:t>
            </a:r>
            <a:br>
              <a:rPr b="1" lang="it" sz="240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</a:br>
            <a:r>
              <a:rPr b="1" lang="it" sz="240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dei test, mettendo in evidenza aspetti funzionanti e/o critici dell’esperienza d’uso:</a:t>
            </a:r>
            <a:endParaRPr b="1" sz="2400">
              <a:solidFill>
                <a:srgbClr val="0066CC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92" name="Google Shape;92;p26"/>
          <p:cNvSpPr txBox="1"/>
          <p:nvPr/>
        </p:nvSpPr>
        <p:spPr>
          <a:xfrm>
            <a:off x="381250" y="2597575"/>
            <a:ext cx="5091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solidFill>
                  <a:srgbClr val="00C4C9"/>
                </a:solidFill>
                <a:latin typeface="Titillium Web"/>
                <a:ea typeface="Titillium Web"/>
                <a:cs typeface="Titillium Web"/>
                <a:sym typeface="Titillium Web"/>
              </a:rPr>
              <a:t>01</a:t>
            </a:r>
            <a:endParaRPr b="1" sz="1800">
              <a:solidFill>
                <a:srgbClr val="00C4C9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93" name="Google Shape;93;p26"/>
          <p:cNvSpPr txBox="1"/>
          <p:nvPr/>
        </p:nvSpPr>
        <p:spPr>
          <a:xfrm>
            <a:off x="386575" y="2919050"/>
            <a:ext cx="21027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it" sz="110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Sintetizza i principali dati raccolti in numeri </a:t>
            </a:r>
            <a:r>
              <a:rPr lang="it" sz="110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per dare un’immagine immediata dell’ampiezza del test e un’anticipazione dei suoi risultati: quanti partecipanti, quanti task da verificare, quanti task superati con successo sul totale dei task.</a:t>
            </a:r>
            <a:endParaRPr b="1" sz="1100">
              <a:solidFill>
                <a:srgbClr val="5A677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it" sz="110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endParaRPr sz="1100">
              <a:solidFill>
                <a:srgbClr val="5A677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5A677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5A677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94" name="Google Shape;94;p26"/>
          <p:cNvSpPr txBox="1"/>
          <p:nvPr/>
        </p:nvSpPr>
        <p:spPr>
          <a:xfrm>
            <a:off x="2512834" y="2919050"/>
            <a:ext cx="19641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 sz="110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Riassumi  le misurazioni effettuate </a:t>
            </a:r>
            <a:r>
              <a:rPr lang="it" sz="110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mettendo in evidenza i risultati relativi al tasso di successo medio in relazione al tipo di questionari effettuati (NPS, SUS, UMUX).</a:t>
            </a:r>
            <a:endParaRPr sz="1100">
              <a:solidFill>
                <a:srgbClr val="5A677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5A677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5A677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95" name="Google Shape;95;p26"/>
          <p:cNvSpPr txBox="1"/>
          <p:nvPr/>
        </p:nvSpPr>
        <p:spPr>
          <a:xfrm>
            <a:off x="4617675" y="2919050"/>
            <a:ext cx="21027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it" sz="110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Descrivi in modo dettagliato quali erano i task e i relativi criteri di successo</a:t>
            </a:r>
            <a:r>
              <a:rPr lang="it" sz="110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 in modo da facilitare l’interpretazione dei risultati percentuali delle misurazioni effettuate.</a:t>
            </a:r>
            <a:endParaRPr sz="1100">
              <a:solidFill>
                <a:srgbClr val="5A677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5A677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5A677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96" name="Google Shape;96;p26"/>
          <p:cNvSpPr txBox="1"/>
          <p:nvPr/>
        </p:nvSpPr>
        <p:spPr>
          <a:xfrm>
            <a:off x="4638600" y="2597575"/>
            <a:ext cx="5091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solidFill>
                  <a:srgbClr val="00C4C9"/>
                </a:solidFill>
                <a:latin typeface="Titillium Web"/>
                <a:ea typeface="Titillium Web"/>
                <a:cs typeface="Titillium Web"/>
                <a:sym typeface="Titillium Web"/>
              </a:rPr>
              <a:t>03</a:t>
            </a:r>
            <a:endParaRPr b="1" sz="1800">
              <a:solidFill>
                <a:srgbClr val="00C4C9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97" name="Google Shape;97;p26"/>
          <p:cNvSpPr txBox="1"/>
          <p:nvPr/>
        </p:nvSpPr>
        <p:spPr>
          <a:xfrm>
            <a:off x="2509925" y="2597575"/>
            <a:ext cx="5091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solidFill>
                  <a:srgbClr val="00C4C9"/>
                </a:solidFill>
                <a:latin typeface="Titillium Web"/>
                <a:ea typeface="Titillium Web"/>
                <a:cs typeface="Titillium Web"/>
                <a:sym typeface="Titillium Web"/>
              </a:rPr>
              <a:t>02</a:t>
            </a:r>
            <a:endParaRPr b="1" sz="1800">
              <a:solidFill>
                <a:srgbClr val="00C4C9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98" name="Google Shape;98;p26"/>
          <p:cNvSpPr txBox="1"/>
          <p:nvPr/>
        </p:nvSpPr>
        <p:spPr>
          <a:xfrm>
            <a:off x="6761950" y="2919050"/>
            <a:ext cx="20466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it" sz="110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Raccogli l’elenco dei problemi e delle criticità individuate </a:t>
            </a:r>
            <a:r>
              <a:rPr lang="it" sz="110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durante il completamento dei diversi task, in modo da offrire una panoramica completa dell’esperienza d’uso e facilitare l’attività di riprogettazione di alcune componenti o logiche di interazione con il servizio.</a:t>
            </a:r>
            <a:endParaRPr sz="1100">
              <a:solidFill>
                <a:srgbClr val="5A677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99" name="Google Shape;99;p26"/>
          <p:cNvSpPr txBox="1"/>
          <p:nvPr/>
        </p:nvSpPr>
        <p:spPr>
          <a:xfrm>
            <a:off x="6767275" y="2597575"/>
            <a:ext cx="5091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solidFill>
                  <a:srgbClr val="00C4C9"/>
                </a:solidFill>
                <a:latin typeface="Titillium Web"/>
                <a:ea typeface="Titillium Web"/>
                <a:cs typeface="Titillium Web"/>
                <a:sym typeface="Titillium Web"/>
              </a:rPr>
              <a:t>04</a:t>
            </a:r>
            <a:endParaRPr b="1" sz="1800">
              <a:solidFill>
                <a:srgbClr val="00C4C9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00" name="Google Shape;100;p26"/>
          <p:cNvSpPr txBox="1"/>
          <p:nvPr/>
        </p:nvSpPr>
        <p:spPr>
          <a:xfrm>
            <a:off x="4546150" y="5285981"/>
            <a:ext cx="5329200" cy="35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1155CC"/>
                </a:solidFill>
                <a:latin typeface="Titillium Web"/>
                <a:ea typeface="Titillium Web"/>
                <a:cs typeface="Titillium Web"/>
                <a:sym typeface="Titillium Web"/>
              </a:rPr>
              <a:t>rif.: allegato 9 del Protocollo eGLU:</a:t>
            </a:r>
            <a:r>
              <a:rPr b="1" lang="it" sz="1000">
                <a:solidFill>
                  <a:srgbClr val="1155CC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b="1" lang="it" sz="1000" u="sng">
                <a:solidFill>
                  <a:srgbClr val="1155CC"/>
                </a:solidFill>
                <a:latin typeface="Titillium Web"/>
                <a:ea typeface="Titillium Web"/>
                <a:cs typeface="Titillium Web"/>
                <a:sym typeface="Titillium Web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http://www.funzionepubblica.gov.it/glu</a:t>
            </a:r>
            <a:endParaRPr b="1" sz="1000">
              <a:solidFill>
                <a:srgbClr val="1155CC"/>
              </a:solidFill>
              <a:highlight>
                <a:srgbClr val="00FFFF"/>
              </a:highlight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8563" y="5083900"/>
            <a:ext cx="1448532" cy="3054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1425" y="2448219"/>
            <a:ext cx="1767300" cy="1104582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7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108" name="Google Shape;108;p27"/>
          <p:cNvSpPr/>
          <p:nvPr/>
        </p:nvSpPr>
        <p:spPr>
          <a:xfrm rot="5400000">
            <a:off x="8006058" y="-3451"/>
            <a:ext cx="1148100" cy="1148100"/>
          </a:xfrm>
          <a:prstGeom prst="diagStripe">
            <a:avLst>
              <a:gd fmla="val 50000" name="adj"/>
            </a:avLst>
          </a:prstGeom>
          <a:solidFill>
            <a:srgbClr val="00C4C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7"/>
          <p:cNvSpPr txBox="1"/>
          <p:nvPr/>
        </p:nvSpPr>
        <p:spPr>
          <a:xfrm rot="2700000">
            <a:off x="8161655" y="274974"/>
            <a:ext cx="1095450" cy="31141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6CB"/>
              </a:buClr>
              <a:buSzPts val="1400"/>
              <a:buFont typeface="Arial"/>
              <a:buNone/>
            </a:pPr>
            <a:r>
              <a:rPr b="1" i="0" lang="it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ESEMPIO</a:t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7"/>
          <p:cNvSpPr txBox="1"/>
          <p:nvPr/>
        </p:nvSpPr>
        <p:spPr>
          <a:xfrm>
            <a:off x="360825" y="354450"/>
            <a:ext cx="58029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66CC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Esempio di struttura del report di presentazione dei risultati:</a:t>
            </a:r>
            <a:endParaRPr sz="1200">
              <a:solidFill>
                <a:srgbClr val="0066CC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pic>
        <p:nvPicPr>
          <p:cNvPr id="111" name="Google Shape;111;p27"/>
          <p:cNvPicPr preferRelativeResize="0"/>
          <p:nvPr/>
        </p:nvPicPr>
        <p:blipFill rotWithShape="1">
          <a:blip r:embed="rId4">
            <a:alphaModFix/>
          </a:blip>
          <a:srcRect b="0" l="109" r="109" t="0"/>
          <a:stretch/>
        </p:blipFill>
        <p:spPr>
          <a:xfrm>
            <a:off x="468625" y="1065237"/>
            <a:ext cx="1767249" cy="11045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9000"/>
              </a:srgbClr>
            </a:outerShdw>
          </a:effectLst>
        </p:spPr>
      </p:pic>
      <p:pic>
        <p:nvPicPr>
          <p:cNvPr id="112" name="Google Shape;112;p27"/>
          <p:cNvPicPr preferRelativeResize="0"/>
          <p:nvPr/>
        </p:nvPicPr>
        <p:blipFill rotWithShape="1">
          <a:blip r:embed="rId5">
            <a:alphaModFix/>
          </a:blip>
          <a:srcRect b="19" l="0" r="0" t="19"/>
          <a:stretch/>
        </p:blipFill>
        <p:spPr>
          <a:xfrm>
            <a:off x="2521400" y="1065237"/>
            <a:ext cx="1767248" cy="11045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9000"/>
              </a:srgbClr>
            </a:outerShdw>
          </a:effectLst>
        </p:spPr>
      </p:pic>
      <p:pic>
        <p:nvPicPr>
          <p:cNvPr id="113" name="Google Shape;113;p27"/>
          <p:cNvPicPr preferRelativeResize="0"/>
          <p:nvPr/>
        </p:nvPicPr>
        <p:blipFill rotWithShape="1">
          <a:blip r:embed="rId6">
            <a:alphaModFix/>
          </a:blip>
          <a:srcRect b="0" l="66" r="4930" t="0"/>
          <a:stretch/>
        </p:blipFill>
        <p:spPr>
          <a:xfrm>
            <a:off x="4574175" y="1065237"/>
            <a:ext cx="1767249" cy="110454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9000"/>
              </a:srgbClr>
            </a:outerShdw>
          </a:effectLst>
        </p:spPr>
      </p:pic>
      <p:pic>
        <p:nvPicPr>
          <p:cNvPr id="114" name="Google Shape;114;p27"/>
          <p:cNvPicPr preferRelativeResize="0"/>
          <p:nvPr/>
        </p:nvPicPr>
        <p:blipFill rotWithShape="1">
          <a:blip r:embed="rId7">
            <a:alphaModFix/>
          </a:blip>
          <a:srcRect b="0" l="79" r="79" t="0"/>
          <a:stretch/>
        </p:blipFill>
        <p:spPr>
          <a:xfrm>
            <a:off x="468600" y="2457462"/>
            <a:ext cx="1767252" cy="11045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9000"/>
              </a:srgbClr>
            </a:outerShdw>
          </a:effectLst>
        </p:spPr>
      </p:pic>
      <p:sp>
        <p:nvSpPr>
          <p:cNvPr id="115" name="Google Shape;115;p27"/>
          <p:cNvSpPr/>
          <p:nvPr/>
        </p:nvSpPr>
        <p:spPr>
          <a:xfrm>
            <a:off x="468600" y="1885675"/>
            <a:ext cx="1767300" cy="284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7"/>
          <p:cNvSpPr txBox="1"/>
          <p:nvPr/>
        </p:nvSpPr>
        <p:spPr>
          <a:xfrm>
            <a:off x="508075" y="1872025"/>
            <a:ext cx="7344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FFFF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Cover</a:t>
            </a:r>
            <a:endParaRPr sz="1000">
              <a:solidFill>
                <a:srgbClr val="FFFFFF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117" name="Google Shape;117;p27"/>
          <p:cNvSpPr/>
          <p:nvPr/>
        </p:nvSpPr>
        <p:spPr>
          <a:xfrm>
            <a:off x="2521375" y="1885675"/>
            <a:ext cx="1767300" cy="284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7"/>
          <p:cNvSpPr txBox="1"/>
          <p:nvPr/>
        </p:nvSpPr>
        <p:spPr>
          <a:xfrm>
            <a:off x="2560850" y="1872025"/>
            <a:ext cx="15987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FFFF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Dati raccolti</a:t>
            </a:r>
            <a:endParaRPr sz="1000">
              <a:solidFill>
                <a:srgbClr val="FFFFFF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119" name="Google Shape;119;p27"/>
          <p:cNvSpPr/>
          <p:nvPr/>
        </p:nvSpPr>
        <p:spPr>
          <a:xfrm>
            <a:off x="4574163" y="1885675"/>
            <a:ext cx="1767300" cy="284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7"/>
          <p:cNvSpPr txBox="1"/>
          <p:nvPr/>
        </p:nvSpPr>
        <p:spPr>
          <a:xfrm>
            <a:off x="4613626" y="1872025"/>
            <a:ext cx="19296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FFFF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Sintesi delle misurazioni</a:t>
            </a:r>
            <a:endParaRPr sz="1000">
              <a:solidFill>
                <a:srgbClr val="FFFFFF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121" name="Google Shape;121;p27"/>
          <p:cNvSpPr/>
          <p:nvPr/>
        </p:nvSpPr>
        <p:spPr>
          <a:xfrm>
            <a:off x="2521375" y="3273456"/>
            <a:ext cx="1767300" cy="284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7"/>
          <p:cNvSpPr txBox="1"/>
          <p:nvPr/>
        </p:nvSpPr>
        <p:spPr>
          <a:xfrm>
            <a:off x="2560850" y="3259806"/>
            <a:ext cx="15987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FFFF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Problemi e criticità</a:t>
            </a:r>
            <a:endParaRPr sz="1000">
              <a:solidFill>
                <a:srgbClr val="FFFFFF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123" name="Google Shape;123;p27"/>
          <p:cNvSpPr/>
          <p:nvPr/>
        </p:nvSpPr>
        <p:spPr>
          <a:xfrm>
            <a:off x="468563" y="3277900"/>
            <a:ext cx="1767300" cy="284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7"/>
          <p:cNvSpPr txBox="1"/>
          <p:nvPr/>
        </p:nvSpPr>
        <p:spPr>
          <a:xfrm>
            <a:off x="508026" y="3264250"/>
            <a:ext cx="19296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FFFF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Task e criteri di successo</a:t>
            </a:r>
            <a:endParaRPr sz="1000">
              <a:solidFill>
                <a:srgbClr val="FFFFFF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pic>
        <p:nvPicPr>
          <p:cNvPr id="125" name="Google Shape;125;p2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08269" y="5083200"/>
            <a:ext cx="1448532" cy="3054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8"/>
          <p:cNvPicPr preferRelativeResize="0"/>
          <p:nvPr/>
        </p:nvPicPr>
        <p:blipFill rotWithShape="1">
          <a:blip r:embed="rId3">
            <a:alphaModFix/>
          </a:blip>
          <a:srcRect b="3606" l="0" r="0" t="4388"/>
          <a:stretch/>
        </p:blipFill>
        <p:spPr>
          <a:xfrm>
            <a:off x="-14450" y="0"/>
            <a:ext cx="9158450" cy="57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8"/>
          <p:cNvSpPr/>
          <p:nvPr/>
        </p:nvSpPr>
        <p:spPr>
          <a:xfrm>
            <a:off x="-16175" y="0"/>
            <a:ext cx="9158400" cy="5763000"/>
          </a:xfrm>
          <a:prstGeom prst="rect">
            <a:avLst/>
          </a:prstGeom>
          <a:solidFill>
            <a:srgbClr val="00B8CD">
              <a:alpha val="741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8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133" name="Google Shape;133;p28"/>
          <p:cNvSpPr txBox="1"/>
          <p:nvPr/>
        </p:nvSpPr>
        <p:spPr>
          <a:xfrm>
            <a:off x="3171925" y="1483302"/>
            <a:ext cx="2782200" cy="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Data</a:t>
            </a:r>
            <a:endParaRPr sz="12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34" name="Google Shape;134;p28"/>
          <p:cNvSpPr txBox="1"/>
          <p:nvPr/>
        </p:nvSpPr>
        <p:spPr>
          <a:xfrm>
            <a:off x="2252850" y="2078878"/>
            <a:ext cx="4638300" cy="8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4600">
                <a:solidFill>
                  <a:srgbClr val="FFFF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Sito web</a:t>
            </a:r>
            <a:endParaRPr sz="4600">
              <a:solidFill>
                <a:srgbClr val="FFFFFF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4600">
                <a:solidFill>
                  <a:srgbClr val="FFFF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esplorato</a:t>
            </a:r>
            <a:endParaRPr sz="4600">
              <a:solidFill>
                <a:srgbClr val="FFFFFF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cxnSp>
        <p:nvCxnSpPr>
          <p:cNvPr id="135" name="Google Shape;135;p28"/>
          <p:cNvCxnSpPr/>
          <p:nvPr/>
        </p:nvCxnSpPr>
        <p:spPr>
          <a:xfrm>
            <a:off x="3219450" y="3654889"/>
            <a:ext cx="27051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6" name="Google Shape;136;p28"/>
          <p:cNvSpPr txBox="1"/>
          <p:nvPr/>
        </p:nvSpPr>
        <p:spPr>
          <a:xfrm>
            <a:off x="3171925" y="3739556"/>
            <a:ext cx="2782200" cy="5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NOME DEL MODERATORE</a:t>
            </a:r>
            <a:endParaRPr sz="12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137" name="Google Shape;137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9600" y="5083200"/>
            <a:ext cx="1447201" cy="30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56CB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9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143" name="Google Shape;143;p29"/>
          <p:cNvSpPr txBox="1"/>
          <p:nvPr/>
        </p:nvSpPr>
        <p:spPr>
          <a:xfrm>
            <a:off x="244300" y="3379875"/>
            <a:ext cx="1128300" cy="3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Partecipanti</a:t>
            </a:r>
            <a:endParaRPr sz="11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144" name="Google Shape;144;p29"/>
          <p:cNvSpPr txBox="1"/>
          <p:nvPr/>
        </p:nvSpPr>
        <p:spPr>
          <a:xfrm>
            <a:off x="267300" y="1312976"/>
            <a:ext cx="4478400" cy="8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I numeri chiave delle</a:t>
            </a:r>
            <a:endParaRPr b="1" sz="24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sessioni di test:</a:t>
            </a:r>
            <a:endParaRPr b="1" sz="24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145" name="Google Shape;145;p29"/>
          <p:cNvCxnSpPr/>
          <p:nvPr/>
        </p:nvCxnSpPr>
        <p:spPr>
          <a:xfrm>
            <a:off x="337250" y="3392660"/>
            <a:ext cx="6771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" name="Google Shape;146;p29"/>
          <p:cNvCxnSpPr/>
          <p:nvPr/>
        </p:nvCxnSpPr>
        <p:spPr>
          <a:xfrm>
            <a:off x="2924225" y="3392660"/>
            <a:ext cx="6771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7" name="Google Shape;147;p29"/>
          <p:cNvSpPr txBox="1"/>
          <p:nvPr/>
        </p:nvSpPr>
        <p:spPr>
          <a:xfrm>
            <a:off x="2833150" y="3379882"/>
            <a:ext cx="2121600" cy="13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1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Task per partecipante</a:t>
            </a:r>
            <a:endParaRPr sz="11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FFFFFF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cxnSp>
        <p:nvCxnSpPr>
          <p:cNvPr id="148" name="Google Shape;148;p29"/>
          <p:cNvCxnSpPr/>
          <p:nvPr/>
        </p:nvCxnSpPr>
        <p:spPr>
          <a:xfrm>
            <a:off x="5496200" y="3392660"/>
            <a:ext cx="6771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9" name="Google Shape;149;p29"/>
          <p:cNvSpPr txBox="1"/>
          <p:nvPr/>
        </p:nvSpPr>
        <p:spPr>
          <a:xfrm>
            <a:off x="5405125" y="3379882"/>
            <a:ext cx="2121600" cy="13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1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Task superati con successo</a:t>
            </a:r>
            <a:endParaRPr sz="11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1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sul totale dei task</a:t>
            </a:r>
            <a:endParaRPr sz="11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FFFFFF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FFFFFF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150" name="Google Shape;150;p29"/>
          <p:cNvSpPr txBox="1"/>
          <p:nvPr/>
        </p:nvSpPr>
        <p:spPr>
          <a:xfrm>
            <a:off x="284625" y="354450"/>
            <a:ext cx="38811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FFFF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Dati raccolti</a:t>
            </a:r>
            <a:endParaRPr sz="1200">
              <a:solidFill>
                <a:srgbClr val="FFFFFF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151" name="Google Shape;151;p29"/>
          <p:cNvSpPr txBox="1"/>
          <p:nvPr/>
        </p:nvSpPr>
        <p:spPr>
          <a:xfrm>
            <a:off x="238675" y="2708175"/>
            <a:ext cx="1128300" cy="5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 sz="36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n°</a:t>
            </a:r>
            <a:endParaRPr b="1" sz="36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152" name="Google Shape;152;p29"/>
          <p:cNvSpPr txBox="1"/>
          <p:nvPr/>
        </p:nvSpPr>
        <p:spPr>
          <a:xfrm>
            <a:off x="2806100" y="2708175"/>
            <a:ext cx="1128300" cy="5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36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n°</a:t>
            </a:r>
            <a:endParaRPr b="1" sz="36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153" name="Google Shape;153;p29"/>
          <p:cNvSpPr txBox="1"/>
          <p:nvPr/>
        </p:nvSpPr>
        <p:spPr>
          <a:xfrm>
            <a:off x="5399500" y="2708175"/>
            <a:ext cx="1128300" cy="5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36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n°</a:t>
            </a:r>
            <a:endParaRPr b="1" sz="36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pic>
        <p:nvPicPr>
          <p:cNvPr id="154" name="Google Shape;15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9600" y="5083200"/>
            <a:ext cx="1447201" cy="30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0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160" name="Google Shape;160;p30"/>
          <p:cNvSpPr txBox="1"/>
          <p:nvPr/>
        </p:nvSpPr>
        <p:spPr>
          <a:xfrm>
            <a:off x="267300" y="1312975"/>
            <a:ext cx="4339500" cy="8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40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Il tasso di successo medio </a:t>
            </a:r>
            <a:r>
              <a:rPr b="1" lang="it" sz="2400">
                <a:solidFill>
                  <a:srgbClr val="00B8CD"/>
                </a:solidFill>
                <a:latin typeface="Titillium Web"/>
                <a:ea typeface="Titillium Web"/>
                <a:cs typeface="Titillium Web"/>
                <a:sym typeface="Titillium Web"/>
              </a:rPr>
              <a:t>per </a:t>
            </a:r>
            <a:r>
              <a:rPr b="1" lang="it" sz="2400">
                <a:solidFill>
                  <a:srgbClr val="00B8CD"/>
                </a:solidFill>
                <a:latin typeface="Titillium Web"/>
                <a:ea typeface="Titillium Web"/>
                <a:cs typeface="Titillium Web"/>
                <a:sym typeface="Titillium Web"/>
              </a:rPr>
              <a:t>partecipante</a:t>
            </a:r>
            <a:r>
              <a:rPr b="1" lang="it" sz="240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 di tutti i task è del</a:t>
            </a:r>
            <a:endParaRPr b="1" sz="2400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61" name="Google Shape;161;p30"/>
          <p:cNvSpPr txBox="1"/>
          <p:nvPr/>
        </p:nvSpPr>
        <p:spPr>
          <a:xfrm>
            <a:off x="284625" y="354450"/>
            <a:ext cx="38811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66CC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Sintesi delle misurazioni</a:t>
            </a:r>
            <a:endParaRPr sz="1200">
              <a:solidFill>
                <a:srgbClr val="0066CC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162" name="Google Shape;162;p30"/>
          <p:cNvSpPr txBox="1"/>
          <p:nvPr/>
        </p:nvSpPr>
        <p:spPr>
          <a:xfrm>
            <a:off x="284625" y="4021650"/>
            <a:ext cx="58656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[</a:t>
            </a:r>
            <a:r>
              <a:rPr lang="it" u="sng">
                <a:solidFill>
                  <a:schemeClr val="hlink"/>
                </a:solidFill>
                <a:latin typeface="Titillium Web"/>
                <a:ea typeface="Titillium Web"/>
                <a:cs typeface="Titillium Web"/>
                <a:sym typeface="Titillium Web"/>
                <a:hlinkClick r:id="rId3"/>
              </a:rPr>
              <a:t>All. 8</a:t>
            </a:r>
            <a:r>
              <a:rPr lang="it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 (b)] </a:t>
            </a:r>
            <a:endParaRPr>
              <a:solidFill>
                <a:srgbClr val="5A6772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163" name="Google Shape;163;p30"/>
          <p:cNvSpPr txBox="1"/>
          <p:nvPr/>
        </p:nvSpPr>
        <p:spPr>
          <a:xfrm>
            <a:off x="267300" y="947350"/>
            <a:ext cx="21966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01</a:t>
            </a:r>
            <a:endParaRPr sz="1800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64" name="Google Shape;164;p30"/>
          <p:cNvSpPr txBox="1"/>
          <p:nvPr/>
        </p:nvSpPr>
        <p:spPr>
          <a:xfrm>
            <a:off x="267300" y="2589850"/>
            <a:ext cx="4339500" cy="8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4800">
                <a:solidFill>
                  <a:srgbClr val="00B8CD"/>
                </a:solidFill>
                <a:latin typeface="Titillium Web"/>
                <a:ea typeface="Titillium Web"/>
                <a:cs typeface="Titillium Web"/>
                <a:sym typeface="Titillium Web"/>
              </a:rPr>
              <a:t>00</a:t>
            </a:r>
            <a:r>
              <a:rPr b="1" lang="it" sz="4800">
                <a:solidFill>
                  <a:srgbClr val="00B8CD"/>
                </a:solidFill>
                <a:latin typeface="Titillium Web"/>
                <a:ea typeface="Titillium Web"/>
                <a:cs typeface="Titillium Web"/>
                <a:sym typeface="Titillium Web"/>
              </a:rPr>
              <a:t>%</a:t>
            </a:r>
            <a:endParaRPr b="1" sz="4800">
              <a:solidFill>
                <a:srgbClr val="00B8CD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165" name="Google Shape;165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8563" y="5083900"/>
            <a:ext cx="1448532" cy="3054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1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171" name="Google Shape;171;p31"/>
          <p:cNvSpPr txBox="1"/>
          <p:nvPr/>
        </p:nvSpPr>
        <p:spPr>
          <a:xfrm>
            <a:off x="267300" y="1312975"/>
            <a:ext cx="4339500" cy="8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40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Il tasso di successo medio </a:t>
            </a:r>
            <a:r>
              <a:rPr b="1" lang="it" sz="2400">
                <a:solidFill>
                  <a:srgbClr val="00B8CD"/>
                </a:solidFill>
                <a:latin typeface="Titillium Web"/>
                <a:ea typeface="Titillium Web"/>
                <a:cs typeface="Titillium Web"/>
                <a:sym typeface="Titillium Web"/>
              </a:rPr>
              <a:t>per task</a:t>
            </a:r>
            <a:r>
              <a:rPr b="1" lang="it" sz="240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 di tutti i partecipanti è:</a:t>
            </a:r>
            <a:endParaRPr b="1" sz="2400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72" name="Google Shape;172;p31"/>
          <p:cNvSpPr txBox="1"/>
          <p:nvPr/>
        </p:nvSpPr>
        <p:spPr>
          <a:xfrm>
            <a:off x="284625" y="354450"/>
            <a:ext cx="38811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66CC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Sintesi delle misurazioni</a:t>
            </a:r>
            <a:endParaRPr sz="1200">
              <a:solidFill>
                <a:srgbClr val="0066CC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173" name="Google Shape;173;p31"/>
          <p:cNvSpPr txBox="1"/>
          <p:nvPr/>
        </p:nvSpPr>
        <p:spPr>
          <a:xfrm>
            <a:off x="267300" y="947350"/>
            <a:ext cx="21966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02</a:t>
            </a:r>
            <a:endParaRPr sz="1800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74" name="Google Shape;174;p31"/>
          <p:cNvSpPr txBox="1"/>
          <p:nvPr/>
        </p:nvSpPr>
        <p:spPr>
          <a:xfrm>
            <a:off x="284625" y="4021650"/>
            <a:ext cx="58656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[</a:t>
            </a:r>
            <a:r>
              <a:rPr lang="it" u="sng">
                <a:solidFill>
                  <a:schemeClr val="hlink"/>
                </a:solidFill>
                <a:latin typeface="Titillium Web"/>
                <a:ea typeface="Titillium Web"/>
                <a:cs typeface="Titillium Web"/>
                <a:sym typeface="Titillium Web"/>
                <a:hlinkClick r:id="rId3"/>
              </a:rPr>
              <a:t>All. 8</a:t>
            </a:r>
            <a:r>
              <a:rPr lang="it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 (c)] </a:t>
            </a:r>
            <a:endParaRPr>
              <a:solidFill>
                <a:srgbClr val="5A6772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175" name="Google Shape;175;p31"/>
          <p:cNvSpPr txBox="1"/>
          <p:nvPr/>
        </p:nvSpPr>
        <p:spPr>
          <a:xfrm>
            <a:off x="267300" y="2824075"/>
            <a:ext cx="1503600" cy="8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4800">
                <a:solidFill>
                  <a:srgbClr val="00B8CD"/>
                </a:solidFill>
                <a:latin typeface="Titillium Web"/>
                <a:ea typeface="Titillium Web"/>
                <a:cs typeface="Titillium Web"/>
                <a:sym typeface="Titillium Web"/>
              </a:rPr>
              <a:t>00%</a:t>
            </a:r>
            <a:endParaRPr b="1" sz="4800">
              <a:solidFill>
                <a:srgbClr val="00B8CD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76" name="Google Shape;176;p31"/>
          <p:cNvSpPr txBox="1"/>
          <p:nvPr/>
        </p:nvSpPr>
        <p:spPr>
          <a:xfrm>
            <a:off x="275402" y="2621625"/>
            <a:ext cx="1128300" cy="3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00B8CD"/>
                </a:solidFill>
                <a:latin typeface="Titillium Web"/>
                <a:ea typeface="Titillium Web"/>
                <a:cs typeface="Titillium Web"/>
                <a:sym typeface="Titillium Web"/>
              </a:rPr>
              <a:t>TASK 1</a:t>
            </a:r>
            <a:endParaRPr b="1">
              <a:solidFill>
                <a:srgbClr val="00B8CD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A6772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177" name="Google Shape;177;p31"/>
          <p:cNvSpPr txBox="1"/>
          <p:nvPr/>
        </p:nvSpPr>
        <p:spPr>
          <a:xfrm>
            <a:off x="2209500" y="2824075"/>
            <a:ext cx="1564500" cy="8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4800">
                <a:solidFill>
                  <a:srgbClr val="00B8CD"/>
                </a:solidFill>
                <a:latin typeface="Titillium Web"/>
                <a:ea typeface="Titillium Web"/>
                <a:cs typeface="Titillium Web"/>
                <a:sym typeface="Titillium Web"/>
              </a:rPr>
              <a:t>00%</a:t>
            </a:r>
            <a:endParaRPr b="1" sz="4800">
              <a:solidFill>
                <a:srgbClr val="00B8CD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78" name="Google Shape;178;p31"/>
          <p:cNvSpPr txBox="1"/>
          <p:nvPr/>
        </p:nvSpPr>
        <p:spPr>
          <a:xfrm>
            <a:off x="2217602" y="2621625"/>
            <a:ext cx="1128300" cy="3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00B8CD"/>
                </a:solidFill>
                <a:latin typeface="Titillium Web"/>
                <a:ea typeface="Titillium Web"/>
                <a:cs typeface="Titillium Web"/>
                <a:sym typeface="Titillium Web"/>
              </a:rPr>
              <a:t>TASK 2</a:t>
            </a:r>
            <a:endParaRPr b="1">
              <a:solidFill>
                <a:srgbClr val="00B8CD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A6772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179" name="Google Shape;179;p31"/>
          <p:cNvSpPr txBox="1"/>
          <p:nvPr/>
        </p:nvSpPr>
        <p:spPr>
          <a:xfrm>
            <a:off x="4380750" y="2824075"/>
            <a:ext cx="1674600" cy="8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4800">
                <a:solidFill>
                  <a:srgbClr val="00B8CD"/>
                </a:solidFill>
                <a:latin typeface="Titillium Web"/>
                <a:ea typeface="Titillium Web"/>
                <a:cs typeface="Titillium Web"/>
                <a:sym typeface="Titillium Web"/>
              </a:rPr>
              <a:t>00%</a:t>
            </a:r>
            <a:endParaRPr b="1" sz="4800">
              <a:solidFill>
                <a:srgbClr val="00B8CD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80" name="Google Shape;180;p31"/>
          <p:cNvSpPr txBox="1"/>
          <p:nvPr/>
        </p:nvSpPr>
        <p:spPr>
          <a:xfrm>
            <a:off x="4388852" y="2621625"/>
            <a:ext cx="1128300" cy="3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00B8CD"/>
                </a:solidFill>
                <a:latin typeface="Titillium Web"/>
                <a:ea typeface="Titillium Web"/>
                <a:cs typeface="Titillium Web"/>
                <a:sym typeface="Titillium Web"/>
              </a:rPr>
              <a:t>TASK 3</a:t>
            </a:r>
            <a:endParaRPr b="1">
              <a:solidFill>
                <a:srgbClr val="00B8CD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A6772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pic>
        <p:nvPicPr>
          <p:cNvPr id="181" name="Google Shape;181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8563" y="5083900"/>
            <a:ext cx="1448532" cy="3054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2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187" name="Google Shape;187;p32"/>
          <p:cNvSpPr txBox="1"/>
          <p:nvPr/>
        </p:nvSpPr>
        <p:spPr>
          <a:xfrm>
            <a:off x="267300" y="1312975"/>
            <a:ext cx="4688400" cy="8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40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Il tasso di successo medio</a:t>
            </a:r>
            <a:r>
              <a:rPr b="1" lang="it" sz="240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b="1" lang="it" sz="2400">
                <a:solidFill>
                  <a:srgbClr val="00B8CD"/>
                </a:solidFill>
                <a:latin typeface="Titillium Web"/>
                <a:ea typeface="Titillium Web"/>
                <a:cs typeface="Titillium Web"/>
                <a:sym typeface="Titillium Web"/>
              </a:rPr>
              <a:t>di tutti i task di tutti i partecipanti </a:t>
            </a:r>
            <a:r>
              <a:rPr b="1" lang="it" sz="240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è:</a:t>
            </a:r>
            <a:endParaRPr b="1" sz="2400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88" name="Google Shape;188;p32"/>
          <p:cNvSpPr txBox="1"/>
          <p:nvPr/>
        </p:nvSpPr>
        <p:spPr>
          <a:xfrm>
            <a:off x="284625" y="354450"/>
            <a:ext cx="38811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66CC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Sintesi delle misurazioni</a:t>
            </a:r>
            <a:endParaRPr sz="1200">
              <a:solidFill>
                <a:srgbClr val="0066CC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189" name="Google Shape;189;p32"/>
          <p:cNvSpPr txBox="1"/>
          <p:nvPr/>
        </p:nvSpPr>
        <p:spPr>
          <a:xfrm>
            <a:off x="267300" y="2589850"/>
            <a:ext cx="4339500" cy="8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4800">
                <a:solidFill>
                  <a:srgbClr val="00B8CD"/>
                </a:solidFill>
                <a:latin typeface="Titillium Web"/>
                <a:ea typeface="Titillium Web"/>
                <a:cs typeface="Titillium Web"/>
                <a:sym typeface="Titillium Web"/>
              </a:rPr>
              <a:t>00</a:t>
            </a:r>
            <a:r>
              <a:rPr b="1" lang="it" sz="4800">
                <a:solidFill>
                  <a:srgbClr val="00B8CD"/>
                </a:solidFill>
                <a:latin typeface="Titillium Web"/>
                <a:ea typeface="Titillium Web"/>
                <a:cs typeface="Titillium Web"/>
                <a:sym typeface="Titillium Web"/>
              </a:rPr>
              <a:t>%</a:t>
            </a:r>
            <a:endParaRPr b="1" sz="4800">
              <a:solidFill>
                <a:srgbClr val="00B8CD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90" name="Google Shape;190;p32"/>
          <p:cNvSpPr txBox="1"/>
          <p:nvPr/>
        </p:nvSpPr>
        <p:spPr>
          <a:xfrm>
            <a:off x="267300" y="947350"/>
            <a:ext cx="21966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03</a:t>
            </a:r>
            <a:endParaRPr sz="1800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91" name="Google Shape;191;p32"/>
          <p:cNvSpPr txBox="1"/>
          <p:nvPr/>
        </p:nvSpPr>
        <p:spPr>
          <a:xfrm>
            <a:off x="284625" y="4021650"/>
            <a:ext cx="58656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[</a:t>
            </a:r>
            <a:r>
              <a:rPr lang="it" u="sng">
                <a:solidFill>
                  <a:schemeClr val="hlink"/>
                </a:solidFill>
                <a:latin typeface="Titillium Web"/>
                <a:ea typeface="Titillium Web"/>
                <a:cs typeface="Titillium Web"/>
                <a:sym typeface="Titillium Web"/>
                <a:hlinkClick r:id="rId3"/>
              </a:rPr>
              <a:t>All. 8</a:t>
            </a:r>
            <a:r>
              <a:rPr lang="it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 (d)] </a:t>
            </a:r>
            <a:endParaRPr>
              <a:solidFill>
                <a:srgbClr val="5A6772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pic>
        <p:nvPicPr>
          <p:cNvPr id="192" name="Google Shape;192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8563" y="5083900"/>
            <a:ext cx="1448532" cy="3054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3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198" name="Google Shape;198;p33"/>
          <p:cNvSpPr txBox="1"/>
          <p:nvPr/>
        </p:nvSpPr>
        <p:spPr>
          <a:xfrm>
            <a:off x="267300" y="1312975"/>
            <a:ext cx="4688400" cy="8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40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I valori risultanti dall’analisi</a:t>
            </a:r>
            <a:endParaRPr b="1" sz="2400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40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dei questionari sono:</a:t>
            </a:r>
            <a:endParaRPr b="1" sz="2400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99" name="Google Shape;199;p33"/>
          <p:cNvSpPr txBox="1"/>
          <p:nvPr/>
        </p:nvSpPr>
        <p:spPr>
          <a:xfrm>
            <a:off x="284625" y="354450"/>
            <a:ext cx="38811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66CC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Sintesi delle misurazioni</a:t>
            </a:r>
            <a:endParaRPr sz="1200">
              <a:solidFill>
                <a:srgbClr val="0066CC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200" name="Google Shape;200;p33"/>
          <p:cNvSpPr txBox="1"/>
          <p:nvPr/>
        </p:nvSpPr>
        <p:spPr>
          <a:xfrm>
            <a:off x="267300" y="947350"/>
            <a:ext cx="21966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04</a:t>
            </a:r>
            <a:endParaRPr sz="1800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01" name="Google Shape;201;p33"/>
          <p:cNvSpPr txBox="1"/>
          <p:nvPr/>
        </p:nvSpPr>
        <p:spPr>
          <a:xfrm>
            <a:off x="267300" y="2824075"/>
            <a:ext cx="981300" cy="8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4800">
                <a:solidFill>
                  <a:srgbClr val="00B8CD"/>
                </a:solidFill>
                <a:latin typeface="Titillium Web"/>
                <a:ea typeface="Titillium Web"/>
                <a:cs typeface="Titillium Web"/>
                <a:sym typeface="Titillium Web"/>
              </a:rPr>
              <a:t>00</a:t>
            </a:r>
            <a:endParaRPr b="1" sz="4800">
              <a:solidFill>
                <a:srgbClr val="00B8CD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02" name="Google Shape;202;p33"/>
          <p:cNvSpPr txBox="1"/>
          <p:nvPr/>
        </p:nvSpPr>
        <p:spPr>
          <a:xfrm>
            <a:off x="275402" y="2621625"/>
            <a:ext cx="1128300" cy="3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00B8CD"/>
                </a:solidFill>
                <a:latin typeface="Titillium Web"/>
                <a:ea typeface="Titillium Web"/>
                <a:cs typeface="Titillium Web"/>
                <a:sym typeface="Titillium Web"/>
              </a:rPr>
              <a:t>NPS</a:t>
            </a:r>
            <a:endParaRPr b="1">
              <a:solidFill>
                <a:srgbClr val="00B8CD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A6772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203" name="Google Shape;203;p33"/>
          <p:cNvSpPr txBox="1"/>
          <p:nvPr/>
        </p:nvSpPr>
        <p:spPr>
          <a:xfrm>
            <a:off x="2209500" y="2824075"/>
            <a:ext cx="981300" cy="8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4800">
                <a:solidFill>
                  <a:srgbClr val="00B8CD"/>
                </a:solidFill>
                <a:latin typeface="Titillium Web"/>
                <a:ea typeface="Titillium Web"/>
                <a:cs typeface="Titillium Web"/>
                <a:sym typeface="Titillium Web"/>
              </a:rPr>
              <a:t>00</a:t>
            </a:r>
            <a:endParaRPr b="1" sz="4800">
              <a:solidFill>
                <a:srgbClr val="00B8CD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04" name="Google Shape;204;p33"/>
          <p:cNvSpPr txBox="1"/>
          <p:nvPr/>
        </p:nvSpPr>
        <p:spPr>
          <a:xfrm>
            <a:off x="2217602" y="2621625"/>
            <a:ext cx="1128300" cy="3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00B8CD"/>
                </a:solidFill>
                <a:latin typeface="Titillium Web"/>
                <a:ea typeface="Titillium Web"/>
                <a:cs typeface="Titillium Web"/>
                <a:sym typeface="Titillium Web"/>
              </a:rPr>
              <a:t>SUS</a:t>
            </a:r>
            <a:endParaRPr b="1">
              <a:solidFill>
                <a:srgbClr val="00B8CD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A6772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205" name="Google Shape;205;p33"/>
          <p:cNvSpPr txBox="1"/>
          <p:nvPr/>
        </p:nvSpPr>
        <p:spPr>
          <a:xfrm>
            <a:off x="4380750" y="2824075"/>
            <a:ext cx="981300" cy="8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4800">
                <a:solidFill>
                  <a:srgbClr val="00B8CD"/>
                </a:solidFill>
                <a:latin typeface="Titillium Web"/>
                <a:ea typeface="Titillium Web"/>
                <a:cs typeface="Titillium Web"/>
                <a:sym typeface="Titillium Web"/>
              </a:rPr>
              <a:t>00</a:t>
            </a:r>
            <a:endParaRPr b="1" sz="4800">
              <a:solidFill>
                <a:srgbClr val="00B8CD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06" name="Google Shape;206;p33"/>
          <p:cNvSpPr txBox="1"/>
          <p:nvPr/>
        </p:nvSpPr>
        <p:spPr>
          <a:xfrm>
            <a:off x="4388852" y="2621625"/>
            <a:ext cx="1128300" cy="3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00B8CD"/>
                </a:solidFill>
                <a:latin typeface="Titillium Web"/>
                <a:ea typeface="Titillium Web"/>
                <a:cs typeface="Titillium Web"/>
                <a:sym typeface="Titillium Web"/>
              </a:rPr>
              <a:t>UMUX</a:t>
            </a:r>
            <a:endParaRPr b="1">
              <a:solidFill>
                <a:srgbClr val="00B8CD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A6772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207" name="Google Shape;207;p33"/>
          <p:cNvSpPr txBox="1"/>
          <p:nvPr/>
        </p:nvSpPr>
        <p:spPr>
          <a:xfrm>
            <a:off x="284625" y="4021650"/>
            <a:ext cx="8334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[</a:t>
            </a:r>
            <a:r>
              <a:rPr lang="it" u="sng">
                <a:solidFill>
                  <a:schemeClr val="hlink"/>
                </a:solidFill>
                <a:latin typeface="Titillium Web"/>
                <a:ea typeface="Titillium Web"/>
                <a:cs typeface="Titillium Web"/>
                <a:sym typeface="Titillium Web"/>
                <a:hlinkClick r:id="rId3"/>
              </a:rPr>
              <a:t>All. </a:t>
            </a:r>
            <a:r>
              <a:rPr lang="it" u="sng">
                <a:solidFill>
                  <a:schemeClr val="hlink"/>
                </a:solidFill>
                <a:latin typeface="Titillium Web"/>
                <a:ea typeface="Titillium Web"/>
                <a:cs typeface="Titillium Web"/>
                <a:sym typeface="Titillium Web"/>
                <a:hlinkClick r:id="rId4"/>
              </a:rPr>
              <a:t>5</a:t>
            </a:r>
            <a:r>
              <a:rPr lang="it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] </a:t>
            </a:r>
            <a:endParaRPr>
              <a:solidFill>
                <a:srgbClr val="5A6772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208" name="Google Shape;208;p33"/>
          <p:cNvSpPr txBox="1"/>
          <p:nvPr/>
        </p:nvSpPr>
        <p:spPr>
          <a:xfrm>
            <a:off x="2194800" y="4021650"/>
            <a:ext cx="8334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[</a:t>
            </a:r>
            <a:r>
              <a:rPr lang="it" u="sng">
                <a:solidFill>
                  <a:schemeClr val="hlink"/>
                </a:solidFill>
                <a:latin typeface="Titillium Web"/>
                <a:ea typeface="Titillium Web"/>
                <a:cs typeface="Titillium Web"/>
                <a:sym typeface="Titillium Web"/>
                <a:hlinkClick r:id="rId5"/>
              </a:rPr>
              <a:t>All. </a:t>
            </a:r>
            <a:r>
              <a:rPr lang="it" u="sng">
                <a:solidFill>
                  <a:schemeClr val="hlink"/>
                </a:solidFill>
                <a:latin typeface="Titillium Web"/>
                <a:ea typeface="Titillium Web"/>
                <a:cs typeface="Titillium Web"/>
                <a:sym typeface="Titillium Web"/>
                <a:hlinkClick r:id="rId6"/>
              </a:rPr>
              <a:t>6</a:t>
            </a:r>
            <a:r>
              <a:rPr lang="it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] </a:t>
            </a:r>
            <a:endParaRPr>
              <a:solidFill>
                <a:srgbClr val="5A6772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209" name="Google Shape;209;p33"/>
          <p:cNvSpPr txBox="1"/>
          <p:nvPr/>
        </p:nvSpPr>
        <p:spPr>
          <a:xfrm>
            <a:off x="4344982" y="4021650"/>
            <a:ext cx="8334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[</a:t>
            </a:r>
            <a:r>
              <a:rPr lang="it" u="sng">
                <a:solidFill>
                  <a:schemeClr val="hlink"/>
                </a:solidFill>
                <a:latin typeface="Titillium Web"/>
                <a:ea typeface="Titillium Web"/>
                <a:cs typeface="Titillium Web"/>
                <a:sym typeface="Titillium Web"/>
                <a:hlinkClick r:id="rId7"/>
              </a:rPr>
              <a:t>All. </a:t>
            </a:r>
            <a:r>
              <a:rPr lang="it" u="sng">
                <a:solidFill>
                  <a:schemeClr val="hlink"/>
                </a:solidFill>
                <a:latin typeface="Titillium Web"/>
                <a:ea typeface="Titillium Web"/>
                <a:cs typeface="Titillium Web"/>
                <a:sym typeface="Titillium Web"/>
                <a:hlinkClick r:id="rId8"/>
              </a:rPr>
              <a:t>7</a:t>
            </a:r>
            <a:r>
              <a:rPr lang="it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] </a:t>
            </a:r>
            <a:endParaRPr>
              <a:solidFill>
                <a:srgbClr val="5A6772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pic>
        <p:nvPicPr>
          <p:cNvPr id="210" name="Google Shape;210;p3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08563" y="5083900"/>
            <a:ext cx="1448532" cy="3054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