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Titillium Web SemiBold"/>
      <p:regular r:id="rId25"/>
      <p:bold r:id="rId26"/>
      <p:italic r:id="rId27"/>
      <p:boldItalic r:id="rId28"/>
    </p:embeddedFont>
    <p:embeddedFont>
      <p:font typeface="Roboto Mono Light"/>
      <p:regular r:id="rId29"/>
      <p:bold r:id="rId30"/>
      <p:italic r:id="rId31"/>
      <p:boldItalic r:id="rId32"/>
    </p:embeddedFont>
    <p:embeddedFont>
      <p:font typeface="Titillium Web"/>
      <p:regular r:id="rId33"/>
      <p:bold r:id="rId34"/>
      <p:italic r:id="rId35"/>
      <p:boldItalic r:id="rId36"/>
    </p:embeddedFont>
    <p:embeddedFont>
      <p:font typeface="Titillium Web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Light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TitilliumWebSemiBold-bold.fntdata"/><Relationship Id="rId25" Type="http://schemas.openxmlformats.org/officeDocument/2006/relationships/font" Target="fonts/TitilliumWebSemiBold-regular.fntdata"/><Relationship Id="rId28" Type="http://schemas.openxmlformats.org/officeDocument/2006/relationships/font" Target="fonts/TitilliumWebSemiBold-boldItalic.fntdata"/><Relationship Id="rId27" Type="http://schemas.openxmlformats.org/officeDocument/2006/relationships/font" Target="fonts/TitilliumWebSemiBold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MonoLigh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onoLight-italic.fntdata"/><Relationship Id="rId30" Type="http://schemas.openxmlformats.org/officeDocument/2006/relationships/font" Target="fonts/RobotoMonoLight-bold.fntdata"/><Relationship Id="rId11" Type="http://schemas.openxmlformats.org/officeDocument/2006/relationships/slide" Target="slides/slide4.xml"/><Relationship Id="rId33" Type="http://schemas.openxmlformats.org/officeDocument/2006/relationships/font" Target="fonts/TitilliumWeb-regular.fntdata"/><Relationship Id="rId10" Type="http://schemas.openxmlformats.org/officeDocument/2006/relationships/slide" Target="slides/slide3.xml"/><Relationship Id="rId32" Type="http://schemas.openxmlformats.org/officeDocument/2006/relationships/font" Target="fonts/RobotoMonoLight-boldItalic.fntdata"/><Relationship Id="rId13" Type="http://schemas.openxmlformats.org/officeDocument/2006/relationships/slide" Target="slides/slide6.xml"/><Relationship Id="rId35" Type="http://schemas.openxmlformats.org/officeDocument/2006/relationships/font" Target="fonts/TitilliumWeb-italic.fntdata"/><Relationship Id="rId12" Type="http://schemas.openxmlformats.org/officeDocument/2006/relationships/slide" Target="slides/slide5.xml"/><Relationship Id="rId34" Type="http://schemas.openxmlformats.org/officeDocument/2006/relationships/font" Target="fonts/TitilliumWeb-bold.fntdata"/><Relationship Id="rId15" Type="http://schemas.openxmlformats.org/officeDocument/2006/relationships/slide" Target="slides/slide8.xml"/><Relationship Id="rId37" Type="http://schemas.openxmlformats.org/officeDocument/2006/relationships/font" Target="fonts/TitilliumWebLight-regular.fntdata"/><Relationship Id="rId14" Type="http://schemas.openxmlformats.org/officeDocument/2006/relationships/slide" Target="slides/slide7.xml"/><Relationship Id="rId36" Type="http://schemas.openxmlformats.org/officeDocument/2006/relationships/font" Target="fonts/TitilliumWeb-boldItalic.fntdata"/><Relationship Id="rId17" Type="http://schemas.openxmlformats.org/officeDocument/2006/relationships/slide" Target="slides/slide10.xml"/><Relationship Id="rId39" Type="http://schemas.openxmlformats.org/officeDocument/2006/relationships/font" Target="fonts/TitilliumWebLight-italic.fntdata"/><Relationship Id="rId16" Type="http://schemas.openxmlformats.org/officeDocument/2006/relationships/slide" Target="slides/slide9.xml"/><Relationship Id="rId38" Type="http://schemas.openxmlformats.org/officeDocument/2006/relationships/font" Target="fonts/TitilliumWebLight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ecc4928b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ecc4928b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abc6469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abc6469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ecc4928bf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ecc4928bf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ecc4928bf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ecc4928bf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abc6469c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abc6469c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abc6469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abc6469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0bf92dd0f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0bf92d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0bf92dd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0bf92dd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0f5c040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0f5c040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ecc4928bf_0_25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ecc4928b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ecc4928bf_0_31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ecc4928b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ecc4928b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ecc4928b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ecc4928bf_0_34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ecc4928b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cc4928bf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cc4928bf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cb9320d8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cb9320d8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abc6469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abc6469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ecc4928bf_0_38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ecc4928b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-sa/4.0/deed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signers.italia.it/" TargetMode="External"/><Relationship Id="rId4" Type="http://schemas.openxmlformats.org/officeDocument/2006/relationships/hyperlink" Target="https://creativecommons.org/licenses/by-sa/4.0/deed.it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4" name="Google Shape;12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36225"/>
            <a:ext cx="1931375" cy="40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37"/>
          <p:cNvCxnSpPr/>
          <p:nvPr/>
        </p:nvCxnSpPr>
        <p:spPr>
          <a:xfrm>
            <a:off x="3914550" y="2509718"/>
            <a:ext cx="131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37"/>
          <p:cNvSpPr txBox="1"/>
          <p:nvPr/>
        </p:nvSpPr>
        <p:spPr>
          <a:xfrm>
            <a:off x="2694300" y="2817023"/>
            <a:ext cx="3755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raccontare la prospettiva dell’utente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7" name="Google Shape;127;p37"/>
          <p:cNvSpPr txBox="1"/>
          <p:nvPr/>
        </p:nvSpPr>
        <p:spPr>
          <a:xfrm>
            <a:off x="908550" y="966125"/>
            <a:ext cx="73269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Risultati interviste utenti/stakeholder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28" name="Google Shape;128;p37"/>
          <p:cNvGrpSpPr/>
          <p:nvPr/>
        </p:nvGrpSpPr>
        <p:grpSpPr>
          <a:xfrm>
            <a:off x="410013" y="384575"/>
            <a:ext cx="953100" cy="953100"/>
            <a:chOff x="127250" y="3815350"/>
            <a:chExt cx="953100" cy="953100"/>
          </a:xfrm>
        </p:grpSpPr>
        <p:sp>
          <p:nvSpPr>
            <p:cNvPr id="129" name="Google Shape;129;p37"/>
            <p:cNvSpPr/>
            <p:nvPr/>
          </p:nvSpPr>
          <p:spPr>
            <a:xfrm>
              <a:off x="127250" y="3815350"/>
              <a:ext cx="953100" cy="953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8950" y="3987048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37"/>
          <p:cNvSpPr txBox="1"/>
          <p:nvPr/>
        </p:nvSpPr>
        <p:spPr>
          <a:xfrm>
            <a:off x="7829100" y="4736225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lang="it" sz="7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4.0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2" name="Google Shape;132;p37"/>
          <p:cNvSpPr txBox="1"/>
          <p:nvPr/>
        </p:nvSpPr>
        <p:spPr>
          <a:xfrm>
            <a:off x="2109925" y="4736225"/>
            <a:ext cx="5571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https://designers.italia.it/kit/interviste-utenti-stakeholder/ 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/>
          <p:nvPr/>
        </p:nvSpPr>
        <p:spPr>
          <a:xfrm>
            <a:off x="3996000" y="-5130"/>
            <a:ext cx="5148000" cy="515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5" name="Google Shape;245;p46"/>
          <p:cNvSpPr txBox="1"/>
          <p:nvPr/>
        </p:nvSpPr>
        <p:spPr>
          <a:xfrm>
            <a:off x="2846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Protocollo di ricerca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46" name="Google Shape;246;p46"/>
          <p:cNvSpPr txBox="1"/>
          <p:nvPr/>
        </p:nvSpPr>
        <p:spPr>
          <a:xfrm>
            <a:off x="244300" y="3041888"/>
            <a:ext cx="1879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Totale partecipanti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47" name="Google Shape;247;p46"/>
          <p:cNvCxnSpPr/>
          <p:nvPr/>
        </p:nvCxnSpPr>
        <p:spPr>
          <a:xfrm>
            <a:off x="337250" y="3053394"/>
            <a:ext cx="17862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46"/>
          <p:cNvSpPr txBox="1"/>
          <p:nvPr/>
        </p:nvSpPr>
        <p:spPr>
          <a:xfrm>
            <a:off x="238675" y="2437358"/>
            <a:ext cx="16521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36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b="1" lang="it" sz="36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b="1" sz="3600">
              <a:solidFill>
                <a:srgbClr val="0056CB"/>
              </a:solidFill>
              <a:highlight>
                <a:srgbClr val="00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49" name="Google Shape;249;p46"/>
          <p:cNvSpPr txBox="1"/>
          <p:nvPr/>
        </p:nvSpPr>
        <p:spPr>
          <a:xfrm>
            <a:off x="267300" y="1181675"/>
            <a:ext cx="3235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Composizione del campione: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0" name="Google Shape;250;p46"/>
          <p:cNvSpPr txBox="1"/>
          <p:nvPr/>
        </p:nvSpPr>
        <p:spPr>
          <a:xfrm>
            <a:off x="4392200" y="881127"/>
            <a:ext cx="4442100" cy="26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COMPETENZE DIGITALI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scarse;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sufficienti;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b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uone;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o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ttime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UTILIZZO DEL SERVIZIO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q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uasi mai;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saltuariamente;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r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egolarmente;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spesso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1" name="Google Shape;251;p46"/>
          <p:cNvSpPr txBox="1"/>
          <p:nvPr/>
        </p:nvSpPr>
        <p:spPr>
          <a:xfrm>
            <a:off x="4378745" y="305325"/>
            <a:ext cx="45975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PROPENSIONE ALL’USO DEL SERVIZIO DIGITALE</a:t>
            </a:r>
            <a:endParaRPr b="1" sz="13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52" name="Google Shape;252;p46"/>
          <p:cNvCxnSpPr/>
          <p:nvPr/>
        </p:nvCxnSpPr>
        <p:spPr>
          <a:xfrm>
            <a:off x="4466150" y="579505"/>
            <a:ext cx="44421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46"/>
          <p:cNvSpPr txBox="1"/>
          <p:nvPr/>
        </p:nvSpPr>
        <p:spPr>
          <a:xfrm>
            <a:off x="244300" y="3365618"/>
            <a:ext cx="1879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u="sng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→ collegamento al questionario di reclutamento utilizzato</a:t>
            </a:r>
            <a:endParaRPr sz="1100" u="sng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54" name="Google Shape;25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63" y="45321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/>
        </p:nvSpPr>
        <p:spPr>
          <a:xfrm>
            <a:off x="287600" y="2357946"/>
            <a:ext cx="1645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Descrivere in maniera concisa l’aspetto principale emerso rispettivamente a questo tema.</a:t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0" name="Google Shape;26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1" name="Google Shape;261;p47"/>
          <p:cNvSpPr txBox="1"/>
          <p:nvPr/>
        </p:nvSpPr>
        <p:spPr>
          <a:xfrm>
            <a:off x="2846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Temi emersi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62" name="Google Shape;262;p47"/>
          <p:cNvSpPr txBox="1"/>
          <p:nvPr/>
        </p:nvSpPr>
        <p:spPr>
          <a:xfrm>
            <a:off x="267837" y="1988834"/>
            <a:ext cx="970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TEMA 01</a:t>
            </a:r>
            <a:endParaRPr b="1"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63" name="Google Shape;263;p47"/>
          <p:cNvCxnSpPr/>
          <p:nvPr/>
        </p:nvCxnSpPr>
        <p:spPr>
          <a:xfrm>
            <a:off x="352900" y="2302557"/>
            <a:ext cx="16680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47"/>
          <p:cNvSpPr txBox="1"/>
          <p:nvPr/>
        </p:nvSpPr>
        <p:spPr>
          <a:xfrm>
            <a:off x="2462837" y="1988834"/>
            <a:ext cx="970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TEMA 02</a:t>
            </a:r>
            <a:endParaRPr b="1"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65" name="Google Shape;265;p47"/>
          <p:cNvCxnSpPr/>
          <p:nvPr/>
        </p:nvCxnSpPr>
        <p:spPr>
          <a:xfrm>
            <a:off x="2547900" y="2302557"/>
            <a:ext cx="16680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47"/>
          <p:cNvSpPr txBox="1"/>
          <p:nvPr/>
        </p:nvSpPr>
        <p:spPr>
          <a:xfrm>
            <a:off x="2482600" y="2357955"/>
            <a:ext cx="17958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Descrivere in maniera concisa l’aspetto più importante emerso rispettivamente a questo tema.</a:t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7" name="Google Shape;267;p47"/>
          <p:cNvSpPr txBox="1"/>
          <p:nvPr/>
        </p:nvSpPr>
        <p:spPr>
          <a:xfrm>
            <a:off x="4656937" y="1988834"/>
            <a:ext cx="970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TEMA 03</a:t>
            </a:r>
            <a:endParaRPr b="1"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68" name="Google Shape;268;p47"/>
          <p:cNvCxnSpPr/>
          <p:nvPr/>
        </p:nvCxnSpPr>
        <p:spPr>
          <a:xfrm>
            <a:off x="4742000" y="2302557"/>
            <a:ext cx="16680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47"/>
          <p:cNvSpPr txBox="1"/>
          <p:nvPr/>
        </p:nvSpPr>
        <p:spPr>
          <a:xfrm>
            <a:off x="4676700" y="2357955"/>
            <a:ext cx="17958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Descrivere in maniera concisa l’aspetto più importante emerso rispettivamente a questo tema.</a:t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0" name="Google Shape;270;p47"/>
          <p:cNvSpPr txBox="1"/>
          <p:nvPr/>
        </p:nvSpPr>
        <p:spPr>
          <a:xfrm>
            <a:off x="267300" y="1181677"/>
            <a:ext cx="5789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Durante la ricerca è emerso che...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1" name="Google Shape;271;p47"/>
          <p:cNvSpPr txBox="1"/>
          <p:nvPr/>
        </p:nvSpPr>
        <p:spPr>
          <a:xfrm>
            <a:off x="6938837" y="1988834"/>
            <a:ext cx="970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….</a:t>
            </a:r>
            <a:endParaRPr b="1"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72" name="Google Shape;272;p47"/>
          <p:cNvCxnSpPr/>
          <p:nvPr/>
        </p:nvCxnSpPr>
        <p:spPr>
          <a:xfrm>
            <a:off x="7023900" y="2302557"/>
            <a:ext cx="16680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47"/>
          <p:cNvSpPr txBox="1"/>
          <p:nvPr/>
        </p:nvSpPr>
        <p:spPr>
          <a:xfrm>
            <a:off x="6958600" y="2357946"/>
            <a:ext cx="1645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74" name="Google Shape;27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025" y="306375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/>
        </p:nvSpPr>
        <p:spPr>
          <a:xfrm>
            <a:off x="287600" y="1696143"/>
            <a:ext cx="29571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Descrizione dettagliata degli aspetti emersi rispetto a questa</a:t>
            </a:r>
            <a:r>
              <a:rPr lang="it" sz="12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rPr>
              <a:t> tematica</a:t>
            </a:r>
            <a:endParaRPr sz="1200">
              <a:solidFill>
                <a:srgbClr val="66666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0" name="Google Shape;280;p48"/>
          <p:cNvSpPr/>
          <p:nvPr/>
        </p:nvSpPr>
        <p:spPr>
          <a:xfrm>
            <a:off x="3996000" y="-5130"/>
            <a:ext cx="5148000" cy="51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2" name="Google Shape;282;p48"/>
          <p:cNvSpPr txBox="1"/>
          <p:nvPr/>
        </p:nvSpPr>
        <p:spPr>
          <a:xfrm>
            <a:off x="2846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Temi emersi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83" name="Google Shape;283;p48"/>
          <p:cNvSpPr txBox="1"/>
          <p:nvPr/>
        </p:nvSpPr>
        <p:spPr>
          <a:xfrm>
            <a:off x="267837" y="847949"/>
            <a:ext cx="970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TEMA 01</a:t>
            </a:r>
            <a:endParaRPr b="1"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4" name="Google Shape;284;p48"/>
          <p:cNvSpPr txBox="1"/>
          <p:nvPr/>
        </p:nvSpPr>
        <p:spPr>
          <a:xfrm>
            <a:off x="267300" y="1080772"/>
            <a:ext cx="319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Aspetto principale</a:t>
            </a:r>
            <a:endParaRPr b="1" sz="22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5" name="Google Shape;285;p48"/>
          <p:cNvSpPr txBox="1"/>
          <p:nvPr/>
        </p:nvSpPr>
        <p:spPr>
          <a:xfrm>
            <a:off x="4894901" y="1024525"/>
            <a:ext cx="3350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3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FOTO/SCHERMATA EVOCATIVA </a:t>
            </a:r>
            <a:br>
              <a:rPr b="1" lang="it" sz="13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13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O TRATTA DALLE INTERVISTE</a:t>
            </a:r>
            <a:endParaRPr b="1" sz="13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86" name="Google Shape;28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63" y="453210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8"/>
          <p:cNvSpPr/>
          <p:nvPr/>
        </p:nvSpPr>
        <p:spPr>
          <a:xfrm>
            <a:off x="4270650" y="2500202"/>
            <a:ext cx="2693700" cy="24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8"/>
          <p:cNvSpPr txBox="1"/>
          <p:nvPr/>
        </p:nvSpPr>
        <p:spPr>
          <a:xfrm>
            <a:off x="4398723" y="2694064"/>
            <a:ext cx="24084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“Citazione tratta dalle interviste”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NOME FITTIZIO, ETÀ E PROVENIENZA</a:t>
            </a:r>
            <a:endParaRPr i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/>
        </p:nvSpPr>
        <p:spPr>
          <a:xfrm>
            <a:off x="287600" y="1696143"/>
            <a:ext cx="29571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Descrizione dettagliata degli aspetti emersi rispetto a questa tematica</a:t>
            </a:r>
            <a:endParaRPr sz="1200">
              <a:solidFill>
                <a:srgbClr val="66666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4" name="Google Shape;294;p49"/>
          <p:cNvSpPr/>
          <p:nvPr/>
        </p:nvSpPr>
        <p:spPr>
          <a:xfrm>
            <a:off x="3996000" y="-5130"/>
            <a:ext cx="5148000" cy="51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6" name="Google Shape;296;p49"/>
          <p:cNvSpPr txBox="1"/>
          <p:nvPr/>
        </p:nvSpPr>
        <p:spPr>
          <a:xfrm>
            <a:off x="2846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Temi emersi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97" name="Google Shape;297;p49"/>
          <p:cNvSpPr txBox="1"/>
          <p:nvPr/>
        </p:nvSpPr>
        <p:spPr>
          <a:xfrm>
            <a:off x="267837" y="847949"/>
            <a:ext cx="970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TEMA 02</a:t>
            </a:r>
            <a:endParaRPr b="1"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56CB"/>
              </a:solidFill>
              <a:highlight>
                <a:srgbClr val="00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8" name="Google Shape;298;p49"/>
          <p:cNvSpPr txBox="1"/>
          <p:nvPr/>
        </p:nvSpPr>
        <p:spPr>
          <a:xfrm>
            <a:off x="267300" y="1080772"/>
            <a:ext cx="319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Aspetto principale</a:t>
            </a:r>
            <a:endParaRPr b="1" sz="22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9" name="Google Shape;299;p49"/>
          <p:cNvSpPr txBox="1"/>
          <p:nvPr/>
        </p:nvSpPr>
        <p:spPr>
          <a:xfrm>
            <a:off x="4894901" y="1024525"/>
            <a:ext cx="3350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3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FOTO/SCHERMATA EVOCATIVA </a:t>
            </a:r>
            <a:br>
              <a:rPr b="1" lang="it" sz="13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13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O TRATTA DALLE INTERVISTE</a:t>
            </a:r>
            <a:endParaRPr b="1" sz="13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00" name="Google Shape;30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63" y="453210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9"/>
          <p:cNvSpPr/>
          <p:nvPr/>
        </p:nvSpPr>
        <p:spPr>
          <a:xfrm>
            <a:off x="4270650" y="2500202"/>
            <a:ext cx="2693700" cy="24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9"/>
          <p:cNvSpPr txBox="1"/>
          <p:nvPr/>
        </p:nvSpPr>
        <p:spPr>
          <a:xfrm>
            <a:off x="4398723" y="2694064"/>
            <a:ext cx="24084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“Citazione tratta dalle interviste”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NOME FITTIZIO, ETÀ E PROVENIENZA</a:t>
            </a:r>
            <a:endParaRPr i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/>
        </p:nvSpPr>
        <p:spPr>
          <a:xfrm>
            <a:off x="287600" y="1696143"/>
            <a:ext cx="29571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Descrizione dettagliata degli aspetti emersi rispetto a questa tematica</a:t>
            </a:r>
            <a:endParaRPr sz="1200">
              <a:solidFill>
                <a:srgbClr val="66666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8" name="Google Shape;308;p50"/>
          <p:cNvSpPr/>
          <p:nvPr/>
        </p:nvSpPr>
        <p:spPr>
          <a:xfrm>
            <a:off x="3996000" y="-5130"/>
            <a:ext cx="5148000" cy="51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0"/>
          <p:cNvSpPr/>
          <p:nvPr/>
        </p:nvSpPr>
        <p:spPr>
          <a:xfrm>
            <a:off x="4270650" y="2500202"/>
            <a:ext cx="2693700" cy="24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11" name="Google Shape;311;p50"/>
          <p:cNvSpPr txBox="1"/>
          <p:nvPr/>
        </p:nvSpPr>
        <p:spPr>
          <a:xfrm>
            <a:off x="2846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Temi emersi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12" name="Google Shape;312;p50"/>
          <p:cNvSpPr txBox="1"/>
          <p:nvPr/>
        </p:nvSpPr>
        <p:spPr>
          <a:xfrm>
            <a:off x="267837" y="847949"/>
            <a:ext cx="970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TEMA 03</a:t>
            </a:r>
            <a:endParaRPr b="1" sz="1200">
              <a:solidFill>
                <a:srgbClr val="0056CB"/>
              </a:solidFill>
              <a:highlight>
                <a:srgbClr val="00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3" name="Google Shape;313;p50"/>
          <p:cNvSpPr txBox="1"/>
          <p:nvPr/>
        </p:nvSpPr>
        <p:spPr>
          <a:xfrm>
            <a:off x="4398723" y="2694064"/>
            <a:ext cx="24084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“Citazione tratta dalle interviste”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NOME FITTIZIO, ETÀ E PROVENIENZA</a:t>
            </a:r>
            <a:endParaRPr i="1"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4" name="Google Shape;314;p50"/>
          <p:cNvSpPr txBox="1"/>
          <p:nvPr/>
        </p:nvSpPr>
        <p:spPr>
          <a:xfrm>
            <a:off x="267300" y="1080772"/>
            <a:ext cx="319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Aspetto principale</a:t>
            </a:r>
            <a:endParaRPr b="1" sz="22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5" name="Google Shape;315;p50"/>
          <p:cNvSpPr txBox="1"/>
          <p:nvPr/>
        </p:nvSpPr>
        <p:spPr>
          <a:xfrm>
            <a:off x="4894901" y="1024525"/>
            <a:ext cx="3350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FOTO/SCHERMATA EVOCATIVA </a:t>
            </a:r>
            <a:br>
              <a:rPr b="1" lang="it" sz="13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13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O TRATTA DALLE INTERVISTE</a:t>
            </a:r>
            <a:endParaRPr b="1" sz="13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16" name="Google Shape;31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63" y="45321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322" name="Google Shape;322;p51"/>
          <p:cNvCxnSpPr/>
          <p:nvPr/>
        </p:nvCxnSpPr>
        <p:spPr>
          <a:xfrm>
            <a:off x="3219450" y="2583290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51"/>
          <p:cNvSpPr txBox="1"/>
          <p:nvPr/>
        </p:nvSpPr>
        <p:spPr>
          <a:xfrm>
            <a:off x="2448900" y="2817023"/>
            <a:ext cx="4246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Riflessioni e spunti per potenziali interventi migliorativi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4" name="Google Shape;324;p51"/>
          <p:cNvSpPr txBox="1"/>
          <p:nvPr/>
        </p:nvSpPr>
        <p:spPr>
          <a:xfrm>
            <a:off x="908450" y="946900"/>
            <a:ext cx="73269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Conclusioni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25" name="Google Shape;32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36225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31" name="Google Shape;331;p52"/>
          <p:cNvSpPr txBox="1"/>
          <p:nvPr/>
        </p:nvSpPr>
        <p:spPr>
          <a:xfrm>
            <a:off x="2846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Conclusioni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32" name="Google Shape;332;p52"/>
          <p:cNvSpPr txBox="1"/>
          <p:nvPr/>
        </p:nvSpPr>
        <p:spPr>
          <a:xfrm>
            <a:off x="267837" y="1988834"/>
            <a:ext cx="970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TEMA 01</a:t>
            </a:r>
            <a:endParaRPr b="1"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33" name="Google Shape;333;p52"/>
          <p:cNvCxnSpPr/>
          <p:nvPr/>
        </p:nvCxnSpPr>
        <p:spPr>
          <a:xfrm>
            <a:off x="352900" y="2302557"/>
            <a:ext cx="16680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52"/>
          <p:cNvSpPr txBox="1"/>
          <p:nvPr/>
        </p:nvSpPr>
        <p:spPr>
          <a:xfrm>
            <a:off x="287600" y="2357946"/>
            <a:ext cx="1645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5" name="Google Shape;335;p52"/>
          <p:cNvSpPr txBox="1"/>
          <p:nvPr/>
        </p:nvSpPr>
        <p:spPr>
          <a:xfrm>
            <a:off x="2462837" y="1988834"/>
            <a:ext cx="970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TEMA 03</a:t>
            </a:r>
            <a:endParaRPr b="1"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56CB"/>
              </a:solidFill>
              <a:highlight>
                <a:srgbClr val="00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36" name="Google Shape;336;p52"/>
          <p:cNvCxnSpPr/>
          <p:nvPr/>
        </p:nvCxnSpPr>
        <p:spPr>
          <a:xfrm>
            <a:off x="2547900" y="2302557"/>
            <a:ext cx="16680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52"/>
          <p:cNvSpPr txBox="1"/>
          <p:nvPr/>
        </p:nvSpPr>
        <p:spPr>
          <a:xfrm>
            <a:off x="2482600" y="2357955"/>
            <a:ext cx="17958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8" name="Google Shape;338;p52"/>
          <p:cNvSpPr txBox="1"/>
          <p:nvPr/>
        </p:nvSpPr>
        <p:spPr>
          <a:xfrm>
            <a:off x="4656937" y="1988834"/>
            <a:ext cx="970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TEMA 03</a:t>
            </a:r>
            <a:endParaRPr b="1"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56CB"/>
              </a:solidFill>
              <a:highlight>
                <a:srgbClr val="00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39" name="Google Shape;339;p52"/>
          <p:cNvCxnSpPr/>
          <p:nvPr/>
        </p:nvCxnSpPr>
        <p:spPr>
          <a:xfrm>
            <a:off x="4742000" y="2302557"/>
            <a:ext cx="16680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52"/>
          <p:cNvSpPr txBox="1"/>
          <p:nvPr/>
        </p:nvSpPr>
        <p:spPr>
          <a:xfrm>
            <a:off x="4676700" y="2357955"/>
            <a:ext cx="17958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1" name="Google Shape;341;p52"/>
          <p:cNvSpPr txBox="1"/>
          <p:nvPr/>
        </p:nvSpPr>
        <p:spPr>
          <a:xfrm>
            <a:off x="267300" y="1181677"/>
            <a:ext cx="5789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In futuro sarebbe bene...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2" name="Google Shape;342;p52"/>
          <p:cNvSpPr txBox="1"/>
          <p:nvPr/>
        </p:nvSpPr>
        <p:spPr>
          <a:xfrm>
            <a:off x="6938837" y="1988834"/>
            <a:ext cx="970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200">
              <a:solidFill>
                <a:srgbClr val="0056CB"/>
              </a:solidFill>
              <a:highlight>
                <a:srgbClr val="00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43" name="Google Shape;343;p52"/>
          <p:cNvCxnSpPr/>
          <p:nvPr/>
        </p:nvCxnSpPr>
        <p:spPr>
          <a:xfrm>
            <a:off x="7023900" y="2302557"/>
            <a:ext cx="16680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52"/>
          <p:cNvSpPr txBox="1"/>
          <p:nvPr/>
        </p:nvSpPr>
        <p:spPr>
          <a:xfrm>
            <a:off x="6958600" y="2357946"/>
            <a:ext cx="1645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45" name="Google Shape;34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63" y="45321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6CC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/>
          <p:nvPr/>
        </p:nvSpPr>
        <p:spPr>
          <a:xfrm>
            <a:off x="6372525" y="2115750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Copyright (c) 2021 Presidenza del Consiglio dei Ministri - Dipartimento per la trasformazione digitale. </a:t>
            </a:r>
            <a:r>
              <a:rPr b="1"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51" name="Google Shape;35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368113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/>
          <p:nvPr/>
        </p:nvSpPr>
        <p:spPr>
          <a:xfrm>
            <a:off x="386575" y="2627145"/>
            <a:ext cx="21027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in breve il protocollo di ricerca che hai utilizzato e il panel coinvolto 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dando evidenza ai temi della ricerca e ai risultati del questionario di reclutamento.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8" name="Google Shape;13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39" name="Google Shape;139;p38"/>
          <p:cNvSpPr txBox="1"/>
          <p:nvPr/>
        </p:nvSpPr>
        <p:spPr>
          <a:xfrm>
            <a:off x="3608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Istruzion</a:t>
            </a: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40" name="Google Shape;140;p38"/>
          <p:cNvSpPr txBox="1"/>
          <p:nvPr/>
        </p:nvSpPr>
        <p:spPr>
          <a:xfrm>
            <a:off x="360825" y="1068052"/>
            <a:ext cx="68634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Prepara un documento che riassume </a:t>
            </a:r>
            <a:b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le informazioni raccolte durante le interviste:</a:t>
            </a:r>
            <a:endParaRPr b="1" sz="24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1" name="Google Shape;141;p38"/>
          <p:cNvSpPr txBox="1"/>
          <p:nvPr/>
        </p:nvSpPr>
        <p:spPr>
          <a:xfrm>
            <a:off x="38125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accent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01</a:t>
            </a:r>
            <a:endParaRPr sz="1800">
              <a:solidFill>
                <a:schemeClr val="accent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2" name="Google Shape;142;p38"/>
          <p:cNvSpPr txBox="1"/>
          <p:nvPr/>
        </p:nvSpPr>
        <p:spPr>
          <a:xfrm>
            <a:off x="2512834" y="2627145"/>
            <a:ext cx="19641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Riassumi i temi principali emersi dalla ricerca, 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ovvero le ispirazioni, necessità o criticità trasversali, condivise da tutti i partecipanti.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3" name="Google Shape;143;p38"/>
          <p:cNvSpPr txBox="1"/>
          <p:nvPr/>
        </p:nvSpPr>
        <p:spPr>
          <a:xfrm>
            <a:off x="4617675" y="2627145"/>
            <a:ext cx="21027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i principali archetipi di comportamento individuati,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raccontando il loro profilo e la mappatura della loro esperienza attuale di interazione con il servizio.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" name="Google Shape;144;p38"/>
          <p:cNvSpPr txBox="1"/>
          <p:nvPr/>
        </p:nvSpPr>
        <p:spPr>
          <a:xfrm>
            <a:off x="463860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accent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03</a:t>
            </a:r>
            <a:endParaRPr sz="1800">
              <a:solidFill>
                <a:schemeClr val="accent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5" name="Google Shape;145;p38"/>
          <p:cNvSpPr txBox="1"/>
          <p:nvPr/>
        </p:nvSpPr>
        <p:spPr>
          <a:xfrm>
            <a:off x="250992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accent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02</a:t>
            </a:r>
            <a:endParaRPr sz="1800">
              <a:solidFill>
                <a:schemeClr val="accent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6" name="Google Shape;146;p38"/>
          <p:cNvSpPr txBox="1"/>
          <p:nvPr/>
        </p:nvSpPr>
        <p:spPr>
          <a:xfrm>
            <a:off x="6761950" y="2627145"/>
            <a:ext cx="2046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Trasforma i temi e le criticità individuate in una serie di opportunità progettuali, 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 stabiliscono una direzione su cui lavorare coerente con quanto emerso durante le attività di ricerca.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7" name="Google Shape;147;p38"/>
          <p:cNvSpPr txBox="1"/>
          <p:nvPr/>
        </p:nvSpPr>
        <p:spPr>
          <a:xfrm>
            <a:off x="676727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accent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04</a:t>
            </a:r>
            <a:endParaRPr sz="1800">
              <a:solidFill>
                <a:schemeClr val="accent6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148" name="Google Shape;1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025" y="306375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9"/>
          <p:cNvPicPr preferRelativeResize="0"/>
          <p:nvPr/>
        </p:nvPicPr>
        <p:blipFill rotWithShape="1">
          <a:blip r:embed="rId3">
            <a:alphaModFix/>
          </a:blip>
          <a:srcRect b="8933" l="9672" r="17051" t="25809"/>
          <a:stretch/>
        </p:blipFill>
        <p:spPr>
          <a:xfrm>
            <a:off x="0" y="0"/>
            <a:ext cx="9143998" cy="518669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9"/>
          <p:cNvSpPr/>
          <p:nvPr/>
        </p:nvSpPr>
        <p:spPr>
          <a:xfrm>
            <a:off x="0" y="-21600"/>
            <a:ext cx="9144000" cy="5208300"/>
          </a:xfrm>
          <a:prstGeom prst="rect">
            <a:avLst/>
          </a:prstGeom>
          <a:solidFill>
            <a:srgbClr val="0066CC">
              <a:alpha val="7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6" name="Google Shape;156;p39"/>
          <p:cNvSpPr txBox="1"/>
          <p:nvPr/>
        </p:nvSpPr>
        <p:spPr>
          <a:xfrm>
            <a:off x="3171925" y="1334972"/>
            <a:ext cx="2782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7" name="Google Shape;157;p39"/>
          <p:cNvSpPr txBox="1"/>
          <p:nvPr/>
        </p:nvSpPr>
        <p:spPr>
          <a:xfrm>
            <a:off x="1160625" y="1871000"/>
            <a:ext cx="6822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Nome del progetto </a:t>
            </a:r>
            <a:endParaRPr sz="46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58" name="Google Shape;158;p39"/>
          <p:cNvCxnSpPr/>
          <p:nvPr/>
        </p:nvCxnSpPr>
        <p:spPr>
          <a:xfrm>
            <a:off x="3219450" y="3289400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39"/>
          <p:cNvSpPr txBox="1"/>
          <p:nvPr/>
        </p:nvSpPr>
        <p:spPr>
          <a:xfrm>
            <a:off x="3171925" y="3365600"/>
            <a:ext cx="2782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AUTORE DELLA RICERCA</a:t>
            </a:r>
            <a:b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QUALITATIVA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0" name="Google Shape;16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9425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 txBox="1"/>
          <p:nvPr/>
        </p:nvSpPr>
        <p:spPr>
          <a:xfrm>
            <a:off x="5543100" y="1649675"/>
            <a:ext cx="21459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PANORAMICA DELLA RICERCA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TEMI EMERSI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CONCLUSIONI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6" name="Google Shape;16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7" name="Google Shape;167;p40"/>
          <p:cNvSpPr txBox="1"/>
          <p:nvPr/>
        </p:nvSpPr>
        <p:spPr>
          <a:xfrm>
            <a:off x="267300" y="1181677"/>
            <a:ext cx="4339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Questo report di ricerca descrive le evidenze della ricerca e presenta le opportunità di intervento emerse.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8" name="Google Shape;168;p40"/>
          <p:cNvSpPr txBox="1"/>
          <p:nvPr/>
        </p:nvSpPr>
        <p:spPr>
          <a:xfrm>
            <a:off x="2846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Indice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5553658" y="1240011"/>
            <a:ext cx="2723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INDICE DEI CONTENUTI</a:t>
            </a:r>
            <a:endParaRPr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70" name="Google Shape;170;p40"/>
          <p:cNvCxnSpPr/>
          <p:nvPr/>
        </p:nvCxnSpPr>
        <p:spPr>
          <a:xfrm>
            <a:off x="5641050" y="1554255"/>
            <a:ext cx="27207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40"/>
          <p:cNvSpPr txBox="1"/>
          <p:nvPr/>
        </p:nvSpPr>
        <p:spPr>
          <a:xfrm>
            <a:off x="7689000" y="1649650"/>
            <a:ext cx="6798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pag. </a:t>
            </a:r>
            <a:r>
              <a:rPr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pag. </a:t>
            </a:r>
            <a:r>
              <a:rPr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pag. </a:t>
            </a:r>
            <a:r>
              <a:rPr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72" name="Google Shape;1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025" y="306375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178" name="Google Shape;178;p41"/>
          <p:cNvCxnSpPr/>
          <p:nvPr/>
        </p:nvCxnSpPr>
        <p:spPr>
          <a:xfrm>
            <a:off x="3219450" y="2583290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41"/>
          <p:cNvSpPr txBox="1"/>
          <p:nvPr/>
        </p:nvSpPr>
        <p:spPr>
          <a:xfrm>
            <a:off x="2448900" y="2817023"/>
            <a:ext cx="4246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Partecipanti e metodi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ricerca utilizzati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" name="Google Shape;180;p41"/>
          <p:cNvSpPr txBox="1"/>
          <p:nvPr/>
        </p:nvSpPr>
        <p:spPr>
          <a:xfrm>
            <a:off x="908450" y="946900"/>
            <a:ext cx="73269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Panoramica della ricerca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81" name="Google Shape;1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36225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 txBox="1"/>
          <p:nvPr/>
        </p:nvSpPr>
        <p:spPr>
          <a:xfrm>
            <a:off x="5124450" y="1181675"/>
            <a:ext cx="33480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Indica i </a:t>
            </a:r>
            <a:r>
              <a:rPr b="1" lang="it" sz="16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macro-temi affrontati</a:t>
            </a:r>
            <a:endParaRPr b="1" sz="16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56CB"/>
              </a:solidFill>
              <a:highlight>
                <a:srgbClr val="00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tillium Web"/>
              <a:buChar char="●"/>
            </a:pPr>
            <a:r>
              <a:rPr b="1" lang="it" sz="16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…</a:t>
            </a:r>
            <a:endParaRPr b="1" sz="16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tillium Web"/>
              <a:buChar char="●"/>
            </a:pPr>
            <a:r>
              <a:rPr b="1" lang="it" sz="16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…</a:t>
            </a:r>
            <a:endParaRPr b="1" sz="16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tillium Web"/>
              <a:buChar char="●"/>
            </a:pPr>
            <a:r>
              <a:rPr b="1" lang="it" sz="16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...</a:t>
            </a:r>
            <a:endParaRPr b="1" sz="16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7" name="Google Shape;1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8" name="Google Shape;188;p42"/>
          <p:cNvSpPr txBox="1"/>
          <p:nvPr/>
        </p:nvSpPr>
        <p:spPr>
          <a:xfrm>
            <a:off x="267300" y="1181677"/>
            <a:ext cx="4339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Scrivi qui l’obiettivo della</a:t>
            </a:r>
            <a:endParaRPr b="1" sz="24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ricerca utente condotta</a:t>
            </a:r>
            <a:endParaRPr b="1" sz="24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9" name="Google Shape;189;p42"/>
          <p:cNvSpPr txBox="1"/>
          <p:nvPr/>
        </p:nvSpPr>
        <p:spPr>
          <a:xfrm>
            <a:off x="2846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Obiettivo 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90" name="Google Shape;1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025" y="306375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idx="12" type="sldNum"/>
          </p:nvPr>
        </p:nvSpPr>
        <p:spPr>
          <a:xfrm>
            <a:off x="8472458" y="4196895"/>
            <a:ext cx="548700" cy="3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6" name="Google Shape;196;p43"/>
          <p:cNvSpPr txBox="1"/>
          <p:nvPr/>
        </p:nvSpPr>
        <p:spPr>
          <a:xfrm>
            <a:off x="2846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Protocollo di ricerca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97" name="Google Shape;197;p43"/>
          <p:cNvSpPr/>
          <p:nvPr/>
        </p:nvSpPr>
        <p:spPr>
          <a:xfrm>
            <a:off x="352900" y="2080375"/>
            <a:ext cx="414000" cy="414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43"/>
          <p:cNvCxnSpPr/>
          <p:nvPr/>
        </p:nvCxnSpPr>
        <p:spPr>
          <a:xfrm>
            <a:off x="352900" y="3072845"/>
            <a:ext cx="1668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43"/>
          <p:cNvSpPr txBox="1"/>
          <p:nvPr/>
        </p:nvSpPr>
        <p:spPr>
          <a:xfrm>
            <a:off x="287600" y="3128235"/>
            <a:ext cx="16455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Abbiamo distribuito il questionario tramite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[canale]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per raggiungere i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[target]</a:t>
            </a:r>
            <a:r>
              <a:rPr lang="it" sz="1200">
                <a:solidFill>
                  <a:srgbClr val="434343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,</a:t>
            </a:r>
            <a:r>
              <a:rPr lang="it" sz="1200">
                <a:solidFill>
                  <a:srgbClr val="434343"/>
                </a:solidFill>
                <a:highlight>
                  <a:srgbClr val="00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ricevendo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risposte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00" name="Google Shape;200;p43"/>
          <p:cNvCxnSpPr/>
          <p:nvPr/>
        </p:nvCxnSpPr>
        <p:spPr>
          <a:xfrm>
            <a:off x="2547900" y="3072845"/>
            <a:ext cx="1668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43"/>
          <p:cNvSpPr txBox="1"/>
          <p:nvPr/>
        </p:nvSpPr>
        <p:spPr>
          <a:xfrm>
            <a:off x="2482600" y="3128225"/>
            <a:ext cx="17331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Sono state somministrate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interviste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strutturate/semi-strutturate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coinvolgendo i partecipanti in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presenza/da remoto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(durata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1 ora circa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2" name="Google Shape;202;p43"/>
          <p:cNvSpPr txBox="1"/>
          <p:nvPr/>
        </p:nvSpPr>
        <p:spPr>
          <a:xfrm>
            <a:off x="267300" y="1181679"/>
            <a:ext cx="4478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Svolgimento della ricerca</a:t>
            </a: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03" name="Google Shape;203;p43"/>
          <p:cNvCxnSpPr/>
          <p:nvPr/>
        </p:nvCxnSpPr>
        <p:spPr>
          <a:xfrm>
            <a:off x="4829675" y="3072845"/>
            <a:ext cx="1668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43"/>
          <p:cNvSpPr txBox="1"/>
          <p:nvPr/>
        </p:nvSpPr>
        <p:spPr>
          <a:xfrm>
            <a:off x="4764375" y="3128235"/>
            <a:ext cx="16455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Le evidenze sono state raccolte e rielaborate trasversalmente in modo da identificare i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temi chiave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5" name="Google Shape;205;p43"/>
          <p:cNvSpPr txBox="1"/>
          <p:nvPr/>
        </p:nvSpPr>
        <p:spPr>
          <a:xfrm>
            <a:off x="352900" y="2147750"/>
            <a:ext cx="414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01</a:t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6" name="Google Shape;206;p43"/>
          <p:cNvSpPr/>
          <p:nvPr/>
        </p:nvSpPr>
        <p:spPr>
          <a:xfrm>
            <a:off x="2547900" y="2080375"/>
            <a:ext cx="414000" cy="414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47900" y="2147750"/>
            <a:ext cx="414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02</a:t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8" name="Google Shape;208;p43"/>
          <p:cNvSpPr/>
          <p:nvPr/>
        </p:nvSpPr>
        <p:spPr>
          <a:xfrm>
            <a:off x="4829675" y="2080375"/>
            <a:ext cx="414000" cy="414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3"/>
          <p:cNvSpPr txBox="1"/>
          <p:nvPr/>
        </p:nvSpPr>
        <p:spPr>
          <a:xfrm>
            <a:off x="4829675" y="2147750"/>
            <a:ext cx="414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03</a:t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10" name="Google Shape;210;p43"/>
          <p:cNvSpPr txBox="1"/>
          <p:nvPr/>
        </p:nvSpPr>
        <p:spPr>
          <a:xfrm>
            <a:off x="267825" y="2593456"/>
            <a:ext cx="1950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accent6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QUESTIONARIO DI RECLUTAMENTO</a:t>
            </a:r>
            <a:endParaRPr b="1" sz="1200">
              <a:solidFill>
                <a:schemeClr val="accent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1" name="Google Shape;211;p43"/>
          <p:cNvSpPr txBox="1"/>
          <p:nvPr/>
        </p:nvSpPr>
        <p:spPr>
          <a:xfrm>
            <a:off x="2461133" y="2593473"/>
            <a:ext cx="1754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accent6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INTERVISTE INDIVIDUALI</a:t>
            </a:r>
            <a:endParaRPr b="1" sz="1200">
              <a:solidFill>
                <a:schemeClr val="accent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2" name="Google Shape;212;p43"/>
          <p:cNvSpPr txBox="1"/>
          <p:nvPr/>
        </p:nvSpPr>
        <p:spPr>
          <a:xfrm>
            <a:off x="4742903" y="2593473"/>
            <a:ext cx="1754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accent6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ANALISI DEI RISULTATI</a:t>
            </a:r>
            <a:endParaRPr b="1" sz="1200">
              <a:solidFill>
                <a:schemeClr val="accent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13" name="Google Shape;21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025" y="306375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/>
          <p:nvPr/>
        </p:nvSpPr>
        <p:spPr>
          <a:xfrm>
            <a:off x="3996000" y="-5130"/>
            <a:ext cx="5148000" cy="515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19" name="Google Shape;21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20" name="Google Shape;220;p44"/>
          <p:cNvSpPr txBox="1"/>
          <p:nvPr/>
        </p:nvSpPr>
        <p:spPr>
          <a:xfrm>
            <a:off x="2846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Protocollo di ricerca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1" name="Google Shape;221;p44"/>
          <p:cNvSpPr txBox="1"/>
          <p:nvPr/>
        </p:nvSpPr>
        <p:spPr>
          <a:xfrm>
            <a:off x="244300" y="3041888"/>
            <a:ext cx="1879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Totale partecipanti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22" name="Google Shape;222;p44"/>
          <p:cNvCxnSpPr/>
          <p:nvPr/>
        </p:nvCxnSpPr>
        <p:spPr>
          <a:xfrm>
            <a:off x="337250" y="3053394"/>
            <a:ext cx="17862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44"/>
          <p:cNvSpPr txBox="1"/>
          <p:nvPr/>
        </p:nvSpPr>
        <p:spPr>
          <a:xfrm>
            <a:off x="238675" y="2437358"/>
            <a:ext cx="16521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36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b="1" lang="it" sz="36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</a:t>
            </a:r>
            <a:endParaRPr b="1" sz="36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4" name="Google Shape;224;p44"/>
          <p:cNvSpPr txBox="1"/>
          <p:nvPr/>
        </p:nvSpPr>
        <p:spPr>
          <a:xfrm>
            <a:off x="267300" y="1181675"/>
            <a:ext cx="3235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Composizione del campione: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" name="Google Shape;225;p44"/>
          <p:cNvSpPr txBox="1"/>
          <p:nvPr/>
        </p:nvSpPr>
        <p:spPr>
          <a:xfrm>
            <a:off x="4392200" y="881127"/>
            <a:ext cx="4442100" cy="26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ETÀ: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&lt; 18;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19-30;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31-40;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41-50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51-60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&gt; 60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GENERE: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uomini;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donne; 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n° </a:t>
            </a:r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00/TOT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altro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PROVENIENZA:</a:t>
            </a:r>
            <a:b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i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da customizzare in base granularità della domanda posta</a:t>
            </a:r>
            <a:endParaRPr i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6" name="Google Shape;226;p44"/>
          <p:cNvSpPr txBox="1"/>
          <p:nvPr/>
        </p:nvSpPr>
        <p:spPr>
          <a:xfrm>
            <a:off x="4378758" y="305319"/>
            <a:ext cx="2723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PARAMETRI DEMOGRAFICI</a:t>
            </a:r>
            <a:endParaRPr b="1" sz="13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27" name="Google Shape;227;p44"/>
          <p:cNvCxnSpPr/>
          <p:nvPr/>
        </p:nvCxnSpPr>
        <p:spPr>
          <a:xfrm>
            <a:off x="4466150" y="579505"/>
            <a:ext cx="44421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44"/>
          <p:cNvSpPr txBox="1"/>
          <p:nvPr/>
        </p:nvSpPr>
        <p:spPr>
          <a:xfrm>
            <a:off x="244300" y="3365618"/>
            <a:ext cx="1879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u="sng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→ collegamento al questionario di reclutamento utilizzato</a:t>
            </a:r>
            <a:endParaRPr sz="1100" u="sng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29" name="Google Shape;22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63" y="45321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235" name="Google Shape;235;p45"/>
          <p:cNvCxnSpPr/>
          <p:nvPr/>
        </p:nvCxnSpPr>
        <p:spPr>
          <a:xfrm>
            <a:off x="3219450" y="2583290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45"/>
          <p:cNvSpPr txBox="1"/>
          <p:nvPr/>
        </p:nvSpPr>
        <p:spPr>
          <a:xfrm>
            <a:off x="2448900" y="2817023"/>
            <a:ext cx="4246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Informazioni</a:t>
            </a: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necessità chiave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rilevate durante la ricerca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7" name="Google Shape;237;p45"/>
          <p:cNvSpPr txBox="1"/>
          <p:nvPr/>
        </p:nvSpPr>
        <p:spPr>
          <a:xfrm>
            <a:off x="908450" y="946900"/>
            <a:ext cx="73269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Temi emersi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38" name="Google Shape;23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36225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7F7F7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66CC"/>
      </a:accent6>
      <a:hlink>
        <a:srgbClr val="0066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