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715000" cx="9144000"/>
  <p:notesSz cx="6858000" cy="9144000"/>
  <p:embeddedFontLst>
    <p:embeddedFont>
      <p:font typeface="Titillium Web SemiBold"/>
      <p:regular r:id="rId27"/>
      <p:bold r:id="rId28"/>
      <p:italic r:id="rId29"/>
      <p:boldItalic r:id="rId30"/>
    </p:embeddedFont>
    <p:embeddedFont>
      <p:font typeface="Roboto Mono Light"/>
      <p:regular r:id="rId31"/>
      <p:bold r:id="rId32"/>
      <p:italic r:id="rId33"/>
      <p:boldItalic r:id="rId34"/>
    </p:embeddedFont>
    <p:embeddedFont>
      <p:font typeface="Titillium Web"/>
      <p:regular r:id="rId35"/>
      <p:bold r:id="rId36"/>
      <p:italic r:id="rId37"/>
      <p:boldItalic r:id="rId38"/>
    </p:embeddedFont>
    <p:embeddedFont>
      <p:font typeface="Titillium Web 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9AA0A6"/>
          </p15:clr>
        </p15:guide>
        <p15:guide id="2" pos="2880">
          <p15:clr>
            <a:srgbClr val="9AA0A6"/>
          </p15:clr>
        </p15:guide>
        <p15:guide id="3" pos="1917">
          <p15:clr>
            <a:srgbClr val="9AA0A6"/>
          </p15:clr>
        </p15:guide>
        <p15:guide id="4" orient="horz" pos="504">
          <p15:clr>
            <a:srgbClr val="9AA0A6"/>
          </p15:clr>
        </p15:guide>
        <p15:guide id="5" orient="horz" pos="505">
          <p15:clr>
            <a:srgbClr val="9AA0A6"/>
          </p15:clr>
        </p15:guide>
        <p15:guide id="6" pos="452">
          <p15:clr>
            <a:srgbClr val="9AA0A6"/>
          </p15:clr>
        </p15:guide>
        <p15:guide id="7" orient="horz" pos="1469">
          <p15:clr>
            <a:srgbClr val="9AA0A6"/>
          </p15:clr>
        </p15:guide>
        <p15:guide id="8" pos="2659">
          <p15:clr>
            <a:srgbClr val="9AA0A6"/>
          </p15:clr>
        </p15:guide>
        <p15:guide id="9" pos="5629">
          <p15:clr>
            <a:srgbClr val="9AA0A6"/>
          </p15:clr>
        </p15:guide>
        <p15:guide id="10" orient="horz" pos="1625">
          <p15:clr>
            <a:srgbClr val="9AA0A6"/>
          </p15:clr>
        </p15:guide>
        <p15:guide id="11" orient="horz" pos="316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  <p:guide pos="1917"/>
        <p:guide pos="504" orient="horz"/>
        <p:guide pos="505" orient="horz"/>
        <p:guide pos="452"/>
        <p:guide pos="1469" orient="horz"/>
        <p:guide pos="2659"/>
        <p:guide pos="5629"/>
        <p:guide pos="1625" orient="horz"/>
        <p:guide pos="316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Light-bold.fntdata"/><Relationship Id="rId20" Type="http://schemas.openxmlformats.org/officeDocument/2006/relationships/slide" Target="slides/slide13.xml"/><Relationship Id="rId42" Type="http://schemas.openxmlformats.org/officeDocument/2006/relationships/font" Target="fonts/TitilliumWebLight-boldItalic.fntdata"/><Relationship Id="rId41" Type="http://schemas.openxmlformats.org/officeDocument/2006/relationships/font" Target="fonts/TitilliumWebLight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TitilliumWebSemiBold-bold.fntdata"/><Relationship Id="rId27" Type="http://schemas.openxmlformats.org/officeDocument/2006/relationships/font" Target="fonts/TitilliumWebSemiBold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TitilliumWebSemiBold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onoLight-regular.fntdata"/><Relationship Id="rId30" Type="http://schemas.openxmlformats.org/officeDocument/2006/relationships/font" Target="fonts/TitilliumWebSemiBold-boldItalic.fntdata"/><Relationship Id="rId11" Type="http://schemas.openxmlformats.org/officeDocument/2006/relationships/slide" Target="slides/slide4.xml"/><Relationship Id="rId33" Type="http://schemas.openxmlformats.org/officeDocument/2006/relationships/font" Target="fonts/RobotoMonoLight-italic.fntdata"/><Relationship Id="rId10" Type="http://schemas.openxmlformats.org/officeDocument/2006/relationships/slide" Target="slides/slide3.xml"/><Relationship Id="rId32" Type="http://schemas.openxmlformats.org/officeDocument/2006/relationships/font" Target="fonts/RobotoMonoLight-bold.fntdata"/><Relationship Id="rId13" Type="http://schemas.openxmlformats.org/officeDocument/2006/relationships/slide" Target="slides/slide6.xml"/><Relationship Id="rId35" Type="http://schemas.openxmlformats.org/officeDocument/2006/relationships/font" Target="fonts/TitilliumWeb-regular.fntdata"/><Relationship Id="rId12" Type="http://schemas.openxmlformats.org/officeDocument/2006/relationships/slide" Target="slides/slide5.xml"/><Relationship Id="rId34" Type="http://schemas.openxmlformats.org/officeDocument/2006/relationships/font" Target="fonts/RobotoMonoLight-boldItalic.fntdata"/><Relationship Id="rId15" Type="http://schemas.openxmlformats.org/officeDocument/2006/relationships/slide" Target="slides/slide8.xml"/><Relationship Id="rId37" Type="http://schemas.openxmlformats.org/officeDocument/2006/relationships/font" Target="fonts/TitilliumWeb-italic.fntdata"/><Relationship Id="rId14" Type="http://schemas.openxmlformats.org/officeDocument/2006/relationships/slide" Target="slides/slide7.xml"/><Relationship Id="rId36" Type="http://schemas.openxmlformats.org/officeDocument/2006/relationships/font" Target="fonts/TitilliumWeb-bold.fntdata"/><Relationship Id="rId17" Type="http://schemas.openxmlformats.org/officeDocument/2006/relationships/slide" Target="slides/slide10.xml"/><Relationship Id="rId39" Type="http://schemas.openxmlformats.org/officeDocument/2006/relationships/font" Target="fonts/TitilliumWebLight-regular.fntdata"/><Relationship Id="rId16" Type="http://schemas.openxmlformats.org/officeDocument/2006/relationships/slide" Target="slides/slide9.xml"/><Relationship Id="rId38" Type="http://schemas.openxmlformats.org/officeDocument/2006/relationships/font" Target="fonts/TitilliumWeb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1b5d350a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1b5d3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06627fd18_0_24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06627fd1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c97843900_0_56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c97843900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c97843900_0_59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c97843900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c97843900_0_25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c9784390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7843900_0_40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7843900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ca2baaa2f_0_1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ca2baaa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ca2baaa2f_0_3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ca2baaa2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06627fd18_0_33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06627fd18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62431c02a_0_222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62431c02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0be692f46_0_5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0be692f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1b5d350a_0_4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1b5d35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6627fd18_0_4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6627fd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23b44869_0_4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23b4486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06627fd18_0_15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06627fd1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06627fd18_0_19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06627fd1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95582d46c_1_1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95582d46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2431c02a_0_22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62431c02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06627fd18_0_23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06627fd1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l titolo 1">
  <p:cSld name="TITLE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31" name="Google Shape;31;p13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l titolo 2">
  <p:cSld name="TITLE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35" name="Google Shape;35;p14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l titolo 3">
  <p:cSld name="TITLE_3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39" name="Google Shape;39;p1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l titolo 4">
  <p:cSld name="TITLE_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3" name="Google Shape;43;p16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l titolo 5">
  <p:cSld name="TITLE_5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7" name="Google Shape;47;p17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l titolo 6">
  <p:cSld name="TITLE_6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51" name="Google Shape;51;p18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3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3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33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3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3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3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3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3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3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3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1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4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4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3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hyperlink" Target="https://creativecommons.org/licenses/by-sa/4.0/deed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esigners.italia.it/" TargetMode="External"/><Relationship Id="rId4" Type="http://schemas.openxmlformats.org/officeDocument/2006/relationships/hyperlink" Target="https://creativecommons.org/licenses/by-sa/4.0/deed.it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127" name="Google Shape;127;p43"/>
          <p:cNvCxnSpPr/>
          <p:nvPr/>
        </p:nvCxnSpPr>
        <p:spPr>
          <a:xfrm>
            <a:off x="3914550" y="2788575"/>
            <a:ext cx="131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43"/>
          <p:cNvSpPr txBox="1"/>
          <p:nvPr/>
        </p:nvSpPr>
        <p:spPr>
          <a:xfrm>
            <a:off x="2694300" y="3130025"/>
            <a:ext cx="37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raccontare i risultati dell’indagine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9" name="Google Shape;129;p43"/>
          <p:cNvSpPr txBox="1"/>
          <p:nvPr/>
        </p:nvSpPr>
        <p:spPr>
          <a:xfrm>
            <a:off x="908550" y="966125"/>
            <a:ext cx="73269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Risultati questionario online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0" name="Google Shape;13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07600"/>
            <a:ext cx="1931375" cy="4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3"/>
          <p:cNvSpPr/>
          <p:nvPr/>
        </p:nvSpPr>
        <p:spPr>
          <a:xfrm>
            <a:off x="410013" y="384575"/>
            <a:ext cx="953100" cy="953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713" y="556273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3"/>
          <p:cNvSpPr txBox="1"/>
          <p:nvPr/>
        </p:nvSpPr>
        <p:spPr>
          <a:xfrm>
            <a:off x="7829100" y="5307538"/>
            <a:ext cx="1314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Licenza </a:t>
            </a:r>
            <a:r>
              <a:rPr lang="it" sz="700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4.0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4" name="Google Shape;134;p43"/>
          <p:cNvSpPr txBox="1"/>
          <p:nvPr/>
        </p:nvSpPr>
        <p:spPr>
          <a:xfrm>
            <a:off x="2127138" y="5307550"/>
            <a:ext cx="5531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https://designers.italia.it/kit/questionario-online/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2"/>
          <p:cNvSpPr txBox="1"/>
          <p:nvPr/>
        </p:nvSpPr>
        <p:spPr>
          <a:xfrm>
            <a:off x="5124450" y="1312972"/>
            <a:ext cx="33480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Indica i macro-temi affrontati</a:t>
            </a:r>
            <a:endParaRPr b="1" sz="16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56CB"/>
              </a:solidFill>
              <a:highlight>
                <a:srgbClr val="00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tillium Web"/>
              <a:buChar char="●"/>
            </a:pPr>
            <a:r>
              <a:rPr b="1" lang="it" sz="16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profilo dei partecipanti</a:t>
            </a:r>
            <a:endParaRPr b="1" sz="16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tillium Web"/>
              <a:buChar char="●"/>
            </a:pPr>
            <a:r>
              <a:rPr b="1" lang="it" sz="16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competenze digitali</a:t>
            </a:r>
            <a:endParaRPr b="1" sz="16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tillium Web"/>
              <a:buChar char="●"/>
            </a:pPr>
            <a:r>
              <a:rPr b="1" lang="it" sz="16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…</a:t>
            </a:r>
            <a:endParaRPr b="1" sz="16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tillium Web"/>
              <a:buChar char="●"/>
            </a:pPr>
            <a:r>
              <a:rPr b="1" lang="it" sz="16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6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8" name="Google Shape;238;p52"/>
          <p:cNvSpPr txBox="1"/>
          <p:nvPr>
            <p:ph idx="12" type="sldNum"/>
          </p:nvPr>
        </p:nvSpPr>
        <p:spPr>
          <a:xfrm>
            <a:off x="8472458" y="5757058"/>
            <a:ext cx="548700" cy="4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9" name="Google Shape;239;p52"/>
          <p:cNvSpPr txBox="1"/>
          <p:nvPr/>
        </p:nvSpPr>
        <p:spPr>
          <a:xfrm>
            <a:off x="267300" y="1312975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4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Descrivi l’obiettivo del</a:t>
            </a:r>
            <a:endParaRPr b="1" sz="24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questionario online di ricerca</a:t>
            </a:r>
            <a:endParaRPr b="1" sz="24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0" name="Google Shape;240;p52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Obiettivo 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241" name="Google Shape;24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0025" y="340417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3"/>
          <p:cNvSpPr/>
          <p:nvPr/>
        </p:nvSpPr>
        <p:spPr>
          <a:xfrm>
            <a:off x="0" y="0"/>
            <a:ext cx="3303300" cy="5715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53"/>
          <p:cNvSpPr txBox="1"/>
          <p:nvPr/>
        </p:nvSpPr>
        <p:spPr>
          <a:xfrm>
            <a:off x="252000" y="750444"/>
            <a:ext cx="2728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7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Domanda o </a:t>
            </a:r>
            <a:endParaRPr b="1" sz="27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titolo del grafico</a:t>
            </a:r>
            <a:endParaRPr b="1" sz="27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8" name="Google Shape;248;p53"/>
          <p:cNvSpPr txBox="1"/>
          <p:nvPr/>
        </p:nvSpPr>
        <p:spPr>
          <a:xfrm>
            <a:off x="5209425" y="5165325"/>
            <a:ext cx="37269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Numero di rispondenti alla domanda </a:t>
            </a:r>
            <a:r>
              <a:rPr b="1"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sul </a:t>
            </a:r>
            <a:r>
              <a:rPr b="1"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totale</a:t>
            </a:r>
            <a:endParaRPr b="1" sz="29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9" name="Google Shape;249;p53"/>
          <p:cNvSpPr txBox="1"/>
          <p:nvPr/>
        </p:nvSpPr>
        <p:spPr>
          <a:xfrm>
            <a:off x="284250" y="4522333"/>
            <a:ext cx="2506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inserisci qui tipologia di domanda</a:t>
            </a:r>
            <a:endParaRPr sz="10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0" name="Google Shape;250;p53"/>
          <p:cNvSpPr txBox="1"/>
          <p:nvPr/>
        </p:nvSpPr>
        <p:spPr>
          <a:xfrm>
            <a:off x="252000" y="439111"/>
            <a:ext cx="2571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NOME SEZIONE</a:t>
            </a:r>
            <a:endParaRPr sz="1000">
              <a:solidFill>
                <a:srgbClr val="434343"/>
              </a:solidFill>
              <a:highlight>
                <a:srgbClr val="FFB54C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51" name="Google Shape;251;p53"/>
          <p:cNvSpPr txBox="1"/>
          <p:nvPr/>
        </p:nvSpPr>
        <p:spPr>
          <a:xfrm>
            <a:off x="284250" y="3397694"/>
            <a:ext cx="2506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descrizione del grafico ad anello o torta e/o note</a:t>
            </a:r>
            <a:endParaRPr sz="13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52" name="Google Shape;25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63" y="5082475"/>
            <a:ext cx="1448532" cy="30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3" title="Gra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250" y="799998"/>
            <a:ext cx="5893050" cy="364387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4" name="Google Shape;254;p53"/>
          <p:cNvSpPr/>
          <p:nvPr/>
        </p:nvSpPr>
        <p:spPr>
          <a:xfrm rot="5400000">
            <a:off x="7841883" y="744308"/>
            <a:ext cx="1033200" cy="1148100"/>
          </a:xfrm>
          <a:prstGeom prst="diagStripe">
            <a:avLst>
              <a:gd fmla="val 50000" name="adj"/>
            </a:avLst>
          </a:prstGeom>
          <a:solidFill>
            <a:srgbClr val="00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3"/>
          <p:cNvSpPr txBox="1"/>
          <p:nvPr/>
        </p:nvSpPr>
        <p:spPr>
          <a:xfrm rot="2519380">
            <a:off x="7966676" y="1044399"/>
            <a:ext cx="1042158" cy="296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1400"/>
              <a:buFont typeface="Arial"/>
              <a:buNone/>
            </a:pPr>
            <a:r>
              <a:rPr i="0" lang="it" sz="14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ESEMPIO</a:t>
            </a:r>
            <a:endParaRPr i="0" sz="14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56" name="Google Shape;256;p53"/>
          <p:cNvSpPr txBox="1"/>
          <p:nvPr/>
        </p:nvSpPr>
        <p:spPr>
          <a:xfrm>
            <a:off x="3475350" y="3455625"/>
            <a:ext cx="2147100" cy="6684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NOTA: La scelta della tipologia di grafico per rappresentare i risultati dell'indagine è libera, qui un esempio collegato a un foglio di lavoro modificabile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4"/>
          <p:cNvSpPr/>
          <p:nvPr/>
        </p:nvSpPr>
        <p:spPr>
          <a:xfrm>
            <a:off x="0" y="0"/>
            <a:ext cx="3303300" cy="5715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63" y="5082475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4"/>
          <p:cNvSpPr txBox="1"/>
          <p:nvPr/>
        </p:nvSpPr>
        <p:spPr>
          <a:xfrm>
            <a:off x="252000" y="750444"/>
            <a:ext cx="2728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7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Domanda o </a:t>
            </a:r>
            <a:endParaRPr b="1" sz="27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titolo del grafico</a:t>
            </a:r>
            <a:endParaRPr b="1" sz="27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4" name="Google Shape;264;p54"/>
          <p:cNvSpPr txBox="1"/>
          <p:nvPr/>
        </p:nvSpPr>
        <p:spPr>
          <a:xfrm>
            <a:off x="5209425" y="5165325"/>
            <a:ext cx="37269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Numero di rispondenti alla domanda sul totale</a:t>
            </a:r>
            <a:endParaRPr b="1" sz="29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5" name="Google Shape;265;p54"/>
          <p:cNvSpPr txBox="1"/>
          <p:nvPr/>
        </p:nvSpPr>
        <p:spPr>
          <a:xfrm>
            <a:off x="284250" y="4522333"/>
            <a:ext cx="2506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inserisci qui tipologia di domanda</a:t>
            </a:r>
            <a:endParaRPr sz="10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6" name="Google Shape;266;p54"/>
          <p:cNvSpPr txBox="1"/>
          <p:nvPr/>
        </p:nvSpPr>
        <p:spPr>
          <a:xfrm>
            <a:off x="252000" y="439111"/>
            <a:ext cx="2571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NOME SEZIONE</a:t>
            </a:r>
            <a:endParaRPr sz="1000">
              <a:solidFill>
                <a:srgbClr val="434343"/>
              </a:solidFill>
              <a:highlight>
                <a:srgbClr val="FFB54C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67" name="Google Shape;267;p54"/>
          <p:cNvSpPr txBox="1"/>
          <p:nvPr/>
        </p:nvSpPr>
        <p:spPr>
          <a:xfrm>
            <a:off x="284250" y="3397694"/>
            <a:ext cx="2506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descrizione del grafico a colonne e/o note</a:t>
            </a:r>
            <a:endParaRPr sz="3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68" name="Google Shape;268;p54" title="Gra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553" y="799998"/>
            <a:ext cx="5897775" cy="364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9" name="Google Shape;269;p54"/>
          <p:cNvSpPr/>
          <p:nvPr/>
        </p:nvSpPr>
        <p:spPr>
          <a:xfrm rot="5400000">
            <a:off x="7840900" y="744308"/>
            <a:ext cx="1033200" cy="1148100"/>
          </a:xfrm>
          <a:prstGeom prst="diagStripe">
            <a:avLst>
              <a:gd fmla="val 50000" name="adj"/>
            </a:avLst>
          </a:prstGeom>
          <a:solidFill>
            <a:srgbClr val="00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4"/>
          <p:cNvSpPr txBox="1"/>
          <p:nvPr/>
        </p:nvSpPr>
        <p:spPr>
          <a:xfrm rot="2519380">
            <a:off x="7965693" y="1044399"/>
            <a:ext cx="1042158" cy="296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1400"/>
              <a:buFont typeface="Arial"/>
              <a:buNone/>
            </a:pPr>
            <a:r>
              <a:rPr i="0" lang="it" sz="14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ESEMPIO</a:t>
            </a:r>
            <a:endParaRPr i="0" sz="14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71" name="Google Shape;271;p54"/>
          <p:cNvSpPr txBox="1"/>
          <p:nvPr/>
        </p:nvSpPr>
        <p:spPr>
          <a:xfrm>
            <a:off x="3475350" y="3455625"/>
            <a:ext cx="2147100" cy="6684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NOTA: La scelta della tipologia di grafico per rappresentare i risultati dell'indagine è libera, qui un esempio collegato a un foglio di lavoro modificabile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5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625" y="2332074"/>
            <a:ext cx="4347483" cy="26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5" title="Grafico"/>
          <p:cNvPicPr preferRelativeResize="0"/>
          <p:nvPr/>
        </p:nvPicPr>
        <p:blipFill rotWithShape="1">
          <a:blip r:embed="rId4">
            <a:alphaModFix/>
          </a:blip>
          <a:srcRect b="0" l="19987" r="0" t="0"/>
          <a:stretch/>
        </p:blipFill>
        <p:spPr>
          <a:xfrm>
            <a:off x="713175" y="2332050"/>
            <a:ext cx="3436701" cy="26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5"/>
          <p:cNvSpPr/>
          <p:nvPr/>
        </p:nvSpPr>
        <p:spPr>
          <a:xfrm flipH="1">
            <a:off x="-125" y="0"/>
            <a:ext cx="9144000" cy="18264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5"/>
          <p:cNvSpPr txBox="1"/>
          <p:nvPr/>
        </p:nvSpPr>
        <p:spPr>
          <a:xfrm>
            <a:off x="252525" y="439111"/>
            <a:ext cx="2571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NOME SEZIONE</a:t>
            </a:r>
            <a:endParaRPr sz="1000">
              <a:solidFill>
                <a:srgbClr val="434343"/>
              </a:solidFill>
              <a:highlight>
                <a:srgbClr val="FFB54C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80" name="Google Shape;280;p55"/>
          <p:cNvSpPr txBox="1"/>
          <p:nvPr/>
        </p:nvSpPr>
        <p:spPr>
          <a:xfrm>
            <a:off x="252525" y="750447"/>
            <a:ext cx="68817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7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Domanda o titolo del grafico</a:t>
            </a:r>
            <a:endParaRPr b="1" sz="27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81" name="Google Shape;281;p55"/>
          <p:cNvCxnSpPr/>
          <p:nvPr/>
        </p:nvCxnSpPr>
        <p:spPr>
          <a:xfrm>
            <a:off x="4153775" y="2364364"/>
            <a:ext cx="0" cy="26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55"/>
          <p:cNvSpPr txBox="1"/>
          <p:nvPr/>
        </p:nvSpPr>
        <p:spPr>
          <a:xfrm>
            <a:off x="588600" y="1926978"/>
            <a:ext cx="3505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latin typeface="Titillium Web"/>
                <a:ea typeface="Titillium Web"/>
                <a:cs typeface="Titillium Web"/>
                <a:sym typeface="Titillium Web"/>
              </a:rPr>
              <a:t>Categoria selezionata</a:t>
            </a:r>
            <a:endParaRPr b="1"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3" name="Google Shape;283;p55"/>
          <p:cNvSpPr txBox="1"/>
          <p:nvPr/>
        </p:nvSpPr>
        <p:spPr>
          <a:xfrm>
            <a:off x="4212475" y="1926978"/>
            <a:ext cx="3505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latin typeface="Titillium Web"/>
                <a:ea typeface="Titillium Web"/>
                <a:cs typeface="Titillium Web"/>
                <a:sym typeface="Titillium Web"/>
              </a:rPr>
              <a:t>Sotto-categoria</a:t>
            </a:r>
            <a:endParaRPr b="1" sz="11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4" name="Google Shape;284;p55"/>
          <p:cNvSpPr txBox="1"/>
          <p:nvPr/>
        </p:nvSpPr>
        <p:spPr>
          <a:xfrm>
            <a:off x="252525" y="1215000"/>
            <a:ext cx="43998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descrizione della rappresentazione annidata di sottocategorie e/o note</a:t>
            </a:r>
            <a:endParaRPr sz="10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85" name="Google Shape;285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463" y="5082475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5"/>
          <p:cNvSpPr txBox="1"/>
          <p:nvPr/>
        </p:nvSpPr>
        <p:spPr>
          <a:xfrm>
            <a:off x="5209425" y="5165325"/>
            <a:ext cx="37269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Numero di rispondenti alla domanda sul totale</a:t>
            </a:r>
            <a:endParaRPr b="1" sz="29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87" name="Google Shape;287;p55"/>
          <p:cNvCxnSpPr/>
          <p:nvPr/>
        </p:nvCxnSpPr>
        <p:spPr>
          <a:xfrm>
            <a:off x="2776475" y="4473033"/>
            <a:ext cx="1377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55"/>
          <p:cNvSpPr/>
          <p:nvPr/>
        </p:nvSpPr>
        <p:spPr>
          <a:xfrm rot="5400000">
            <a:off x="8063275" y="1766858"/>
            <a:ext cx="1033200" cy="1148100"/>
          </a:xfrm>
          <a:prstGeom prst="diagStripe">
            <a:avLst>
              <a:gd fmla="val 50000" name="adj"/>
            </a:avLst>
          </a:prstGeom>
          <a:solidFill>
            <a:srgbClr val="00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5"/>
          <p:cNvSpPr txBox="1"/>
          <p:nvPr/>
        </p:nvSpPr>
        <p:spPr>
          <a:xfrm rot="2519380">
            <a:off x="8188068" y="2066949"/>
            <a:ext cx="1042158" cy="296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1400"/>
              <a:buFont typeface="Arial"/>
              <a:buNone/>
            </a:pPr>
            <a:r>
              <a:rPr i="0" lang="it" sz="14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ESEMPIO</a:t>
            </a:r>
            <a:endParaRPr i="0" sz="14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90" name="Google Shape;290;p55"/>
          <p:cNvSpPr txBox="1"/>
          <p:nvPr/>
        </p:nvSpPr>
        <p:spPr>
          <a:xfrm>
            <a:off x="340475" y="3804625"/>
            <a:ext cx="2147100" cy="6684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NOTA: La scelta della tipologia di grafico per rappresentare i risultati dell'indagine è libera, qui un esempio collegato a un foglio di lavoro modificabile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/>
          <p:nvPr/>
        </p:nvSpPr>
        <p:spPr>
          <a:xfrm flipH="1">
            <a:off x="25" y="-139"/>
            <a:ext cx="3187500" cy="5715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6"/>
          <p:cNvSpPr txBox="1"/>
          <p:nvPr/>
        </p:nvSpPr>
        <p:spPr>
          <a:xfrm>
            <a:off x="252000" y="750444"/>
            <a:ext cx="2728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7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Domanda o </a:t>
            </a:r>
            <a:endParaRPr b="1" sz="27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titolo del grafico</a:t>
            </a:r>
            <a:endParaRPr b="1" sz="27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7" name="Google Shape;297;p56"/>
          <p:cNvSpPr txBox="1"/>
          <p:nvPr/>
        </p:nvSpPr>
        <p:spPr>
          <a:xfrm>
            <a:off x="284250" y="4522333"/>
            <a:ext cx="2506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inserisci qui tipologia di domanda</a:t>
            </a:r>
            <a:endParaRPr sz="10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8" name="Google Shape;298;p56"/>
          <p:cNvSpPr txBox="1"/>
          <p:nvPr/>
        </p:nvSpPr>
        <p:spPr>
          <a:xfrm>
            <a:off x="252000" y="439111"/>
            <a:ext cx="2571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NOME SEZIONE</a:t>
            </a:r>
            <a:endParaRPr sz="1000">
              <a:solidFill>
                <a:srgbClr val="434343"/>
              </a:solidFill>
              <a:highlight>
                <a:srgbClr val="FFB54C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99" name="Google Shape;299;p56"/>
          <p:cNvSpPr txBox="1"/>
          <p:nvPr/>
        </p:nvSpPr>
        <p:spPr>
          <a:xfrm>
            <a:off x="284250" y="3397694"/>
            <a:ext cx="2506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descrizione del grafico a matrice per comparazione e/o note</a:t>
            </a:r>
            <a:endParaRPr sz="3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00" name="Google Shape;30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63" y="5082475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6"/>
          <p:cNvSpPr txBox="1"/>
          <p:nvPr/>
        </p:nvSpPr>
        <p:spPr>
          <a:xfrm>
            <a:off x="5209425" y="5165325"/>
            <a:ext cx="37269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Numero di rispondenti alla domanda sul totale</a:t>
            </a:r>
            <a:endParaRPr b="1" sz="29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02" name="Google Shape;302;p56" title="Gra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250" y="800002"/>
            <a:ext cx="5888301" cy="36409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3" name="Google Shape;303;p56"/>
          <p:cNvSpPr/>
          <p:nvPr/>
        </p:nvSpPr>
        <p:spPr>
          <a:xfrm rot="5400000">
            <a:off x="7840900" y="765028"/>
            <a:ext cx="1033200" cy="1148100"/>
          </a:xfrm>
          <a:prstGeom prst="diagStripe">
            <a:avLst>
              <a:gd fmla="val 50000" name="adj"/>
            </a:avLst>
          </a:prstGeom>
          <a:solidFill>
            <a:srgbClr val="00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6"/>
          <p:cNvSpPr txBox="1"/>
          <p:nvPr/>
        </p:nvSpPr>
        <p:spPr>
          <a:xfrm rot="2519380">
            <a:off x="7965693" y="1065120"/>
            <a:ext cx="1042158" cy="296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1400"/>
              <a:buFont typeface="Arial"/>
              <a:buNone/>
            </a:pPr>
            <a:r>
              <a:rPr i="0" lang="it" sz="14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ESEMPIO</a:t>
            </a:r>
            <a:endParaRPr i="0" sz="14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05" name="Google Shape;305;p56"/>
          <p:cNvSpPr txBox="1"/>
          <p:nvPr/>
        </p:nvSpPr>
        <p:spPr>
          <a:xfrm>
            <a:off x="3475350" y="3455625"/>
            <a:ext cx="2147100" cy="6684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NOTA: La scelta della tipologia di grafico per rappresentare i risultati dell'indagine è libera, qui un esempio collegato a un foglio di lavoro modificabile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/>
          <p:nvPr/>
        </p:nvSpPr>
        <p:spPr>
          <a:xfrm flipH="1">
            <a:off x="25" y="-139"/>
            <a:ext cx="3187500" cy="5715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7"/>
          <p:cNvSpPr/>
          <p:nvPr/>
        </p:nvSpPr>
        <p:spPr>
          <a:xfrm>
            <a:off x="3660775" y="3650650"/>
            <a:ext cx="5275500" cy="1477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7"/>
          <p:cNvSpPr txBox="1"/>
          <p:nvPr/>
        </p:nvSpPr>
        <p:spPr>
          <a:xfrm>
            <a:off x="3788851" y="3866050"/>
            <a:ext cx="36462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“Evidenza tratta dalle domande aperte”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00C9D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3" name="Google Shape;313;p57"/>
          <p:cNvSpPr/>
          <p:nvPr/>
        </p:nvSpPr>
        <p:spPr>
          <a:xfrm>
            <a:off x="3660775" y="2000850"/>
            <a:ext cx="5275500" cy="1477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7"/>
          <p:cNvSpPr txBox="1"/>
          <p:nvPr/>
        </p:nvSpPr>
        <p:spPr>
          <a:xfrm>
            <a:off x="3788851" y="2216250"/>
            <a:ext cx="34464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“Evidenza tratta dalle domande aperte”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00C9D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5" name="Google Shape;315;p57"/>
          <p:cNvSpPr/>
          <p:nvPr/>
        </p:nvSpPr>
        <p:spPr>
          <a:xfrm>
            <a:off x="3660775" y="351050"/>
            <a:ext cx="5275500" cy="1477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7"/>
          <p:cNvSpPr txBox="1"/>
          <p:nvPr/>
        </p:nvSpPr>
        <p:spPr>
          <a:xfrm>
            <a:off x="3788851" y="566450"/>
            <a:ext cx="37794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“Evidenza tratta dalle domande aperte”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00C9D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17" name="Google Shape;31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63" y="5082475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7"/>
          <p:cNvSpPr/>
          <p:nvPr/>
        </p:nvSpPr>
        <p:spPr>
          <a:xfrm rot="5400000">
            <a:off x="8063508" y="-60556"/>
            <a:ext cx="1033200" cy="1148100"/>
          </a:xfrm>
          <a:prstGeom prst="diagStripe">
            <a:avLst>
              <a:gd fmla="val 50000" name="adj"/>
            </a:avLst>
          </a:prstGeom>
          <a:solidFill>
            <a:srgbClr val="00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7"/>
          <p:cNvSpPr txBox="1"/>
          <p:nvPr/>
        </p:nvSpPr>
        <p:spPr>
          <a:xfrm rot="2519380">
            <a:off x="8188301" y="239536"/>
            <a:ext cx="1042158" cy="296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1400"/>
              <a:buFont typeface="Arial"/>
              <a:buNone/>
            </a:pPr>
            <a:r>
              <a:rPr i="0" lang="it" sz="14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ESEMPIO</a:t>
            </a:r>
            <a:endParaRPr i="0" sz="14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20" name="Google Shape;320;p57"/>
          <p:cNvSpPr txBox="1"/>
          <p:nvPr/>
        </p:nvSpPr>
        <p:spPr>
          <a:xfrm>
            <a:off x="252000" y="750444"/>
            <a:ext cx="2728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7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Domanda o </a:t>
            </a:r>
            <a:endParaRPr b="1" sz="27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titolo del grafico</a:t>
            </a:r>
            <a:endParaRPr b="1" sz="27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1" name="Google Shape;321;p57"/>
          <p:cNvSpPr txBox="1"/>
          <p:nvPr/>
        </p:nvSpPr>
        <p:spPr>
          <a:xfrm>
            <a:off x="284250" y="4522333"/>
            <a:ext cx="2506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inserisci qui tipologia di domanda</a:t>
            </a:r>
            <a:endParaRPr sz="10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2" name="Google Shape;322;p57"/>
          <p:cNvSpPr txBox="1"/>
          <p:nvPr/>
        </p:nvSpPr>
        <p:spPr>
          <a:xfrm>
            <a:off x="252000" y="439111"/>
            <a:ext cx="2571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NOME SEZIONE</a:t>
            </a:r>
            <a:endParaRPr sz="1000">
              <a:solidFill>
                <a:srgbClr val="434343"/>
              </a:solidFill>
              <a:highlight>
                <a:srgbClr val="FFB54C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23" name="Google Shape;323;p57"/>
          <p:cNvSpPr txBox="1"/>
          <p:nvPr/>
        </p:nvSpPr>
        <p:spPr>
          <a:xfrm>
            <a:off x="284250" y="3397694"/>
            <a:ext cx="2506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descrizione delle evidenze dalle domande aparte</a:t>
            </a:r>
            <a:r>
              <a:rPr lang="it" sz="13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 e/o note</a:t>
            </a:r>
            <a:endParaRPr sz="3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4" name="Google Shape;324;p57"/>
          <p:cNvSpPr txBox="1"/>
          <p:nvPr/>
        </p:nvSpPr>
        <p:spPr>
          <a:xfrm>
            <a:off x="5209425" y="5165325"/>
            <a:ext cx="37269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Numero di rispondenti alla domanda sul totale</a:t>
            </a:r>
            <a:endParaRPr b="1" sz="29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8"/>
          <p:cNvSpPr/>
          <p:nvPr/>
        </p:nvSpPr>
        <p:spPr>
          <a:xfrm flipH="1">
            <a:off x="25" y="-139"/>
            <a:ext cx="3187500" cy="5715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58"/>
          <p:cNvPicPr preferRelativeResize="0"/>
          <p:nvPr/>
        </p:nvPicPr>
        <p:blipFill rotWithShape="1">
          <a:blip r:embed="rId3">
            <a:alphaModFix/>
          </a:blip>
          <a:srcRect b="0" l="0" r="1584" t="0"/>
          <a:stretch/>
        </p:blipFill>
        <p:spPr>
          <a:xfrm>
            <a:off x="3043250" y="800000"/>
            <a:ext cx="5894726" cy="36758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1" name="Google Shape;33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463" y="5082475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8"/>
          <p:cNvSpPr txBox="1"/>
          <p:nvPr/>
        </p:nvSpPr>
        <p:spPr>
          <a:xfrm>
            <a:off x="252000" y="750444"/>
            <a:ext cx="2728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7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Domanda o </a:t>
            </a:r>
            <a:endParaRPr b="1" sz="27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titolo del grafico</a:t>
            </a:r>
            <a:endParaRPr b="1" sz="27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3" name="Google Shape;333;p58"/>
          <p:cNvSpPr txBox="1"/>
          <p:nvPr/>
        </p:nvSpPr>
        <p:spPr>
          <a:xfrm>
            <a:off x="284250" y="4522333"/>
            <a:ext cx="2506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inserisci qui tipologia di domanda</a:t>
            </a:r>
            <a:endParaRPr sz="10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4" name="Google Shape;334;p58"/>
          <p:cNvSpPr txBox="1"/>
          <p:nvPr/>
        </p:nvSpPr>
        <p:spPr>
          <a:xfrm>
            <a:off x="252000" y="439111"/>
            <a:ext cx="2571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NOME SEZIONE</a:t>
            </a:r>
            <a:endParaRPr sz="1000">
              <a:solidFill>
                <a:srgbClr val="434343"/>
              </a:solidFill>
              <a:highlight>
                <a:srgbClr val="FFB54C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35" name="Google Shape;335;p58"/>
          <p:cNvSpPr txBox="1"/>
          <p:nvPr/>
        </p:nvSpPr>
        <p:spPr>
          <a:xfrm>
            <a:off x="284250" y="3397694"/>
            <a:ext cx="2506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descrizione del grafico geografico e/o note</a:t>
            </a:r>
            <a:endParaRPr sz="3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6" name="Google Shape;336;p58"/>
          <p:cNvSpPr/>
          <p:nvPr/>
        </p:nvSpPr>
        <p:spPr>
          <a:xfrm rot="5400000">
            <a:off x="7840900" y="749940"/>
            <a:ext cx="1033200" cy="1148100"/>
          </a:xfrm>
          <a:prstGeom prst="diagStripe">
            <a:avLst>
              <a:gd fmla="val 50000" name="adj"/>
            </a:avLst>
          </a:prstGeom>
          <a:solidFill>
            <a:srgbClr val="00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8"/>
          <p:cNvSpPr txBox="1"/>
          <p:nvPr/>
        </p:nvSpPr>
        <p:spPr>
          <a:xfrm rot="2519380">
            <a:off x="7965693" y="1050032"/>
            <a:ext cx="1042158" cy="296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1400"/>
              <a:buFont typeface="Arial"/>
              <a:buNone/>
            </a:pPr>
            <a:r>
              <a:rPr i="0" lang="it" sz="14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ESEMPIO</a:t>
            </a:r>
            <a:endParaRPr i="0" sz="14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38" name="Google Shape;338;p58"/>
          <p:cNvSpPr txBox="1"/>
          <p:nvPr/>
        </p:nvSpPr>
        <p:spPr>
          <a:xfrm>
            <a:off x="5209425" y="5165325"/>
            <a:ext cx="37269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Numero di rispondenti alla domanda sul totale</a:t>
            </a:r>
            <a:endParaRPr b="1" sz="29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9" name="Google Shape;339;p58"/>
          <p:cNvSpPr txBox="1"/>
          <p:nvPr/>
        </p:nvSpPr>
        <p:spPr>
          <a:xfrm>
            <a:off x="3475350" y="3455625"/>
            <a:ext cx="2147100" cy="5526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NOTA: La scelta della tipologia di grafico per rappresentare i risultati dell'indagine è libera, qui un esempio 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6CB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9"/>
          <p:cNvSpPr txBox="1"/>
          <p:nvPr>
            <p:ph idx="12" type="sldNum"/>
          </p:nvPr>
        </p:nvSpPr>
        <p:spPr>
          <a:xfrm>
            <a:off x="8472458" y="5757058"/>
            <a:ext cx="548700" cy="4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345" name="Google Shape;345;p59"/>
          <p:cNvCxnSpPr/>
          <p:nvPr/>
        </p:nvCxnSpPr>
        <p:spPr>
          <a:xfrm>
            <a:off x="3219450" y="2870322"/>
            <a:ext cx="27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59"/>
          <p:cNvSpPr txBox="1"/>
          <p:nvPr/>
        </p:nvSpPr>
        <p:spPr>
          <a:xfrm>
            <a:off x="2448900" y="3130025"/>
            <a:ext cx="4246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Riflessioni e spunti per potenziali interventi migliorativi</a:t>
            </a:r>
            <a:endParaRPr sz="2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7" name="Google Shape;347;p59"/>
          <p:cNvSpPr txBox="1"/>
          <p:nvPr/>
        </p:nvSpPr>
        <p:spPr>
          <a:xfrm>
            <a:off x="908450" y="1052111"/>
            <a:ext cx="73269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Conclusioni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48" name="Google Shape;34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07722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54" name="Google Shape;354;p60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Opportunità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55" name="Google Shape;355;p60"/>
          <p:cNvSpPr txBox="1"/>
          <p:nvPr/>
        </p:nvSpPr>
        <p:spPr>
          <a:xfrm>
            <a:off x="352890" y="1377300"/>
            <a:ext cx="1753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OPPORTUNITÀ 01</a:t>
            </a:r>
            <a:endParaRPr b="1"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56" name="Google Shape;356;p60"/>
          <p:cNvCxnSpPr/>
          <p:nvPr/>
        </p:nvCxnSpPr>
        <p:spPr>
          <a:xfrm>
            <a:off x="352900" y="1725889"/>
            <a:ext cx="1668000" cy="0"/>
          </a:xfrm>
          <a:prstGeom prst="straightConnector1">
            <a:avLst/>
          </a:prstGeom>
          <a:noFill/>
          <a:ln cap="flat" cmpd="sng" w="19050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60"/>
          <p:cNvSpPr txBox="1"/>
          <p:nvPr/>
        </p:nvSpPr>
        <p:spPr>
          <a:xfrm>
            <a:off x="352900" y="1787425"/>
            <a:ext cx="17289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descrivi brevemente </a:t>
            </a:r>
            <a:r>
              <a:rPr b="1"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un’opportunità </a:t>
            </a:r>
            <a:r>
              <a:rPr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ricavata dall’elaborazione dei dati</a:t>
            </a:r>
            <a:endParaRPr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58" name="Google Shape;358;p60"/>
          <p:cNvSpPr txBox="1"/>
          <p:nvPr/>
        </p:nvSpPr>
        <p:spPr>
          <a:xfrm>
            <a:off x="2547889" y="1377300"/>
            <a:ext cx="1869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OPPORTUNITÀ 02</a:t>
            </a:r>
            <a:endParaRPr b="1"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59" name="Google Shape;359;p60"/>
          <p:cNvCxnSpPr/>
          <p:nvPr/>
        </p:nvCxnSpPr>
        <p:spPr>
          <a:xfrm>
            <a:off x="2547900" y="1725889"/>
            <a:ext cx="1668000" cy="0"/>
          </a:xfrm>
          <a:prstGeom prst="straightConnector1">
            <a:avLst/>
          </a:prstGeom>
          <a:noFill/>
          <a:ln cap="flat" cmpd="sng" w="19050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60"/>
          <p:cNvSpPr txBox="1"/>
          <p:nvPr/>
        </p:nvSpPr>
        <p:spPr>
          <a:xfrm>
            <a:off x="2547453" y="1787425"/>
            <a:ext cx="17289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descrivi brevemente </a:t>
            </a:r>
            <a:r>
              <a:rPr b="1"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un’opportunità </a:t>
            </a:r>
            <a:r>
              <a:rPr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ricavata dall’elaborazione dei dati</a:t>
            </a:r>
            <a:endParaRPr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1" name="Google Shape;361;p60"/>
          <p:cNvSpPr txBox="1"/>
          <p:nvPr/>
        </p:nvSpPr>
        <p:spPr>
          <a:xfrm>
            <a:off x="4741994" y="1377300"/>
            <a:ext cx="1422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OPPORTUNITÀ 03</a:t>
            </a:r>
            <a:endParaRPr b="1"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62" name="Google Shape;362;p60"/>
          <p:cNvCxnSpPr/>
          <p:nvPr/>
        </p:nvCxnSpPr>
        <p:spPr>
          <a:xfrm>
            <a:off x="4742000" y="1725889"/>
            <a:ext cx="1668000" cy="0"/>
          </a:xfrm>
          <a:prstGeom prst="straightConnector1">
            <a:avLst/>
          </a:prstGeom>
          <a:noFill/>
          <a:ln cap="flat" cmpd="sng" w="19050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60"/>
          <p:cNvSpPr txBox="1"/>
          <p:nvPr/>
        </p:nvSpPr>
        <p:spPr>
          <a:xfrm>
            <a:off x="4741646" y="1787425"/>
            <a:ext cx="17289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descrivi brevemente </a:t>
            </a:r>
            <a:r>
              <a:rPr b="1"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un’opportunità</a:t>
            </a:r>
            <a:r>
              <a:rPr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 ricavata dall’elaborazione dei dati</a:t>
            </a:r>
            <a:endParaRPr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4" name="Google Shape;364;p60"/>
          <p:cNvSpPr txBox="1"/>
          <p:nvPr/>
        </p:nvSpPr>
        <p:spPr>
          <a:xfrm>
            <a:off x="7023912" y="1377308"/>
            <a:ext cx="970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65" name="Google Shape;365;p60"/>
          <p:cNvCxnSpPr/>
          <p:nvPr/>
        </p:nvCxnSpPr>
        <p:spPr>
          <a:xfrm>
            <a:off x="7023900" y="1725889"/>
            <a:ext cx="1668000" cy="0"/>
          </a:xfrm>
          <a:prstGeom prst="straightConnector1">
            <a:avLst/>
          </a:prstGeom>
          <a:noFill/>
          <a:ln cap="flat" cmpd="sng" w="19050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60"/>
          <p:cNvSpPr txBox="1"/>
          <p:nvPr/>
        </p:nvSpPr>
        <p:spPr>
          <a:xfrm>
            <a:off x="340476" y="3397750"/>
            <a:ext cx="16680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Come:</a:t>
            </a: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[ descrivi una possibile soluzione o funzionalità ]</a:t>
            </a:r>
            <a:endParaRPr sz="10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7" name="Google Shape;367;p60"/>
          <p:cNvSpPr txBox="1"/>
          <p:nvPr/>
        </p:nvSpPr>
        <p:spPr>
          <a:xfrm>
            <a:off x="2523176" y="3397750"/>
            <a:ext cx="16680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Come: 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[ descrivi una possibile soluzione o funzionalità ]</a:t>
            </a:r>
            <a:endParaRPr sz="10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8" name="Google Shape;368;p60"/>
          <p:cNvSpPr txBox="1"/>
          <p:nvPr/>
        </p:nvSpPr>
        <p:spPr>
          <a:xfrm>
            <a:off x="4715999" y="3397750"/>
            <a:ext cx="16680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Come: 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[ descrivi una possibile soluzione o funzionalità ]</a:t>
            </a:r>
            <a:endParaRPr sz="10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69" name="Google Shape;369;p60"/>
          <p:cNvCxnSpPr/>
          <p:nvPr/>
        </p:nvCxnSpPr>
        <p:spPr>
          <a:xfrm>
            <a:off x="352900" y="3397739"/>
            <a:ext cx="1668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60"/>
          <p:cNvCxnSpPr/>
          <p:nvPr/>
        </p:nvCxnSpPr>
        <p:spPr>
          <a:xfrm>
            <a:off x="2547900" y="3397739"/>
            <a:ext cx="1668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60"/>
          <p:cNvCxnSpPr/>
          <p:nvPr/>
        </p:nvCxnSpPr>
        <p:spPr>
          <a:xfrm>
            <a:off x="4742000" y="3397739"/>
            <a:ext cx="1668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2" name="Google Shape;37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63" y="5082475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0"/>
          <p:cNvSpPr txBox="1"/>
          <p:nvPr/>
        </p:nvSpPr>
        <p:spPr>
          <a:xfrm>
            <a:off x="7021021" y="1787425"/>
            <a:ext cx="17289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74" name="Google Shape;374;p60"/>
          <p:cNvSpPr txBox="1"/>
          <p:nvPr/>
        </p:nvSpPr>
        <p:spPr>
          <a:xfrm>
            <a:off x="7021024" y="3397750"/>
            <a:ext cx="16680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sz="10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75" name="Google Shape;375;p60"/>
          <p:cNvCxnSpPr/>
          <p:nvPr/>
        </p:nvCxnSpPr>
        <p:spPr>
          <a:xfrm>
            <a:off x="7047025" y="3397739"/>
            <a:ext cx="1668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6CC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/>
        </p:nvSpPr>
        <p:spPr>
          <a:xfrm>
            <a:off x="6372525" y="2350833"/>
            <a:ext cx="24891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Quest'opera, realizzata per il progetto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Designers Italia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è distribuita con Licenza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Attribuzione - Condividi allo stesso modo 4.0 Internazionale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Copyright (c) 2021 Presidenza del Consiglio dei Ministri - Dipartimento per la trasformazione digitale. </a:t>
            </a:r>
            <a:r>
              <a:rPr b="1"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rispettare i termini della licenza lascia questo testo/questa slide nella tua versione.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81" name="Google Shape;381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631236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0" name="Google Shape;140;p44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Istruzion</a:t>
            </a: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41" name="Google Shape;141;p44"/>
          <p:cNvSpPr txBox="1"/>
          <p:nvPr/>
        </p:nvSpPr>
        <p:spPr>
          <a:xfrm>
            <a:off x="360825" y="1186725"/>
            <a:ext cx="68634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Prepara un documento che riassume </a:t>
            </a:r>
            <a:b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le informazioni raccolte durante il questionario:</a:t>
            </a:r>
            <a:endParaRPr b="1" sz="24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2" name="Google Shape;142;p44"/>
          <p:cNvSpPr txBox="1"/>
          <p:nvPr/>
        </p:nvSpPr>
        <p:spPr>
          <a:xfrm>
            <a:off x="386575" y="2919050"/>
            <a:ext cx="19641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in breve il protocollo di ricerca che hai utilizzato 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dando evidenza a numero di partecipanti coinvolti, criteri di selezione e metodi utilizzati per la distribuzione del questionario</a:t>
            </a:r>
            <a:endParaRPr b="1"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3" name="Google Shape;143;p44"/>
          <p:cNvSpPr txBox="1"/>
          <p:nvPr/>
        </p:nvSpPr>
        <p:spPr>
          <a:xfrm>
            <a:off x="2509934" y="2919050"/>
            <a:ext cx="19641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Analizza i dati raccolti ed elabora visualizzazioni. 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Sce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gli di volta in volta le tipologie di grafico più opportune al tuo scopo. 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4" name="Google Shape;144;p44"/>
          <p:cNvSpPr txBox="1"/>
          <p:nvPr/>
        </p:nvSpPr>
        <p:spPr>
          <a:xfrm>
            <a:off x="4633275" y="2919050"/>
            <a:ext cx="19641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Trasforma i temi e le criticità individuate in opportunità progettuali, 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 stabiliscono una direzione su cui lavorare coerente con quanto emerso durante le attività di ricerca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5" name="Google Shape;145;p44"/>
          <p:cNvSpPr txBox="1"/>
          <p:nvPr/>
        </p:nvSpPr>
        <p:spPr>
          <a:xfrm>
            <a:off x="381250" y="2638843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01</a:t>
            </a:r>
            <a:endParaRPr sz="1800">
              <a:solidFill>
                <a:srgbClr val="0066CC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6" name="Google Shape;146;p44"/>
          <p:cNvSpPr txBox="1"/>
          <p:nvPr/>
        </p:nvSpPr>
        <p:spPr>
          <a:xfrm>
            <a:off x="4638600" y="2638843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03</a:t>
            </a:r>
            <a:endParaRPr sz="1800">
              <a:solidFill>
                <a:srgbClr val="0066CC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7" name="Google Shape;147;p44"/>
          <p:cNvSpPr txBox="1"/>
          <p:nvPr/>
        </p:nvSpPr>
        <p:spPr>
          <a:xfrm>
            <a:off x="2509925" y="2638843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02</a:t>
            </a:r>
            <a:endParaRPr sz="1800">
              <a:solidFill>
                <a:srgbClr val="0066CC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148" name="Google Shape;14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0025" y="306375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45"/>
          <p:cNvPicPr preferRelativeResize="0"/>
          <p:nvPr/>
        </p:nvPicPr>
        <p:blipFill rotWithShape="1">
          <a:blip r:embed="rId3">
            <a:alphaModFix/>
          </a:blip>
          <a:srcRect b="8933" l="9672" r="17051" t="25809"/>
          <a:stretch/>
        </p:blipFill>
        <p:spPr>
          <a:xfrm>
            <a:off x="0" y="0"/>
            <a:ext cx="9143998" cy="576299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5"/>
          <p:cNvSpPr/>
          <p:nvPr/>
        </p:nvSpPr>
        <p:spPr>
          <a:xfrm>
            <a:off x="0" y="-24000"/>
            <a:ext cx="9144000" cy="5787000"/>
          </a:xfrm>
          <a:prstGeom prst="rect">
            <a:avLst/>
          </a:prstGeom>
          <a:solidFill>
            <a:srgbClr val="0066CC">
              <a:alpha val="7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6" name="Google Shape;156;p45"/>
          <p:cNvSpPr txBox="1"/>
          <p:nvPr/>
        </p:nvSpPr>
        <p:spPr>
          <a:xfrm>
            <a:off x="3171925" y="1483302"/>
            <a:ext cx="27822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7" name="Google Shape;157;p45"/>
          <p:cNvSpPr txBox="1"/>
          <p:nvPr/>
        </p:nvSpPr>
        <p:spPr>
          <a:xfrm>
            <a:off x="1160625" y="2078889"/>
            <a:ext cx="68229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Nome del progetto </a:t>
            </a:r>
            <a:endParaRPr sz="46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58" name="Google Shape;158;p45"/>
          <p:cNvCxnSpPr/>
          <p:nvPr/>
        </p:nvCxnSpPr>
        <p:spPr>
          <a:xfrm>
            <a:off x="3219450" y="3654889"/>
            <a:ext cx="27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45"/>
          <p:cNvSpPr txBox="1"/>
          <p:nvPr/>
        </p:nvSpPr>
        <p:spPr>
          <a:xfrm>
            <a:off x="3171925" y="3739556"/>
            <a:ext cx="27822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AUTORE DELLA RICERCA</a:t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0" name="Google Shape;16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07722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6" name="Google Shape;166;p46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Obiettivo 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67" name="Google Shape;16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0025" y="306375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6"/>
          <p:cNvSpPr txBox="1"/>
          <p:nvPr/>
        </p:nvSpPr>
        <p:spPr>
          <a:xfrm>
            <a:off x="267300" y="1312975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Descrivi l’obiettivo del</a:t>
            </a:r>
            <a:endParaRPr b="1" sz="24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questionario online di ricerca</a:t>
            </a:r>
            <a:endParaRPr b="1" sz="24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7"/>
          <p:cNvSpPr txBox="1"/>
          <p:nvPr/>
        </p:nvSpPr>
        <p:spPr>
          <a:xfrm>
            <a:off x="5543100" y="1832972"/>
            <a:ext cx="21459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PROTOCOLLO DI RICERCA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PRESENTAZIONE DATI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OPPORTUNITÀ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4" name="Google Shape;174;p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5" name="Google Shape;175;p47"/>
          <p:cNvSpPr txBox="1"/>
          <p:nvPr/>
        </p:nvSpPr>
        <p:spPr>
          <a:xfrm>
            <a:off x="267300" y="1312975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Questo report di ricerca mostra le elaborazioni dei dati ricavati del questionario e presenta le opportunità di intervento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emerse.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6" name="Google Shape;176;p47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Indice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7" name="Google Shape;177;p47"/>
          <p:cNvSpPr txBox="1"/>
          <p:nvPr/>
        </p:nvSpPr>
        <p:spPr>
          <a:xfrm>
            <a:off x="5553658" y="1377791"/>
            <a:ext cx="272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INDICE DEI CONTENUTI</a:t>
            </a:r>
            <a:endParaRPr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78" name="Google Shape;178;p47"/>
          <p:cNvCxnSpPr/>
          <p:nvPr/>
        </p:nvCxnSpPr>
        <p:spPr>
          <a:xfrm>
            <a:off x="5641050" y="1726950"/>
            <a:ext cx="2720700" cy="0"/>
          </a:xfrm>
          <a:prstGeom prst="straightConnector1">
            <a:avLst/>
          </a:prstGeom>
          <a:noFill/>
          <a:ln cap="flat" cmpd="sng" w="19050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47"/>
          <p:cNvSpPr txBox="1"/>
          <p:nvPr/>
        </p:nvSpPr>
        <p:spPr>
          <a:xfrm>
            <a:off x="7689000" y="1832945"/>
            <a:ext cx="6798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pag. </a:t>
            </a:r>
            <a:r>
              <a:rPr lang="it" sz="11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pag. </a:t>
            </a:r>
            <a:r>
              <a:rPr lang="it" sz="11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pag. </a:t>
            </a:r>
            <a:r>
              <a:rPr lang="it" sz="11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80" name="Google Shape;18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0025" y="340417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6CB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8"/>
          <p:cNvSpPr txBox="1"/>
          <p:nvPr>
            <p:ph idx="12" type="sldNum"/>
          </p:nvPr>
        </p:nvSpPr>
        <p:spPr>
          <a:xfrm>
            <a:off x="8472458" y="5757058"/>
            <a:ext cx="548700" cy="4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186" name="Google Shape;186;p48"/>
          <p:cNvCxnSpPr/>
          <p:nvPr/>
        </p:nvCxnSpPr>
        <p:spPr>
          <a:xfrm>
            <a:off x="3219450" y="2870322"/>
            <a:ext cx="27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48"/>
          <p:cNvSpPr txBox="1"/>
          <p:nvPr/>
        </p:nvSpPr>
        <p:spPr>
          <a:xfrm>
            <a:off x="2448900" y="3130025"/>
            <a:ext cx="4246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Partecipanti e metodi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ricerca utilizzati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8" name="Google Shape;188;p48"/>
          <p:cNvSpPr txBox="1"/>
          <p:nvPr/>
        </p:nvSpPr>
        <p:spPr>
          <a:xfrm>
            <a:off x="908450" y="1052111"/>
            <a:ext cx="73269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Protocollo di ricerca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89" name="Google Shape;18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07722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9"/>
          <p:cNvSpPr/>
          <p:nvPr/>
        </p:nvSpPr>
        <p:spPr>
          <a:xfrm>
            <a:off x="4378750" y="-5700"/>
            <a:ext cx="4765200" cy="57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95" name="Google Shape;195;p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6" name="Google Shape;196;p49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Protocollo di ricerca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97" name="Google Shape;197;p49"/>
          <p:cNvSpPr txBox="1"/>
          <p:nvPr/>
        </p:nvSpPr>
        <p:spPr>
          <a:xfrm>
            <a:off x="4620800" y="2577225"/>
            <a:ext cx="44421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TIPOLOGIA DI DOMANDE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b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domande aperte; </a:t>
            </a:r>
            <a:b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domande chiuse singole o chiuse multiple; </a:t>
            </a:r>
            <a:b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domande chiuse multiple; 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domande a matrice variabile o scale di valutazione; 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8" name="Google Shape;198;p49"/>
          <p:cNvSpPr txBox="1"/>
          <p:nvPr/>
        </p:nvSpPr>
        <p:spPr>
          <a:xfrm>
            <a:off x="4607358" y="2113724"/>
            <a:ext cx="272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STRUTTURA DEL QUESTIONARIO</a:t>
            </a:r>
            <a:endParaRPr b="1" sz="13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99" name="Google Shape;199;p49"/>
          <p:cNvCxnSpPr/>
          <p:nvPr/>
        </p:nvCxnSpPr>
        <p:spPr>
          <a:xfrm>
            <a:off x="4694750" y="2418375"/>
            <a:ext cx="3822300" cy="0"/>
          </a:xfrm>
          <a:prstGeom prst="straightConnector1">
            <a:avLst/>
          </a:prstGeom>
          <a:noFill/>
          <a:ln cap="flat" cmpd="sng" w="19050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49"/>
          <p:cNvSpPr txBox="1"/>
          <p:nvPr/>
        </p:nvSpPr>
        <p:spPr>
          <a:xfrm>
            <a:off x="244300" y="3041888"/>
            <a:ext cx="1879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Totale partecipanti</a:t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01" name="Google Shape;201;p49"/>
          <p:cNvCxnSpPr/>
          <p:nvPr/>
        </p:nvCxnSpPr>
        <p:spPr>
          <a:xfrm>
            <a:off x="337250" y="3053394"/>
            <a:ext cx="17862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49"/>
          <p:cNvSpPr txBox="1"/>
          <p:nvPr/>
        </p:nvSpPr>
        <p:spPr>
          <a:xfrm>
            <a:off x="238675" y="2437358"/>
            <a:ext cx="16521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36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b="1" lang="it" sz="36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endParaRPr b="1" sz="36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3" name="Google Shape;203;p49"/>
          <p:cNvSpPr txBox="1"/>
          <p:nvPr/>
        </p:nvSpPr>
        <p:spPr>
          <a:xfrm>
            <a:off x="267300" y="1181675"/>
            <a:ext cx="32352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Composizione del campione: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4" name="Google Shape;204;p49"/>
          <p:cNvSpPr txBox="1"/>
          <p:nvPr/>
        </p:nvSpPr>
        <p:spPr>
          <a:xfrm>
            <a:off x="244300" y="3365618"/>
            <a:ext cx="1879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u="sng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→ collegamento al questionario utilizzato</a:t>
            </a:r>
            <a:endParaRPr sz="1100" u="sng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205" name="Google Shape;20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63" y="5082475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11" name="Google Shape;211;p50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Protocollo di ricerca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12" name="Google Shape;212;p50"/>
          <p:cNvSpPr txBox="1"/>
          <p:nvPr/>
        </p:nvSpPr>
        <p:spPr>
          <a:xfrm>
            <a:off x="267813" y="2697223"/>
            <a:ext cx="1950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CANALE </a:t>
            </a:r>
            <a:endParaRPr b="1"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DI DISTRIBUZIONE (es. sito del Comune, social, …)</a:t>
            </a:r>
            <a:endParaRPr b="1" sz="12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13" name="Google Shape;213;p50"/>
          <p:cNvCxnSpPr/>
          <p:nvPr/>
        </p:nvCxnSpPr>
        <p:spPr>
          <a:xfrm>
            <a:off x="352900" y="3032860"/>
            <a:ext cx="1668000" cy="0"/>
          </a:xfrm>
          <a:prstGeom prst="straightConnector1">
            <a:avLst/>
          </a:prstGeom>
          <a:noFill/>
          <a:ln cap="flat" cmpd="sng" w="19050">
            <a:solidFill>
              <a:srgbClr val="0066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50"/>
          <p:cNvSpPr txBox="1"/>
          <p:nvPr/>
        </p:nvSpPr>
        <p:spPr>
          <a:xfrm>
            <a:off x="287600" y="3094400"/>
            <a:ext cx="17334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Questionario online distribuito e raccolto attraverso </a:t>
            </a:r>
            <a:r>
              <a:rPr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nome piattaforma</a:t>
            </a:r>
            <a:endParaRPr sz="1200">
              <a:solidFill>
                <a:srgbClr val="434343"/>
              </a:solidFill>
              <a:highlight>
                <a:srgbClr val="FFB54C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15" name="Google Shape;215;p50"/>
          <p:cNvCxnSpPr/>
          <p:nvPr/>
        </p:nvCxnSpPr>
        <p:spPr>
          <a:xfrm>
            <a:off x="2547900" y="3032860"/>
            <a:ext cx="1668000" cy="0"/>
          </a:xfrm>
          <a:prstGeom prst="straightConnector1">
            <a:avLst/>
          </a:prstGeom>
          <a:noFill/>
          <a:ln cap="flat" cmpd="sng" w="19050">
            <a:solidFill>
              <a:srgbClr val="0066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50"/>
          <p:cNvSpPr txBox="1"/>
          <p:nvPr/>
        </p:nvSpPr>
        <p:spPr>
          <a:xfrm>
            <a:off x="2482600" y="3094400"/>
            <a:ext cx="17334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7" name="Google Shape;217;p50"/>
          <p:cNvSpPr txBox="1"/>
          <p:nvPr/>
        </p:nvSpPr>
        <p:spPr>
          <a:xfrm>
            <a:off x="267300" y="1160576"/>
            <a:ext cx="4478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Canali e strumenti 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distribuzione: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8" name="Google Shape;218;p50"/>
          <p:cNvSpPr txBox="1"/>
          <p:nvPr/>
        </p:nvSpPr>
        <p:spPr>
          <a:xfrm>
            <a:off x="2461124" y="2697223"/>
            <a:ext cx="1950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9" name="Google Shape;219;p50"/>
          <p:cNvSpPr/>
          <p:nvPr/>
        </p:nvSpPr>
        <p:spPr>
          <a:xfrm>
            <a:off x="4411725" y="-5700"/>
            <a:ext cx="4732200" cy="57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0"/>
          <p:cNvSpPr txBox="1"/>
          <p:nvPr/>
        </p:nvSpPr>
        <p:spPr>
          <a:xfrm>
            <a:off x="4666688" y="2500188"/>
            <a:ext cx="1950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TEMPI</a:t>
            </a:r>
            <a:endParaRPr b="1" sz="12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SOMMINISTRAZIONE</a:t>
            </a:r>
            <a:endParaRPr b="1" sz="12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21" name="Google Shape;221;p50"/>
          <p:cNvCxnSpPr/>
          <p:nvPr/>
        </p:nvCxnSpPr>
        <p:spPr>
          <a:xfrm>
            <a:off x="4751775" y="3032860"/>
            <a:ext cx="1668000" cy="0"/>
          </a:xfrm>
          <a:prstGeom prst="straightConnector1">
            <a:avLst/>
          </a:prstGeom>
          <a:noFill/>
          <a:ln cap="flat" cmpd="sng" w="19050">
            <a:solidFill>
              <a:srgbClr val="0066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50"/>
          <p:cNvSpPr txBox="1"/>
          <p:nvPr/>
        </p:nvSpPr>
        <p:spPr>
          <a:xfrm>
            <a:off x="4686475" y="3094400"/>
            <a:ext cx="17334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Dal </a:t>
            </a:r>
            <a:r>
              <a:rPr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……..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al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" sz="1200">
                <a:solidFill>
                  <a:srgbClr val="434343"/>
                </a:solidFill>
                <a:highlight>
                  <a:srgbClr val="FFB54C"/>
                </a:highlight>
                <a:latin typeface="Titillium Web"/>
                <a:ea typeface="Titillium Web"/>
                <a:cs typeface="Titillium Web"/>
                <a:sym typeface="Titillium Web"/>
              </a:rPr>
              <a:t>……..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23" name="Google Shape;2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63" y="5082475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6CB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1"/>
          <p:cNvSpPr txBox="1"/>
          <p:nvPr>
            <p:ph idx="12" type="sldNum"/>
          </p:nvPr>
        </p:nvSpPr>
        <p:spPr>
          <a:xfrm>
            <a:off x="8472458" y="5757058"/>
            <a:ext cx="548700" cy="4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229" name="Google Shape;229;p51"/>
          <p:cNvCxnSpPr/>
          <p:nvPr/>
        </p:nvCxnSpPr>
        <p:spPr>
          <a:xfrm>
            <a:off x="3219450" y="2870322"/>
            <a:ext cx="27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51"/>
          <p:cNvSpPr txBox="1"/>
          <p:nvPr/>
        </p:nvSpPr>
        <p:spPr>
          <a:xfrm>
            <a:off x="2448900" y="3130025"/>
            <a:ext cx="4246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Principali informazioni </a:t>
            </a:r>
            <a:endParaRPr sz="2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 emergono </a:t>
            </a:r>
            <a:r>
              <a:rPr lang="it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dal</a:t>
            </a:r>
            <a:r>
              <a:rPr lang="it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l’elaborazione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1" name="Google Shape;231;p51"/>
          <p:cNvSpPr txBox="1"/>
          <p:nvPr/>
        </p:nvSpPr>
        <p:spPr>
          <a:xfrm>
            <a:off x="908450" y="1052111"/>
            <a:ext cx="73269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Presentazione dei dati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32" name="Google Shape;23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07722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7F7F7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7F7F7"/>
      </a:lt2>
      <a:accent1>
        <a:srgbClr val="FFB54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66CC"/>
      </a:accent6>
      <a:hlink>
        <a:srgbClr val="0066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