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7150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8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510">
          <p15:clr>
            <a:srgbClr val="9AA0A6"/>
          </p15:clr>
        </p15:guide>
        <p15:guide id="4" pos="1644">
          <p15:clr>
            <a:srgbClr val="9AA0A6"/>
          </p15:clr>
        </p15:guide>
        <p15:guide id="5" pos="1425">
          <p15:clr>
            <a:srgbClr val="9AA0A6"/>
          </p15:clr>
        </p15:guide>
        <p15:guide id="6" pos="2880">
          <p15:clr>
            <a:srgbClr val="9AA0A6"/>
          </p15:clr>
        </p15:guide>
        <p15:guide id="7" pos="43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81" orient="horz"/>
        <p:guide pos="340" orient="horz"/>
        <p:guide pos="510" orient="horz"/>
        <p:guide pos="1644"/>
        <p:guide pos="1425"/>
        <p:guide pos="2880"/>
        <p:guide pos="43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0c860dd64_1_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0c860dd6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c860dd64_1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0c860dd6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6ccac8b7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6ccac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e6ccac8b7_0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e6ccac8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6ccac8b7_0_7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6ccac8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0ec939279_0_5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0ec9392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1947325" y="3130025"/>
            <a:ext cx="524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Organizzare contenuti e funzioni </a:t>
            </a:r>
            <a:b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servizio pubblico digitale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45" name="Google Shape;145;p37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 sorting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Google Shape;148;p37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37"/>
          <p:cNvSpPr txBox="1"/>
          <p:nvPr/>
        </p:nvSpPr>
        <p:spPr>
          <a:xfrm>
            <a:off x="2163300" y="5307550"/>
            <a:ext cx="524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https://designers.italia.it/kit/architettura-informazione/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/>
        </p:nvSpPr>
        <p:spPr>
          <a:xfrm>
            <a:off x="386575" y="2618025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Copia nelle </a:t>
            </a:r>
            <a:r>
              <a:rPr i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i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contenuti e i requisiti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hai individuato per il servizio digitale.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Usa tutti quelli emersi attraverso gli Scenari, l’attività di ricerca e quelli del servizio attuale (se esistente).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38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Organizza contenuti e funzioni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servizio pubblico digitale: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38"/>
          <p:cNvSpPr txBox="1"/>
          <p:nvPr/>
        </p:nvSpPr>
        <p:spPr>
          <a:xfrm>
            <a:off x="25021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Associa le </a:t>
            </a:r>
            <a:r>
              <a:rPr i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fra loro secondo uno o più criteri rilevanti (continuità tematica, utilità per il medesimo obiettivo o target etc.).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 quindi delle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macro-categorie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dai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un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ciascuna di esse.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0" name="Google Shape;160;p38"/>
          <p:cNvSpPr txBox="1"/>
          <p:nvPr/>
        </p:nvSpPr>
        <p:spPr>
          <a:xfrm>
            <a:off x="4617675" y="2618025"/>
            <a:ext cx="2102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 le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relazioni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fra le categorie e fra gli elementi.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Tali relazioni potranno essere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gerarchiche, lineari, causali </a:t>
            </a:r>
            <a:b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potranno legare elementi trasversalmente alle categorie, individuando quindi delle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sotto-categorie.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38"/>
          <p:cNvSpPr/>
          <p:nvPr/>
        </p:nvSpPr>
        <p:spPr>
          <a:xfrm>
            <a:off x="6733225" y="407100"/>
            <a:ext cx="2072700" cy="16536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162000" spcFirstLastPara="1" rIns="162000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SUGGERIMENTO: </a:t>
            </a:r>
            <a:r>
              <a:rPr lang="it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 mano che procedi con il Card sorting, prova a definire meglio il contenuto delle card, rinominandole o anche aggiungendone altre.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38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38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38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/>
          <p:nvPr/>
        </p:nvSpPr>
        <p:spPr>
          <a:xfrm>
            <a:off x="-6450" y="-25775"/>
            <a:ext cx="9144000" cy="12024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9"/>
          <p:cNvSpPr txBox="1"/>
          <p:nvPr/>
        </p:nvSpPr>
        <p:spPr>
          <a:xfrm>
            <a:off x="1398383" y="354450"/>
            <a:ext cx="7245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Contenuti e </a:t>
            </a: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funzioni</a:t>
            </a: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del </a:t>
            </a: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servizio</a:t>
            </a: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digitale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39"/>
          <p:cNvSpPr txBox="1"/>
          <p:nvPr/>
        </p:nvSpPr>
        <p:spPr>
          <a:xfrm>
            <a:off x="5470250" y="1483200"/>
            <a:ext cx="1355400" cy="400200"/>
          </a:xfrm>
          <a:prstGeom prst="rect">
            <a:avLst/>
          </a:prstGeom>
          <a:noFill/>
          <a:ln cap="flat" cmpd="sng" w="9525">
            <a:solidFill>
              <a:srgbClr val="00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REQUISITI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404500" y="1483200"/>
            <a:ext cx="1188900" cy="4002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CONTENUTI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74" name="Google Shape;174;p39"/>
          <p:cNvSpPr/>
          <p:nvPr/>
        </p:nvSpPr>
        <p:spPr>
          <a:xfrm>
            <a:off x="40450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39"/>
          <p:cNvSpPr/>
          <p:nvPr/>
        </p:nvSpPr>
        <p:spPr>
          <a:xfrm>
            <a:off x="149635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39"/>
          <p:cNvSpPr/>
          <p:nvPr/>
        </p:nvSpPr>
        <p:spPr>
          <a:xfrm>
            <a:off x="258820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7" name="Google Shape;177;p39"/>
          <p:cNvSpPr/>
          <p:nvPr/>
        </p:nvSpPr>
        <p:spPr>
          <a:xfrm>
            <a:off x="404500" y="31361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9"/>
          <p:cNvSpPr/>
          <p:nvPr/>
        </p:nvSpPr>
        <p:spPr>
          <a:xfrm>
            <a:off x="1496350" y="31361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2588200" y="31361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39"/>
          <p:cNvSpPr/>
          <p:nvPr/>
        </p:nvSpPr>
        <p:spPr>
          <a:xfrm>
            <a:off x="404500" y="41497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1" name="Google Shape;181;p39"/>
          <p:cNvSpPr/>
          <p:nvPr/>
        </p:nvSpPr>
        <p:spPr>
          <a:xfrm>
            <a:off x="1496350" y="41497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2588200" y="41497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39"/>
          <p:cNvSpPr/>
          <p:nvPr/>
        </p:nvSpPr>
        <p:spPr>
          <a:xfrm>
            <a:off x="5470250" y="2037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39"/>
          <p:cNvSpPr/>
          <p:nvPr/>
        </p:nvSpPr>
        <p:spPr>
          <a:xfrm>
            <a:off x="6562100" y="2037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" name="Google Shape;185;p39"/>
          <p:cNvSpPr/>
          <p:nvPr/>
        </p:nvSpPr>
        <p:spPr>
          <a:xfrm>
            <a:off x="7653950" y="2037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5470250" y="31052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39"/>
          <p:cNvSpPr/>
          <p:nvPr/>
        </p:nvSpPr>
        <p:spPr>
          <a:xfrm>
            <a:off x="6562100" y="31052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39"/>
          <p:cNvSpPr/>
          <p:nvPr/>
        </p:nvSpPr>
        <p:spPr>
          <a:xfrm>
            <a:off x="7653950" y="31052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39"/>
          <p:cNvSpPr/>
          <p:nvPr/>
        </p:nvSpPr>
        <p:spPr>
          <a:xfrm>
            <a:off x="5470250" y="41729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39"/>
          <p:cNvSpPr/>
          <p:nvPr/>
        </p:nvSpPr>
        <p:spPr>
          <a:xfrm>
            <a:off x="6562100" y="41729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7653950" y="41729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1412794" y="691650"/>
            <a:ext cx="53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repara le card divise per tipologia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54095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9"/>
          <p:cNvSpPr txBox="1"/>
          <p:nvPr/>
        </p:nvSpPr>
        <p:spPr>
          <a:xfrm>
            <a:off x="360825" y="354450"/>
            <a:ext cx="1015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Passo 1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-6450" y="-25775"/>
            <a:ext cx="9144000" cy="12024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404500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01" name="Google Shape;201;p40"/>
          <p:cNvSpPr/>
          <p:nvPr/>
        </p:nvSpPr>
        <p:spPr>
          <a:xfrm>
            <a:off x="40450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40"/>
          <p:cNvSpPr/>
          <p:nvPr/>
        </p:nvSpPr>
        <p:spPr>
          <a:xfrm>
            <a:off x="2892475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6562100" y="31903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404500" y="31361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2892475" y="31602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1496350" y="2122613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404500" y="41497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8" name="Google Shape;208;p40"/>
          <p:cNvSpPr/>
          <p:nvPr/>
        </p:nvSpPr>
        <p:spPr>
          <a:xfrm>
            <a:off x="1496350" y="31361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4997875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0" name="Google Shape;210;p40"/>
          <p:cNvSpPr/>
          <p:nvPr/>
        </p:nvSpPr>
        <p:spPr>
          <a:xfrm>
            <a:off x="3945175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656210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765395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1496350" y="41507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3945175" y="41977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7653950" y="31903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5054250" y="31602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3945175" y="31602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5788100" y="41977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2892475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B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6562100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C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398383" y="354450"/>
            <a:ext cx="7245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Macro-categorie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1412794" y="691650"/>
            <a:ext cx="53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[Raggruppa le card affini e dai un nome alle categorie]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360825" y="354450"/>
            <a:ext cx="1015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Passo 2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540955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/>
          <p:nvPr/>
        </p:nvSpPr>
        <p:spPr>
          <a:xfrm>
            <a:off x="-6450" y="-25775"/>
            <a:ext cx="9144000" cy="12024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/>
          <p:nvPr/>
        </p:nvSpPr>
        <p:spPr>
          <a:xfrm>
            <a:off x="787075" y="19921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236400" y="25810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1328250" y="2581063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156600" y="40192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1726375" y="32372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3945175" y="19921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6914400" y="26967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7" name="Google Shape;237;p41"/>
          <p:cNvSpPr/>
          <p:nvPr/>
        </p:nvSpPr>
        <p:spPr>
          <a:xfrm>
            <a:off x="7653950" y="212262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465550" y="323720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Google Shape;239;p41"/>
          <p:cNvSpPr/>
          <p:nvPr/>
        </p:nvSpPr>
        <p:spPr>
          <a:xfrm>
            <a:off x="4093875" y="3826138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7653950" y="3494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3102750" y="3826138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41"/>
          <p:cNvSpPr/>
          <p:nvPr/>
        </p:nvSpPr>
        <p:spPr>
          <a:xfrm>
            <a:off x="3301650" y="25531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4703213" y="2306638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3660650" y="3163013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5253625" y="2905650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5470238" y="3494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6562100" y="3494575"/>
            <a:ext cx="939300" cy="913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404500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2892475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B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6562100" y="1504108"/>
            <a:ext cx="11889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Categoria C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398383" y="354450"/>
            <a:ext cx="7245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Relazioni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412794" y="691650"/>
            <a:ext cx="53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[Metti in relazione le card all’interno delle categorie individuando le loro declinazioni]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60825" y="354450"/>
            <a:ext cx="1015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Passo 3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54095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/>
          <p:nvPr/>
        </p:nvSpPr>
        <p:spPr>
          <a:xfrm>
            <a:off x="4703225" y="3362200"/>
            <a:ext cx="4077900" cy="157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1334738" y="2461900"/>
            <a:ext cx="2600100" cy="237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57" name="Google Shape;257;p41"/>
          <p:cNvSpPr txBox="1"/>
          <p:nvPr/>
        </p:nvSpPr>
        <p:spPr>
          <a:xfrm>
            <a:off x="6914400" y="4499225"/>
            <a:ext cx="17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sotto-categoria E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1266172" y="4370350"/>
            <a:ext cx="18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sotto-categoria D</a:t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