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Titillium Web SemiBold"/>
      <p:regular r:id="rId16"/>
      <p:bold r:id="rId17"/>
      <p:italic r:id="rId18"/>
      <p:boldItalic r:id="rId19"/>
    </p:embeddedFont>
    <p:embeddedFont>
      <p:font typeface="Roboto Mono Light"/>
      <p:regular r:id="rId20"/>
      <p:bold r:id="rId21"/>
      <p:italic r:id="rId22"/>
      <p:boldItalic r:id="rId23"/>
    </p:embeddedFont>
    <p:embeddedFont>
      <p:font typeface="Titillium Web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regular.fntdata"/><Relationship Id="rId22" Type="http://schemas.openxmlformats.org/officeDocument/2006/relationships/font" Target="fonts/RobotoMonoLight-italic.fntdata"/><Relationship Id="rId21" Type="http://schemas.openxmlformats.org/officeDocument/2006/relationships/font" Target="fonts/RobotoMonoLight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RobotoMon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7" Type="http://schemas.openxmlformats.org/officeDocument/2006/relationships/font" Target="fonts/TitilliumWeb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itilliumWebSemiBold-bold.fntdata"/><Relationship Id="rId16" Type="http://schemas.openxmlformats.org/officeDocument/2006/relationships/font" Target="fonts/TitilliumWebSemiBold-regular.fntdata"/><Relationship Id="rId19" Type="http://schemas.openxmlformats.org/officeDocument/2006/relationships/font" Target="fonts/TitilliumWebSemiBold-boldItalic.fntdata"/><Relationship Id="rId18" Type="http://schemas.openxmlformats.org/officeDocument/2006/relationships/font" Target="fonts/TitilliumWe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cc364de2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ccc364de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cc364de2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bccc364de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53b41cf0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d53b41c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67a872b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067a872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a7605d2fb_0_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a7605d2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67a872bb_0_14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67a872b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9f8141e3b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9f8141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9f8141e3b_0_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9f8141e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0ea5aa9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0ea5aa9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deed.it" TargetMode="External"/><Relationship Id="rId6" Type="http://schemas.openxmlformats.org/officeDocument/2006/relationships/hyperlink" Target="https://creativecommons.org/licenses/by-sa/4.0/deed.it" TargetMode="External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3.png"/><Relationship Id="rId13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Relationship Id="rId1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6.png"/><Relationship Id="rId11" Type="http://schemas.openxmlformats.org/officeDocument/2006/relationships/image" Target="../media/image31.png"/><Relationship Id="rId10" Type="http://schemas.openxmlformats.org/officeDocument/2006/relationships/image" Target="../media/image7.png"/><Relationship Id="rId21" Type="http://schemas.openxmlformats.org/officeDocument/2006/relationships/image" Target="../media/image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15" Type="http://schemas.openxmlformats.org/officeDocument/2006/relationships/image" Target="../media/image34.png"/><Relationship Id="rId14" Type="http://schemas.openxmlformats.org/officeDocument/2006/relationships/image" Target="../media/image28.png"/><Relationship Id="rId17" Type="http://schemas.openxmlformats.org/officeDocument/2006/relationships/image" Target="../media/image40.png"/><Relationship Id="rId16" Type="http://schemas.openxmlformats.org/officeDocument/2006/relationships/image" Target="../media/image32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6" Type="http://schemas.openxmlformats.org/officeDocument/2006/relationships/image" Target="../media/image9.png"/><Relationship Id="rId18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43.png"/><Relationship Id="rId13" Type="http://schemas.openxmlformats.org/officeDocument/2006/relationships/image" Target="../media/image33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Relationship Id="rId15" Type="http://schemas.openxmlformats.org/officeDocument/2006/relationships/image" Target="../media/image1.png"/><Relationship Id="rId14" Type="http://schemas.openxmlformats.org/officeDocument/2006/relationships/image" Target="../media/image45.png"/><Relationship Id="rId5" Type="http://schemas.openxmlformats.org/officeDocument/2006/relationships/image" Target="../media/image18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Relationship Id="rId8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066875" y="2817025"/>
            <a:ext cx="5010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Identificare le figure coinvolte nell’erogazione del servizio pubblico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3914550" y="2509718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36225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Mappa degli attori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829100" y="4736225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4.0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2066875" y="4736225"/>
            <a:ext cx="5762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https://designers.italia.it/kit/analisi-contesto/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4617675" y="2627145"/>
            <a:ext cx="2102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ciascun attore identificato cerca di approfondire il ruolo nel sistema. 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Usa le schede profilo per dettagliare i diversi aspetti che riguardano gli attori e gli enti coinvolti.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60825" y="1011285"/>
            <a:ext cx="6641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2400"/>
              <a:buFont typeface="Arial"/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i soggetti coinvolti nell’erogazione </a:t>
            </a:r>
            <a:b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un servizio e descrivi i loro profili: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66CC"/>
              </a:solidFill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5021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46230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386575" y="2627145"/>
            <a:ext cx="2102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l’utente principale del servizio (es. cittadino, studente, impresa, etc…) e posizionalo al centro della rappresentazione. 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Dichiara chiaramente chi è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assumi la sua prospettiva durante la mappatura.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2502125" y="2627145"/>
            <a:ext cx="21027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Posiziona sul diagramma gli attori e le organizzazioni coinvolte nell’erogazione e nella fruizione del servizio pubblico.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Considera i ruoli con cui il cittadino interagisce e tutti quelli che operano dietro le quinte. 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7"/>
          <p:cNvGrpSpPr/>
          <p:nvPr/>
        </p:nvGrpSpPr>
        <p:grpSpPr>
          <a:xfrm>
            <a:off x="431800" y="1668663"/>
            <a:ext cx="3055500" cy="315000"/>
            <a:chOff x="284625" y="1196600"/>
            <a:chExt cx="3055500" cy="315000"/>
          </a:xfrm>
        </p:grpSpPr>
        <p:sp>
          <p:nvSpPr>
            <p:cNvPr id="125" name="Google Shape;125;p27"/>
            <p:cNvSpPr txBox="1"/>
            <p:nvPr/>
          </p:nvSpPr>
          <p:spPr>
            <a:xfrm>
              <a:off x="599625" y="1214000"/>
              <a:ext cx="2740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ATTORI </a:t>
              </a: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SECONDARI</a:t>
              </a: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: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influenzano </a:t>
              </a: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indirettamente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l’esperienza dell’utente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26" name="Google Shape;126;p27"/>
            <p:cNvGrpSpPr/>
            <p:nvPr/>
          </p:nvGrpSpPr>
          <p:grpSpPr>
            <a:xfrm>
              <a:off x="284625" y="1196600"/>
              <a:ext cx="315000" cy="315000"/>
              <a:chOff x="284625" y="1196600"/>
              <a:chExt cx="315000" cy="315000"/>
            </a:xfrm>
          </p:grpSpPr>
          <p:sp>
            <p:nvSpPr>
              <p:cNvPr id="127" name="Google Shape;127;p27"/>
              <p:cNvSpPr/>
              <p:nvPr/>
            </p:nvSpPr>
            <p:spPr>
              <a:xfrm>
                <a:off x="284625" y="1196600"/>
                <a:ext cx="315000" cy="315000"/>
              </a:xfrm>
              <a:prstGeom prst="ellipse">
                <a:avLst/>
              </a:prstGeom>
              <a:solidFill>
                <a:srgbClr val="0056CB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7"/>
              <p:cNvSpPr/>
              <p:nvPr/>
            </p:nvSpPr>
            <p:spPr>
              <a:xfrm>
                <a:off x="324050" y="1236025"/>
                <a:ext cx="236100" cy="23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7"/>
              <p:cNvSpPr/>
              <p:nvPr/>
            </p:nvSpPr>
            <p:spPr>
              <a:xfrm>
                <a:off x="371850" y="1283825"/>
                <a:ext cx="140400" cy="140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" name="Google Shape;130;p27"/>
          <p:cNvGrpSpPr/>
          <p:nvPr/>
        </p:nvGrpSpPr>
        <p:grpSpPr>
          <a:xfrm>
            <a:off x="431800" y="2071113"/>
            <a:ext cx="3055500" cy="315000"/>
            <a:chOff x="284625" y="1599050"/>
            <a:chExt cx="3055500" cy="315000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599625" y="1616450"/>
              <a:ext cx="2740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ATTORI PRIMARI: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interagiscono </a:t>
              </a: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direttamente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con l’utente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32" name="Google Shape;132;p27"/>
            <p:cNvGrpSpPr/>
            <p:nvPr/>
          </p:nvGrpSpPr>
          <p:grpSpPr>
            <a:xfrm>
              <a:off x="284625" y="1599050"/>
              <a:ext cx="315000" cy="315000"/>
              <a:chOff x="284625" y="1599050"/>
              <a:chExt cx="315000" cy="315000"/>
            </a:xfrm>
          </p:grpSpPr>
          <p:sp>
            <p:nvSpPr>
              <p:cNvPr id="133" name="Google Shape;133;p27"/>
              <p:cNvSpPr/>
              <p:nvPr/>
            </p:nvSpPr>
            <p:spPr>
              <a:xfrm>
                <a:off x="284625" y="1599050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7"/>
              <p:cNvSpPr/>
              <p:nvPr/>
            </p:nvSpPr>
            <p:spPr>
              <a:xfrm>
                <a:off x="324050" y="1638475"/>
                <a:ext cx="236100" cy="236100"/>
              </a:xfrm>
              <a:prstGeom prst="ellipse">
                <a:avLst/>
              </a:prstGeom>
              <a:solidFill>
                <a:srgbClr val="0056CB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7"/>
              <p:cNvSpPr/>
              <p:nvPr/>
            </p:nvSpPr>
            <p:spPr>
              <a:xfrm>
                <a:off x="371850" y="1686275"/>
                <a:ext cx="140400" cy="140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" name="Google Shape;136;p27"/>
          <p:cNvGrpSpPr/>
          <p:nvPr/>
        </p:nvGrpSpPr>
        <p:grpSpPr>
          <a:xfrm>
            <a:off x="431800" y="2473563"/>
            <a:ext cx="3055500" cy="315000"/>
            <a:chOff x="284625" y="2001500"/>
            <a:chExt cx="3055500" cy="315000"/>
          </a:xfrm>
        </p:grpSpPr>
        <p:sp>
          <p:nvSpPr>
            <p:cNvPr id="137" name="Google Shape;137;p27"/>
            <p:cNvSpPr txBox="1"/>
            <p:nvPr/>
          </p:nvSpPr>
          <p:spPr>
            <a:xfrm>
              <a:off x="599625" y="2018900"/>
              <a:ext cx="2740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UTENTE: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usu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fruisce del servizio pubblico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38" name="Google Shape;138;p27"/>
            <p:cNvGrpSpPr/>
            <p:nvPr/>
          </p:nvGrpSpPr>
          <p:grpSpPr>
            <a:xfrm>
              <a:off x="284625" y="2001500"/>
              <a:ext cx="315000" cy="315000"/>
              <a:chOff x="284625" y="2001500"/>
              <a:chExt cx="315000" cy="315000"/>
            </a:xfrm>
          </p:grpSpPr>
          <p:sp>
            <p:nvSpPr>
              <p:cNvPr id="139" name="Google Shape;139;p27"/>
              <p:cNvSpPr/>
              <p:nvPr/>
            </p:nvSpPr>
            <p:spPr>
              <a:xfrm>
                <a:off x="284625" y="2001500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324050" y="2040925"/>
                <a:ext cx="236100" cy="23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371850" y="2088725"/>
                <a:ext cx="140400" cy="140400"/>
              </a:xfrm>
              <a:prstGeom prst="ellipse">
                <a:avLst/>
              </a:prstGeom>
              <a:solidFill>
                <a:srgbClr val="0056CB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27"/>
          <p:cNvSpPr txBox="1"/>
          <p:nvPr/>
        </p:nvSpPr>
        <p:spPr>
          <a:xfrm>
            <a:off x="360825" y="831075"/>
            <a:ext cx="3473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Ambito di </a:t>
            </a:r>
            <a:r>
              <a:rPr b="1" lang="it" sz="3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servizio</a:t>
            </a:r>
            <a:endParaRPr b="1" sz="3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60825" y="1204863"/>
            <a:ext cx="3162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Attori</a:t>
            </a: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che influenzano l’esperienza dell’utente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144" name="Google Shape;144;p27"/>
          <p:cNvGrpSpPr/>
          <p:nvPr/>
        </p:nvGrpSpPr>
        <p:grpSpPr>
          <a:xfrm>
            <a:off x="4241925" y="-6325"/>
            <a:ext cx="4296600" cy="5161800"/>
            <a:chOff x="4241925" y="-6325"/>
            <a:chExt cx="4296600" cy="5161800"/>
          </a:xfrm>
        </p:grpSpPr>
        <p:sp>
          <p:nvSpPr>
            <p:cNvPr id="145" name="Google Shape;145;p27"/>
            <p:cNvSpPr/>
            <p:nvPr/>
          </p:nvSpPr>
          <p:spPr>
            <a:xfrm>
              <a:off x="4241925" y="447575"/>
              <a:ext cx="4296600" cy="4296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27"/>
            <p:cNvCxnSpPr/>
            <p:nvPr/>
          </p:nvCxnSpPr>
          <p:spPr>
            <a:xfrm>
              <a:off x="6390225" y="-6325"/>
              <a:ext cx="0" cy="5161800"/>
            </a:xfrm>
            <a:prstGeom prst="straightConnector1">
              <a:avLst/>
            </a:prstGeom>
            <a:noFill/>
            <a:ln cap="flat" cmpd="sng" w="9525">
              <a:solidFill>
                <a:srgbClr val="0056CB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27"/>
            <p:cNvSpPr/>
            <p:nvPr/>
          </p:nvSpPr>
          <p:spPr>
            <a:xfrm>
              <a:off x="4989675" y="1195325"/>
              <a:ext cx="2801100" cy="280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741800" y="1947450"/>
              <a:ext cx="1296900" cy="1296900"/>
            </a:xfrm>
            <a:prstGeom prst="ellipse">
              <a:avLst/>
            </a:prstGeom>
            <a:solidFill>
              <a:srgbClr val="F4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6518250" y="90400"/>
              <a:ext cx="1411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INTERNI</a:t>
              </a:r>
              <a:endParaRPr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4840475" y="90400"/>
              <a:ext cx="1411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ESTERNI</a:t>
              </a:r>
              <a:endParaRPr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</p:grpSp>
      <p:sp>
        <p:nvSpPr>
          <p:cNvPr id="151" name="Google Shape;151;p27"/>
          <p:cNvSpPr txBox="1"/>
          <p:nvPr/>
        </p:nvSpPr>
        <p:spPr>
          <a:xfrm>
            <a:off x="746800" y="2876000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 E ORGANIZZAZIONI: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autorità pubbliche o aziende private, nazionali e/o locali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746800" y="3278463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PERSONE</a:t>
            </a: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coloro che contribuiscono all’erogazione del servizio, sia </a:t>
            </a:r>
            <a:r>
              <a:rPr i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front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che </a:t>
            </a:r>
            <a:r>
              <a:rPr i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 office</a:t>
            </a:r>
            <a:endParaRPr i="1"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531475" y="2957165"/>
            <a:ext cx="117900" cy="1179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522197" y="3359613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Mappa degli attori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746800" y="3680900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ESTERNI: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esterni alla pubblica amministrazione, del settore privato o comunque indipendenti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46800" y="4083363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INTERNI: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alla pubblica amministrazione, enti locali e/o centrali, completamente o parzialmente statali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597850" y="3712750"/>
            <a:ext cx="0" cy="641100"/>
          </a:xfrm>
          <a:prstGeom prst="straightConnector1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7"/>
          <p:cNvSpPr txBox="1"/>
          <p:nvPr/>
        </p:nvSpPr>
        <p:spPr>
          <a:xfrm>
            <a:off x="5892800" y="2820150"/>
            <a:ext cx="994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11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UTENTE</a:t>
            </a:r>
            <a:endParaRPr b="1"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5051800" y="1840150"/>
            <a:ext cx="994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ATTORI PRIMARI</a:t>
            </a:r>
            <a:endParaRPr b="1" i="0" sz="1000" u="none" cap="none" strike="noStrike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4467350" y="1332900"/>
            <a:ext cx="994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ATTORI SECONDARI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8"/>
          <p:cNvGrpSpPr/>
          <p:nvPr/>
        </p:nvGrpSpPr>
        <p:grpSpPr>
          <a:xfrm>
            <a:off x="431800" y="1668663"/>
            <a:ext cx="3055500" cy="315000"/>
            <a:chOff x="284625" y="1196600"/>
            <a:chExt cx="3055500" cy="315000"/>
          </a:xfrm>
        </p:grpSpPr>
        <p:sp>
          <p:nvSpPr>
            <p:cNvPr id="168" name="Google Shape;168;p28"/>
            <p:cNvSpPr txBox="1"/>
            <p:nvPr/>
          </p:nvSpPr>
          <p:spPr>
            <a:xfrm>
              <a:off x="599625" y="1214000"/>
              <a:ext cx="2740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ATTORI SECONDARI: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influenzano </a:t>
              </a: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indirettamente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l’esperienza dell’utente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69" name="Google Shape;169;p28"/>
            <p:cNvGrpSpPr/>
            <p:nvPr/>
          </p:nvGrpSpPr>
          <p:grpSpPr>
            <a:xfrm>
              <a:off x="284625" y="1196600"/>
              <a:ext cx="315000" cy="315000"/>
              <a:chOff x="284625" y="1196600"/>
              <a:chExt cx="315000" cy="315000"/>
            </a:xfrm>
          </p:grpSpPr>
          <p:sp>
            <p:nvSpPr>
              <p:cNvPr id="170" name="Google Shape;170;p28"/>
              <p:cNvSpPr/>
              <p:nvPr/>
            </p:nvSpPr>
            <p:spPr>
              <a:xfrm>
                <a:off x="284625" y="1196600"/>
                <a:ext cx="315000" cy="315000"/>
              </a:xfrm>
              <a:prstGeom prst="ellipse">
                <a:avLst/>
              </a:prstGeom>
              <a:solidFill>
                <a:srgbClr val="0056CB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324050" y="1236025"/>
                <a:ext cx="236100" cy="23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371850" y="1283825"/>
                <a:ext cx="140400" cy="140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28"/>
          <p:cNvGrpSpPr/>
          <p:nvPr/>
        </p:nvGrpSpPr>
        <p:grpSpPr>
          <a:xfrm>
            <a:off x="431800" y="2071113"/>
            <a:ext cx="3055500" cy="315000"/>
            <a:chOff x="284625" y="1599050"/>
            <a:chExt cx="3055500" cy="315000"/>
          </a:xfrm>
        </p:grpSpPr>
        <p:sp>
          <p:nvSpPr>
            <p:cNvPr id="174" name="Google Shape;174;p28"/>
            <p:cNvSpPr txBox="1"/>
            <p:nvPr/>
          </p:nvSpPr>
          <p:spPr>
            <a:xfrm>
              <a:off x="599625" y="1616450"/>
              <a:ext cx="2740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ATTORI PRIMARI: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interagiscono </a:t>
              </a: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direttamente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con l’utente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75" name="Google Shape;175;p28"/>
            <p:cNvGrpSpPr/>
            <p:nvPr/>
          </p:nvGrpSpPr>
          <p:grpSpPr>
            <a:xfrm>
              <a:off x="284625" y="1599050"/>
              <a:ext cx="315000" cy="315000"/>
              <a:chOff x="284625" y="1599050"/>
              <a:chExt cx="315000" cy="315000"/>
            </a:xfrm>
          </p:grpSpPr>
          <p:sp>
            <p:nvSpPr>
              <p:cNvPr id="176" name="Google Shape;176;p28"/>
              <p:cNvSpPr/>
              <p:nvPr/>
            </p:nvSpPr>
            <p:spPr>
              <a:xfrm>
                <a:off x="284625" y="1599050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324050" y="1638475"/>
                <a:ext cx="236100" cy="236100"/>
              </a:xfrm>
              <a:prstGeom prst="ellipse">
                <a:avLst/>
              </a:prstGeom>
              <a:solidFill>
                <a:srgbClr val="0056CB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371850" y="1686275"/>
                <a:ext cx="140400" cy="140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28"/>
          <p:cNvGrpSpPr/>
          <p:nvPr/>
        </p:nvGrpSpPr>
        <p:grpSpPr>
          <a:xfrm>
            <a:off x="431800" y="2473563"/>
            <a:ext cx="3055500" cy="315000"/>
            <a:chOff x="284625" y="2001500"/>
            <a:chExt cx="3055500" cy="315000"/>
          </a:xfrm>
        </p:grpSpPr>
        <p:sp>
          <p:nvSpPr>
            <p:cNvPr id="180" name="Google Shape;180;p28"/>
            <p:cNvSpPr txBox="1"/>
            <p:nvPr/>
          </p:nvSpPr>
          <p:spPr>
            <a:xfrm>
              <a:off x="599625" y="2018900"/>
              <a:ext cx="2740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UTENTE:</a:t>
              </a: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usufruisce del servizio pubblico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81" name="Google Shape;181;p28"/>
            <p:cNvGrpSpPr/>
            <p:nvPr/>
          </p:nvGrpSpPr>
          <p:grpSpPr>
            <a:xfrm>
              <a:off x="284625" y="2001500"/>
              <a:ext cx="315000" cy="315000"/>
              <a:chOff x="284625" y="2001500"/>
              <a:chExt cx="315000" cy="315000"/>
            </a:xfrm>
          </p:grpSpPr>
          <p:sp>
            <p:nvSpPr>
              <p:cNvPr id="182" name="Google Shape;182;p28"/>
              <p:cNvSpPr/>
              <p:nvPr/>
            </p:nvSpPr>
            <p:spPr>
              <a:xfrm>
                <a:off x="284625" y="2001500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324050" y="2040925"/>
                <a:ext cx="236100" cy="23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>
                <a:off x="371850" y="2088725"/>
                <a:ext cx="140400" cy="140400"/>
              </a:xfrm>
              <a:prstGeom prst="ellipse">
                <a:avLst/>
              </a:prstGeom>
              <a:solidFill>
                <a:srgbClr val="0056CB"/>
              </a:solidFill>
              <a:ln cap="flat" cmpd="sng" w="9525">
                <a:solidFill>
                  <a:srgbClr val="0056C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" name="Google Shape;185;p28"/>
          <p:cNvSpPr txBox="1"/>
          <p:nvPr/>
        </p:nvSpPr>
        <p:spPr>
          <a:xfrm>
            <a:off x="360825" y="831075"/>
            <a:ext cx="3473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434343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Sistema scolastico</a:t>
            </a:r>
            <a:endParaRPr b="1" sz="3200">
              <a:solidFill>
                <a:srgbClr val="434343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360825" y="1204863"/>
            <a:ext cx="3162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l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Attori che influenzano l’esperienza dello studente</a:t>
            </a:r>
            <a:endParaRPr sz="1100">
              <a:solidFill>
                <a:srgbClr val="434343"/>
              </a:solidFill>
              <a:highlight>
                <a:schemeClr val="l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pSp>
        <p:nvGrpSpPr>
          <p:cNvPr id="187" name="Google Shape;187;p28"/>
          <p:cNvGrpSpPr/>
          <p:nvPr/>
        </p:nvGrpSpPr>
        <p:grpSpPr>
          <a:xfrm>
            <a:off x="4241925" y="-6325"/>
            <a:ext cx="4296600" cy="5161800"/>
            <a:chOff x="4486750" y="-6325"/>
            <a:chExt cx="4296600" cy="5161800"/>
          </a:xfrm>
        </p:grpSpPr>
        <p:sp>
          <p:nvSpPr>
            <p:cNvPr id="188" name="Google Shape;188;p28"/>
            <p:cNvSpPr/>
            <p:nvPr/>
          </p:nvSpPr>
          <p:spPr>
            <a:xfrm>
              <a:off x="4486750" y="447575"/>
              <a:ext cx="4296600" cy="4296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8"/>
            <p:cNvCxnSpPr/>
            <p:nvPr/>
          </p:nvCxnSpPr>
          <p:spPr>
            <a:xfrm>
              <a:off x="6635050" y="-6325"/>
              <a:ext cx="0" cy="5161800"/>
            </a:xfrm>
            <a:prstGeom prst="straightConnector1">
              <a:avLst/>
            </a:prstGeom>
            <a:noFill/>
            <a:ln cap="flat" cmpd="sng" w="9525">
              <a:solidFill>
                <a:srgbClr val="0056CB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8"/>
            <p:cNvSpPr/>
            <p:nvPr/>
          </p:nvSpPr>
          <p:spPr>
            <a:xfrm>
              <a:off x="5234500" y="1195325"/>
              <a:ext cx="2801100" cy="280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986625" y="1947450"/>
              <a:ext cx="1296900" cy="1296900"/>
            </a:xfrm>
            <a:prstGeom prst="ellipse">
              <a:avLst/>
            </a:prstGeom>
            <a:solidFill>
              <a:srgbClr val="F4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6763075" y="90400"/>
              <a:ext cx="1411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INTERNI</a:t>
              </a:r>
              <a:endParaRPr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5085300" y="90400"/>
              <a:ext cx="1411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ESTERNI</a:t>
              </a:r>
              <a:endParaRPr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</p:grpSp>
      <p:sp>
        <p:nvSpPr>
          <p:cNvPr id="194" name="Google Shape;194;p28"/>
          <p:cNvSpPr txBox="1"/>
          <p:nvPr/>
        </p:nvSpPr>
        <p:spPr>
          <a:xfrm>
            <a:off x="746800" y="3680900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ESTERNI: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esterni alla pubblica amministrazione, del settore privato o comunque indipendenti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746800" y="4083363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INTERNI: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alla pubblica amministrazione, enti locali e/o centrali, completamente o parzialmente statali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746800" y="2876000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 E ORGANIZZAZIONI: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autorità pubbliche o aziende private, nazionali e/o locali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746800" y="3278463"/>
            <a:ext cx="2740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PERSONE: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coloro che contribuiscono all’erogazione del servizio, sia </a:t>
            </a:r>
            <a:r>
              <a:rPr i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front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che </a:t>
            </a:r>
            <a:r>
              <a:rPr i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 office</a:t>
            </a:r>
            <a:endParaRPr i="1"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531475" y="2957165"/>
            <a:ext cx="117900" cy="1179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522197" y="3359613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Disegna qui la mappa degli attori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8"/>
          <p:cNvCxnSpPr/>
          <p:nvPr/>
        </p:nvCxnSpPr>
        <p:spPr>
          <a:xfrm>
            <a:off x="597850" y="3712750"/>
            <a:ext cx="0" cy="641100"/>
          </a:xfrm>
          <a:prstGeom prst="straightConnector1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5738913" y="1965938"/>
            <a:ext cx="1296900" cy="1296900"/>
          </a:xfrm>
          <a:prstGeom prst="ellipse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6015501" y="2254613"/>
            <a:ext cx="743700" cy="719400"/>
          </a:xfrm>
          <a:prstGeom prst="ellipse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850463" y="2838645"/>
            <a:ext cx="1073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11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STUDENTE</a:t>
            </a:r>
            <a:endParaRPr b="1"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SystemMap_icon-26.png" id="208" name="Google Shape;2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3314" y="1964151"/>
            <a:ext cx="1148099" cy="1148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8"/>
          <p:cNvGrpSpPr/>
          <p:nvPr/>
        </p:nvGrpSpPr>
        <p:grpSpPr>
          <a:xfrm>
            <a:off x="4783863" y="1552364"/>
            <a:ext cx="994800" cy="1080187"/>
            <a:chOff x="3659975" y="1610076"/>
            <a:chExt cx="994800" cy="1080187"/>
          </a:xfrm>
        </p:grpSpPr>
        <p:pic>
          <p:nvPicPr>
            <p:cNvPr descr="SystemMap_icon-32.png" id="210" name="Google Shape;210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00934" y="1610076"/>
              <a:ext cx="912901" cy="912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8"/>
            <p:cNvSpPr txBox="1"/>
            <p:nvPr/>
          </p:nvSpPr>
          <p:spPr>
            <a:xfrm>
              <a:off x="3659975" y="2358763"/>
              <a:ext cx="9948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lang="it" sz="1000">
                  <a:solidFill>
                    <a:srgbClr val="5A677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GENITORI</a:t>
              </a:r>
              <a:endParaRPr b="1" i="0" sz="10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descr="SystemMap_icons-29.png" id="212" name="Google Shape;212;p28"/>
          <p:cNvPicPr preferRelativeResize="0"/>
          <p:nvPr/>
        </p:nvPicPr>
        <p:blipFill rotWithShape="1">
          <a:blip r:embed="rId6">
            <a:alphaModFix/>
          </a:blip>
          <a:srcRect b="0" l="0" r="13352" t="0"/>
          <a:stretch/>
        </p:blipFill>
        <p:spPr>
          <a:xfrm>
            <a:off x="6553601" y="959200"/>
            <a:ext cx="994799" cy="11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6476938" y="1849775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INSEGNANTI</a:t>
            </a:r>
            <a:endParaRPr b="1" i="0" sz="1200" u="none" cap="none" strike="noStrike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SystemMap_icon-27.png" id="214" name="Google Shape;21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2126" y="2061034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6844538" y="2712188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SEGRETERIA DIDATTICA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7677575" y="1296513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MIUR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SystemMap_icon-02.png" id="217" name="Google Shape;21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8943" y="1849786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7755759" y="2675542"/>
            <a:ext cx="799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SCUOLA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752315" y="1870663"/>
            <a:ext cx="743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1" lang="it" sz="7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COMPAGNI</a:t>
            </a:r>
            <a:endParaRPr b="1"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9">
            <a:alphaModFix/>
          </a:blip>
          <a:srcRect b="13792" l="0" r="0" t="1797"/>
          <a:stretch/>
        </p:blipFill>
        <p:spPr>
          <a:xfrm>
            <a:off x="5712990" y="1266664"/>
            <a:ext cx="890925" cy="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10">
            <a:alphaModFix/>
          </a:blip>
          <a:srcRect b="1802" l="0" r="0" t="1802"/>
          <a:stretch/>
        </p:blipFill>
        <p:spPr>
          <a:xfrm>
            <a:off x="4967638" y="3127863"/>
            <a:ext cx="1073700" cy="93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4969900" y="3859638"/>
            <a:ext cx="994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1" lang="it" sz="7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ADDETTI MENSA</a:t>
            </a:r>
            <a:endParaRPr b="1"/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11">
            <a:alphaModFix/>
          </a:blip>
          <a:srcRect b="1802" l="0" r="0" t="1802"/>
          <a:stretch/>
        </p:blipFill>
        <p:spPr>
          <a:xfrm>
            <a:off x="6764917" y="3121335"/>
            <a:ext cx="1084950" cy="94122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6733330" y="3788338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PRESIDE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196288" y="3294100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INDUSTRIA CATERING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12">
            <a:alphaModFix amt="50000"/>
          </a:blip>
          <a:srcRect b="15318" l="0" r="0" t="0"/>
          <a:stretch/>
        </p:blipFill>
        <p:spPr>
          <a:xfrm>
            <a:off x="4502338" y="2910013"/>
            <a:ext cx="498115" cy="421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Map_icon-01-09.png" id="227" name="Google Shape;227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806119" y="563161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7936472" y="1414734"/>
            <a:ext cx="117900" cy="1179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799050" y="2792131"/>
            <a:ext cx="117900" cy="1179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5759774" y="1947954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4957759" y="3940788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924159" y="3901525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924159" y="2842850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6533344" y="1970634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66CC"/>
              </a:highlight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967688" y="2430838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AZIENDE</a:t>
            </a:r>
            <a:b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1000">
                <a:solidFill>
                  <a:srgbClr val="5A6772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DI PULIZIE</a:t>
            </a:r>
            <a:endParaRPr b="1" i="0" sz="1200" u="none" cap="none" strike="noStrike">
              <a:solidFill>
                <a:srgbClr val="5A6772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14">
            <a:alphaModFix amt="60000"/>
          </a:blip>
          <a:srcRect b="13748" l="0" r="0" t="0"/>
          <a:stretch/>
        </p:blipFill>
        <p:spPr>
          <a:xfrm>
            <a:off x="4200300" y="1883913"/>
            <a:ext cx="682875" cy="58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-6300" y="-23200"/>
            <a:ext cx="9144000" cy="10875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2601874" y="1345967"/>
            <a:ext cx="2865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MANSIONI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2601875" y="1578093"/>
            <a:ext cx="29964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 </a:t>
            </a: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quali aspetti del servizio gli competono </a:t>
            </a: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360825" y="1396625"/>
            <a:ext cx="1942200" cy="1907700"/>
          </a:xfrm>
          <a:prstGeom prst="ellipse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2617027" y="254976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ATTIVITÀ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2601875" y="2780550"/>
            <a:ext cx="2963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 Descrivi brevemente di cosa si occupa 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47" name="Google Shape;247;p29"/>
          <p:cNvCxnSpPr/>
          <p:nvPr/>
        </p:nvCxnSpPr>
        <p:spPr>
          <a:xfrm>
            <a:off x="6064856" y="4218305"/>
            <a:ext cx="25086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/>
        </p:nvSpPr>
        <p:spPr>
          <a:xfrm>
            <a:off x="5912625" y="1396626"/>
            <a:ext cx="2865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APPARTENENZA ALLA PUBBLICA AMMINISTRAZIONE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617027" y="366791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OBIETTIVI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2568500" y="3898690"/>
            <a:ext cx="2996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 Definisci per cosa deve adoperarsi 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2601875" y="319000"/>
            <a:ext cx="4239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</a:t>
            </a:r>
            <a:endParaRPr b="1" sz="32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60825" y="319000"/>
            <a:ext cx="1942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ATTORE - Scheda profilo</a:t>
            </a:r>
            <a:endParaRPr sz="12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/>
          <p:nvPr/>
        </p:nvSpPr>
        <p:spPr>
          <a:xfrm>
            <a:off x="6030090" y="4176725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6643596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7302117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952330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8573309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5985075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5912627" y="254976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TIPOLOGIA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451100" y="2889175"/>
            <a:ext cx="2122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 E ORGANIZZAZIONI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6451100" y="3215425"/>
            <a:ext cx="2154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PERSONE</a:t>
            </a:r>
            <a:endParaRPr i="1"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6235775" y="2970340"/>
            <a:ext cx="117900" cy="1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6226497" y="3296587"/>
            <a:ext cx="136500" cy="117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5912627" y="366791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INFLUENZA</a:t>
            </a: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SUL</a:t>
            </a:r>
            <a:r>
              <a:rPr b="1"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L’UTENTE</a:t>
            </a:r>
            <a:endParaRPr b="1"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6" name="Google Shape;266;p29"/>
          <p:cNvGrpSpPr/>
          <p:nvPr/>
        </p:nvGrpSpPr>
        <p:grpSpPr>
          <a:xfrm>
            <a:off x="6063093" y="1846075"/>
            <a:ext cx="1600437" cy="455100"/>
            <a:chOff x="5829831" y="-6325"/>
            <a:chExt cx="1600437" cy="455100"/>
          </a:xfrm>
        </p:grpSpPr>
        <p:cxnSp>
          <p:nvCxnSpPr>
            <p:cNvPr id="267" name="Google Shape;267;p29"/>
            <p:cNvCxnSpPr/>
            <p:nvPr/>
          </p:nvCxnSpPr>
          <p:spPr>
            <a:xfrm>
              <a:off x="6635050" y="-6325"/>
              <a:ext cx="0" cy="455100"/>
            </a:xfrm>
            <a:prstGeom prst="straightConnector1">
              <a:avLst/>
            </a:prstGeom>
            <a:noFill/>
            <a:ln cap="flat" cmpd="sng" w="9525">
              <a:solidFill>
                <a:srgbClr val="0056CB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29"/>
            <p:cNvSpPr txBox="1"/>
            <p:nvPr/>
          </p:nvSpPr>
          <p:spPr>
            <a:xfrm>
              <a:off x="6763069" y="90400"/>
              <a:ext cx="667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INTERNI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69" name="Google Shape;269;p29"/>
            <p:cNvSpPr txBox="1"/>
            <p:nvPr/>
          </p:nvSpPr>
          <p:spPr>
            <a:xfrm>
              <a:off x="5829831" y="90400"/>
              <a:ext cx="667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ESTERNI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270" name="Google Shape;270;p29"/>
          <p:cNvSpPr/>
          <p:nvPr/>
        </p:nvSpPr>
        <p:spPr>
          <a:xfrm>
            <a:off x="6821618" y="2197308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-6300" y="-23200"/>
            <a:ext cx="9144000" cy="10875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2601874" y="1345967"/>
            <a:ext cx="2865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MANSIONI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2601875" y="1578100"/>
            <a:ext cx="31437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Portare avanti il programma curricolare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Coordinarsi con la segreteria didattica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Mantenere la disciplina in classe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360825" y="1396625"/>
            <a:ext cx="1942200" cy="1907700"/>
          </a:xfrm>
          <a:prstGeom prst="ellipse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2617027" y="254976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ATTIVITÀ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2617025" y="2780550"/>
            <a:ext cx="2947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Pianificare e svolgere le lezioni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Correggere i compiti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Assegnare valutazioni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Fare corsi di formazione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6064856" y="4218305"/>
            <a:ext cx="25086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0"/>
          <p:cNvSpPr txBox="1"/>
          <p:nvPr/>
        </p:nvSpPr>
        <p:spPr>
          <a:xfrm>
            <a:off x="5912625" y="1396626"/>
            <a:ext cx="2865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APPARTENENZA ALLA PUBBLICA AMMINISTRAZIONE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2617027" y="366791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OBIETTIVI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2568500" y="3898690"/>
            <a:ext cx="2996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Assicurarsi che gli studenti imparino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Mantenere l’attenzione e motivazione alta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499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Far sì che la maggior parte passi l’anno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2601875" y="319000"/>
            <a:ext cx="4239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Insegnante</a:t>
            </a:r>
            <a:endParaRPr b="1" sz="3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360825" y="319000"/>
            <a:ext cx="1942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ATTORE - Scheda profilo</a:t>
            </a:r>
            <a:endParaRPr sz="12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/>
          <p:nvPr/>
        </p:nvSpPr>
        <p:spPr>
          <a:xfrm>
            <a:off x="6030090" y="4176725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6643596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7302117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7952330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8573309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985075" y="4176733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5912627" y="254976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TIPOLOGIA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6451100" y="2889175"/>
            <a:ext cx="2122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ENTI E ORGANIZZAZIONI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6451100" y="3215425"/>
            <a:ext cx="2154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PERSONE</a:t>
            </a:r>
            <a:endParaRPr b="1" i="1"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6235775" y="2970340"/>
            <a:ext cx="117900" cy="1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6226497" y="3296587"/>
            <a:ext cx="136500" cy="117900"/>
          </a:xfrm>
          <a:prstGeom prst="triangle">
            <a:avLst>
              <a:gd fmla="val 50000" name="adj"/>
            </a:avLst>
          </a:prstGeom>
          <a:solidFill>
            <a:srgbClr val="0066CC"/>
          </a:solidFill>
          <a:ln cap="flat" cmpd="sng" w="952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5912627" y="3667913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INFLUENZA </a:t>
            </a:r>
            <a:r>
              <a:rPr b="1"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SULL’UTENTE</a:t>
            </a:r>
            <a:endParaRPr b="1"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0" name="Google Shape;300;p30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descr="SystemMap_icons-29.png" id="302" name="Google Shape;302;p30"/>
          <p:cNvPicPr preferRelativeResize="0"/>
          <p:nvPr/>
        </p:nvPicPr>
        <p:blipFill rotWithShape="1">
          <a:blip r:embed="rId4">
            <a:alphaModFix/>
          </a:blip>
          <a:srcRect b="0" l="0" r="13352" t="0"/>
          <a:stretch/>
        </p:blipFill>
        <p:spPr>
          <a:xfrm>
            <a:off x="404225" y="1396616"/>
            <a:ext cx="1752800" cy="2022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30"/>
          <p:cNvGrpSpPr/>
          <p:nvPr/>
        </p:nvGrpSpPr>
        <p:grpSpPr>
          <a:xfrm>
            <a:off x="6063093" y="1846075"/>
            <a:ext cx="1600437" cy="455100"/>
            <a:chOff x="5829831" y="-6325"/>
            <a:chExt cx="1600437" cy="455100"/>
          </a:xfrm>
        </p:grpSpPr>
        <p:cxnSp>
          <p:nvCxnSpPr>
            <p:cNvPr id="304" name="Google Shape;304;p30"/>
            <p:cNvCxnSpPr/>
            <p:nvPr/>
          </p:nvCxnSpPr>
          <p:spPr>
            <a:xfrm>
              <a:off x="6635050" y="-6325"/>
              <a:ext cx="0" cy="455100"/>
            </a:xfrm>
            <a:prstGeom prst="straightConnector1">
              <a:avLst/>
            </a:prstGeom>
            <a:noFill/>
            <a:ln cap="flat" cmpd="sng" w="9525">
              <a:solidFill>
                <a:srgbClr val="0056CB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30"/>
            <p:cNvSpPr txBox="1"/>
            <p:nvPr/>
          </p:nvSpPr>
          <p:spPr>
            <a:xfrm>
              <a:off x="6763069" y="90400"/>
              <a:ext cx="667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INTERNI</a:t>
              </a:r>
              <a:endParaRPr b="1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5829831" y="90400"/>
              <a:ext cx="667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0066CC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ESTERNI</a:t>
              </a:r>
              <a:endParaRPr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07" name="Google Shape;307;p30"/>
          <p:cNvSpPr/>
          <p:nvPr/>
        </p:nvSpPr>
        <p:spPr>
          <a:xfrm>
            <a:off x="7250768" y="2197308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50" y="2040813"/>
            <a:ext cx="822825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 rotWithShape="1">
          <a:blip r:embed="rId4">
            <a:alphaModFix/>
          </a:blip>
          <a:srcRect b="1802" l="0" r="0" t="1802"/>
          <a:stretch/>
        </p:blipFill>
        <p:spPr>
          <a:xfrm>
            <a:off x="6157765" y="308940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1"/>
          <p:cNvPicPr preferRelativeResize="0"/>
          <p:nvPr/>
        </p:nvPicPr>
        <p:blipFill rotWithShape="1">
          <a:blip r:embed="rId5">
            <a:alphaModFix/>
          </a:blip>
          <a:srcRect b="1802" l="0" r="0" t="1802"/>
          <a:stretch/>
        </p:blipFill>
        <p:spPr>
          <a:xfrm>
            <a:off x="7618570" y="3088005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 rotWithShape="1">
          <a:blip r:embed="rId6">
            <a:alphaModFix/>
          </a:blip>
          <a:srcRect b="1802" l="0" r="0" t="1802"/>
          <a:stretch/>
        </p:blipFill>
        <p:spPr>
          <a:xfrm>
            <a:off x="7530312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7">
            <a:alphaModFix/>
          </a:blip>
          <a:srcRect b="1802" l="0" r="0" t="1802"/>
          <a:stretch/>
        </p:blipFill>
        <p:spPr>
          <a:xfrm>
            <a:off x="6157760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 rotWithShape="1">
          <a:blip r:embed="rId8">
            <a:alphaModFix/>
          </a:blip>
          <a:srcRect b="1802" l="0" r="0" t="1802"/>
          <a:stretch/>
        </p:blipFill>
        <p:spPr>
          <a:xfrm>
            <a:off x="4772591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 rotWithShape="1">
          <a:blip r:embed="rId9">
            <a:alphaModFix/>
          </a:blip>
          <a:srcRect b="1802" l="0" r="0" t="1802"/>
          <a:stretch/>
        </p:blipFill>
        <p:spPr>
          <a:xfrm>
            <a:off x="3336959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 rotWithShape="1">
          <a:blip r:embed="rId10">
            <a:alphaModFix/>
          </a:blip>
          <a:srcRect b="1802" l="0" r="0" t="1802"/>
          <a:stretch/>
        </p:blipFill>
        <p:spPr>
          <a:xfrm>
            <a:off x="1876096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 rotWithShape="1">
          <a:blip r:embed="rId11">
            <a:alphaModFix/>
          </a:blip>
          <a:srcRect b="1802" l="0" r="0" t="1802"/>
          <a:stretch/>
        </p:blipFill>
        <p:spPr>
          <a:xfrm>
            <a:off x="440464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 rotWithShape="1">
          <a:blip r:embed="rId12">
            <a:alphaModFix/>
          </a:blip>
          <a:srcRect b="1802" l="0" r="0" t="1802"/>
          <a:stretch/>
        </p:blipFill>
        <p:spPr>
          <a:xfrm>
            <a:off x="4772586" y="312233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 rotWithShape="1">
          <a:blip r:embed="rId13">
            <a:alphaModFix/>
          </a:blip>
          <a:srcRect b="1802" l="0" r="0" t="1802"/>
          <a:stretch/>
        </p:blipFill>
        <p:spPr>
          <a:xfrm>
            <a:off x="3340767" y="312233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 rotWithShape="1">
          <a:blip r:embed="rId14">
            <a:alphaModFix/>
          </a:blip>
          <a:srcRect b="1802" l="0" r="0" t="1802"/>
          <a:stretch/>
        </p:blipFill>
        <p:spPr>
          <a:xfrm>
            <a:off x="6157755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 rotWithShape="1">
          <a:blip r:embed="rId15">
            <a:alphaModFix/>
          </a:blip>
          <a:srcRect b="1802" l="0" r="0" t="1802"/>
          <a:stretch/>
        </p:blipFill>
        <p:spPr>
          <a:xfrm>
            <a:off x="4772581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 rotWithShape="1">
          <a:blip r:embed="rId16">
            <a:alphaModFix/>
          </a:blip>
          <a:srcRect b="1802" l="0" r="0" t="1802"/>
          <a:stretch/>
        </p:blipFill>
        <p:spPr>
          <a:xfrm>
            <a:off x="3312869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 rotWithShape="1">
          <a:blip r:embed="rId17">
            <a:alphaModFix/>
          </a:blip>
          <a:srcRect b="1802" l="0" r="0" t="1802"/>
          <a:stretch/>
        </p:blipFill>
        <p:spPr>
          <a:xfrm>
            <a:off x="1940251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 rotWithShape="1">
          <a:blip r:embed="rId18">
            <a:alphaModFix/>
          </a:blip>
          <a:srcRect b="1802" l="0" r="0" t="1802"/>
          <a:stretch/>
        </p:blipFill>
        <p:spPr>
          <a:xfrm>
            <a:off x="440464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19">
            <a:alphaModFix/>
          </a:blip>
          <a:srcRect b="1802" l="0" r="0" t="1802"/>
          <a:stretch/>
        </p:blipFill>
        <p:spPr>
          <a:xfrm>
            <a:off x="1890732" y="3135271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 rotWithShape="1">
          <a:blip r:embed="rId20">
            <a:alphaModFix/>
          </a:blip>
          <a:srcRect b="1802" l="0" r="0" t="1802"/>
          <a:stretch/>
        </p:blipFill>
        <p:spPr>
          <a:xfrm>
            <a:off x="440464" y="3135271"/>
            <a:ext cx="1084950" cy="94122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Persone e ruoli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331" name="Google Shape;331;p3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1"/>
          <p:cNvSpPr txBox="1"/>
          <p:nvPr/>
        </p:nvSpPr>
        <p:spPr>
          <a:xfrm>
            <a:off x="4572000" y="303400"/>
            <a:ext cx="4164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sono più utili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b="1597" l="0" r="0" t="1587"/>
          <a:stretch/>
        </p:blipFill>
        <p:spPr>
          <a:xfrm>
            <a:off x="65827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 rotWithShape="1">
          <a:blip r:embed="rId4">
            <a:alphaModFix/>
          </a:blip>
          <a:srcRect b="1597" l="0" r="0" t="1587"/>
          <a:stretch/>
        </p:blipFill>
        <p:spPr>
          <a:xfrm>
            <a:off x="204350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 rotWithShape="1">
          <a:blip r:embed="rId5">
            <a:alphaModFix/>
          </a:blip>
          <a:srcRect b="1597" l="0" r="0" t="1587"/>
          <a:stretch/>
        </p:blipFill>
        <p:spPr>
          <a:xfrm>
            <a:off x="342873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 rotWithShape="1">
          <a:blip r:embed="rId6">
            <a:alphaModFix/>
          </a:blip>
          <a:srcRect b="1597" l="0" r="0" t="1587"/>
          <a:stretch/>
        </p:blipFill>
        <p:spPr>
          <a:xfrm>
            <a:off x="481396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 rotWithShape="1">
          <a:blip r:embed="rId7">
            <a:alphaModFix/>
          </a:blip>
          <a:srcRect b="1597" l="0" r="0" t="1587"/>
          <a:stretch/>
        </p:blipFill>
        <p:spPr>
          <a:xfrm>
            <a:off x="619919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 rotWithShape="1">
          <a:blip r:embed="rId8">
            <a:alphaModFix/>
          </a:blip>
          <a:srcRect b="1597" l="0" r="0" t="1587"/>
          <a:stretch/>
        </p:blipFill>
        <p:spPr>
          <a:xfrm>
            <a:off x="758442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 rotWithShape="1">
          <a:blip r:embed="rId9">
            <a:alphaModFix/>
          </a:blip>
          <a:srcRect b="1597" l="0" r="0" t="1587"/>
          <a:stretch/>
        </p:blipFill>
        <p:spPr>
          <a:xfrm>
            <a:off x="65827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 rotWithShape="1">
          <a:blip r:embed="rId10">
            <a:alphaModFix/>
          </a:blip>
          <a:srcRect b="1597" l="0" r="0" t="1587"/>
          <a:stretch/>
        </p:blipFill>
        <p:spPr>
          <a:xfrm>
            <a:off x="204350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 rotWithShape="1">
          <a:blip r:embed="rId11">
            <a:alphaModFix/>
          </a:blip>
          <a:srcRect b="1597" l="0" r="0" t="1587"/>
          <a:stretch/>
        </p:blipFill>
        <p:spPr>
          <a:xfrm>
            <a:off x="342873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2"/>
          <p:cNvPicPr preferRelativeResize="0"/>
          <p:nvPr/>
        </p:nvPicPr>
        <p:blipFill rotWithShape="1">
          <a:blip r:embed="rId12">
            <a:alphaModFix/>
          </a:blip>
          <a:srcRect b="1593" l="0" r="0" t="28191"/>
          <a:stretch/>
        </p:blipFill>
        <p:spPr>
          <a:xfrm>
            <a:off x="4813975" y="2821423"/>
            <a:ext cx="901300" cy="5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 rotWithShape="1">
          <a:blip r:embed="rId13">
            <a:alphaModFix/>
          </a:blip>
          <a:srcRect b="1597" l="0" r="0" t="1587"/>
          <a:stretch/>
        </p:blipFill>
        <p:spPr>
          <a:xfrm>
            <a:off x="6199195" y="2656949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 rotWithShape="1">
          <a:blip r:embed="rId14">
            <a:alphaModFix/>
          </a:blip>
          <a:srcRect b="1597" l="0" r="0" t="1587"/>
          <a:stretch/>
        </p:blipFill>
        <p:spPr>
          <a:xfrm>
            <a:off x="758442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Enti ed organizzazioni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4572000" y="303400"/>
            <a:ext cx="4164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sono più utili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/>
        </p:nvSpPr>
        <p:spPr>
          <a:xfrm>
            <a:off x="6372525" y="2115750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368113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