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27493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38" baseline="0">
                <a:solidFill>
                  <a:srgbClr val="2945A4"/>
                </a:solidFill>
              </a:defRPr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3554473"/>
            <a:ext cx="10058400" cy="7524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000" cap="none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 dirty="0"/>
              <a:t>Speaker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3442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9" y="400084"/>
            <a:ext cx="2438399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4875229" y="1213767"/>
            <a:ext cx="2438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0" dirty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</a:p>
        </p:txBody>
      </p:sp>
      <p:pic>
        <p:nvPicPr>
          <p:cNvPr id="1026" name="Picture 2" descr="https://i0.wp.com/www.italiancpp.org/wp-content/uploads/2017/03/rec-robo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07" y="4705770"/>
            <a:ext cx="3610462" cy="95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0.wp.com/www.italiancpp.org/wp-content/uploads/2017/09/sige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01" y="4441785"/>
            <a:ext cx="1991326" cy="14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0" y="5515639"/>
            <a:ext cx="12188842" cy="84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rgbClr val="002060"/>
                </a:solidFill>
              </a:rPr>
              <a:t>C++ </a:t>
            </a:r>
            <a:r>
              <a:rPr lang="it-IT" dirty="0" err="1">
                <a:solidFill>
                  <a:srgbClr val="002060"/>
                </a:solidFill>
              </a:rPr>
              <a:t>Day</a:t>
            </a:r>
            <a:r>
              <a:rPr lang="it-IT" dirty="0">
                <a:solidFill>
                  <a:srgbClr val="002060"/>
                </a:solidFill>
              </a:rPr>
              <a:t> 2017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2 Dicembre</a:t>
            </a:r>
            <a:r>
              <a:rPr lang="it-IT" baseline="0" dirty="0">
                <a:solidFill>
                  <a:srgbClr val="002060"/>
                </a:solidFill>
              </a:rPr>
              <a:t>, Modena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https://i2.wp.com/www.italiancpp.org/wp-content/uploads/2017/09/elettric80-logo.jpg?resize=350%2C17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18640" r="9263" b="24261"/>
          <a:stretch/>
        </p:blipFill>
        <p:spPr bwMode="auto">
          <a:xfrm>
            <a:off x="4575305" y="4453442"/>
            <a:ext cx="2610679" cy="9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975" indent="-180975"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dirty="0"/>
              <a:t>Text</a:t>
            </a:r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9"/>
          <p:cNvCxnSpPr/>
          <p:nvPr/>
        </p:nvCxnSpPr>
        <p:spPr>
          <a:xfrm>
            <a:off x="1193532" y="107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904877"/>
            <a:ext cx="10058400" cy="1048247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A81F-31DE-4EED-AC0C-8B577413FED2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8AE-3DD7-4ACF-AC04-0F13C00A56D7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443"/>
            <a:ext cx="189074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253"/>
            <a:ext cx="100584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142"/>
            <a:ext cx="100584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Text</a:t>
            </a:r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0" y="6420456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aseline="0" dirty="0">
                <a:solidFill>
                  <a:schemeClr val="bg1"/>
                </a:solidFill>
                <a:latin typeface="Trebuchet MS" panose="020B0603020202020204" pitchFamily="34" charset="0"/>
              </a:rPr>
              <a:t>C++ </a:t>
            </a:r>
            <a:r>
              <a:rPr lang="it-IT" sz="1500" baseline="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Day</a:t>
            </a:r>
            <a:r>
              <a:rPr lang="it-IT" sz="1500" baseline="0" dirty="0">
                <a:solidFill>
                  <a:schemeClr val="bg1"/>
                </a:solidFill>
                <a:latin typeface="Trebuchet MS" panose="020B0603020202020204" pitchFamily="34" charset="0"/>
              </a:rPr>
              <a:t> 2017 – Un evento dell’</a:t>
            </a:r>
            <a:r>
              <a:rPr lang="it-IT" sz="1500" baseline="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1500" baseline="0" dirty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15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3" r:id="rId4"/>
    <p:sldLayoutId id="2147483672" r:id="rId5"/>
    <p:sldLayoutId id="2147483674" r:id="rId6"/>
    <p:sldLayoutId id="2147483675" r:id="rId7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5400" kern="1200" spc="-38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Intelligenza Artificiale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Sebastiano Galazzo</a:t>
            </a:r>
          </a:p>
        </p:txBody>
      </p:sp>
    </p:spTree>
    <p:extLst>
      <p:ext uri="{BB962C8B-B14F-4D97-AF65-F5344CB8AC3E}">
        <p14:creationId xmlns:p14="http://schemas.microsoft.com/office/powerpoint/2010/main" val="3552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0B2DE9-BC90-4733-9605-9454AE2832B5}"/>
              </a:ext>
            </a:extLst>
          </p:cNvPr>
          <p:cNvSpPr txBox="1"/>
          <p:nvPr/>
        </p:nvSpPr>
        <p:spPr>
          <a:xfrm>
            <a:off x="1106311" y="2810931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dirty="0"/>
              <a:t>Come scegliere?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04D32A-C9F6-4253-8BEE-D030A850E6C0}"/>
              </a:ext>
            </a:extLst>
          </p:cNvPr>
          <p:cNvSpPr txBox="1"/>
          <p:nvPr/>
        </p:nvSpPr>
        <p:spPr>
          <a:xfrm>
            <a:off x="1320800" y="4380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#storia</a:t>
            </a:r>
          </a:p>
        </p:txBody>
      </p:sp>
    </p:spTree>
    <p:extLst>
      <p:ext uri="{BB962C8B-B14F-4D97-AF65-F5344CB8AC3E}">
        <p14:creationId xmlns:p14="http://schemas.microsoft.com/office/powerpoint/2010/main" val="3318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8F959-809D-4D37-87F3-A7A058D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percettrone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E649D-5EF4-4ABE-851F-D615705A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1D978C-691E-46F1-BA5C-BE93CE1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Segnaposto contenuto 5" descr="Risultati immagini per percettrone">
            <a:extLst>
              <a:ext uri="{FF2B5EF4-FFF2-40B4-BE49-F238E27FC236}">
                <a16:creationId xmlns:a16="http://schemas.microsoft.com/office/drawing/2014/main" id="{49F83CBE-1EF0-4AE2-B720-04CDEF2805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35" y="2011739"/>
            <a:ext cx="3883378" cy="1753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17AB52-940F-4A57-9BD1-A1354102EB68}"/>
                  </a:ext>
                </a:extLst>
              </p:cNvPr>
              <p:cNvSpPr txBox="1"/>
              <p:nvPr/>
            </p:nvSpPr>
            <p:spPr>
              <a:xfrm>
                <a:off x="866959" y="4104257"/>
                <a:ext cx="103455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percettrone è un tipo di classificatore binario che mappa i suoi ingressi x (un vettore di tipo reale) in un valore di output f ( x ) (uno scalare di tipo reale) calcolato con</a:t>
                </a:r>
              </a:p>
              <a:p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χ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( ⟨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⟩ +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r>
                  <a:rPr lang="it-IT" dirty="0"/>
                  <a:t>w è un vettore di pesi con valori reali, l'operatore ⟨ ⋅ , ⋅ ⟩ è il prodotto scalare, b è il 'bias', un termine costante che non dipende da alcun valore in input e χ ( y ) è la funzione di output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17AB52-940F-4A57-9BD1-A1354102E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59" y="4104257"/>
                <a:ext cx="10345524" cy="2031325"/>
              </a:xfrm>
              <a:prstGeom prst="rect">
                <a:avLst/>
              </a:prstGeom>
              <a:blipFill>
                <a:blip r:embed="rId3"/>
                <a:stretch>
                  <a:fillRect l="-471" t="-1502" r="-766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s://upload.wikimedia.org/wikipedia/commons/thumb/a/a8/Neuron_-_annotated-it.svg/220px-Neuron_-_annotated-it.svg.png">
            <a:extLst>
              <a:ext uri="{FF2B5EF4-FFF2-40B4-BE49-F238E27FC236}">
                <a16:creationId xmlns:a16="http://schemas.microsoft.com/office/drawing/2014/main" id="{0F449E53-A65A-49F5-B8B2-8FE4CA98DC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4" y="2163176"/>
            <a:ext cx="3409247" cy="16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2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75721-78A7-42F5-807A-E25A497A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F90CB-6B84-49A5-99AA-31165980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27944"/>
            <a:ext cx="10058400" cy="312869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Strada facile, Regressione Logistica,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749808" lvl="1" indent="-457200"/>
            <a:r>
              <a:rPr lang="it-IT" dirty="0"/>
              <a:t>Pro: Facili e veloci da implementare ed utilizzare</a:t>
            </a:r>
          </a:p>
          <a:p>
            <a:pPr marL="749808" lvl="1" indent="-457200"/>
            <a:r>
              <a:rPr lang="it-IT" dirty="0"/>
              <a:t>Contro: Bassa accuratezza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Strada difficile, Reti Neurali</a:t>
            </a:r>
          </a:p>
          <a:p>
            <a:pPr marL="749808" lvl="1" indent="-457200"/>
            <a:r>
              <a:rPr lang="it-IT" dirty="0"/>
              <a:t>Pro: Se raggiunta la convergenza, accuratezza elevatissima (stato dell’arte)</a:t>
            </a:r>
          </a:p>
          <a:p>
            <a:pPr marL="749808" lvl="1" indent="-457200"/>
            <a:r>
              <a:rPr lang="it-IT" dirty="0"/>
              <a:t>Contro: Molto difficili da modellare, richiedono esperienza, impossibile prevedere in anticipo la bontà della convergenza, ma soprattutto in quanto tempo</a:t>
            </a:r>
          </a:p>
          <a:p>
            <a:pPr marL="0" indent="0">
              <a:buNone/>
            </a:pPr>
            <a:r>
              <a:rPr lang="it-IT" dirty="0"/>
              <a:t>Contro entrambi, I dati: </a:t>
            </a:r>
            <a:r>
              <a:rPr lang="it-IT" dirty="0" err="1"/>
              <a:t>e.s</a:t>
            </a:r>
            <a:r>
              <a:rPr lang="it-IT" dirty="0"/>
              <a:t>. Devono essere bilanciati (no 80% - 20% )</a:t>
            </a:r>
          </a:p>
          <a:p>
            <a:pPr marL="749808" lvl="1" indent="-457200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543959-1867-4F9F-AE4B-9BB3C36A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365CE2-5120-4B5C-9366-B752B77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Strada facile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EEAD50-D196-4862-BE2F-E2830D0A8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39771"/>
                <a:ext cx="10058400" cy="26731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/>
                  <a:t>Pseudo equazione</a:t>
                </a:r>
              </a:p>
              <a:p>
                <a:pPr algn="ctr"/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∗∝ 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+..+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=(0,1)</m:t>
                    </m:r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r>
                  <a:rPr lang="it-IT" dirty="0"/>
                  <a:t>#</a:t>
                </a:r>
                <a:r>
                  <a:rPr lang="it-IT" dirty="0" err="1"/>
                  <a:t>regressione_logistica</a:t>
                </a:r>
                <a:r>
                  <a:rPr lang="it-IT" dirty="0"/>
                  <a:t> #</a:t>
                </a:r>
                <a:r>
                  <a:rPr lang="it-IT" dirty="0" err="1"/>
                  <a:t>svm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EEAD50-D196-4862-BE2F-E2830D0A8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39771"/>
                <a:ext cx="10058400" cy="2673180"/>
              </a:xfrm>
              <a:blipFill>
                <a:blip r:embed="rId2"/>
                <a:stretch>
                  <a:fillRect l="-242" t="-5923" b="-41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8AFFA-90D4-45EA-BE30-BE6353B1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94EFFD-51E5-449A-B8D3-3373DC1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Strada difficile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EAD50-D196-4862-BE2F-E2830D0A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13" y="5260622"/>
            <a:ext cx="10058400" cy="10554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rete_neurale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8AFFA-90D4-45EA-BE30-BE6353B1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94EFFD-51E5-449A-B8D3-3373DC1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BC70CF8C-D7DD-471E-A658-C83D0758F3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2153756"/>
            <a:ext cx="4617156" cy="31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Rete Neurale – Esempio di applicazione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8AFFA-90D4-45EA-BE30-BE6353B1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94EFFD-51E5-449A-B8D3-3373DC1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BC70CF8C-D7DD-471E-A658-C83D0758F3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229837"/>
            <a:ext cx="2585729" cy="20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528A23-AFDB-4280-99A0-7B0193C7E1A0}"/>
              </a:ext>
            </a:extLst>
          </p:cNvPr>
          <p:cNvSpPr txBox="1"/>
          <p:nvPr/>
        </p:nvSpPr>
        <p:spPr>
          <a:xfrm>
            <a:off x="1097283" y="2325511"/>
            <a:ext cx="71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Prevedere se una persona comprerà un prodotto o meno sulla base dell’addestramento ricevuto, grazie ai risultati dei dati storici.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425504-FFD1-47F0-84C0-8F9E1BA2B5B5}"/>
              </a:ext>
            </a:extLst>
          </p:cNvPr>
          <p:cNvSpPr txBox="1"/>
          <p:nvPr/>
        </p:nvSpPr>
        <p:spPr>
          <a:xfrm>
            <a:off x="1097280" y="5127584"/>
            <a:ext cx="1023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valorizzazione [0,1] simula un passaggio di un segnale elettrico tra un nodo e l’altro così come accade nel nostro cervello in cui i segnali vengono trasmessi attraverso le sinapsi.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41EE55-EC73-4C20-968F-B27CFE3A3489}"/>
              </a:ext>
            </a:extLst>
          </p:cNvPr>
          <p:cNvSpPr txBox="1"/>
          <p:nvPr/>
        </p:nvSpPr>
        <p:spPr>
          <a:xfrm>
            <a:off x="1097280" y="3150112"/>
            <a:ext cx="7674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nodo potrebbe rappresentare il concetto di sesso dove maschio assume valore 0, femmina valore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secondo nodo può rappresentare il valore di età, ovvero: </a:t>
            </a:r>
            <a:r>
              <a:rPr lang="it-IT" i="1" dirty="0"/>
              <a:t>ha un’età superiore a 30 anni?</a:t>
            </a:r>
            <a:r>
              <a:rPr lang="it-IT" dirty="0"/>
              <a:t> (si: 1, no: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Terzo nodo il concetto di ricchezza: </a:t>
            </a:r>
            <a:r>
              <a:rPr lang="it-IT" i="1" dirty="0"/>
              <a:t>ha un reddito lordo annuo superiore a 40.000 euro?</a:t>
            </a:r>
            <a:r>
              <a:rPr lang="it-IT" dirty="0"/>
              <a:t> (si: 1, no: 0).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23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Modellazione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67" y="2118431"/>
            <a:ext cx="2847416" cy="25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F5951-1FEC-49B6-B412-9C5434904FC8}"/>
              </a:ext>
            </a:extLst>
          </p:cNvPr>
          <p:cNvSpPr txBox="1"/>
          <p:nvPr/>
        </p:nvSpPr>
        <p:spPr>
          <a:xfrm>
            <a:off x="1097280" y="3429000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scegliere la corretta topologia della rete neurale?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711" y="5599289"/>
            <a:ext cx="728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89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Modellazione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67" y="2118431"/>
            <a:ext cx="2847416" cy="25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F5951-1FEC-49B6-B412-9C5434904FC8}"/>
              </a:ext>
            </a:extLst>
          </p:cNvPr>
          <p:cNvSpPr txBox="1"/>
          <p:nvPr/>
        </p:nvSpPr>
        <p:spPr>
          <a:xfrm>
            <a:off x="1004711" y="2593622"/>
            <a:ext cx="708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Caso di esempio, prevedere il voto delle diverse categorie sociali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711" y="5599289"/>
            <a:ext cx="728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  <a:p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9092C9E-64F7-40F2-B25E-9D20C64C70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2788" y="3434911"/>
          <a:ext cx="72169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569525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139809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1798263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Political</a:t>
                      </a:r>
                      <a:r>
                        <a:rPr lang="it-IT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urbam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democrat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female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suburban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republican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independent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8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female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sububran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other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8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1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Modellazione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33" y="2118432"/>
            <a:ext cx="2093650" cy="15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F5951-1FEC-49B6-B412-9C5434904FC8}"/>
              </a:ext>
            </a:extLst>
          </p:cNvPr>
          <p:cNvSpPr txBox="1"/>
          <p:nvPr/>
        </p:nvSpPr>
        <p:spPr>
          <a:xfrm>
            <a:off x="979517" y="4681167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 20 parametri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711" y="5599289"/>
            <a:ext cx="892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#convergenza 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  <a:p>
            <a:endParaRPr lang="it-IT" dirty="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A6FDDDC-134F-4F71-A868-89224C915A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517" y="2213226"/>
          <a:ext cx="7216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569525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139809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1798263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Political</a:t>
                      </a:r>
                      <a:r>
                        <a:rPr lang="it-IT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urbam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democrat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female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suburban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republican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B1F5EE-7DDF-4307-B07E-7D53C1878292}"/>
                  </a:ext>
                </a:extLst>
              </p:cNvPr>
              <p:cNvSpPr txBox="1"/>
              <p:nvPr/>
            </p:nvSpPr>
            <p:spPr>
              <a:xfrm>
                <a:off x="979517" y="3946398"/>
                <a:ext cx="101509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0,17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18,24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25,35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36,45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46,60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&gt;60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𝑢𝑟𝑏𝑎𝑛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𝑟𝑢𝑟𝑎𝑙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𝑠𝑢𝑏𝑢𝑟𝑏𝑎𝑛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600" dirty="0"/>
                  <a:t>..[</a:t>
                </a:r>
                <a:r>
                  <a:rPr lang="it-IT" sz="1600" dirty="0" err="1"/>
                  <a:t>democrat</a:t>
                </a:r>
                <a:r>
                  <a:rPr lang="it-IT" sz="1600" dirty="0"/>
                  <a:t>][</a:t>
                </a:r>
                <a:r>
                  <a:rPr lang="it-IT" sz="1600" dirty="0" err="1"/>
                  <a:t>other</a:t>
                </a:r>
                <a:r>
                  <a:rPr lang="it-IT" sz="1600" dirty="0"/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B1F5EE-7DDF-4307-B07E-7D53C187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3946398"/>
                <a:ext cx="10150969" cy="246221"/>
              </a:xfrm>
              <a:prstGeom prst="rect">
                <a:avLst/>
              </a:prstGeom>
              <a:blipFill>
                <a:blip r:embed="rId3"/>
                <a:stretch>
                  <a:fillRect t="-24390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145" y="2211362"/>
            <a:ext cx="1684536" cy="1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192" y="5726950"/>
            <a:ext cx="886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#convergenza 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A6FDDDC-134F-4F71-A868-89224C915A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517" y="2213226"/>
          <a:ext cx="84245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343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581343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832154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330534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2099167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Political</a:t>
                      </a:r>
                      <a:r>
                        <a:rPr lang="it-IT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urbam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democrat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female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suburban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republican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B1F5EE-7DDF-4307-B07E-7D53C1878292}"/>
                  </a:ext>
                </a:extLst>
              </p:cNvPr>
              <p:cNvSpPr txBox="1"/>
              <p:nvPr/>
            </p:nvSpPr>
            <p:spPr>
              <a:xfrm>
                <a:off x="979517" y="5063300"/>
                <a:ext cx="84916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0.42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it-IT" sz="1600" dirty="0"/>
                  <a:t>[0.25][&lt;20.000][21.000-30.000][31.000-40][41.000-60.000]…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B1F5EE-7DDF-4307-B07E-7D53C187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5063300"/>
                <a:ext cx="8491627" cy="246221"/>
              </a:xfrm>
              <a:prstGeom prst="rect">
                <a:avLst/>
              </a:prstGeom>
              <a:blipFill>
                <a:blip r:embed="rId3"/>
                <a:stretch>
                  <a:fillRect t="-2750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B3F4967-F0B9-4F02-985F-268FAF9236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518" y="3620008"/>
          <a:ext cx="84245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45">
                  <a:extLst>
                    <a:ext uri="{9D8B030D-6E8A-4147-A177-3AD203B41FA5}">
                      <a16:colId xmlns:a16="http://schemas.microsoft.com/office/drawing/2014/main" val="592404280"/>
                    </a:ext>
                  </a:extLst>
                </a:gridCol>
                <a:gridCol w="815320">
                  <a:extLst>
                    <a:ext uri="{9D8B030D-6E8A-4147-A177-3AD203B41FA5}">
                      <a16:colId xmlns:a16="http://schemas.microsoft.com/office/drawing/2014/main" val="1948056975"/>
                    </a:ext>
                  </a:extLst>
                </a:gridCol>
                <a:gridCol w="2872686">
                  <a:extLst>
                    <a:ext uri="{9D8B030D-6E8A-4147-A177-3AD203B41FA5}">
                      <a16:colId xmlns:a16="http://schemas.microsoft.com/office/drawing/2014/main" val="550488132"/>
                    </a:ext>
                  </a:extLst>
                </a:gridCol>
                <a:gridCol w="3741490">
                  <a:extLst>
                    <a:ext uri="{9D8B030D-6E8A-4147-A177-3AD203B41FA5}">
                      <a16:colId xmlns:a16="http://schemas.microsoft.com/office/drawing/2014/main" val="286299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Political</a:t>
                      </a:r>
                      <a:r>
                        <a:rPr lang="it-IT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/=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2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[0,100]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 = </a:t>
                      </a:r>
                      <a:r>
                        <a:rPr lang="it-IT" sz="1400" dirty="0" err="1"/>
                        <a:t>urban</a:t>
                      </a:r>
                      <a:r>
                        <a:rPr lang="it-IT" sz="1400" dirty="0"/>
                        <a:t> 0.5=</a:t>
                      </a:r>
                      <a:r>
                        <a:rPr lang="it-IT" sz="1400" dirty="0" err="1"/>
                        <a:t>suburban</a:t>
                      </a:r>
                      <a:r>
                        <a:rPr lang="it-IT" sz="1400" dirty="0"/>
                        <a:t> 1=rural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 = </a:t>
                      </a:r>
                      <a:r>
                        <a:rPr lang="it-IT" sz="1400" dirty="0" err="1"/>
                        <a:t>democrat</a:t>
                      </a:r>
                      <a:r>
                        <a:rPr lang="it-IT" sz="1400" dirty="0"/>
                        <a:t> 0.25 = </a:t>
                      </a:r>
                      <a:r>
                        <a:rPr lang="it-IT" sz="1400" dirty="0" err="1"/>
                        <a:t>republican</a:t>
                      </a:r>
                      <a:r>
                        <a:rPr lang="it-IT" sz="1400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2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7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0D43E-1E77-43DC-A258-11DEC305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CADBEBF-1700-4D90-B61B-E946B0A15ED2}"/>
              </a:ext>
            </a:extLst>
          </p:cNvPr>
          <p:cNvSpPr txBox="1">
            <a:spLocks/>
          </p:cNvSpPr>
          <p:nvPr/>
        </p:nvSpPr>
        <p:spPr>
          <a:xfrm>
            <a:off x="1097280" y="1352409"/>
            <a:ext cx="6492240" cy="4774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0975" indent="-1809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02060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Buzz </a:t>
            </a:r>
            <a:r>
              <a:rPr lang="it-IT" dirty="0" err="1"/>
              <a:t>words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Machine </a:t>
            </a:r>
            <a:r>
              <a:rPr lang="it-IT" dirty="0" err="1"/>
              <a:t>learning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Deep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Intelligenza Artificiale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Cognitive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Cosa scegliere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Approccio facile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Approccio difficile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Showcase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D1F055-A6E8-4F12-9F4E-A07A2766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78" y="1621649"/>
            <a:ext cx="3614702" cy="36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33" y="2118432"/>
            <a:ext cx="2093650" cy="15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192" y="5726950"/>
            <a:ext cx="886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#convergenza 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A6FDDDC-134F-4F71-A868-89224C915A1F}"/>
              </a:ext>
            </a:extLst>
          </p:cNvPr>
          <p:cNvGraphicFramePr>
            <a:graphicFrameLocks noGrp="1"/>
          </p:cNvGraphicFramePr>
          <p:nvPr/>
        </p:nvGraphicFramePr>
        <p:xfrm>
          <a:off x="979517" y="2213226"/>
          <a:ext cx="7216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569525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139809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1798263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Political</a:t>
                      </a:r>
                      <a:r>
                        <a:rPr lang="it-IT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urbam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democrat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female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suburban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republican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4D75AB-B31A-414C-9539-615139445F2E}"/>
              </a:ext>
            </a:extLst>
          </p:cNvPr>
          <p:cNvSpPr txBox="1"/>
          <p:nvPr/>
        </p:nvSpPr>
        <p:spPr>
          <a:xfrm>
            <a:off x="1004192" y="3528939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Metodo 1-of-(C-1) </a:t>
            </a:r>
            <a:r>
              <a:rPr lang="it-IT" dirty="0" err="1"/>
              <a:t>effects-coding</a:t>
            </a:r>
            <a:r>
              <a:rPr lang="it-IT" dirty="0"/>
              <a:t>: Deviazione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/>
              <p:nvPr/>
            </p:nvSpPr>
            <p:spPr>
              <a:xfrm>
                <a:off x="3395863" y="4054382"/>
                <a:ext cx="289588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863" y="4054382"/>
                <a:ext cx="2895880" cy="1077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BC92C-FE05-446B-AB78-E80F30A7C9EE}"/>
                  </a:ext>
                </a:extLst>
              </p:cNvPr>
              <p:cNvSpPr txBox="1"/>
              <p:nvPr/>
            </p:nvSpPr>
            <p:spPr>
              <a:xfrm>
                <a:off x="1004192" y="5187981"/>
                <a:ext cx="2317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𝑣𝑎𝑙𝑜𝑟𝑖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BC92C-FE05-446B-AB78-E80F30A7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92" y="5187981"/>
                <a:ext cx="231784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30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33" y="2118432"/>
            <a:ext cx="2093650" cy="15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192" y="5726950"/>
            <a:ext cx="886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#convergenza 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A6FDDDC-134F-4F71-A868-89224C915A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518" y="2213226"/>
          <a:ext cx="682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82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280582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483689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077474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1699918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Income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Political</a:t>
                      </a:r>
                      <a:r>
                        <a:rPr lang="it-IT" sz="1200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urbam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democrat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female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suburban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republican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/>
              <p:nvPr/>
            </p:nvSpPr>
            <p:spPr>
              <a:xfrm>
                <a:off x="8550389" y="3992067"/>
                <a:ext cx="2700137" cy="1100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89" y="3992067"/>
                <a:ext cx="2700137" cy="1100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BC92C-FE05-446B-AB78-E80F30A7C9EE}"/>
                  </a:ext>
                </a:extLst>
              </p:cNvPr>
              <p:cNvSpPr txBox="1"/>
              <p:nvPr/>
            </p:nvSpPr>
            <p:spPr>
              <a:xfrm>
                <a:off x="979517" y="3192730"/>
                <a:ext cx="3857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smtClean="0"/>
                        <m:t>age</m:t>
                      </m:r>
                      <m:r>
                        <m:rPr>
                          <m:nor/>
                        </m:rPr>
                        <a:rPr lang="it-IT" b="0" i="0" smtClean="0"/>
                        <m:t> = (30 + 36 + 52 + 42) / 4 </m:t>
                      </m:r>
                      <m:r>
                        <m:rPr>
                          <m:nor/>
                        </m:rPr>
                        <a:rPr lang="it-IT"/>
                        <m:t>= 40.0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BC92C-FE05-446B-AB78-E80F30A7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3192730"/>
                <a:ext cx="3857382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5CD4C7E-16AF-44DE-9A02-5D0F8FD42A3C}"/>
                  </a:ext>
                </a:extLst>
              </p:cNvPr>
              <p:cNvSpPr txBox="1"/>
              <p:nvPr/>
            </p:nvSpPr>
            <p:spPr>
              <a:xfrm>
                <a:off x="941474" y="3656774"/>
                <a:ext cx="620293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30−40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36−40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52−40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42−40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=8,12</m:t>
                          </m:r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5CD4C7E-16AF-44DE-9A02-5D0F8FD4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4" y="3656774"/>
                <a:ext cx="6202930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B6E2F1-64C5-4E6A-8C44-209D8A65DAD0}"/>
              </a:ext>
            </a:extLst>
          </p:cNvPr>
          <p:cNvSpPr txBox="1"/>
          <p:nvPr/>
        </p:nvSpPr>
        <p:spPr>
          <a:xfrm>
            <a:off x="1004192" y="4700797"/>
            <a:ext cx="624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Normalizzazione Gaussiana: [-10,10]</a:t>
            </a:r>
          </a:p>
          <a:p>
            <a:endParaRPr lang="it-IT" dirty="0"/>
          </a:p>
          <a:p>
            <a:r>
              <a:rPr lang="it-IT" dirty="0"/>
              <a:t>Input del </a:t>
            </a:r>
            <a:r>
              <a:rPr lang="it-IT" b="1" i="1" dirty="0"/>
              <a:t>singolo</a:t>
            </a:r>
            <a:r>
              <a:rPr lang="it-IT" dirty="0"/>
              <a:t> nodo della rete neurale: 8,12 / 10 = </a:t>
            </a:r>
            <a:r>
              <a:rPr lang="it-IT" b="1" i="1" dirty="0"/>
              <a:t>0,812</a:t>
            </a:r>
          </a:p>
        </p:txBody>
      </p:sp>
    </p:spTree>
    <p:extLst>
      <p:ext uri="{BB962C8B-B14F-4D97-AF65-F5344CB8AC3E}">
        <p14:creationId xmlns:p14="http://schemas.microsoft.com/office/powerpoint/2010/main" val="203959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33" y="2118432"/>
            <a:ext cx="2093650" cy="15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192" y="5726950"/>
            <a:ext cx="886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#convergenza #</a:t>
            </a:r>
            <a:r>
              <a:rPr lang="it-IT" dirty="0" err="1"/>
              <a:t>stradadifficile</a:t>
            </a:r>
            <a:r>
              <a:rPr lang="it-IT" dirty="0"/>
              <a:t> stessi dati, diversi approcci, risultati totalmente opposti.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A6FDDDC-134F-4F71-A868-89224C915A1F}"/>
              </a:ext>
            </a:extLst>
          </p:cNvPr>
          <p:cNvGraphicFramePr>
            <a:graphicFrameLocks noGrp="1"/>
          </p:cNvGraphicFramePr>
          <p:nvPr/>
        </p:nvGraphicFramePr>
        <p:xfrm>
          <a:off x="979518" y="2213226"/>
          <a:ext cx="682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82">
                  <a:extLst>
                    <a:ext uri="{9D8B030D-6E8A-4147-A177-3AD203B41FA5}">
                      <a16:colId xmlns:a16="http://schemas.microsoft.com/office/drawing/2014/main" val="1044223215"/>
                    </a:ext>
                  </a:extLst>
                </a:gridCol>
                <a:gridCol w="1280582">
                  <a:extLst>
                    <a:ext uri="{9D8B030D-6E8A-4147-A177-3AD203B41FA5}">
                      <a16:colId xmlns:a16="http://schemas.microsoft.com/office/drawing/2014/main" val="1012855234"/>
                    </a:ext>
                  </a:extLst>
                </a:gridCol>
                <a:gridCol w="1483689">
                  <a:extLst>
                    <a:ext uri="{9D8B030D-6E8A-4147-A177-3AD203B41FA5}">
                      <a16:colId xmlns:a16="http://schemas.microsoft.com/office/drawing/2014/main" val="1854921738"/>
                    </a:ext>
                  </a:extLst>
                </a:gridCol>
                <a:gridCol w="1077474">
                  <a:extLst>
                    <a:ext uri="{9D8B030D-6E8A-4147-A177-3AD203B41FA5}">
                      <a16:colId xmlns:a16="http://schemas.microsoft.com/office/drawing/2014/main" val="1316849506"/>
                    </a:ext>
                  </a:extLst>
                </a:gridCol>
                <a:gridCol w="1699918">
                  <a:extLst>
                    <a:ext uri="{9D8B030D-6E8A-4147-A177-3AD203B41FA5}">
                      <a16:colId xmlns:a16="http://schemas.microsoft.com/office/drawing/2014/main" val="2676317522"/>
                    </a:ext>
                  </a:extLst>
                </a:gridCol>
              </a:tblGrid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Income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Political</a:t>
                      </a:r>
                      <a:r>
                        <a:rPr lang="it-IT" sz="1200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09271"/>
                  </a:ext>
                </a:extLst>
              </a:tr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urbam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democrat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08728"/>
                  </a:ext>
                </a:extLst>
              </a:tr>
              <a:tr h="272789">
                <a:tc>
                  <a:txBody>
                    <a:bodyPr/>
                    <a:lstStyle/>
                    <a:p>
                      <a:r>
                        <a:rPr lang="it-IT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female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suburban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republican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859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/>
              <p:nvPr/>
            </p:nvSpPr>
            <p:spPr>
              <a:xfrm>
                <a:off x="8550389" y="3992067"/>
                <a:ext cx="2700137" cy="1100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826A45A-EB81-430C-A9D8-8B1DC61B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89" y="3992067"/>
                <a:ext cx="2700137" cy="1100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B6E2F1-64C5-4E6A-8C44-209D8A65DAD0}"/>
              </a:ext>
            </a:extLst>
          </p:cNvPr>
          <p:cNvSpPr txBox="1"/>
          <p:nvPr/>
        </p:nvSpPr>
        <p:spPr>
          <a:xfrm>
            <a:off x="979517" y="3215023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Input del </a:t>
            </a:r>
            <a:r>
              <a:rPr lang="it-IT" b="1" i="1" dirty="0"/>
              <a:t>singolo</a:t>
            </a:r>
            <a:r>
              <a:rPr lang="it-IT" dirty="0"/>
              <a:t> nodo della rete neurale: 8,12 / 10 = </a:t>
            </a:r>
            <a:r>
              <a:rPr lang="it-IT" b="1" i="1" dirty="0"/>
              <a:t>0,812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9D60071-9266-429F-A74D-C915A98CFF84}"/>
                  </a:ext>
                </a:extLst>
              </p:cNvPr>
              <p:cNvSpPr txBox="1"/>
              <p:nvPr/>
            </p:nvSpPr>
            <p:spPr>
              <a:xfrm>
                <a:off x="1004192" y="3972974"/>
                <a:ext cx="6797571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8.12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it-IT" sz="1600" dirty="0"/>
                  <a:t>[0.25][0,3]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Mappatura 1:1 con i concetti, </a:t>
                </a:r>
                <a:r>
                  <a:rPr lang="it-IT" sz="1600" b="1" dirty="0"/>
                  <a:t>solo 5 parametri!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Può essere gestito senza reti neurali con IF,THEN nel codice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9D60071-9266-429F-A74D-C915A98C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92" y="3972974"/>
                <a:ext cx="6797571" cy="1231106"/>
              </a:xfrm>
              <a:prstGeom prst="rect">
                <a:avLst/>
              </a:prstGeom>
              <a:blipFill>
                <a:blip r:embed="rId4"/>
                <a:stretch>
                  <a:fillRect l="-1883" t="-5446" b="-89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1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39EDADFC-47CD-4015-A59E-C09443E613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33" y="2118432"/>
            <a:ext cx="2093650" cy="15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5263B0-C7DC-48BD-8E4C-02286CC7B7B8}"/>
              </a:ext>
            </a:extLst>
          </p:cNvPr>
          <p:cNvSpPr txBox="1"/>
          <p:nvPr/>
        </p:nvSpPr>
        <p:spPr>
          <a:xfrm>
            <a:off x="1004192" y="5726950"/>
            <a:ext cx="101514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#</a:t>
            </a:r>
            <a:r>
              <a:rPr lang="it-IT" sz="1600" dirty="0" err="1"/>
              <a:t>compressione_binaria</a:t>
            </a:r>
            <a:r>
              <a:rPr lang="it-IT" sz="1600" dirty="0"/>
              <a:t> Molto potente, i dati devo essere comprensibili per la macchina, non per l’uomo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B6E2F1-64C5-4E6A-8C44-209D8A65DAD0}"/>
              </a:ext>
            </a:extLst>
          </p:cNvPr>
          <p:cNvSpPr txBox="1"/>
          <p:nvPr/>
        </p:nvSpPr>
        <p:spPr>
          <a:xfrm>
            <a:off x="1097280" y="2118432"/>
            <a:ext cx="6288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Caso reale: Prevedere la volontà di un cliente ad acquistare</a:t>
            </a:r>
          </a:p>
          <a:p>
            <a:endParaRPr lang="it-IT" dirty="0"/>
          </a:p>
          <a:p>
            <a:r>
              <a:rPr lang="it-IT" dirty="0"/>
              <a:t>Uno dei parametri: Comuni d’Italia (8000 circa)</a:t>
            </a:r>
            <a:endParaRPr lang="it-IT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9D60071-9266-429F-A74D-C915A98CFF84}"/>
                  </a:ext>
                </a:extLst>
              </p:cNvPr>
              <p:cNvSpPr txBox="1"/>
              <p:nvPr/>
            </p:nvSpPr>
            <p:spPr>
              <a:xfrm>
                <a:off x="3177750" y="3207103"/>
                <a:ext cx="37515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𝑀𝑖𝑙𝑎𝑛𝑜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𝑇𝑜𝑟𝑖𝑛𝑜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𝑅𝑜𝑚𝑎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𝐶𝑎𝑡𝑎𝑛𝑖𝑎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b="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9D60071-9266-429F-A74D-C915A98C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0" y="3207103"/>
                <a:ext cx="37515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831A3D0-9701-4B49-87BE-768358D3C03C}"/>
                  </a:ext>
                </a:extLst>
              </p:cNvPr>
              <p:cNvSpPr txBox="1"/>
              <p:nvPr/>
            </p:nvSpPr>
            <p:spPr>
              <a:xfrm>
                <a:off x="3615918" y="3679315"/>
                <a:ext cx="1206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8192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831A3D0-9701-4B49-87BE-768358D3C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18" y="3679315"/>
                <a:ext cx="1206869" cy="276999"/>
              </a:xfrm>
              <a:prstGeom prst="rect">
                <a:avLst/>
              </a:prstGeom>
              <a:blipFill>
                <a:blip r:embed="rId4"/>
                <a:stretch>
                  <a:fillRect l="-3535" t="-2222" r="-4040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DFA718-1CB6-40C7-8266-3EB59A405646}"/>
              </a:ext>
            </a:extLst>
          </p:cNvPr>
          <p:cNvSpPr txBox="1"/>
          <p:nvPr/>
        </p:nvSpPr>
        <p:spPr>
          <a:xfrm>
            <a:off x="1097280" y="364858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Compressione Binaria: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55F4D7-521B-455A-A79C-4C098274EAB8}"/>
              </a:ext>
            </a:extLst>
          </p:cNvPr>
          <p:cNvSpPr txBox="1"/>
          <p:nvPr/>
        </p:nvSpPr>
        <p:spPr>
          <a:xfrm>
            <a:off x="1097280" y="437996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13 nodi possiamo mappare 8192 valori</a:t>
            </a:r>
          </a:p>
          <a:p>
            <a:r>
              <a:rPr lang="it-IT" dirty="0"/>
              <a:t>(</a:t>
            </a:r>
            <a:r>
              <a:rPr lang="it-IT" b="1" i="1" dirty="0"/>
              <a:t>Dello stesso significato/conteso</a:t>
            </a:r>
            <a:r>
              <a:rPr lang="it-IT" dirty="0"/>
              <a:t>) 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18051225-31A3-403A-8A30-201B85A423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7296" y="3945543"/>
          <a:ext cx="4647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28">
                  <a:extLst>
                    <a:ext uri="{9D8B030D-6E8A-4147-A177-3AD203B41FA5}">
                      <a16:colId xmlns:a16="http://schemas.microsoft.com/office/drawing/2014/main" val="1266997514"/>
                    </a:ext>
                  </a:extLst>
                </a:gridCol>
                <a:gridCol w="3154396">
                  <a:extLst>
                    <a:ext uri="{9D8B030D-6E8A-4147-A177-3AD203B41FA5}">
                      <a16:colId xmlns:a16="http://schemas.microsoft.com/office/drawing/2014/main" val="2122103806"/>
                    </a:ext>
                  </a:extLst>
                </a:gridCol>
              </a:tblGrid>
              <a:tr h="364580">
                <a:tc>
                  <a:txBody>
                    <a:bodyPr/>
                    <a:lstStyle/>
                    <a:p>
                      <a:r>
                        <a:rPr lang="it-IT" dirty="0"/>
                        <a:t>Città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6429"/>
                  </a:ext>
                </a:extLst>
              </a:tr>
              <a:tr h="364580">
                <a:tc>
                  <a:txBody>
                    <a:bodyPr/>
                    <a:lstStyle/>
                    <a:p>
                      <a:r>
                        <a:rPr lang="it-IT" sz="1800" dirty="0"/>
                        <a:t>Milano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0,0,0,0,0,0,0,0,0,0,0,0,0,0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82978"/>
                  </a:ext>
                </a:extLst>
              </a:tr>
              <a:tr h="364580">
                <a:tc>
                  <a:txBody>
                    <a:bodyPr/>
                    <a:lstStyle/>
                    <a:p>
                      <a:r>
                        <a:rPr lang="it-IT" sz="1800" dirty="0"/>
                        <a:t>Torino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0,0,0,0,1,1,0,0,0,0,0,1,0,0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692"/>
                  </a:ext>
                </a:extLst>
              </a:tr>
              <a:tr h="364580">
                <a:tc>
                  <a:txBody>
                    <a:bodyPr/>
                    <a:lstStyle/>
                    <a:p>
                      <a:r>
                        <a:rPr lang="it-IT" sz="1800" dirty="0"/>
                        <a:t>Catania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0,1,0,0,1,0,0,0,0,1,0,1,1,0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A3508-23A7-45B4-B8BB-5F0182CC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avanzata della rete neurale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E7D7EB-61DA-4229-B27F-C4AE7E4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27D91-2AD7-4C60-B584-5357230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B6E2F1-64C5-4E6A-8C44-209D8A65DAD0}"/>
              </a:ext>
            </a:extLst>
          </p:cNvPr>
          <p:cNvSpPr txBox="1"/>
          <p:nvPr/>
        </p:nvSpPr>
        <p:spPr>
          <a:xfrm>
            <a:off x="1097280" y="2951946"/>
            <a:ext cx="9065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 dati devono essere manipolati e resi comprensibili per </a:t>
            </a:r>
          </a:p>
          <a:p>
            <a:r>
              <a:rPr lang="it-IT" sz="2800" dirty="0"/>
              <a:t>la macchina, non per l’uomo.</a:t>
            </a:r>
          </a:p>
          <a:p>
            <a:endParaRPr lang="it-IT" sz="2800" b="1" i="1" dirty="0"/>
          </a:p>
          <a:p>
            <a:r>
              <a:rPr lang="it-IT" sz="1200" b="1" i="1" dirty="0"/>
              <a:t>Pensate si tratti di un’intelligenza in grado di conquistare il mondo?</a:t>
            </a:r>
          </a:p>
        </p:txBody>
      </p:sp>
    </p:spTree>
    <p:extLst>
      <p:ext uri="{BB962C8B-B14F-4D97-AF65-F5344CB8AC3E}">
        <p14:creationId xmlns:p14="http://schemas.microsoft.com/office/powerpoint/2010/main" val="51011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5262F-8904-4906-9720-5388F4F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non sarà mai l’A.I.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965B28-9869-43E7-9F59-9D4ECA6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FDBC00-D67D-4510-8D80-739CA3B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052AD68E-5E95-48F0-902B-23C8DF3A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8" y="2174875"/>
            <a:ext cx="5016635" cy="3324631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F33CB7-E127-48C0-AF2F-C0EDB24BE564}"/>
              </a:ext>
            </a:extLst>
          </p:cNvPr>
          <p:cNvSpPr txBox="1"/>
          <p:nvPr/>
        </p:nvSpPr>
        <p:spPr>
          <a:xfrm>
            <a:off x="1097279" y="5664348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</a:t>
            </a:r>
            <a:r>
              <a:rPr lang="it-IT" i="1" dirty="0"/>
              <a:t>Credere che l’A.I. è superiore all’uomo vuol dire non aver capito la nostra grandezza.</a:t>
            </a:r>
          </a:p>
          <a:p>
            <a:r>
              <a:rPr lang="it-IT" i="1" dirty="0"/>
              <a:t> La nostra grandezza viene dai nostri più grandi difetti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9142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B9A34-323C-4BC0-B822-697546C0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Showcase – A.I. Fotografia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3E984-1E45-46DE-9626-E2F4D55F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endParaRPr lang="it-IT" dirty="0"/>
          </a:p>
          <a:p>
            <a:r>
              <a:rPr lang="it-IT" dirty="0"/>
              <a:t>Microsoft Cognitive Services</a:t>
            </a:r>
          </a:p>
          <a:p>
            <a:r>
              <a:rPr lang="it-IT" dirty="0"/>
              <a:t>Metodo 1-of-(C-1) </a:t>
            </a:r>
            <a:r>
              <a:rPr lang="it-IT" dirty="0" err="1"/>
              <a:t>effects-coding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7FECAA-9EDC-42FE-A379-CFE43356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CC431C-5763-4C90-8F21-8390501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52BC3DE-14A3-4642-9734-0903C6B9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7" y="3776740"/>
            <a:ext cx="1389559" cy="13895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0F369FC-03FD-488E-A13E-605EF56F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55" y="3937862"/>
            <a:ext cx="1353312" cy="89916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D2F94E8-9362-402E-9E8A-A37DFA47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21" y="2518590"/>
            <a:ext cx="1166638" cy="116663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7174DB-3895-40DD-87C3-7D96FD0BF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483" y="4566466"/>
            <a:ext cx="1301440" cy="111552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AFC7E7F-B3C3-43AF-9285-0FEE73A62158}"/>
              </a:ext>
            </a:extLst>
          </p:cNvPr>
          <p:cNvSpPr txBox="1"/>
          <p:nvPr/>
        </p:nvSpPr>
        <p:spPr>
          <a:xfrm>
            <a:off x="8967832" y="2659970"/>
            <a:ext cx="271183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</a:t>
            </a:r>
            <a:r>
              <a:rPr lang="it-IT" sz="1000" dirty="0" err="1"/>
              <a:t>train</a:t>
            </a:r>
            <a:r>
              <a:rPr lang="it-IT" sz="1000" dirty="0"/>
              <a:t>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0.9975446</a:t>
            </a:r>
          </a:p>
          <a:p>
            <a:r>
              <a:rPr lang="it-IT" sz="1000" dirty="0"/>
              <a:t>}, 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</a:t>
            </a:r>
            <a:r>
              <a:rPr lang="it-IT" sz="1000" dirty="0" err="1"/>
              <a:t>platform</a:t>
            </a:r>
            <a:r>
              <a:rPr lang="it-IT" sz="1000" dirty="0"/>
              <a:t>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0.995543063</a:t>
            </a:r>
          </a:p>
          <a:p>
            <a:r>
              <a:rPr lang="it-IT" sz="1000" dirty="0"/>
              <a:t>}, 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"station",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0.9798007</a:t>
            </a:r>
          </a:p>
          <a:p>
            <a:r>
              <a:rPr lang="it-IT" sz="1000" dirty="0"/>
              <a:t>}, 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"indoor",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0.927719653</a:t>
            </a:r>
          </a:p>
          <a:p>
            <a:r>
              <a:rPr lang="it-IT" sz="1000" dirty="0"/>
              <a:t>}, 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</a:t>
            </a:r>
            <a:r>
              <a:rPr lang="it-IT" sz="1000" dirty="0" err="1"/>
              <a:t>subway</a:t>
            </a:r>
            <a:r>
              <a:rPr lang="it-IT" sz="1000" dirty="0"/>
              <a:t>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0.838939846</a:t>
            </a:r>
          </a:p>
          <a:p>
            <a:r>
              <a:rPr lang="it-IT" sz="1000" dirty="0"/>
              <a:t>}, {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name</a:t>
            </a:r>
            <a:r>
              <a:rPr lang="it-IT" sz="1000" dirty="0"/>
              <a:t>": "</a:t>
            </a:r>
            <a:r>
              <a:rPr lang="it-IT" sz="1000" dirty="0" err="1"/>
              <a:t>pulling</a:t>
            </a:r>
            <a:r>
              <a:rPr lang="it-IT" sz="1000" dirty="0"/>
              <a:t>",</a:t>
            </a:r>
          </a:p>
          <a:p>
            <a:r>
              <a:rPr lang="it-IT" sz="1000" dirty="0"/>
              <a:t>	"</a:t>
            </a:r>
            <a:r>
              <a:rPr lang="it-IT" sz="1000" dirty="0" err="1"/>
              <a:t>confidence</a:t>
            </a:r>
            <a:r>
              <a:rPr lang="it-IT" sz="1000" dirty="0"/>
              <a:t>": 0.431715637</a:t>
            </a:r>
          </a:p>
          <a:p>
            <a:r>
              <a:rPr lang="it-IT" sz="1000" dirty="0"/>
              <a:t>}]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0529170-9F03-4F39-90E8-00DD6547474C}"/>
              </a:ext>
            </a:extLst>
          </p:cNvPr>
          <p:cNvCxnSpPr/>
          <p:nvPr/>
        </p:nvCxnSpPr>
        <p:spPr>
          <a:xfrm>
            <a:off x="2559415" y="4311941"/>
            <a:ext cx="88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8C93C53-1DF9-4E52-BF30-61319174DB78}"/>
              </a:ext>
            </a:extLst>
          </p:cNvPr>
          <p:cNvCxnSpPr/>
          <p:nvPr/>
        </p:nvCxnSpPr>
        <p:spPr>
          <a:xfrm flipH="1">
            <a:off x="2559415" y="4697835"/>
            <a:ext cx="88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47A7E90-E442-43E7-BF1A-A9A7AB035467}"/>
              </a:ext>
            </a:extLst>
          </p:cNvPr>
          <p:cNvCxnSpPr>
            <a:cxnSpLocks/>
          </p:cNvCxnSpPr>
          <p:nvPr/>
        </p:nvCxnSpPr>
        <p:spPr>
          <a:xfrm flipV="1">
            <a:off x="7023311" y="3875714"/>
            <a:ext cx="0" cy="61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4B486B-A02C-4F9F-BE10-7372FBF160BB}"/>
              </a:ext>
            </a:extLst>
          </p:cNvPr>
          <p:cNvCxnSpPr>
            <a:cxnSpLocks/>
          </p:cNvCxnSpPr>
          <p:nvPr/>
        </p:nvCxnSpPr>
        <p:spPr>
          <a:xfrm flipH="1" flipV="1">
            <a:off x="5012536" y="4687863"/>
            <a:ext cx="1413431" cy="3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9104EF7-4B2F-4B61-935A-60386A0D5604}"/>
              </a:ext>
            </a:extLst>
          </p:cNvPr>
          <p:cNvCxnSpPr/>
          <p:nvPr/>
        </p:nvCxnSpPr>
        <p:spPr>
          <a:xfrm>
            <a:off x="8045042" y="3246539"/>
            <a:ext cx="80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80C095BD-5214-4C43-8F93-EC6816E2D873}"/>
              </a:ext>
            </a:extLst>
          </p:cNvPr>
          <p:cNvCxnSpPr>
            <a:cxnSpLocks/>
          </p:cNvCxnSpPr>
          <p:nvPr/>
        </p:nvCxnSpPr>
        <p:spPr>
          <a:xfrm>
            <a:off x="7558481" y="3875714"/>
            <a:ext cx="0" cy="6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88002F-E666-455E-BC89-1C6D8C350F35}"/>
              </a:ext>
            </a:extLst>
          </p:cNvPr>
          <p:cNvSpPr txBox="1"/>
          <p:nvPr/>
        </p:nvSpPr>
        <p:spPr>
          <a:xfrm>
            <a:off x="1258349" y="567618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content_analysis</a:t>
            </a:r>
            <a:r>
              <a:rPr lang="it-IT" dirty="0"/>
              <a:t>  #</a:t>
            </a:r>
            <a:r>
              <a:rPr lang="it-IT" dirty="0" err="1"/>
              <a:t>smart_camera_settings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30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E3ABA-B3F7-4938-8A64-DF796B51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Showcase - </a:t>
            </a:r>
            <a:r>
              <a:rPr lang="it-IT" dirty="0" err="1"/>
              <a:t>axél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47CDB-130A-47DF-9E49-E6D38035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Anteprima</a:t>
            </a:r>
          </a:p>
          <a:p>
            <a:r>
              <a:rPr lang="it-IT" dirty="0" err="1"/>
              <a:t>axèl</a:t>
            </a:r>
            <a:r>
              <a:rPr lang="it-IT" dirty="0"/>
              <a:t>: la piattaforma di intelligenza artificiale, tutta italiana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EA1748-B743-4357-BBEC-4D3C4F81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5BA530-F793-4306-9A3B-B77F251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52F429-1AEE-4DBE-963A-651270BC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676" y="4021940"/>
            <a:ext cx="1809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E9585-1042-4BB3-B08F-548A8FEA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Contatti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B4C267-A747-4665-91F4-280A2EBF7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9" y="5406590"/>
            <a:ext cx="720000" cy="7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2B85B7-C210-4DD4-8009-7F7AE6690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23" y="5578773"/>
            <a:ext cx="720000" cy="72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B37B5A-D418-4BED-AA18-0A1907C83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603380"/>
            <a:ext cx="720000" cy="7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34275-0472-4C9D-BF0F-E744024D9A5D}"/>
              </a:ext>
            </a:extLst>
          </p:cNvPr>
          <p:cNvSpPr txBox="1"/>
          <p:nvPr/>
        </p:nvSpPr>
        <p:spPr>
          <a:xfrm>
            <a:off x="1889783" y="558192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@</a:t>
            </a:r>
            <a:r>
              <a:rPr lang="it-IT" i="1" dirty="0" err="1"/>
              <a:t>galazzoseba</a:t>
            </a:r>
            <a:endParaRPr lang="it-IT" i="1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DF28D5-3130-49DC-A648-0655F28B4E5C}"/>
              </a:ext>
            </a:extLst>
          </p:cNvPr>
          <p:cNvSpPr/>
          <p:nvPr/>
        </p:nvSpPr>
        <p:spPr>
          <a:xfrm>
            <a:off x="6222117" y="5754107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/>
              <a:t>https://it.linkedin.com/in/sebastianogalazzo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DB664-1A63-437E-AFC7-2AB7F3111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25" y="4429730"/>
            <a:ext cx="963664" cy="9636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4E7040-86CD-4E6D-8335-770F3E078969}"/>
              </a:ext>
            </a:extLst>
          </p:cNvPr>
          <p:cNvSpPr txBox="1"/>
          <p:nvPr/>
        </p:nvSpPr>
        <p:spPr>
          <a:xfrm>
            <a:off x="1821338" y="471317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sebastiano.galazzo@gmail.com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DA17BC-806F-4141-A200-3A4593B1353D}"/>
              </a:ext>
            </a:extLst>
          </p:cNvPr>
          <p:cNvSpPr/>
          <p:nvPr/>
        </p:nvSpPr>
        <p:spPr>
          <a:xfrm>
            <a:off x="6222117" y="4832841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/>
              <a:t>https://it-it.facebook.com/public/Sebastiano-Galazzo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FF3D37E-A601-4AD8-A01E-562EB0D601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67" y="1247862"/>
            <a:ext cx="3188412" cy="31884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7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Buzz </a:t>
            </a:r>
            <a:r>
              <a:rPr lang="it-IT" dirty="0" err="1"/>
              <a:t>words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Facciamo ordine sui termini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9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buzzwords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E36809-0AA1-4EF9-B470-D3998FED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3" y="2174875"/>
            <a:ext cx="6165859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4E10D-9B69-4844-9397-B217F486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Machine </a:t>
            </a:r>
            <a:r>
              <a:rPr lang="it-IT" dirty="0" err="1"/>
              <a:t>learning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B7ABBF-89F5-4374-BD7C-82353A3D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insieme di metodi</a:t>
            </a:r>
          </a:p>
          <a:p>
            <a:pPr lvl="1"/>
            <a:r>
              <a:rPr lang="it-IT" dirty="0"/>
              <a:t>statistica computazionale</a:t>
            </a:r>
          </a:p>
          <a:p>
            <a:pPr lvl="1"/>
            <a:r>
              <a:rPr lang="it-IT" dirty="0"/>
              <a:t>riconoscimento di pattern</a:t>
            </a:r>
          </a:p>
          <a:p>
            <a:pPr lvl="1"/>
            <a:r>
              <a:rPr lang="it-IT" dirty="0"/>
              <a:t>reti neurali</a:t>
            </a:r>
          </a:p>
          <a:p>
            <a:pPr lvl="1"/>
            <a:r>
              <a:rPr lang="it-IT" dirty="0"/>
              <a:t>elaborazione delle immagini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mining</a:t>
            </a:r>
            <a:endParaRPr lang="it-IT" dirty="0"/>
          </a:p>
          <a:p>
            <a:pPr lvl="1"/>
            <a:r>
              <a:rPr lang="it-IT" dirty="0"/>
              <a:t>algoritmi adattivi</a:t>
            </a:r>
          </a:p>
          <a:p>
            <a:pPr lvl="1"/>
            <a:r>
              <a:rPr lang="it-IT" dirty="0" err="1"/>
              <a:t>ecc</a:t>
            </a:r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Algoritmi capaci di apprendere dai dati senza essere stati esplicitamente programmati</a:t>
            </a:r>
            <a:r>
              <a:rPr lang="it-IT" dirty="0"/>
              <a:t>»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EE4145-0372-4A00-B5B7-EE9A29D9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407A08-7B62-4F5E-962F-CFAC68E0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8286F-61B6-4BF8-B823-581D82D0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EB4A5-86F2-4594-B1EC-313F6052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i="1" dirty="0"/>
              <a:t>Avanzamento del Machine Learning, si basa su diversi livelli di rappresentazione dell’informazione.</a:t>
            </a:r>
          </a:p>
          <a:p>
            <a:r>
              <a:rPr lang="it-IT" i="1" dirty="0"/>
              <a:t>Concetti di alto livello sono definiti sulla base di quelli di basso</a:t>
            </a:r>
            <a:r>
              <a:rPr lang="it-IT" dirty="0"/>
              <a:t>»</a:t>
            </a:r>
          </a:p>
          <a:p>
            <a:endParaRPr lang="it-IT" dirty="0"/>
          </a:p>
          <a:p>
            <a:r>
              <a:rPr lang="it-IT" dirty="0"/>
              <a:t>#convoluzione #</a:t>
            </a:r>
            <a:r>
              <a:rPr lang="it-IT" dirty="0" err="1"/>
              <a:t>computervision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850969-5E9A-451F-B0AD-90C48CD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01BAAD-7EF1-4B0D-AEC3-A4F2DEA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1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A3F1-582D-40D2-8CF4-5C8ED111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Rete Neurale a Convoluzione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04A72E-853E-49A0-BDF5-3FA26FD7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D1B16-6F43-478C-9955-BB660EC8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FFACEBF-6480-4C99-9694-84415460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259" y="2675662"/>
            <a:ext cx="9893808" cy="2692538"/>
          </a:xfrm>
        </p:spPr>
      </p:pic>
    </p:spTree>
    <p:extLst>
      <p:ext uri="{BB962C8B-B14F-4D97-AF65-F5344CB8AC3E}">
        <p14:creationId xmlns:p14="http://schemas.microsoft.com/office/powerpoint/2010/main" val="39613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15DF0-2956-42EE-A832-DEB9A67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Intelligenza artificiale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88B9D-E0DA-4646-A003-87CE2164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Un insieme di metodologie e tecniche che consentono la progettazione di sistemi hardware e software capaci di fornire all’elaboratore prestazioni che, a un osservatore comune, sembrerebbero essere di pertinenza esclusiva dell’intelligenza umana.</a:t>
            </a:r>
            <a:r>
              <a:rPr lang="it-IT" dirty="0"/>
              <a:t> »</a:t>
            </a:r>
          </a:p>
          <a:p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nomachinelearning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ACD71F-E376-4EF4-A2D8-A55CB22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B09FBA-15D6-49DB-9DE4-66E1B142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F5BBC-4D4C-44AE-A280-58ED8C16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Cognitive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BB95-5A29-4543-9FF7-AE13F328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Piattaforma tecnologiche basate su discipline scientifiche come Intelligenza Artificiale ed elaborazione dei segnali</a:t>
            </a:r>
            <a:r>
              <a:rPr lang="it-IT" dirty="0"/>
              <a:t>»</a:t>
            </a:r>
          </a:p>
          <a:p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noai</a:t>
            </a:r>
            <a:r>
              <a:rPr lang="it-IT" dirty="0"/>
              <a:t> #servizio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410952-5A36-40D2-B198-FCF226A5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WPC2017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38AF2C-E374-470D-9438-45A52C69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6033"/>
      </p:ext>
    </p:extLst>
  </p:cSld>
  <p:clrMapOvr>
    <a:masterClrMapping/>
  </p:clrMapOvr>
</p:sld>
</file>

<file path=ppt/theme/theme1.xml><?xml version="1.0" encoding="utf-8"?>
<a:theme xmlns:a="http://schemas.openxmlformats.org/drawingml/2006/main" name="cppday17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day17" id="{8A0251FA-3DA4-42E6-AE23-ED8E6A733DD4}" vid="{F2673DC3-AE56-4D61-A540-E3A6B3AF80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cppday17</Template>
  <TotalTime>16</TotalTime>
  <Words>1227</Words>
  <Application>Microsoft Office PowerPoint</Application>
  <PresentationFormat>Widescreen</PresentationFormat>
  <Paragraphs>331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Corbel</vt:lpstr>
      <vt:lpstr>Trebuchet MS</vt:lpstr>
      <vt:lpstr>cppday17</vt:lpstr>
      <vt:lpstr>Intelligenza Artificiale</vt:lpstr>
      <vt:lpstr>Agenda</vt:lpstr>
      <vt:lpstr>Buzz words</vt:lpstr>
      <vt:lpstr>Le buzzwords</vt:lpstr>
      <vt:lpstr>Machine learning</vt:lpstr>
      <vt:lpstr>Deep Learning</vt:lpstr>
      <vt:lpstr>Rete Neurale a Convoluzione</vt:lpstr>
      <vt:lpstr>Intelligenza artificiale</vt:lpstr>
      <vt:lpstr>Cognitive Computing</vt:lpstr>
      <vt:lpstr>Presentazione standard di PowerPoint</vt:lpstr>
      <vt:lpstr>Il percettrone</vt:lpstr>
      <vt:lpstr>Approcci principali</vt:lpstr>
      <vt:lpstr>Strada facile</vt:lpstr>
      <vt:lpstr>Strada difficile</vt:lpstr>
      <vt:lpstr>Rete Neurale – Esempio di applicazione</vt:lpstr>
      <vt:lpstr> Modellazione della rete neurale</vt:lpstr>
      <vt:lpstr> Modellazione della rete neurale</vt:lpstr>
      <vt:lpstr> Modellazione della rete neurale</vt:lpstr>
      <vt:lpstr>Modellazione avanzata della rete neurale</vt:lpstr>
      <vt:lpstr>Modellazione avanzata della rete neurale</vt:lpstr>
      <vt:lpstr>Modellazione avanzata della rete neurale</vt:lpstr>
      <vt:lpstr>Modellazione avanzata della rete neurale</vt:lpstr>
      <vt:lpstr>Modellazione avanzata della rete neurale</vt:lpstr>
      <vt:lpstr>Modellazione avanzata della rete neurale</vt:lpstr>
      <vt:lpstr>Cosa non sarà mai l’A.I.</vt:lpstr>
      <vt:lpstr>Showcase – A.I. Fotografia</vt:lpstr>
      <vt:lpstr>Showcase - axél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Arena</dc:creator>
  <cp:lastModifiedBy>Intelligence-Ax</cp:lastModifiedBy>
  <cp:revision>5</cp:revision>
  <dcterms:created xsi:type="dcterms:W3CDTF">2017-11-23T18:41:20Z</dcterms:created>
  <dcterms:modified xsi:type="dcterms:W3CDTF">2017-12-01T19:46:40Z</dcterms:modified>
</cp:coreProperties>
</file>