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9" r:id="rId2"/>
    <p:sldId id="301" r:id="rId3"/>
    <p:sldId id="302" r:id="rId4"/>
    <p:sldId id="277" r:id="rId5"/>
    <p:sldId id="296" r:id="rId6"/>
    <p:sldId id="303" r:id="rId7"/>
    <p:sldId id="300" r:id="rId8"/>
    <p:sldId id="304" r:id="rId9"/>
    <p:sldId id="298" r:id="rId10"/>
    <p:sldId id="295" r:id="rId11"/>
    <p:sldId id="257" r:id="rId12"/>
    <p:sldId id="260" r:id="rId13"/>
    <p:sldId id="282" r:id="rId14"/>
    <p:sldId id="284" r:id="rId15"/>
    <p:sldId id="290" r:id="rId16"/>
    <p:sldId id="261" r:id="rId17"/>
    <p:sldId id="274" r:id="rId18"/>
    <p:sldId id="291" r:id="rId19"/>
    <p:sldId id="285" r:id="rId20"/>
    <p:sldId id="292" r:id="rId21"/>
    <p:sldId id="283" r:id="rId22"/>
    <p:sldId id="264" r:id="rId23"/>
    <p:sldId id="286" r:id="rId24"/>
    <p:sldId id="288" r:id="rId25"/>
    <p:sldId id="287" r:id="rId26"/>
    <p:sldId id="280" r:id="rId27"/>
    <p:sldId id="263" r:id="rId28"/>
    <p:sldId id="279" r:id="rId29"/>
    <p:sldId id="275" r:id="rId30"/>
    <p:sldId id="265" r:id="rId31"/>
    <p:sldId id="269" r:id="rId32"/>
    <p:sldId id="305" r:id="rId33"/>
    <p:sldId id="267" r:id="rId34"/>
    <p:sldId id="299" r:id="rId35"/>
    <p:sldId id="306" r:id="rId36"/>
    <p:sldId id="27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61713" autoAdjust="0"/>
  </p:normalViewPr>
  <p:slideViewPr>
    <p:cSldViewPr snapToGrid="0">
      <p:cViewPr varScale="1">
        <p:scale>
          <a:sx n="42" d="100"/>
          <a:sy n="42" d="100"/>
        </p:scale>
        <p:origin x="15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6"/>
    </p:cViewPr>
  </p:sorterViewPr>
  <p:notesViewPr>
    <p:cSldViewPr snapToGrid="0">
      <p:cViewPr varScale="1">
        <p:scale>
          <a:sx n="76" d="100"/>
          <a:sy n="76" d="100"/>
        </p:scale>
        <p:origin x="51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AC1E0-9FE2-4706-89FB-69319D70B18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496110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Carlo </a:t>
            </a:r>
            <a:r>
              <a:rPr lang="en-US" dirty="0" err="1" smtClean="0"/>
              <a:t>Pescio</a:t>
            </a:r>
            <a:r>
              <a:rPr lang="en-US" dirty="0" smtClean="0"/>
              <a:t>	http://carlopescio.com	http://eptacom.net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63055" y="8685213"/>
            <a:ext cx="89335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C23-E201-4F45-8EC5-E6E647A089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1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1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8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8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2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0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5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91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2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6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3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9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1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8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6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3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8C23-E201-4F45-8EC5-E6E647A089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0393" y="153764"/>
            <a:ext cx="11814371" cy="116276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3"/>
            <a:ext cx="11814371" cy="484712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10393" y="6487689"/>
            <a:ext cx="1181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Carlo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Pescio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												http://carlopescio.com 		http://eptacom.net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5" y="6459785"/>
            <a:ext cx="8169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9667" y="644683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lopescio.com/2010/11/notes-on-software-design-chapter-12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videos.ncrafts.io/video/167699028" TargetMode="External"/><Relationship Id="rId4" Type="http://schemas.openxmlformats.org/officeDocument/2006/relationships/hyperlink" Target="http://www.carlopescio.com/2011/02/notes-on-software-design-chapter-14.html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57" y="153763"/>
            <a:ext cx="11951936" cy="54540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000" dirty="0" smtClean="0"/>
              <a:t>Carlo </a:t>
            </a:r>
            <a:r>
              <a:rPr lang="en-US" sz="7000" dirty="0" err="1" smtClean="0"/>
              <a:t>Pescio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7000" dirty="0" smtClean="0"/>
              <a:t>An overly simple, C++ idiomatic pattern language for message-based product families</a:t>
            </a:r>
            <a:endParaRPr lang="en-US" sz="7000" dirty="0"/>
          </a:p>
        </p:txBody>
      </p:sp>
      <p:sp>
        <p:nvSpPr>
          <p:cNvPr id="8" name="Rectangle 7"/>
          <p:cNvSpPr/>
          <p:nvPr/>
        </p:nvSpPr>
        <p:spPr>
          <a:xfrm>
            <a:off x="1293290" y="1891725"/>
            <a:ext cx="486832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spc="-50" dirty="0">
                <a:solidFill>
                  <a:schemeClr val="accent2"/>
                </a:solidFill>
                <a:latin typeface="Calibri Light" panose="020F0302020204030204"/>
              </a:rPr>
              <a:t>overly simple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657" y="2960961"/>
            <a:ext cx="80200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spc="-50" dirty="0">
                <a:solidFill>
                  <a:srgbClr val="F8931D"/>
                </a:solidFill>
                <a:latin typeface="Calibri Light" panose="020F0302020204030204"/>
              </a:rPr>
              <a:t>pattern language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5657" y="2960961"/>
            <a:ext cx="10960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000" spc="-50" dirty="0" smtClean="0">
                <a:solidFill>
                  <a:srgbClr val="F8931D"/>
                </a:solidFill>
                <a:latin typeface="Calibri Light" panose="020F0302020204030204"/>
              </a:rPr>
              <a:t/>
            </a:r>
            <a:br>
              <a:rPr lang="en-US" sz="7000" spc="-50" dirty="0" smtClean="0">
                <a:solidFill>
                  <a:srgbClr val="F8931D"/>
                </a:solidFill>
                <a:latin typeface="Calibri Light" panose="020F0302020204030204"/>
              </a:rPr>
            </a:br>
            <a:r>
              <a:rPr lang="en-US" sz="7000" spc="-50" dirty="0" smtClean="0">
                <a:solidFill>
                  <a:srgbClr val="F8931D"/>
                </a:solidFill>
                <a:latin typeface="Calibri Light" panose="020F0302020204030204"/>
              </a:rPr>
              <a:t>based </a:t>
            </a:r>
            <a:r>
              <a:rPr lang="en-US" sz="7000" spc="-50" dirty="0">
                <a:solidFill>
                  <a:srgbClr val="F8931D"/>
                </a:solidFill>
                <a:latin typeface="Calibri Light" panose="020F0302020204030204"/>
              </a:rPr>
              <a:t>product families</a:t>
            </a:r>
            <a:endParaRPr lang="en-US" dirty="0">
              <a:solidFill>
                <a:srgbClr val="F8931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01220" y="2960960"/>
            <a:ext cx="353955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spc="-50" dirty="0">
                <a:solidFill>
                  <a:srgbClr val="F8931D"/>
                </a:solidFill>
                <a:latin typeface="Calibri Light" panose="020F0302020204030204"/>
              </a:rPr>
              <a:t>message-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33964" y="1891725"/>
            <a:ext cx="521367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spc="-50" dirty="0">
                <a:solidFill>
                  <a:srgbClr val="F8931D"/>
                </a:solidFill>
                <a:latin typeface="Calibri Light" panose="020F0302020204030204"/>
              </a:rPr>
              <a:t>C++ idiomatic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4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 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21" y="153764"/>
            <a:ext cx="105822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3"/>
            <a:ext cx="6863069" cy="48471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</a:t>
            </a:r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or Dispatch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Message&amp; m 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switch(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m.getSubsystem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case SS1 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switch(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m.getCommand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case CMD1: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// now what?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ugliness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0217" y="1319003"/>
            <a:ext cx="5604547" cy="48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Ugly naming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Can’t share among products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Maintenance black hole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Same issue with </a:t>
            </a:r>
            <a:r>
              <a:rPr lang="en-US" smtClean="0"/>
              <a:t>pattern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Half-hearted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I know, I’ll use a map of commands!</a:t>
            </a:r>
          </a:p>
          <a:p>
            <a:endParaRPr lang="en-US" dirty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MessageHandler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cap="non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Message -&gt; </a:t>
            </a:r>
            <a:r>
              <a:rPr lang="en-US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SID,CID,params</a:t>
            </a:r>
            <a:endParaRPr lang="en-US" cap="non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CmdMap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(SID,CID) -&gt; Command</a:t>
            </a:r>
          </a:p>
          <a:p>
            <a:r>
              <a:rPr lang="en-US" cap="non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Command -&gt; Execute( </a:t>
            </a:r>
            <a:r>
              <a:rPr lang="en-US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dirty="0"/>
          </a:p>
          <a:p>
            <a:r>
              <a:rPr lang="en-US" cap="none" dirty="0" smtClean="0"/>
              <a:t>Ok, </a:t>
            </a:r>
            <a:r>
              <a:rPr lang="en-US" b="1" u="sng" cap="none" dirty="0" smtClean="0"/>
              <a:t>who</a:t>
            </a:r>
            <a:r>
              <a:rPr lang="en-US" cap="none" dirty="0" smtClean="0"/>
              <a:t> is filling the map?</a:t>
            </a:r>
            <a:endParaRPr lang="en-US" cap="none" dirty="0"/>
          </a:p>
        </p:txBody>
      </p:sp>
      <p:grpSp>
        <p:nvGrpSpPr>
          <p:cNvPr id="5" name="Group 4"/>
          <p:cNvGrpSpPr/>
          <p:nvPr/>
        </p:nvGrpSpPr>
        <p:grpSpPr>
          <a:xfrm>
            <a:off x="349135" y="931025"/>
            <a:ext cx="11675629" cy="5143666"/>
            <a:chOff x="349135" y="931025"/>
            <a:chExt cx="11675629" cy="5143666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6794500" y="931025"/>
              <a:ext cx="5230264" cy="5143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400" kern="1200" cap="none" spc="20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Clr>
                  <a:schemeClr val="tx1"/>
                </a:buClr>
                <a:buFontTx/>
                <a:buChar char="-"/>
              </a:pPr>
              <a:r>
                <a:rPr lang="en-US" dirty="0" smtClean="0"/>
                <a:t>A “main”</a:t>
              </a:r>
            </a:p>
            <a:p>
              <a:pPr marL="342900" indent="-342900">
                <a:buClr>
                  <a:schemeClr val="tx1"/>
                </a:buClr>
                <a:buFontTx/>
                <a:buChar char="-"/>
              </a:pPr>
              <a:r>
                <a:rPr lang="en-US" dirty="0" smtClean="0"/>
                <a:t>A “factory”</a:t>
              </a:r>
            </a:p>
            <a:p>
              <a:pPr>
                <a:buClr>
                  <a:schemeClr val="tx1"/>
                </a:buClr>
              </a:pPr>
              <a:r>
                <a:rPr lang="en-US" dirty="0" smtClean="0"/>
                <a:t>        still the same problem / </a:t>
              </a:r>
              <a:br>
                <a:rPr lang="en-US" dirty="0" smtClean="0"/>
              </a:br>
              <a:r>
                <a:rPr lang="en-US" dirty="0" smtClean="0"/>
                <a:t>        shape</a:t>
              </a:r>
            </a:p>
            <a:p>
              <a:pPr>
                <a:buClr>
                  <a:schemeClr val="tx1"/>
                </a:buClr>
              </a:pPr>
              <a:endParaRPr lang="en-US" sz="800" dirty="0" smtClean="0"/>
            </a:p>
            <a:p>
              <a:pPr marL="342900" indent="-342900">
                <a:buClr>
                  <a:schemeClr val="tx1"/>
                </a:buClr>
                <a:buFontTx/>
                <a:buChar char="-"/>
              </a:pPr>
              <a:r>
                <a:rPr lang="en-US" dirty="0" smtClean="0"/>
                <a:t>A “configuration file”</a:t>
              </a:r>
            </a:p>
            <a:p>
              <a:pPr>
                <a:buClr>
                  <a:schemeClr val="tx1"/>
                </a:buClr>
              </a:pPr>
              <a:r>
                <a:rPr lang="en-US" dirty="0"/>
                <a:t> </a:t>
              </a:r>
              <a:r>
                <a:rPr lang="en-US" dirty="0" smtClean="0"/>
                <a:t>      - not idiomatic (reflection?)</a:t>
              </a:r>
            </a:p>
            <a:p>
              <a:pPr>
                <a:buClr>
                  <a:schemeClr val="tx1"/>
                </a:buClr>
              </a:pPr>
              <a:r>
                <a:rPr lang="en-US" dirty="0" smtClean="0"/>
                <a:t>       - better for “full-blown” </a:t>
              </a:r>
            </a:p>
            <a:p>
              <a:pPr>
                <a:buClr>
                  <a:schemeClr val="tx1"/>
                </a:buClr>
              </a:pPr>
              <a:endParaRPr lang="en-US" sz="800" dirty="0" smtClean="0"/>
            </a:p>
            <a:p>
              <a:pPr>
                <a:buClr>
                  <a:schemeClr val="tx1"/>
                </a:buClr>
              </a:pPr>
              <a:r>
                <a:rPr lang="en-US" dirty="0" smtClean="0"/>
                <a:t>- [ dynamic loading not available</a:t>
              </a:r>
              <a:br>
                <a:rPr lang="en-US" dirty="0" smtClean="0"/>
              </a:br>
              <a:r>
                <a:rPr lang="en-US" dirty="0" smtClean="0"/>
                <a:t>    everywhere, e.g. PIC 32]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9135" y="5361709"/>
              <a:ext cx="6445365" cy="18365"/>
            </a:xfrm>
            <a:prstGeom prst="line">
              <a:avLst/>
            </a:prstGeom>
            <a:ln w="666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2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1</a:t>
            </a:r>
            <a:r>
              <a:rPr lang="en-US" baseline="30000" dirty="0" smtClean="0"/>
              <a:t>st</a:t>
            </a:r>
            <a:r>
              <a:rPr lang="en-US" dirty="0" smtClean="0"/>
              <a:t> idiomatic notion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Self-instantiating object</a:t>
            </a:r>
          </a:p>
          <a:p>
            <a:r>
              <a:rPr lang="en-US" dirty="0" smtClean="0">
                <a:solidFill>
                  <a:srgbClr val="39302A"/>
                </a:solidFill>
              </a:rPr>
              <a:t>Avoid the common trap of a single artifact which knows many objects.</a:t>
            </a:r>
          </a:p>
          <a:p>
            <a:endParaRPr lang="en-US" sz="4000" dirty="0">
              <a:solidFill>
                <a:srgbClr val="39302A"/>
              </a:solidFill>
            </a:endParaRPr>
          </a:p>
          <a:p>
            <a:r>
              <a:rPr lang="en-US" sz="4000" dirty="0" smtClean="0">
                <a:solidFill>
                  <a:srgbClr val="39302A"/>
                </a:solidFill>
              </a:rPr>
              <a:t>Add a class (artifact) -&gt; Get an object (run-time)</a:t>
            </a:r>
          </a:p>
          <a:p>
            <a:pPr lvl="0">
              <a:buClr>
                <a:srgbClr val="FFCA08"/>
              </a:buClr>
            </a:pPr>
            <a:r>
              <a:rPr lang="en-US" dirty="0" smtClean="0">
                <a:solidFill>
                  <a:srgbClr val="39302A"/>
                </a:solidFill>
              </a:rPr>
              <a:t>The object is born before main is executed. Avoids threading issues as well.</a:t>
            </a:r>
          </a:p>
          <a:p>
            <a:pPr lvl="0">
              <a:buClr>
                <a:srgbClr val="FFCA08"/>
              </a:buClr>
            </a:pPr>
            <a:endParaRPr lang="en-US" dirty="0">
              <a:solidFill>
                <a:srgbClr val="39302A"/>
              </a:solidFill>
            </a:endParaRPr>
          </a:p>
          <a:p>
            <a:pPr lvl="0">
              <a:buClr>
                <a:prstClr val="black"/>
              </a:buClr>
            </a:pPr>
            <a:r>
              <a:rPr lang="en-US" dirty="0">
                <a:solidFill>
                  <a:srgbClr val="39302A"/>
                </a:solidFill>
              </a:rPr>
              <a:t>Idiomatic: can’t do this in Java or C#, they only got lazy statics.</a:t>
            </a:r>
          </a:p>
          <a:p>
            <a:pPr lvl="0">
              <a:buClr>
                <a:srgbClr val="FFCA08"/>
              </a:buClr>
            </a:pPr>
            <a:endParaRPr lang="en-US" dirty="0" smtClean="0">
              <a:solidFill>
                <a:srgbClr val="39302A"/>
              </a:solidFill>
            </a:endParaRPr>
          </a:p>
          <a:p>
            <a:endParaRPr lang="en-US" sz="4000" dirty="0" smtClean="0">
              <a:solidFill>
                <a:srgbClr val="39302A"/>
              </a:solidFill>
            </a:endParaRP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965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Code: overly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3"/>
            <a:ext cx="11814371" cy="2897398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SelfCreating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SelfCreating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I'm the magical self-creating object"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SelfCreating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0393" y="4438735"/>
            <a:ext cx="5268364" cy="10156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SelfCreating.h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SelfCreating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SelfCreating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::instance;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37507" y="4438735"/>
            <a:ext cx="6387257" cy="16312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"I'm the main function"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4455" t="4422" r="6106" b="49546"/>
          <a:stretch/>
        </p:blipFill>
        <p:spPr>
          <a:xfrm>
            <a:off x="6902450" y="1538861"/>
            <a:ext cx="4915402" cy="9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self-creating singleton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outside this restricted application.</a:t>
            </a:r>
            <a:endParaRPr lang="en-US" cap="none" dirty="0" smtClean="0"/>
          </a:p>
          <a:p>
            <a:r>
              <a:rPr lang="en-US" b="1" u="sng" dirty="0" smtClean="0"/>
              <a:t>The</a:t>
            </a:r>
            <a:r>
              <a:rPr lang="en-US" dirty="0" smtClean="0"/>
              <a:t> C++ idiomatic solution to the real hard question:</a:t>
            </a:r>
          </a:p>
          <a:p>
            <a:r>
              <a:rPr lang="en-US" i="1" cap="none" dirty="0"/>
              <a:t> </a:t>
            </a:r>
            <a:r>
              <a:rPr lang="en-US" i="1" cap="none" dirty="0" smtClean="0"/>
              <a:t> who creates the creator?     </a:t>
            </a:r>
            <a:r>
              <a:rPr lang="en-US" cap="none" dirty="0" smtClean="0"/>
              <a:t>&lt;&lt;      it creates itself (seems just right too)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50" y="3272264"/>
            <a:ext cx="6096000" cy="24724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CA08"/>
              </a:buClr>
              <a:buSzPct val="100000"/>
            </a:pPr>
            <a:r>
              <a:rPr lang="en-US" sz="2400" spc="200" dirty="0">
                <a:solidFill>
                  <a:srgbClr val="39302A"/>
                </a:solidFill>
                <a:latin typeface="Calibri Light" panose="020F0302020204030204"/>
              </a:rPr>
              <a:t>See:</a:t>
            </a:r>
          </a:p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CA08"/>
              </a:buClr>
              <a:buSzPct val="100000"/>
            </a:pPr>
            <a:r>
              <a:rPr lang="en-US" sz="2400" spc="200" dirty="0">
                <a:solidFill>
                  <a:srgbClr val="39302A"/>
                </a:solidFill>
                <a:latin typeface="Calibri Light" panose="020F0302020204030204"/>
              </a:rPr>
              <a:t>  prototype</a:t>
            </a:r>
          </a:p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CA08"/>
              </a:buClr>
              <a:buSzPct val="100000"/>
            </a:pPr>
            <a:r>
              <a:rPr lang="en-US" sz="2400" spc="200" dirty="0">
                <a:solidFill>
                  <a:srgbClr val="39302A"/>
                </a:solidFill>
                <a:latin typeface="Calibri Light" panose="020F0302020204030204"/>
              </a:rPr>
              <a:t>  abstract factory</a:t>
            </a:r>
          </a:p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CA08"/>
              </a:buClr>
              <a:buSzPct val="100000"/>
            </a:pPr>
            <a:r>
              <a:rPr lang="en-US" sz="2400" spc="200" dirty="0">
                <a:solidFill>
                  <a:srgbClr val="39302A"/>
                </a:solidFill>
                <a:latin typeface="Calibri Light" panose="020F0302020204030204"/>
              </a:rPr>
              <a:t>  factory method</a:t>
            </a:r>
          </a:p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CA08"/>
              </a:buClr>
              <a:buSzPct val="100000"/>
            </a:pPr>
            <a:r>
              <a:rPr lang="en-US" sz="2400" spc="200" dirty="0">
                <a:solidFill>
                  <a:srgbClr val="39302A"/>
                </a:solidFill>
                <a:latin typeface="Calibri Light" panose="020F0302020204030204"/>
              </a:rPr>
              <a:t>  etc.</a:t>
            </a:r>
          </a:p>
        </p:txBody>
      </p:sp>
    </p:spTree>
    <p:extLst>
      <p:ext uri="{BB962C8B-B14F-4D97-AF65-F5344CB8AC3E}">
        <p14:creationId xmlns:p14="http://schemas.microsoft.com/office/powerpoint/2010/main" val="26962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Bring in some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661651"/>
            <a:ext cx="11814371" cy="4504479"/>
          </a:xfrm>
        </p:spPr>
        <p:txBody>
          <a:bodyPr>
            <a:normAutofit/>
          </a:bodyPr>
          <a:lstStyle/>
          <a:p>
            <a:r>
              <a:rPr lang="en-US" sz="3600" cap="none" dirty="0" smtClean="0"/>
              <a:t>A command is a self-instantiating, stateless singleton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Self instantiating: no one needs to “know all the commands”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Commands register themselves with a catalog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reversing the dependency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dirty="0"/>
              <a:t>Being stateless is not strictly necessary, but it’s often the right choice</a:t>
            </a:r>
            <a:br>
              <a:rPr lang="en-US" dirty="0"/>
            </a:br>
            <a:r>
              <a:rPr lang="en-US" dirty="0" smtClean="0"/>
              <a:t>	commands </a:t>
            </a:r>
            <a:r>
              <a:rPr lang="en-US" dirty="0"/>
              <a:t>are ok with being </a:t>
            </a:r>
            <a:r>
              <a:rPr lang="en-US" dirty="0" smtClean="0"/>
              <a:t>stateless anyway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singleton (</a:t>
            </a:r>
            <a:r>
              <a:rPr lang="en-US" dirty="0" err="1" smtClean="0"/>
              <a:t>booooo</a:t>
            </a:r>
            <a:r>
              <a:rPr lang="en-US" dirty="0" smtClean="0"/>
              <a:t>!!!)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 smtClean="0"/>
              <a:t>Stateless, immutable, single function -&gt; </a:t>
            </a:r>
            <a:r>
              <a:rPr lang="en-US" b="1" cap="none" dirty="0" smtClean="0"/>
              <a:t>it’s a </a:t>
            </a:r>
            <a:r>
              <a:rPr lang="en-US" b="1" dirty="0"/>
              <a:t>function (</a:t>
            </a:r>
            <a:r>
              <a:rPr lang="en-US" b="1" dirty="0" err="1"/>
              <a:t>ooohhhhh</a:t>
            </a:r>
            <a:r>
              <a:rPr lang="en-US" b="1" dirty="0" smtClean="0"/>
              <a:t>!!!!!)</a:t>
            </a:r>
            <a:endParaRPr lang="en-US" dirty="0" smtClean="0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Added Value: </a:t>
            </a:r>
            <a:r>
              <a:rPr lang="en-US" b="1" cap="none" dirty="0" smtClean="0"/>
              <a:t>the singleton constructor will register the function in a catalog</a:t>
            </a:r>
            <a:br>
              <a:rPr lang="en-US" b="1" cap="none" dirty="0" smtClean="0"/>
            </a:br>
            <a:r>
              <a:rPr lang="en-US" dirty="0" smtClean="0"/>
              <a:t>			  that’s the magic functions can’t do</a:t>
            </a:r>
            <a:endParaRPr lang="en-US" cap="none" dirty="0" smtClean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But the catalog must be a singleton too, and </a:t>
            </a:r>
            <a:r>
              <a:rPr lang="en-US" b="1" dirty="0" smtClean="0"/>
              <a:t>born before </a:t>
            </a:r>
            <a:r>
              <a:rPr lang="en-US" dirty="0" smtClean="0"/>
              <a:t>(</a:t>
            </a:r>
            <a:r>
              <a:rPr lang="en-US" dirty="0" err="1" smtClean="0"/>
              <a:t>ain’t</a:t>
            </a:r>
            <a:r>
              <a:rPr lang="en-US" dirty="0" smtClean="0"/>
              <a:t> that difficult?)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561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Commands &amp; subsystem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 smtClean="0"/>
              <a:t>Being realistic: </a:t>
            </a:r>
            <a:br>
              <a:rPr lang="en-US" sz="2800" dirty="0" smtClean="0"/>
            </a:br>
            <a:r>
              <a:rPr lang="en-US" sz="2800" dirty="0" smtClean="0"/>
              <a:t>  same command code in different </a:t>
            </a:r>
            <a:r>
              <a:rPr lang="en-US" sz="2800" dirty="0" err="1" smtClean="0"/>
              <a:t>susbsystems</a:t>
            </a:r>
            <a:r>
              <a:rPr lang="en-US" sz="2800" dirty="0" smtClean="0"/>
              <a:t> should be ok</a:t>
            </a:r>
          </a:p>
          <a:p>
            <a:pPr>
              <a:buClr>
                <a:schemeClr val="tx1"/>
              </a:buClr>
            </a:pPr>
            <a:endParaRPr lang="en-US" sz="2800" cap="none" dirty="0"/>
          </a:p>
          <a:p>
            <a:pPr>
              <a:buClr>
                <a:schemeClr val="tx1"/>
              </a:buClr>
            </a:pPr>
            <a:r>
              <a:rPr lang="en-US" sz="2800" dirty="0" smtClean="0"/>
              <a:t>Therefore: a command catalog for each subsystem</a:t>
            </a:r>
          </a:p>
          <a:p>
            <a:pPr>
              <a:buClr>
                <a:schemeClr val="tx1"/>
              </a:buClr>
            </a:pPr>
            <a:endParaRPr lang="en-US" sz="2800" cap="none" dirty="0"/>
          </a:p>
          <a:p>
            <a:pPr>
              <a:buClr>
                <a:schemeClr val="tx1"/>
              </a:buClr>
            </a:pPr>
            <a:r>
              <a:rPr lang="en-US" sz="2800" dirty="0" smtClean="0"/>
              <a:t>Therefore: the [concrete] command should know its own subsystem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cap="none" dirty="0"/>
              <a:t>	</a:t>
            </a:r>
            <a:r>
              <a:rPr lang="en-US" sz="2800" b="1" cap="none" dirty="0" smtClean="0"/>
              <a:t>it’s OK</a:t>
            </a:r>
            <a:r>
              <a:rPr lang="en-US" sz="2800" cap="none" dirty="0" smtClean="0"/>
              <a:t>, it’s the opposite that we do not want (</a:t>
            </a:r>
            <a:r>
              <a:rPr lang="en-US" sz="2800" cap="none" dirty="0" err="1" smtClean="0"/>
              <a:t>ss</a:t>
            </a:r>
            <a:r>
              <a:rPr lang="en-US" sz="2800" cap="none" dirty="0" smtClean="0"/>
              <a:t>-&gt;</a:t>
            </a:r>
            <a:r>
              <a:rPr lang="en-US" sz="2800" cap="none" dirty="0" err="1" smtClean="0"/>
              <a:t>cmd</a:t>
            </a:r>
            <a:r>
              <a:rPr lang="en-US" sz="2800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7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Code: simple enough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2"/>
            <a:ext cx="5174407" cy="3481597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virtual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~Command()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virtual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payload)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1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529262" y="1316527"/>
            <a:ext cx="6230938" cy="52629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RegisteredCommand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RegisteredCommand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CommandCatalog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::SID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RegisterCommand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::CID, instance);</a:t>
            </a:r>
          </a:p>
          <a:p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eager singleton - MUST be eager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static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instance;</a:t>
            </a:r>
          </a:p>
          <a:p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RegisteredCommand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&gt;::instance;</a:t>
            </a:r>
            <a:endParaRPr lang="en-US" sz="2100" dirty="0"/>
          </a:p>
        </p:txBody>
      </p:sp>
      <p:grpSp>
        <p:nvGrpSpPr>
          <p:cNvPr id="7" name="Group 6"/>
          <p:cNvGrpSpPr/>
          <p:nvPr/>
        </p:nvGrpSpPr>
        <p:grpSpPr>
          <a:xfrm>
            <a:off x="737419" y="5329084"/>
            <a:ext cx="4791843" cy="1077218"/>
            <a:chOff x="2694037" y="5329084"/>
            <a:chExt cx="2835225" cy="1077218"/>
          </a:xfrm>
        </p:grpSpPr>
        <p:sp>
          <p:nvSpPr>
            <p:cNvPr id="4" name="TextBox 3"/>
            <p:cNvSpPr txBox="1"/>
            <p:nvPr/>
          </p:nvSpPr>
          <p:spPr>
            <a:xfrm>
              <a:off x="2694037" y="5329084"/>
              <a:ext cx="2233473" cy="107721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CRTP </a:t>
              </a:r>
              <a:br>
                <a:rPr lang="en-US" sz="3200" dirty="0"/>
              </a:br>
              <a:r>
                <a:rPr lang="en-US" sz="3200" dirty="0"/>
                <a:t>(2</a:t>
              </a:r>
              <a:r>
                <a:rPr lang="en-US" sz="3200" baseline="30000" dirty="0"/>
                <a:t>nd</a:t>
              </a:r>
              <a:r>
                <a:rPr lang="en-US" sz="3200" dirty="0"/>
                <a:t> Idiomatic notion)</a:t>
              </a:r>
            </a:p>
          </p:txBody>
        </p:sp>
        <p:cxnSp>
          <p:nvCxnSpPr>
            <p:cNvPr id="6" name="Straight Connector 5"/>
            <p:cNvCxnSpPr>
              <a:stCxn id="4" idx="3"/>
            </p:cNvCxnSpPr>
            <p:nvPr/>
          </p:nvCxnSpPr>
          <p:spPr>
            <a:xfrm flipV="1">
              <a:off x="4927510" y="5860027"/>
              <a:ext cx="601752" cy="766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9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Time-proven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3"/>
            <a:ext cx="11814371" cy="4692914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sz="3400" cap="none" dirty="0" smtClean="0"/>
              <a:t>Used many times over ~20y</a:t>
            </a:r>
            <a:endParaRPr lang="en-US" sz="3400" dirty="0" smtClean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sz="3400" cap="none" dirty="0" smtClean="0"/>
              <a:t>Used in small (PIC 32 w/ KB of RAM) embedded systems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sz="3400" dirty="0" smtClean="0"/>
              <a:t>Used in “big” (i7 w/ GB of RAM) </a:t>
            </a:r>
            <a:r>
              <a:rPr lang="en-US" sz="3400" dirty="0"/>
              <a:t>embedded systems</a:t>
            </a:r>
            <a:endParaRPr lang="en-US" sz="3400" cap="none" dirty="0" smtClean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sz="3400" dirty="0" smtClean="0"/>
              <a:t>N x 100K units around the world using this stuff </a:t>
            </a:r>
            <a:r>
              <a:rPr lang="en-US" sz="3400" dirty="0" smtClean="0">
                <a:sym typeface="Wingdings" panose="05000000000000000000" pitchFamily="2" charset="2"/>
              </a:rPr>
              <a:t></a:t>
            </a:r>
            <a:endParaRPr lang="en-US" sz="3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3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1552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Code: simple enough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6527"/>
            <a:ext cx="11814371" cy="4738897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StartEngineCMD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RegisteredCommand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StartEngineCMD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CID = 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payload)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friend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RegisteredCommand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StartEngineCMD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StartEngineCMD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509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187450"/>
          </a:xfrm>
        </p:spPr>
        <p:txBody>
          <a:bodyPr>
            <a:normAutofit/>
          </a:bodyPr>
          <a:lstStyle/>
          <a:p>
            <a:r>
              <a:rPr lang="en-US" dirty="0" smtClean="0"/>
              <a:t>UML diagram   (in 2017  ?!  :-)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7" t="-1" b="43750"/>
          <a:stretch/>
        </p:blipFill>
        <p:spPr>
          <a:xfrm>
            <a:off x="1035050" y="1035051"/>
            <a:ext cx="4984750" cy="52493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6645" y="2615056"/>
            <a:ext cx="1366684" cy="747251"/>
          </a:xfrm>
          <a:prstGeom prst="ellips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erasure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</p:cNvCxnSpPr>
          <p:nvPr/>
        </p:nvCxnSpPr>
        <p:spPr>
          <a:xfrm flipV="1">
            <a:off x="879987" y="1828800"/>
            <a:ext cx="644013" cy="786256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742336" y="3342804"/>
            <a:ext cx="1047135" cy="619596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850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idiomatic notion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A command </a:t>
            </a:r>
            <a:r>
              <a:rPr lang="en-US" sz="2800" i="1" cap="none" dirty="0" smtClean="0"/>
              <a:t>catalog</a:t>
            </a:r>
            <a:r>
              <a:rPr lang="en-US" sz="2800" cap="none" dirty="0" smtClean="0"/>
              <a:t> is a stateful, </a:t>
            </a:r>
            <a:r>
              <a:rPr lang="en-US" sz="2800" i="1" cap="none" dirty="0" smtClean="0"/>
              <a:t>semi-immutable</a:t>
            </a:r>
            <a:r>
              <a:rPr lang="en-US" sz="2800" cap="none" dirty="0" smtClean="0"/>
              <a:t> </a:t>
            </a:r>
            <a:r>
              <a:rPr lang="en-US" sz="2800" b="1" cap="none" dirty="0" smtClean="0"/>
              <a:t>lazy</a:t>
            </a:r>
            <a:r>
              <a:rPr lang="en-US" sz="2800" cap="none" dirty="0" smtClean="0"/>
              <a:t> singleton</a:t>
            </a:r>
          </a:p>
          <a:p>
            <a:endParaRPr lang="en-US" sz="1000" dirty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cap="none" dirty="0" smtClean="0"/>
              <a:t>Lazy: simplest way to solve the initialization order problem</a:t>
            </a:r>
            <a:br>
              <a:rPr lang="en-US" cap="none" dirty="0" smtClean="0"/>
            </a:br>
            <a:r>
              <a:rPr lang="en-US" cap="none" dirty="0" smtClean="0"/>
              <a:t>	</a:t>
            </a:r>
            <a:r>
              <a:rPr lang="en-US" dirty="0" smtClean="0"/>
              <a:t>commands are eagerly created before main is started, </a:t>
            </a:r>
            <a:br>
              <a:rPr lang="en-US" dirty="0" smtClean="0"/>
            </a:br>
            <a:r>
              <a:rPr lang="en-US" dirty="0" smtClean="0"/>
              <a:t>	the first command creates the catalog as well</a:t>
            </a:r>
          </a:p>
          <a:p>
            <a:pPr>
              <a:buClr>
                <a:schemeClr val="tx1"/>
              </a:buClr>
            </a:pPr>
            <a:endParaRPr lang="en-US" sz="1000" cap="none" dirty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The catalog is read-only / immutable when the main is started</a:t>
            </a:r>
            <a:br>
              <a:rPr lang="en-US" dirty="0" smtClean="0"/>
            </a:br>
            <a:r>
              <a:rPr lang="en-US" dirty="0" smtClean="0"/>
              <a:t>	all mutations happen in a single thread before main is called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thread-safe, read-only access after that </a:t>
            </a:r>
            <a:r>
              <a:rPr lang="en-US" dirty="0" smtClean="0"/>
              <a:t>(don’t worry – live happy)</a:t>
            </a:r>
          </a:p>
        </p:txBody>
      </p:sp>
    </p:spTree>
    <p:extLst>
      <p:ext uri="{BB962C8B-B14F-4D97-AF65-F5344CB8AC3E}">
        <p14:creationId xmlns:p14="http://schemas.microsoft.com/office/powerpoint/2010/main" val="34495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Code: again, overly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2"/>
            <a:ext cx="11814371" cy="6554997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SID 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CommandCatalog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r =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Recipients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assert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r.find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&gt; p(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r.insert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&gt;&amp; Recipients()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 singleton - MUST be lazy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&gt; recipients;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recipients;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9389" y="3400487"/>
            <a:ext cx="4135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later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 bool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DeliverMessage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Message&amp; 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haiku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225" y="1444213"/>
            <a:ext cx="11044113" cy="32553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 cap="none" dirty="0" smtClean="0"/>
              <a:t>The </a:t>
            </a:r>
            <a:r>
              <a:rPr lang="en-US" sz="6600" b="1" cap="none" dirty="0" smtClean="0"/>
              <a:t>lazy</a:t>
            </a:r>
            <a:r>
              <a:rPr lang="en-US" sz="6600" cap="none" dirty="0" smtClean="0"/>
              <a:t> singleton </a:t>
            </a:r>
            <a:br>
              <a:rPr lang="en-US" sz="6600" cap="none" dirty="0" smtClean="0"/>
            </a:br>
            <a:r>
              <a:rPr lang="en-US" sz="6600" cap="none" dirty="0" smtClean="0"/>
              <a:t>is </a:t>
            </a:r>
            <a:r>
              <a:rPr lang="en-US" sz="6600" b="1" cap="none" dirty="0" smtClean="0"/>
              <a:t>fully</a:t>
            </a:r>
            <a:r>
              <a:rPr lang="en-US" sz="6600" cap="none" dirty="0" smtClean="0"/>
              <a:t> constructed </a:t>
            </a:r>
            <a:br>
              <a:rPr lang="en-US" sz="6600" cap="none" dirty="0" smtClean="0"/>
            </a:br>
            <a:r>
              <a:rPr lang="en-US" sz="6600" b="1" cap="none" dirty="0" smtClean="0"/>
              <a:t>before</a:t>
            </a:r>
            <a:r>
              <a:rPr lang="en-US" sz="6600" cap="none" dirty="0" smtClean="0"/>
              <a:t> the </a:t>
            </a:r>
            <a:r>
              <a:rPr lang="en-US" sz="6600" b="1" cap="none" dirty="0" err="1" smtClean="0"/>
              <a:t>eagerest</a:t>
            </a:r>
            <a:r>
              <a:rPr lang="en-US" sz="6600" cap="none" dirty="0" smtClean="0"/>
              <a:t> singleton</a:t>
            </a:r>
          </a:p>
          <a:p>
            <a:endParaRPr lang="en-US" sz="5400" dirty="0"/>
          </a:p>
          <a:p>
            <a:endParaRPr lang="en-US" sz="5400" cap="none" dirty="0" smtClean="0"/>
          </a:p>
        </p:txBody>
      </p:sp>
      <p:sp>
        <p:nvSpPr>
          <p:cNvPr id="5" name="Rectangle 4"/>
          <p:cNvSpPr/>
          <p:nvPr/>
        </p:nvSpPr>
        <p:spPr>
          <a:xfrm>
            <a:off x="8587136" y="1517630"/>
            <a:ext cx="25390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9600" dirty="0">
                <a:solidFill>
                  <a:srgbClr val="000000"/>
                </a:solidFill>
                <a:latin typeface="Times New Roman" panose="02020603050405020304" pitchFamily="18" charset="0"/>
              </a:rPr>
              <a:t>惰</a:t>
            </a:r>
            <a:endParaRPr lang="ja-JP" altLang="en-US" sz="196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vhumor.com/content/uploads/images/September2015/untestable-garb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8"/>
          <a:stretch/>
        </p:blipFill>
        <p:spPr bwMode="auto">
          <a:xfrm>
            <a:off x="106326" y="1523828"/>
            <a:ext cx="4391246" cy="463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 commands?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6528"/>
            <a:ext cx="11814371" cy="494605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Assuming it makes sense – depends on the application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cap="none" dirty="0" smtClean="0"/>
              <a:t>    sometimes mocking hardware resources is a better option</a:t>
            </a:r>
          </a:p>
          <a:p>
            <a:endParaRPr lang="en-US" dirty="0"/>
          </a:p>
          <a:p>
            <a:r>
              <a:rPr lang="en-US" cap="none" dirty="0" smtClean="0"/>
              <a:t>If you want a “test build” vs. a “standard build”</a:t>
            </a:r>
            <a:br>
              <a:rPr lang="en-US" cap="none" dirty="0" smtClean="0"/>
            </a:br>
            <a:r>
              <a:rPr lang="en-US" dirty="0" smtClean="0"/>
              <a:t>        trivial, just define mock and </a:t>
            </a:r>
            <a:r>
              <a:rPr lang="en-US" dirty="0" err="1" smtClean="0"/>
              <a:t>std</a:t>
            </a:r>
            <a:r>
              <a:rPr lang="en-US" dirty="0" smtClean="0"/>
              <a:t> commands, use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cap="none" dirty="0"/>
          </a:p>
          <a:p>
            <a:r>
              <a:rPr lang="en-US" dirty="0" smtClean="0"/>
              <a:t>If you want to choose at runtime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cap="none" dirty="0" smtClean="0"/>
              <a:t>    create both, register both, enable one [with a command]</a:t>
            </a:r>
            <a:br>
              <a:rPr lang="en-US" cap="none" dirty="0" smtClean="0"/>
            </a:br>
            <a:r>
              <a:rPr lang="en-US" dirty="0" smtClean="0"/>
              <a:t>        one more template parameter will help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511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Rinse and repeat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Tx/>
              <a:buChar char="-"/>
            </a:pPr>
            <a:r>
              <a:rPr lang="en-US" dirty="0"/>
              <a:t>Subsystems are self-creating singleton[s] too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342900" indent="-342900">
              <a:buClr>
                <a:schemeClr val="tx1"/>
              </a:buClr>
              <a:buFontTx/>
              <a:buChar char="-"/>
            </a:pPr>
            <a:r>
              <a:rPr lang="en-US" dirty="0"/>
              <a:t>Subsystems register themselves with a postman / </a:t>
            </a:r>
            <a:r>
              <a:rPr lang="en-US" dirty="0" smtClean="0"/>
              <a:t>catalog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>no one needs </a:t>
            </a:r>
            <a:r>
              <a:rPr lang="en-US" dirty="0" smtClean="0"/>
              <a:t>to “know all the subsystems”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342900" indent="-342900">
              <a:buClr>
                <a:schemeClr val="tx1"/>
              </a:buClr>
              <a:buFontTx/>
              <a:buChar char="-"/>
            </a:pPr>
            <a:r>
              <a:rPr lang="en-US" cap="none" dirty="0" smtClean="0"/>
              <a:t>The postman is a lazy singleton as well</a:t>
            </a:r>
          </a:p>
          <a:p>
            <a:pPr marL="342900" indent="-342900">
              <a:buClr>
                <a:schemeClr val="tx1"/>
              </a:buClr>
              <a:buFontTx/>
              <a:buChar char="-"/>
            </a:pPr>
            <a:endParaRPr lang="en-US" dirty="0"/>
          </a:p>
          <a:p>
            <a:pPr marL="342900" indent="-342900">
              <a:buClr>
                <a:schemeClr val="tx1"/>
              </a:buClr>
              <a:buFontTx/>
              <a:buChar char="-"/>
            </a:pPr>
            <a:r>
              <a:rPr lang="en-US" cap="none" dirty="0" smtClean="0"/>
              <a:t>See the symmetry: Command&lt;-&gt;</a:t>
            </a:r>
            <a:r>
              <a:rPr lang="en-US" cap="none" dirty="0" err="1" smtClean="0"/>
              <a:t>CommandCatalog</a:t>
            </a:r>
            <a:r>
              <a:rPr lang="en-US" cap="none" dirty="0" smtClean="0"/>
              <a:t>, Subsystem&lt;-&gt;Postman</a:t>
            </a:r>
            <a:br>
              <a:rPr lang="en-US" cap="none" dirty="0" smtClean="0"/>
            </a:br>
            <a:r>
              <a:rPr lang="en-US" cap="none" dirty="0" smtClean="0"/>
              <a:t>                sort of, there is 1 catalog per subsystem, but ok</a:t>
            </a:r>
          </a:p>
        </p:txBody>
      </p:sp>
    </p:spTree>
    <p:extLst>
      <p:ext uri="{BB962C8B-B14F-4D97-AF65-F5344CB8AC3E}">
        <p14:creationId xmlns:p14="http://schemas.microsoft.com/office/powerpoint/2010/main" val="8685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641271" cy="2139043"/>
          </a:xfrm>
        </p:spPr>
        <p:txBody>
          <a:bodyPr>
            <a:normAutofit/>
          </a:bodyPr>
          <a:lstStyle/>
          <a:p>
            <a:r>
              <a:rPr lang="en-US" dirty="0" smtClean="0"/>
              <a:t>there :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43" y="57150"/>
            <a:ext cx="8182774" cy="645283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67294" y="531586"/>
            <a:ext cx="1060450" cy="1644650"/>
            <a:chOff x="7267294" y="531586"/>
            <a:chExt cx="1060450" cy="1644650"/>
          </a:xfrm>
        </p:grpSpPr>
        <p:sp>
          <p:nvSpPr>
            <p:cNvPr id="3" name="Sun 2"/>
            <p:cNvSpPr/>
            <p:nvPr/>
          </p:nvSpPr>
          <p:spPr>
            <a:xfrm>
              <a:off x="7267294" y="1890486"/>
              <a:ext cx="285750" cy="2857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n 4"/>
            <p:cNvSpPr/>
            <p:nvPr/>
          </p:nvSpPr>
          <p:spPr>
            <a:xfrm>
              <a:off x="8041994" y="531586"/>
              <a:ext cx="285750" cy="28575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51344" y="1788886"/>
            <a:ext cx="1962150" cy="2882900"/>
            <a:chOff x="6365594" y="531586"/>
            <a:chExt cx="1962150" cy="2882900"/>
          </a:xfrm>
        </p:grpSpPr>
        <p:sp>
          <p:nvSpPr>
            <p:cNvPr id="8" name="Sun 7"/>
            <p:cNvSpPr/>
            <p:nvPr/>
          </p:nvSpPr>
          <p:spPr>
            <a:xfrm>
              <a:off x="6365594" y="3128736"/>
              <a:ext cx="285750" cy="285750"/>
            </a:xfrm>
            <a:prstGeom prst="su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un 8"/>
            <p:cNvSpPr/>
            <p:nvPr/>
          </p:nvSpPr>
          <p:spPr>
            <a:xfrm>
              <a:off x="8041994" y="531586"/>
              <a:ext cx="285750" cy="285750"/>
            </a:xfrm>
            <a:prstGeom prst="su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73430" y="2800059"/>
            <a:ext cx="1962150" cy="2882900"/>
            <a:chOff x="6365594" y="531586"/>
            <a:chExt cx="1962150" cy="2882900"/>
          </a:xfrm>
        </p:grpSpPr>
        <p:sp>
          <p:nvSpPr>
            <p:cNvPr id="11" name="Sun 10"/>
            <p:cNvSpPr/>
            <p:nvPr/>
          </p:nvSpPr>
          <p:spPr>
            <a:xfrm>
              <a:off x="6365594" y="3128736"/>
              <a:ext cx="285750" cy="285750"/>
            </a:xfrm>
            <a:prstGeom prst="su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n 11"/>
            <p:cNvSpPr/>
            <p:nvPr/>
          </p:nvSpPr>
          <p:spPr>
            <a:xfrm>
              <a:off x="8041994" y="531586"/>
              <a:ext cx="285750" cy="285750"/>
            </a:xfrm>
            <a:prstGeom prst="su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24573" y="1794945"/>
            <a:ext cx="6020707" cy="2673350"/>
            <a:chOff x="2307037" y="531586"/>
            <a:chExt cx="6020707" cy="2673350"/>
          </a:xfrm>
        </p:grpSpPr>
        <p:sp>
          <p:nvSpPr>
            <p:cNvPr id="14" name="Sun 13"/>
            <p:cNvSpPr/>
            <p:nvPr/>
          </p:nvSpPr>
          <p:spPr>
            <a:xfrm>
              <a:off x="2307037" y="2919186"/>
              <a:ext cx="285750" cy="285750"/>
            </a:xfrm>
            <a:prstGeom prst="su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un 14"/>
            <p:cNvSpPr/>
            <p:nvPr/>
          </p:nvSpPr>
          <p:spPr>
            <a:xfrm>
              <a:off x="8041994" y="531586"/>
              <a:ext cx="285750" cy="285750"/>
            </a:xfrm>
            <a:prstGeom prst="su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23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Subsystems responsibilities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5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Defines its own address (SID, this is in the sample too)</a:t>
            </a:r>
          </a:p>
          <a:p>
            <a:pPr marL="342900" indent="-342900">
              <a:lnSpc>
                <a:spcPct val="25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Owns exclusive HW resources (e.g. a RS485, some I/O, etc.)</a:t>
            </a:r>
          </a:p>
          <a:p>
            <a:pPr marL="342900" indent="-342900">
              <a:lnSpc>
                <a:spcPct val="250000"/>
              </a:lnSpc>
              <a:buClr>
                <a:schemeClr val="tx1"/>
              </a:buClr>
              <a:buFontTx/>
              <a:buChar char="-"/>
            </a:pPr>
            <a:r>
              <a:rPr lang="en-US" cap="none" dirty="0" smtClean="0"/>
              <a:t>Usually offers some logic to its own commands</a:t>
            </a:r>
          </a:p>
          <a:p>
            <a:pPr marL="342900" indent="-342900">
              <a:lnSpc>
                <a:spcPct val="250000"/>
              </a:lnSpc>
              <a:buClr>
                <a:schemeClr val="tx1"/>
              </a:buClr>
              <a:buFontTx/>
              <a:buChar char="-"/>
            </a:pPr>
            <a:r>
              <a:rPr lang="en-US" dirty="0" smtClean="0"/>
              <a:t>Is usually </a:t>
            </a:r>
            <a:r>
              <a:rPr lang="en-US" b="1" dirty="0" smtClean="0"/>
              <a:t>stateful / mutable</a:t>
            </a:r>
            <a:r>
              <a:rPr lang="en-US" dirty="0" smtClean="0"/>
              <a:t>: mirrors the state of </a:t>
            </a:r>
            <a:r>
              <a:rPr lang="en-US" dirty="0" err="1" smtClean="0"/>
              <a:t>hw</a:t>
            </a:r>
            <a:r>
              <a:rPr lang="en-US" dirty="0" smtClean="0"/>
              <a:t> devices</a:t>
            </a:r>
            <a:endParaRPr lang="en-US" cap="none" dirty="0" smtClean="0"/>
          </a:p>
          <a:p>
            <a:pPr marL="342900" indent="-342900">
              <a:buClr>
                <a:schemeClr val="tx1"/>
              </a:buClr>
              <a:buFontTx/>
              <a:buChar char="-"/>
            </a:pPr>
            <a:endParaRPr lang="en-US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32167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mutable singleton!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86" y="153764"/>
            <a:ext cx="2035628" cy="14249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67" y="1578704"/>
            <a:ext cx="11814371" cy="484712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- In the sample code, it’s all synchronous, but in a real system, </a:t>
            </a:r>
            <a:r>
              <a:rPr lang="en-US" b="1" dirty="0" smtClean="0"/>
              <a:t>a SS will probably </a:t>
            </a:r>
            <a:br>
              <a:rPr lang="en-US" b="1" dirty="0" smtClean="0"/>
            </a:br>
            <a:r>
              <a:rPr lang="en-US" b="1" dirty="0" smtClean="0"/>
              <a:t>  have its own message queue and a thread</a:t>
            </a:r>
            <a:r>
              <a:rPr lang="en-US" dirty="0" smtClean="0"/>
              <a:t>. N SS could share 1 thread if reasonable.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- </a:t>
            </a:r>
            <a:r>
              <a:rPr lang="en-US" b="1" dirty="0" smtClean="0"/>
              <a:t>Commands belonging to a SS will be executed in the SS thread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       So even if they call back into the SS, it’s still single-threaded.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We never need to synchronize (except </a:t>
            </a:r>
            <a:r>
              <a:rPr lang="en-US" dirty="0" smtClean="0"/>
              <a:t>[maybe] the command queue).</a:t>
            </a:r>
          </a:p>
          <a:p>
            <a:pPr marL="342900" indent="-3429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FontTx/>
              <a:buChar char="-"/>
            </a:pPr>
            <a:r>
              <a:rPr lang="en-US" dirty="0" smtClean="0"/>
              <a:t>CMD1 in SS1 can send messages to SS2, using the Postman </a:t>
            </a:r>
            <a:br>
              <a:rPr lang="en-US" dirty="0" smtClean="0"/>
            </a:br>
            <a:r>
              <a:rPr lang="en-US" dirty="0" smtClean="0"/>
              <a:t>       So it’s also an internal communication channel.</a:t>
            </a:r>
          </a:p>
          <a:p>
            <a:pPr marL="342900" indent="-3429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FontTx/>
              <a:buChar char="-"/>
            </a:pPr>
            <a:r>
              <a:rPr lang="en-US" sz="4200" dirty="0" smtClean="0"/>
              <a:t>So, a </a:t>
            </a:r>
            <a:r>
              <a:rPr lang="en-US" sz="4200" dirty="0"/>
              <a:t>subsystem </a:t>
            </a:r>
            <a:r>
              <a:rPr lang="en-US" sz="4200" b="1" dirty="0"/>
              <a:t>is an actor</a:t>
            </a:r>
            <a:r>
              <a:rPr lang="en-US" sz="4200" dirty="0"/>
              <a:t> (</a:t>
            </a:r>
            <a:r>
              <a:rPr lang="en-US" sz="4200" dirty="0" err="1"/>
              <a:t>oooohhh</a:t>
            </a:r>
            <a:r>
              <a:rPr lang="en-US" sz="4200" dirty="0"/>
              <a:t>). </a:t>
            </a:r>
          </a:p>
          <a:p>
            <a:pPr marL="342900" indent="-3429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FontTx/>
              <a:buChar char="-"/>
            </a:pPr>
            <a:r>
              <a:rPr lang="en-US" cap="none" dirty="0" smtClean="0"/>
              <a:t>What about </a:t>
            </a:r>
            <a:r>
              <a:rPr lang="en-US" dirty="0" smtClean="0"/>
              <a:t>mocking?? (s</a:t>
            </a:r>
            <a:r>
              <a:rPr lang="en-US" cap="none" dirty="0" smtClean="0"/>
              <a:t>ame as commands…)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2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design??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3"/>
            <a:ext cx="11814371" cy="4692914"/>
          </a:xfrm>
        </p:spPr>
        <p:txBody>
          <a:bodyPr>
            <a:noAutofit/>
          </a:bodyPr>
          <a:lstStyle/>
          <a:p>
            <a:pPr marL="342900" indent="-342900">
              <a:lnSpc>
                <a:spcPts val="4800"/>
              </a:lnSpc>
              <a:buClr>
                <a:schemeClr val="tx1"/>
              </a:buClr>
              <a:buFontTx/>
              <a:buChar char="-"/>
            </a:pPr>
            <a:r>
              <a:rPr lang="en-US" sz="3400" cap="none" dirty="0" smtClean="0"/>
              <a:t>Principles</a:t>
            </a:r>
          </a:p>
          <a:p>
            <a:pPr marL="342900" indent="-342900">
              <a:lnSpc>
                <a:spcPts val="4800"/>
              </a:lnSpc>
              <a:buClr>
                <a:schemeClr val="tx1"/>
              </a:buClr>
              <a:buFontTx/>
              <a:buChar char="-"/>
            </a:pPr>
            <a:r>
              <a:rPr lang="en-US" sz="3400" dirty="0" smtClean="0"/>
              <a:t>Patterns</a:t>
            </a:r>
            <a:endParaRPr lang="en-US" sz="3400" cap="none" dirty="0" smtClean="0"/>
          </a:p>
          <a:p>
            <a:pPr marL="342900" indent="-342900">
              <a:lnSpc>
                <a:spcPts val="4800"/>
              </a:lnSpc>
              <a:buClr>
                <a:schemeClr val="tx1"/>
              </a:buClr>
              <a:buFontTx/>
              <a:buChar char="-"/>
            </a:pPr>
            <a:r>
              <a:rPr lang="en-US" sz="3400" dirty="0" smtClean="0"/>
              <a:t>Dogma</a:t>
            </a:r>
          </a:p>
          <a:p>
            <a:pPr marL="800100" lvl="1" indent="-342900" algn="l">
              <a:lnSpc>
                <a:spcPts val="4800"/>
              </a:lnSpc>
              <a:buClr>
                <a:schemeClr val="tx1"/>
              </a:buClr>
              <a:buFontTx/>
              <a:buChar char="-"/>
            </a:pPr>
            <a:r>
              <a:rPr lang="en-US" sz="3400" dirty="0" smtClean="0">
                <a:latin typeface="+mj-lt"/>
              </a:rPr>
              <a:t>Paradigm</a:t>
            </a:r>
          </a:p>
          <a:p>
            <a:pPr marL="800100" lvl="1" indent="-342900" algn="l">
              <a:lnSpc>
                <a:spcPts val="4800"/>
              </a:lnSpc>
              <a:buClr>
                <a:schemeClr val="tx1"/>
              </a:buClr>
              <a:buFontTx/>
              <a:buChar char="-"/>
            </a:pPr>
            <a:r>
              <a:rPr lang="en-US" sz="3400" dirty="0" smtClean="0">
                <a:latin typeface="+mj-lt"/>
              </a:rPr>
              <a:t>Method</a:t>
            </a:r>
          </a:p>
          <a:p>
            <a:pPr marL="800100" lvl="1" indent="-342900" algn="l">
              <a:lnSpc>
                <a:spcPts val="4800"/>
              </a:lnSpc>
              <a:buClr>
                <a:schemeClr val="tx1"/>
              </a:buClr>
              <a:buFontTx/>
              <a:buChar char="-"/>
            </a:pPr>
            <a:r>
              <a:rPr lang="en-US" sz="3400" dirty="0" smtClean="0">
                <a:latin typeface="+mj-lt"/>
              </a:rPr>
              <a:t>Technology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3400" cap="none" dirty="0" smtClean="0"/>
          </a:p>
        </p:txBody>
      </p:sp>
      <p:pic>
        <p:nvPicPr>
          <p:cNvPr id="1028" name="Picture 4" descr="Image result for strange brid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/>
          <a:stretch/>
        </p:blipFill>
        <p:spPr bwMode="auto">
          <a:xfrm>
            <a:off x="6705600" y="1316527"/>
            <a:ext cx="4962524" cy="37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46900" y="5213180"/>
            <a:ext cx="399609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spc="200" dirty="0" smtClean="0">
                <a:solidFill>
                  <a:srgbClr val="39302A"/>
                </a:solidFill>
                <a:latin typeface="Calibri Light" panose="020F0302020204030204"/>
              </a:rPr>
              <a:t>Forces -&gt; Response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98500" y="1473200"/>
            <a:ext cx="1841500" cy="42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00" y="2306847"/>
            <a:ext cx="1562100" cy="430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2800" y="3173261"/>
            <a:ext cx="2095500" cy="2287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more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2"/>
            <a:ext cx="11814371" cy="49487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 smtClean="0"/>
              <a:t> </a:t>
            </a:r>
            <a:endParaRPr lang="en-US" cap="none" dirty="0"/>
          </a:p>
        </p:txBody>
      </p:sp>
      <p:sp>
        <p:nvSpPr>
          <p:cNvPr id="4" name="Rectangle 3"/>
          <p:cNvSpPr/>
          <p:nvPr/>
        </p:nvSpPr>
        <p:spPr>
          <a:xfrm>
            <a:off x="93430" y="1316799"/>
            <a:ext cx="6096000" cy="28623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Postman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::DeliverMessage(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Recipients();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second.OnIncomingMessage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25" y="2574476"/>
            <a:ext cx="5785398" cy="3693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Recipients();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second.Process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3" y="1154053"/>
            <a:ext cx="6740176" cy="51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19003"/>
            <a:ext cx="12191999" cy="484712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1" cap="none" dirty="0" smtClean="0"/>
              <a:t>Protocol</a:t>
            </a:r>
            <a:r>
              <a:rPr lang="en-US" cap="none" dirty="0" smtClean="0"/>
              <a:t>: encoding, </a:t>
            </a:r>
            <a:r>
              <a:rPr lang="en-US" cap="none" dirty="0" err="1" smtClean="0"/>
              <a:t>ack</a:t>
            </a:r>
            <a:r>
              <a:rPr lang="en-US" cap="none" dirty="0" smtClean="0"/>
              <a:t>/</a:t>
            </a:r>
            <a:r>
              <a:rPr lang="en-US" cap="none" dirty="0" err="1" smtClean="0"/>
              <a:t>nak</a:t>
            </a:r>
            <a:r>
              <a:rPr lang="en-US" dirty="0" smtClean="0"/>
              <a:t>, synchronous vs asynchronous answer, etc.</a:t>
            </a:r>
          </a:p>
          <a:p>
            <a:pPr>
              <a:spcBef>
                <a:spcPts val="2400"/>
              </a:spcBef>
            </a:pPr>
            <a:r>
              <a:rPr lang="en-US" b="1" dirty="0" smtClean="0"/>
              <a:t>Threading</a:t>
            </a:r>
            <a:r>
              <a:rPr lang="en-US" dirty="0" smtClean="0"/>
              <a:t>: synchronous, 1 thread per SS, 1 thread * N SS, </a:t>
            </a:r>
            <a:r>
              <a:rPr lang="en-US" dirty="0" smtClean="0">
                <a:solidFill>
                  <a:srgbClr val="FF0000"/>
                </a:solidFill>
              </a:rPr>
              <a:t>N thread * 1 SS</a:t>
            </a:r>
            <a:r>
              <a:rPr lang="en-US" dirty="0" smtClean="0"/>
              <a:t> </a:t>
            </a:r>
          </a:p>
          <a:p>
            <a:pPr>
              <a:spcBef>
                <a:spcPts val="2400"/>
              </a:spcBef>
            </a:pPr>
            <a:r>
              <a:rPr lang="en-US" b="1" dirty="0" smtClean="0"/>
              <a:t>Queuing</a:t>
            </a:r>
            <a:r>
              <a:rPr lang="en-US" dirty="0" smtClean="0"/>
              <a:t>: selective coalescence or not.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 smtClean="0"/>
              <a:t>Execution</a:t>
            </a:r>
            <a:r>
              <a:rPr lang="en-US" dirty="0" smtClean="0"/>
              <a:t>: 1 active command, N active commands, background activity</a:t>
            </a:r>
          </a:p>
          <a:p>
            <a:pPr>
              <a:spcBef>
                <a:spcPts val="2400"/>
              </a:spcBef>
            </a:pPr>
            <a:r>
              <a:rPr lang="en-US" b="1" dirty="0" smtClean="0"/>
              <a:t>Substitution</a:t>
            </a:r>
            <a:r>
              <a:rPr lang="en-US" dirty="0" smtClean="0"/>
              <a:t>: </a:t>
            </a:r>
            <a:r>
              <a:rPr lang="en-US" cap="none" dirty="0" smtClean="0"/>
              <a:t>Mockin</a:t>
            </a:r>
            <a:r>
              <a:rPr lang="en-US" dirty="0" smtClean="0"/>
              <a:t>g commands, </a:t>
            </a:r>
            <a:r>
              <a:rPr lang="en-US" dirty="0" err="1" smtClean="0"/>
              <a:t>Activable</a:t>
            </a:r>
            <a:r>
              <a:rPr lang="en-US" dirty="0" smtClean="0"/>
              <a:t> commands, etc.</a:t>
            </a:r>
          </a:p>
          <a:p>
            <a:pPr>
              <a:spcBef>
                <a:spcPts val="2400"/>
              </a:spcBef>
            </a:pPr>
            <a:r>
              <a:rPr lang="en-US" b="1" dirty="0" smtClean="0"/>
              <a:t>“Details”</a:t>
            </a:r>
            <a:r>
              <a:rPr lang="en-US" dirty="0" smtClean="0"/>
              <a:t>: splitting payload parsing and execution (stateful commands, cloning).</a:t>
            </a: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3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“a pattern language”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2"/>
            <a:ext cx="11814371" cy="5024647"/>
          </a:xfrm>
        </p:spPr>
        <p:txBody>
          <a:bodyPr>
            <a:normAutofit/>
          </a:bodyPr>
          <a:lstStyle/>
          <a:p>
            <a:r>
              <a:rPr lang="en-US" dirty="0"/>
              <a:t>“Many patterns form a </a:t>
            </a:r>
            <a:r>
              <a:rPr lang="en-US" dirty="0" smtClean="0"/>
              <a:t>language”</a:t>
            </a:r>
            <a:endParaRPr lang="en-US" dirty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dirty="0"/>
          </a:p>
          <a:p>
            <a:endParaRPr lang="en-US" cap="none" dirty="0" smtClean="0"/>
          </a:p>
          <a:p>
            <a:endParaRPr lang="en-US" dirty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dirty="0" smtClean="0"/>
          </a:p>
          <a:p>
            <a:pPr algn="ctr"/>
            <a:r>
              <a:rPr lang="en-US" b="1" dirty="0" smtClean="0"/>
              <a:t>Trying to generalize will turn this short code into the usual abstract monster</a:t>
            </a:r>
            <a:endParaRPr lang="en-US" b="1" cap="non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71346"/>
              </p:ext>
            </p:extLst>
          </p:nvPr>
        </p:nvGraphicFramePr>
        <p:xfrm>
          <a:off x="1679374" y="1940061"/>
          <a:ext cx="8629650" cy="3314700"/>
        </p:xfrm>
        <a:graphic>
          <a:graphicData uri="http://schemas.openxmlformats.org/drawingml/2006/table">
            <a:tbl>
              <a:tblPr/>
              <a:tblGrid>
                <a:gridCol w="2621373"/>
                <a:gridCol w="1020712"/>
                <a:gridCol w="1345481"/>
                <a:gridCol w="3642084"/>
              </a:tblGrid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Statements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Statements per Method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Command.h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CommandCatalog.h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Message.h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Postman.cpp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Postman.h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RegisteredCommand.h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RegisteredSubsystem.h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Subsystem.h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abstract monster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19002"/>
            <a:ext cx="12191999" cy="5024647"/>
          </a:xfrm>
        </p:spPr>
        <p:txBody>
          <a:bodyPr>
            <a:normAutofit/>
          </a:bodyPr>
          <a:lstStyle/>
          <a:p>
            <a:pPr marL="342900" indent="-342900">
              <a:buClrTx/>
              <a:buFontTx/>
              <a:buChar char="-"/>
            </a:pPr>
            <a:r>
              <a:rPr lang="en-US" sz="3200" dirty="0" smtClean="0"/>
              <a:t>Policies everywhere</a:t>
            </a:r>
          </a:p>
          <a:p>
            <a:pPr marL="342900" indent="-342900">
              <a:buClrTx/>
              <a:buFontTx/>
              <a:buChar char="-"/>
            </a:pPr>
            <a:r>
              <a:rPr lang="en-US" sz="3200" dirty="0" smtClean="0"/>
              <a:t>Parameters everywhere</a:t>
            </a:r>
          </a:p>
          <a:p>
            <a:pPr marL="342900" indent="-342900">
              <a:buClrTx/>
              <a:buFontTx/>
              <a:buChar char="-"/>
            </a:pPr>
            <a:r>
              <a:rPr lang="en-US" sz="3200" cap="none" dirty="0" smtClean="0"/>
              <a:t>N times longer to account for any possible variability</a:t>
            </a:r>
          </a:p>
          <a:p>
            <a:pPr marL="342900" indent="-342900">
              <a:buClrTx/>
              <a:buFontTx/>
              <a:buChar char="-"/>
            </a:pPr>
            <a:r>
              <a:rPr lang="en-US" sz="3200" dirty="0" smtClean="0"/>
              <a:t>Names far removed from domain terminology</a:t>
            </a:r>
          </a:p>
          <a:p>
            <a:pPr marL="342900" indent="-342900">
              <a:buClrTx/>
              <a:buFontTx/>
              <a:buChar char="-"/>
            </a:pPr>
            <a:r>
              <a:rPr lang="en-US" sz="3200" dirty="0" smtClean="0"/>
              <a:t>Steep learning curve</a:t>
            </a:r>
          </a:p>
          <a:p>
            <a:pPr marL="342900" indent="-342900">
              <a:buClrTx/>
              <a:buFontTx/>
              <a:buChar char="-"/>
            </a:pPr>
            <a:r>
              <a:rPr lang="en-US" sz="3200" dirty="0" smtClean="0"/>
              <a:t>Cross maintenance</a:t>
            </a:r>
          </a:p>
          <a:p>
            <a:pPr algn="ctr"/>
            <a:r>
              <a:rPr lang="en-US" sz="3400" smtClean="0"/>
              <a:t>VS</a:t>
            </a:r>
            <a:r>
              <a:rPr lang="en-US" sz="3400" dirty="0" smtClean="0"/>
              <a:t>.</a:t>
            </a:r>
            <a:br>
              <a:rPr lang="en-US" sz="3400" dirty="0" smtClean="0"/>
            </a:br>
            <a:r>
              <a:rPr lang="en-US" sz="3400" b="1" dirty="0"/>
              <a:t>u</a:t>
            </a:r>
            <a:r>
              <a:rPr lang="en-US" sz="3400" b="1" dirty="0" smtClean="0"/>
              <a:t>nderstand the Pattern Language ad adapt on your system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5115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PhysicsOfSoftware.com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6526"/>
            <a:ext cx="11814371" cy="5084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Notes on Software Design, Chapter 12: Entanglement</a:t>
            </a:r>
            <a:r>
              <a:rPr lang="en-US" dirty="0" smtClean="0"/>
              <a:t>   </a:t>
            </a:r>
            <a:r>
              <a:rPr lang="en-US" sz="1900" dirty="0"/>
              <a:t>http://</a:t>
            </a:r>
            <a:r>
              <a:rPr lang="en-US" sz="1900" dirty="0" smtClean="0"/>
              <a:t>www.carlopescio.com/2010/11/notes-on-software-design-chapter-12.html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/>
              </a:rPr>
              <a:t>Notes </a:t>
            </a:r>
            <a:r>
              <a:rPr lang="en-US" dirty="0">
                <a:hlinkClick r:id="rId4"/>
              </a:rPr>
              <a:t>on Software Design, Chapter 13: On </a:t>
            </a:r>
            <a:r>
              <a:rPr lang="en-US" dirty="0" smtClean="0">
                <a:hlinkClick r:id="rId4"/>
              </a:rPr>
              <a:t>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smtClean="0"/>
              <a:t>www.carlopescio.com/2011/02/notes-on-software-design-chapter-14.html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Notes on Software Design, Chapter 14: the Enumeration </a:t>
            </a:r>
            <a:r>
              <a:rPr lang="en-US" dirty="0" smtClean="0">
                <a:hlinkClick r:id="rId4"/>
              </a:rPr>
              <a:t>Law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smtClean="0"/>
              <a:t>www.carlopescio.com/2011/02/notes-on-software-design-chapter-14.html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5"/>
              </a:rPr>
              <a:t>On </a:t>
            </a:r>
            <a:r>
              <a:rPr lang="en-US" dirty="0">
                <a:hlinkClick r:id="rId5"/>
              </a:rPr>
              <a:t>Growth and </a:t>
            </a:r>
            <a:r>
              <a:rPr lang="en-US" dirty="0" smtClean="0">
                <a:hlinkClick r:id="rId5"/>
              </a:rPr>
              <a:t>Software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nCrafts</a:t>
            </a:r>
            <a:r>
              <a:rPr lang="en-US" dirty="0" smtClean="0"/>
              <a:t>, Paris, May 2016)</a:t>
            </a:r>
            <a:br>
              <a:rPr lang="en-US" dirty="0" smtClean="0"/>
            </a:br>
            <a:r>
              <a:rPr lang="en-US" dirty="0" smtClean="0"/>
              <a:t>Video: </a:t>
            </a: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smtClean="0"/>
              <a:t>videos.ncrafts.io/video/167699028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7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0698" y="146995"/>
            <a:ext cx="9246321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945A4"/>
                </a:solidFill>
              </a:rPr>
              <a:t>Thanks to the sponsors!</a:t>
            </a:r>
            <a:endParaRPr lang="en-US" dirty="0">
              <a:solidFill>
                <a:srgbClr val="2945A4"/>
              </a:solidFill>
            </a:endParaRPr>
          </a:p>
        </p:txBody>
      </p:sp>
      <p:pic>
        <p:nvPicPr>
          <p:cNvPr id="1026" name="Picture 2" descr="Italian C++ Commun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15" y="5881208"/>
            <a:ext cx="1368152" cy="4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1.wp.com/www.italiancpp.org/wp-content/uploads/2017/02/bloomberg-logo.png?resize=397%2C1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8" y="1856241"/>
            <a:ext cx="2304255" cy="9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2.wp.com/www.italiancpp.org/wp-content/uploads/2016/07/logo-jetbrains.png?resize=162%2C1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794324"/>
            <a:ext cx="1296144" cy="140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1.wp.com/www.italiancpp.org/wp-content/uploads/2016/08/kdab-logo-e1490803782914.png?resize=257%2C2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22" y="3680192"/>
            <a:ext cx="1529360" cy="13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2.wp.com/www.italiancpp.org/wp-content/uploads/2017/03/rec-robo-logo.jpg?resize=428%2C1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06" y="4012582"/>
            <a:ext cx="2971643" cy="7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1.wp.com/www.italiancpp.org/wp-content/uploads/2017/03/think-cell_hidpi_transparent.png?resize=353%2C8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83" y="2094350"/>
            <a:ext cx="33623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2.wp.com/www.italiancpp.org/wp-content/uploads/2017/03/logo_abacogroup.png?resize=333%2C7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10" y="3152760"/>
            <a:ext cx="2682039" cy="63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1.wp.com/www.italiancpp.org/wp-content/uploads/2017/03/Conan-logo.png?resize=458%2C8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419090"/>
            <a:ext cx="2808312" cy="53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63987" y="5774991"/>
            <a:ext cx="91440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2945A4"/>
                </a:solidFill>
              </a:rPr>
              <a:t>Italian C++ Conference 2017  #itCppCon17</a:t>
            </a:r>
          </a:p>
        </p:txBody>
      </p:sp>
    </p:spTree>
    <p:extLst>
      <p:ext uri="{BB962C8B-B14F-4D97-AF65-F5344CB8AC3E}">
        <p14:creationId xmlns:p14="http://schemas.microsoft.com/office/powerpoint/2010/main" val="2065363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Brain-Driven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581149"/>
            <a:ext cx="11814371" cy="4584981"/>
          </a:xfrm>
        </p:spPr>
        <p:txBody>
          <a:bodyPr/>
          <a:lstStyle/>
          <a:p>
            <a:pPr algn="ctr"/>
            <a:r>
              <a:rPr lang="en-US" cap="none" dirty="0" smtClean="0"/>
              <a:t>Design your software by squeezing your brain, not by following trends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32608" y="2582252"/>
            <a:ext cx="3766358" cy="2944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392" y="5658600"/>
            <a:ext cx="11814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pc="200" dirty="0" smtClean="0">
                <a:solidFill>
                  <a:srgbClr val="39302A"/>
                </a:solidFill>
                <a:latin typeface="Calibri Light" panose="020F0302020204030204"/>
              </a:rPr>
              <a:t>carlo.pescio@gmail.com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family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3"/>
            <a:ext cx="11814371" cy="46929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4000" dirty="0"/>
              <a:t> </a:t>
            </a:r>
            <a:endParaRPr lang="en-US" sz="4000" cap="none" dirty="0" smtClean="0"/>
          </a:p>
        </p:txBody>
      </p:sp>
      <p:pic>
        <p:nvPicPr>
          <p:cNvPr id="2050" name="Picture 2" descr="http://images.slideplayer.com/34/8510994/slides/slide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t="20301" r="4776" b="13310"/>
          <a:stretch/>
        </p:blipFill>
        <p:spPr bwMode="auto">
          <a:xfrm>
            <a:off x="1181099" y="1388984"/>
            <a:ext cx="8883651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54350" y="3665460"/>
            <a:ext cx="889000" cy="214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8700" y="3665459"/>
            <a:ext cx="889000" cy="214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800" cap="none" dirty="0" smtClean="0"/>
              <a:t>a subset of a “feature set”</a:t>
            </a:r>
          </a:p>
          <a:p>
            <a:pPr lvl="1" algn="l"/>
            <a:r>
              <a:rPr lang="en-US" sz="3600" dirty="0"/>
              <a:t>	</a:t>
            </a:r>
            <a:r>
              <a:rPr lang="en-US" sz="3600" cap="none" dirty="0" smtClean="0"/>
              <a:t>Defined extensionally : P = { F</a:t>
            </a:r>
            <a:r>
              <a:rPr lang="en-US" sz="3600" baseline="-25000" dirty="0"/>
              <a:t>1</a:t>
            </a:r>
            <a:r>
              <a:rPr lang="en-US" sz="3600" cap="none" dirty="0" smtClean="0"/>
              <a:t>, …, </a:t>
            </a:r>
            <a:r>
              <a:rPr lang="en-US" sz="3600" cap="none" dirty="0" err="1" smtClean="0"/>
              <a:t>F</a:t>
            </a:r>
            <a:r>
              <a:rPr lang="en-US" sz="3600" baseline="-25000" dirty="0" err="1"/>
              <a:t>p</a:t>
            </a:r>
            <a:r>
              <a:rPr lang="en-US" sz="3600" cap="none" dirty="0" smtClean="0"/>
              <a:t> }</a:t>
            </a:r>
          </a:p>
          <a:p>
            <a:pPr lvl="1" algn="l"/>
            <a:r>
              <a:rPr lang="en-US" sz="3600" dirty="0"/>
              <a:t>	</a:t>
            </a:r>
            <a:r>
              <a:rPr lang="en-US" sz="3600" dirty="0" smtClean="0"/>
              <a:t>Most likely dynamic over time</a:t>
            </a:r>
          </a:p>
          <a:p>
            <a:pPr lvl="1" algn="l"/>
            <a:endParaRPr lang="en-US" sz="3600" cap="none" dirty="0" smtClean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sz="4000" dirty="0" smtClean="0"/>
              <a:t>Products </a:t>
            </a:r>
            <a:r>
              <a:rPr lang="en-US" sz="4000" dirty="0"/>
              <a:t>can be standard or </a:t>
            </a:r>
            <a:r>
              <a:rPr lang="en-US" sz="4000" dirty="0" smtClean="0"/>
              <a:t>custom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en-US" sz="4000" dirty="0" smtClean="0"/>
              <a:t>| P | is “relevant”</a:t>
            </a:r>
            <a:endParaRPr lang="en-US" sz="4000" dirty="0"/>
          </a:p>
          <a:p>
            <a:pPr lvl="1"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7035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family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800" dirty="0" smtClean="0"/>
              <a:t>a set </a:t>
            </a:r>
            <a:r>
              <a:rPr lang="en-US" sz="4800" dirty="0"/>
              <a:t>of </a:t>
            </a:r>
            <a:r>
              <a:rPr lang="en-US" sz="4800" dirty="0" smtClean="0"/>
              <a:t>products</a:t>
            </a:r>
          </a:p>
          <a:p>
            <a:pPr lvl="1" algn="l"/>
            <a:r>
              <a:rPr lang="en-US" sz="3600" dirty="0"/>
              <a:t>	Defined </a:t>
            </a:r>
            <a:r>
              <a:rPr lang="en-US" sz="3600" dirty="0" smtClean="0"/>
              <a:t>extensionally </a:t>
            </a:r>
            <a:r>
              <a:rPr lang="en-US" sz="3600" dirty="0"/>
              <a:t>: </a:t>
            </a:r>
            <a:r>
              <a:rPr lang="en-US" sz="3600" dirty="0" smtClean="0"/>
              <a:t>F = { P</a:t>
            </a:r>
            <a:r>
              <a:rPr lang="en-US" sz="3600" baseline="-25000" dirty="0"/>
              <a:t>1</a:t>
            </a:r>
            <a:r>
              <a:rPr lang="en-US" sz="3600" dirty="0"/>
              <a:t>, …, </a:t>
            </a:r>
            <a:r>
              <a:rPr lang="en-US" sz="3600" dirty="0" smtClean="0"/>
              <a:t>P</a:t>
            </a:r>
            <a:r>
              <a:rPr lang="en-US" sz="3600" baseline="-25000" dirty="0"/>
              <a:t>f</a:t>
            </a:r>
            <a:r>
              <a:rPr lang="en-US" sz="3600" dirty="0" smtClean="0"/>
              <a:t> }</a:t>
            </a:r>
            <a:endParaRPr lang="en-US" sz="3600" dirty="0"/>
          </a:p>
          <a:p>
            <a:pPr lvl="1" algn="l"/>
            <a:r>
              <a:rPr lang="en-US" sz="3600" dirty="0"/>
              <a:t>	</a:t>
            </a:r>
            <a:r>
              <a:rPr lang="en-US" sz="3600" dirty="0" smtClean="0"/>
              <a:t>Dynamic </a:t>
            </a:r>
            <a:r>
              <a:rPr lang="en-US" sz="3600" dirty="0"/>
              <a:t>over </a:t>
            </a:r>
            <a:r>
              <a:rPr lang="en-US" sz="3600" dirty="0" smtClean="0"/>
              <a:t>time</a:t>
            </a:r>
          </a:p>
          <a:p>
            <a:pPr lvl="1" algn="l"/>
            <a:r>
              <a:rPr lang="en-US" sz="3600" dirty="0"/>
              <a:t>	</a:t>
            </a:r>
            <a:r>
              <a:rPr lang="en-US" sz="3600" dirty="0" smtClean="0"/>
              <a:t>| P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 ∩</a:t>
            </a:r>
            <a:r>
              <a:rPr lang="en-US" sz="3600" dirty="0" err="1" smtClean="0"/>
              <a:t>P</a:t>
            </a:r>
            <a:r>
              <a:rPr lang="en-US" sz="3600" baseline="-25000" dirty="0" err="1"/>
              <a:t>j</a:t>
            </a:r>
            <a:r>
              <a:rPr lang="en-US" sz="3600" dirty="0" smtClean="0"/>
              <a:t> | ≈ ∑| </a:t>
            </a:r>
            <a:r>
              <a:rPr lang="en-US" sz="3600" dirty="0"/>
              <a:t>P</a:t>
            </a:r>
            <a:r>
              <a:rPr lang="en-US" sz="3600" baseline="-25000" dirty="0"/>
              <a:t>i</a:t>
            </a:r>
            <a:r>
              <a:rPr lang="en-US" sz="3600" dirty="0"/>
              <a:t> </a:t>
            </a:r>
            <a:r>
              <a:rPr lang="en-US" sz="3600" dirty="0" smtClean="0"/>
              <a:t>|</a:t>
            </a:r>
          </a:p>
          <a:p>
            <a:pPr lvl="1" algn="l">
              <a:lnSpc>
                <a:spcPts val="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                         _____</a:t>
            </a:r>
          </a:p>
          <a:p>
            <a:pPr lvl="1" algn="l">
              <a:spcBef>
                <a:spcPts val="1200"/>
              </a:spcBef>
              <a:spcAft>
                <a:spcPts val="0"/>
              </a:spcAft>
            </a:pPr>
            <a:r>
              <a:rPr lang="en-US" sz="3600" dirty="0" smtClean="0"/>
              <a:t>                             f</a:t>
            </a:r>
            <a:endParaRPr lang="en-US" sz="3600" dirty="0"/>
          </a:p>
          <a:p>
            <a:pPr lvl="1" algn="l"/>
            <a:endParaRPr lang="en-US" cap="none" dirty="0" smtClean="0"/>
          </a:p>
          <a:p>
            <a:pPr marL="342900" lvl="0" indent="-342900">
              <a:lnSpc>
                <a:spcPct val="150000"/>
              </a:lnSpc>
              <a:buClr>
                <a:prstClr val="black"/>
              </a:buClr>
              <a:buFontTx/>
              <a:buChar char="-"/>
            </a:pPr>
            <a:r>
              <a:rPr lang="en-US" sz="4000" dirty="0" smtClean="0">
                <a:solidFill>
                  <a:srgbClr val="39302A"/>
                </a:solidFill>
              </a:rPr>
              <a:t>| F | is “relevant”</a:t>
            </a:r>
            <a:endParaRPr lang="en-US" sz="4000" dirty="0">
              <a:solidFill>
                <a:srgbClr val="39302A"/>
              </a:solidFill>
            </a:endParaRPr>
          </a:p>
          <a:p>
            <a:pPr lvl="1"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833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3" y="1319002"/>
            <a:ext cx="11814371" cy="460883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Tx/>
              <a:buChar char="-"/>
            </a:pPr>
            <a:r>
              <a:rPr lang="en-US" sz="2800" dirty="0"/>
              <a:t>Many, but mostly:</a:t>
            </a:r>
          </a:p>
          <a:p>
            <a:pPr marL="800100" lvl="1" indent="-342900" algn="l">
              <a:lnSpc>
                <a:spcPct val="200000"/>
              </a:lnSpc>
              <a:buClr>
                <a:schemeClr val="tx1"/>
              </a:buClr>
              <a:buFontTx/>
              <a:buChar char="-"/>
            </a:pPr>
            <a:r>
              <a:rPr lang="en-US" sz="2800" dirty="0"/>
              <a:t>Full-blown + configuration</a:t>
            </a:r>
          </a:p>
          <a:p>
            <a:pPr marL="800100" lvl="1" indent="-342900" algn="l">
              <a:lnSpc>
                <a:spcPct val="200000"/>
              </a:lnSpc>
              <a:buClr>
                <a:schemeClr val="tx1"/>
              </a:buClr>
              <a:buFontTx/>
              <a:buChar char="-"/>
            </a:pPr>
            <a:r>
              <a:rPr lang="en-US" sz="2800" dirty="0"/>
              <a:t>Selected features only </a:t>
            </a:r>
          </a:p>
          <a:p>
            <a:pPr lvl="1">
              <a:lnSpc>
                <a:spcPct val="200000"/>
              </a:lnSpc>
            </a:pP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57910" y="3118921"/>
            <a:ext cx="4834759" cy="129277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“expansive force”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2535" y="1406922"/>
            <a:ext cx="6432229" cy="4789771"/>
          </a:xfrm>
        </p:spPr>
        <p:txBody>
          <a:bodyPr>
            <a:normAutofit fontScale="92500" lnSpcReduction="10000"/>
          </a:bodyPr>
          <a:lstStyle/>
          <a:p>
            <a:pPr marL="0" lvl="1" algn="l">
              <a:lnSpc>
                <a:spcPct val="150000"/>
              </a:lnSpc>
            </a:pPr>
            <a:r>
              <a:rPr lang="en-US" sz="3600" cap="none" dirty="0" smtClean="0"/>
              <a:t>“good response”</a:t>
            </a:r>
          </a:p>
          <a:p>
            <a:pPr marL="571500" lvl="1" indent="-571500" algn="l">
              <a:lnSpc>
                <a:spcPct val="150000"/>
              </a:lnSpc>
              <a:buClrTx/>
              <a:buFontTx/>
              <a:buChar char="-"/>
            </a:pPr>
            <a:r>
              <a:rPr lang="en-US" sz="3600" dirty="0" smtClean="0"/>
              <a:t>New feature -&gt; New code</a:t>
            </a:r>
          </a:p>
          <a:p>
            <a:pPr marL="571500" lvl="1" indent="-571500" algn="l">
              <a:lnSpc>
                <a:spcPct val="150000"/>
              </a:lnSpc>
              <a:buClrTx/>
              <a:buFontTx/>
              <a:buChar char="-"/>
            </a:pPr>
            <a:r>
              <a:rPr lang="en-US" sz="3600" dirty="0" smtClean="0"/>
              <a:t>Grow / shrink product</a:t>
            </a:r>
          </a:p>
          <a:p>
            <a:pPr marL="1028700" lvl="2" indent="-571500" algn="l">
              <a:lnSpc>
                <a:spcPct val="150000"/>
              </a:lnSpc>
              <a:buClrTx/>
              <a:buFontTx/>
              <a:buChar char="-"/>
            </a:pPr>
            <a:r>
              <a:rPr lang="en-US" sz="3600" dirty="0" smtClean="0"/>
              <a:t>include / remove file</a:t>
            </a:r>
          </a:p>
          <a:p>
            <a:pPr marL="571500" lvl="1" indent="-571500" algn="l">
              <a:lnSpc>
                <a:spcPct val="150000"/>
              </a:lnSpc>
              <a:buClrTx/>
              <a:buFontTx/>
              <a:buChar char="-"/>
            </a:pPr>
            <a:r>
              <a:rPr lang="en-US" sz="3600" dirty="0" smtClean="0"/>
              <a:t>Add product to family</a:t>
            </a:r>
          </a:p>
          <a:p>
            <a:pPr marL="1028700" lvl="2" indent="-571500" algn="l">
              <a:lnSpc>
                <a:spcPct val="150000"/>
              </a:lnSpc>
              <a:buClrTx/>
              <a:buFontTx/>
              <a:buChar char="-"/>
            </a:pPr>
            <a:r>
              <a:rPr lang="en-US" sz="3600" dirty="0" smtClean="0"/>
              <a:t>Choose file set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75757" y="3622133"/>
            <a:ext cx="3461657" cy="699917"/>
            <a:chOff x="783771" y="1528933"/>
            <a:chExt cx="3461657" cy="69991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83771" y="2188028"/>
              <a:ext cx="3461657" cy="40822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08315" y="1528933"/>
              <a:ext cx="27787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Product growth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87979" y="1922763"/>
            <a:ext cx="2737707" cy="2399287"/>
            <a:chOff x="857250" y="3422895"/>
            <a:chExt cx="2737707" cy="2399287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857250" y="3551464"/>
              <a:ext cx="32657" cy="2270718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45028" y="3422895"/>
              <a:ext cx="2549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Family growth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0631" y="4389575"/>
            <a:ext cx="4069447" cy="1606152"/>
            <a:chOff x="2122716" y="4387479"/>
            <a:chExt cx="4069447" cy="160615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122716" y="4387479"/>
              <a:ext cx="1690005" cy="1606152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3492" y="5392050"/>
              <a:ext cx="33386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Feature set growth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“bad response”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19003"/>
            <a:ext cx="12191999" cy="5103062"/>
          </a:xfrm>
        </p:spPr>
        <p:txBody>
          <a:bodyPr>
            <a:normAutofit fontScale="92500" lnSpcReduction="10000"/>
          </a:bodyPr>
          <a:lstStyle/>
          <a:p>
            <a:pPr marL="0" lvl="1" algn="l"/>
            <a:r>
              <a:rPr lang="en-US" sz="3600" cap="none" dirty="0" smtClean="0"/>
              <a:t>Custom code, “feature aware” code for each product</a:t>
            </a:r>
          </a:p>
          <a:p>
            <a:pPr marL="0" lvl="1" algn="l"/>
            <a:endParaRPr lang="en-US" sz="3600" cap="none" dirty="0" smtClean="0"/>
          </a:p>
          <a:p>
            <a:pPr marL="0" lvl="1" algn="l"/>
            <a:r>
              <a:rPr lang="en-US" sz="3600" dirty="0" smtClean="0"/>
              <a:t>  |F| “relevant” =&gt; lots of custom artifacts</a:t>
            </a:r>
          </a:p>
          <a:p>
            <a:pPr marL="0" lvl="1" algn="l"/>
            <a:r>
              <a:rPr lang="en-US" sz="3600" dirty="0"/>
              <a:t> </a:t>
            </a:r>
            <a:r>
              <a:rPr lang="en-US" sz="3600" dirty="0" smtClean="0"/>
              <a:t> |P| “relevant” =&gt; each artifact is “relevant”</a:t>
            </a:r>
          </a:p>
          <a:p>
            <a:pPr marL="0" lvl="1" algn="l"/>
            <a:r>
              <a:rPr lang="en-US" sz="3600" dirty="0" smtClean="0"/>
              <a:t>  | P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 ∩</a:t>
            </a:r>
            <a:r>
              <a:rPr lang="en-US" sz="3600" dirty="0" err="1" smtClean="0"/>
              <a:t>P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| ≈ ∑| P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 |   =&gt; custom yet highly similar</a:t>
            </a:r>
            <a:br>
              <a:rPr lang="en-US" sz="3600" dirty="0" smtClean="0"/>
            </a:br>
            <a:r>
              <a:rPr lang="en-US" sz="3600" dirty="0" smtClean="0"/>
              <a:t>            </a:t>
            </a:r>
            <a:r>
              <a:rPr lang="en-US" sz="3600" baseline="30000" dirty="0" smtClean="0"/>
              <a:t>               ________</a:t>
            </a:r>
            <a:br>
              <a:rPr lang="en-US" sz="3600" baseline="30000" dirty="0" smtClean="0"/>
            </a:br>
            <a:r>
              <a:rPr lang="en-US" sz="3600" dirty="0" smtClean="0"/>
              <a:t>                          </a:t>
            </a:r>
            <a:r>
              <a:rPr lang="en-US" sz="3600" dirty="0"/>
              <a:t>f</a:t>
            </a:r>
          </a:p>
          <a:p>
            <a:pPr marL="0" lvl="1" algn="l"/>
            <a:r>
              <a:rPr lang="en-US" sz="3600" dirty="0" smtClean="0"/>
              <a:t>  |</a:t>
            </a:r>
            <a:r>
              <a:rPr lang="en-US" sz="3600" dirty="0"/>
              <a:t>F| and |P| unstable and usually growing =&gt; maintenance </a:t>
            </a:r>
            <a:r>
              <a:rPr lang="en-US" sz="3600" dirty="0" smtClean="0"/>
              <a:t>cost</a:t>
            </a:r>
          </a:p>
          <a:p>
            <a:pPr marL="0" lvl="1" algn="l"/>
            <a:endParaRPr lang="en-US" sz="3600" dirty="0" smtClean="0"/>
          </a:p>
          <a:p>
            <a:pPr marL="0" lvl="1" algn="l"/>
            <a:r>
              <a:rPr lang="en-US" sz="3600" dirty="0" smtClean="0"/>
              <a:t>Common traps:  switch/case, pattern matching, case classes, sum types, builders, … (anything “enumerative” in nature)</a:t>
            </a:r>
            <a:endParaRPr lang="en-US" dirty="0"/>
          </a:p>
          <a:p>
            <a:pPr marL="0" lvl="1" algn="l"/>
            <a:endParaRPr lang="en-US" sz="3600" dirty="0" smtClean="0"/>
          </a:p>
          <a:p>
            <a:pPr marL="0" lvl="1"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082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21582</TotalTime>
  <Words>1293</Words>
  <Application>Microsoft Office PowerPoint</Application>
  <PresentationFormat>Widescreen</PresentationFormat>
  <Paragraphs>395</Paragraphs>
  <Slides>36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3" baseType="lpstr">
      <vt:lpstr>ＭＳ Ｐゴシック</vt:lpstr>
      <vt:lpstr>Calibri</vt:lpstr>
      <vt:lpstr>Calibri Light</vt:lpstr>
      <vt:lpstr>Consolas</vt:lpstr>
      <vt:lpstr>Times New Roman</vt:lpstr>
      <vt:lpstr>Wingdings</vt:lpstr>
      <vt:lpstr>Retrospect</vt:lpstr>
      <vt:lpstr>Carlo Pescio  An overly simple, C++ idiomatic pattern language for message-based product families</vt:lpstr>
      <vt:lpstr>Time-proven</vt:lpstr>
      <vt:lpstr>good design??</vt:lpstr>
      <vt:lpstr>Product family</vt:lpstr>
      <vt:lpstr>Product</vt:lpstr>
      <vt:lpstr>Product family</vt:lpstr>
      <vt:lpstr>Approaches</vt:lpstr>
      <vt:lpstr>“expansive force”</vt:lpstr>
      <vt:lpstr>“bad response”</vt:lpstr>
      <vt:lpstr>Context</vt:lpstr>
      <vt:lpstr>The ugliness</vt:lpstr>
      <vt:lpstr>Half-hearted</vt:lpstr>
      <vt:lpstr>A 1st idiomatic notion</vt:lpstr>
      <vt:lpstr>Code: overly simple</vt:lpstr>
      <vt:lpstr>The self-creating singleton</vt:lpstr>
      <vt:lpstr>Bring in some domain</vt:lpstr>
      <vt:lpstr>A singleton (booooo!!!)</vt:lpstr>
      <vt:lpstr>Commands &amp; subsystem</vt:lpstr>
      <vt:lpstr>Code: simple enough</vt:lpstr>
      <vt:lpstr>Code: simple enough</vt:lpstr>
      <vt:lpstr>UML diagram   (in 2017  ?!  :-)</vt:lpstr>
      <vt:lpstr>A 3rd idiomatic notion</vt:lpstr>
      <vt:lpstr>Code: again, overly simple</vt:lpstr>
      <vt:lpstr>The haiku</vt:lpstr>
      <vt:lpstr>Mocking commands?</vt:lpstr>
      <vt:lpstr>Rinse and repeat</vt:lpstr>
      <vt:lpstr>there : )</vt:lpstr>
      <vt:lpstr>Subsystems responsibilities</vt:lpstr>
      <vt:lpstr>A mutable singleton!</vt:lpstr>
      <vt:lpstr>A little more code</vt:lpstr>
      <vt:lpstr>Variations</vt:lpstr>
      <vt:lpstr>Why “a pattern language”</vt:lpstr>
      <vt:lpstr>The abstract monster</vt:lpstr>
      <vt:lpstr>PhysicsOfSoftware.com</vt:lpstr>
      <vt:lpstr>Thanks to the sponsors!</vt:lpstr>
      <vt:lpstr>Brain-Driven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</dc:creator>
  <cp:lastModifiedBy>Marco Arena</cp:lastModifiedBy>
  <cp:revision>219</cp:revision>
  <dcterms:created xsi:type="dcterms:W3CDTF">2015-09-04T16:34:17Z</dcterms:created>
  <dcterms:modified xsi:type="dcterms:W3CDTF">2017-06-19T19:51:34Z</dcterms:modified>
</cp:coreProperties>
</file>