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8"/>
  </p:notesMasterIdLst>
  <p:sldIdLst>
    <p:sldId id="256" r:id="rId2"/>
    <p:sldId id="296" r:id="rId3"/>
    <p:sldId id="257" r:id="rId4"/>
    <p:sldId id="258" r:id="rId5"/>
    <p:sldId id="259" r:id="rId6"/>
    <p:sldId id="286" r:id="rId7"/>
    <p:sldId id="262" r:id="rId8"/>
    <p:sldId id="265" r:id="rId9"/>
    <p:sldId id="261" r:id="rId10"/>
    <p:sldId id="263" r:id="rId11"/>
    <p:sldId id="285" r:id="rId12"/>
    <p:sldId id="266" r:id="rId13"/>
    <p:sldId id="267" r:id="rId14"/>
    <p:sldId id="260" r:id="rId15"/>
    <p:sldId id="271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87" r:id="rId24"/>
    <p:sldId id="280" r:id="rId25"/>
    <p:sldId id="282" r:id="rId26"/>
    <p:sldId id="278" r:id="rId27"/>
    <p:sldId id="284" r:id="rId28"/>
    <p:sldId id="283" r:id="rId29"/>
    <p:sldId id="281" r:id="rId30"/>
    <p:sldId id="288" r:id="rId31"/>
    <p:sldId id="289" r:id="rId32"/>
    <p:sldId id="295" r:id="rId33"/>
    <p:sldId id="290" r:id="rId34"/>
    <p:sldId id="293" r:id="rId35"/>
    <p:sldId id="291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6" autoAdjust="0"/>
    <p:restoredTop sz="94676"/>
  </p:normalViewPr>
  <p:slideViewPr>
    <p:cSldViewPr snapToGrid="0" snapToObjects="1">
      <p:cViewPr varScale="1">
        <p:scale>
          <a:sx n="67" d="100"/>
          <a:sy n="67" d="100"/>
        </p:scale>
        <p:origin x="8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74C26-0082-074E-817D-BE3186678F6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DE150-09B3-4945-9209-D322F5E474F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DE150-09B3-4945-9209-D322F5E474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1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DE150-09B3-4945-9209-D322F5E474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rgbClr val="2945A4"/>
                </a:solidFill>
              </a:defRPr>
            </a:lvl1pPr>
          </a:lstStyle>
          <a:p>
            <a:r>
              <a:rPr lang="it-IT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75248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it-IT" dirty="0"/>
              <a:t>Speaker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29" y="400084"/>
            <a:ext cx="2438399" cy="813685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4875229" y="1213767"/>
            <a:ext cx="24383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b="0" dirty="0">
                <a:solidFill>
                  <a:srgbClr val="2945A4"/>
                </a:solidFill>
                <a:latin typeface="Corbel" panose="020B0503020204020204" pitchFamily="34" charset="0"/>
              </a:rPr>
              <a:t>www.italiancpp.org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97280" y="5319348"/>
            <a:ext cx="10058400" cy="84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15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err="1">
                <a:solidFill>
                  <a:srgbClr val="002060"/>
                </a:solidFill>
              </a:rPr>
              <a:t>Italian</a:t>
            </a:r>
            <a:r>
              <a:rPr lang="it-IT" dirty="0">
                <a:solidFill>
                  <a:srgbClr val="002060"/>
                </a:solidFill>
              </a:rPr>
              <a:t> C++ Conference 2017</a:t>
            </a:r>
            <a:br>
              <a:rPr lang="it-IT" dirty="0">
                <a:solidFill>
                  <a:srgbClr val="002060"/>
                </a:solidFill>
              </a:rPr>
            </a:br>
            <a:r>
              <a:rPr lang="it-IT" dirty="0">
                <a:solidFill>
                  <a:srgbClr val="002060"/>
                </a:solidFill>
              </a:rPr>
              <a:t>17 Giugno</a:t>
            </a:r>
            <a:r>
              <a:rPr lang="it-IT" baseline="0" dirty="0">
                <a:solidFill>
                  <a:srgbClr val="002060"/>
                </a:solidFill>
              </a:rPr>
              <a:t>, Milano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/>
          <a:srcRect l="22307" r="20934"/>
          <a:stretch/>
        </p:blipFill>
        <p:spPr>
          <a:xfrm>
            <a:off x="10106025" y="5254936"/>
            <a:ext cx="1038225" cy="1028914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30" y="5464218"/>
            <a:ext cx="2233135" cy="64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3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0975" indent="-180975"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it-IT" dirty="0"/>
              <a:t>Text</a:t>
            </a:r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  <p:cxnSp>
        <p:nvCxnSpPr>
          <p:cNvPr id="5" name="Straight Connector 9"/>
          <p:cNvCxnSpPr/>
          <p:nvPr/>
        </p:nvCxnSpPr>
        <p:spPr>
          <a:xfrm>
            <a:off x="1193532" y="107523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8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2904877"/>
            <a:ext cx="10058400" cy="1048247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6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253"/>
            <a:ext cx="10058400" cy="1048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142"/>
            <a:ext cx="10058400" cy="49261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Text</a:t>
            </a:r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0" y="6420456"/>
            <a:ext cx="1219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Italian</a:t>
            </a:r>
            <a:r>
              <a:rPr lang="it-IT" sz="1500" baseline="0" dirty="0">
                <a:solidFill>
                  <a:schemeClr val="bg1"/>
                </a:solidFill>
                <a:latin typeface="Trebuchet MS" panose="020B0603020202020204" pitchFamily="34" charset="0"/>
              </a:rPr>
              <a:t> C++ Conference 2017 – Un evento dell’</a:t>
            </a:r>
            <a:r>
              <a:rPr lang="it-IT" sz="1500" baseline="0" dirty="0" err="1">
                <a:solidFill>
                  <a:schemeClr val="bg1"/>
                </a:solidFill>
                <a:latin typeface="Trebuchet MS" panose="020B0603020202020204" pitchFamily="34" charset="0"/>
              </a:rPr>
              <a:t>Italian</a:t>
            </a:r>
            <a:r>
              <a:rPr lang="it-IT" sz="1500" baseline="0" dirty="0">
                <a:solidFill>
                  <a:schemeClr val="bg1"/>
                </a:solidFill>
                <a:latin typeface="Trebuchet MS" panose="020B0603020202020204" pitchFamily="34" charset="0"/>
              </a:rPr>
              <a:t> C++ Community</a:t>
            </a:r>
            <a:endParaRPr lang="it-IT" sz="15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1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3" r:id="rId4"/>
    <p:sldLayoutId id="2147483672" r:id="rId5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400" kern="1200" spc="-38" baseline="0">
          <a:solidFill>
            <a:srgbClr val="2945A4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Lambda 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Davide Di Gennaro</a:t>
            </a:r>
          </a:p>
        </p:txBody>
      </p:sp>
    </p:spTree>
    <p:extLst>
      <p:ext uri="{BB962C8B-B14F-4D97-AF65-F5344CB8AC3E}">
        <p14:creationId xmlns:p14="http://schemas.microsoft.com/office/powerpoint/2010/main" val="167420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In / Lambda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36142"/>
            <a:ext cx="10705944" cy="4926121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vector&lt;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&gt; v{1,2,3,4};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vector&lt;string&gt; out;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copy(</a:t>
            </a:r>
            <a:r>
              <a:rPr lang="en-US" sz="2000" dirty="0" err="1">
                <a:latin typeface="Consolas" panose="020B0609020204030204" pitchFamily="49" charset="0"/>
              </a:rPr>
              <a:t>v.cbegin</a:t>
            </a:r>
            <a:r>
              <a:rPr lang="en-US" sz="2000" dirty="0"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</a:rPr>
              <a:t>v.cend</a:t>
            </a:r>
            <a:r>
              <a:rPr lang="en-US" sz="2000" dirty="0">
                <a:latin typeface="Consolas" panose="020B0609020204030204" pitchFamily="49" charset="0"/>
              </a:rPr>
              <a:t>(), [&amp;](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x) { </a:t>
            </a:r>
            <a:r>
              <a:rPr lang="en-US" sz="2000" dirty="0" err="1">
                <a:latin typeface="Consolas" panose="020B0609020204030204" pitchFamily="49" charset="0"/>
              </a:rPr>
              <a:t>out.emplace_back</a:t>
            </a:r>
            <a:r>
              <a:rPr lang="en-US" sz="2000" dirty="0">
                <a:latin typeface="Consolas" panose="020B0609020204030204" pitchFamily="49" charset="0"/>
              </a:rPr>
              <a:t>(x, ‘*’); });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// genera: {*, **, ***, ****}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1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In / Lambda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236142"/>
            <a:ext cx="10799251" cy="4926121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vector&lt;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&gt; v{1,2,3,4};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vector&lt;string&gt; out;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copy(</a:t>
            </a:r>
            <a:r>
              <a:rPr lang="en-US" sz="2000" dirty="0" err="1">
                <a:latin typeface="Consolas" panose="020B0609020204030204" pitchFamily="49" charset="0"/>
              </a:rPr>
              <a:t>v.cbegin</a:t>
            </a:r>
            <a:r>
              <a:rPr lang="en-US" sz="2000" dirty="0"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</a:rPr>
              <a:t>v.cend</a:t>
            </a:r>
            <a:r>
              <a:rPr lang="en-US" sz="2000" dirty="0">
                <a:latin typeface="Consolas" panose="020B0609020204030204" pitchFamily="49" charset="0"/>
              </a:rPr>
              <a:t>(), [&amp;](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x) { </a:t>
            </a:r>
            <a:r>
              <a:rPr lang="en-US" sz="2000" dirty="0" err="1">
                <a:latin typeface="Consolas" panose="020B0609020204030204" pitchFamily="49" charset="0"/>
              </a:rPr>
              <a:t>out.emplace_back</a:t>
            </a:r>
            <a:r>
              <a:rPr lang="en-US" sz="2000" dirty="0">
                <a:latin typeface="Consolas" panose="020B0609020204030204" pitchFamily="49" charset="0"/>
              </a:rPr>
              <a:t>(x, ‘*’); });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// per </a:t>
            </a:r>
            <a:r>
              <a:rPr lang="en-US" dirty="0" err="1">
                <a:solidFill>
                  <a:srgbClr val="00B0F0"/>
                </a:solidFill>
              </a:rPr>
              <a:t>compilare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gli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esempi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precedenti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>
                <a:solidFill>
                  <a:srgbClr val="00B0F0"/>
                </a:solidFill>
              </a:rPr>
              <a:t>#define 	copy 	</a:t>
            </a:r>
            <a:r>
              <a:rPr lang="en-US" dirty="0" err="1">
                <a:solidFill>
                  <a:srgbClr val="00B0F0"/>
                </a:solidFill>
              </a:rPr>
              <a:t>for_each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2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#include &lt;utility&gt;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is-I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template &lt;typename T&gt; class lambda_iterator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    T func_;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    lambda_iterator(T f) : func_(std::move(f))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 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    struct proxy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        T&amp; 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s-I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        template &lt;typename X&gt; proxy&amp; operator=(X&amp;&amp; 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            f(std::forward&lt;X&gt;(x)); return *this;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    };</a:t>
            </a:r>
            <a:br>
              <a:rPr lang="is-IS" sz="1600" dirty="0">
                <a:latin typeface="Consolas" charset="0"/>
                <a:ea typeface="Consolas" charset="0"/>
                <a:cs typeface="Consolas" charset="0"/>
              </a:rPr>
            </a:br>
            <a:endParaRPr lang="is-I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    proxy operator* () { return proxy{ func_ };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 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    lambda_iterator&amp; operator++() { return *this;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    lambda_iterator&amp; operator++(int) { return *this;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s-IS" sz="16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8421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#include &lt;vector&gt;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#include &lt;string&gt;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#include &lt;algorithm&gt;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template 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inline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lambda_iterator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&lt;T&gt; lambda2iter(T f)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    return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lambda_iterator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&lt;T&gt;(f);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::vector&lt;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::string&gt; v1;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::copy(v1.cbegin(), v1.cend(),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    lambda2iter([](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::string&amp; s) {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s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}));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67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secondario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un </a:t>
            </a:r>
            <a:r>
              <a:rPr lang="en-US" dirty="0" err="1"/>
              <a:t>valore</a:t>
            </a:r>
            <a:r>
              <a:rPr lang="en-US" dirty="0"/>
              <a:t> di </a:t>
            </a:r>
            <a:r>
              <a:rPr lang="en-US" dirty="0" err="1"/>
              <a:t>ritorno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e un output </a:t>
            </a:r>
            <a:r>
              <a:rPr lang="en-US" dirty="0" err="1"/>
              <a:t>secondario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1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secondario</a:t>
            </a:r>
            <a:r>
              <a:rPr lang="en-US" dirty="0"/>
              <a:t> /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un </a:t>
            </a:r>
            <a:r>
              <a:rPr lang="en-US" dirty="0" err="1"/>
              <a:t>valore</a:t>
            </a:r>
            <a:r>
              <a:rPr lang="en-US" dirty="0"/>
              <a:t> di </a:t>
            </a:r>
            <a:r>
              <a:rPr lang="en-US" dirty="0" err="1"/>
              <a:t>ritorno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e un output </a:t>
            </a:r>
            <a:r>
              <a:rPr lang="en-US" dirty="0" err="1"/>
              <a:t>secondario</a:t>
            </a: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// returns # of bytes copied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copy_file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char*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char*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055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secondario</a:t>
            </a:r>
            <a:r>
              <a:rPr lang="en-US" dirty="0"/>
              <a:t> /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un </a:t>
            </a:r>
            <a:r>
              <a:rPr lang="en-US" dirty="0" err="1"/>
              <a:t>valore</a:t>
            </a:r>
            <a:r>
              <a:rPr lang="en-US" dirty="0"/>
              <a:t> di </a:t>
            </a:r>
            <a:r>
              <a:rPr lang="en-US" dirty="0" err="1"/>
              <a:t>ritorno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e un output </a:t>
            </a:r>
            <a:r>
              <a:rPr lang="en-US" dirty="0" err="1"/>
              <a:t>secondario</a:t>
            </a: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template &lt;</a:t>
            </a:r>
            <a:r>
              <a:rPr lang="en-US" sz="20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sz="20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logger_output_t</a:t>
            </a:r>
            <a:r>
              <a:rPr lang="en-US" sz="20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copy_file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char*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char*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logger_output_t</a:t>
            </a:r>
            <a:r>
              <a:rPr lang="en-US" sz="20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LOG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{ </a:t>
            </a:r>
            <a:r>
              <a:rPr lang="mr-IN" sz="2000" dirty="0"/>
              <a:t>…</a:t>
            </a:r>
            <a:r>
              <a:rPr lang="en-US" sz="2000" dirty="0"/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copy_file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char*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char*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return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copy_file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[](</a:t>
            </a:r>
            <a:r>
              <a:rPr lang="en-US" sz="20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20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20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){}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595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secondario</a:t>
            </a:r>
            <a:r>
              <a:rPr lang="en-US" dirty="0"/>
              <a:t> /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template &lt;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logger_output_t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copy_file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char*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char*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logger_output_t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LOG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handle&lt;file&gt; in =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out =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n =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GetFileSize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LOG(0, 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char buffer[SIZE];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for 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&lt;n; ++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if (!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ReadChunk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(in, buffer, SIZE) || !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WriteChunk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(out, buffer, SIZE))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throw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LOG(</a:t>
            </a:r>
            <a:r>
              <a:rPr lang="en-US" sz="22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+= SIZE, 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LOG(n, 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return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34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secondario</a:t>
            </a:r>
            <a:r>
              <a:rPr lang="en-US" dirty="0"/>
              <a:t> /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copy_file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large.txt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”, “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new.txt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”,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[](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&lt;&lt; (100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.0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)/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’ &lt;&lt;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250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secondario</a:t>
            </a:r>
            <a:r>
              <a:rPr lang="en-US" dirty="0"/>
              <a:t> / </a:t>
            </a:r>
            <a:r>
              <a:rPr lang="en-US" dirty="0" err="1"/>
              <a:t>Eccezioni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read_header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&amp; header,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* raw,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raw_bytes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actual_length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raw_bytes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&amp; BITS_TO_MASK(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RevIdxFileVersion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::FILESIZE_BITS));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mxt_VERIFY_READ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(4,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);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memcpy_cast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RevIdxFileVersion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&gt;(traits::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change_version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traits_t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&gt;(0)(raw[0]));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raw[1];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header.L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raw[2];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raw[3]; // number of pairs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if ((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header.version.traits_id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^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traits_t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::VERSION) &amp; BITS_TO_MASK(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RevIdxFileVersion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::VERSION_BITS))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	return false;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header.version.file_size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&gt; 0 &amp;&amp;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header.version.file_size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actual_length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	return false;</a:t>
            </a:r>
          </a:p>
        </p:txBody>
      </p:sp>
    </p:spTree>
    <p:extLst>
      <p:ext uri="{BB962C8B-B14F-4D97-AF65-F5344CB8AC3E}">
        <p14:creationId xmlns:p14="http://schemas.microsoft.com/office/powerpoint/2010/main" val="168088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talian C++ Comm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271" y="610009"/>
            <a:ext cx="1368152" cy="45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874866" y="1732277"/>
            <a:ext cx="10380019" cy="4133768"/>
            <a:chOff x="2126674" y="2651440"/>
            <a:chExt cx="8082639" cy="3218853"/>
          </a:xfrm>
        </p:grpSpPr>
        <p:pic>
          <p:nvPicPr>
            <p:cNvPr id="6" name="Picture 4" descr="https://i1.wp.com/www.italiancpp.org/wp-content/uploads/2017/02/bloomberg-logo.png?resize=397%2C15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442" y="2713358"/>
              <a:ext cx="2304255" cy="90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i2.wp.com/www.italiancpp.org/wp-content/uploads/2016/07/logo-jetbrains.png?resize=162%2C17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6745" y="2651440"/>
              <a:ext cx="1296144" cy="1400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s://i1.wp.com/www.italiancpp.org/wp-content/uploads/2016/08/kdab-logo-e1490803782914.png?resize=257%2C2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587" y="4537309"/>
              <a:ext cx="1529360" cy="13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https://i2.wp.com/www.italiancpp.org/wp-content/uploads/2017/03/rec-robo-logo.jpg?resize=428%2C1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670" y="4869699"/>
              <a:ext cx="2971643" cy="784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i1.wp.com/www.italiancpp.org/wp-content/uploads/2017/03/think-cell_hidpi_transparent.png?resize=353%2C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947" y="2951467"/>
              <a:ext cx="3362325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https://i2.wp.com/www.italiancpp.org/wp-content/uploads/2017/03/logo_abacogroup.png?resize=333%2C7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674" y="4009877"/>
              <a:ext cx="2682039" cy="636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https://i1.wp.com/www.italiancpp.org/wp-content/uploads/2017/03/Conan-logo.png?resize=458%2C8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417" y="5276206"/>
              <a:ext cx="2808312" cy="53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to the sponsors!</a:t>
            </a:r>
          </a:p>
        </p:txBody>
      </p:sp>
    </p:spTree>
    <p:extLst>
      <p:ext uri="{BB962C8B-B14F-4D97-AF65-F5344CB8AC3E}">
        <p14:creationId xmlns:p14="http://schemas.microsoft.com/office/powerpoint/2010/main" val="3115967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secondario</a:t>
            </a:r>
            <a:r>
              <a:rPr lang="en-US" dirty="0"/>
              <a:t> / </a:t>
            </a:r>
            <a:r>
              <a:rPr lang="en-US" dirty="0" err="1"/>
              <a:t>Eccezioni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12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read_header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&amp; header,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* raw,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raw_bytes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actual_length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raw_bytes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&amp; BITS_TO_MASK(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RevIdxFileVersion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::FILESIZE_BITS));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mxt_VERIFY_READ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(4,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);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memcpy_cast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RevIdxFileVersion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&gt;(traits::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change_version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traits_t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&gt;(0)(raw[0]));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raw[1];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header.L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raw[2];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raw[3]; // number of pairs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if ((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header.version.traits_id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^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traits_t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::VERSION) &amp; BITS_TO_MASK(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RevIdxFileVersion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::VERSION_BITS))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return false;</a:t>
            </a:r>
            <a:r>
              <a:rPr lang="en-US" sz="12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header.version.file_size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&gt; 0 &amp;&amp;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header.version.file_size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actual_length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return false;</a:t>
            </a:r>
          </a:p>
        </p:txBody>
      </p:sp>
    </p:spTree>
    <p:extLst>
      <p:ext uri="{BB962C8B-B14F-4D97-AF65-F5344CB8AC3E}">
        <p14:creationId xmlns:p14="http://schemas.microsoft.com/office/powerpoint/2010/main" val="832236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secondario</a:t>
            </a:r>
            <a:r>
              <a:rPr lang="en-US" dirty="0"/>
              <a:t> / </a:t>
            </a:r>
            <a:r>
              <a:rPr lang="en-US" dirty="0" err="1"/>
              <a:t>Eccezioni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template &lt;</a:t>
            </a:r>
            <a:r>
              <a:rPr lang="en-US" sz="12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sz="12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false_t</a:t>
            </a: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12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read_header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&amp; header,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* raw,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raw_bytes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false_t</a:t>
            </a: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F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actual_length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raw_bytes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&amp; BITS_TO_MASK(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RevIdxFileVersion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::FILESIZE_BITS));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mxt_VERIFY_READ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(4,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);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memcpy_cast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RevIdxFileVersion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&gt;(traits::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change_version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traits_t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&gt;(0)(raw[0]));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raw[1];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header.L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raw[2];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raw[3]; // number of pairs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if ((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header.version.traits_id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^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traits_t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::VERSION) &amp; BITS_TO_MASK(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RevIdxFileVersion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::VERSION_BITS))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return F(“version mismatch”);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header.version.file_size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&gt; 0 &amp;&amp;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header.version.file_size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actual_length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return F(“file size mismatch”);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read_header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&amp; header,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* raw,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raw_bytes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read_header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(header, raw,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raw_bytes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[](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char*) { return false;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9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secondario</a:t>
            </a:r>
            <a:r>
              <a:rPr lang="en-US" dirty="0"/>
              <a:t> / </a:t>
            </a:r>
            <a:r>
              <a:rPr lang="en-US" dirty="0" err="1"/>
              <a:t>Eccezioni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template &lt;</a:t>
            </a:r>
            <a:r>
              <a:rPr lang="en-US" sz="1200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sz="1200" b="1" dirty="0" err="1">
                <a:latin typeface="Consolas" charset="0"/>
                <a:ea typeface="Consolas" charset="0"/>
                <a:cs typeface="Consolas" charset="0"/>
              </a:rPr>
              <a:t>false_t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read_header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&amp; header,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* raw,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raw_bytes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b="1" dirty="0" err="1">
                <a:latin typeface="Consolas" charset="0"/>
                <a:ea typeface="Consolas" charset="0"/>
                <a:cs typeface="Consolas" charset="0"/>
              </a:rPr>
              <a:t>false_t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F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actual_length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raw_bytes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&amp; BITS_TO_MASK(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RevIdxFileVersion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::FILESIZE_BITS));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mxt_VERIFY_READ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(4,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);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memcpy_cast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RevIdxFileVersion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&gt;(traits::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change_version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traits_t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&gt;(0)(raw[0]));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raw[1];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header.L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raw[2];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raw[3]; // number of pairs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if ((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header.version.traits_id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^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traits_t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::VERSION) &amp; BITS_TO_MASK(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RevIdxFileVersion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::VERSION_BITS))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return F(“version mismatch”);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header.version.file_size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&gt; 0 &amp;&amp;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header.version.file_size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actual_length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return F(“file size mismatch”);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read_header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header_t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&amp; header,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* raw,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raw_bytes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read_header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(header, raw,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raw_bytes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[](</a:t>
            </a:r>
            <a:r>
              <a:rPr lang="en-US" sz="12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char* </a:t>
            </a:r>
            <a:r>
              <a:rPr lang="en-US" sz="12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) -&gt; bool { throw </a:t>
            </a:r>
            <a:r>
              <a:rPr lang="en-US" sz="12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2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invalid_argument</a:t>
            </a: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b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2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); }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08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attenzione</a:t>
            </a:r>
            <a:r>
              <a:rPr lang="en-GB" dirty="0"/>
              <a:t> a non </a:t>
            </a:r>
            <a:r>
              <a:rPr lang="en-GB" dirty="0" err="1"/>
              <a:t>esagerare</a:t>
            </a:r>
            <a:r>
              <a:rPr lang="en-GB" dirty="0"/>
              <a:t> con </a:t>
            </a:r>
            <a:r>
              <a:rPr lang="en-GB" dirty="0" err="1"/>
              <a:t>i</a:t>
            </a:r>
            <a:r>
              <a:rPr lang="en-GB" dirty="0"/>
              <a:t> template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Troppi</a:t>
            </a:r>
            <a:r>
              <a:rPr lang="en-GB" dirty="0"/>
              <a:t> </a:t>
            </a:r>
            <a:r>
              <a:rPr lang="en-GB" dirty="0" err="1"/>
              <a:t>argomenti</a:t>
            </a:r>
            <a:r>
              <a:rPr lang="en-GB" dirty="0"/>
              <a:t> di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i="1" dirty="0"/>
              <a:t>unconstrained-T</a:t>
            </a:r>
            <a:r>
              <a:rPr lang="en-GB" dirty="0"/>
              <a:t> </a:t>
            </a:r>
            <a:r>
              <a:rPr lang="en-GB" dirty="0" err="1"/>
              <a:t>rendono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codice</a:t>
            </a:r>
            <a:r>
              <a:rPr lang="en-GB" dirty="0"/>
              <a:t> difficile da </a:t>
            </a:r>
            <a:r>
              <a:rPr lang="en-GB" dirty="0" err="1"/>
              <a:t>leggere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069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attenzione</a:t>
            </a:r>
            <a:r>
              <a:rPr lang="en-GB" dirty="0"/>
              <a:t> a non </a:t>
            </a:r>
            <a:r>
              <a:rPr lang="en-GB" dirty="0" err="1"/>
              <a:t>esagerare</a:t>
            </a:r>
            <a:r>
              <a:rPr lang="en-GB" dirty="0"/>
              <a:t> con </a:t>
            </a:r>
            <a:r>
              <a:rPr lang="en-GB" dirty="0" err="1"/>
              <a:t>i</a:t>
            </a:r>
            <a:r>
              <a:rPr lang="en-GB" dirty="0"/>
              <a:t> template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Troppi</a:t>
            </a:r>
            <a:r>
              <a:rPr lang="en-GB" dirty="0"/>
              <a:t> </a:t>
            </a:r>
            <a:r>
              <a:rPr lang="en-GB" dirty="0" err="1"/>
              <a:t>argomenti</a:t>
            </a:r>
            <a:r>
              <a:rPr lang="en-GB" dirty="0"/>
              <a:t> di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i="1" dirty="0"/>
              <a:t>unconstrained-T</a:t>
            </a:r>
            <a:r>
              <a:rPr lang="en-GB" dirty="0"/>
              <a:t> </a:t>
            </a:r>
            <a:r>
              <a:rPr lang="en-GB" dirty="0" err="1"/>
              <a:t>rendono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codice</a:t>
            </a:r>
            <a:r>
              <a:rPr lang="en-GB" dirty="0"/>
              <a:t> difficile da </a:t>
            </a:r>
            <a:r>
              <a:rPr lang="en-GB" dirty="0" err="1"/>
              <a:t>leggere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72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template &lt;</a:t>
            </a:r>
            <a:r>
              <a:rPr lang="en-GB" sz="1800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 B1, </a:t>
            </a:r>
            <a:r>
              <a:rPr lang="en-GB" sz="1800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 B2, </a:t>
            </a:r>
            <a:r>
              <a:rPr lang="en-GB" sz="1800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... B&gt;</a:t>
            </a:r>
          </a:p>
          <a:p>
            <a:pPr marL="72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static void </a:t>
            </a:r>
            <a:r>
              <a:rPr lang="en-GB" sz="1800" dirty="0" err="1">
                <a:latin typeface="Consolas" charset="0"/>
                <a:ea typeface="Consolas" charset="0"/>
                <a:cs typeface="Consolas" charset="0"/>
              </a:rPr>
              <a:t>check_unary</a:t>
            </a: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(B1 </a:t>
            </a:r>
            <a:r>
              <a:rPr lang="en-GB" sz="1800" dirty="0" err="1">
                <a:latin typeface="Consolas" charset="0"/>
                <a:ea typeface="Consolas" charset="0"/>
                <a:cs typeface="Consolas" charset="0"/>
              </a:rPr>
              <a:t>b1</a:t>
            </a: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, B2 </a:t>
            </a:r>
            <a:r>
              <a:rPr lang="en-GB" sz="1800" dirty="0" err="1">
                <a:latin typeface="Consolas" charset="0"/>
                <a:ea typeface="Consolas" charset="0"/>
                <a:cs typeface="Consolas" charset="0"/>
              </a:rPr>
              <a:t>b2</a:t>
            </a: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, B... b)</a:t>
            </a:r>
          </a:p>
          <a:p>
            <a:pPr marL="72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72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GB" sz="1800" dirty="0" err="1">
                <a:latin typeface="Consolas" charset="0"/>
                <a:ea typeface="Consolas" charset="0"/>
                <a:cs typeface="Consolas" charset="0"/>
              </a:rPr>
              <a:t>static_assert</a:t>
            </a: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(B1::hash != B2::hash, "invalid binding");</a:t>
            </a:r>
          </a:p>
          <a:p>
            <a:pPr marL="72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GB" sz="1800" dirty="0" err="1">
                <a:latin typeface="Consolas" charset="0"/>
                <a:ea typeface="Consolas" charset="0"/>
                <a:cs typeface="Consolas" charset="0"/>
              </a:rPr>
              <a:t>check_unary</a:t>
            </a: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(b1, b...);</a:t>
            </a:r>
          </a:p>
          <a:p>
            <a:pPr marL="72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GB" sz="1800" dirty="0" err="1">
                <a:latin typeface="Consolas" charset="0"/>
                <a:ea typeface="Consolas" charset="0"/>
                <a:cs typeface="Consolas" charset="0"/>
              </a:rPr>
              <a:t>check_unary</a:t>
            </a: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(b2, b...);</a:t>
            </a:r>
          </a:p>
          <a:p>
            <a:pPr marL="72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72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onsolas" charset="0"/>
              <a:ea typeface="Consolas" charset="0"/>
              <a:cs typeface="Consolas" charset="0"/>
            </a:endParaRPr>
          </a:p>
          <a:p>
            <a:pPr marL="72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template &lt;</a:t>
            </a:r>
            <a:r>
              <a:rPr lang="en-GB" sz="1800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 B1&gt;</a:t>
            </a:r>
          </a:p>
          <a:p>
            <a:pPr marL="72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static void </a:t>
            </a:r>
            <a:r>
              <a:rPr lang="en-GB" sz="1800" dirty="0" err="1">
                <a:latin typeface="Consolas" charset="0"/>
                <a:ea typeface="Consolas" charset="0"/>
                <a:cs typeface="Consolas" charset="0"/>
              </a:rPr>
              <a:t>check_unary</a:t>
            </a:r>
            <a:r>
              <a:rPr lang="en-GB" sz="1800" dirty="0">
                <a:latin typeface="Consolas" charset="0"/>
                <a:ea typeface="Consolas" charset="0"/>
                <a:cs typeface="Consolas" charset="0"/>
              </a:rPr>
              <a:t>(B1) {}</a:t>
            </a:r>
          </a:p>
        </p:txBody>
      </p:sp>
    </p:spTree>
    <p:extLst>
      <p:ext uri="{BB962C8B-B14F-4D97-AF65-F5344CB8AC3E}">
        <p14:creationId xmlns:p14="http://schemas.microsoft.com/office/powerpoint/2010/main" val="2984623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attenzione</a:t>
            </a:r>
            <a:r>
              <a:rPr lang="en-GB" dirty="0"/>
              <a:t> a non </a:t>
            </a:r>
            <a:r>
              <a:rPr lang="en-GB" dirty="0" err="1"/>
              <a:t>esagerare</a:t>
            </a:r>
            <a:r>
              <a:rPr lang="en-GB" dirty="0"/>
              <a:t> con </a:t>
            </a:r>
            <a:r>
              <a:rPr lang="en-GB" dirty="0" err="1"/>
              <a:t>i</a:t>
            </a:r>
            <a:r>
              <a:rPr lang="en-GB" dirty="0"/>
              <a:t> template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Troppi</a:t>
            </a:r>
            <a:r>
              <a:rPr lang="en-GB" dirty="0"/>
              <a:t> </a:t>
            </a:r>
            <a:r>
              <a:rPr lang="en-GB" dirty="0" err="1"/>
              <a:t>argomenti</a:t>
            </a:r>
            <a:r>
              <a:rPr lang="en-GB" dirty="0"/>
              <a:t> di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i="1" dirty="0"/>
              <a:t>unconstrained-T</a:t>
            </a:r>
            <a:r>
              <a:rPr lang="en-GB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err="1"/>
              <a:t>Rendono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codice</a:t>
            </a:r>
            <a:r>
              <a:rPr lang="en-GB" dirty="0"/>
              <a:t> difficile da </a:t>
            </a:r>
            <a:r>
              <a:rPr lang="en-GB" dirty="0" err="1"/>
              <a:t>leggere</a:t>
            </a: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err="1"/>
              <a:t>Riducono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controlli</a:t>
            </a:r>
            <a:r>
              <a:rPr lang="en-GB" dirty="0"/>
              <a:t> del </a:t>
            </a:r>
            <a:r>
              <a:rPr lang="en-GB" dirty="0" err="1"/>
              <a:t>compilatore</a:t>
            </a: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aumentare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tempo di </a:t>
            </a:r>
            <a:r>
              <a:rPr lang="en-GB" dirty="0" err="1"/>
              <a:t>compilazione</a:t>
            </a: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err="1"/>
              <a:t>Vulnerabili</a:t>
            </a:r>
            <a:r>
              <a:rPr lang="en-GB" dirty="0"/>
              <a:t> a </a:t>
            </a:r>
            <a:r>
              <a:rPr lang="en-GB" dirty="0" err="1"/>
              <a:t>casi</a:t>
            </a:r>
            <a:r>
              <a:rPr lang="en-GB" dirty="0"/>
              <a:t> di </a:t>
            </a:r>
            <a:r>
              <a:rPr lang="en-GB" dirty="0" err="1"/>
              <a:t>abuso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800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Anti-hacking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75329"/>
            <a:ext cx="10058400" cy="492612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template &lt;</a:t>
            </a:r>
            <a:r>
              <a:rPr lang="en-GB" sz="1600" dirty="0" err="1">
                <a:latin typeface="Consolas" charset="0"/>
              </a:rPr>
              <a:t>typename</a:t>
            </a:r>
            <a:r>
              <a:rPr lang="en-GB" sz="1600" dirty="0">
                <a:latin typeface="Consolas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Consolas" charset="0"/>
              </a:rPr>
              <a:t>size_t</a:t>
            </a:r>
            <a:r>
              <a:rPr lang="en-GB" sz="1600" dirty="0">
                <a:latin typeface="Consolas" charset="0"/>
              </a:rPr>
              <a:t> </a:t>
            </a:r>
            <a:r>
              <a:rPr lang="en-GB" sz="1600" dirty="0" err="1">
                <a:latin typeface="Consolas" charset="0"/>
              </a:rPr>
              <a:t>for_each_line</a:t>
            </a:r>
            <a:r>
              <a:rPr lang="en-GB" sz="1600" dirty="0">
                <a:latin typeface="Consolas" charset="0"/>
              </a:rPr>
              <a:t>(</a:t>
            </a:r>
            <a:r>
              <a:rPr lang="en-GB" sz="1600" dirty="0" err="1">
                <a:latin typeface="Consolas" charset="0"/>
              </a:rPr>
              <a:t>const</a:t>
            </a:r>
            <a:r>
              <a:rPr lang="en-GB" sz="1600" dirty="0">
                <a:latin typeface="Consolas" charset="0"/>
              </a:rPr>
              <a:t> char* filename, T OUTPUT)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	</a:t>
            </a:r>
            <a:r>
              <a:rPr lang="en-GB" sz="1600" dirty="0" err="1">
                <a:latin typeface="Consolas" charset="0"/>
              </a:rPr>
              <a:t>std</a:t>
            </a:r>
            <a:r>
              <a:rPr lang="en-GB" sz="1600" dirty="0">
                <a:latin typeface="Consolas" charset="0"/>
              </a:rPr>
              <a:t>::string cache;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	</a:t>
            </a:r>
            <a:r>
              <a:rPr lang="en-GB" sz="1600" dirty="0" err="1">
                <a:latin typeface="Consolas" charset="0"/>
              </a:rPr>
              <a:t>size_t</a:t>
            </a:r>
            <a:r>
              <a:rPr lang="en-GB" sz="1600" dirty="0">
                <a:latin typeface="Consolas" charset="0"/>
              </a:rPr>
              <a:t> </a:t>
            </a:r>
            <a:r>
              <a:rPr lang="en-GB" sz="1600" dirty="0" err="1">
                <a:latin typeface="Consolas" charset="0"/>
              </a:rPr>
              <a:t>i</a:t>
            </a:r>
            <a:r>
              <a:rPr lang="en-GB" sz="1600" dirty="0">
                <a:latin typeface="Consolas" charset="0"/>
              </a:rPr>
              <a:t>=0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	for (</a:t>
            </a:r>
            <a:r>
              <a:rPr lang="en-GB" sz="1600" dirty="0" err="1">
                <a:latin typeface="Consolas" charset="0"/>
              </a:rPr>
              <a:t>std</a:t>
            </a:r>
            <a:r>
              <a:rPr lang="en-GB" sz="1600" dirty="0">
                <a:latin typeface="Consolas" charset="0"/>
              </a:rPr>
              <a:t>::</a:t>
            </a:r>
            <a:r>
              <a:rPr lang="en-GB" sz="1600" dirty="0" err="1">
                <a:latin typeface="Consolas" charset="0"/>
              </a:rPr>
              <a:t>ifstream</a:t>
            </a:r>
            <a:r>
              <a:rPr lang="en-GB" sz="1600" dirty="0">
                <a:latin typeface="Consolas" charset="0"/>
              </a:rPr>
              <a:t> </a:t>
            </a:r>
            <a:r>
              <a:rPr lang="en-GB" sz="1600" dirty="0" err="1">
                <a:latin typeface="Consolas" charset="0"/>
              </a:rPr>
              <a:t>inf</a:t>
            </a:r>
            <a:r>
              <a:rPr lang="en-GB" sz="1600" dirty="0">
                <a:latin typeface="Consolas" charset="0"/>
              </a:rPr>
              <a:t>(filename); </a:t>
            </a:r>
            <a:r>
              <a:rPr lang="en-GB" sz="1600" dirty="0" err="1">
                <a:latin typeface="Consolas" charset="0"/>
              </a:rPr>
              <a:t>std</a:t>
            </a:r>
            <a:r>
              <a:rPr lang="en-GB" sz="1600" dirty="0">
                <a:latin typeface="Consolas" charset="0"/>
              </a:rPr>
              <a:t>::</a:t>
            </a:r>
            <a:r>
              <a:rPr lang="en-GB" sz="1600" dirty="0" err="1">
                <a:latin typeface="Consolas" charset="0"/>
              </a:rPr>
              <a:t>getline</a:t>
            </a:r>
            <a:r>
              <a:rPr lang="en-GB" sz="1600" dirty="0">
                <a:latin typeface="Consolas" charset="0"/>
              </a:rPr>
              <a:t>(</a:t>
            </a:r>
            <a:r>
              <a:rPr lang="en-GB" sz="1600" dirty="0" err="1">
                <a:latin typeface="Consolas" charset="0"/>
              </a:rPr>
              <a:t>inf</a:t>
            </a:r>
            <a:r>
              <a:rPr lang="en-GB" sz="1600" dirty="0">
                <a:latin typeface="Consolas" charset="0"/>
              </a:rPr>
              <a:t>, cache); ++</a:t>
            </a:r>
            <a:r>
              <a:rPr lang="en-GB" sz="1600" dirty="0" err="1">
                <a:latin typeface="Consolas" charset="0"/>
              </a:rPr>
              <a:t>i</a:t>
            </a:r>
            <a:r>
              <a:rPr lang="en-GB" sz="1600" dirty="0">
                <a:latin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		OUTPUT(cache);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	return </a:t>
            </a:r>
            <a:r>
              <a:rPr lang="en-GB" sz="1600" dirty="0" err="1">
                <a:latin typeface="Consolas" charset="0"/>
              </a:rPr>
              <a:t>i</a:t>
            </a:r>
            <a:r>
              <a:rPr lang="en-GB" sz="1600" dirty="0">
                <a:latin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Consolas" charset="0"/>
              </a:rPr>
              <a:t>std</a:t>
            </a:r>
            <a:r>
              <a:rPr lang="en-GB" sz="1600" dirty="0">
                <a:latin typeface="Consolas" charset="0"/>
              </a:rPr>
              <a:t>::vector&lt;</a:t>
            </a:r>
            <a:r>
              <a:rPr lang="en-GB" sz="1600" dirty="0" err="1">
                <a:latin typeface="Consolas" charset="0"/>
              </a:rPr>
              <a:t>std</a:t>
            </a:r>
            <a:r>
              <a:rPr lang="en-GB" sz="1600" dirty="0">
                <a:latin typeface="Consolas" charset="0"/>
              </a:rPr>
              <a:t>::string&gt; lines;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Consolas" charset="0"/>
              </a:rPr>
              <a:t>for_each_line</a:t>
            </a:r>
            <a:r>
              <a:rPr lang="en-GB" sz="1600" dirty="0">
                <a:latin typeface="Consolas" charset="0"/>
              </a:rPr>
              <a:t>("file.txt", [&amp;](</a:t>
            </a:r>
            <a:r>
              <a:rPr lang="en-GB" sz="1600" dirty="0" err="1">
                <a:latin typeface="Consolas" charset="0"/>
              </a:rPr>
              <a:t>const</a:t>
            </a:r>
            <a:r>
              <a:rPr lang="en-GB" sz="1600" dirty="0">
                <a:latin typeface="Consolas" charset="0"/>
              </a:rPr>
              <a:t> </a:t>
            </a:r>
            <a:r>
              <a:rPr lang="en-GB" sz="1600" dirty="0" err="1">
                <a:latin typeface="Consolas" charset="0"/>
              </a:rPr>
              <a:t>std</a:t>
            </a:r>
            <a:r>
              <a:rPr lang="en-GB" sz="1600" dirty="0">
                <a:latin typeface="Consolas" charset="0"/>
              </a:rPr>
              <a:t>::string&amp; line) { </a:t>
            </a:r>
            <a:r>
              <a:rPr lang="en-GB" sz="1600" dirty="0" err="1">
                <a:latin typeface="Consolas" charset="0"/>
              </a:rPr>
              <a:t>lines.push_back</a:t>
            </a:r>
            <a:r>
              <a:rPr lang="en-GB" sz="1600" dirty="0">
                <a:latin typeface="Consolas" charset="0"/>
              </a:rPr>
              <a:t>(line);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5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Anti-hacking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75329"/>
            <a:ext cx="10058400" cy="49261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template &lt;</a:t>
            </a:r>
            <a:r>
              <a:rPr lang="en-GB" sz="1600" dirty="0" err="1">
                <a:latin typeface="Consolas" charset="0"/>
              </a:rPr>
              <a:t>typename</a:t>
            </a:r>
            <a:r>
              <a:rPr lang="en-GB" sz="1600" dirty="0">
                <a:latin typeface="Consolas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Consolas" charset="0"/>
              </a:rPr>
              <a:t>size_t</a:t>
            </a:r>
            <a:r>
              <a:rPr lang="en-GB" sz="1600" dirty="0">
                <a:latin typeface="Consolas" charset="0"/>
              </a:rPr>
              <a:t> </a:t>
            </a:r>
            <a:r>
              <a:rPr lang="en-GB" sz="1600" dirty="0" err="1">
                <a:latin typeface="Consolas" charset="0"/>
              </a:rPr>
              <a:t>for_each_line</a:t>
            </a:r>
            <a:r>
              <a:rPr lang="en-GB" sz="1600" dirty="0">
                <a:latin typeface="Consolas" charset="0"/>
              </a:rPr>
              <a:t>(</a:t>
            </a:r>
            <a:r>
              <a:rPr lang="en-GB" sz="1600" dirty="0" err="1">
                <a:latin typeface="Consolas" charset="0"/>
              </a:rPr>
              <a:t>const</a:t>
            </a:r>
            <a:r>
              <a:rPr lang="en-GB" sz="1600" dirty="0">
                <a:latin typeface="Consolas" charset="0"/>
              </a:rPr>
              <a:t> char* filename, T OUTPUT)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	</a:t>
            </a:r>
            <a:r>
              <a:rPr lang="en-GB" sz="1600" dirty="0" err="1">
                <a:latin typeface="Consolas" charset="0"/>
              </a:rPr>
              <a:t>std</a:t>
            </a:r>
            <a:r>
              <a:rPr lang="en-GB" sz="1600" dirty="0">
                <a:latin typeface="Consolas" charset="0"/>
              </a:rPr>
              <a:t>::string cache;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	</a:t>
            </a:r>
            <a:r>
              <a:rPr lang="en-GB" sz="1600" dirty="0" err="1">
                <a:latin typeface="Consolas" charset="0"/>
              </a:rPr>
              <a:t>size_t</a:t>
            </a:r>
            <a:r>
              <a:rPr lang="en-GB" sz="1600" dirty="0">
                <a:latin typeface="Consolas" charset="0"/>
              </a:rPr>
              <a:t> </a:t>
            </a:r>
            <a:r>
              <a:rPr lang="en-GB" sz="1600" dirty="0" err="1">
                <a:latin typeface="Consolas" charset="0"/>
              </a:rPr>
              <a:t>i</a:t>
            </a:r>
            <a:r>
              <a:rPr lang="en-GB" sz="1600" dirty="0">
                <a:latin typeface="Consolas" charset="0"/>
              </a:rPr>
              <a:t>=0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	for (</a:t>
            </a:r>
            <a:r>
              <a:rPr lang="en-GB" sz="1600" dirty="0" err="1">
                <a:latin typeface="Consolas" charset="0"/>
              </a:rPr>
              <a:t>std</a:t>
            </a:r>
            <a:r>
              <a:rPr lang="en-GB" sz="1600" dirty="0">
                <a:latin typeface="Consolas" charset="0"/>
              </a:rPr>
              <a:t>::</a:t>
            </a:r>
            <a:r>
              <a:rPr lang="en-GB" sz="1600" dirty="0" err="1">
                <a:latin typeface="Consolas" charset="0"/>
              </a:rPr>
              <a:t>ifstream</a:t>
            </a:r>
            <a:r>
              <a:rPr lang="en-GB" sz="1600" dirty="0">
                <a:latin typeface="Consolas" charset="0"/>
              </a:rPr>
              <a:t> </a:t>
            </a:r>
            <a:r>
              <a:rPr lang="en-GB" sz="1600" dirty="0" err="1">
                <a:latin typeface="Consolas" charset="0"/>
              </a:rPr>
              <a:t>inf</a:t>
            </a:r>
            <a:r>
              <a:rPr lang="en-GB" sz="1600" dirty="0">
                <a:latin typeface="Consolas" charset="0"/>
              </a:rPr>
              <a:t>(filename); </a:t>
            </a:r>
            <a:r>
              <a:rPr lang="en-GB" sz="1600" dirty="0" err="1">
                <a:latin typeface="Consolas" charset="0"/>
              </a:rPr>
              <a:t>std</a:t>
            </a:r>
            <a:r>
              <a:rPr lang="en-GB" sz="1600" dirty="0">
                <a:latin typeface="Consolas" charset="0"/>
              </a:rPr>
              <a:t>::</a:t>
            </a:r>
            <a:r>
              <a:rPr lang="en-GB" sz="1600" dirty="0" err="1">
                <a:latin typeface="Consolas" charset="0"/>
              </a:rPr>
              <a:t>getline</a:t>
            </a:r>
            <a:r>
              <a:rPr lang="en-GB" sz="1600" dirty="0">
                <a:latin typeface="Consolas" charset="0"/>
              </a:rPr>
              <a:t>(</a:t>
            </a:r>
            <a:r>
              <a:rPr lang="en-GB" sz="1600" dirty="0" err="1">
                <a:latin typeface="Consolas" charset="0"/>
              </a:rPr>
              <a:t>inf</a:t>
            </a:r>
            <a:r>
              <a:rPr lang="en-GB" sz="1600" dirty="0">
                <a:latin typeface="Consolas" charset="0"/>
              </a:rPr>
              <a:t>, cache); ++</a:t>
            </a:r>
            <a:r>
              <a:rPr lang="en-GB" sz="1600" dirty="0" err="1">
                <a:latin typeface="Consolas" charset="0"/>
              </a:rPr>
              <a:t>i</a:t>
            </a:r>
            <a:r>
              <a:rPr lang="en-GB" sz="1600" dirty="0">
                <a:latin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		OUTPUT(cache);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	return </a:t>
            </a:r>
            <a:r>
              <a:rPr lang="en-GB" sz="1600" dirty="0" err="1">
                <a:latin typeface="Consolas" charset="0"/>
              </a:rPr>
              <a:t>i</a:t>
            </a:r>
            <a:r>
              <a:rPr lang="en-GB" sz="1600" dirty="0">
                <a:latin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Consolas" charset="0"/>
              </a:rPr>
              <a:t>std</a:t>
            </a:r>
            <a:r>
              <a:rPr lang="en-GB" sz="1600" dirty="0">
                <a:latin typeface="Consolas" charset="0"/>
              </a:rPr>
              <a:t>::vector&lt;</a:t>
            </a:r>
            <a:r>
              <a:rPr lang="en-GB" sz="1600" dirty="0" err="1">
                <a:latin typeface="Consolas" charset="0"/>
              </a:rPr>
              <a:t>std</a:t>
            </a:r>
            <a:r>
              <a:rPr lang="en-GB" sz="1600" dirty="0">
                <a:latin typeface="Consolas" charset="0"/>
              </a:rPr>
              <a:t>::string&gt; lines;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Consolas" charset="0"/>
              </a:rPr>
              <a:t>for_each_line</a:t>
            </a:r>
            <a:r>
              <a:rPr lang="en-GB" sz="1600" dirty="0">
                <a:latin typeface="Consolas" charset="0"/>
              </a:rPr>
              <a:t>("file.txt", [&amp;](</a:t>
            </a:r>
            <a:r>
              <a:rPr lang="en-GB" sz="1600" b="1" dirty="0" err="1">
                <a:solidFill>
                  <a:srgbClr val="FF0000"/>
                </a:solidFill>
                <a:latin typeface="Consolas" charset="0"/>
              </a:rPr>
              <a:t>std</a:t>
            </a:r>
            <a:r>
              <a:rPr lang="en-GB" sz="1600" b="1" dirty="0">
                <a:solidFill>
                  <a:srgbClr val="FF0000"/>
                </a:solidFill>
                <a:latin typeface="Consolas" charset="0"/>
              </a:rPr>
              <a:t>::string&amp;&amp; line</a:t>
            </a:r>
            <a:r>
              <a:rPr lang="en-GB" sz="1600" dirty="0">
                <a:latin typeface="Consolas" charset="0"/>
              </a:rPr>
              <a:t>) { </a:t>
            </a:r>
            <a:r>
              <a:rPr lang="en-GB" sz="1600" dirty="0" err="1">
                <a:latin typeface="Consolas" charset="0"/>
              </a:rPr>
              <a:t>lines.push_back</a:t>
            </a:r>
            <a:r>
              <a:rPr lang="en-GB" sz="1600" dirty="0">
                <a:latin typeface="Consolas" charset="0"/>
              </a:rPr>
              <a:t>(</a:t>
            </a:r>
            <a:r>
              <a:rPr lang="en-GB" sz="1600" b="1" dirty="0" err="1">
                <a:solidFill>
                  <a:srgbClr val="FF0000"/>
                </a:solidFill>
                <a:latin typeface="Consolas" charset="0"/>
              </a:rPr>
              <a:t>std</a:t>
            </a:r>
            <a:r>
              <a:rPr lang="en-GB" sz="1600" b="1" dirty="0">
                <a:solidFill>
                  <a:srgbClr val="FF0000"/>
                </a:solidFill>
                <a:latin typeface="Consolas" charset="0"/>
              </a:rPr>
              <a:t>::move(line)</a:t>
            </a:r>
            <a:r>
              <a:rPr lang="en-GB" sz="1600" dirty="0">
                <a:latin typeface="Consolas" charset="0"/>
              </a:rPr>
              <a:t>); });</a:t>
            </a:r>
          </a:p>
          <a:p>
            <a:pPr marL="0" indent="0">
              <a:lnSpc>
                <a:spcPct val="100000"/>
              </a:lnSpc>
              <a:buNone/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046689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Anti-hacking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75329"/>
            <a:ext cx="10058400" cy="492612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dirty="0">
                <a:latin typeface="Consolas" charset="0"/>
              </a:rPr>
              <a:t>template &lt;</a:t>
            </a:r>
            <a:r>
              <a:rPr lang="en-GB" sz="6400" dirty="0" err="1">
                <a:latin typeface="Consolas" charset="0"/>
              </a:rPr>
              <a:t>typename</a:t>
            </a:r>
            <a:r>
              <a:rPr lang="en-GB" sz="6400" dirty="0">
                <a:latin typeface="Consolas" charset="0"/>
              </a:rPr>
              <a:t> 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dirty="0" err="1">
                <a:latin typeface="Consolas" charset="0"/>
              </a:rPr>
              <a:t>size_t</a:t>
            </a:r>
            <a:r>
              <a:rPr lang="en-GB" sz="6400" dirty="0">
                <a:latin typeface="Consolas" charset="0"/>
              </a:rPr>
              <a:t> </a:t>
            </a:r>
            <a:r>
              <a:rPr lang="en-GB" sz="6400" dirty="0" err="1">
                <a:latin typeface="Consolas" charset="0"/>
              </a:rPr>
              <a:t>for_each_line</a:t>
            </a:r>
            <a:r>
              <a:rPr lang="en-GB" sz="6400" dirty="0">
                <a:latin typeface="Consolas" charset="0"/>
              </a:rPr>
              <a:t>(</a:t>
            </a:r>
            <a:r>
              <a:rPr lang="en-GB" sz="6400" dirty="0" err="1">
                <a:latin typeface="Consolas" charset="0"/>
              </a:rPr>
              <a:t>const</a:t>
            </a:r>
            <a:r>
              <a:rPr lang="en-GB" sz="6400" dirty="0">
                <a:latin typeface="Consolas" charset="0"/>
              </a:rPr>
              <a:t> char* filename, T OUTPUT)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dirty="0">
                <a:latin typeface="Consolas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dirty="0">
                <a:latin typeface="Consolas" charset="0"/>
              </a:rPr>
              <a:t>	</a:t>
            </a:r>
            <a:r>
              <a:rPr lang="en-GB" sz="6400" b="1" dirty="0" err="1">
                <a:solidFill>
                  <a:srgbClr val="00B0F0"/>
                </a:solidFill>
                <a:latin typeface="Consolas" charset="0"/>
              </a:rPr>
              <a:t>static_assert</a:t>
            </a:r>
            <a:r>
              <a:rPr lang="en-GB" sz="6400" b="1" dirty="0">
                <a:solidFill>
                  <a:srgbClr val="00B0F0"/>
                </a:solidFill>
                <a:latin typeface="Consolas" charset="0"/>
              </a:rPr>
              <a:t>(</a:t>
            </a:r>
            <a:r>
              <a:rPr lang="en-GB" sz="6400" b="1" dirty="0" err="1">
                <a:solidFill>
                  <a:srgbClr val="00B0F0"/>
                </a:solidFill>
                <a:latin typeface="Consolas" charset="0"/>
              </a:rPr>
              <a:t>std</a:t>
            </a:r>
            <a:r>
              <a:rPr lang="en-GB" sz="6400" b="1" dirty="0">
                <a:solidFill>
                  <a:srgbClr val="00B0F0"/>
                </a:solidFill>
                <a:latin typeface="Consolas" charset="0"/>
              </a:rPr>
              <a:t>::</a:t>
            </a:r>
            <a:r>
              <a:rPr lang="en-GB" sz="6400" b="1" dirty="0" err="1">
                <a:solidFill>
                  <a:srgbClr val="00B0F0"/>
                </a:solidFill>
                <a:latin typeface="Consolas" charset="0"/>
              </a:rPr>
              <a:t>is_invocable</a:t>
            </a:r>
            <a:r>
              <a:rPr lang="en-GB" sz="6400" b="1" dirty="0">
                <a:solidFill>
                  <a:srgbClr val="00B0F0"/>
                </a:solidFill>
                <a:latin typeface="Consolas" charset="0"/>
              </a:rPr>
              <a:t>&lt;T, </a:t>
            </a:r>
            <a:r>
              <a:rPr lang="en-GB" sz="6400" b="1" dirty="0" err="1">
                <a:solidFill>
                  <a:srgbClr val="00B0F0"/>
                </a:solidFill>
                <a:latin typeface="Consolas" charset="0"/>
              </a:rPr>
              <a:t>const</a:t>
            </a:r>
            <a:r>
              <a:rPr lang="en-GB" sz="6400" b="1" dirty="0">
                <a:solidFill>
                  <a:srgbClr val="00B0F0"/>
                </a:solidFill>
                <a:latin typeface="Consolas" charset="0"/>
              </a:rPr>
              <a:t> </a:t>
            </a:r>
            <a:r>
              <a:rPr lang="en-GB" sz="6400" b="1" dirty="0" err="1">
                <a:solidFill>
                  <a:srgbClr val="00B0F0"/>
                </a:solidFill>
                <a:latin typeface="Consolas" charset="0"/>
              </a:rPr>
              <a:t>std</a:t>
            </a:r>
            <a:r>
              <a:rPr lang="en-GB" sz="6400" b="1" dirty="0">
                <a:solidFill>
                  <a:srgbClr val="00B0F0"/>
                </a:solidFill>
                <a:latin typeface="Consolas" charset="0"/>
              </a:rPr>
              <a:t>::string&amp;&gt;::value, "wrong lambda");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dirty="0">
                <a:latin typeface="Consolas" charset="0"/>
              </a:rPr>
              <a:t>	</a:t>
            </a:r>
            <a:r>
              <a:rPr lang="en-GB" sz="6400" dirty="0" err="1">
                <a:latin typeface="Consolas" charset="0"/>
              </a:rPr>
              <a:t>std</a:t>
            </a:r>
            <a:r>
              <a:rPr lang="en-GB" sz="6400" dirty="0">
                <a:latin typeface="Consolas" charset="0"/>
              </a:rPr>
              <a:t>::string cache;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dirty="0">
                <a:latin typeface="Consolas" charset="0"/>
              </a:rPr>
              <a:t>	</a:t>
            </a:r>
            <a:r>
              <a:rPr lang="en-GB" sz="6400" dirty="0" err="1">
                <a:latin typeface="Consolas" charset="0"/>
              </a:rPr>
              <a:t>size_t</a:t>
            </a:r>
            <a:r>
              <a:rPr lang="en-GB" sz="6400" dirty="0">
                <a:latin typeface="Consolas" charset="0"/>
              </a:rPr>
              <a:t> </a:t>
            </a:r>
            <a:r>
              <a:rPr lang="en-GB" sz="6400" dirty="0" err="1">
                <a:latin typeface="Consolas" charset="0"/>
              </a:rPr>
              <a:t>i</a:t>
            </a:r>
            <a:r>
              <a:rPr lang="en-GB" sz="6400" dirty="0">
                <a:latin typeface="Consolas" charset="0"/>
              </a:rPr>
              <a:t>=0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dirty="0">
                <a:latin typeface="Consolas" charset="0"/>
              </a:rPr>
              <a:t>	for (</a:t>
            </a:r>
            <a:r>
              <a:rPr lang="en-GB" sz="6400" dirty="0" err="1">
                <a:latin typeface="Consolas" charset="0"/>
              </a:rPr>
              <a:t>std</a:t>
            </a:r>
            <a:r>
              <a:rPr lang="en-GB" sz="6400" dirty="0">
                <a:latin typeface="Consolas" charset="0"/>
              </a:rPr>
              <a:t>::</a:t>
            </a:r>
            <a:r>
              <a:rPr lang="en-GB" sz="6400" dirty="0" err="1">
                <a:latin typeface="Consolas" charset="0"/>
              </a:rPr>
              <a:t>ifstream</a:t>
            </a:r>
            <a:r>
              <a:rPr lang="en-GB" sz="6400" dirty="0">
                <a:latin typeface="Consolas" charset="0"/>
              </a:rPr>
              <a:t> </a:t>
            </a:r>
            <a:r>
              <a:rPr lang="en-GB" sz="6400" dirty="0" err="1">
                <a:latin typeface="Consolas" charset="0"/>
              </a:rPr>
              <a:t>inf</a:t>
            </a:r>
            <a:r>
              <a:rPr lang="en-GB" sz="6400" dirty="0">
                <a:latin typeface="Consolas" charset="0"/>
              </a:rPr>
              <a:t>(filename); </a:t>
            </a:r>
            <a:r>
              <a:rPr lang="en-GB" sz="6400" dirty="0" err="1">
                <a:latin typeface="Consolas" charset="0"/>
              </a:rPr>
              <a:t>std</a:t>
            </a:r>
            <a:r>
              <a:rPr lang="en-GB" sz="6400" dirty="0">
                <a:latin typeface="Consolas" charset="0"/>
              </a:rPr>
              <a:t>::</a:t>
            </a:r>
            <a:r>
              <a:rPr lang="en-GB" sz="6400" dirty="0" err="1">
                <a:latin typeface="Consolas" charset="0"/>
              </a:rPr>
              <a:t>getline</a:t>
            </a:r>
            <a:r>
              <a:rPr lang="en-GB" sz="6400" dirty="0">
                <a:latin typeface="Consolas" charset="0"/>
              </a:rPr>
              <a:t>(</a:t>
            </a:r>
            <a:r>
              <a:rPr lang="en-GB" sz="6400" dirty="0" err="1">
                <a:latin typeface="Consolas" charset="0"/>
              </a:rPr>
              <a:t>inf</a:t>
            </a:r>
            <a:r>
              <a:rPr lang="en-GB" sz="6400" dirty="0">
                <a:latin typeface="Consolas" charset="0"/>
              </a:rPr>
              <a:t>, cache); ++</a:t>
            </a:r>
            <a:r>
              <a:rPr lang="en-GB" sz="6400" dirty="0" err="1">
                <a:latin typeface="Consolas" charset="0"/>
              </a:rPr>
              <a:t>i</a:t>
            </a:r>
            <a:r>
              <a:rPr lang="en-GB" sz="6400" dirty="0">
                <a:latin typeface="Consolas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dirty="0">
                <a:latin typeface="Consolas" charset="0"/>
              </a:rPr>
              <a:t>		OUTPUT(</a:t>
            </a:r>
            <a:r>
              <a:rPr lang="en-GB" sz="6400" b="1" dirty="0" err="1">
                <a:solidFill>
                  <a:srgbClr val="00B0F0"/>
                </a:solidFill>
                <a:latin typeface="Consolas" charset="0"/>
              </a:rPr>
              <a:t>const_cast</a:t>
            </a:r>
            <a:r>
              <a:rPr lang="en-GB" sz="6400" b="1" dirty="0">
                <a:solidFill>
                  <a:srgbClr val="00B0F0"/>
                </a:solidFill>
                <a:latin typeface="Consolas" charset="0"/>
              </a:rPr>
              <a:t>&lt;</a:t>
            </a:r>
            <a:r>
              <a:rPr lang="en-GB" sz="6400" b="1" dirty="0" err="1">
                <a:solidFill>
                  <a:srgbClr val="00B0F0"/>
                </a:solidFill>
                <a:latin typeface="Consolas" charset="0"/>
              </a:rPr>
              <a:t>const</a:t>
            </a:r>
            <a:r>
              <a:rPr lang="en-GB" sz="6400" b="1" dirty="0">
                <a:solidFill>
                  <a:srgbClr val="00B0F0"/>
                </a:solidFill>
                <a:latin typeface="Consolas" charset="0"/>
              </a:rPr>
              <a:t> </a:t>
            </a:r>
            <a:r>
              <a:rPr lang="en-GB" sz="6400" b="1" dirty="0" err="1">
                <a:solidFill>
                  <a:srgbClr val="00B0F0"/>
                </a:solidFill>
                <a:latin typeface="Consolas" charset="0"/>
              </a:rPr>
              <a:t>std</a:t>
            </a:r>
            <a:r>
              <a:rPr lang="en-GB" sz="6400" b="1" dirty="0">
                <a:solidFill>
                  <a:srgbClr val="00B0F0"/>
                </a:solidFill>
                <a:latin typeface="Consolas" charset="0"/>
              </a:rPr>
              <a:t>::string&amp;&gt;(cache)</a:t>
            </a:r>
            <a:r>
              <a:rPr lang="en-GB" sz="6400" dirty="0">
                <a:latin typeface="Consolas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dirty="0">
                <a:latin typeface="Consolas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dirty="0">
                <a:latin typeface="Consolas" charset="0"/>
              </a:rPr>
              <a:t>	return </a:t>
            </a:r>
            <a:r>
              <a:rPr lang="en-GB" sz="6400" dirty="0" err="1">
                <a:latin typeface="Consolas" charset="0"/>
              </a:rPr>
              <a:t>i</a:t>
            </a:r>
            <a:r>
              <a:rPr lang="en-GB" sz="6400" dirty="0">
                <a:latin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dirty="0">
                <a:latin typeface="Consolas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6400" dirty="0">
              <a:latin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6400" dirty="0">
              <a:latin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6400" dirty="0">
              <a:latin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dirty="0" err="1">
                <a:latin typeface="Consolas" charset="0"/>
              </a:rPr>
              <a:t>std</a:t>
            </a:r>
            <a:r>
              <a:rPr lang="en-GB" sz="6400" dirty="0">
                <a:latin typeface="Consolas" charset="0"/>
              </a:rPr>
              <a:t>::vector&lt;</a:t>
            </a:r>
            <a:r>
              <a:rPr lang="en-GB" sz="6400" dirty="0" err="1">
                <a:latin typeface="Consolas" charset="0"/>
              </a:rPr>
              <a:t>std</a:t>
            </a:r>
            <a:r>
              <a:rPr lang="en-GB" sz="6400" dirty="0">
                <a:latin typeface="Consolas" charset="0"/>
              </a:rPr>
              <a:t>::string&gt; lines;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dirty="0" err="1">
                <a:latin typeface="Consolas" charset="0"/>
              </a:rPr>
              <a:t>for_each_line</a:t>
            </a:r>
            <a:r>
              <a:rPr lang="en-GB" sz="6400" dirty="0">
                <a:latin typeface="Consolas" charset="0"/>
              </a:rPr>
              <a:t>("file.txt", [&amp;](</a:t>
            </a:r>
            <a:r>
              <a:rPr lang="en-GB" sz="6400" b="1" dirty="0" err="1">
                <a:latin typeface="Consolas" charset="0"/>
              </a:rPr>
              <a:t>const</a:t>
            </a:r>
            <a:r>
              <a:rPr lang="en-GB" sz="6400" b="1" dirty="0">
                <a:latin typeface="Consolas" charset="0"/>
              </a:rPr>
              <a:t> </a:t>
            </a:r>
            <a:r>
              <a:rPr lang="en-GB" sz="6400" b="1" dirty="0" err="1">
                <a:latin typeface="Consolas" charset="0"/>
              </a:rPr>
              <a:t>std</a:t>
            </a:r>
            <a:r>
              <a:rPr lang="en-GB" sz="6400" b="1" dirty="0">
                <a:latin typeface="Consolas" charset="0"/>
              </a:rPr>
              <a:t>::string&amp; line</a:t>
            </a:r>
            <a:r>
              <a:rPr lang="en-GB" sz="6400" dirty="0">
                <a:latin typeface="Consolas" charset="0"/>
              </a:rPr>
              <a:t>) { </a:t>
            </a:r>
            <a:r>
              <a:rPr lang="en-GB" sz="6400" dirty="0" err="1">
                <a:latin typeface="Consolas" charset="0"/>
              </a:rPr>
              <a:t>lines.push_back</a:t>
            </a:r>
            <a:r>
              <a:rPr lang="en-GB" sz="6400" dirty="0">
                <a:latin typeface="Consolas" charset="0"/>
              </a:rPr>
              <a:t>(line); });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33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attenzione</a:t>
            </a:r>
            <a:r>
              <a:rPr lang="en-GB" dirty="0"/>
              <a:t> a non </a:t>
            </a:r>
            <a:r>
              <a:rPr lang="en-GB" dirty="0" err="1"/>
              <a:t>esagerare</a:t>
            </a:r>
            <a:r>
              <a:rPr lang="en-GB" dirty="0"/>
              <a:t> con </a:t>
            </a:r>
            <a:r>
              <a:rPr lang="en-GB" dirty="0" err="1"/>
              <a:t>i</a:t>
            </a:r>
            <a:r>
              <a:rPr lang="en-GB" dirty="0"/>
              <a:t> template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Troppi</a:t>
            </a:r>
            <a:r>
              <a:rPr lang="en-GB" dirty="0"/>
              <a:t> </a:t>
            </a:r>
            <a:r>
              <a:rPr lang="en-GB" dirty="0" err="1"/>
              <a:t>argomenti</a:t>
            </a:r>
            <a:r>
              <a:rPr lang="en-GB" dirty="0"/>
              <a:t> di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i="1" dirty="0"/>
              <a:t>unconstrained-T</a:t>
            </a:r>
            <a:r>
              <a:rPr lang="en-GB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err="1"/>
              <a:t>Rendono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codice</a:t>
            </a:r>
            <a:r>
              <a:rPr lang="en-GB" dirty="0"/>
              <a:t> difficile da </a:t>
            </a:r>
            <a:r>
              <a:rPr lang="en-GB" dirty="0" err="1"/>
              <a:t>leggere</a:t>
            </a: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err="1"/>
              <a:t>Riducono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controlli</a:t>
            </a:r>
            <a:r>
              <a:rPr lang="en-GB" dirty="0"/>
              <a:t> del </a:t>
            </a:r>
            <a:r>
              <a:rPr lang="en-GB" dirty="0" err="1"/>
              <a:t>compilatore</a:t>
            </a: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aumentare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tempo di </a:t>
            </a:r>
            <a:r>
              <a:rPr lang="en-GB" dirty="0" err="1"/>
              <a:t>compilazione</a:t>
            </a: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err="1"/>
              <a:t>Vulnerabili</a:t>
            </a:r>
            <a:r>
              <a:rPr lang="en-GB" dirty="0"/>
              <a:t> a </a:t>
            </a:r>
            <a:r>
              <a:rPr lang="en-GB" dirty="0" err="1"/>
              <a:t>casi</a:t>
            </a:r>
            <a:r>
              <a:rPr lang="en-GB" dirty="0"/>
              <a:t> di </a:t>
            </a:r>
            <a:r>
              <a:rPr lang="en-GB" dirty="0" err="1"/>
              <a:t>abuso</a:t>
            </a: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Possibili</a:t>
            </a:r>
            <a:r>
              <a:rPr lang="en-GB" dirty="0"/>
              <a:t> </a:t>
            </a:r>
            <a:r>
              <a:rPr lang="en-GB" dirty="0" err="1"/>
              <a:t>rimedi</a:t>
            </a:r>
            <a:r>
              <a:rPr lang="en-GB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err="1"/>
              <a:t>static_assert</a:t>
            </a:r>
            <a:r>
              <a:rPr lang="en-GB" dirty="0"/>
              <a:t>( </a:t>
            </a:r>
            <a:r>
              <a:rPr lang="en-GB" dirty="0" err="1"/>
              <a:t>std</a:t>
            </a:r>
            <a:r>
              <a:rPr lang="en-GB" dirty="0"/>
              <a:t>::</a:t>
            </a:r>
            <a:r>
              <a:rPr lang="en-GB" dirty="0" err="1"/>
              <a:t>is_invocable</a:t>
            </a:r>
            <a:r>
              <a:rPr lang="en-GB" dirty="0"/>
              <a:t>&lt;T, ARG1, ARG2&gt;::value , "wrong lambda");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const_cast&lt;const ARG&amp;&gt; esplicito sugli argomenti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err="1"/>
              <a:t>riuso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lambda </a:t>
            </a:r>
            <a:r>
              <a:rPr lang="en-GB" dirty="0" err="1"/>
              <a:t>mediante</a:t>
            </a:r>
            <a:r>
              <a:rPr lang="en-GB" dirty="0"/>
              <a:t> auto</a:t>
            </a:r>
          </a:p>
        </p:txBody>
      </p:sp>
    </p:spTree>
    <p:extLst>
      <p:ext uri="{BB962C8B-B14F-4D97-AF65-F5344CB8AC3E}">
        <p14:creationId xmlns:p14="http://schemas.microsoft.com/office/powerpoint/2010/main" val="36256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Un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device con input e output 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 C++ 98 lo </a:t>
            </a:r>
            <a:r>
              <a:rPr lang="en-US" dirty="0" err="1"/>
              <a:t>scambio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modellato</a:t>
            </a:r>
            <a:r>
              <a:rPr lang="en-US" dirty="0"/>
              <a:t> con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iteratori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1800" dirty="0" err="1">
                <a:latin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</a:rPr>
              <a:t>::copy(</a:t>
            </a:r>
            <a:r>
              <a:rPr lang="en-US" sz="1800" dirty="0" err="1">
                <a:latin typeface="Consolas" panose="020B0609020204030204" pitchFamily="49" charset="0"/>
              </a:rPr>
              <a:t>iBegin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iEnd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oBegin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Creare</a:t>
            </a:r>
            <a:r>
              <a:rPr lang="en-US" dirty="0"/>
              <a:t> un input è </a:t>
            </a:r>
            <a:r>
              <a:rPr lang="en-US" dirty="0" err="1"/>
              <a:t>piuttosto</a:t>
            </a:r>
            <a:r>
              <a:rPr lang="en-US" dirty="0"/>
              <a:t> </a:t>
            </a:r>
            <a:r>
              <a:rPr lang="en-US" dirty="0" err="1"/>
              <a:t>semplice</a:t>
            </a:r>
            <a:r>
              <a:rPr lang="en-US" dirty="0"/>
              <a:t>, </a:t>
            </a:r>
            <a:r>
              <a:rPr lang="en-US" dirty="0" err="1"/>
              <a:t>creare</a:t>
            </a:r>
            <a:r>
              <a:rPr lang="en-US" dirty="0"/>
              <a:t> un output no</a:t>
            </a:r>
          </a:p>
          <a:p>
            <a:pPr lvl="1">
              <a:buFont typeface="Wingdings" charset="2"/>
              <a:buChar char="§"/>
            </a:pPr>
            <a:r>
              <a:rPr lang="en-US" dirty="0" err="1"/>
              <a:t>L’output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multiplo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Lo storage di output ha </a:t>
            </a:r>
            <a:r>
              <a:rPr lang="en-US" dirty="0" err="1"/>
              <a:t>esigenze</a:t>
            </a:r>
            <a:r>
              <a:rPr lang="en-US" dirty="0"/>
              <a:t> diverse a </a:t>
            </a:r>
            <a:r>
              <a:rPr lang="en-US" dirty="0" err="1"/>
              <a:t>seconda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step </a:t>
            </a:r>
            <a:r>
              <a:rPr lang="en-US" dirty="0" err="1"/>
              <a:t>successivo</a:t>
            </a:r>
            <a:r>
              <a:rPr lang="en-US" dirty="0"/>
              <a:t> </a:t>
            </a:r>
            <a:r>
              <a:rPr lang="en-US" dirty="0" err="1"/>
              <a:t>dell’algoritmo</a:t>
            </a:r>
            <a:endParaRPr lang="en-US" dirty="0"/>
          </a:p>
          <a:p>
            <a:pPr lvl="2">
              <a:buFont typeface="Wingdings" charset="2"/>
              <a:buChar char="§"/>
            </a:pPr>
            <a:r>
              <a:rPr lang="en-US" dirty="0" err="1"/>
              <a:t>Copiare</a:t>
            </a:r>
            <a:r>
              <a:rPr lang="en-US" dirty="0"/>
              <a:t> in un vector, list, set</a:t>
            </a:r>
            <a:r>
              <a:rPr lang="mr-IN" dirty="0"/>
              <a:t>…</a:t>
            </a:r>
            <a:endParaRPr lang="en-US" dirty="0"/>
          </a:p>
          <a:p>
            <a:pPr lvl="2">
              <a:buFont typeface="Wingdings" charset="2"/>
              <a:buChar char="§"/>
            </a:pPr>
            <a:r>
              <a:rPr lang="en-US" dirty="0" err="1"/>
              <a:t>Spostare</a:t>
            </a:r>
            <a:r>
              <a:rPr lang="en-US" dirty="0"/>
              <a:t> con move</a:t>
            </a:r>
          </a:p>
          <a:p>
            <a:pPr lvl="2">
              <a:buFont typeface="Wingdings" charset="2"/>
              <a:buChar char="§"/>
            </a:pPr>
            <a:r>
              <a:rPr lang="en-US" dirty="0" err="1"/>
              <a:t>Usare</a:t>
            </a:r>
            <a:r>
              <a:rPr lang="en-US" dirty="0"/>
              <a:t> emplace</a:t>
            </a:r>
          </a:p>
        </p:txBody>
      </p:sp>
    </p:spTree>
    <p:extLst>
      <p:ext uri="{BB962C8B-B14F-4D97-AF65-F5344CB8AC3E}">
        <p14:creationId xmlns:p14="http://schemas.microsoft.com/office/powerpoint/2010/main" val="2103130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 </a:t>
            </a:r>
            <a:r>
              <a:rPr lang="en-GB" dirty="0" err="1"/>
              <a:t>piccola</a:t>
            </a:r>
            <a:r>
              <a:rPr lang="en-GB" dirty="0"/>
              <a:t> dose di TMP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volte è utile </a:t>
            </a:r>
            <a:r>
              <a:rPr lang="en-GB" dirty="0" err="1"/>
              <a:t>dedurre</a:t>
            </a:r>
            <a:r>
              <a:rPr lang="en-GB" dirty="0"/>
              <a:t> </a:t>
            </a:r>
            <a:r>
              <a:rPr lang="en-GB" dirty="0" err="1"/>
              <a:t>quali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argomenti</a:t>
            </a:r>
            <a:r>
              <a:rPr lang="en-GB" dirty="0"/>
              <a:t> </a:t>
            </a:r>
            <a:r>
              <a:rPr lang="en-GB" dirty="0" err="1"/>
              <a:t>dell’oggetto</a:t>
            </a:r>
            <a:r>
              <a:rPr lang="en-GB" dirty="0"/>
              <a:t> lambda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semplice</a:t>
            </a:r>
            <a:r>
              <a:rPr lang="en-GB" dirty="0"/>
              <a:t>: </a:t>
            </a:r>
            <a:r>
              <a:rPr lang="en-GB" dirty="0" err="1"/>
              <a:t>controllare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corretta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marL="72000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latin typeface="Consolas" charset="0"/>
              </a:rPr>
              <a:t>static_assert</a:t>
            </a:r>
            <a:r>
              <a:rPr lang="en-GB" sz="2000" b="1" dirty="0">
                <a:latin typeface="Consolas" charset="0"/>
              </a:rPr>
              <a:t>(</a:t>
            </a:r>
            <a:r>
              <a:rPr lang="en-GB" sz="2000" b="1" dirty="0" err="1">
                <a:latin typeface="Consolas" charset="0"/>
              </a:rPr>
              <a:t>std</a:t>
            </a:r>
            <a:r>
              <a:rPr lang="en-GB" sz="2000" b="1" dirty="0">
                <a:latin typeface="Consolas" charset="0"/>
              </a:rPr>
              <a:t>::</a:t>
            </a:r>
            <a:r>
              <a:rPr lang="en-GB" sz="2000" b="1" dirty="0" err="1">
                <a:latin typeface="Consolas" charset="0"/>
              </a:rPr>
              <a:t>is_invocable</a:t>
            </a:r>
            <a:r>
              <a:rPr lang="en-GB" sz="2000" b="1" dirty="0">
                <a:latin typeface="Consolas" charset="0"/>
              </a:rPr>
              <a:t>&lt;T, </a:t>
            </a:r>
            <a:r>
              <a:rPr lang="en-GB" sz="2000" b="1" dirty="0" err="1">
                <a:latin typeface="Consolas" charset="0"/>
              </a:rPr>
              <a:t>const</a:t>
            </a:r>
            <a:r>
              <a:rPr lang="en-GB" sz="2000" b="1" dirty="0">
                <a:latin typeface="Consolas" charset="0"/>
              </a:rPr>
              <a:t> </a:t>
            </a:r>
            <a:r>
              <a:rPr lang="en-GB" sz="2000" b="1" dirty="0" err="1">
                <a:latin typeface="Consolas" charset="0"/>
              </a:rPr>
              <a:t>std</a:t>
            </a:r>
            <a:r>
              <a:rPr lang="en-GB" sz="2000" b="1" dirty="0">
                <a:latin typeface="Consolas" charset="0"/>
              </a:rPr>
              <a:t>::string&amp;&gt;::value, "wrong lambda");</a:t>
            </a:r>
          </a:p>
          <a:p>
            <a:pPr marL="72000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nsolas" charset="0"/>
              </a:rPr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249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 </a:t>
            </a:r>
            <a:r>
              <a:rPr lang="en-GB" dirty="0" err="1"/>
              <a:t>piccola</a:t>
            </a:r>
            <a:r>
              <a:rPr lang="en-GB" dirty="0"/>
              <a:t> dose di TMP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L’algoritmo</a:t>
            </a:r>
            <a:r>
              <a:rPr lang="en-GB" dirty="0"/>
              <a:t> </a:t>
            </a:r>
            <a:r>
              <a:rPr lang="en-GB" dirty="0" err="1"/>
              <a:t>potrebbe</a:t>
            </a:r>
            <a:r>
              <a:rPr lang="en-GB" dirty="0"/>
              <a:t> </a:t>
            </a:r>
            <a:r>
              <a:rPr lang="en-GB" dirty="0" err="1"/>
              <a:t>modificarsi</a:t>
            </a:r>
            <a:r>
              <a:rPr lang="en-GB" dirty="0"/>
              <a:t> a </a:t>
            </a:r>
            <a:r>
              <a:rPr lang="en-GB" dirty="0" err="1"/>
              <a:t>seconda</a:t>
            </a:r>
            <a:r>
              <a:rPr lang="en-GB" dirty="0"/>
              <a:t> di un </a:t>
            </a:r>
            <a:r>
              <a:rPr lang="en-GB" dirty="0" err="1"/>
              <a:t>argomento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lambda</a:t>
            </a:r>
            <a:br>
              <a:rPr lang="en-GB" dirty="0"/>
            </a:b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// OUTPUT </a:t>
            </a:r>
            <a:r>
              <a:rPr lang="en-GB" sz="1800" dirty="0" err="1">
                <a:latin typeface="Consolas" panose="020B0609020204030204" pitchFamily="49" charset="0"/>
              </a:rPr>
              <a:t>può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ricevere</a:t>
            </a:r>
            <a:r>
              <a:rPr lang="en-GB" sz="1800" dirty="0">
                <a:latin typeface="Consolas" panose="020B0609020204030204" pitchFamily="49" charset="0"/>
              </a:rPr>
              <a:t> “string” </a:t>
            </a:r>
            <a:r>
              <a:rPr lang="en-GB" sz="1800" dirty="0" err="1">
                <a:latin typeface="Consolas" panose="020B0609020204030204" pitchFamily="49" charset="0"/>
              </a:rPr>
              <a:t>oppure</a:t>
            </a:r>
            <a:r>
              <a:rPr lang="en-GB" sz="1800" dirty="0">
                <a:latin typeface="Consolas" panose="020B0609020204030204" pitchFamily="49" charset="0"/>
              </a:rPr>
              <a:t> “vector&lt;string&gt;”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// </a:t>
            </a:r>
            <a:r>
              <a:rPr lang="en-GB" sz="1800" dirty="0" err="1">
                <a:latin typeface="Consolas" panose="020B0609020204030204" pitchFamily="49" charset="0"/>
              </a:rPr>
              <a:t>nel</a:t>
            </a:r>
            <a:r>
              <a:rPr lang="en-GB" sz="1800" dirty="0">
                <a:latin typeface="Consolas" panose="020B0609020204030204" pitchFamily="49" charset="0"/>
              </a:rPr>
              <a:t> secondo </a:t>
            </a:r>
            <a:r>
              <a:rPr lang="en-GB" sz="1800" dirty="0" err="1">
                <a:latin typeface="Consolas" panose="020B0609020204030204" pitchFamily="49" charset="0"/>
              </a:rPr>
              <a:t>caso</a:t>
            </a:r>
            <a:r>
              <a:rPr lang="en-GB" sz="1800" dirty="0">
                <a:latin typeface="Consolas" panose="020B0609020204030204" pitchFamily="49" charset="0"/>
              </a:rPr>
              <a:t>, la </a:t>
            </a:r>
            <a:r>
              <a:rPr lang="en-GB" sz="1800" dirty="0" err="1">
                <a:latin typeface="Consolas" panose="020B0609020204030204" pitchFamily="49" charset="0"/>
              </a:rPr>
              <a:t>riga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viene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tokenizzata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usando</a:t>
            </a:r>
            <a:r>
              <a:rPr lang="en-GB" sz="1800" dirty="0">
                <a:latin typeface="Consolas" panose="020B0609020204030204" pitchFamily="49" charset="0"/>
              </a:rPr>
              <a:t> WHITESPACE</a:t>
            </a:r>
          </a:p>
          <a:p>
            <a:pPr marL="72000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nsolas" charset="0"/>
              </a:rPr>
              <a:t/>
            </a:r>
            <a:br>
              <a:rPr lang="en-GB" sz="1800" dirty="0">
                <a:latin typeface="Consolas" charset="0"/>
              </a:rPr>
            </a:br>
            <a:r>
              <a:rPr lang="en-GB" sz="1800" dirty="0">
                <a:latin typeface="Consolas" charset="0"/>
              </a:rPr>
              <a:t>template &lt;char... WHITESPACE, </a:t>
            </a:r>
            <a:r>
              <a:rPr lang="en-GB" sz="1800" dirty="0" err="1">
                <a:latin typeface="Consolas" charset="0"/>
              </a:rPr>
              <a:t>typename</a:t>
            </a:r>
            <a:r>
              <a:rPr lang="en-GB" sz="1800" dirty="0">
                <a:latin typeface="Consolas" charset="0"/>
              </a:rPr>
              <a:t> T&gt;</a:t>
            </a:r>
          </a:p>
          <a:p>
            <a:pPr marL="72000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Consolas" charset="0"/>
              </a:rPr>
              <a:t>size_t</a:t>
            </a:r>
            <a:r>
              <a:rPr lang="en-GB" sz="1800" dirty="0">
                <a:latin typeface="Consolas" charset="0"/>
              </a:rPr>
              <a:t> </a:t>
            </a:r>
            <a:r>
              <a:rPr lang="en-GB" sz="1800" dirty="0" err="1">
                <a:latin typeface="Consolas" charset="0"/>
              </a:rPr>
              <a:t>for_each_line</a:t>
            </a:r>
            <a:r>
              <a:rPr lang="en-GB" sz="1800" dirty="0">
                <a:latin typeface="Consolas" charset="0"/>
              </a:rPr>
              <a:t>(</a:t>
            </a:r>
            <a:r>
              <a:rPr lang="en-GB" sz="1800" dirty="0" err="1">
                <a:latin typeface="Consolas" charset="0"/>
              </a:rPr>
              <a:t>const</a:t>
            </a:r>
            <a:r>
              <a:rPr lang="en-GB" sz="1800" dirty="0">
                <a:latin typeface="Consolas" charset="0"/>
              </a:rPr>
              <a:t> char* filename, T OUTPUT)</a:t>
            </a:r>
          </a:p>
          <a:p>
            <a:pPr marL="72000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nsolas" charset="0"/>
              </a:rPr>
              <a:t>{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</a:endParaRPr>
          </a:p>
          <a:p>
            <a:pPr marL="72000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1522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 </a:t>
            </a:r>
            <a:r>
              <a:rPr lang="en-GB" dirty="0" err="1"/>
              <a:t>piccola</a:t>
            </a:r>
            <a:r>
              <a:rPr lang="en-GB" dirty="0"/>
              <a:t> dose di TMP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template &lt;</a:t>
            </a:r>
            <a:r>
              <a:rPr lang="en-GB" sz="1600" dirty="0" err="1">
                <a:latin typeface="Consolas" panose="020B0609020204030204" pitchFamily="49" charset="0"/>
              </a:rPr>
              <a:t>size_t</a:t>
            </a:r>
            <a:r>
              <a:rPr lang="en-GB" sz="1600" dirty="0">
                <a:latin typeface="Consolas" panose="020B0609020204030204" pitchFamily="49" charset="0"/>
              </a:rPr>
              <a:t> N,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struct </a:t>
            </a:r>
            <a:r>
              <a:rPr lang="en-GB" sz="1600" dirty="0" err="1">
                <a:latin typeface="Consolas" panose="020B0609020204030204" pitchFamily="49" charset="0"/>
              </a:rPr>
              <a:t>nth_argument</a:t>
            </a:r>
            <a:r>
              <a:rPr lang="en-GB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</a:rPr>
              <a:t>// se T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è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</a:rPr>
              <a:t> un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funtore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che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prende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</a:rPr>
              <a:t> (A1,A2</a:t>
            </a:r>
            <a:r>
              <a:rPr lang="mr-IN" sz="1600" dirty="0">
                <a:solidFill>
                  <a:srgbClr val="00B0F0"/>
                </a:solidFill>
                <a:latin typeface="Consolas" panose="020B0609020204030204" pitchFamily="49" charset="0"/>
              </a:rPr>
              <a:t>…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//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nth_argument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</a:rPr>
              <a:t>&lt;0, T&gt;::type == A1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//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nth_argument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</a:rPr>
              <a:t>&lt;1, T&gt;::type == A2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</a:rPr>
              <a:t>//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ecc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71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 </a:t>
            </a:r>
            <a:r>
              <a:rPr lang="en-GB" dirty="0" err="1"/>
              <a:t>piccola</a:t>
            </a:r>
            <a:r>
              <a:rPr lang="en-GB" dirty="0"/>
              <a:t> dose di TMP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template &lt;</a:t>
            </a:r>
            <a:r>
              <a:rPr lang="en-GB" sz="1600" dirty="0" err="1">
                <a:latin typeface="Consolas" panose="020B0609020204030204" pitchFamily="49" charset="0"/>
              </a:rPr>
              <a:t>size_t</a:t>
            </a:r>
            <a:r>
              <a:rPr lang="en-GB" sz="1600" dirty="0">
                <a:latin typeface="Consolas" panose="020B0609020204030204" pitchFamily="49" charset="0"/>
              </a:rPr>
              <a:t> N,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struct </a:t>
            </a:r>
            <a:r>
              <a:rPr lang="en-GB" sz="1600" dirty="0" err="1">
                <a:latin typeface="Consolas" panose="020B0609020204030204" pitchFamily="49" charset="0"/>
              </a:rPr>
              <a:t>nth_argument</a:t>
            </a:r>
            <a:r>
              <a:rPr lang="en-GB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template &lt;</a:t>
            </a:r>
            <a:r>
              <a:rPr lang="en-GB" sz="1600" dirty="0" err="1">
                <a:latin typeface="Consolas" panose="020B0609020204030204" pitchFamily="49" charset="0"/>
              </a:rPr>
              <a:t>size_t</a:t>
            </a:r>
            <a:r>
              <a:rPr lang="en-GB" sz="1600" dirty="0">
                <a:latin typeface="Consolas" panose="020B0609020204030204" pitchFamily="49" charset="0"/>
              </a:rPr>
              <a:t> N,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... A&gt;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struct helper;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template &lt;</a:t>
            </a:r>
            <a:r>
              <a:rPr lang="en-GB" sz="1600" dirty="0" err="1">
                <a:latin typeface="Consolas" panose="020B0609020204030204" pitchFamily="49" charset="0"/>
              </a:rPr>
              <a:t>size_t</a:t>
            </a:r>
            <a:r>
              <a:rPr lang="en-GB" sz="1600" dirty="0">
                <a:latin typeface="Consolas" panose="020B0609020204030204" pitchFamily="49" charset="0"/>
              </a:rPr>
              <a:t> N,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 R,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... A&gt;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struct </a:t>
            </a:r>
            <a:r>
              <a:rPr lang="en-GB" sz="1600" dirty="0" err="1">
                <a:latin typeface="Consolas" panose="020B0609020204030204" pitchFamily="49" charset="0"/>
              </a:rPr>
              <a:t>nth_argument</a:t>
            </a:r>
            <a:r>
              <a:rPr lang="en-GB" sz="1600" dirty="0">
                <a:latin typeface="Consolas" panose="020B0609020204030204" pitchFamily="49" charset="0"/>
              </a:rPr>
              <a:t>&lt;N, R(*)(A...)&gt; : helper&lt;N, A...&gt; {};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template &lt;</a:t>
            </a:r>
            <a:r>
              <a:rPr lang="en-GB" sz="1600" dirty="0" err="1">
                <a:latin typeface="Consolas" panose="020B0609020204030204" pitchFamily="49" charset="0"/>
              </a:rPr>
              <a:t>size_t</a:t>
            </a:r>
            <a:r>
              <a:rPr lang="en-GB" sz="1600" dirty="0">
                <a:latin typeface="Consolas" panose="020B0609020204030204" pitchFamily="49" charset="0"/>
              </a:rPr>
              <a:t> N,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 R,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 T,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... A&gt;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struct </a:t>
            </a:r>
            <a:r>
              <a:rPr lang="en-GB" sz="1600" dirty="0" err="1">
                <a:latin typeface="Consolas" panose="020B0609020204030204" pitchFamily="49" charset="0"/>
              </a:rPr>
              <a:t>nth_argument</a:t>
            </a:r>
            <a:r>
              <a:rPr lang="en-GB" sz="1600" dirty="0">
                <a:latin typeface="Consolas" panose="020B0609020204030204" pitchFamily="49" charset="0"/>
              </a:rPr>
              <a:t>&lt;N, R(T::*)(A...)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&gt; : helper&lt;N, A...&gt; {};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template &lt;</a:t>
            </a:r>
            <a:r>
              <a:rPr lang="en-GB" sz="1600" dirty="0" err="1">
                <a:latin typeface="Consolas" panose="020B0609020204030204" pitchFamily="49" charset="0"/>
              </a:rPr>
              <a:t>size_t</a:t>
            </a:r>
            <a:r>
              <a:rPr lang="en-GB" sz="1600" dirty="0">
                <a:latin typeface="Consolas" panose="020B0609020204030204" pitchFamily="49" charset="0"/>
              </a:rPr>
              <a:t> N,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struct </a:t>
            </a:r>
            <a:r>
              <a:rPr lang="en-GB" sz="1600" dirty="0" err="1">
                <a:latin typeface="Consolas" panose="020B0609020204030204" pitchFamily="49" charset="0"/>
              </a:rPr>
              <a:t>nth_argument</a:t>
            </a:r>
            <a:r>
              <a:rPr lang="en-GB" sz="1600" dirty="0">
                <a:latin typeface="Consolas" panose="020B0609020204030204" pitchFamily="49" charset="0"/>
              </a:rPr>
              <a:t> : </a:t>
            </a:r>
            <a:r>
              <a:rPr lang="en-GB" sz="1600" dirty="0" err="1">
                <a:latin typeface="Consolas" panose="020B0609020204030204" pitchFamily="49" charset="0"/>
              </a:rPr>
              <a:t>nth_argument</a:t>
            </a:r>
            <a:r>
              <a:rPr lang="en-GB" sz="1600" dirty="0">
                <a:latin typeface="Consolas" panose="020B0609020204030204" pitchFamily="49" charset="0"/>
              </a:rPr>
              <a:t>&lt;N, </a:t>
            </a:r>
            <a:r>
              <a:rPr lang="en-GB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decltype</a:t>
            </a:r>
            <a:r>
              <a:rPr lang="en-GB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(&amp;T::operator())</a:t>
            </a:r>
            <a:r>
              <a:rPr lang="en-GB" sz="1600" dirty="0">
                <a:latin typeface="Consolas" panose="020B0609020204030204" pitchFamily="49" charset="0"/>
              </a:rPr>
              <a:t>&gt; {};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58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 </a:t>
            </a:r>
            <a:r>
              <a:rPr lang="en-GB" dirty="0" err="1"/>
              <a:t>piccola</a:t>
            </a:r>
            <a:r>
              <a:rPr lang="en-GB" dirty="0"/>
              <a:t> dose di TMP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template &lt;</a:t>
            </a:r>
            <a:r>
              <a:rPr lang="en-GB" sz="1600" dirty="0" err="1">
                <a:latin typeface="Consolas" panose="020B0609020204030204" pitchFamily="49" charset="0"/>
              </a:rPr>
              <a:t>size_t</a:t>
            </a:r>
            <a:r>
              <a:rPr lang="en-GB" sz="1600" dirty="0">
                <a:latin typeface="Consolas" panose="020B0609020204030204" pitchFamily="49" charset="0"/>
              </a:rPr>
              <a:t> N,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...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struct helper;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template &lt;</a:t>
            </a:r>
            <a:r>
              <a:rPr lang="en-GB" sz="1600" dirty="0" err="1">
                <a:latin typeface="Consolas" panose="020B0609020204030204" pitchFamily="49" charset="0"/>
              </a:rPr>
              <a:t>size_t</a:t>
            </a:r>
            <a:r>
              <a:rPr lang="en-GB" sz="1600" dirty="0">
                <a:latin typeface="Consolas" panose="020B0609020204030204" pitchFamily="49" charset="0"/>
              </a:rPr>
              <a:t> N,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 T1,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...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struct helper&lt;N, T1, T...&gt; : helper&lt;N-1, T...&gt; {};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template &lt;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 T1,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...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struct helper&lt;0, T1, T...&gt;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      using type = </a:t>
            </a:r>
            <a:r>
              <a:rPr lang="en-GB" sz="1600" dirty="0" err="1">
                <a:latin typeface="Consolas" panose="020B0609020204030204" pitchFamily="49" charset="0"/>
              </a:rPr>
              <a:t>std</a:t>
            </a:r>
            <a:r>
              <a:rPr lang="en-GB" sz="1600" dirty="0">
                <a:latin typeface="Consolas" panose="020B0609020204030204" pitchFamily="49" charset="0"/>
              </a:rPr>
              <a:t>::</a:t>
            </a:r>
            <a:r>
              <a:rPr lang="en-GB" sz="1600" dirty="0" err="1">
                <a:latin typeface="Consolas" panose="020B0609020204030204" pitchFamily="49" charset="0"/>
              </a:rPr>
              <a:t>remove_cv_t</a:t>
            </a:r>
            <a:r>
              <a:rPr lang="en-GB" sz="1600" dirty="0">
                <a:latin typeface="Consolas" panose="020B0609020204030204" pitchFamily="49" charset="0"/>
              </a:rPr>
              <a:t>&lt; </a:t>
            </a:r>
            <a:r>
              <a:rPr lang="en-GB" sz="1600" dirty="0" err="1">
                <a:latin typeface="Consolas" panose="020B0609020204030204" pitchFamily="49" charset="0"/>
              </a:rPr>
              <a:t>std</a:t>
            </a:r>
            <a:r>
              <a:rPr lang="en-GB" sz="1600" dirty="0">
                <a:latin typeface="Consolas" panose="020B0609020204030204" pitchFamily="49" charset="0"/>
              </a:rPr>
              <a:t>::</a:t>
            </a:r>
            <a:r>
              <a:rPr lang="en-GB" sz="1600" dirty="0" err="1">
                <a:latin typeface="Consolas" panose="020B0609020204030204" pitchFamily="49" charset="0"/>
              </a:rPr>
              <a:t>remove_reference_t</a:t>
            </a:r>
            <a:r>
              <a:rPr lang="en-GB" sz="1600" dirty="0">
                <a:latin typeface="Consolas" panose="020B0609020204030204" pitchFamily="49" charset="0"/>
              </a:rPr>
              <a:t>&lt;T1&gt; &gt;;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template &lt;&gt;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struct helper&lt;0&gt;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      using type = void;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75854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 </a:t>
            </a:r>
            <a:r>
              <a:rPr lang="en-GB" dirty="0" err="1"/>
              <a:t>piccola</a:t>
            </a:r>
            <a:r>
              <a:rPr lang="en-GB" dirty="0"/>
              <a:t> dose di TMP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36142"/>
            <a:ext cx="9380220" cy="49261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Consolas" panose="020B0609020204030204" pitchFamily="49" charset="0"/>
              </a:rPr>
              <a:t>template &lt;</a:t>
            </a:r>
            <a:r>
              <a:rPr lang="en-GB" sz="1600" b="1" dirty="0" err="1">
                <a:latin typeface="Consolas" panose="020B0609020204030204" pitchFamily="49" charset="0"/>
              </a:rPr>
              <a:t>typename</a:t>
            </a:r>
            <a:r>
              <a:rPr lang="en-GB" sz="1600" b="1" dirty="0">
                <a:latin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Consolas" panose="020B0609020204030204" pitchFamily="49" charset="0"/>
              </a:rPr>
              <a:t>void invoke(T f, string&amp; s, vector&lt;string&gt;&amp;  , </a:t>
            </a:r>
            <a:r>
              <a:rPr lang="en-GB" sz="1600" b="1" dirty="0" err="1">
                <a:latin typeface="Consolas" panose="020B0609020204030204" pitchFamily="49" charset="0"/>
              </a:rPr>
              <a:t>true_type</a:t>
            </a:r>
            <a:r>
              <a:rPr lang="en-GB" sz="1600" b="1" dirty="0">
                <a:latin typeface="Consolas" panose="020B0609020204030204" pitchFamily="49" charset="0"/>
              </a:rPr>
              <a:t>) { f(s);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Consolas" panose="020B0609020204030204" pitchFamily="49" charset="0"/>
              </a:rPr>
              <a:t>template &lt;</a:t>
            </a:r>
            <a:r>
              <a:rPr lang="en-GB" sz="1600" b="1" dirty="0" err="1">
                <a:latin typeface="Consolas" panose="020B0609020204030204" pitchFamily="49" charset="0"/>
              </a:rPr>
              <a:t>typename</a:t>
            </a:r>
            <a:r>
              <a:rPr lang="en-GB" sz="1600" b="1" dirty="0">
                <a:latin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Consolas" panose="020B0609020204030204" pitchFamily="49" charset="0"/>
              </a:rPr>
              <a:t>void invoke(T f, string&amp;  , vector&lt;string&gt;&amp; v, </a:t>
            </a:r>
            <a:r>
              <a:rPr lang="en-GB" sz="1600" b="1" dirty="0" err="1">
                <a:latin typeface="Consolas" panose="020B0609020204030204" pitchFamily="49" charset="0"/>
              </a:rPr>
              <a:t>false_type</a:t>
            </a:r>
            <a:r>
              <a:rPr lang="en-GB" sz="1600" b="1" dirty="0">
                <a:latin typeface="Consolas" panose="020B0609020204030204" pitchFamily="49" charset="0"/>
              </a:rPr>
              <a:t>) { f(v);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template &lt;char... WHITESPACE,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Consolas" panose="020B0609020204030204" pitchFamily="49" charset="0"/>
              </a:rPr>
              <a:t>size_t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for_every_line</a:t>
            </a:r>
            <a:r>
              <a:rPr lang="en-GB" sz="1600" dirty="0">
                <a:latin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char* filename, T OUTPUT)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  </a:t>
            </a:r>
            <a:r>
              <a:rPr lang="en-GB" sz="1600" dirty="0" err="1">
                <a:latin typeface="Consolas" panose="020B0609020204030204" pitchFamily="49" charset="0"/>
              </a:rPr>
              <a:t>static_assert</a:t>
            </a:r>
            <a:r>
              <a:rPr lang="en-GB" sz="1600" dirty="0">
                <a:latin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std</a:t>
            </a:r>
            <a:r>
              <a:rPr lang="en-GB" sz="1600" dirty="0">
                <a:latin typeface="Consolas" panose="020B0609020204030204" pitchFamily="49" charset="0"/>
              </a:rPr>
              <a:t>::</a:t>
            </a:r>
            <a:r>
              <a:rPr lang="en-GB" sz="1600" dirty="0" err="1">
                <a:latin typeface="Consolas" panose="020B0609020204030204" pitchFamily="49" charset="0"/>
              </a:rPr>
              <a:t>is_same</a:t>
            </a:r>
            <a:r>
              <a:rPr lang="en-GB" sz="1600" dirty="0">
                <a:latin typeface="Consolas" panose="020B0609020204030204" pitchFamily="49" charset="0"/>
              </a:rPr>
              <a:t>&lt;void,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nth_argument</a:t>
            </a:r>
            <a:r>
              <a:rPr lang="en-GB" sz="1600" dirty="0">
                <a:latin typeface="Consolas" panose="020B0609020204030204" pitchFamily="49" charset="0"/>
              </a:rPr>
              <a:t>&lt;1, T&gt;::type&gt;::value,   "invalid </a:t>
            </a:r>
            <a:r>
              <a:rPr lang="en-GB" sz="1600" dirty="0" err="1">
                <a:latin typeface="Consolas" panose="020B0609020204030204" pitchFamily="49" charset="0"/>
              </a:rPr>
              <a:t>callback</a:t>
            </a:r>
            <a:r>
              <a:rPr lang="en-GB" sz="16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  using </a:t>
            </a:r>
            <a:r>
              <a:rPr lang="en-GB" sz="1600" dirty="0" err="1">
                <a:latin typeface="Consolas" panose="020B0609020204030204" pitchFamily="49" charset="0"/>
              </a:rPr>
              <a:t>arg_t</a:t>
            </a:r>
            <a:r>
              <a:rPr lang="en-GB" sz="1600" dirty="0">
                <a:latin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</a:rPr>
              <a:t>typename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nth_argument</a:t>
            </a:r>
            <a:r>
              <a:rPr lang="en-GB" sz="1600" dirty="0">
                <a:latin typeface="Consolas" panose="020B0609020204030204" pitchFamily="49" charset="0"/>
              </a:rPr>
              <a:t>&lt;0, T&gt;::type;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  string s; vector v;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  if (</a:t>
            </a:r>
            <a:r>
              <a:rPr lang="en-GB" sz="1600" dirty="0" err="1">
                <a:latin typeface="Consolas" panose="020B0609020204030204" pitchFamily="49" charset="0"/>
              </a:rPr>
              <a:t>std</a:t>
            </a:r>
            <a:r>
              <a:rPr lang="en-GB" sz="1600" dirty="0">
                <a:latin typeface="Consolas" panose="020B0609020204030204" pitchFamily="49" charset="0"/>
              </a:rPr>
              <a:t>::</a:t>
            </a:r>
            <a:r>
              <a:rPr lang="en-GB" sz="1600" dirty="0" err="1">
                <a:latin typeface="Consolas" panose="020B0609020204030204" pitchFamily="49" charset="0"/>
              </a:rPr>
              <a:t>is_same</a:t>
            </a:r>
            <a:r>
              <a:rPr lang="en-GB" sz="1600" dirty="0"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latin typeface="Consolas" panose="020B0609020204030204" pitchFamily="49" charset="0"/>
              </a:rPr>
              <a:t>std</a:t>
            </a:r>
            <a:r>
              <a:rPr lang="en-GB" sz="1600" dirty="0">
                <a:latin typeface="Consolas" panose="020B0609020204030204" pitchFamily="49" charset="0"/>
              </a:rPr>
              <a:t>::string, </a:t>
            </a:r>
            <a:r>
              <a:rPr lang="en-GB" sz="1600" dirty="0" err="1">
                <a:latin typeface="Consolas" panose="020B0609020204030204" pitchFamily="49" charset="0"/>
              </a:rPr>
              <a:t>arg_t</a:t>
            </a:r>
            <a:r>
              <a:rPr lang="en-GB" sz="1600" dirty="0">
                <a:latin typeface="Consolas" panose="020B0609020204030204" pitchFamily="49" charset="0"/>
              </a:rPr>
              <a:t>&gt;::value)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  { s = …;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  { v = …;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Consolas" panose="020B0609020204030204" pitchFamily="49" charset="0"/>
              </a:rPr>
              <a:t>   </a:t>
            </a:r>
            <a:r>
              <a:rPr lang="en-GB" sz="1600" b="1" dirty="0">
                <a:latin typeface="Consolas" panose="020B0609020204030204" pitchFamily="49" charset="0"/>
              </a:rPr>
              <a:t>invoke(OUTPUT, s, v, </a:t>
            </a:r>
            <a:r>
              <a:rPr lang="en-GB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std</a:t>
            </a:r>
            <a:r>
              <a:rPr lang="en-GB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::</a:t>
            </a:r>
            <a:r>
              <a:rPr lang="en-GB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is_same</a:t>
            </a:r>
            <a:r>
              <a:rPr lang="en-GB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std</a:t>
            </a:r>
            <a:r>
              <a:rPr lang="en-GB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::string, </a:t>
            </a:r>
            <a:r>
              <a:rPr lang="en-GB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arg_t</a:t>
            </a:r>
            <a:r>
              <a:rPr lang="en-GB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&gt;{}</a:t>
            </a:r>
            <a:r>
              <a:rPr lang="en-GB" sz="16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1751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for_each</a:t>
            </a:r>
            <a:r>
              <a:rPr lang="en-GB" dirty="0"/>
              <a:t>(</a:t>
            </a:r>
            <a:r>
              <a:rPr lang="en-GB" dirty="0" err="1"/>
              <a:t>questions.begin</a:t>
            </a:r>
            <a:r>
              <a:rPr lang="en-GB" dirty="0"/>
              <a:t>(), </a:t>
            </a:r>
            <a:r>
              <a:rPr lang="en-GB" dirty="0" err="1"/>
              <a:t>questions.end</a:t>
            </a:r>
            <a:r>
              <a:rPr lang="en-GB" dirty="0"/>
              <a:t>(), [](question&amp; q) { </a:t>
            </a:r>
            <a:r>
              <a:rPr lang="en-GB" dirty="0" err="1"/>
              <a:t>reply_to</a:t>
            </a:r>
            <a:r>
              <a:rPr lang="en-GB" dirty="0"/>
              <a:t>(q); });</a:t>
            </a:r>
          </a:p>
        </p:txBody>
      </p:sp>
    </p:spTree>
    <p:extLst>
      <p:ext uri="{BB962C8B-B14F-4D97-AF65-F5344CB8AC3E}">
        <p14:creationId xmlns:p14="http://schemas.microsoft.com/office/powerpoint/2010/main" val="155926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I/O </a:t>
            </a:r>
            <a:r>
              <a:rPr lang="mr-IN" dirty="0"/>
              <a:t>–</a:t>
            </a:r>
            <a:r>
              <a:rPr lang="en-US" dirty="0"/>
              <a:t> C++11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In C++11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introdotte</a:t>
            </a:r>
            <a:r>
              <a:rPr lang="en-US" dirty="0"/>
              <a:t> le lambda expression</a:t>
            </a:r>
          </a:p>
          <a:p>
            <a:pPr lvl="1">
              <a:buFont typeface="Wingdings" charset="2"/>
              <a:buChar char="§"/>
            </a:pPr>
            <a:r>
              <a:rPr lang="en-US" dirty="0" err="1"/>
              <a:t>c’è</a:t>
            </a:r>
            <a:r>
              <a:rPr lang="en-US" dirty="0"/>
              <a:t>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funtori</a:t>
            </a:r>
            <a:r>
              <a:rPr lang="en-US" dirty="0"/>
              <a:t> e lambda: la </a:t>
            </a:r>
            <a:r>
              <a:rPr lang="en-US" dirty="0" err="1"/>
              <a:t>facilità</a:t>
            </a:r>
            <a:r>
              <a:rPr lang="en-US" dirty="0"/>
              <a:t> </a:t>
            </a:r>
            <a:r>
              <a:rPr lang="en-US" dirty="0" err="1"/>
              <a:t>d’uso</a:t>
            </a:r>
            <a:r>
              <a:rPr lang="en-US" dirty="0"/>
              <a:t> cambia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endParaRPr lang="en-US" dirty="0"/>
          </a:p>
          <a:p>
            <a:pPr lvl="2">
              <a:buFont typeface="Wingdings" charset="2"/>
              <a:buChar char="§"/>
            </a:pPr>
            <a:r>
              <a:rPr lang="en-US" dirty="0" err="1"/>
              <a:t>pensate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lingua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sms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concetti</a:t>
            </a:r>
            <a:r>
              <a:rPr lang="en-US" dirty="0"/>
              <a:t> del C++98 </a:t>
            </a:r>
            <a:r>
              <a:rPr lang="en-US" dirty="0" err="1"/>
              <a:t>scricchiolano</a:t>
            </a:r>
            <a:r>
              <a:rPr lang="en-US" dirty="0"/>
              <a:t>:</a:t>
            </a:r>
          </a:p>
          <a:p>
            <a:pPr lvl="1">
              <a:buFont typeface="Wingdings" charset="2"/>
              <a:buChar char="§"/>
            </a:pPr>
            <a:r>
              <a:rPr lang="en-US" dirty="0" err="1"/>
              <a:t>decltype</a:t>
            </a:r>
            <a:r>
              <a:rPr lang="en-US" dirty="0"/>
              <a:t>(begin) != </a:t>
            </a:r>
            <a:r>
              <a:rPr lang="en-US" dirty="0" err="1"/>
              <a:t>decltype</a:t>
            </a:r>
            <a:r>
              <a:rPr lang="en-US" dirty="0"/>
              <a:t>(end)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non è </a:t>
            </a:r>
            <a:r>
              <a:rPr lang="en-US" dirty="0" err="1"/>
              <a:t>obbligatorio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pattern [begin, end) per </a:t>
            </a:r>
            <a:r>
              <a:rPr lang="en-US" dirty="0" err="1"/>
              <a:t>descrivere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input </a:t>
            </a:r>
            <a:r>
              <a:rPr lang="en-US" dirty="0" err="1"/>
              <a:t>che</a:t>
            </a:r>
            <a:r>
              <a:rPr lang="en-US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61841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In / Iterator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236142"/>
            <a:ext cx="10286067" cy="49261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template &lt;class IN, class OUT&gt;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OUT copy(IN first, IN last, OUT out)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 while (first != last) { *out++ = *first++; } return out; 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In / Lambda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784" y="1236142"/>
            <a:ext cx="10286067" cy="49261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template &lt;class IN, class OUT&gt;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OUT copy(IN first, IN last, OUT out)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 while (first != last) { *out++ = *first++; } return out;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template &lt;class IN, class OUT&gt;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OUT copy(IN first, IN last, </a:t>
            </a:r>
            <a:r>
              <a:rPr lang="en-US" sz="24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OUT out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 while (first != last) { </a:t>
            </a:r>
            <a:r>
              <a:rPr lang="en-US" sz="24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out(*first++); </a:t>
            </a:r>
            <a:r>
              <a:rPr lang="en-US" sz="2400" dirty="0">
                <a:latin typeface="Consolas" panose="020B0609020204030204" pitchFamily="49" charset="0"/>
              </a:rPr>
              <a:t>} return out; 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9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In / Lambda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copy(</a:t>
            </a:r>
            <a:r>
              <a:rPr lang="en-US" sz="2000" dirty="0" err="1">
                <a:latin typeface="Consolas" panose="020B0609020204030204" pitchFamily="49" charset="0"/>
              </a:rPr>
              <a:t>v.cbegin</a:t>
            </a:r>
            <a:r>
              <a:rPr lang="en-US" sz="2000" dirty="0"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</a:rPr>
              <a:t>v.cend</a:t>
            </a:r>
            <a:r>
              <a:rPr lang="en-US" sz="2000" dirty="0">
                <a:latin typeface="Consolas" panose="020B0609020204030204" pitchFamily="49" charset="0"/>
              </a:rPr>
              <a:t>(), [](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auto&amp; x) {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x; });</a:t>
            </a:r>
          </a:p>
        </p:txBody>
      </p:sp>
    </p:spTree>
    <p:extLst>
      <p:ext uri="{BB962C8B-B14F-4D97-AF65-F5344CB8AC3E}">
        <p14:creationId xmlns:p14="http://schemas.microsoft.com/office/powerpoint/2010/main" val="192047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In / Lambda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count = 0;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copy(</a:t>
            </a:r>
            <a:r>
              <a:rPr lang="en-US" sz="2000" dirty="0" err="1">
                <a:latin typeface="Consolas" panose="020B0609020204030204" pitchFamily="49" charset="0"/>
              </a:rPr>
              <a:t>v.cbegin</a:t>
            </a:r>
            <a:r>
              <a:rPr lang="en-US" sz="2000" dirty="0"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</a:rPr>
              <a:t>v.cend</a:t>
            </a:r>
            <a:r>
              <a:rPr lang="en-US" sz="2000" dirty="0">
                <a:latin typeface="Consolas" panose="020B0609020204030204" pitchFamily="49" charset="0"/>
              </a:rPr>
              <a:t>(), [&amp;](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auto&amp;) { ++count; });</a:t>
            </a:r>
          </a:p>
        </p:txBody>
      </p:sp>
    </p:spTree>
    <p:extLst>
      <p:ext uri="{BB962C8B-B14F-4D97-AF65-F5344CB8AC3E}">
        <p14:creationId xmlns:p14="http://schemas.microsoft.com/office/powerpoint/2010/main" val="172270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In / Lambda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36142"/>
            <a:ext cx="10454018" cy="4926121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vector&lt;string&gt; v;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vector&lt;string&gt; out;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copy(</a:t>
            </a:r>
            <a:r>
              <a:rPr lang="en-US" sz="2000" dirty="0" err="1">
                <a:latin typeface="Consolas" panose="020B0609020204030204" pitchFamily="49" charset="0"/>
              </a:rPr>
              <a:t>v.cbegin</a:t>
            </a:r>
            <a:r>
              <a:rPr lang="en-US" sz="2000" dirty="0"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</a:rPr>
              <a:t>v.cend</a:t>
            </a:r>
            <a:r>
              <a:rPr lang="en-US" sz="2000" dirty="0">
                <a:latin typeface="Consolas" panose="020B0609020204030204" pitchFamily="49" charset="0"/>
              </a:rPr>
              <a:t>(), [&amp;](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auto&amp; x) { </a:t>
            </a:r>
            <a:r>
              <a:rPr lang="en-US" sz="2000" dirty="0" err="1">
                <a:latin typeface="Consolas" panose="020B0609020204030204" pitchFamily="49" charset="0"/>
              </a:rPr>
              <a:t>out.push_back</a:t>
            </a:r>
            <a:r>
              <a:rPr lang="en-US" sz="2000" dirty="0">
                <a:latin typeface="Consolas" panose="020B0609020204030204" pitchFamily="49" charset="0"/>
              </a:rPr>
              <a:t>(x); });</a:t>
            </a:r>
          </a:p>
        </p:txBody>
      </p:sp>
    </p:spTree>
    <p:extLst>
      <p:ext uri="{BB962C8B-B14F-4D97-AF65-F5344CB8AC3E}">
        <p14:creationId xmlns:p14="http://schemas.microsoft.com/office/powerpoint/2010/main" val="1929098412"/>
      </p:ext>
    </p:extLst>
  </p:cSld>
  <p:clrMapOvr>
    <a:masterClrMapping/>
  </p:clrMapOvr>
</p:sld>
</file>

<file path=ppt/theme/theme1.xml><?xml version="1.0" encoding="utf-8"?>
<a:theme xmlns:a="http://schemas.openxmlformats.org/drawingml/2006/main" name="italiancpp-conf-2017">
  <a:themeElements>
    <a:clrScheme name="ItalianCppSchem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ABC7DD"/>
      </a:accent1>
      <a:accent2>
        <a:srgbClr val="2945A4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aliancpp-conf-2017" id="{75E113CC-FCAA-4CD6-B45E-14A9D9A55E73}" vid="{975D9311-E65D-453F-ABE2-7550614E18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italiancpp-conf-2017</Template>
  <TotalTime>2944</TotalTime>
  <Words>1279</Words>
  <Application>Microsoft Office PowerPoint</Application>
  <PresentationFormat>Widescreen</PresentationFormat>
  <Paragraphs>387</Paragraphs>
  <Slides>36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4" baseType="lpstr">
      <vt:lpstr>Calibri</vt:lpstr>
      <vt:lpstr>Calibri Light</vt:lpstr>
      <vt:lpstr>Consolas</vt:lpstr>
      <vt:lpstr>Corbel</vt:lpstr>
      <vt:lpstr>Mangal</vt:lpstr>
      <vt:lpstr>Trebuchet MS</vt:lpstr>
      <vt:lpstr>Wingdings</vt:lpstr>
      <vt:lpstr>italiancpp-conf-2017</vt:lpstr>
      <vt:lpstr>Lambda Out</vt:lpstr>
      <vt:lpstr>Thanks to the sponsors!</vt:lpstr>
      <vt:lpstr>Algorithm I/O</vt:lpstr>
      <vt:lpstr>Algorithm I/O – C++11</vt:lpstr>
      <vt:lpstr>Iterator In / Iterator Out</vt:lpstr>
      <vt:lpstr>Iterator In / Lambda Out</vt:lpstr>
      <vt:lpstr>Iterator In / Lambda Out</vt:lpstr>
      <vt:lpstr>Iterator In / Lambda Out</vt:lpstr>
      <vt:lpstr>Iterator In / Lambda Out</vt:lpstr>
      <vt:lpstr>Iterator In / Lambda Out</vt:lpstr>
      <vt:lpstr>Iterator In / Lambda Out</vt:lpstr>
      <vt:lpstr>Adapter</vt:lpstr>
      <vt:lpstr>Adapter</vt:lpstr>
      <vt:lpstr>Output secondario</vt:lpstr>
      <vt:lpstr>Output secondario / Logging</vt:lpstr>
      <vt:lpstr>Output secondario / Logging</vt:lpstr>
      <vt:lpstr>Output secondario / Logging</vt:lpstr>
      <vt:lpstr>Output secondario / Logging</vt:lpstr>
      <vt:lpstr>Output secondario / Eccezioni</vt:lpstr>
      <vt:lpstr>Output secondario / Eccezioni</vt:lpstr>
      <vt:lpstr>Output secondario / Eccezioni</vt:lpstr>
      <vt:lpstr>Output secondario / Eccezioni</vt:lpstr>
      <vt:lpstr>Warning</vt:lpstr>
      <vt:lpstr>Warning</vt:lpstr>
      <vt:lpstr>Warning</vt:lpstr>
      <vt:lpstr>Anti-hacking</vt:lpstr>
      <vt:lpstr>Anti-hacking</vt:lpstr>
      <vt:lpstr>Anti-hacking</vt:lpstr>
      <vt:lpstr>Warning</vt:lpstr>
      <vt:lpstr>Una piccola dose di TMP</vt:lpstr>
      <vt:lpstr>Una piccola dose di TMP</vt:lpstr>
      <vt:lpstr>Una piccola dose di TMP</vt:lpstr>
      <vt:lpstr>Una piccola dose di TMP</vt:lpstr>
      <vt:lpstr>Una piccola dose di TMP</vt:lpstr>
      <vt:lpstr>Una piccola dose di TMP</vt:lpstr>
      <vt:lpstr>for_each(questions.begin(), questions.end(), [](question&amp; q) { reply_to(q); });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Out</dc:title>
  <dc:creator>Davide Di Gennaro</dc:creator>
  <cp:lastModifiedBy>Marco Arena</cp:lastModifiedBy>
  <cp:revision>47</cp:revision>
  <dcterms:created xsi:type="dcterms:W3CDTF">2017-03-27T17:15:16Z</dcterms:created>
  <dcterms:modified xsi:type="dcterms:W3CDTF">2017-06-15T21:14:29Z</dcterms:modified>
</cp:coreProperties>
</file>