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onads for C++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Monads for C++</a:t>
            </a:r>
          </a:p>
        </p:txBody>
      </p:sp>
      <p:sp>
        <p:nvSpPr>
          <p:cNvPr id="129" name="Bartosz Milewsk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Bartosz Milewski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</a:t>
            </a:r>
          </a:p>
        </p:txBody>
      </p:sp>
      <p:sp>
        <p:nvSpPr>
          <p:cNvPr id="183" name="Computations that may fai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Computations that may fail</a:t>
            </a:r>
          </a:p>
          <a:p>
            <a:pPr/>
            <a:r>
              <a:t>Normally use exceptions</a:t>
            </a:r>
          </a:p>
          <a:p>
            <a:pPr/>
            <a:r>
              <a:t>Option monad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mplate&lt;class T&gt;…"/>
          <p:cNvSpPr txBox="1"/>
          <p:nvPr/>
        </p:nvSpPr>
        <p:spPr>
          <a:xfrm>
            <a:off x="812800" y="1168400"/>
            <a:ext cx="10776893" cy="798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template&lt;class T&gt;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Option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public: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Option()    : _valid(false) {}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Option(T t) : _valid(true), _val(t) {}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template&lt;class F&gt;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auto </a:t>
            </a:r>
            <a:r>
              <a:rPr>
                <a:solidFill>
                  <a:srgbClr val="FF2600"/>
                </a:solidFill>
              </a:rPr>
              <a:t>bind</a:t>
            </a:r>
            <a:r>
              <a:t>(F f) -&gt; decltype(f(_val))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if (_valid) return f(_val);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else return decltype(f(_val))();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template&lt;class F&gt;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auto </a:t>
            </a:r>
            <a:r>
              <a:rPr>
                <a:solidFill>
                  <a:srgbClr val="FF2600"/>
                </a:solidFill>
              </a:rPr>
              <a:t>fmap</a:t>
            </a:r>
            <a:r>
              <a:t>(F f)-&gt;Option&lt;decltype(f(_val))&gt;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if (_valid) 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return Option&lt;decltype(f(_val))&gt;(f(_val));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else return Option&lt;decltype(f(_val))&gt;();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private: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bool _valid;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    _val;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mplate&lt;class T&gt;…"/>
          <p:cNvSpPr txBox="1"/>
          <p:nvPr/>
        </p:nvSpPr>
        <p:spPr>
          <a:xfrm>
            <a:off x="1113953" y="723900"/>
            <a:ext cx="10776894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template&lt;class T&gt;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Option&lt;T&gt; </a:t>
            </a:r>
            <a:r>
              <a:rPr>
                <a:solidFill>
                  <a:srgbClr val="FF2600"/>
                </a:solidFill>
              </a:rPr>
              <a:t>pure</a:t>
            </a:r>
            <a:r>
              <a:t>(T t)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Option&lt;T&gt;(t);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88" name="Option&lt;double&gt; opSqrt(double x)…"/>
          <p:cNvSpPr txBox="1"/>
          <p:nvPr/>
        </p:nvSpPr>
        <p:spPr>
          <a:xfrm>
            <a:off x="1113953" y="2771775"/>
            <a:ext cx="10776894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Option&lt;double&gt; opSqrt(double x)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(x &gt;= 0.0) return pure(sqrt(x));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 return Option&lt;double&gt;();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89" name="Option&lt;double&gt; opInv(double x)…"/>
          <p:cNvSpPr txBox="1"/>
          <p:nvPr/>
        </p:nvSpPr>
        <p:spPr>
          <a:xfrm>
            <a:off x="1113953" y="4819650"/>
            <a:ext cx="10776894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Option&lt;double&gt; opInv(double x)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(x != 0.0) return pure(1.0 / x);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 return Option&lt;double&gt;();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90" name="void test3()…"/>
          <p:cNvSpPr txBox="1"/>
          <p:nvPr/>
        </p:nvSpPr>
        <p:spPr>
          <a:xfrm>
            <a:off x="1113953" y="7004049"/>
            <a:ext cx="10776894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test3()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auto y = opSqrt(-1.0)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.fmap([](double x) { return 2.0 * x; })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.bind(opInv);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3"/>
      <p:bldP build="whole" bldLvl="1" animBg="1" rev="0" advAuto="0" spid="189" grpId="2"/>
      <p:bldP build="whole" bldLvl="1" animBg="1" rev="0" advAuto="0" spid="18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Vector Mon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Vector Monad</a:t>
            </a:r>
          </a:p>
        </p:txBody>
      </p:sp>
      <p:sp>
        <p:nvSpPr>
          <p:cNvPr id="193" name="Computations that return many possibili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Computations that return many possibilities</a:t>
            </a:r>
          </a:p>
          <a:p>
            <a:pPr/>
            <a:r>
              <a:t>Normally done using nested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mplate&lt;class T, class F&gt;…"/>
          <p:cNvSpPr txBox="1"/>
          <p:nvPr/>
        </p:nvSpPr>
        <p:spPr>
          <a:xfrm>
            <a:off x="759544" y="920750"/>
            <a:ext cx="11485712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template&lt;class T, class F&gt;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auto bind(std::vector&lt;T&gt; v, F f) -&gt; decltype(f(v[0]))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decltype(f(v[0])) w;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(auto i = std::begin(v); i != std::end(v); ++i){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auto u = f(*i);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w.insert(end(w), begin(u), end(u));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w;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96" name="template&lt;class T, class F&gt;…"/>
          <p:cNvSpPr txBox="1"/>
          <p:nvPr/>
        </p:nvSpPr>
        <p:spPr>
          <a:xfrm>
            <a:off x="800100" y="4787899"/>
            <a:ext cx="1211376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template&lt;class T, class F&gt;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auto fmap(std::vector&lt;T&gt; v, F f)-&gt;std::vector&lt;decltype(f(v[0]))&gt;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std::vector&lt;decltype(f(v[0]))&gt; w;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std::transform(begin(v), end(v), std::back_inserter(w), f);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w;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97" name="template&lt;class T&gt;…"/>
          <p:cNvSpPr txBox="1"/>
          <p:nvPr/>
        </p:nvSpPr>
        <p:spPr>
          <a:xfrm>
            <a:off x="812800" y="7734300"/>
            <a:ext cx="5601594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template&lt;class T&gt;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std::vector&lt;T&gt; pure(T t)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std::vector&lt;T&gt;{t};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whole" bldLvl="1" animBg="1" rev="0" advAuto="0" spid="197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td::vector&lt;int&gt; triple(int i)…"/>
          <p:cNvSpPr txBox="1"/>
          <p:nvPr/>
        </p:nvSpPr>
        <p:spPr>
          <a:xfrm>
            <a:off x="759544" y="1949450"/>
            <a:ext cx="11485712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std::vector&lt;int&gt; triple(int i)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std::vector&lt;int&gt;{ i - 1, i, i + 1 };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00" name="int square(int i) { return i * i; }"/>
          <p:cNvSpPr txBox="1"/>
          <p:nvPr/>
        </p:nvSpPr>
        <p:spPr>
          <a:xfrm>
            <a:off x="850900" y="4251325"/>
            <a:ext cx="1211376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int square(int i) { return i * i; }</a:t>
            </a:r>
          </a:p>
        </p:txBody>
      </p:sp>
      <p:sp>
        <p:nvSpPr>
          <p:cNvPr id="201" name="void test4()…"/>
          <p:cNvSpPr txBox="1"/>
          <p:nvPr/>
        </p:nvSpPr>
        <p:spPr>
          <a:xfrm>
            <a:off x="812800" y="5524500"/>
            <a:ext cx="8162330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test4()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std::vector&lt;int&gt; v{ 1, 2, 3 };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auto w = </a:t>
            </a:r>
            <a:r>
              <a:rPr>
                <a:solidFill>
                  <a:srgbClr val="FF2600"/>
                </a:solidFill>
              </a:rPr>
              <a:t>bind</a:t>
            </a:r>
            <a:r>
              <a:t>(</a:t>
            </a:r>
            <a:r>
              <a:rPr>
                <a:solidFill>
                  <a:srgbClr val="FF2600"/>
                </a:solidFill>
              </a:rPr>
              <a:t>fmap</a:t>
            </a:r>
            <a:r>
              <a:t>(v, square), triple);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  <p:bldP build="whole" bldLvl="1" animBg="1" rev="0" advAuto="0" spid="201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onad&lt;T&gt; Patte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Monad&lt;T&gt; Pattern</a:t>
            </a:r>
          </a:p>
        </p:txBody>
      </p:sp>
      <p:sp>
        <p:nvSpPr>
          <p:cNvPr id="204" name="Monadic fun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Monadic functions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f(T)-&gt;Monad(S)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Composed using bind: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bind (Monad&lt;T&gt;, Monad&lt;S&gt;(T)) -&gt; Monad&lt;S&gt;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Values modified using fmap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fmap(Monad&lt;T&gt;, S(T)) -&gt; Monad(S)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Default embellishment using pure: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pure(T) -&gt; Monad&lt;T&gt;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n’t Use This Code in P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Don’t Use This Code in Production</a:t>
            </a:r>
          </a:p>
        </p:txBody>
      </p:sp>
      <p:sp>
        <p:nvSpPr>
          <p:cNvPr id="207" name="An arbitrary long list of binds will blow your sta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arbitrary long list of binds will blow your stack</a:t>
            </a:r>
          </a:p>
          <a:p>
            <a:pPr/>
            <a:r>
              <a:t>In an strict language you need arbitrary tail-call optimization (or trampolining)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/>
          <p:nvPr>
            <p:ph type="title"/>
          </p:nvPr>
        </p:nvSpPr>
        <p:spPr>
          <a:xfrm>
            <a:off x="972185" y="-1"/>
            <a:ext cx="11054081" cy="209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45A4"/>
                </a:solidFill>
              </a:defRPr>
            </a:lvl1pPr>
          </a:lstStyle>
          <a:p>
            <a:pPr/>
            <a:r>
              <a:t>Thanks to the sponsors!</a:t>
            </a:r>
          </a:p>
        </p:txBody>
      </p:sp>
      <p:pic>
        <p:nvPicPr>
          <p:cNvPr id="2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01266" y="8870843"/>
            <a:ext cx="1945818" cy="642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598" y="2639987"/>
            <a:ext cx="3277164" cy="1287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66229" y="2551926"/>
            <a:ext cx="1843405" cy="1991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49026" y="5234051"/>
            <a:ext cx="2175091" cy="189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11100" y="5706783"/>
            <a:ext cx="4226338" cy="1115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icture 12" descr="Picture 1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24116" y="2978631"/>
            <a:ext cx="4781975" cy="113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14" descr="Picture 1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2128" y="4483925"/>
            <a:ext cx="3814456" cy="90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16" descr="Picture 1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67362" y="6284926"/>
            <a:ext cx="3994045" cy="75869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Title 1"/>
          <p:cNvSpPr txBox="1"/>
          <p:nvPr/>
        </p:nvSpPr>
        <p:spPr>
          <a:xfrm>
            <a:off x="-1" y="8719780"/>
            <a:ext cx="13004801" cy="104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fontScale="100000" lnSpcReduction="0"/>
          </a:bodyPr>
          <a:lstStyle>
            <a:lvl1pPr defTabSz="1300480">
              <a:defRPr sz="2800">
                <a:solidFill>
                  <a:srgbClr val="2945A4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Italian C++ Conference 2017  #itCppCon17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y Monad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Monads?</a:t>
            </a:r>
          </a:p>
        </p:txBody>
      </p:sp>
      <p:sp>
        <p:nvSpPr>
          <p:cNvPr id="132" name="Programming is compos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is composition</a:t>
            </a:r>
          </a:p>
          <a:p>
            <a:pPr/>
            <a:r>
              <a:t>Types make composition safe</a:t>
            </a:r>
          </a:p>
          <a:p>
            <a:pPr lvl="1"/>
            <a:r>
              <a:t>Most successful program verification technology</a:t>
            </a:r>
          </a:p>
          <a:p>
            <a:pPr/>
            <a:r>
              <a:t>Side effects don’t compose</a:t>
            </a:r>
          </a:p>
          <a:p>
            <a:pPr/>
            <a:r>
              <a:t>Monads: composable side effects</a:t>
            </a:r>
          </a:p>
          <a:p>
            <a:pPr/>
            <a:r>
              <a:t>IO is side effect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O as Side Eff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 as Side Effect</a:t>
            </a:r>
          </a:p>
        </p:txBody>
      </p:sp>
      <p:sp>
        <p:nvSpPr>
          <p:cNvPr id="135" name="Simplest progra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Simplest program:</a:t>
            </a:r>
          </a:p>
          <a:p>
            <a:pPr lvl="1" marL="1206500" indent="-603250" defTabSz="554990">
              <a:spcBef>
                <a:spcPts val="3900"/>
              </a:spcBef>
              <a:buSzPct val="100000"/>
              <a:buAutoNum type="arabicPeriod" startAt="1"/>
              <a:defRPr sz="3420"/>
            </a:pPr>
            <a:r>
              <a:t>print “What’s your name?”</a:t>
            </a:r>
          </a:p>
          <a:p>
            <a:pPr lvl="1" marL="1206500" indent="-603250" defTabSz="554990">
              <a:spcBef>
                <a:spcPts val="3900"/>
              </a:spcBef>
              <a:buSzPct val="100000"/>
              <a:buAutoNum type="arabicPeriod" startAt="1"/>
              <a:defRPr sz="3420"/>
            </a:pPr>
            <a:r>
              <a:t>name = getLine</a:t>
            </a:r>
          </a:p>
          <a:p>
            <a:pPr lvl="1" marL="1206500" indent="-603250" defTabSz="554990">
              <a:spcBef>
                <a:spcPts val="3900"/>
              </a:spcBef>
              <a:buSzPct val="100000"/>
              <a:buAutoNum type="arabicPeriod" startAt="1"/>
              <a:defRPr sz="3420"/>
            </a:pPr>
            <a:r>
              <a:t>print “Hi, “ + name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No dependency between 1 and 2, yet cannot rearrange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Inconsistent with STM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mplate&lt;class T&gt;…"/>
          <p:cNvSpPr txBox="1"/>
          <p:nvPr/>
        </p:nvSpPr>
        <p:spPr>
          <a:xfrm>
            <a:off x="2695599" y="3155950"/>
            <a:ext cx="7613602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template&lt;class T&gt;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IO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public: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IO(std::function&lt;T()&gt; f) :_act(f) {}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 run() { return _act(); }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private: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std::function&lt;T()&gt; _act;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</p:txBody>
      </p:sp>
      <p:sp>
        <p:nvSpPr>
          <p:cNvPr id="138" name="IO monad postpones the action, like a future…"/>
          <p:cNvSpPr txBox="1"/>
          <p:nvPr/>
        </p:nvSpPr>
        <p:spPr>
          <a:xfrm>
            <a:off x="1417904" y="1504950"/>
            <a:ext cx="930539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IO monad postpones the action, like a future</a:t>
            </a:r>
          </a:p>
          <a:p>
            <a:pPr/>
            <a:r>
              <a:t>(or a packaged_task)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O&lt;U&gt; putStr(std::string s)…"/>
          <p:cNvSpPr txBox="1"/>
          <p:nvPr/>
        </p:nvSpPr>
        <p:spPr>
          <a:xfrm>
            <a:off x="1358751" y="1244599"/>
            <a:ext cx="834524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IO&lt;U&gt; putStr(std::string s)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IO&lt;U&gt;(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[s](){ std::cout &lt;&lt; s; return U(); }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41" name="IO&lt;std::string&gt; getLine(U)…"/>
          <p:cNvSpPr txBox="1"/>
          <p:nvPr/>
        </p:nvSpPr>
        <p:spPr>
          <a:xfrm>
            <a:off x="1435100" y="5765800"/>
            <a:ext cx="6516142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IO&lt;std::string&gt; getLine(U)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IO&lt;std::string&gt;(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[]() 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std::string s;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std::getline(std::cin, s);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s; }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42" name="// Unit type…"/>
          <p:cNvSpPr txBox="1"/>
          <p:nvPr/>
        </p:nvSpPr>
        <p:spPr>
          <a:xfrm>
            <a:off x="7510065" y="3943349"/>
            <a:ext cx="463684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400">
                <a:solidFill>
                  <a:srgbClr val="00549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Unit type</a:t>
            </a:r>
          </a:p>
          <a:p>
            <a:pPr algn="l">
              <a:defRPr b="1" sz="2400">
                <a:solidFill>
                  <a:srgbClr val="00549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struct U {};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  <p:bldP build="whole" bldLvl="1" animBg="1" rev="0" advAuto="0" spid="14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utString"/>
          <p:cNvSpPr/>
          <p:nvPr/>
        </p:nvSpPr>
        <p:spPr>
          <a:xfrm>
            <a:off x="698500" y="1212850"/>
            <a:ext cx="1903215" cy="1019126"/>
          </a:xfrm>
          <a:prstGeom prst="roundRect">
            <a:avLst>
              <a:gd name="adj" fmla="val 1869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putString</a:t>
            </a:r>
          </a:p>
        </p:txBody>
      </p:sp>
      <p:sp>
        <p:nvSpPr>
          <p:cNvPr id="145" name="Arrow"/>
          <p:cNvSpPr/>
          <p:nvPr/>
        </p:nvSpPr>
        <p:spPr>
          <a:xfrm>
            <a:off x="2635299" y="1530895"/>
            <a:ext cx="1307704" cy="383035"/>
          </a:xfrm>
          <a:prstGeom prst="rightArrow">
            <a:avLst>
              <a:gd name="adj1" fmla="val 32000"/>
              <a:gd name="adj2" fmla="val 2122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IO&lt;U&gt;"/>
          <p:cNvSpPr/>
          <p:nvPr/>
        </p:nvSpPr>
        <p:spPr>
          <a:xfrm>
            <a:off x="3976588" y="1087412"/>
            <a:ext cx="2158604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IO&lt;U&gt;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4104282" y="2294456"/>
            <a:ext cx="5421810" cy="2616426"/>
            <a:chOff x="0" y="0"/>
            <a:chExt cx="5421808" cy="2616425"/>
          </a:xfrm>
        </p:grpSpPr>
        <p:sp>
          <p:nvSpPr>
            <p:cNvPr id="147" name="U"/>
            <p:cNvSpPr/>
            <p:nvPr/>
          </p:nvSpPr>
          <p:spPr>
            <a:xfrm>
              <a:off x="316607" y="518593"/>
              <a:ext cx="1270001" cy="49763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</a:t>
              </a:r>
            </a:p>
          </p:txBody>
        </p:sp>
        <p:sp>
          <p:nvSpPr>
            <p:cNvPr id="148" name="getLine"/>
            <p:cNvSpPr/>
            <p:nvPr/>
          </p:nvSpPr>
          <p:spPr>
            <a:xfrm>
              <a:off x="0" y="1471862"/>
              <a:ext cx="1903215" cy="1019127"/>
            </a:xfrm>
            <a:prstGeom prst="roundRect">
              <a:avLst>
                <a:gd name="adj" fmla="val 18692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getLine</a:t>
              </a:r>
            </a:p>
          </p:txBody>
        </p:sp>
        <p:sp>
          <p:nvSpPr>
            <p:cNvPr id="149" name="Arrow"/>
            <p:cNvSpPr/>
            <p:nvPr/>
          </p:nvSpPr>
          <p:spPr>
            <a:xfrm>
              <a:off x="1909216" y="1789908"/>
              <a:ext cx="1307704" cy="383035"/>
            </a:xfrm>
            <a:prstGeom prst="rightArrow">
              <a:avLst>
                <a:gd name="adj1" fmla="val 32000"/>
                <a:gd name="adj2" fmla="val 2122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IO&lt;string&gt;"/>
            <p:cNvSpPr/>
            <p:nvPr/>
          </p:nvSpPr>
          <p:spPr>
            <a:xfrm>
              <a:off x="3263205" y="1346425"/>
              <a:ext cx="2158604" cy="12700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IO&lt;string&gt;</a:t>
              </a:r>
            </a:p>
          </p:txBody>
        </p:sp>
        <p:sp>
          <p:nvSpPr>
            <p:cNvPr id="151" name="Line"/>
            <p:cNvSpPr/>
            <p:nvPr/>
          </p:nvSpPr>
          <p:spPr>
            <a:xfrm>
              <a:off x="916682" y="111650"/>
              <a:ext cx="1" cy="3582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916682" y="1064919"/>
              <a:ext cx="1" cy="3582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3" name="run"/>
            <p:cNvSpPr txBox="1"/>
            <p:nvPr/>
          </p:nvSpPr>
          <p:spPr>
            <a:xfrm>
              <a:off x="126849" y="-1"/>
              <a:ext cx="55473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run</a:t>
              </a:r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6384329" y="4959575"/>
            <a:ext cx="6507263" cy="3108770"/>
            <a:chOff x="0" y="0"/>
            <a:chExt cx="6507261" cy="3108769"/>
          </a:xfrm>
        </p:grpSpPr>
        <p:sp>
          <p:nvSpPr>
            <p:cNvPr id="155" name="string s"/>
            <p:cNvSpPr/>
            <p:nvPr/>
          </p:nvSpPr>
          <p:spPr>
            <a:xfrm>
              <a:off x="1427460" y="533174"/>
              <a:ext cx="1270001" cy="49763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string s</a:t>
              </a:r>
            </a:p>
          </p:txBody>
        </p:sp>
        <p:sp>
          <p:nvSpPr>
            <p:cNvPr id="156" name="Line"/>
            <p:cNvSpPr/>
            <p:nvPr/>
          </p:nvSpPr>
          <p:spPr>
            <a:xfrm>
              <a:off x="2027535" y="0"/>
              <a:ext cx="1" cy="484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7" name="[](string s){…"/>
            <p:cNvSpPr/>
            <p:nvPr/>
          </p:nvSpPr>
          <p:spPr>
            <a:xfrm>
              <a:off x="0" y="1573011"/>
              <a:ext cx="2973785" cy="1535759"/>
            </a:xfrm>
            <a:prstGeom prst="roundRect">
              <a:avLst>
                <a:gd name="adj" fmla="val 12404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24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[](string s){ </a:t>
              </a:r>
            </a:p>
            <a:p>
              <a:pPr algn="l">
                <a:defRPr sz="24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putString s;</a:t>
              </a:r>
            </a:p>
            <a:p>
              <a:pPr algn="l">
                <a:defRPr sz="24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return U();}</a:t>
              </a:r>
            </a:p>
          </p:txBody>
        </p:sp>
        <p:sp>
          <p:nvSpPr>
            <p:cNvPr id="158" name="Arrow"/>
            <p:cNvSpPr/>
            <p:nvPr/>
          </p:nvSpPr>
          <p:spPr>
            <a:xfrm>
              <a:off x="3007369" y="1891057"/>
              <a:ext cx="1307705" cy="383035"/>
            </a:xfrm>
            <a:prstGeom prst="rightArrow">
              <a:avLst>
                <a:gd name="adj1" fmla="val 32000"/>
                <a:gd name="adj2" fmla="val 2122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IO&lt;U&gt;"/>
            <p:cNvSpPr/>
            <p:nvPr/>
          </p:nvSpPr>
          <p:spPr>
            <a:xfrm>
              <a:off x="4348658" y="1447574"/>
              <a:ext cx="2158604" cy="127000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IO&lt;U&gt;</a:t>
              </a:r>
            </a:p>
          </p:txBody>
        </p:sp>
        <p:sp>
          <p:nvSpPr>
            <p:cNvPr id="160" name="run"/>
            <p:cNvSpPr txBox="1"/>
            <p:nvPr/>
          </p:nvSpPr>
          <p:spPr>
            <a:xfrm>
              <a:off x="1209524" y="0"/>
              <a:ext cx="55473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run</a:t>
              </a:r>
            </a:p>
          </p:txBody>
        </p:sp>
        <p:sp>
          <p:nvSpPr>
            <p:cNvPr id="161" name="Line"/>
            <p:cNvSpPr/>
            <p:nvPr/>
          </p:nvSpPr>
          <p:spPr>
            <a:xfrm>
              <a:off x="2027535" y="1122784"/>
              <a:ext cx="1" cy="3582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10974831" y="7666556"/>
            <a:ext cx="1472459" cy="1068589"/>
            <a:chOff x="0" y="0"/>
            <a:chExt cx="1472457" cy="1068588"/>
          </a:xfrm>
        </p:grpSpPr>
        <p:sp>
          <p:nvSpPr>
            <p:cNvPr id="163" name="run"/>
            <p:cNvSpPr txBox="1"/>
            <p:nvPr/>
          </p:nvSpPr>
          <p:spPr>
            <a:xfrm>
              <a:off x="0" y="-1"/>
              <a:ext cx="55473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run</a:t>
              </a:r>
            </a:p>
          </p:txBody>
        </p:sp>
        <p:sp>
          <p:nvSpPr>
            <p:cNvPr id="164" name="Line"/>
            <p:cNvSpPr/>
            <p:nvPr/>
          </p:nvSpPr>
          <p:spPr>
            <a:xfrm>
              <a:off x="837457" y="111650"/>
              <a:ext cx="1" cy="3582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5" name="U"/>
            <p:cNvSpPr/>
            <p:nvPr/>
          </p:nvSpPr>
          <p:spPr>
            <a:xfrm>
              <a:off x="202457" y="570956"/>
              <a:ext cx="1270001" cy="49763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</a:t>
              </a:r>
            </a:p>
          </p:txBody>
        </p:sp>
      </p:grpSp>
      <p:sp>
        <p:nvSpPr>
          <p:cNvPr id="167" name="“What’s your name?”"/>
          <p:cNvSpPr/>
          <p:nvPr/>
        </p:nvSpPr>
        <p:spPr>
          <a:xfrm>
            <a:off x="572392" y="361950"/>
            <a:ext cx="3271789" cy="49763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“What’s your name?”</a:t>
            </a:r>
          </a:p>
        </p:txBody>
      </p:sp>
      <p:sp>
        <p:nvSpPr>
          <p:cNvPr id="168" name="Line"/>
          <p:cNvSpPr/>
          <p:nvPr/>
        </p:nvSpPr>
        <p:spPr>
          <a:xfrm>
            <a:off x="1650107" y="882106"/>
            <a:ext cx="1" cy="3582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9" name="Rounded Rectangle"/>
          <p:cNvSpPr/>
          <p:nvPr/>
        </p:nvSpPr>
        <p:spPr>
          <a:xfrm>
            <a:off x="3560663" y="1062235"/>
            <a:ext cx="6213377" cy="3875610"/>
          </a:xfrm>
          <a:prstGeom prst="roundRect">
            <a:avLst>
              <a:gd name="adj" fmla="val 4915"/>
            </a:avLst>
          </a:prstGeom>
          <a:ln w="25400">
            <a:solidFill>
              <a:srgbClr val="85888D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5" dur="2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2"/>
      <p:bldP build="whole" bldLvl="1" animBg="1" rev="0" advAuto="0" spid="166" grpId="3"/>
      <p:bldP build="whole" bldLvl="1" animBg="1" rev="0" advAuto="0" spid="169" grpId="4"/>
      <p:bldP build="whole" bldLvl="1" animBg="1" rev="0" advAuto="0" spid="15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mplate&lt;class F&gt;…"/>
          <p:cNvSpPr txBox="1"/>
          <p:nvPr/>
        </p:nvSpPr>
        <p:spPr>
          <a:xfrm>
            <a:off x="431651" y="444500"/>
            <a:ext cx="8528150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template&lt;class F&gt;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auto </a:t>
            </a:r>
            <a:r>
              <a:rPr>
                <a:solidFill>
                  <a:srgbClr val="FF2600"/>
                </a:solidFill>
              </a:rPr>
              <a:t>bind</a:t>
            </a:r>
            <a:r>
              <a:t>(F f) -&gt; decltype(f(_act()))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auto act = _act;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IO&lt;decltype(f(_act()).run())&gt;(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[act, f]() 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T x = act();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return f(x).run();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});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</p:txBody>
      </p:sp>
      <p:sp>
        <p:nvSpPr>
          <p:cNvPr id="172" name="IO&lt;U&gt; test()…"/>
          <p:cNvSpPr txBox="1"/>
          <p:nvPr/>
        </p:nvSpPr>
        <p:spPr>
          <a:xfrm>
            <a:off x="1219200" y="4127499"/>
            <a:ext cx="10776893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IO&lt;U&gt; test()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</a:t>
            </a:r>
            <a:r>
              <a:rPr>
                <a:solidFill>
                  <a:srgbClr val="005493"/>
                </a:solidFill>
              </a:rPr>
              <a:t>putStr</a:t>
            </a:r>
            <a:r>
              <a:t>("Tell me your name!\n")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</a:t>
            </a:r>
            <a:r>
              <a:rPr>
                <a:solidFill>
                  <a:srgbClr val="FF2600"/>
                </a:solidFill>
              </a:rPr>
              <a:t>bind</a:t>
            </a:r>
            <a:r>
              <a:t>(</a:t>
            </a:r>
            <a:r>
              <a:rPr>
                <a:solidFill>
                  <a:srgbClr val="005493"/>
                </a:solidFill>
              </a:rPr>
              <a:t>getLine</a:t>
            </a:r>
            <a:r>
              <a:t>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</a:t>
            </a:r>
            <a:r>
              <a:rPr>
                <a:solidFill>
                  <a:srgbClr val="FF2600"/>
                </a:solidFill>
              </a:rPr>
              <a:t>bind</a:t>
            </a:r>
            <a:r>
              <a:t>([](std::string str) { 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return </a:t>
            </a:r>
            <a:r>
              <a:rPr>
                <a:solidFill>
                  <a:srgbClr val="005493"/>
                </a:solidFill>
              </a:rPr>
              <a:t>putStr</a:t>
            </a:r>
            <a:r>
              <a:t>("Hi " + str + "\n"); });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73" name="void main()…"/>
          <p:cNvSpPr txBox="1"/>
          <p:nvPr/>
        </p:nvSpPr>
        <p:spPr>
          <a:xfrm>
            <a:off x="1257300" y="7048500"/>
            <a:ext cx="4138315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main()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IO&lt;U&gt; io = test();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io.run();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  <p:bldP build="whole" bldLvl="1" animBg="1" rev="0" advAuto="0" spid="17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mplate&lt;class F&gt;…"/>
          <p:cNvSpPr txBox="1"/>
          <p:nvPr/>
        </p:nvSpPr>
        <p:spPr>
          <a:xfrm>
            <a:off x="495151" y="1111250"/>
            <a:ext cx="8528150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template&lt;class F&gt; 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auto </a:t>
            </a:r>
            <a:r>
              <a:rPr>
                <a:solidFill>
                  <a:srgbClr val="FF2600"/>
                </a:solidFill>
              </a:rPr>
              <a:t>fmap</a:t>
            </a:r>
            <a:r>
              <a:t>(F f) -&gt; IO&lt;decltype(f(_act()))&gt;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auto act = _act;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IO&lt;decltype(f(_act()))&gt;(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[act, f]() 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T x = act();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return f(x);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});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</p:txBody>
      </p:sp>
      <p:sp>
        <p:nvSpPr>
          <p:cNvPr id="176" name="IO&lt;U&gt; test()…"/>
          <p:cNvSpPr txBox="1"/>
          <p:nvPr/>
        </p:nvSpPr>
        <p:spPr>
          <a:xfrm>
            <a:off x="1193800" y="5581649"/>
            <a:ext cx="10174338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IO&lt;U&gt; test()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putStr("Tell me your name!\n")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.bind(getLine)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</a:t>
            </a:r>
            <a:r>
              <a:rPr>
                <a:solidFill>
                  <a:srgbClr val="FF2600"/>
                </a:solidFill>
              </a:rPr>
              <a:t>fmap</a:t>
            </a:r>
            <a:r>
              <a:t>(upcase)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.bind([](std::string str) { 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return putStr("Hi " + str + "\n"); });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mplate&lt;class T&gt;…"/>
          <p:cNvSpPr txBox="1"/>
          <p:nvPr/>
        </p:nvSpPr>
        <p:spPr>
          <a:xfrm>
            <a:off x="1270000" y="825500"/>
            <a:ext cx="10776893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template&lt;class T&gt;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IO&lt;T&gt; </a:t>
            </a:r>
            <a:r>
              <a:rPr>
                <a:solidFill>
                  <a:srgbClr val="FF2600"/>
                </a:solidFill>
              </a:rPr>
              <a:t>pure</a:t>
            </a:r>
            <a:r>
              <a:t>(T x) 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IO&lt;T&gt;(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[x]() { return x; });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79" name="IO&lt;int&gt; guess(int a, int b)…"/>
          <p:cNvSpPr txBox="1"/>
          <p:nvPr/>
        </p:nvSpPr>
        <p:spPr>
          <a:xfrm>
            <a:off x="1244600" y="2832100"/>
            <a:ext cx="9076879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IO&lt;int&gt; guess(int a, int b)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(a &gt;= b)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</a:t>
            </a:r>
            <a:r>
              <a:rPr>
                <a:solidFill>
                  <a:srgbClr val="FF2600"/>
                </a:solidFill>
              </a:rPr>
              <a:t>pure</a:t>
            </a:r>
            <a:r>
              <a:t>(a);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m = (b + 1 + a) / 2;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</a:t>
            </a:r>
            <a:r>
              <a:rPr>
                <a:solidFill>
                  <a:srgbClr val="005493"/>
                </a:solidFill>
              </a:rPr>
              <a:t>ask</a:t>
            </a:r>
            <a:r>
              <a:t>(m).bind([=](bool yes) 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if (yes) return guess(a, m - 1);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else  return guess(m, b);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});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80" name="IO&lt;bool&gt; ask(int i) {…"/>
          <p:cNvSpPr txBox="1"/>
          <p:nvPr/>
        </p:nvSpPr>
        <p:spPr>
          <a:xfrm>
            <a:off x="1323776" y="7035799"/>
            <a:ext cx="10357248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IO&lt;bool&gt; </a:t>
            </a:r>
            <a:r>
              <a:rPr>
                <a:solidFill>
                  <a:srgbClr val="005493"/>
                </a:solidFill>
              </a:rPr>
              <a:t>ask</a:t>
            </a:r>
            <a:r>
              <a:t>(int i) {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putStr("Is it less than ") 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| [i](U) { return putNumber(i); } 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| [](U)  { return putStr(" (y/n)?\n"); }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| getLine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| [](std::string s) { return </a:t>
            </a:r>
            <a:r>
              <a:rPr>
                <a:solidFill>
                  <a:srgbClr val="FF2600"/>
                </a:solidFill>
              </a:rPr>
              <a:t>pure</a:t>
            </a:r>
            <a:r>
              <a:t>(s == "y"); };</a:t>
            </a:r>
          </a:p>
          <a:p>
            <a: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  <p:bldP build="whole" bldLvl="1" animBg="1" rev="0" advAuto="0" spid="180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