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0" r:id="rId8"/>
    <p:sldId id="269" r:id="rId9"/>
    <p:sldId id="270" r:id="rId10"/>
    <p:sldId id="281" r:id="rId11"/>
    <p:sldId id="284" r:id="rId12"/>
    <p:sldId id="261" r:id="rId13"/>
    <p:sldId id="272" r:id="rId14"/>
    <p:sldId id="262" r:id="rId15"/>
    <p:sldId id="290" r:id="rId16"/>
    <p:sldId id="274" r:id="rId17"/>
    <p:sldId id="273" r:id="rId18"/>
    <p:sldId id="263" r:id="rId19"/>
    <p:sldId id="277" r:id="rId20"/>
    <p:sldId id="278" r:id="rId21"/>
    <p:sldId id="264" r:id="rId22"/>
    <p:sldId id="279" r:id="rId23"/>
    <p:sldId id="286" r:id="rId24"/>
    <p:sldId id="282" r:id="rId25"/>
    <p:sldId id="283" r:id="rId26"/>
    <p:sldId id="287" r:id="rId27"/>
    <p:sldId id="291" r:id="rId28"/>
    <p:sldId id="288" r:id="rId29"/>
    <p:sldId id="265" r:id="rId30"/>
    <p:sldId id="292" r:id="rId31"/>
    <p:sldId id="293" r:id="rId32"/>
    <p:sldId id="294" r:id="rId33"/>
    <p:sldId id="285" r:id="rId34"/>
    <p:sldId id="266" r:id="rId35"/>
    <p:sldId id="28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83BD949-C0F9-4953-A0F2-37721371CFB2}">
          <p14:sldIdLst>
            <p14:sldId id="256"/>
            <p14:sldId id="267"/>
            <p14:sldId id="257"/>
            <p14:sldId id="258"/>
            <p14:sldId id="268"/>
            <p14:sldId id="259"/>
            <p14:sldId id="260"/>
            <p14:sldId id="269"/>
            <p14:sldId id="270"/>
            <p14:sldId id="281"/>
            <p14:sldId id="284"/>
            <p14:sldId id="261"/>
            <p14:sldId id="272"/>
            <p14:sldId id="262"/>
            <p14:sldId id="290"/>
            <p14:sldId id="274"/>
            <p14:sldId id="273"/>
            <p14:sldId id="263"/>
            <p14:sldId id="277"/>
            <p14:sldId id="278"/>
            <p14:sldId id="264"/>
            <p14:sldId id="279"/>
            <p14:sldId id="286"/>
            <p14:sldId id="282"/>
            <p14:sldId id="283"/>
            <p14:sldId id="287"/>
            <p14:sldId id="291"/>
            <p14:sldId id="288"/>
            <p14:sldId id="265"/>
            <p14:sldId id="292"/>
            <p14:sldId id="293"/>
            <p14:sldId id="294"/>
            <p14:sldId id="285"/>
            <p14:sldId id="266"/>
            <p14:sldId id="289"/>
          </p14:sldIdLst>
        </p14:section>
        <p14:section name="Sezione senza titolo" id="{BA31771B-0889-40BD-9819-4E0740D694BA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FF"/>
    <a:srgbClr val="CC9900"/>
    <a:srgbClr val="66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>
        <p:scale>
          <a:sx n="100" d="100"/>
          <a:sy n="100" d="100"/>
        </p:scale>
        <p:origin x="-944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2945A4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27" y="400082"/>
            <a:ext cx="2438399" cy="813685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4875227" y="1213767"/>
            <a:ext cx="2438399" cy="37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 smtClean="0">
                <a:solidFill>
                  <a:srgbClr val="2945A4"/>
                </a:solidFill>
                <a:latin typeface="Corbel" panose="020B0503020204020204" pitchFamily="34" charset="0"/>
              </a:rPr>
              <a:t>www.italiancpp.org</a:t>
            </a:r>
            <a:endParaRPr lang="it-IT" b="0" dirty="0">
              <a:solidFill>
                <a:srgbClr val="2945A4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0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68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251"/>
            <a:ext cx="10058400" cy="1048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140"/>
            <a:ext cx="10058400" cy="4926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‹n.›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7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0" y="642045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Italian</a:t>
            </a:r>
            <a:r>
              <a:rPr lang="it-IT" sz="2000" baseline="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C++ Community</a:t>
            </a:r>
            <a:endParaRPr lang="it-IT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2945A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5400" y="758952"/>
            <a:ext cx="10801200" cy="356616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Lambdas Recipes in C++1{1,4}</a:t>
            </a:r>
            <a:br>
              <a:rPr lang="en-GB" sz="5400" dirty="0" smtClean="0"/>
            </a:b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Gian</a:t>
            </a:r>
            <a:r>
              <a:rPr lang="en-GB" dirty="0" smtClean="0"/>
              <a:t> Lorenzo </a:t>
            </a:r>
            <a:r>
              <a:rPr lang="en-GB" dirty="0" err="1" smtClean="0"/>
              <a:t>Meocci</a:t>
            </a:r>
            <a:endParaRPr lang="en-GB" dirty="0" smtClean="0"/>
          </a:p>
          <a:p>
            <a:r>
              <a:rPr lang="en-GB" dirty="0" smtClean="0"/>
              <a:t>28 </a:t>
            </a:r>
            <a:r>
              <a:rPr lang="en-GB" dirty="0" err="1" smtClean="0"/>
              <a:t>Giugno</a:t>
            </a:r>
            <a:r>
              <a:rPr lang="en-GB" dirty="0" smtClean="0"/>
              <a:t> Milano – C++ Community </a:t>
            </a:r>
            <a:r>
              <a:rPr lang="en-GB" dirty="0" err="1" smtClean="0"/>
              <a:t>Meetup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82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Recipe 2: Lambdas in STL (as </a:t>
            </a:r>
            <a:r>
              <a:rPr lang="en-GB" sz="4200" dirty="0" err="1" smtClean="0"/>
              <a:t>deleter</a:t>
            </a:r>
            <a:r>
              <a:rPr lang="en-GB" sz="4200" dirty="0" smtClean="0"/>
              <a:t>)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99456" y="1340768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Deleter</a:t>
            </a:r>
            <a:r>
              <a:rPr lang="en-GB" sz="2400" b="1" dirty="0" smtClean="0"/>
              <a:t> function</a:t>
            </a:r>
            <a:endParaRPr lang="en-GB" sz="2400" b="1" dirty="0"/>
          </a:p>
        </p:txBody>
      </p:sp>
      <p:sp>
        <p:nvSpPr>
          <p:cNvPr id="8" name="Rettangolo 7"/>
          <p:cNvSpPr/>
          <p:nvPr/>
        </p:nvSpPr>
        <p:spPr>
          <a:xfrm>
            <a:off x="1199456" y="1988840"/>
            <a:ext cx="8712968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dirty="0" smtClean="0">
                <a:solidFill>
                  <a:srgbClr val="0000FF"/>
                </a:solidFill>
              </a:rPr>
              <a:t>template </a:t>
            </a:r>
            <a:r>
              <a:rPr lang="en-GB" sz="2400" dirty="0" smtClean="0">
                <a:solidFill>
                  <a:schemeClr val="tx1"/>
                </a:solidFill>
              </a:rPr>
              <a:t>&lt;</a:t>
            </a:r>
            <a:r>
              <a:rPr lang="en-GB" sz="2400" dirty="0" err="1" smtClean="0">
                <a:solidFill>
                  <a:srgbClr val="0000FF"/>
                </a:solidFill>
              </a:rPr>
              <a:t>typename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T&gt;</a:t>
            </a:r>
          </a:p>
          <a:p>
            <a:pPr lvl="0"/>
            <a:r>
              <a:rPr lang="en-GB" sz="2400" dirty="0" err="1" smtClean="0">
                <a:solidFill>
                  <a:srgbClr val="0000FF"/>
                </a:solidFill>
              </a:rPr>
              <a:t>struct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mydeleter</a:t>
            </a:r>
            <a:r>
              <a:rPr lang="en-GB" sz="2400" dirty="0" smtClean="0">
                <a:solidFill>
                  <a:srgbClr val="000000"/>
                </a:solidFill>
              </a:rPr>
              <a:t> {</a:t>
            </a:r>
          </a:p>
          <a:p>
            <a:pPr lvl="0"/>
            <a:r>
              <a:rPr lang="en-GB" sz="2400" dirty="0" smtClean="0">
                <a:solidFill>
                  <a:srgbClr val="000000"/>
                </a:solidFill>
              </a:rPr>
              <a:t>    </a:t>
            </a:r>
            <a:r>
              <a:rPr lang="en-GB" sz="2400" dirty="0" smtClean="0">
                <a:solidFill>
                  <a:srgbClr val="0000FF"/>
                </a:solidFill>
              </a:rPr>
              <a:t>void</a:t>
            </a:r>
            <a:r>
              <a:rPr lang="en-GB" sz="2400" dirty="0" smtClean="0">
                <a:solidFill>
                  <a:srgbClr val="000000"/>
                </a:solidFill>
              </a:rPr>
              <a:t> operator()(</a:t>
            </a:r>
            <a:r>
              <a:rPr lang="en-GB" sz="2400" dirty="0" smtClean="0">
                <a:solidFill>
                  <a:schemeClr val="tx1"/>
                </a:solidFill>
              </a:rPr>
              <a:t>T</a:t>
            </a:r>
            <a:r>
              <a:rPr lang="en-GB" sz="2400" dirty="0" smtClean="0">
                <a:solidFill>
                  <a:srgbClr val="000000"/>
                </a:solidFill>
              </a:rPr>
              <a:t>* e) { </a:t>
            </a:r>
            <a:r>
              <a:rPr lang="en-GB" sz="2400" dirty="0" smtClean="0">
                <a:solidFill>
                  <a:srgbClr val="0000FF"/>
                </a:solidFill>
              </a:rPr>
              <a:t>delete</a:t>
            </a:r>
            <a:r>
              <a:rPr lang="en-GB" sz="2400" dirty="0" smtClean="0">
                <a:solidFill>
                  <a:srgbClr val="000000"/>
                </a:solidFill>
              </a:rPr>
              <a:t>[] e; }</a:t>
            </a:r>
          </a:p>
          <a:p>
            <a:pPr lvl="0"/>
            <a:r>
              <a:rPr lang="en-GB" sz="2400" dirty="0" smtClean="0">
                <a:solidFill>
                  <a:srgbClr val="000000"/>
                </a:solidFill>
              </a:rPr>
              <a:t>};</a:t>
            </a:r>
          </a:p>
          <a:p>
            <a:pPr lvl="0"/>
            <a:r>
              <a:rPr lang="en-GB" sz="2400" b="1" i="1" dirty="0" smtClean="0">
                <a:solidFill>
                  <a:srgbClr val="000000"/>
                </a:solidFill>
              </a:rPr>
              <a:t>boost::</a:t>
            </a:r>
            <a:r>
              <a:rPr lang="en-GB" sz="2400" b="1" i="1" dirty="0" err="1" smtClean="0">
                <a:solidFill>
                  <a:srgbClr val="000000"/>
                </a:solidFill>
              </a:rPr>
              <a:t>shared_ptr</a:t>
            </a:r>
            <a:r>
              <a:rPr lang="en-GB" sz="2400" dirty="0" smtClean="0">
                <a:solidFill>
                  <a:srgbClr val="000000"/>
                </a:solidFill>
              </a:rPr>
              <a:t>&lt;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00"/>
                </a:solidFill>
              </a:rPr>
              <a:t>&gt; </a:t>
            </a:r>
            <a:r>
              <a:rPr lang="en-GB" sz="2400" dirty="0" err="1" smtClean="0">
                <a:solidFill>
                  <a:srgbClr val="000000"/>
                </a:solidFill>
              </a:rPr>
              <a:t>ptr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0000FF"/>
                </a:solidFill>
              </a:rPr>
              <a:t>new 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00"/>
                </a:solidFill>
              </a:rPr>
              <a:t>[10], </a:t>
            </a:r>
            <a:r>
              <a:rPr lang="en-GB" sz="2400" dirty="0" err="1" smtClean="0">
                <a:solidFill>
                  <a:srgbClr val="000000"/>
                </a:solidFill>
              </a:rPr>
              <a:t>mydeleter</a:t>
            </a:r>
            <a:r>
              <a:rPr lang="en-GB" sz="2400" dirty="0" smtClean="0">
                <a:solidFill>
                  <a:srgbClr val="000000"/>
                </a:solidFill>
              </a:rPr>
              <a:t>&lt;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00"/>
                </a:solidFill>
              </a:rPr>
              <a:t>&gt;());</a:t>
            </a:r>
          </a:p>
        </p:txBody>
      </p:sp>
      <p:sp>
        <p:nvSpPr>
          <p:cNvPr id="9" name="Rettangolo 8"/>
          <p:cNvSpPr/>
          <p:nvPr/>
        </p:nvSpPr>
        <p:spPr>
          <a:xfrm>
            <a:off x="10071069" y="2060847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C++03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199456" y="4379620"/>
            <a:ext cx="871296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b="1" i="1" dirty="0" err="1" smtClean="0">
                <a:solidFill>
                  <a:srgbClr val="000000"/>
                </a:solidFill>
              </a:rPr>
              <a:t>std</a:t>
            </a:r>
            <a:r>
              <a:rPr lang="en-GB" sz="2400" b="1" i="1" dirty="0" smtClean="0">
                <a:solidFill>
                  <a:srgbClr val="000000"/>
                </a:solidFill>
              </a:rPr>
              <a:t>::</a:t>
            </a:r>
            <a:r>
              <a:rPr lang="en-GB" sz="2400" b="1" i="1" dirty="0" err="1">
                <a:solidFill>
                  <a:srgbClr val="000000"/>
                </a:solidFill>
              </a:rPr>
              <a:t>shared_ptr</a:t>
            </a:r>
            <a:r>
              <a:rPr lang="en-GB" sz="2400" dirty="0">
                <a:solidFill>
                  <a:srgbClr val="000000"/>
                </a:solidFill>
              </a:rPr>
              <a:t>&lt;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&gt; </a:t>
            </a:r>
            <a:r>
              <a:rPr lang="en-GB" sz="2400" dirty="0" err="1" smtClean="0">
                <a:solidFill>
                  <a:srgbClr val="000000"/>
                </a:solidFill>
              </a:rPr>
              <a:t>ptr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000FF"/>
                </a:solidFill>
              </a:rPr>
              <a:t>new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[10], </a:t>
            </a:r>
            <a:r>
              <a:rPr lang="en-GB" sz="2400" dirty="0" smtClean="0">
                <a:solidFill>
                  <a:srgbClr val="000000"/>
                </a:solidFill>
              </a:rPr>
              <a:t>[](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*e){</a:t>
            </a:r>
          </a:p>
          <a:p>
            <a:pPr lvl="0"/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   </a:t>
            </a:r>
            <a:r>
              <a:rPr lang="en-GB" sz="2400" dirty="0" smtClean="0">
                <a:solidFill>
                  <a:srgbClr val="0000FF"/>
                </a:solidFill>
              </a:rPr>
              <a:t>delete</a:t>
            </a:r>
            <a:r>
              <a:rPr lang="en-GB" sz="2400" dirty="0" smtClean="0">
                <a:solidFill>
                  <a:srgbClr val="000000"/>
                </a:solidFill>
              </a:rPr>
              <a:t>[] e;</a:t>
            </a:r>
          </a:p>
          <a:p>
            <a:pPr lvl="0"/>
            <a:r>
              <a:rPr lang="en-GB" sz="2400" dirty="0" smtClean="0">
                <a:solidFill>
                  <a:srgbClr val="000000"/>
                </a:solidFill>
              </a:rPr>
              <a:t>});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0071069" y="4379620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36085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Recipe 2: Lambdas in STL (as </a:t>
            </a:r>
            <a:r>
              <a:rPr lang="en-GB" sz="4200" dirty="0" err="1" smtClean="0"/>
              <a:t>deleter</a:t>
            </a:r>
            <a:r>
              <a:rPr lang="en-GB" sz="4200" dirty="0" smtClean="0"/>
              <a:t>)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99456" y="1340768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Deleter</a:t>
            </a:r>
            <a:r>
              <a:rPr lang="en-GB" sz="2400" b="1" dirty="0" smtClean="0"/>
              <a:t> function</a:t>
            </a:r>
            <a:endParaRPr lang="en-GB" sz="2400" b="1" dirty="0"/>
          </a:p>
        </p:txBody>
      </p:sp>
      <p:sp>
        <p:nvSpPr>
          <p:cNvPr id="8" name="Rettangolo 7"/>
          <p:cNvSpPr/>
          <p:nvPr/>
        </p:nvSpPr>
        <p:spPr>
          <a:xfrm>
            <a:off x="1199456" y="1988840"/>
            <a:ext cx="8712968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dirty="0" smtClean="0">
                <a:solidFill>
                  <a:srgbClr val="0000FF"/>
                </a:solidFill>
              </a:rPr>
              <a:t>template </a:t>
            </a:r>
            <a:r>
              <a:rPr lang="en-GB" sz="2400" dirty="0" smtClean="0">
                <a:solidFill>
                  <a:schemeClr val="tx1"/>
                </a:solidFill>
              </a:rPr>
              <a:t>&lt;</a:t>
            </a:r>
            <a:r>
              <a:rPr lang="en-GB" sz="2400" dirty="0" err="1" smtClean="0">
                <a:solidFill>
                  <a:srgbClr val="0000FF"/>
                </a:solidFill>
              </a:rPr>
              <a:t>typename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T&gt;</a:t>
            </a:r>
          </a:p>
          <a:p>
            <a:pPr lvl="0"/>
            <a:r>
              <a:rPr lang="en-GB" sz="2400" dirty="0" err="1" smtClean="0">
                <a:solidFill>
                  <a:srgbClr val="0000FF"/>
                </a:solidFill>
              </a:rPr>
              <a:t>struct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mydeleter</a:t>
            </a:r>
            <a:r>
              <a:rPr lang="en-GB" sz="2400" dirty="0" smtClean="0">
                <a:solidFill>
                  <a:srgbClr val="000000"/>
                </a:solidFill>
              </a:rPr>
              <a:t> {</a:t>
            </a:r>
          </a:p>
          <a:p>
            <a:pPr lvl="0"/>
            <a:r>
              <a:rPr lang="en-GB" sz="2400" dirty="0" smtClean="0">
                <a:solidFill>
                  <a:srgbClr val="000000"/>
                </a:solidFill>
              </a:rPr>
              <a:t>    </a:t>
            </a:r>
            <a:r>
              <a:rPr lang="en-GB" sz="2400" dirty="0" smtClean="0">
                <a:solidFill>
                  <a:srgbClr val="0000FF"/>
                </a:solidFill>
              </a:rPr>
              <a:t>void</a:t>
            </a:r>
            <a:r>
              <a:rPr lang="en-GB" sz="2400" dirty="0" smtClean="0">
                <a:solidFill>
                  <a:srgbClr val="000000"/>
                </a:solidFill>
              </a:rPr>
              <a:t> operator()(T* e) { </a:t>
            </a:r>
            <a:r>
              <a:rPr lang="en-GB" sz="2400" dirty="0" smtClean="0">
                <a:solidFill>
                  <a:srgbClr val="0000FF"/>
                </a:solidFill>
              </a:rPr>
              <a:t>delete</a:t>
            </a:r>
            <a:r>
              <a:rPr lang="en-GB" sz="2400" dirty="0" smtClean="0">
                <a:solidFill>
                  <a:srgbClr val="000000"/>
                </a:solidFill>
              </a:rPr>
              <a:t>[] e; }</a:t>
            </a:r>
          </a:p>
          <a:p>
            <a:pPr lvl="0"/>
            <a:r>
              <a:rPr lang="en-GB" sz="2400" dirty="0" smtClean="0">
                <a:solidFill>
                  <a:srgbClr val="000000"/>
                </a:solidFill>
              </a:rPr>
              <a:t>};</a:t>
            </a:r>
          </a:p>
          <a:p>
            <a:pPr lvl="0"/>
            <a:r>
              <a:rPr lang="en-GB" sz="2400" b="1" i="1" dirty="0" smtClean="0">
                <a:solidFill>
                  <a:srgbClr val="000000"/>
                </a:solidFill>
              </a:rPr>
              <a:t>boost::</a:t>
            </a:r>
            <a:r>
              <a:rPr lang="en-GB" sz="2400" b="1" i="1" dirty="0" err="1" smtClean="0">
                <a:solidFill>
                  <a:srgbClr val="000000"/>
                </a:solidFill>
              </a:rPr>
              <a:t>shared_ptr</a:t>
            </a:r>
            <a:r>
              <a:rPr lang="en-GB" sz="2400" dirty="0" smtClean="0">
                <a:solidFill>
                  <a:srgbClr val="000000"/>
                </a:solidFill>
              </a:rPr>
              <a:t>&lt;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00"/>
                </a:solidFill>
              </a:rPr>
              <a:t>&gt; </a:t>
            </a:r>
            <a:r>
              <a:rPr lang="en-GB" sz="2400" dirty="0" err="1" smtClean="0">
                <a:solidFill>
                  <a:srgbClr val="000000"/>
                </a:solidFill>
              </a:rPr>
              <a:t>ptr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0000FF"/>
                </a:solidFill>
              </a:rPr>
              <a:t>new 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00"/>
                </a:solidFill>
              </a:rPr>
              <a:t>[10], </a:t>
            </a:r>
            <a:r>
              <a:rPr lang="en-GB" sz="2400" dirty="0" err="1" smtClean="0">
                <a:solidFill>
                  <a:srgbClr val="000000"/>
                </a:solidFill>
              </a:rPr>
              <a:t>mydeleter</a:t>
            </a:r>
            <a:r>
              <a:rPr lang="en-GB" sz="2400" dirty="0" smtClean="0">
                <a:solidFill>
                  <a:srgbClr val="000000"/>
                </a:solidFill>
              </a:rPr>
              <a:t>&lt;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00"/>
                </a:solidFill>
              </a:rPr>
              <a:t>&gt;());</a:t>
            </a:r>
          </a:p>
        </p:txBody>
      </p:sp>
      <p:sp>
        <p:nvSpPr>
          <p:cNvPr id="9" name="Rettangolo 8"/>
          <p:cNvSpPr/>
          <p:nvPr/>
        </p:nvSpPr>
        <p:spPr>
          <a:xfrm>
            <a:off x="10071069" y="2060847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C++03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199456" y="4379620"/>
            <a:ext cx="871296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b="1" i="1" dirty="0" err="1" smtClean="0">
                <a:solidFill>
                  <a:srgbClr val="000000"/>
                </a:solidFill>
              </a:rPr>
              <a:t>std</a:t>
            </a:r>
            <a:r>
              <a:rPr lang="en-GB" sz="2400" b="1" i="1" dirty="0" smtClean="0">
                <a:solidFill>
                  <a:srgbClr val="000000"/>
                </a:solidFill>
              </a:rPr>
              <a:t>::</a:t>
            </a:r>
            <a:r>
              <a:rPr lang="en-GB" sz="2400" b="1" i="1" dirty="0" err="1">
                <a:solidFill>
                  <a:srgbClr val="000000"/>
                </a:solidFill>
              </a:rPr>
              <a:t>shared_ptr</a:t>
            </a:r>
            <a:r>
              <a:rPr lang="en-GB" sz="2400" dirty="0">
                <a:solidFill>
                  <a:srgbClr val="000000"/>
                </a:solidFill>
              </a:rPr>
              <a:t>&lt;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&gt; </a:t>
            </a:r>
            <a:r>
              <a:rPr lang="en-GB" sz="2400" dirty="0" err="1" smtClean="0">
                <a:solidFill>
                  <a:srgbClr val="000000"/>
                </a:solidFill>
              </a:rPr>
              <a:t>ptr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000FF"/>
                </a:solidFill>
              </a:rPr>
              <a:t>new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[10]</a:t>
            </a:r>
            <a:r>
              <a:rPr lang="en-GB" sz="2400" dirty="0" smtClean="0">
                <a:solidFill>
                  <a:srgbClr val="000000"/>
                </a:solidFill>
              </a:rPr>
              <a:t>, </a:t>
            </a:r>
            <a:r>
              <a:rPr lang="en-GB" sz="2400" b="1" i="1" dirty="0" err="1" smtClean="0">
                <a:solidFill>
                  <a:srgbClr val="000000"/>
                </a:solidFill>
              </a:rPr>
              <a:t>std</a:t>
            </a:r>
            <a:r>
              <a:rPr lang="en-GB" sz="2400" b="1" i="1" dirty="0" smtClean="0">
                <a:solidFill>
                  <a:srgbClr val="000000"/>
                </a:solidFill>
              </a:rPr>
              <a:t>::</a:t>
            </a:r>
            <a:r>
              <a:rPr lang="en-GB" sz="2400" b="1" i="1" dirty="0" err="1" smtClean="0">
                <a:solidFill>
                  <a:srgbClr val="000000"/>
                </a:solidFill>
              </a:rPr>
              <a:t>default_delete</a:t>
            </a:r>
            <a:r>
              <a:rPr lang="en-GB" sz="2400" dirty="0" smtClean="0">
                <a:solidFill>
                  <a:srgbClr val="000000"/>
                </a:solidFill>
              </a:rPr>
              <a:t>&lt;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chemeClr val="tx1"/>
                </a:solidFill>
              </a:rPr>
              <a:t>[]</a:t>
            </a:r>
            <a:r>
              <a:rPr lang="en-GB" sz="2400" dirty="0" smtClean="0">
                <a:solidFill>
                  <a:srgbClr val="000000"/>
                </a:solidFill>
              </a:rPr>
              <a:t>&gt;());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0071069" y="4379620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8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Recipe 3: Return a </a:t>
            </a:r>
            <a:r>
              <a:rPr lang="en-GB" sz="4200" dirty="0" err="1" smtClean="0"/>
              <a:t>const</a:t>
            </a:r>
            <a:r>
              <a:rPr lang="en-GB" sz="4200" dirty="0" smtClean="0"/>
              <a:t> default value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202560" y="2276872"/>
            <a:ext cx="8712968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>
                <a:solidFill>
                  <a:srgbClr val="0000FF"/>
                </a:solidFill>
              </a:rPr>
              <a:t>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const_val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err="1">
                <a:solidFill>
                  <a:schemeClr val="tx1"/>
                </a:solidFill>
              </a:rPr>
              <a:t>some_default_value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some_condition_is_true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... Do some operations and calculate the </a:t>
            </a:r>
            <a:r>
              <a:rPr lang="en-US" sz="2400" dirty="0" smtClean="0">
                <a:solidFill>
                  <a:srgbClr val="00B050"/>
                </a:solidFill>
              </a:rPr>
              <a:t>value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of </a:t>
            </a:r>
            <a:r>
              <a:rPr lang="en-US" sz="2400" dirty="0" err="1">
                <a:solidFill>
                  <a:srgbClr val="00B050"/>
                </a:solidFill>
              </a:rPr>
              <a:t>const_val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...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const_val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calculate();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const_val</a:t>
            </a:r>
            <a:r>
              <a:rPr lang="en-US" sz="2400" dirty="0">
                <a:solidFill>
                  <a:schemeClr val="tx1"/>
                </a:solidFill>
              </a:rPr>
              <a:t> = 1000; </a:t>
            </a:r>
            <a:r>
              <a:rPr lang="en-US" sz="2400" dirty="0">
                <a:solidFill>
                  <a:srgbClr val="00B050"/>
                </a:solidFill>
              </a:rPr>
              <a:t>// oops, </a:t>
            </a:r>
            <a:r>
              <a:rPr lang="en-US" sz="2400" dirty="0" err="1">
                <a:solidFill>
                  <a:srgbClr val="00B050"/>
                </a:solidFill>
              </a:rPr>
              <a:t>const_val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CAN </a:t>
            </a:r>
            <a:r>
              <a:rPr lang="en-US" sz="2400" dirty="0" smtClean="0">
                <a:solidFill>
                  <a:srgbClr val="00B050"/>
                </a:solidFill>
              </a:rPr>
              <a:t>be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modified later!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075581" y="2276872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C++03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202560" y="1268760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We want initialize a “</a:t>
            </a:r>
            <a:r>
              <a:rPr lang="en-GB" sz="2400" b="1" dirty="0" err="1" smtClean="0"/>
              <a:t>const</a:t>
            </a:r>
            <a:r>
              <a:rPr lang="en-GB" sz="2400" dirty="0" smtClean="0"/>
              <a:t>” variable with a default value in some case and with another value in other case. Consider this code: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3981919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Recipe 3: Return a </a:t>
            </a:r>
            <a:r>
              <a:rPr lang="en-GB" sz="4200" dirty="0" err="1" smtClean="0"/>
              <a:t>const</a:t>
            </a:r>
            <a:r>
              <a:rPr lang="en-GB" sz="4200" dirty="0" smtClean="0"/>
              <a:t> default value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202560" y="2708920"/>
            <a:ext cx="8712968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</a:rPr>
              <a:t> auto </a:t>
            </a:r>
            <a:r>
              <a:rPr lang="en-US" sz="2400" dirty="0" err="1" smtClean="0">
                <a:solidFill>
                  <a:schemeClr val="tx1"/>
                </a:solidFill>
              </a:rPr>
              <a:t>const_val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[&amp;] 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some_condition_is_true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{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 calculate();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  return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some_default_value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  <a:r>
              <a:rPr lang="en-US" sz="2400" dirty="0" smtClean="0">
                <a:solidFill>
                  <a:schemeClr val="tx1"/>
                </a:solidFill>
              </a:rPr>
              <a:t>;   </a:t>
            </a:r>
            <a:r>
              <a:rPr lang="en-US" sz="2400" dirty="0" smtClean="0">
                <a:solidFill>
                  <a:srgbClr val="008000"/>
                </a:solidFill>
              </a:rPr>
              <a:t>//  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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sym typeface="Wingdings" pitchFamily="2" charset="2"/>
              </a:rPr>
              <a:t>execute lambda here!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0075581" y="2708919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02560" y="1412776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In C++11 we can use a lambdas to encapsulate all the “logic” and then assign a </a:t>
            </a:r>
            <a:r>
              <a:rPr lang="en-GB" sz="2400" b="1" i="1" dirty="0" smtClean="0"/>
              <a:t>really</a:t>
            </a:r>
            <a:r>
              <a:rPr lang="en-GB" sz="2400" dirty="0" smtClean="0"/>
              <a:t> </a:t>
            </a:r>
            <a:r>
              <a:rPr lang="en-GB" sz="2400" dirty="0" err="1" smtClean="0"/>
              <a:t>const</a:t>
            </a:r>
            <a:r>
              <a:rPr lang="en-GB" sz="2400" dirty="0" smtClean="0"/>
              <a:t> value to a variable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383348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Recipe </a:t>
            </a:r>
            <a:r>
              <a:rPr lang="en-GB" sz="4200" dirty="0" smtClean="0"/>
              <a:t>4: Lambdas as while condition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27448" y="12403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look around your code you can find a lot of this: </a:t>
            </a:r>
            <a:endParaRPr lang="en-US" sz="2400" dirty="0"/>
          </a:p>
        </p:txBody>
      </p:sp>
      <p:sp>
        <p:nvSpPr>
          <p:cNvPr id="6" name="Rettangolo 5"/>
          <p:cNvSpPr/>
          <p:nvPr/>
        </p:nvSpPr>
        <p:spPr>
          <a:xfrm>
            <a:off x="1202560" y="1730425"/>
            <a:ext cx="8712968" cy="450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while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>
                <a:solidFill>
                  <a:srgbClr val="0000FF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err="1">
                <a:solidFill>
                  <a:schemeClr val="tx1"/>
                </a:solidFill>
              </a:rPr>
              <a:t>m.lock</a:t>
            </a:r>
            <a:r>
              <a:rPr lang="en-US" sz="2200" dirty="0" smtClean="0">
                <a:solidFill>
                  <a:schemeClr val="tx1"/>
                </a:solidFill>
              </a:rPr>
              <a:t>();                   </a:t>
            </a:r>
            <a:r>
              <a:rPr lang="en-US" sz="2200" dirty="0" smtClean="0">
                <a:solidFill>
                  <a:srgbClr val="008000"/>
                </a:solidFill>
              </a:rPr>
              <a:t>// acquire lock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s.empty</a:t>
            </a:r>
            <a:r>
              <a:rPr lang="en-US" sz="2200" dirty="0" smtClean="0">
                <a:solidFill>
                  <a:schemeClr val="tx1"/>
                </a:solidFill>
              </a:rPr>
              <a:t>())            </a:t>
            </a:r>
            <a:r>
              <a:rPr lang="en-US" sz="2200" dirty="0">
                <a:solidFill>
                  <a:srgbClr val="008000"/>
                </a:solidFill>
              </a:rPr>
              <a:t>// </a:t>
            </a:r>
            <a:r>
              <a:rPr lang="en-US" sz="2200" dirty="0" smtClean="0">
                <a:solidFill>
                  <a:srgbClr val="008000"/>
                </a:solidFill>
              </a:rPr>
              <a:t>if s is empty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</a:rPr>
              <a:t>m.unlock</a:t>
            </a:r>
            <a:r>
              <a:rPr lang="en-US" sz="2200" dirty="0" smtClean="0">
                <a:solidFill>
                  <a:schemeClr val="tx1"/>
                </a:solidFill>
              </a:rPr>
              <a:t>();           </a:t>
            </a:r>
            <a:r>
              <a:rPr lang="en-US" sz="2200" dirty="0" smtClean="0">
                <a:solidFill>
                  <a:srgbClr val="008000"/>
                </a:solidFill>
              </a:rPr>
              <a:t>// unlock the </a:t>
            </a:r>
            <a:r>
              <a:rPr lang="en-US" sz="2200" dirty="0" err="1" smtClean="0">
                <a:solidFill>
                  <a:srgbClr val="008000"/>
                </a:solidFill>
              </a:rPr>
              <a:t>mutex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    </a:t>
            </a:r>
            <a:r>
              <a:rPr lang="en-US" sz="2200" dirty="0">
                <a:solidFill>
                  <a:srgbClr val="0000FF"/>
                </a:solidFill>
              </a:rPr>
              <a:t>break</a:t>
            </a:r>
            <a:r>
              <a:rPr lang="en-US" sz="2200" dirty="0" smtClean="0">
                <a:solidFill>
                  <a:schemeClr val="tx1"/>
                </a:solidFill>
              </a:rPr>
              <a:t>;                    </a:t>
            </a:r>
            <a:r>
              <a:rPr lang="en-US" sz="2200" dirty="0" smtClean="0">
                <a:solidFill>
                  <a:srgbClr val="008000"/>
                </a:solidFill>
              </a:rPr>
              <a:t>// exit from while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</a:rPr>
              <a:t>auto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e = </a:t>
            </a:r>
            <a:r>
              <a:rPr lang="en-US" sz="2200" dirty="0" err="1">
                <a:solidFill>
                  <a:schemeClr val="tx1"/>
                </a:solidFill>
              </a:rPr>
              <a:t>s.top</a:t>
            </a:r>
            <a:r>
              <a:rPr lang="en-US" sz="2200" dirty="0" smtClean="0">
                <a:solidFill>
                  <a:schemeClr val="tx1"/>
                </a:solidFill>
              </a:rPr>
              <a:t>();       </a:t>
            </a:r>
            <a:r>
              <a:rPr lang="en-US" sz="2200" dirty="0" smtClean="0">
                <a:solidFill>
                  <a:srgbClr val="008000"/>
                </a:solidFill>
              </a:rPr>
              <a:t>// take the first element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err="1">
                <a:solidFill>
                  <a:schemeClr val="tx1"/>
                </a:solidFill>
              </a:rPr>
              <a:t>s.pop</a:t>
            </a:r>
            <a:r>
              <a:rPr lang="en-US" sz="2200" dirty="0" smtClean="0">
                <a:solidFill>
                  <a:schemeClr val="tx1"/>
                </a:solidFill>
              </a:rPr>
              <a:t>();                      </a:t>
            </a:r>
            <a:r>
              <a:rPr lang="en-US" sz="2200" dirty="0" smtClean="0">
                <a:solidFill>
                  <a:srgbClr val="008000"/>
                </a:solidFill>
              </a:rPr>
              <a:t>// remove the element from stack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err="1">
                <a:solidFill>
                  <a:schemeClr val="tx1"/>
                </a:solidFill>
              </a:rPr>
              <a:t>m.unlock</a:t>
            </a:r>
            <a:r>
              <a:rPr lang="en-US" sz="2200" dirty="0" smtClean="0">
                <a:solidFill>
                  <a:schemeClr val="tx1"/>
                </a:solidFill>
              </a:rPr>
              <a:t>();               </a:t>
            </a:r>
            <a:r>
              <a:rPr lang="en-US" sz="2200" dirty="0" smtClean="0">
                <a:solidFill>
                  <a:srgbClr val="008000"/>
                </a:solidFill>
              </a:rPr>
              <a:t>// unlock the </a:t>
            </a:r>
            <a:r>
              <a:rPr lang="en-US" sz="2200" dirty="0" err="1" smtClean="0">
                <a:solidFill>
                  <a:srgbClr val="008000"/>
                </a:solidFill>
              </a:rPr>
              <a:t>mutex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        </a:t>
            </a:r>
            <a:r>
              <a:rPr lang="en-US" sz="2200" dirty="0">
                <a:solidFill>
                  <a:schemeClr val="tx1"/>
                </a:solidFill>
              </a:rPr>
              <a:t>consume(e</a:t>
            </a:r>
            <a:r>
              <a:rPr lang="en-US" sz="2200" dirty="0" smtClean="0">
                <a:solidFill>
                  <a:schemeClr val="tx1"/>
                </a:solidFill>
              </a:rPr>
              <a:t>);             </a:t>
            </a:r>
            <a:r>
              <a:rPr lang="en-US" sz="2200" dirty="0" smtClean="0">
                <a:solidFill>
                  <a:srgbClr val="008000"/>
                </a:solidFill>
              </a:rPr>
              <a:t>// consume the element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888088" y="2780928"/>
            <a:ext cx="4771114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A </a:t>
            </a:r>
            <a:r>
              <a:rPr lang="en-GB" sz="2400" dirty="0" smtClean="0">
                <a:solidFill>
                  <a:schemeClr val="bg1"/>
                </a:solidFill>
              </a:rPr>
              <a:t>while (true) </a:t>
            </a:r>
            <a:r>
              <a:rPr lang="en-GB" sz="2400" dirty="0" smtClean="0">
                <a:solidFill>
                  <a:srgbClr val="FFFF00"/>
                </a:solidFill>
              </a:rPr>
              <a:t>isn’t so expressive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 smtClean="0">
                <a:solidFill>
                  <a:srgbClr val="FFFF00"/>
                </a:solidFill>
              </a:rPr>
              <a:t>Mutex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m</a:t>
            </a:r>
            <a:r>
              <a:rPr lang="en-GB" sz="2400" dirty="0" smtClean="0">
                <a:solidFill>
                  <a:srgbClr val="FFFF00"/>
                </a:solidFill>
              </a:rPr>
              <a:t> might be left locked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We </a:t>
            </a:r>
            <a:r>
              <a:rPr lang="en-GB" sz="2400" dirty="0" smtClean="0">
                <a:solidFill>
                  <a:schemeClr val="bg1"/>
                </a:solidFill>
              </a:rPr>
              <a:t>unlock</a:t>
            </a:r>
            <a:r>
              <a:rPr lang="en-GB" sz="2400" dirty="0" smtClean="0">
                <a:solidFill>
                  <a:srgbClr val="FFFF00"/>
                </a:solidFill>
              </a:rPr>
              <a:t> the </a:t>
            </a:r>
            <a:r>
              <a:rPr lang="en-GB" sz="2400" dirty="0" err="1" smtClean="0">
                <a:solidFill>
                  <a:srgbClr val="FFFF00"/>
                </a:solidFill>
              </a:rPr>
              <a:t>mutex</a:t>
            </a:r>
            <a:r>
              <a:rPr lang="en-GB" sz="2400" dirty="0" smtClean="0">
                <a:solidFill>
                  <a:srgbClr val="FFFF00"/>
                </a:solidFill>
              </a:rPr>
              <a:t> in two place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0075581" y="1730424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C++03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152855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Recipe </a:t>
            </a:r>
            <a:r>
              <a:rPr lang="en-GB" sz="4200" dirty="0" smtClean="0"/>
              <a:t>4: Lambdas as while condition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27448" y="12403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Now, using C++11 &amp; lambdas, we can do better!</a:t>
            </a:r>
            <a:endParaRPr lang="en-US" sz="2400" dirty="0"/>
          </a:p>
        </p:txBody>
      </p:sp>
      <p:sp>
        <p:nvSpPr>
          <p:cNvPr id="6" name="Rettangolo 5"/>
          <p:cNvSpPr/>
          <p:nvPr/>
        </p:nvSpPr>
        <p:spPr>
          <a:xfrm>
            <a:off x="1202560" y="1730425"/>
            <a:ext cx="8712968" cy="450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while</a:t>
            </a:r>
            <a:r>
              <a:rPr lang="en-US" sz="2200" dirty="0">
                <a:solidFill>
                  <a:schemeClr val="tx1"/>
                </a:solidFill>
              </a:rPr>
              <a:t> ([&amp;]{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</a:rPr>
              <a:t>unique_lock</a:t>
            </a: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mutex</a:t>
            </a:r>
            <a:r>
              <a:rPr lang="en-US" sz="2200" dirty="0">
                <a:solidFill>
                  <a:schemeClr val="tx1"/>
                </a:solidFill>
              </a:rPr>
              <a:t>&gt; g(m);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s.empty</a:t>
            </a:r>
            <a:r>
              <a:rPr lang="en-US" sz="2200" dirty="0">
                <a:solidFill>
                  <a:schemeClr val="tx1"/>
                </a:solidFill>
              </a:rPr>
              <a:t>()) {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smtClean="0">
                <a:solidFill>
                  <a:schemeClr val="tx1"/>
                </a:solidFill>
              </a:rPr>
              <a:t>} </a:t>
            </a:r>
            <a:r>
              <a:rPr lang="en-US" sz="2200" dirty="0" smtClean="0">
                <a:solidFill>
                  <a:srgbClr val="008000"/>
                </a:solidFill>
              </a:rPr>
              <a:t>// exit from scope &amp; release </a:t>
            </a:r>
            <a:r>
              <a:rPr lang="en-US" sz="2200" dirty="0" err="1" smtClean="0">
                <a:solidFill>
                  <a:srgbClr val="008000"/>
                </a:solidFill>
              </a:rPr>
              <a:t>mutex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    </a:t>
            </a:r>
            <a:r>
              <a:rPr lang="en-US" sz="2200" dirty="0" smtClean="0">
                <a:solidFill>
                  <a:srgbClr val="0000FF"/>
                </a:solidFill>
              </a:rPr>
              <a:t>else </a:t>
            </a:r>
            <a:r>
              <a:rPr lang="en-US" sz="2200" dirty="0" smtClean="0">
                <a:solidFill>
                  <a:srgbClr val="008000"/>
                </a:solidFill>
              </a:rPr>
              <a:t>/* body here */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    </a:t>
            </a:r>
            <a:r>
              <a:rPr lang="en-US" sz="2200" dirty="0">
                <a:solidFill>
                  <a:srgbClr val="0000FF"/>
                </a:solidFill>
              </a:rPr>
              <a:t>auto</a:t>
            </a:r>
            <a:r>
              <a:rPr lang="en-US" sz="2200" dirty="0">
                <a:solidFill>
                  <a:schemeClr val="tx1"/>
                </a:solidFill>
              </a:rPr>
              <a:t> e = </a:t>
            </a:r>
            <a:r>
              <a:rPr lang="en-US" sz="2200" dirty="0" err="1">
                <a:solidFill>
                  <a:schemeClr val="tx1"/>
                </a:solidFill>
              </a:rPr>
              <a:t>s.top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</a:rPr>
              <a:t>s.pop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</a:rPr>
              <a:t>g.unlock</a:t>
            </a:r>
            <a:r>
              <a:rPr lang="en-US" sz="2200" dirty="0" smtClean="0">
                <a:solidFill>
                  <a:schemeClr val="tx1"/>
                </a:solidFill>
              </a:rPr>
              <a:t>();          </a:t>
            </a:r>
            <a:r>
              <a:rPr lang="en-US" sz="2200" dirty="0" smtClean="0">
                <a:solidFill>
                  <a:srgbClr val="008000"/>
                </a:solidFill>
              </a:rPr>
              <a:t>// release the </a:t>
            </a:r>
            <a:r>
              <a:rPr lang="en-US" sz="2200" dirty="0" err="1" smtClean="0">
                <a:solidFill>
                  <a:srgbClr val="008000"/>
                </a:solidFill>
              </a:rPr>
              <a:t>mutex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        consume(e</a:t>
            </a:r>
            <a:r>
              <a:rPr lang="en-US" sz="2200" dirty="0" smtClean="0">
                <a:solidFill>
                  <a:schemeClr val="tx1"/>
                </a:solidFill>
              </a:rPr>
              <a:t>);      </a:t>
            </a:r>
            <a:r>
              <a:rPr lang="en-US" sz="2200" dirty="0" smtClean="0">
                <a:solidFill>
                  <a:srgbClr val="008000"/>
                </a:solidFill>
              </a:rPr>
              <a:t>// consume element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    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true</a:t>
            </a:r>
            <a:r>
              <a:rPr lang="en-US" sz="2200" dirty="0" smtClean="0">
                <a:solidFill>
                  <a:schemeClr val="tx1"/>
                </a:solidFill>
              </a:rPr>
              <a:t>;       </a:t>
            </a:r>
            <a:r>
              <a:rPr lang="en-US" sz="2200" dirty="0" smtClean="0">
                <a:solidFill>
                  <a:srgbClr val="008000"/>
                </a:solidFill>
              </a:rPr>
              <a:t>// exit from lambdas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b="1" dirty="0" smtClean="0">
                <a:solidFill>
                  <a:schemeClr val="tx1"/>
                </a:solidFill>
              </a:rPr>
              <a:t>() </a:t>
            </a:r>
            <a:r>
              <a:rPr lang="en-US" sz="2200" dirty="0" smtClean="0">
                <a:solidFill>
                  <a:srgbClr val="008000"/>
                </a:solidFill>
              </a:rPr>
              <a:t>/* execute the lambdas */ 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{ </a:t>
            </a:r>
            <a:r>
              <a:rPr lang="en-US" sz="2200" dirty="0" smtClean="0">
                <a:solidFill>
                  <a:srgbClr val="008000"/>
                </a:solidFill>
              </a:rPr>
              <a:t>/* empty body! */ 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696832" y="3164775"/>
            <a:ext cx="5303824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We use </a:t>
            </a:r>
            <a:r>
              <a:rPr lang="en-GB" sz="2400" dirty="0" err="1" smtClean="0">
                <a:solidFill>
                  <a:schemeClr val="bg1"/>
                </a:solidFill>
              </a:rPr>
              <a:t>unique_lock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to manage </a:t>
            </a:r>
            <a:r>
              <a:rPr lang="en-GB" sz="2400" dirty="0" err="1" smtClean="0">
                <a:solidFill>
                  <a:srgbClr val="FFFF00"/>
                </a:solidFill>
              </a:rPr>
              <a:t>mutex</a:t>
            </a:r>
            <a:endParaRPr lang="en-GB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We explicit </a:t>
            </a:r>
            <a:r>
              <a:rPr lang="en-GB" sz="2400" dirty="0" smtClean="0">
                <a:solidFill>
                  <a:schemeClr val="bg1"/>
                </a:solidFill>
              </a:rPr>
              <a:t>unlock</a:t>
            </a:r>
            <a:r>
              <a:rPr lang="en-GB" sz="2400" dirty="0" smtClean="0">
                <a:solidFill>
                  <a:srgbClr val="FFFF00"/>
                </a:solidFill>
              </a:rPr>
              <a:t> the </a:t>
            </a:r>
            <a:r>
              <a:rPr lang="en-GB" sz="2400" dirty="0" err="1" smtClean="0">
                <a:solidFill>
                  <a:srgbClr val="FFFF00"/>
                </a:solidFill>
              </a:rPr>
              <a:t>mutex</a:t>
            </a:r>
            <a:r>
              <a:rPr lang="en-GB" sz="2400" dirty="0" smtClean="0">
                <a:solidFill>
                  <a:srgbClr val="FFFF00"/>
                </a:solidFill>
              </a:rPr>
              <a:t> in</a:t>
            </a:r>
          </a:p>
          <a:p>
            <a:r>
              <a:rPr lang="en-GB" sz="2400" dirty="0" smtClean="0">
                <a:solidFill>
                  <a:srgbClr val="FFFF00"/>
                </a:solidFill>
              </a:rPr>
              <a:t>      only one place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0075581" y="1730424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753912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Recipe </a:t>
            </a:r>
            <a:r>
              <a:rPr lang="en-GB" sz="4200" dirty="0" smtClean="0"/>
              <a:t>4.1: Lambdas as while condition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02560" y="126876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Print </a:t>
            </a:r>
            <a:r>
              <a:rPr lang="en-US" sz="2400" dirty="0"/>
              <a:t>elements of a vector using a comma as separator</a:t>
            </a:r>
            <a:endParaRPr lang="en-GB" sz="2400" dirty="0"/>
          </a:p>
        </p:txBody>
      </p:sp>
      <p:sp>
        <p:nvSpPr>
          <p:cNvPr id="6" name="Rettangolo 5"/>
          <p:cNvSpPr/>
          <p:nvPr/>
        </p:nvSpPr>
        <p:spPr>
          <a:xfrm>
            <a:off x="1202560" y="1730425"/>
            <a:ext cx="8712968" cy="450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template</a:t>
            </a:r>
            <a:r>
              <a:rPr lang="en-US" sz="2400" dirty="0">
                <a:solidFill>
                  <a:schemeClr val="tx1"/>
                </a:solidFill>
              </a:rPr>
              <a:t> &lt;</a:t>
            </a:r>
            <a:r>
              <a:rPr lang="en-US" sz="2400" dirty="0" err="1">
                <a:solidFill>
                  <a:srgbClr val="0000FF"/>
                </a:solidFill>
              </a:rPr>
              <a:t>typename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print_vector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 vector&lt;T&gt;&amp; v)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rgbClr val="0000FF"/>
                </a:solidFill>
              </a:rPr>
              <a:t>typename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vector&lt;T&gt;::</a:t>
            </a:r>
            <a:r>
              <a:rPr lang="en-US" sz="2400" dirty="0" err="1">
                <a:solidFill>
                  <a:schemeClr val="tx1"/>
                </a:solidFill>
              </a:rPr>
              <a:t>const_iterator</a:t>
            </a:r>
            <a:r>
              <a:rPr lang="en-US" sz="2400" dirty="0">
                <a:solidFill>
                  <a:schemeClr val="tx1"/>
                </a:solidFill>
              </a:rPr>
              <a:t> it;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(it = </a:t>
            </a:r>
            <a:r>
              <a:rPr lang="en-US" sz="2400" dirty="0" err="1">
                <a:solidFill>
                  <a:schemeClr val="tx1"/>
                </a:solidFill>
              </a:rPr>
              <a:t>v.begin</a:t>
            </a:r>
            <a:r>
              <a:rPr lang="en-US" sz="2400" dirty="0">
                <a:solidFill>
                  <a:schemeClr val="tx1"/>
                </a:solidFill>
              </a:rPr>
              <a:t>(); it != </a:t>
            </a:r>
            <a:r>
              <a:rPr lang="en-US" sz="2400" dirty="0" err="1">
                <a:solidFill>
                  <a:schemeClr val="tx1"/>
                </a:solidFill>
              </a:rPr>
              <a:t>v.end</a:t>
            </a:r>
            <a:r>
              <a:rPr lang="en-US" sz="2400" dirty="0">
                <a:solidFill>
                  <a:schemeClr val="tx1"/>
                </a:solidFill>
              </a:rPr>
              <a:t>(); ++it)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 &lt;&lt; *it;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(it != </a:t>
            </a:r>
            <a:r>
              <a:rPr lang="en-US" sz="2400" dirty="0" err="1">
                <a:solidFill>
                  <a:schemeClr val="tx1"/>
                </a:solidFill>
              </a:rPr>
              <a:t>v.end</a:t>
            </a:r>
            <a:r>
              <a:rPr lang="en-US" sz="2400" dirty="0">
                <a:solidFill>
                  <a:schemeClr val="tx1"/>
                </a:solidFill>
              </a:rPr>
              <a:t>() - 1)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 &lt;&lt; </a:t>
            </a:r>
            <a:r>
              <a:rPr lang="en-US" sz="2400" dirty="0">
                <a:solidFill>
                  <a:srgbClr val="FF00FF"/>
                </a:solidFill>
              </a:rPr>
              <a:t>", 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 &lt;&lt; </a:t>
            </a:r>
            <a:r>
              <a:rPr lang="en-US" sz="2400" dirty="0" err="1">
                <a:solidFill>
                  <a:schemeClr val="tx1"/>
                </a:solidFill>
              </a:rPr>
              <a:t>endl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075581" y="1730424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C++03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6439242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Recipe </a:t>
            </a:r>
            <a:r>
              <a:rPr lang="en-GB" sz="4200" dirty="0" smtClean="0"/>
              <a:t>4.1: Lambdas as while condition</a:t>
            </a:r>
            <a:endParaRPr lang="it-IT" sz="4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02560" y="126876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Print </a:t>
            </a:r>
            <a:r>
              <a:rPr lang="en-US" sz="2400" dirty="0"/>
              <a:t>elements of a vector using a comma as separator</a:t>
            </a:r>
            <a:endParaRPr lang="en-GB" sz="2400" dirty="0"/>
          </a:p>
        </p:txBody>
      </p:sp>
      <p:sp>
        <p:nvSpPr>
          <p:cNvPr id="6" name="Rettangolo 5"/>
          <p:cNvSpPr/>
          <p:nvPr/>
        </p:nvSpPr>
        <p:spPr>
          <a:xfrm>
            <a:off x="1202560" y="1730425"/>
            <a:ext cx="8712968" cy="450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0000FF"/>
                </a:solidFill>
              </a:rPr>
              <a:t>template</a:t>
            </a:r>
            <a:r>
              <a:rPr lang="en-US" sz="2200" dirty="0">
                <a:solidFill>
                  <a:schemeClr val="tx1"/>
                </a:solidFill>
              </a:rPr>
              <a:t> &lt;</a:t>
            </a:r>
            <a:r>
              <a:rPr lang="en-US" sz="2200" dirty="0" err="1">
                <a:solidFill>
                  <a:srgbClr val="0000FF"/>
                </a:solidFill>
              </a:rPr>
              <a:t>typename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T&gt;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print_vector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</a:rPr>
              <a:t>const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vector&lt;T&gt;&amp; v)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auto</a:t>
            </a:r>
            <a:r>
              <a:rPr lang="en-US" sz="2200" dirty="0">
                <a:solidFill>
                  <a:schemeClr val="tx1"/>
                </a:solidFill>
              </a:rPr>
              <a:t> it = begin(v);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while</a:t>
            </a:r>
            <a:r>
              <a:rPr lang="en-US" sz="2200" dirty="0">
                <a:solidFill>
                  <a:schemeClr val="tx1"/>
                </a:solidFill>
              </a:rPr>
              <a:t> ([&amp;](){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schemeClr val="tx1"/>
                </a:solidFill>
              </a:rPr>
              <a:t> (it == begin(v)) {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>
                <a:solidFill>
                  <a:srgbClr val="0000FF"/>
                </a:solidFill>
              </a:rPr>
              <a:t>else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schemeClr val="tx1"/>
                </a:solidFill>
              </a:rPr>
              <a:t> (it == end(v)) {</a:t>
            </a:r>
            <a:r>
              <a:rPr lang="en-US" sz="2200" dirty="0" err="1">
                <a:solidFill>
                  <a:schemeClr val="tx1"/>
                </a:solidFill>
              </a:rPr>
              <a:t>cout</a:t>
            </a:r>
            <a:r>
              <a:rPr lang="en-US" sz="2200" dirty="0">
                <a:solidFill>
                  <a:schemeClr val="tx1"/>
                </a:solidFill>
              </a:rPr>
              <a:t> &lt;&lt; </a:t>
            </a:r>
            <a:r>
              <a:rPr lang="en-US" sz="2200" dirty="0" err="1">
                <a:solidFill>
                  <a:schemeClr val="tx1"/>
                </a:solidFill>
              </a:rPr>
              <a:t>endl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>
                <a:solidFill>
                  <a:srgbClr val="0000FF"/>
                </a:solidFill>
              </a:rPr>
              <a:t>else</a:t>
            </a:r>
            <a:r>
              <a:rPr lang="en-US" sz="2200" dirty="0">
                <a:solidFill>
                  <a:schemeClr val="tx1"/>
                </a:solidFill>
              </a:rPr>
              <a:t> { </a:t>
            </a:r>
            <a:r>
              <a:rPr lang="en-US" sz="2200" dirty="0" err="1">
                <a:solidFill>
                  <a:schemeClr val="tx1"/>
                </a:solidFill>
              </a:rPr>
              <a:t>cout</a:t>
            </a:r>
            <a:r>
              <a:rPr lang="en-US" sz="2200" dirty="0">
                <a:solidFill>
                  <a:schemeClr val="tx1"/>
                </a:solidFill>
              </a:rPr>
              <a:t> &lt;&lt; </a:t>
            </a:r>
            <a:r>
              <a:rPr lang="en-US" sz="2200" dirty="0">
                <a:solidFill>
                  <a:srgbClr val="FF00FF"/>
                </a:solidFill>
              </a:rPr>
              <a:t>", "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b="1" dirty="0" smtClean="0">
                <a:solidFill>
                  <a:schemeClr val="tx1"/>
                </a:solidFill>
              </a:rPr>
              <a:t>() </a:t>
            </a:r>
            <a:r>
              <a:rPr lang="en-US" sz="2200" dirty="0" smtClean="0">
                <a:solidFill>
                  <a:srgbClr val="008000"/>
                </a:solidFill>
              </a:rPr>
              <a:t>/*execute the lambda*/ 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{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</a:t>
            </a:r>
            <a:r>
              <a:rPr lang="en-US" sz="2200" dirty="0" err="1">
                <a:solidFill>
                  <a:schemeClr val="tx1"/>
                </a:solidFill>
              </a:rPr>
              <a:t>cout</a:t>
            </a:r>
            <a:r>
              <a:rPr lang="en-US" sz="2200" dirty="0">
                <a:solidFill>
                  <a:schemeClr val="tx1"/>
                </a:solidFill>
              </a:rPr>
              <a:t> &lt;&lt; </a:t>
            </a:r>
            <a:r>
              <a:rPr lang="en-US" sz="2200" dirty="0" smtClean="0">
                <a:solidFill>
                  <a:schemeClr val="tx1"/>
                </a:solidFill>
              </a:rPr>
              <a:t>*it;  ++it;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075581" y="1730425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8112224" y="4365104"/>
            <a:ext cx="3456384" cy="12961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 smtClean="0">
                <a:solidFill>
                  <a:schemeClr val="bg1"/>
                </a:solidFill>
              </a:rPr>
              <a:t>1, 2, 3, 4, 5, 8</a:t>
            </a:r>
            <a:endParaRPr lang="nn-NO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8112224" y="3356992"/>
            <a:ext cx="3456384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/>
              <a:t> vector&lt;int&gt; v{1, 2, 3, 4, 5, 8</a:t>
            </a:r>
            <a:r>
              <a:rPr lang="sv-SE" dirty="0" smtClean="0"/>
              <a:t>};</a:t>
            </a:r>
          </a:p>
          <a:p>
            <a:r>
              <a:rPr lang="sv-SE" dirty="0" smtClean="0"/>
              <a:t> print_vector(v);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0632504" y="44458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output</a:t>
            </a:r>
            <a:endParaRPr lang="it-IT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Recipe 5: </a:t>
            </a:r>
            <a:r>
              <a:rPr lang="en-GB" sz="4000" dirty="0" err="1" smtClean="0"/>
              <a:t>RAII+Lambdas</a:t>
            </a:r>
            <a:r>
              <a:rPr lang="en-GB" sz="4000" dirty="0" smtClean="0"/>
              <a:t> -&gt; </a:t>
            </a:r>
            <a:r>
              <a:rPr lang="en-GB" sz="4000" dirty="0" err="1" smtClean="0"/>
              <a:t>ScopeGuard</a:t>
            </a:r>
            <a:r>
              <a:rPr lang="en-GB" sz="4000" dirty="0"/>
              <a:t> </a:t>
            </a:r>
            <a:r>
              <a:rPr lang="en-GB" sz="2800" dirty="0" smtClean="0"/>
              <a:t>1/5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259468"/>
            <a:ext cx="743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idea is to take actions when </a:t>
            </a:r>
            <a:r>
              <a:rPr lang="en-US" sz="2400" dirty="0" smtClean="0"/>
              <a:t>something </a:t>
            </a:r>
            <a:r>
              <a:rPr lang="en-US" sz="2400" dirty="0"/>
              <a:t>goes </a:t>
            </a:r>
            <a:r>
              <a:rPr lang="en-US" sz="2400" dirty="0" smtClean="0"/>
              <a:t>wrong …</a:t>
            </a:r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99456" y="2405134"/>
            <a:ext cx="77873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{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 &lt;TAKE RESOURCE&gt;</a:t>
            </a:r>
          </a:p>
          <a:p>
            <a:r>
              <a:rPr lang="en-GB" sz="2800" dirty="0" smtClean="0"/>
              <a:t>     </a:t>
            </a:r>
            <a:r>
              <a:rPr lang="en-GB" sz="2800" dirty="0"/>
              <a:t>&lt;TAKE </a:t>
            </a:r>
            <a:r>
              <a:rPr lang="en-GB" sz="2800" dirty="0" smtClean="0"/>
              <a:t>DATA&gt;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 &lt;WRITE DATA IN SOME PLACE (file, </a:t>
            </a:r>
            <a:r>
              <a:rPr lang="en-GB" sz="2800" dirty="0" err="1" smtClean="0"/>
              <a:t>db</a:t>
            </a:r>
            <a:r>
              <a:rPr lang="en-GB" sz="2800" dirty="0" smtClean="0"/>
              <a:t>, network)&gt;</a:t>
            </a:r>
            <a:endParaRPr lang="en-GB" sz="2800" b="1" dirty="0" smtClean="0">
              <a:solidFill>
                <a:srgbClr val="C00000"/>
              </a:solidFill>
            </a:endParaRPr>
          </a:p>
          <a:p>
            <a:r>
              <a:rPr lang="en-GB" sz="2800" dirty="0"/>
              <a:t> </a:t>
            </a:r>
            <a:r>
              <a:rPr lang="en-GB" sz="2800" dirty="0" smtClean="0"/>
              <a:t>    &lt;RELEASE RESOURCE&gt;</a:t>
            </a:r>
          </a:p>
          <a:p>
            <a:r>
              <a:rPr lang="en-GB" sz="2800" dirty="0" smtClean="0"/>
              <a:t>}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986781" y="3645024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// BOOMMM!!!!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564013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Recipe 5: </a:t>
            </a:r>
            <a:r>
              <a:rPr lang="en-GB" sz="4000" dirty="0" err="1" smtClean="0"/>
              <a:t>RAII+Lambdas</a:t>
            </a:r>
            <a:r>
              <a:rPr lang="en-GB" sz="4000" dirty="0" smtClean="0"/>
              <a:t> -&gt; </a:t>
            </a:r>
            <a:r>
              <a:rPr lang="en-GB" sz="4000" dirty="0" err="1"/>
              <a:t>ScopeGuard</a:t>
            </a:r>
            <a:r>
              <a:rPr lang="en-GB" sz="4000" dirty="0"/>
              <a:t> </a:t>
            </a:r>
            <a:r>
              <a:rPr lang="en-GB" sz="2800" dirty="0" smtClean="0"/>
              <a:t>2/5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259468"/>
            <a:ext cx="10451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idea is to use RAII (Resource Acquisition </a:t>
            </a:r>
            <a:r>
              <a:rPr lang="en-GB" sz="2400" dirty="0"/>
              <a:t>I</a:t>
            </a:r>
            <a:r>
              <a:rPr lang="en-GB" sz="2400" dirty="0" smtClean="0"/>
              <a:t>s Initialization) + Lambdas expression</a:t>
            </a:r>
            <a:endParaRPr lang="it-IT" sz="2400" dirty="0"/>
          </a:p>
        </p:txBody>
      </p:sp>
      <p:sp>
        <p:nvSpPr>
          <p:cNvPr id="7" name="Rettangolo 6"/>
          <p:cNvSpPr/>
          <p:nvPr/>
        </p:nvSpPr>
        <p:spPr>
          <a:xfrm>
            <a:off x="1199456" y="1792754"/>
            <a:ext cx="10080000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00FF"/>
                </a:solidFill>
              </a:rPr>
              <a:t>template</a:t>
            </a:r>
            <a:r>
              <a:rPr lang="en-GB" sz="2400" dirty="0">
                <a:solidFill>
                  <a:schemeClr val="tx1"/>
                </a:solidFill>
              </a:rPr>
              <a:t> &lt;</a:t>
            </a:r>
            <a:r>
              <a:rPr lang="en-GB" sz="2400" dirty="0" err="1">
                <a:solidFill>
                  <a:srgbClr val="0000FF"/>
                </a:solidFill>
              </a:rPr>
              <a:t>typename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F&gt;</a:t>
            </a:r>
          </a:p>
          <a:p>
            <a:r>
              <a:rPr lang="en-GB" sz="2400" dirty="0" err="1" smtClean="0">
                <a:solidFill>
                  <a:srgbClr val="0000FF"/>
                </a:solidFill>
              </a:rPr>
              <a:t>struct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 smtClean="0">
                <a:solidFill>
                  <a:schemeClr val="tx1"/>
                </a:solidFill>
              </a:rPr>
              <a:t>(F </a:t>
            </a:r>
            <a:r>
              <a:rPr lang="en-GB" sz="2400" dirty="0">
                <a:solidFill>
                  <a:schemeClr val="tx1"/>
                </a:solidFill>
              </a:rPr>
              <a:t>f) : active_(</a:t>
            </a:r>
            <a:r>
              <a:rPr lang="en-GB" sz="2400" dirty="0">
                <a:solidFill>
                  <a:srgbClr val="FF0000"/>
                </a:solidFill>
              </a:rPr>
              <a:t>true</a:t>
            </a:r>
            <a:r>
              <a:rPr lang="en-GB" sz="2400" dirty="0">
                <a:solidFill>
                  <a:schemeClr val="tx1"/>
                </a:solidFill>
              </a:rPr>
              <a:t>), guard(move(f)) {}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 smtClean="0">
                <a:solidFill>
                  <a:schemeClr val="tx1"/>
                </a:solidFill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>
                <a:solidFill>
                  <a:schemeClr val="tx1"/>
                </a:solidFill>
              </a:rPr>
              <a:t>&amp;&amp; </a:t>
            </a:r>
            <a:r>
              <a:rPr lang="en-GB" sz="2400" dirty="0" err="1">
                <a:solidFill>
                  <a:schemeClr val="tx1"/>
                </a:solidFill>
              </a:rPr>
              <a:t>rhs</a:t>
            </a:r>
            <a:r>
              <a:rPr lang="en-GB" sz="2400" dirty="0">
                <a:solidFill>
                  <a:schemeClr val="tx1"/>
                </a:solidFill>
              </a:rPr>
              <a:t>) </a:t>
            </a:r>
            <a:r>
              <a:rPr lang="en-GB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          active</a:t>
            </a:r>
            <a:r>
              <a:rPr lang="en-GB" sz="2400" dirty="0">
                <a:solidFill>
                  <a:schemeClr val="tx1"/>
                </a:solidFill>
              </a:rPr>
              <a:t>_(</a:t>
            </a:r>
            <a:r>
              <a:rPr lang="en-GB" sz="2400" dirty="0" err="1">
                <a:solidFill>
                  <a:schemeClr val="tx1"/>
                </a:solidFill>
              </a:rPr>
              <a:t>rhs.active</a:t>
            </a:r>
            <a:r>
              <a:rPr lang="en-GB" sz="2400" dirty="0" smtClean="0">
                <a:solidFill>
                  <a:schemeClr val="tx1"/>
                </a:solidFill>
              </a:rPr>
              <a:t>_), guard(move(</a:t>
            </a:r>
            <a:r>
              <a:rPr lang="en-GB" sz="2400" dirty="0" err="1" smtClean="0">
                <a:solidFill>
                  <a:schemeClr val="tx1"/>
                </a:solidFill>
              </a:rPr>
              <a:t>rhs.guard</a:t>
            </a:r>
            <a:r>
              <a:rPr lang="en-GB" sz="2400" dirty="0">
                <a:solidFill>
                  <a:schemeClr val="tx1"/>
                </a:solidFill>
              </a:rPr>
              <a:t>)) </a:t>
            </a: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   {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      </a:t>
            </a:r>
            <a:r>
              <a:rPr lang="en-GB" sz="2400" dirty="0" err="1">
                <a:solidFill>
                  <a:schemeClr val="tx1"/>
                </a:solidFill>
              </a:rPr>
              <a:t>rhs.dismiss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</a:t>
            </a:r>
            <a:r>
              <a:rPr lang="en-GB" sz="2400" dirty="0" smtClean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    </a:t>
            </a:r>
            <a:r>
              <a:rPr lang="en-GB" sz="2400" dirty="0">
                <a:solidFill>
                  <a:srgbClr val="0000FF"/>
                </a:solidFill>
              </a:rPr>
              <a:t>void</a:t>
            </a:r>
            <a:r>
              <a:rPr lang="en-GB" sz="2400" dirty="0">
                <a:solidFill>
                  <a:schemeClr val="tx1"/>
                </a:solidFill>
              </a:rPr>
              <a:t> dismiss() { active_ = </a:t>
            </a:r>
            <a:r>
              <a:rPr lang="en-GB" sz="2400" dirty="0">
                <a:solidFill>
                  <a:srgbClr val="FF0000"/>
                </a:solidFill>
              </a:rPr>
              <a:t>false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</a:t>
            </a:r>
            <a:r>
              <a:rPr lang="en-GB" sz="2400" dirty="0">
                <a:solidFill>
                  <a:schemeClr val="tx1"/>
                </a:solidFill>
              </a:rPr>
              <a:t>~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>
                <a:solidFill>
                  <a:schemeClr val="tx1"/>
                </a:solidFill>
              </a:rPr>
              <a:t>() </a:t>
            </a:r>
            <a:r>
              <a:rPr lang="en-GB" sz="2400" dirty="0" smtClean="0">
                <a:solidFill>
                  <a:schemeClr val="tx1"/>
                </a:solidFill>
              </a:rPr>
              <a:t>{ </a:t>
            </a:r>
            <a:r>
              <a:rPr lang="en-GB" sz="2400" dirty="0" smtClean="0">
                <a:solidFill>
                  <a:srgbClr val="0000FF"/>
                </a:solidFill>
              </a:rPr>
              <a:t>if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(active_) { guard(); </a:t>
            </a:r>
            <a:r>
              <a:rPr lang="en-GB" sz="2400" dirty="0" smtClean="0">
                <a:solidFill>
                  <a:schemeClr val="tx1"/>
                </a:solidFill>
              </a:rPr>
              <a:t>} }</a:t>
            </a:r>
          </a:p>
          <a:p>
            <a:pPr algn="r"/>
            <a:r>
              <a:rPr lang="en-GB" sz="2400" b="1" dirty="0" smtClean="0">
                <a:solidFill>
                  <a:schemeClr val="tx1"/>
                </a:solidFill>
              </a:rPr>
              <a:t>Continued ….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46458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15480" y="1340768"/>
            <a:ext cx="9074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Software Engineer @ </a:t>
            </a:r>
            <a:r>
              <a:rPr lang="en-GB" sz="3600" dirty="0" err="1" smtClean="0"/>
              <a:t>Commprove</a:t>
            </a:r>
            <a:r>
              <a:rPr lang="en-GB" sz="3600" dirty="0" smtClean="0"/>
              <a:t> (Firenze)</a:t>
            </a:r>
          </a:p>
          <a:p>
            <a:pPr algn="r"/>
            <a:r>
              <a:rPr lang="en-GB" sz="2800" dirty="0" smtClean="0"/>
              <a:t>C++/C++11, Java7, PHP5, </a:t>
            </a:r>
            <a:r>
              <a:rPr lang="en-GB" sz="2800" dirty="0" err="1" smtClean="0"/>
              <a:t>Javascript</a:t>
            </a:r>
            <a:r>
              <a:rPr lang="en-GB" sz="2800" dirty="0" smtClean="0"/>
              <a:t>, HTML5/CSS3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439919" y="4581128"/>
            <a:ext cx="5733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Preferred OS:   Linux especially </a:t>
            </a:r>
            <a:r>
              <a:rPr lang="en-GB" sz="2400" b="1" dirty="0" err="1" smtClean="0"/>
              <a:t>Debian</a:t>
            </a:r>
            <a:r>
              <a:rPr lang="en-GB" sz="2400" b="1" dirty="0" smtClean="0"/>
              <a:t> Linux</a:t>
            </a:r>
          </a:p>
          <a:p>
            <a:r>
              <a:rPr lang="en-GB" sz="2400" dirty="0" smtClean="0"/>
              <a:t>Preferred PL:    </a:t>
            </a:r>
            <a:r>
              <a:rPr lang="en-GB" sz="2400" b="1" dirty="0" smtClean="0"/>
              <a:t>C++11</a:t>
            </a:r>
            <a:endParaRPr lang="it-IT" dirty="0" smtClean="0"/>
          </a:p>
          <a:p>
            <a:r>
              <a:rPr lang="en-GB" sz="2400" dirty="0"/>
              <a:t>Preferred </a:t>
            </a:r>
            <a:r>
              <a:rPr lang="en-GB" sz="2400" dirty="0" smtClean="0"/>
              <a:t>IDE:  Sublime Text 3 &amp; vim</a:t>
            </a:r>
            <a:endParaRPr lang="en-GB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421532" y="2924944"/>
            <a:ext cx="907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glmeocci@gmail.com</a:t>
            </a:r>
          </a:p>
          <a:p>
            <a:pPr algn="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http://www.meocci.it</a:t>
            </a:r>
          </a:p>
          <a:p>
            <a:pPr algn="r"/>
            <a:r>
              <a:rPr lang="en-GB" sz="2400" dirty="0">
                <a:latin typeface="Aharoni" pitchFamily="2" charset="-79"/>
                <a:cs typeface="Aharoni" pitchFamily="2" charset="-79"/>
              </a:rPr>
              <a:t>https://github.com/meox</a:t>
            </a:r>
            <a:endParaRPr lang="en-GB" sz="2400" dirty="0" smtClean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meox\Dropbox\logo_redbackground_without_tagline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94" y="2721659"/>
            <a:ext cx="2746922" cy="9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0285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Recipe 5: </a:t>
            </a:r>
            <a:r>
              <a:rPr lang="en-GB" sz="4000" dirty="0" err="1" smtClean="0"/>
              <a:t>RAII+Lambdas</a:t>
            </a:r>
            <a:r>
              <a:rPr lang="en-GB" sz="4000" dirty="0" smtClean="0"/>
              <a:t> -&gt; </a:t>
            </a:r>
            <a:r>
              <a:rPr lang="en-GB" sz="4000" dirty="0" err="1" smtClean="0"/>
              <a:t>ScopeGuard</a:t>
            </a:r>
            <a:r>
              <a:rPr lang="en-GB" sz="4000" dirty="0"/>
              <a:t> </a:t>
            </a:r>
            <a:r>
              <a:rPr lang="en-GB" sz="2800" dirty="0" smtClean="0"/>
              <a:t>3/5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259468"/>
            <a:ext cx="1044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idea is to use RAII (Resource Acquisition is Initialization) + Lambdas expression</a:t>
            </a:r>
            <a:endParaRPr lang="it-IT" sz="2400" dirty="0"/>
          </a:p>
        </p:txBody>
      </p:sp>
      <p:sp>
        <p:nvSpPr>
          <p:cNvPr id="7" name="Rettangolo 6"/>
          <p:cNvSpPr/>
          <p:nvPr/>
        </p:nvSpPr>
        <p:spPr>
          <a:xfrm>
            <a:off x="1202560" y="1988840"/>
            <a:ext cx="10080000" cy="3672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>
                <a:solidFill>
                  <a:schemeClr val="tx1"/>
                </a:solidFill>
              </a:rPr>
              <a:t>() = </a:t>
            </a:r>
            <a:r>
              <a:rPr lang="en-GB" sz="2400" dirty="0">
                <a:solidFill>
                  <a:srgbClr val="0000FF"/>
                </a:solidFill>
              </a:rPr>
              <a:t>delete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 smtClean="0">
                <a:solidFill>
                  <a:schemeClr val="tx1"/>
                </a:solidFill>
              </a:rPr>
              <a:t>(</a:t>
            </a:r>
            <a:r>
              <a:rPr lang="en-GB" sz="2400" dirty="0" err="1" smtClean="0">
                <a:solidFill>
                  <a:srgbClr val="0000FF"/>
                </a:solidFill>
              </a:rPr>
              <a:t>const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>
                <a:solidFill>
                  <a:schemeClr val="tx1"/>
                </a:solidFill>
              </a:rPr>
              <a:t>&amp;) = </a:t>
            </a:r>
            <a:r>
              <a:rPr lang="en-GB" sz="2400" dirty="0">
                <a:solidFill>
                  <a:srgbClr val="0000FF"/>
                </a:solidFill>
              </a:rPr>
              <a:t>delete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>
                <a:solidFill>
                  <a:schemeClr val="tx1"/>
                </a:solidFill>
              </a:rPr>
              <a:t>&amp; </a:t>
            </a:r>
            <a:r>
              <a:rPr lang="en-GB" sz="2400" dirty="0">
                <a:solidFill>
                  <a:srgbClr val="0000FF"/>
                </a:solidFill>
              </a:rPr>
              <a:t>operator=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const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>
                <a:solidFill>
                  <a:schemeClr val="tx1"/>
                </a:solidFill>
              </a:rPr>
              <a:t>&amp;) = </a:t>
            </a:r>
            <a:r>
              <a:rPr lang="en-GB" sz="2400" dirty="0">
                <a:solidFill>
                  <a:srgbClr val="0000FF"/>
                </a:solidFill>
              </a:rPr>
              <a:t>delete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endParaRPr lang="en-GB" sz="2400" dirty="0" smtClean="0">
              <a:solidFill>
                <a:srgbClr val="0000FF"/>
              </a:solidFill>
            </a:endParaRPr>
          </a:p>
          <a:p>
            <a:r>
              <a:rPr lang="en-GB" sz="2400" dirty="0" smtClean="0">
                <a:solidFill>
                  <a:srgbClr val="0000FF"/>
                </a:solidFill>
              </a:rPr>
              <a:t>private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dirty="0">
                <a:solidFill>
                  <a:srgbClr val="0000FF"/>
                </a:solidFill>
              </a:rPr>
              <a:t>bool</a:t>
            </a:r>
            <a:r>
              <a:rPr lang="en-GB" sz="2400" dirty="0">
                <a:solidFill>
                  <a:schemeClr val="tx1"/>
                </a:solidFill>
              </a:rPr>
              <a:t> active_;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F guard;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};</a:t>
            </a:r>
            <a:endParaRPr lang="it-IT" sz="24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09273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Recipe </a:t>
            </a:r>
            <a:r>
              <a:rPr lang="en-GB" sz="4000" dirty="0" smtClean="0"/>
              <a:t>5: </a:t>
            </a:r>
            <a:r>
              <a:rPr lang="en-GB" sz="4000" dirty="0" err="1" smtClean="0"/>
              <a:t>RAII+Lambdas</a:t>
            </a:r>
            <a:r>
              <a:rPr lang="en-GB" sz="4000" dirty="0" smtClean="0"/>
              <a:t> </a:t>
            </a:r>
            <a:r>
              <a:rPr lang="en-GB" sz="4000" dirty="0"/>
              <a:t>-&gt; </a:t>
            </a:r>
            <a:r>
              <a:rPr lang="en-GB" sz="4000" dirty="0" err="1" smtClean="0"/>
              <a:t>ScopeGuard</a:t>
            </a:r>
            <a:r>
              <a:rPr lang="en-GB" sz="4000" dirty="0"/>
              <a:t> </a:t>
            </a:r>
            <a:r>
              <a:rPr lang="en-GB" sz="2800" dirty="0" smtClean="0"/>
              <a:t>4/5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259468"/>
            <a:ext cx="927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We can add a helper function that generate an instance of </a:t>
            </a:r>
            <a:r>
              <a:rPr lang="en-GB" sz="2400" b="1" i="1" dirty="0" err="1" smtClean="0"/>
              <a:t>ScopeGuard</a:t>
            </a:r>
            <a:r>
              <a:rPr lang="en-GB" sz="2400" dirty="0"/>
              <a:t>:</a:t>
            </a:r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1202560" y="2420888"/>
            <a:ext cx="10078016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00FF"/>
                </a:solidFill>
              </a:rPr>
              <a:t>template</a:t>
            </a:r>
            <a:r>
              <a:rPr lang="en-GB" sz="2400" dirty="0">
                <a:solidFill>
                  <a:schemeClr val="tx1"/>
                </a:solidFill>
              </a:rPr>
              <a:t> &lt;</a:t>
            </a:r>
            <a:r>
              <a:rPr lang="en-GB" sz="2400" dirty="0" err="1">
                <a:solidFill>
                  <a:srgbClr val="0000FF"/>
                </a:solidFill>
              </a:rPr>
              <a:t>typename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F&gt;</a:t>
            </a:r>
          </a:p>
          <a:p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 smtClean="0">
                <a:solidFill>
                  <a:schemeClr val="tx1"/>
                </a:solidFill>
              </a:rPr>
              <a:t>&lt;F</a:t>
            </a:r>
            <a:r>
              <a:rPr lang="en-GB" sz="2400" dirty="0">
                <a:solidFill>
                  <a:schemeClr val="tx1"/>
                </a:solidFill>
              </a:rPr>
              <a:t>&gt;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 smtClean="0">
                <a:solidFill>
                  <a:schemeClr val="tx1"/>
                </a:solidFill>
              </a:rPr>
              <a:t>(F&amp;&amp; </a:t>
            </a:r>
            <a:r>
              <a:rPr lang="en-GB" sz="2400" dirty="0">
                <a:solidFill>
                  <a:schemeClr val="tx1"/>
                </a:solidFill>
              </a:rPr>
              <a:t>fun)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</a:t>
            </a:r>
            <a:r>
              <a:rPr lang="en-GB" sz="2400" dirty="0">
                <a:solidFill>
                  <a:srgbClr val="0000FF"/>
                </a:solidFill>
              </a:rPr>
              <a:t>return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ScopeGuard</a:t>
            </a:r>
            <a:r>
              <a:rPr lang="en-GB" sz="2400" dirty="0" smtClean="0">
                <a:solidFill>
                  <a:schemeClr val="tx1"/>
                </a:solidFill>
              </a:rPr>
              <a:t>&lt;F&gt;(forward&lt;F&gt;(fun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599421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Recipe </a:t>
            </a:r>
            <a:r>
              <a:rPr lang="en-GB" sz="4000" dirty="0" smtClean="0"/>
              <a:t>5: </a:t>
            </a:r>
            <a:r>
              <a:rPr lang="en-GB" sz="4000" dirty="0" err="1" smtClean="0"/>
              <a:t>RAII+Lambdas</a:t>
            </a:r>
            <a:r>
              <a:rPr lang="en-GB" sz="4000" dirty="0" smtClean="0"/>
              <a:t> </a:t>
            </a:r>
            <a:r>
              <a:rPr lang="en-GB" sz="4000" dirty="0"/>
              <a:t>-&gt; </a:t>
            </a:r>
            <a:r>
              <a:rPr lang="en-GB" sz="4000" dirty="0" err="1"/>
              <a:t>ScopeGuard</a:t>
            </a:r>
            <a:r>
              <a:rPr lang="en-GB" sz="4000" dirty="0"/>
              <a:t> </a:t>
            </a:r>
            <a:r>
              <a:rPr lang="en-GB" sz="2800" dirty="0" smtClean="0"/>
              <a:t>5/5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259468"/>
            <a:ext cx="332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We can use it in this way:</a:t>
            </a:r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1202560" y="1772816"/>
            <a:ext cx="10078016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    </a:t>
            </a:r>
            <a:r>
              <a:rPr lang="en-GB" sz="2200" dirty="0" err="1" smtClean="0">
                <a:solidFill>
                  <a:schemeClr val="tx1"/>
                </a:solidFill>
              </a:rPr>
              <a:t>db</a:t>
            </a:r>
            <a:r>
              <a:rPr lang="en-GB" sz="2200" dirty="0" smtClean="0">
                <a:solidFill>
                  <a:schemeClr val="tx1"/>
                </a:solidFill>
              </a:rPr>
              <a:t> foo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rgbClr val="FF00FF"/>
                </a:solidFill>
              </a:rPr>
              <a:t>"</a:t>
            </a:r>
            <a:r>
              <a:rPr lang="en-GB" sz="2200" dirty="0" smtClean="0">
                <a:solidFill>
                  <a:srgbClr val="FF00FF"/>
                </a:solidFill>
              </a:rPr>
              <a:t>data.dat"</a:t>
            </a:r>
            <a:r>
              <a:rPr lang="en-GB" sz="2200" dirty="0" smtClean="0">
                <a:solidFill>
                  <a:schemeClr val="tx1"/>
                </a:solidFill>
              </a:rPr>
              <a:t>);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rgbClr val="0000FF"/>
                </a:solidFill>
              </a:rPr>
              <a:t>auto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g = </a:t>
            </a:r>
            <a:r>
              <a:rPr lang="en-GB" sz="2200" b="1" dirty="0" err="1" smtClean="0">
                <a:solidFill>
                  <a:schemeClr val="tx1"/>
                </a:solidFill>
              </a:rPr>
              <a:t>scopeGuard</a:t>
            </a:r>
            <a:r>
              <a:rPr lang="en-GB" sz="2200" dirty="0">
                <a:solidFill>
                  <a:schemeClr val="tx1"/>
                </a:solidFill>
              </a:rPr>
              <a:t>([&amp;](){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</a:t>
            </a:r>
            <a:r>
              <a:rPr lang="en-GB" sz="2200" dirty="0" err="1" smtClean="0">
                <a:solidFill>
                  <a:schemeClr val="tx1"/>
                </a:solidFill>
              </a:rPr>
              <a:t>db.rollback</a:t>
            </a:r>
            <a:r>
              <a:rPr lang="en-GB" sz="2200" dirty="0" smtClean="0">
                <a:solidFill>
                  <a:schemeClr val="tx1"/>
                </a:solidFill>
              </a:rPr>
              <a:t>();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    </a:t>
            </a:r>
            <a:r>
              <a:rPr lang="en-GB" sz="2200" dirty="0" err="1" smtClean="0">
                <a:solidFill>
                  <a:schemeClr val="tx1"/>
                </a:solidFill>
              </a:rPr>
              <a:t>cerr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&lt;&lt; </a:t>
            </a:r>
            <a:r>
              <a:rPr lang="en-GB" sz="2200" dirty="0">
                <a:solidFill>
                  <a:srgbClr val="FF00FF"/>
                </a:solidFill>
              </a:rPr>
              <a:t>"error!" </a:t>
            </a:r>
            <a:r>
              <a:rPr lang="en-GB" sz="2200" dirty="0">
                <a:solidFill>
                  <a:schemeClr val="tx1"/>
                </a:solidFill>
              </a:rPr>
              <a:t>&lt;&lt; </a:t>
            </a:r>
            <a:r>
              <a:rPr lang="en-GB" sz="2200" dirty="0" err="1">
                <a:solidFill>
                  <a:schemeClr val="tx1"/>
                </a:solidFill>
              </a:rPr>
              <a:t>endl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});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…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 smtClean="0">
                <a:solidFill>
                  <a:schemeClr val="tx1"/>
                </a:solidFill>
              </a:rPr>
              <a:t>    </a:t>
            </a:r>
            <a:r>
              <a:rPr lang="en-GB" sz="2200" dirty="0" err="1" smtClean="0">
                <a:solidFill>
                  <a:schemeClr val="tx1"/>
                </a:solidFill>
              </a:rPr>
              <a:t>recv_data</a:t>
            </a:r>
            <a:r>
              <a:rPr lang="en-GB" sz="2200" dirty="0">
                <a:solidFill>
                  <a:schemeClr val="tx1"/>
                </a:solidFill>
              </a:rPr>
              <a:t>()</a:t>
            </a:r>
            <a:r>
              <a:rPr lang="en-GB" sz="2200" dirty="0" smtClean="0">
                <a:solidFill>
                  <a:schemeClr val="tx1"/>
                </a:solidFill>
              </a:rPr>
              <a:t>;    </a:t>
            </a:r>
            <a:r>
              <a:rPr lang="en-GB" sz="2200" dirty="0" smtClean="0">
                <a:solidFill>
                  <a:srgbClr val="008000"/>
                </a:solidFill>
              </a:rPr>
              <a:t>//may throw</a:t>
            </a:r>
            <a:endParaRPr lang="en-GB" sz="2200" dirty="0">
              <a:solidFill>
                <a:srgbClr val="008000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 </a:t>
            </a:r>
            <a:r>
              <a:rPr lang="en-GB" sz="2200" dirty="0" smtClean="0">
                <a:solidFill>
                  <a:srgbClr val="008000"/>
                </a:solidFill>
              </a:rPr>
              <a:t>/</a:t>
            </a:r>
            <a:r>
              <a:rPr lang="en-GB" sz="2200" dirty="0">
                <a:solidFill>
                  <a:srgbClr val="008000"/>
                </a:solidFill>
              </a:rPr>
              <a:t>* write data inside foo </a:t>
            </a:r>
            <a:r>
              <a:rPr lang="en-GB" sz="2200" dirty="0" smtClean="0">
                <a:solidFill>
                  <a:srgbClr val="008000"/>
                </a:solidFill>
              </a:rPr>
              <a:t>*/</a:t>
            </a:r>
          </a:p>
          <a:p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    </a:t>
            </a:r>
            <a:r>
              <a:rPr lang="en-GB" sz="2200" dirty="0" err="1" smtClean="0">
                <a:solidFill>
                  <a:schemeClr val="tx1"/>
                </a:solidFill>
              </a:rPr>
              <a:t>db.commit</a:t>
            </a:r>
            <a:r>
              <a:rPr lang="en-GB" sz="2200" dirty="0" smtClean="0">
                <a:solidFill>
                  <a:schemeClr val="tx1"/>
                </a:solidFill>
              </a:rPr>
              <a:t>();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 </a:t>
            </a:r>
            <a:r>
              <a:rPr lang="en-GB" sz="2200" dirty="0" err="1" smtClean="0">
                <a:solidFill>
                  <a:schemeClr val="tx1"/>
                </a:solidFill>
              </a:rPr>
              <a:t>g.dismiss</a:t>
            </a:r>
            <a:r>
              <a:rPr lang="en-GB" sz="2200" dirty="0" smtClean="0">
                <a:solidFill>
                  <a:schemeClr val="tx1"/>
                </a:solidFill>
              </a:rPr>
              <a:t>(); </a:t>
            </a:r>
            <a:r>
              <a:rPr lang="en-GB" sz="2200" dirty="0" smtClean="0">
                <a:solidFill>
                  <a:srgbClr val="008000"/>
                </a:solidFill>
              </a:rPr>
              <a:t>// ok disable the cleaner lambda</a:t>
            </a:r>
            <a:endParaRPr lang="en-GB" sz="2200" dirty="0" smtClean="0">
              <a:solidFill>
                <a:schemeClr val="tx1"/>
              </a:solidFill>
            </a:endParaRPr>
          </a:p>
          <a:p>
            <a:r>
              <a:rPr lang="en-GB" sz="2200" dirty="0" smtClean="0">
                <a:solidFill>
                  <a:schemeClr val="tx1"/>
                </a:solidFill>
              </a:rPr>
              <a:t>}  </a:t>
            </a:r>
            <a:r>
              <a:rPr lang="en-GB" sz="2200" dirty="0" smtClean="0">
                <a:solidFill>
                  <a:srgbClr val="008000"/>
                </a:solidFill>
              </a:rPr>
              <a:t>/* end of scope */</a:t>
            </a:r>
            <a:endParaRPr lang="en-GB" sz="2200" dirty="0">
              <a:solidFill>
                <a:srgbClr val="008000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096000" y="2492896"/>
            <a:ext cx="3874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8000"/>
                </a:solidFill>
              </a:rPr>
              <a:t>/*Here we define our </a:t>
            </a:r>
            <a:r>
              <a:rPr lang="en-GB" sz="2000" dirty="0" err="1" smtClean="0">
                <a:solidFill>
                  <a:srgbClr val="008000"/>
                </a:solidFill>
              </a:rPr>
              <a:t>ScopedGuard</a:t>
            </a:r>
            <a:endParaRPr lang="en-GB" sz="2000" dirty="0">
              <a:solidFill>
                <a:srgbClr val="008000"/>
              </a:solidFill>
            </a:endParaRPr>
          </a:p>
          <a:p>
            <a:r>
              <a:rPr lang="en-GB" sz="2000" dirty="0" smtClean="0">
                <a:solidFill>
                  <a:srgbClr val="008000"/>
                </a:solidFill>
              </a:rPr>
              <a:t>and the body of lambdas */</a:t>
            </a:r>
            <a:endParaRPr lang="it-IT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16270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 </a:t>
            </a:r>
            <a:r>
              <a:rPr lang="en-GB" dirty="0" smtClean="0"/>
              <a:t>6: Lambdas </a:t>
            </a:r>
            <a:r>
              <a:rPr lang="en-GB" dirty="0"/>
              <a:t>as </a:t>
            </a:r>
            <a:r>
              <a:rPr lang="en-GB" dirty="0" smtClean="0"/>
              <a:t>Macro </a:t>
            </a:r>
            <a:r>
              <a:rPr lang="en-GB" sz="2800" dirty="0"/>
              <a:t>1</a:t>
            </a:r>
            <a:r>
              <a:rPr lang="en-GB" sz="2800" dirty="0" smtClean="0"/>
              <a:t>/6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839416" y="1120388"/>
            <a:ext cx="10873208" cy="518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UInt32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 smtClean="0">
                <a:solidFill>
                  <a:schemeClr val="tx1"/>
                </a:solidFill>
              </a:rPr>
              <a:t>;  vector&lt;</a:t>
            </a:r>
            <a:r>
              <a:rPr lang="en-GB" dirty="0" smtClean="0">
                <a:solidFill>
                  <a:srgbClr val="0000FF"/>
                </a:solidFill>
              </a:rPr>
              <a:t>UInt8</a:t>
            </a:r>
            <a:r>
              <a:rPr lang="en-GB" dirty="0">
                <a:solidFill>
                  <a:schemeClr val="tx1"/>
                </a:solidFill>
              </a:rPr>
              <a:t>&gt; v</a:t>
            </a:r>
            <a:r>
              <a:rPr lang="en-GB" dirty="0" smtClean="0">
                <a:solidFill>
                  <a:schemeClr val="tx1"/>
                </a:solidFill>
              </a:rPr>
              <a:t>{};  </a:t>
            </a:r>
            <a:r>
              <a:rPr lang="en-GB" dirty="0">
                <a:solidFill>
                  <a:srgbClr val="0000FF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ip_src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ip_dst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port_src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port_dst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if</a:t>
            </a:r>
            <a:r>
              <a:rPr lang="en-GB" dirty="0">
                <a:solidFill>
                  <a:schemeClr val="tx1"/>
                </a:solidFill>
              </a:rPr>
              <a:t> ((</a:t>
            </a:r>
            <a:r>
              <a:rPr lang="en-GB" dirty="0" err="1">
                <a:solidFill>
                  <a:schemeClr val="tx1"/>
                </a:solidFill>
              </a:rPr>
              <a:t>Status_Ok</a:t>
            </a:r>
            <a:r>
              <a:rPr lang="en-GB" dirty="0">
                <a:solidFill>
                  <a:schemeClr val="tx1"/>
                </a:solidFill>
              </a:rPr>
              <a:t> == </a:t>
            </a:r>
            <a:r>
              <a:rPr lang="en-GB" dirty="0" err="1">
                <a:solidFill>
                  <a:schemeClr val="tx1"/>
                </a:solidFill>
              </a:rPr>
              <a:t>blob.get_index_fromstring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".</a:t>
            </a:r>
            <a:r>
              <a:rPr lang="en-GB" dirty="0" err="1">
                <a:solidFill>
                  <a:srgbClr val="FF0000"/>
                </a:solidFill>
              </a:rPr>
              <a:t>ip_src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 &amp;&amp; </a:t>
            </a:r>
            <a:r>
              <a:rPr lang="en-GB" dirty="0" err="1">
                <a:solidFill>
                  <a:schemeClr val="tx1"/>
                </a:solidFill>
              </a:rPr>
              <a:t>blob.get_present_flag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ip_src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render.getAsString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, v);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else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if</a:t>
            </a:r>
            <a:r>
              <a:rPr lang="en-GB" dirty="0">
                <a:solidFill>
                  <a:schemeClr val="tx1"/>
                </a:solidFill>
              </a:rPr>
              <a:t> ((</a:t>
            </a:r>
            <a:r>
              <a:rPr lang="en-GB" dirty="0" err="1">
                <a:solidFill>
                  <a:schemeClr val="tx1"/>
                </a:solidFill>
              </a:rPr>
              <a:t>Status_Ok</a:t>
            </a:r>
            <a:r>
              <a:rPr lang="en-GB" dirty="0">
                <a:solidFill>
                  <a:schemeClr val="tx1"/>
                </a:solidFill>
              </a:rPr>
              <a:t> == </a:t>
            </a:r>
            <a:r>
              <a:rPr lang="en-GB" dirty="0" err="1">
                <a:solidFill>
                  <a:schemeClr val="tx1"/>
                </a:solidFill>
              </a:rPr>
              <a:t>blob.get_index_fromstring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".</a:t>
            </a:r>
            <a:r>
              <a:rPr lang="en-GB" dirty="0" err="1">
                <a:solidFill>
                  <a:srgbClr val="FF0000"/>
                </a:solidFill>
              </a:rPr>
              <a:t>port_src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 &amp;&amp; </a:t>
            </a:r>
            <a:r>
              <a:rPr lang="en-GB" dirty="0" err="1">
                <a:solidFill>
                  <a:schemeClr val="tx1"/>
                </a:solidFill>
              </a:rPr>
              <a:t>blob.get_present_flag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port_src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render.getAsString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, v);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else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if</a:t>
            </a:r>
            <a:r>
              <a:rPr lang="en-GB" dirty="0">
                <a:solidFill>
                  <a:schemeClr val="tx1"/>
                </a:solidFill>
              </a:rPr>
              <a:t> ((</a:t>
            </a:r>
            <a:r>
              <a:rPr lang="en-GB" dirty="0" err="1">
                <a:solidFill>
                  <a:schemeClr val="tx1"/>
                </a:solidFill>
              </a:rPr>
              <a:t>Status_Ok</a:t>
            </a:r>
            <a:r>
              <a:rPr lang="en-GB" dirty="0">
                <a:solidFill>
                  <a:schemeClr val="tx1"/>
                </a:solidFill>
              </a:rPr>
              <a:t> == </a:t>
            </a:r>
            <a:r>
              <a:rPr lang="en-GB" dirty="0" err="1">
                <a:solidFill>
                  <a:schemeClr val="tx1"/>
                </a:solidFill>
              </a:rPr>
              <a:t>blob.get_index_fromstring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".</a:t>
            </a:r>
            <a:r>
              <a:rPr lang="en-GB" dirty="0" err="1">
                <a:solidFill>
                  <a:srgbClr val="FF0000"/>
                </a:solidFill>
              </a:rPr>
              <a:t>ip_dst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 &amp;&amp; </a:t>
            </a:r>
            <a:r>
              <a:rPr lang="en-GB" dirty="0" err="1">
                <a:solidFill>
                  <a:schemeClr val="tx1"/>
                </a:solidFill>
              </a:rPr>
              <a:t>blob.get_present_flag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ip_dst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render.getAsString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, v);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else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if</a:t>
            </a:r>
            <a:r>
              <a:rPr lang="en-GB" dirty="0">
                <a:solidFill>
                  <a:schemeClr val="tx1"/>
                </a:solidFill>
              </a:rPr>
              <a:t> ((</a:t>
            </a:r>
            <a:r>
              <a:rPr lang="en-GB" dirty="0" err="1">
                <a:solidFill>
                  <a:schemeClr val="tx1"/>
                </a:solidFill>
              </a:rPr>
              <a:t>Status_Ok</a:t>
            </a:r>
            <a:r>
              <a:rPr lang="en-GB" dirty="0">
                <a:solidFill>
                  <a:schemeClr val="tx1"/>
                </a:solidFill>
              </a:rPr>
              <a:t> == </a:t>
            </a:r>
            <a:r>
              <a:rPr lang="en-GB" dirty="0" err="1">
                <a:solidFill>
                  <a:schemeClr val="tx1"/>
                </a:solidFill>
              </a:rPr>
              <a:t>blob.get_index_fromstring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".</a:t>
            </a:r>
            <a:r>
              <a:rPr lang="en-GB" dirty="0" err="1">
                <a:solidFill>
                  <a:srgbClr val="FF0000"/>
                </a:solidFill>
              </a:rPr>
              <a:t>port_dst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 &amp;&amp; </a:t>
            </a:r>
            <a:r>
              <a:rPr lang="en-GB" dirty="0" err="1">
                <a:solidFill>
                  <a:schemeClr val="tx1"/>
                </a:solidFill>
              </a:rPr>
              <a:t>blob.get_present_flag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))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err="1">
                <a:solidFill>
                  <a:schemeClr val="tx1"/>
                </a:solidFill>
              </a:rPr>
              <a:t>port_dst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render.getAsString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a_index</a:t>
            </a:r>
            <a:r>
              <a:rPr lang="en-GB" dirty="0">
                <a:solidFill>
                  <a:schemeClr val="tx1"/>
                </a:solidFill>
              </a:rPr>
              <a:t>, v);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else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Rettangolo 7"/>
          <p:cNvSpPr/>
          <p:nvPr/>
        </p:nvSpPr>
        <p:spPr>
          <a:xfrm>
            <a:off x="10445739" y="1120638"/>
            <a:ext cx="12668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C++03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23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 </a:t>
            </a:r>
            <a:r>
              <a:rPr lang="en-GB" dirty="0" smtClean="0"/>
              <a:t>6: Lambdas </a:t>
            </a:r>
            <a:r>
              <a:rPr lang="en-GB" dirty="0"/>
              <a:t>as </a:t>
            </a:r>
            <a:r>
              <a:rPr lang="en-GB" dirty="0" smtClean="0"/>
              <a:t>Macro </a:t>
            </a:r>
            <a:r>
              <a:rPr lang="en-GB" sz="2800" dirty="0"/>
              <a:t>2</a:t>
            </a:r>
            <a:r>
              <a:rPr lang="en-GB" sz="2800" dirty="0" smtClean="0"/>
              <a:t>/6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196752"/>
            <a:ext cx="1000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C++11 we can use lambdas (</a:t>
            </a:r>
            <a:r>
              <a:rPr lang="en-US" sz="2400" b="1" i="1" dirty="0" smtClean="0"/>
              <a:t>get</a:t>
            </a:r>
            <a:r>
              <a:rPr lang="en-US" sz="2400" dirty="0" smtClean="0"/>
              <a:t> in the example) to simplify all the code</a:t>
            </a:r>
            <a:endParaRPr lang="en-US" sz="2400" dirty="0"/>
          </a:p>
        </p:txBody>
      </p:sp>
      <p:sp>
        <p:nvSpPr>
          <p:cNvPr id="7" name="Rettangolo 6"/>
          <p:cNvSpPr/>
          <p:nvPr/>
        </p:nvSpPr>
        <p:spPr>
          <a:xfrm>
            <a:off x="1199456" y="1844824"/>
            <a:ext cx="10009112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rgbClr val="0000FF"/>
                </a:solidFill>
              </a:rPr>
              <a:t>auto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b="1" i="1" dirty="0">
                <a:solidFill>
                  <a:schemeClr val="tx1"/>
                </a:solidFill>
              </a:rPr>
              <a:t>get</a:t>
            </a:r>
            <a:r>
              <a:rPr lang="en-GB" sz="2200" dirty="0">
                <a:solidFill>
                  <a:schemeClr val="tx1"/>
                </a:solidFill>
              </a:rPr>
              <a:t> = [&amp;](</a:t>
            </a:r>
            <a:r>
              <a:rPr lang="en-GB" sz="2200" dirty="0" err="1">
                <a:solidFill>
                  <a:srgbClr val="0000FF"/>
                </a:solidFill>
              </a:rPr>
              <a:t>const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smtClean="0">
                <a:solidFill>
                  <a:srgbClr val="0000FF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&amp; k) -&gt; </a:t>
            </a:r>
            <a:r>
              <a:rPr lang="en-GB" sz="2200" dirty="0" smtClean="0">
                <a:solidFill>
                  <a:srgbClr val="0000FF"/>
                </a:solidFill>
              </a:rPr>
              <a:t>string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</a:t>
            </a:r>
            <a:r>
              <a:rPr lang="en-GB" sz="2200" dirty="0">
                <a:solidFill>
                  <a:srgbClr val="0000FF"/>
                </a:solidFill>
              </a:rPr>
              <a:t>UInt32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a_index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</a:t>
            </a:r>
            <a:r>
              <a:rPr lang="en-GB" sz="2200" dirty="0" smtClean="0">
                <a:solidFill>
                  <a:srgbClr val="0000FF"/>
                </a:solidFill>
              </a:rPr>
              <a:t>string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r{};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</a:t>
            </a:r>
            <a:r>
              <a:rPr lang="en-GB" sz="2200" dirty="0" smtClean="0">
                <a:solidFill>
                  <a:schemeClr val="tx1"/>
                </a:solidFill>
              </a:rPr>
              <a:t>vector&lt;</a:t>
            </a:r>
            <a:r>
              <a:rPr lang="en-GB" sz="2200" dirty="0" smtClean="0">
                <a:solidFill>
                  <a:srgbClr val="0000FF"/>
                </a:solidFill>
              </a:rPr>
              <a:t>UInt8</a:t>
            </a:r>
            <a:r>
              <a:rPr lang="en-GB" sz="2200" dirty="0">
                <a:solidFill>
                  <a:schemeClr val="tx1"/>
                </a:solidFill>
              </a:rPr>
              <a:t>&gt; v{};</a:t>
            </a:r>
          </a:p>
          <a:p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    </a:t>
            </a:r>
            <a:r>
              <a:rPr lang="en-GB" sz="2200" dirty="0">
                <a:solidFill>
                  <a:srgbClr val="0000FF"/>
                </a:solidFill>
              </a:rPr>
              <a:t>if</a:t>
            </a:r>
            <a:r>
              <a:rPr lang="en-GB" sz="2200" dirty="0">
                <a:solidFill>
                  <a:schemeClr val="tx1"/>
                </a:solidFill>
              </a:rPr>
              <a:t> ((</a:t>
            </a:r>
            <a:r>
              <a:rPr lang="en-GB" sz="2200" dirty="0" err="1">
                <a:solidFill>
                  <a:schemeClr val="tx1"/>
                </a:solidFill>
              </a:rPr>
              <a:t>Status_Ok</a:t>
            </a:r>
            <a:r>
              <a:rPr lang="en-GB" sz="2200" dirty="0">
                <a:solidFill>
                  <a:schemeClr val="tx1"/>
                </a:solidFill>
              </a:rPr>
              <a:t> == </a:t>
            </a:r>
            <a:r>
              <a:rPr lang="en-GB" sz="2200" dirty="0" err="1">
                <a:solidFill>
                  <a:schemeClr val="tx1"/>
                </a:solidFill>
              </a:rPr>
              <a:t>blob.get_index_fromstring</a:t>
            </a:r>
            <a:r>
              <a:rPr lang="en-GB" sz="2200" dirty="0">
                <a:solidFill>
                  <a:schemeClr val="tx1"/>
                </a:solidFill>
              </a:rPr>
              <a:t>(k, </a:t>
            </a:r>
            <a:r>
              <a:rPr lang="en-GB" sz="2200" dirty="0" err="1">
                <a:solidFill>
                  <a:schemeClr val="tx1"/>
                </a:solidFill>
              </a:rPr>
              <a:t>a_index</a:t>
            </a:r>
            <a:r>
              <a:rPr lang="en-GB" sz="2200" dirty="0">
                <a:solidFill>
                  <a:schemeClr val="tx1"/>
                </a:solidFill>
              </a:rPr>
              <a:t>)) </a:t>
            </a:r>
            <a:endParaRPr lang="en-GB" sz="2200" dirty="0" smtClean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                &amp;&amp; </a:t>
            </a:r>
            <a:r>
              <a:rPr lang="en-GB" sz="2200" dirty="0" err="1" smtClean="0">
                <a:solidFill>
                  <a:schemeClr val="tx1"/>
                </a:solidFill>
              </a:rPr>
              <a:t>blob.get_present_flag</a:t>
            </a:r>
            <a:r>
              <a:rPr lang="en-GB" sz="2200" dirty="0" smtClean="0">
                <a:solidFill>
                  <a:schemeClr val="tx1"/>
                </a:solidFill>
              </a:rPr>
              <a:t>(</a:t>
            </a:r>
            <a:r>
              <a:rPr lang="en-GB" sz="2200" dirty="0" err="1" smtClean="0">
                <a:solidFill>
                  <a:schemeClr val="tx1"/>
                </a:solidFill>
              </a:rPr>
              <a:t>a_index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    r = </a:t>
            </a:r>
            <a:r>
              <a:rPr lang="en-GB" sz="2200" dirty="0" err="1">
                <a:solidFill>
                  <a:schemeClr val="tx1"/>
                </a:solidFill>
              </a:rPr>
              <a:t>render.getAsString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 err="1">
                <a:solidFill>
                  <a:schemeClr val="tx1"/>
                </a:solidFill>
              </a:rPr>
              <a:t>a_index</a:t>
            </a:r>
            <a:r>
              <a:rPr lang="en-GB" sz="2200" dirty="0">
                <a:solidFill>
                  <a:schemeClr val="tx1"/>
                </a:solidFill>
              </a:rPr>
              <a:t>, v);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    </a:t>
            </a:r>
            <a:r>
              <a:rPr lang="en-GB" sz="2200" dirty="0">
                <a:solidFill>
                  <a:srgbClr val="0000FF"/>
                </a:solidFill>
              </a:rPr>
              <a:t>return</a:t>
            </a:r>
            <a:r>
              <a:rPr lang="en-GB" sz="2200" dirty="0">
                <a:solidFill>
                  <a:schemeClr val="tx1"/>
                </a:solidFill>
              </a:rPr>
              <a:t> r;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</a:t>
            </a:r>
            <a:r>
              <a:rPr lang="en-GB" sz="2200" dirty="0" smtClean="0">
                <a:solidFill>
                  <a:schemeClr val="tx1"/>
                </a:solidFill>
              </a:rPr>
              <a:t>}; 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941682" y="1844824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81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 </a:t>
            </a:r>
            <a:r>
              <a:rPr lang="en-GB" dirty="0" smtClean="0"/>
              <a:t>6: Lambdas </a:t>
            </a:r>
            <a:r>
              <a:rPr lang="en-GB" dirty="0"/>
              <a:t>as </a:t>
            </a:r>
            <a:r>
              <a:rPr lang="en-GB" dirty="0" smtClean="0"/>
              <a:t>Macro </a:t>
            </a:r>
            <a:r>
              <a:rPr lang="en-GB" sz="2800" dirty="0"/>
              <a:t>3</a:t>
            </a:r>
            <a:r>
              <a:rPr lang="en-GB" sz="2800" dirty="0" smtClean="0"/>
              <a:t>/6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196752"/>
            <a:ext cx="1000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extract the data it’s now possible to write something like that:</a:t>
            </a:r>
            <a:endParaRPr lang="en-US" sz="2400" dirty="0"/>
          </a:p>
        </p:txBody>
      </p:sp>
      <p:sp>
        <p:nvSpPr>
          <p:cNvPr id="7" name="Rettangolo 6"/>
          <p:cNvSpPr/>
          <p:nvPr/>
        </p:nvSpPr>
        <p:spPr>
          <a:xfrm>
            <a:off x="1199456" y="1916832"/>
            <a:ext cx="7848872" cy="2318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ip_src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b="1" i="1" dirty="0">
                <a:solidFill>
                  <a:schemeClr val="tx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ip_src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port_src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b="1" i="1" dirty="0">
                <a:solidFill>
                  <a:schemeClr val="tx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port_src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ip_dst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b="1" i="1" dirty="0">
                <a:solidFill>
                  <a:schemeClr val="tx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ip_dst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port_dst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b="1" i="1" dirty="0">
                <a:solidFill>
                  <a:schemeClr val="tx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port_dst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ttangolo 7"/>
          <p:cNvSpPr/>
          <p:nvPr/>
        </p:nvSpPr>
        <p:spPr>
          <a:xfrm>
            <a:off x="9287793" y="1916832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199456" y="4437112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Great! But we’ve just forgotten to exit from function if a field is missing.</a:t>
            </a:r>
          </a:p>
          <a:p>
            <a:r>
              <a:rPr lang="en-US" sz="2400" dirty="0" smtClean="0"/>
              <a:t>So we have to wrapper with an </a:t>
            </a:r>
            <a:r>
              <a:rPr lang="en-US" sz="2400" b="1" i="1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(…) </a:t>
            </a:r>
            <a:r>
              <a:rPr lang="en-US" sz="2400" b="1" i="1" dirty="0" smtClean="0">
                <a:solidFill>
                  <a:srgbClr val="0000FF"/>
                </a:solidFill>
              </a:rPr>
              <a:t>return </a:t>
            </a:r>
            <a:r>
              <a:rPr lang="en-US" sz="2400" dirty="0" smtClean="0"/>
              <a:t>our code or … </a:t>
            </a:r>
            <a:endParaRPr lang="en-US" sz="2400" dirty="0"/>
          </a:p>
          <a:p>
            <a:r>
              <a:rPr lang="en-US" sz="2400" dirty="0" smtClean="0"/>
              <a:t>We can define an helper function (using </a:t>
            </a:r>
            <a:r>
              <a:rPr lang="en-US" sz="2400" dirty="0" err="1" smtClean="0"/>
              <a:t>variadic</a:t>
            </a:r>
            <a:r>
              <a:rPr lang="en-US" sz="2400" dirty="0" smtClean="0"/>
              <a:t> template feature of C++11) that run the “next” lambdas </a:t>
            </a:r>
            <a:r>
              <a:rPr lang="en-US" sz="2400" i="1" dirty="0" err="1" smtClean="0"/>
              <a:t>iff</a:t>
            </a:r>
            <a:r>
              <a:rPr lang="en-US" sz="2400" dirty="0" smtClean="0"/>
              <a:t> the previous one has returned </a:t>
            </a:r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888088" y="2780928"/>
            <a:ext cx="318253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Don’t repeat yourself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FFFF00"/>
                </a:solidFill>
              </a:rPr>
              <a:t>Code more readable</a:t>
            </a:r>
            <a:endParaRPr lang="en-GB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3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 </a:t>
            </a:r>
            <a:r>
              <a:rPr lang="en-GB" dirty="0" smtClean="0"/>
              <a:t>6: Lambdas </a:t>
            </a:r>
            <a:r>
              <a:rPr lang="en-GB" dirty="0"/>
              <a:t>as </a:t>
            </a:r>
            <a:r>
              <a:rPr lang="en-GB" dirty="0" smtClean="0"/>
              <a:t>Macro </a:t>
            </a:r>
            <a:r>
              <a:rPr lang="en-GB" sz="2800" dirty="0" smtClean="0"/>
              <a:t>4/6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199455" y="1340768"/>
            <a:ext cx="8092741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>
                <a:solidFill>
                  <a:srgbClr val="0000FF"/>
                </a:solidFill>
              </a:rPr>
              <a:t>template</a:t>
            </a:r>
            <a:r>
              <a:rPr lang="en-GB" sz="2200" dirty="0">
                <a:solidFill>
                  <a:schemeClr val="tx1"/>
                </a:solidFill>
              </a:rPr>
              <a:t> &lt;</a:t>
            </a:r>
            <a:r>
              <a:rPr lang="en-GB" sz="2200" dirty="0" err="1">
                <a:solidFill>
                  <a:srgbClr val="0000FF"/>
                </a:solidFill>
              </a:rPr>
              <a:t>typename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F&gt;</a:t>
            </a:r>
          </a:p>
          <a:p>
            <a:r>
              <a:rPr lang="en-GB" sz="2200" dirty="0">
                <a:solidFill>
                  <a:srgbClr val="0000FF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b="1" i="1" dirty="0" err="1">
                <a:solidFill>
                  <a:schemeClr val="tx1"/>
                </a:solidFill>
              </a:rPr>
              <a:t>run_if</a:t>
            </a:r>
            <a:r>
              <a:rPr lang="en-GB" sz="2200" dirty="0">
                <a:solidFill>
                  <a:schemeClr val="tx1"/>
                </a:solidFill>
              </a:rPr>
              <a:t>(F f)</a:t>
            </a:r>
          </a:p>
          <a:p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 smtClean="0">
                <a:solidFill>
                  <a:schemeClr val="tx1"/>
                </a:solidFill>
              </a:rPr>
              <a:t> f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rgbClr val="0000FF"/>
                </a:solidFill>
              </a:rPr>
              <a:t>template</a:t>
            </a:r>
            <a:r>
              <a:rPr lang="en-GB" sz="2200" dirty="0">
                <a:solidFill>
                  <a:schemeClr val="tx1"/>
                </a:solidFill>
              </a:rPr>
              <a:t> &lt;</a:t>
            </a:r>
            <a:r>
              <a:rPr lang="en-GB" sz="2200" dirty="0" err="1">
                <a:solidFill>
                  <a:srgbClr val="0000FF"/>
                </a:solidFill>
              </a:rPr>
              <a:t>typename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F, </a:t>
            </a:r>
            <a:r>
              <a:rPr lang="en-GB" sz="2200" dirty="0" err="1">
                <a:solidFill>
                  <a:srgbClr val="0000FF"/>
                </a:solidFill>
              </a:rPr>
              <a:t>typename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...Funs&gt;</a:t>
            </a:r>
          </a:p>
          <a:p>
            <a:r>
              <a:rPr lang="en-GB" sz="2200" dirty="0">
                <a:solidFill>
                  <a:srgbClr val="0000FF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b="1" i="1" dirty="0" err="1">
                <a:solidFill>
                  <a:schemeClr val="tx1"/>
                </a:solidFill>
              </a:rPr>
              <a:t>run_if</a:t>
            </a:r>
            <a:r>
              <a:rPr lang="en-GB" sz="2200" dirty="0">
                <a:solidFill>
                  <a:schemeClr val="tx1"/>
                </a:solidFill>
              </a:rPr>
              <a:t>(F </a:t>
            </a:r>
            <a:r>
              <a:rPr lang="en-GB" sz="2200" dirty="0" err="1">
                <a:solidFill>
                  <a:schemeClr val="tx1"/>
                </a:solidFill>
              </a:rPr>
              <a:t>f</a:t>
            </a:r>
            <a:r>
              <a:rPr lang="en-GB" sz="2200" dirty="0">
                <a:solidFill>
                  <a:schemeClr val="tx1"/>
                </a:solidFill>
              </a:rPr>
              <a:t>, Funs ...funs)</a:t>
            </a:r>
          </a:p>
          <a:p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rgbClr val="0000FF"/>
                </a:solidFill>
              </a:rPr>
              <a:t>if</a:t>
            </a:r>
            <a:r>
              <a:rPr lang="en-GB" sz="2200" dirty="0" smtClean="0">
                <a:solidFill>
                  <a:schemeClr val="tx1"/>
                </a:solidFill>
              </a:rPr>
              <a:t> ( f() ) </a:t>
            </a:r>
            <a:r>
              <a:rPr lang="en-GB" sz="2200" dirty="0" smtClean="0">
                <a:solidFill>
                  <a:srgbClr val="008000"/>
                </a:solidFill>
              </a:rPr>
              <a:t>// if f return true … carry on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 {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 </a:t>
            </a:r>
            <a:r>
              <a:rPr lang="en-GB" sz="2200" dirty="0" smtClean="0">
                <a:solidFill>
                  <a:schemeClr val="tx1"/>
                </a:solidFill>
              </a:rPr>
              <a:t>    </a:t>
            </a:r>
            <a:r>
              <a:rPr lang="en-GB" sz="2200" b="1" i="1" dirty="0" err="1">
                <a:solidFill>
                  <a:schemeClr val="tx1"/>
                </a:solidFill>
              </a:rPr>
              <a:t>run_if</a:t>
            </a:r>
            <a:r>
              <a:rPr lang="en-GB" sz="2200" dirty="0">
                <a:solidFill>
                  <a:schemeClr val="tx1"/>
                </a:solidFill>
              </a:rPr>
              <a:t>(forward&lt;Funs&gt;(funs</a:t>
            </a:r>
            <a:r>
              <a:rPr lang="en-GB" sz="2200" dirty="0" smtClean="0">
                <a:solidFill>
                  <a:schemeClr val="tx1"/>
                </a:solidFill>
              </a:rPr>
              <a:t>)...); </a:t>
            </a:r>
            <a:r>
              <a:rPr lang="en-GB" sz="2200" dirty="0" smtClean="0">
                <a:solidFill>
                  <a:srgbClr val="008000"/>
                </a:solidFill>
              </a:rPr>
              <a:t>// call </a:t>
            </a:r>
            <a:r>
              <a:rPr lang="en-GB" sz="2200" dirty="0" err="1" smtClean="0">
                <a:solidFill>
                  <a:srgbClr val="008000"/>
                </a:solidFill>
              </a:rPr>
              <a:t>run_if</a:t>
            </a:r>
            <a:r>
              <a:rPr lang="en-GB" sz="2200" dirty="0" smtClean="0">
                <a:solidFill>
                  <a:srgbClr val="008000"/>
                </a:solidFill>
              </a:rPr>
              <a:t> with others Funs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 }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ttangolo 7"/>
          <p:cNvSpPr/>
          <p:nvPr/>
        </p:nvSpPr>
        <p:spPr>
          <a:xfrm>
            <a:off x="9408368" y="1340767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79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 </a:t>
            </a:r>
            <a:r>
              <a:rPr lang="en-GB" dirty="0" smtClean="0"/>
              <a:t>6: Lambdas </a:t>
            </a:r>
            <a:r>
              <a:rPr lang="en-GB" dirty="0"/>
              <a:t>as </a:t>
            </a:r>
            <a:r>
              <a:rPr lang="en-GB" dirty="0" smtClean="0"/>
              <a:t>Macro </a:t>
            </a:r>
            <a:r>
              <a:rPr lang="en-GB" sz="2800" dirty="0"/>
              <a:t>5</a:t>
            </a:r>
            <a:r>
              <a:rPr lang="en-GB" sz="2800" dirty="0" smtClean="0"/>
              <a:t>/6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196752"/>
            <a:ext cx="1000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to redefine our get function to return a </a:t>
            </a:r>
            <a:r>
              <a:rPr lang="en-US" sz="2400" dirty="0" err="1" smtClean="0"/>
              <a:t>bool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Rettangolo 6"/>
          <p:cNvSpPr/>
          <p:nvPr/>
        </p:nvSpPr>
        <p:spPr>
          <a:xfrm>
            <a:off x="1199456" y="1658417"/>
            <a:ext cx="10009112" cy="4578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rgbClr val="0000FF"/>
                </a:solidFill>
              </a:rPr>
              <a:t>auto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b="1" i="1" dirty="0">
                <a:solidFill>
                  <a:schemeClr val="tx1"/>
                </a:solidFill>
              </a:rPr>
              <a:t>get</a:t>
            </a:r>
            <a:r>
              <a:rPr lang="en-GB" sz="2200" dirty="0">
                <a:solidFill>
                  <a:schemeClr val="tx1"/>
                </a:solidFill>
              </a:rPr>
              <a:t> = [&amp;](</a:t>
            </a:r>
            <a:r>
              <a:rPr lang="en-GB" sz="2200" dirty="0" err="1">
                <a:solidFill>
                  <a:srgbClr val="0000FF"/>
                </a:solidFill>
              </a:rPr>
              <a:t>const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smtClean="0">
                <a:solidFill>
                  <a:srgbClr val="0000FF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&amp; </a:t>
            </a:r>
            <a:r>
              <a:rPr lang="en-GB" sz="2200" dirty="0" smtClean="0">
                <a:solidFill>
                  <a:schemeClr val="tx1"/>
                </a:solidFill>
              </a:rPr>
              <a:t>k, </a:t>
            </a:r>
            <a:r>
              <a:rPr lang="en-GB" sz="2200" dirty="0" smtClean="0">
                <a:solidFill>
                  <a:srgbClr val="0000FF"/>
                </a:solidFill>
              </a:rPr>
              <a:t>string</a:t>
            </a:r>
            <a:r>
              <a:rPr lang="en-GB" sz="2200" dirty="0" smtClean="0">
                <a:solidFill>
                  <a:schemeClr val="tx1"/>
                </a:solidFill>
              </a:rPr>
              <a:t>&amp; </a:t>
            </a:r>
            <a:r>
              <a:rPr lang="en-GB" sz="2200" dirty="0" err="1" smtClean="0">
                <a:solidFill>
                  <a:schemeClr val="tx1"/>
                </a:solidFill>
              </a:rPr>
              <a:t>val</a:t>
            </a:r>
            <a:r>
              <a:rPr lang="en-GB" sz="2200" dirty="0" smtClean="0">
                <a:solidFill>
                  <a:schemeClr val="tx1"/>
                </a:solidFill>
              </a:rPr>
              <a:t>) </a:t>
            </a:r>
            <a:r>
              <a:rPr lang="en-GB" sz="2200" dirty="0">
                <a:solidFill>
                  <a:schemeClr val="tx1"/>
                </a:solidFill>
              </a:rPr>
              <a:t>-&gt; </a:t>
            </a:r>
            <a:r>
              <a:rPr lang="en-GB" sz="2200" dirty="0" smtClean="0">
                <a:solidFill>
                  <a:srgbClr val="0000FF"/>
                </a:solidFill>
              </a:rPr>
              <a:t>bool </a:t>
            </a:r>
            <a:r>
              <a:rPr lang="en-GB" sz="2200" dirty="0" smtClean="0">
                <a:solidFill>
                  <a:schemeClr val="tx1"/>
                </a:solidFill>
              </a:rPr>
              <a:t>{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    </a:t>
            </a:r>
            <a:r>
              <a:rPr lang="en-GB" sz="2200" dirty="0">
                <a:solidFill>
                  <a:srgbClr val="0000FF"/>
                </a:solidFill>
              </a:rPr>
              <a:t>UInt32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a_index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    vector&lt;</a:t>
            </a:r>
            <a:r>
              <a:rPr lang="en-GB" sz="2200" dirty="0" smtClean="0">
                <a:solidFill>
                  <a:srgbClr val="0000FF"/>
                </a:solidFill>
              </a:rPr>
              <a:t>UInt8</a:t>
            </a:r>
            <a:r>
              <a:rPr lang="en-GB" sz="2200" dirty="0">
                <a:solidFill>
                  <a:schemeClr val="tx1"/>
                </a:solidFill>
              </a:rPr>
              <a:t>&gt; v{};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    </a:t>
            </a:r>
            <a:r>
              <a:rPr lang="en-GB" sz="2200" dirty="0">
                <a:solidFill>
                  <a:srgbClr val="0000FF"/>
                </a:solidFill>
              </a:rPr>
              <a:t>if</a:t>
            </a:r>
            <a:r>
              <a:rPr lang="en-GB" sz="2200" dirty="0">
                <a:solidFill>
                  <a:schemeClr val="tx1"/>
                </a:solidFill>
              </a:rPr>
              <a:t> ((</a:t>
            </a:r>
            <a:r>
              <a:rPr lang="en-GB" sz="2200" dirty="0" err="1">
                <a:solidFill>
                  <a:schemeClr val="tx1"/>
                </a:solidFill>
              </a:rPr>
              <a:t>Status_Ok</a:t>
            </a:r>
            <a:r>
              <a:rPr lang="en-GB" sz="2200" dirty="0">
                <a:solidFill>
                  <a:schemeClr val="tx1"/>
                </a:solidFill>
              </a:rPr>
              <a:t> == </a:t>
            </a:r>
            <a:r>
              <a:rPr lang="en-GB" sz="2200" dirty="0" err="1">
                <a:solidFill>
                  <a:schemeClr val="tx1"/>
                </a:solidFill>
              </a:rPr>
              <a:t>blob.get_index_fromstring</a:t>
            </a:r>
            <a:r>
              <a:rPr lang="en-GB" sz="2200" dirty="0">
                <a:solidFill>
                  <a:schemeClr val="tx1"/>
                </a:solidFill>
              </a:rPr>
              <a:t>(k, </a:t>
            </a:r>
            <a:r>
              <a:rPr lang="en-GB" sz="2200" dirty="0" err="1">
                <a:solidFill>
                  <a:schemeClr val="tx1"/>
                </a:solidFill>
              </a:rPr>
              <a:t>a_index</a:t>
            </a:r>
            <a:r>
              <a:rPr lang="en-GB" sz="2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                  &amp;&amp; </a:t>
            </a:r>
            <a:r>
              <a:rPr lang="en-GB" sz="2200" dirty="0" err="1" smtClean="0">
                <a:solidFill>
                  <a:schemeClr val="tx1"/>
                </a:solidFill>
              </a:rPr>
              <a:t>blob.get_present_flag</a:t>
            </a:r>
            <a:r>
              <a:rPr lang="en-GB" sz="2200" dirty="0" smtClean="0">
                <a:solidFill>
                  <a:schemeClr val="tx1"/>
                </a:solidFill>
              </a:rPr>
              <a:t>(</a:t>
            </a:r>
            <a:r>
              <a:rPr lang="en-GB" sz="2200" dirty="0" err="1" smtClean="0">
                <a:solidFill>
                  <a:schemeClr val="tx1"/>
                </a:solidFill>
              </a:rPr>
              <a:t>a_index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     </a:t>
            </a:r>
            <a:r>
              <a:rPr lang="en-GB" sz="2200" dirty="0" err="1" smtClean="0">
                <a:solidFill>
                  <a:schemeClr val="tx1"/>
                </a:solidFill>
              </a:rPr>
              <a:t>val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= </a:t>
            </a:r>
            <a:r>
              <a:rPr lang="en-GB" sz="2200" dirty="0" err="1">
                <a:solidFill>
                  <a:schemeClr val="tx1"/>
                </a:solidFill>
              </a:rPr>
              <a:t>render.getAsString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 err="1">
                <a:solidFill>
                  <a:schemeClr val="tx1"/>
                </a:solidFill>
              </a:rPr>
              <a:t>a_index</a:t>
            </a:r>
            <a:r>
              <a:rPr lang="en-GB" sz="2200" dirty="0">
                <a:solidFill>
                  <a:schemeClr val="tx1"/>
                </a:solidFill>
              </a:rPr>
              <a:t>, v</a:t>
            </a:r>
            <a:r>
              <a:rPr lang="en-GB" sz="2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           </a:t>
            </a:r>
            <a:r>
              <a:rPr lang="en-GB" sz="2200" dirty="0" smtClean="0">
                <a:solidFill>
                  <a:srgbClr val="0000FF"/>
                </a:solidFill>
              </a:rPr>
              <a:t>return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rgbClr val="FF0000"/>
                </a:solidFill>
              </a:rPr>
              <a:t>true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    </a:t>
            </a:r>
            <a:r>
              <a:rPr lang="en-GB" sz="2200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GB" sz="2200" dirty="0" smtClean="0">
                <a:solidFill>
                  <a:srgbClr val="0000FF"/>
                </a:solidFill>
              </a:rPr>
              <a:t>            return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rgbClr val="FF0000"/>
                </a:solidFill>
              </a:rPr>
              <a:t>false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 smtClean="0">
                <a:solidFill>
                  <a:schemeClr val="tx1"/>
                </a:solidFill>
              </a:rPr>
              <a:t>}; 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941682" y="1658417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35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 </a:t>
            </a:r>
            <a:r>
              <a:rPr lang="en-GB" dirty="0" smtClean="0"/>
              <a:t>6: Lambdas </a:t>
            </a:r>
            <a:r>
              <a:rPr lang="en-GB" dirty="0"/>
              <a:t>as </a:t>
            </a:r>
            <a:r>
              <a:rPr lang="en-GB" dirty="0" smtClean="0"/>
              <a:t>Macro </a:t>
            </a:r>
            <a:r>
              <a:rPr lang="en-GB" sz="2800" dirty="0" smtClean="0"/>
              <a:t>6/6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199456" y="1556792"/>
            <a:ext cx="7848872" cy="3672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0000FF"/>
                </a:solidFill>
              </a:rPr>
              <a:t>    string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ip_src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ip_dst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port_src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port_dst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b="1" i="1" dirty="0" err="1">
                <a:solidFill>
                  <a:schemeClr val="tx1"/>
                </a:solidFill>
              </a:rPr>
              <a:t>run_if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[&amp;] {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get(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ip_src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ip_src</a:t>
            </a:r>
            <a:r>
              <a:rPr lang="en-US" sz="2200" dirty="0">
                <a:solidFill>
                  <a:schemeClr val="tx1"/>
                </a:solidFill>
              </a:rPr>
              <a:t>);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[&amp;] {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get(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port_src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port_src</a:t>
            </a:r>
            <a:r>
              <a:rPr lang="en-US" sz="2200" dirty="0">
                <a:solidFill>
                  <a:schemeClr val="tx1"/>
                </a:solidFill>
              </a:rPr>
              <a:t>);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[&amp;] {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get(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ip_dst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ip_dst</a:t>
            </a:r>
            <a:r>
              <a:rPr lang="en-US" sz="2200" dirty="0">
                <a:solidFill>
                  <a:schemeClr val="tx1"/>
                </a:solidFill>
              </a:rPr>
              <a:t>);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[&amp;] {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get(</a:t>
            </a:r>
            <a:r>
              <a:rPr lang="en-US" sz="2200" dirty="0">
                <a:solidFill>
                  <a:srgbClr val="FF00FF"/>
                </a:solidFill>
              </a:rPr>
              <a:t>".</a:t>
            </a:r>
            <a:r>
              <a:rPr lang="en-US" sz="2200" dirty="0" err="1">
                <a:solidFill>
                  <a:srgbClr val="FF00FF"/>
                </a:solidFill>
              </a:rPr>
              <a:t>port_dst</a:t>
            </a:r>
            <a:r>
              <a:rPr lang="en-US" sz="2200" dirty="0">
                <a:solidFill>
                  <a:srgbClr val="FF00FF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port_dst</a:t>
            </a:r>
            <a:r>
              <a:rPr lang="en-US" sz="2200" dirty="0">
                <a:solidFill>
                  <a:schemeClr val="tx1"/>
                </a:solidFill>
              </a:rPr>
              <a:t>); },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[&amp;] { </a:t>
            </a:r>
            <a:r>
              <a:rPr lang="en-US" sz="2200" dirty="0">
                <a:solidFill>
                  <a:srgbClr val="008000"/>
                </a:solidFill>
              </a:rPr>
              <a:t>/*success!: use here </a:t>
            </a:r>
            <a:r>
              <a:rPr lang="en-US" sz="2200" dirty="0" err="1">
                <a:solidFill>
                  <a:srgbClr val="008000"/>
                </a:solidFill>
              </a:rPr>
              <a:t>ip</a:t>
            </a:r>
            <a:r>
              <a:rPr lang="en-US" sz="2200" dirty="0">
                <a:solidFill>
                  <a:srgbClr val="008000"/>
                </a:solidFill>
              </a:rPr>
              <a:t>_{</a:t>
            </a:r>
            <a:r>
              <a:rPr lang="en-US" sz="2200" dirty="0" err="1">
                <a:solidFill>
                  <a:srgbClr val="008000"/>
                </a:solidFill>
              </a:rPr>
              <a:t>src,dst</a:t>
            </a:r>
            <a:r>
              <a:rPr lang="en-US" sz="2200" dirty="0">
                <a:solidFill>
                  <a:srgbClr val="008000"/>
                </a:solidFill>
              </a:rPr>
              <a:t>} &amp; port_{</a:t>
            </a:r>
            <a:r>
              <a:rPr lang="en-US" sz="2200" dirty="0" err="1">
                <a:solidFill>
                  <a:srgbClr val="008000"/>
                </a:solidFill>
              </a:rPr>
              <a:t>src,dst</a:t>
            </a:r>
            <a:r>
              <a:rPr lang="en-US" sz="2200" dirty="0">
                <a:solidFill>
                  <a:srgbClr val="008000"/>
                </a:solidFill>
              </a:rPr>
              <a:t>} */ </a:t>
            </a: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);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219567" y="1556792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81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Recipe 7: Lambdas as message passing system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196752"/>
            <a:ext cx="10009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GUI application (classical or web) is very common to bind a message to a function and then send a message to the main-thread in order to execute this particular function in that thread.</a:t>
            </a:r>
          </a:p>
          <a:p>
            <a:endParaRPr lang="en-US" sz="2400" dirty="0"/>
          </a:p>
          <a:p>
            <a:r>
              <a:rPr lang="en-US" sz="2400" dirty="0" smtClean="0"/>
              <a:t>General speaking lambdas permit us to implement this kind of mechanism in a lot of places and in a very simple way. In the next slides we’ll see a Log example taken from Herb Sutter talk on Concurrency.</a:t>
            </a:r>
          </a:p>
          <a:p>
            <a:endParaRPr lang="en-US" sz="2400" dirty="0"/>
          </a:p>
          <a:p>
            <a:r>
              <a:rPr lang="en-US" sz="2400" dirty="0" smtClean="0"/>
              <a:t>The goal is very straightforward: PERFORMANCE!</a:t>
            </a:r>
          </a:p>
          <a:p>
            <a:endParaRPr lang="en-US" sz="2400" dirty="0"/>
          </a:p>
          <a:p>
            <a:r>
              <a:rPr lang="en-US" sz="2400" b="1" dirty="0" err="1" smtClean="0"/>
              <a:t>std</a:t>
            </a:r>
            <a:r>
              <a:rPr lang="en-US" sz="2400" b="1" dirty="0" smtClean="0"/>
              <a:t>::thread([]{ 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&lt;&lt; </a:t>
            </a:r>
            <a:r>
              <a:rPr lang="en-US" sz="2400" b="1" dirty="0" smtClean="0">
                <a:solidFill>
                  <a:srgbClr val="FF00FF"/>
                </a:solidFill>
              </a:rPr>
              <a:t>“I’m leaving in a separate thread!”</a:t>
            </a:r>
            <a:r>
              <a:rPr lang="en-US" sz="2400" b="1" dirty="0" smtClean="0"/>
              <a:t> &lt;&lt; </a:t>
            </a:r>
            <a:r>
              <a:rPr lang="en-US" sz="2400" b="1" dirty="0" err="1" smtClean="0"/>
              <a:t>endl</a:t>
            </a:r>
            <a:r>
              <a:rPr lang="en-US" sz="2400" b="1" dirty="0" smtClean="0"/>
              <a:t>; }); </a:t>
            </a:r>
          </a:p>
          <a:p>
            <a:r>
              <a:rPr lang="en-US" sz="2400" dirty="0" smtClean="0"/>
              <a:t>Is a new way to define a thread.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3800" y1="90400" x2="73800" y2="904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6" y="4870976"/>
            <a:ext cx="411060" cy="4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0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Lambdas </a:t>
            </a:r>
            <a:r>
              <a:rPr lang="en-GB" sz="2800" dirty="0" smtClean="0"/>
              <a:t>1/3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36141"/>
            <a:ext cx="10058400" cy="1688804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  It’s a simplified notation for defining an anonymous function object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 It’s a shorthand to define a </a:t>
            </a:r>
            <a:r>
              <a:rPr lang="en-GB" i="1" dirty="0" err="1" smtClean="0"/>
              <a:t>functor</a:t>
            </a:r>
            <a:endParaRPr lang="en-GB" i="1" dirty="0" smtClean="0"/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  It’s something that generates a </a:t>
            </a:r>
            <a:r>
              <a:rPr lang="en-GB" i="1" dirty="0" smtClean="0"/>
              <a:t>closure object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9416" y="3140968"/>
            <a:ext cx="10729192" cy="2790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sz="4000" dirty="0" smtClean="0"/>
              <a:t>[ </a:t>
            </a:r>
            <a:r>
              <a:rPr lang="en-GB" sz="4000" i="1" dirty="0" smtClean="0"/>
              <a:t>&lt;</a:t>
            </a:r>
            <a:r>
              <a:rPr lang="en-GB" sz="4000" b="1" i="1" dirty="0" smtClean="0"/>
              <a:t>capture</a:t>
            </a:r>
            <a:r>
              <a:rPr lang="en-GB" sz="4000" i="1" dirty="0" smtClean="0"/>
              <a:t> </a:t>
            </a:r>
            <a:r>
              <a:rPr lang="en-GB" sz="4000" b="1" i="1" dirty="0" smtClean="0"/>
              <a:t>list</a:t>
            </a:r>
            <a:r>
              <a:rPr lang="en-GB" sz="4000" i="1" dirty="0" smtClean="0"/>
              <a:t>&gt;</a:t>
            </a:r>
            <a:r>
              <a:rPr lang="en-GB" sz="4000" dirty="0" smtClean="0"/>
              <a:t> ] (&lt;</a:t>
            </a:r>
            <a:r>
              <a:rPr lang="en-GB" sz="4000" b="1" i="1" dirty="0" smtClean="0"/>
              <a:t>parameters</a:t>
            </a:r>
            <a:r>
              <a:rPr lang="en-GB" sz="4000" i="1" dirty="0" smtClean="0"/>
              <a:t>&gt;</a:t>
            </a:r>
            <a:r>
              <a:rPr lang="en-GB" sz="4000" dirty="0" smtClean="0"/>
              <a:t>) </a:t>
            </a:r>
          </a:p>
          <a:p>
            <a:pPr algn="ctr">
              <a:lnSpc>
                <a:spcPct val="110000"/>
              </a:lnSpc>
            </a:pPr>
            <a:r>
              <a:rPr lang="en-GB" sz="4000" b="1" i="1" dirty="0" smtClean="0"/>
              <a:t>mutable</a:t>
            </a:r>
            <a:r>
              <a:rPr lang="en-GB" sz="4000" b="1" dirty="0" smtClean="0"/>
              <a:t> </a:t>
            </a:r>
            <a:r>
              <a:rPr lang="en-GB" sz="4000" b="1" i="1" dirty="0" err="1" smtClean="0"/>
              <a:t>noexcept</a:t>
            </a:r>
            <a:endParaRPr lang="en-GB" sz="4000" b="1" i="1" dirty="0" smtClean="0"/>
          </a:p>
          <a:p>
            <a:pPr algn="ctr">
              <a:lnSpc>
                <a:spcPct val="110000"/>
              </a:lnSpc>
            </a:pPr>
            <a:r>
              <a:rPr lang="en-GB" sz="4000" dirty="0" smtClean="0"/>
              <a:t> -&gt; &lt;</a:t>
            </a:r>
            <a:r>
              <a:rPr lang="en-GB" sz="4000" b="1" i="1" dirty="0" smtClean="0"/>
              <a:t>return</a:t>
            </a:r>
            <a:r>
              <a:rPr lang="en-GB" sz="4000" i="1" dirty="0" smtClean="0"/>
              <a:t> </a:t>
            </a:r>
            <a:r>
              <a:rPr lang="en-GB" sz="4000" b="1" i="1" dirty="0" smtClean="0"/>
              <a:t>type</a:t>
            </a:r>
            <a:r>
              <a:rPr lang="en-GB" sz="4000" dirty="0" smtClean="0"/>
              <a:t>&gt;</a:t>
            </a:r>
          </a:p>
          <a:p>
            <a:pPr algn="ctr">
              <a:lnSpc>
                <a:spcPct val="110000"/>
              </a:lnSpc>
            </a:pPr>
            <a:r>
              <a:rPr lang="en-GB" sz="4000" dirty="0" smtClean="0"/>
              <a:t>{ &lt;</a:t>
            </a:r>
            <a:r>
              <a:rPr lang="en-GB" sz="4000" b="1" i="1" dirty="0" smtClean="0"/>
              <a:t>body</a:t>
            </a:r>
            <a:r>
              <a:rPr lang="en-GB" sz="4000" dirty="0" smtClean="0"/>
              <a:t>&gt; }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80908136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Recipe 7: Lambdas as message passing system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99456" y="1196752"/>
            <a:ext cx="1000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Imagine a simple Logger class with a very special method: </a:t>
            </a:r>
            <a:r>
              <a:rPr lang="en-GB" sz="2400" b="1" i="1" dirty="0" err="1"/>
              <a:t>send_log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Rettangolo 5"/>
          <p:cNvSpPr/>
          <p:nvPr/>
        </p:nvSpPr>
        <p:spPr>
          <a:xfrm>
            <a:off x="1199456" y="1658417"/>
            <a:ext cx="10009112" cy="450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>
                <a:solidFill>
                  <a:srgbClr val="0000FF"/>
                </a:solidFill>
              </a:rPr>
              <a:t>class</a:t>
            </a:r>
            <a:r>
              <a:rPr lang="en-GB" sz="2200" dirty="0">
                <a:solidFill>
                  <a:schemeClr val="tx1"/>
                </a:solidFill>
              </a:rPr>
              <a:t> Logger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GB" sz="2200" dirty="0">
                <a:solidFill>
                  <a:srgbClr val="0000FF"/>
                </a:solidFill>
              </a:rPr>
              <a:t>public: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Logger() : </a:t>
            </a:r>
            <a:r>
              <a:rPr lang="en-GB" sz="2200" dirty="0" err="1">
                <a:solidFill>
                  <a:schemeClr val="tx1"/>
                </a:solidFill>
              </a:rPr>
              <a:t>wth</a:t>
            </a:r>
            <a:r>
              <a:rPr lang="en-GB" sz="2200" dirty="0">
                <a:solidFill>
                  <a:schemeClr val="tx1"/>
                </a:solidFill>
              </a:rPr>
              <a:t>{} {}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rgbClr val="0000FF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info(string </a:t>
            </a:r>
            <a:r>
              <a:rPr lang="en-GB" sz="2200" dirty="0" err="1">
                <a:solidFill>
                  <a:schemeClr val="tx1"/>
                </a:solidFill>
              </a:rPr>
              <a:t>msg</a:t>
            </a:r>
            <a:r>
              <a:rPr lang="en-GB" sz="2200" dirty="0">
                <a:solidFill>
                  <a:schemeClr val="tx1"/>
                </a:solidFill>
              </a:rPr>
              <a:t>)  { </a:t>
            </a:r>
            <a:r>
              <a:rPr lang="en-GB" sz="2200" dirty="0" err="1">
                <a:solidFill>
                  <a:schemeClr val="tx1"/>
                </a:solidFill>
              </a:rPr>
              <a:t>wth.</a:t>
            </a:r>
            <a:r>
              <a:rPr lang="en-GB" sz="2200" b="1" i="1" dirty="0" err="1">
                <a:solidFill>
                  <a:schemeClr val="tx1"/>
                </a:solidFill>
              </a:rPr>
              <a:t>send_log</a:t>
            </a:r>
            <a:r>
              <a:rPr lang="en-GB" sz="2200" dirty="0">
                <a:solidFill>
                  <a:schemeClr val="tx1"/>
                </a:solidFill>
              </a:rPr>
              <a:t>([=]{ </a:t>
            </a:r>
            <a:r>
              <a:rPr lang="en-GB" sz="2200" dirty="0" err="1">
                <a:solidFill>
                  <a:schemeClr val="tx1"/>
                </a:solidFill>
              </a:rPr>
              <a:t>cout</a:t>
            </a:r>
            <a:r>
              <a:rPr lang="en-GB" sz="2200" dirty="0">
                <a:solidFill>
                  <a:schemeClr val="tx1"/>
                </a:solidFill>
              </a:rPr>
              <a:t> &lt;&lt; </a:t>
            </a:r>
            <a:r>
              <a:rPr lang="en-GB" sz="2200" dirty="0" smtClean="0">
                <a:solidFill>
                  <a:srgbClr val="FF00FF"/>
                </a:solidFill>
              </a:rPr>
              <a:t>"[INFO]"</a:t>
            </a:r>
            <a:r>
              <a:rPr lang="en-GB" sz="2200" dirty="0" smtClean="0">
                <a:solidFill>
                  <a:schemeClr val="tx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&lt;&lt;  </a:t>
            </a:r>
            <a:r>
              <a:rPr lang="en-GB" sz="2200" dirty="0" err="1">
                <a:solidFill>
                  <a:schemeClr val="tx1"/>
                </a:solidFill>
              </a:rPr>
              <a:t>msg</a:t>
            </a:r>
            <a:r>
              <a:rPr lang="en-GB" sz="2200" dirty="0">
                <a:solidFill>
                  <a:schemeClr val="tx1"/>
                </a:solidFill>
              </a:rPr>
              <a:t> &lt;&lt; </a:t>
            </a:r>
            <a:r>
              <a:rPr lang="en-GB" sz="2200" dirty="0" err="1">
                <a:solidFill>
                  <a:schemeClr val="tx1"/>
                </a:solidFill>
              </a:rPr>
              <a:t>endl</a:t>
            </a:r>
            <a:r>
              <a:rPr lang="en-GB" sz="2200" dirty="0">
                <a:solidFill>
                  <a:schemeClr val="tx1"/>
                </a:solidFill>
              </a:rPr>
              <a:t>; });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rgbClr val="0000FF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debug(string </a:t>
            </a:r>
            <a:r>
              <a:rPr lang="en-GB" sz="2200" dirty="0" err="1">
                <a:solidFill>
                  <a:schemeClr val="tx1"/>
                </a:solidFill>
              </a:rPr>
              <a:t>msg</a:t>
            </a:r>
            <a:r>
              <a:rPr lang="en-GB" sz="2200" dirty="0">
                <a:solidFill>
                  <a:schemeClr val="tx1"/>
                </a:solidFill>
              </a:rPr>
              <a:t>) { </a:t>
            </a:r>
            <a:r>
              <a:rPr lang="en-GB" sz="2200" dirty="0" err="1">
                <a:solidFill>
                  <a:schemeClr val="tx1"/>
                </a:solidFill>
              </a:rPr>
              <a:t>wth.</a:t>
            </a:r>
            <a:r>
              <a:rPr lang="en-GB" sz="2200" b="1" i="1" dirty="0" err="1">
                <a:solidFill>
                  <a:schemeClr val="tx1"/>
                </a:solidFill>
              </a:rPr>
              <a:t>send_log</a:t>
            </a:r>
            <a:r>
              <a:rPr lang="en-GB" sz="2200" dirty="0">
                <a:solidFill>
                  <a:schemeClr val="tx1"/>
                </a:solidFill>
              </a:rPr>
              <a:t>([=]{ </a:t>
            </a:r>
            <a:r>
              <a:rPr lang="en-GB" sz="2200" dirty="0" err="1">
                <a:solidFill>
                  <a:schemeClr val="tx1"/>
                </a:solidFill>
              </a:rPr>
              <a:t>cout</a:t>
            </a:r>
            <a:r>
              <a:rPr lang="en-GB" sz="2200" dirty="0">
                <a:solidFill>
                  <a:schemeClr val="tx1"/>
                </a:solidFill>
              </a:rPr>
              <a:t> &lt;&lt; </a:t>
            </a:r>
            <a:r>
              <a:rPr lang="en-GB" sz="2200" dirty="0" smtClean="0">
                <a:solidFill>
                  <a:srgbClr val="FF00FF"/>
                </a:solidFill>
              </a:rPr>
              <a:t>"[DEBUG ]"  </a:t>
            </a:r>
            <a:r>
              <a:rPr lang="en-GB" sz="2200" dirty="0">
                <a:solidFill>
                  <a:schemeClr val="tx1"/>
                </a:solidFill>
              </a:rPr>
              <a:t>&lt;&lt;  </a:t>
            </a:r>
            <a:r>
              <a:rPr lang="en-GB" sz="2200" dirty="0" err="1">
                <a:solidFill>
                  <a:schemeClr val="tx1"/>
                </a:solidFill>
              </a:rPr>
              <a:t>msg</a:t>
            </a:r>
            <a:r>
              <a:rPr lang="en-GB" sz="2200" dirty="0">
                <a:solidFill>
                  <a:schemeClr val="tx1"/>
                </a:solidFill>
              </a:rPr>
              <a:t> &lt;&lt; </a:t>
            </a:r>
            <a:r>
              <a:rPr lang="en-GB" sz="2200" dirty="0" err="1">
                <a:solidFill>
                  <a:schemeClr val="tx1"/>
                </a:solidFill>
              </a:rPr>
              <a:t>endl</a:t>
            </a:r>
            <a:r>
              <a:rPr lang="en-GB" sz="2200" dirty="0">
                <a:solidFill>
                  <a:schemeClr val="tx1"/>
                </a:solidFill>
              </a:rPr>
              <a:t>; }); }</a:t>
            </a:r>
          </a:p>
          <a:p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 ~Logger() { </a:t>
            </a:r>
            <a:r>
              <a:rPr lang="en-GB" sz="2200" dirty="0" err="1">
                <a:solidFill>
                  <a:schemeClr val="tx1"/>
                </a:solidFill>
              </a:rPr>
              <a:t>wth.stop</a:t>
            </a:r>
            <a:r>
              <a:rPr lang="en-GB" sz="2200" dirty="0">
                <a:solidFill>
                  <a:schemeClr val="tx1"/>
                </a:solidFill>
              </a:rPr>
              <a:t>(); }</a:t>
            </a:r>
          </a:p>
          <a:p>
            <a:r>
              <a:rPr lang="en-GB" sz="2200" dirty="0" smtClean="0">
                <a:solidFill>
                  <a:srgbClr val="0000FF"/>
                </a:solidFill>
              </a:rPr>
              <a:t>private</a:t>
            </a:r>
            <a:r>
              <a:rPr lang="en-GB" sz="2200" dirty="0">
                <a:solidFill>
                  <a:srgbClr val="0000FF"/>
                </a:solidFill>
              </a:rPr>
              <a:t>: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Worker </a:t>
            </a:r>
            <a:r>
              <a:rPr lang="en-GB" sz="2200" dirty="0" err="1">
                <a:solidFill>
                  <a:schemeClr val="tx1"/>
                </a:solidFill>
              </a:rPr>
              <a:t>wth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};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6384032" y="2297478"/>
            <a:ext cx="2242602" cy="1131522"/>
            <a:chOff x="6384032" y="2297478"/>
            <a:chExt cx="2242602" cy="1131522"/>
          </a:xfrm>
        </p:grpSpPr>
        <p:sp>
          <p:nvSpPr>
            <p:cNvPr id="3" name="CasellaDiTesto 2"/>
            <p:cNvSpPr txBox="1"/>
            <p:nvPr/>
          </p:nvSpPr>
          <p:spPr>
            <a:xfrm>
              <a:off x="6384032" y="2297478"/>
              <a:ext cx="224260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chemeClr val="bg1"/>
                  </a:solidFill>
                </a:rPr>
                <a:t>Take a Lambdas!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nettore 2 7"/>
            <p:cNvCxnSpPr>
              <a:stCxn id="3" idx="2"/>
            </p:cNvCxnSpPr>
            <p:nvPr/>
          </p:nvCxnSpPr>
          <p:spPr>
            <a:xfrm>
              <a:off x="7505333" y="2759143"/>
              <a:ext cx="390867" cy="66985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sellaDiTesto 11"/>
          <p:cNvSpPr txBox="1"/>
          <p:nvPr/>
        </p:nvSpPr>
        <p:spPr>
          <a:xfrm>
            <a:off x="4892454" y="4558923"/>
            <a:ext cx="561662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FF00"/>
                </a:solidFill>
              </a:rPr>
              <a:t>No explicit </a:t>
            </a:r>
            <a:r>
              <a:rPr lang="en-GB" sz="2400" dirty="0" err="1" smtClean="0">
                <a:solidFill>
                  <a:srgbClr val="FFFF00"/>
                </a:solidFill>
              </a:rPr>
              <a:t>mutex</a:t>
            </a:r>
            <a:r>
              <a:rPr lang="en-GB" sz="2400" dirty="0" smtClean="0">
                <a:solidFill>
                  <a:srgbClr val="FFFF00"/>
                </a:solidFill>
              </a:rPr>
              <a:t> -&gt; no blocking!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FF00"/>
                </a:solidFill>
              </a:rPr>
              <a:t>High customizable function</a:t>
            </a:r>
          </a:p>
        </p:txBody>
      </p:sp>
    </p:spTree>
    <p:extLst>
      <p:ext uri="{BB962C8B-B14F-4D97-AF65-F5344CB8AC3E}">
        <p14:creationId xmlns:p14="http://schemas.microsoft.com/office/powerpoint/2010/main" val="143340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Recipe 7: Lambdas as message passing system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199456" y="1196753"/>
            <a:ext cx="5004556" cy="4968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0000FF"/>
                </a:solidFill>
              </a:rPr>
              <a:t>class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Worker {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rgbClr val="0000FF"/>
                </a:solidFill>
              </a:rPr>
              <a:t>public</a:t>
            </a:r>
            <a:r>
              <a:rPr lang="en-GB" sz="1400" dirty="0">
                <a:solidFill>
                  <a:schemeClr val="tx1"/>
                </a:solidFill>
              </a:rPr>
              <a:t>: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Worker() : stopped{</a:t>
            </a:r>
            <a:r>
              <a:rPr lang="en-GB" sz="1400" dirty="0">
                <a:solidFill>
                  <a:srgbClr val="FF0000"/>
                </a:solidFill>
              </a:rPr>
              <a:t>false</a:t>
            </a:r>
            <a:r>
              <a:rPr lang="en-GB" sz="1400" dirty="0" smtClean="0">
                <a:solidFill>
                  <a:schemeClr val="tx1"/>
                </a:solidFill>
              </a:rPr>
              <a:t>}  </a:t>
            </a:r>
            <a:r>
              <a:rPr lang="en-GB" sz="1400" dirty="0">
                <a:solidFill>
                  <a:schemeClr val="tx1"/>
                </a:solidFill>
              </a:rPr>
              <a:t>{</a:t>
            </a:r>
          </a:p>
          <a:p>
            <a:r>
              <a:rPr lang="en-GB" sz="1400" dirty="0">
                <a:solidFill>
                  <a:srgbClr val="0000FF"/>
                </a:solidFill>
              </a:rPr>
              <a:t>        </a:t>
            </a:r>
            <a:r>
              <a:rPr lang="en-GB" sz="1400" dirty="0" err="1">
                <a:solidFill>
                  <a:schemeClr val="tx1"/>
                </a:solidFill>
              </a:rPr>
              <a:t>wth</a:t>
            </a:r>
            <a:r>
              <a:rPr lang="en-GB" sz="1400" dirty="0">
                <a:solidFill>
                  <a:schemeClr val="tx1"/>
                </a:solidFill>
              </a:rPr>
              <a:t> = thread([&amp;] 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</a:t>
            </a:r>
            <a:r>
              <a:rPr lang="en-GB" sz="1400" dirty="0">
                <a:solidFill>
                  <a:srgbClr val="0000FF"/>
                </a:solidFill>
              </a:rPr>
              <a:t>while</a:t>
            </a:r>
            <a:r>
              <a:rPr lang="en-GB" sz="1400" dirty="0">
                <a:solidFill>
                  <a:schemeClr val="tx1"/>
                </a:solidFill>
              </a:rPr>
              <a:t> (!stopped)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</a:t>
            </a:r>
            <a:r>
              <a:rPr lang="en-GB" sz="1400" dirty="0" err="1" smtClean="0">
                <a:solidFill>
                  <a:schemeClr val="tx1"/>
                </a:solidFill>
              </a:rPr>
              <a:t>unique_lock</a:t>
            </a:r>
            <a:r>
              <a:rPr lang="en-GB" sz="1400" dirty="0" smtClean="0">
                <a:solidFill>
                  <a:schemeClr val="tx1"/>
                </a:solidFill>
              </a:rPr>
              <a:t> g(m_);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                </a:t>
            </a:r>
            <a:r>
              <a:rPr lang="en-GB" sz="1400" dirty="0">
                <a:solidFill>
                  <a:srgbClr val="0000FF"/>
                </a:solidFill>
              </a:rPr>
              <a:t>if</a:t>
            </a:r>
            <a:r>
              <a:rPr lang="en-GB" sz="1400" dirty="0">
                <a:solidFill>
                  <a:schemeClr val="tx1"/>
                </a:solidFill>
              </a:rPr>
              <a:t> (!</a:t>
            </a:r>
            <a:r>
              <a:rPr lang="en-GB" sz="1400" dirty="0" err="1">
                <a:solidFill>
                  <a:schemeClr val="tx1"/>
                </a:solidFill>
              </a:rPr>
              <a:t>funs.empty</a:t>
            </a:r>
            <a:r>
              <a:rPr lang="en-GB" sz="1400" dirty="0">
                <a:solidFill>
                  <a:schemeClr val="tx1"/>
                </a:solidFill>
              </a:rPr>
              <a:t>())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    </a:t>
            </a:r>
            <a:r>
              <a:rPr lang="en-GB" sz="1400" dirty="0">
                <a:solidFill>
                  <a:srgbClr val="0000FF"/>
                </a:solidFill>
              </a:rPr>
              <a:t>auto</a:t>
            </a:r>
            <a:r>
              <a:rPr lang="en-GB" sz="1400" dirty="0">
                <a:solidFill>
                  <a:schemeClr val="tx1"/>
                </a:solidFill>
              </a:rPr>
              <a:t> f = move(</a:t>
            </a:r>
            <a:r>
              <a:rPr lang="en-GB" sz="1400" dirty="0" err="1">
                <a:solidFill>
                  <a:schemeClr val="tx1"/>
                </a:solidFill>
              </a:rPr>
              <a:t>funs.front</a:t>
            </a:r>
            <a:r>
              <a:rPr lang="en-GB" sz="1400" dirty="0">
                <a:solidFill>
                  <a:schemeClr val="tx1"/>
                </a:solidFill>
              </a:rPr>
              <a:t>());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    </a:t>
            </a:r>
            <a:r>
              <a:rPr lang="en-GB" sz="1400" dirty="0" err="1">
                <a:solidFill>
                  <a:schemeClr val="tx1"/>
                </a:solidFill>
              </a:rPr>
              <a:t>funs.pop_front</a:t>
            </a:r>
            <a:r>
              <a:rPr lang="en-GB" sz="1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    </a:t>
            </a:r>
            <a:r>
              <a:rPr lang="en-GB" sz="1400" dirty="0" err="1" smtClean="0">
                <a:solidFill>
                  <a:schemeClr val="tx1"/>
                </a:solidFill>
              </a:rPr>
              <a:t>g.unlock</a:t>
            </a:r>
            <a:r>
              <a:rPr lang="en-GB" sz="1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    f(); </a:t>
            </a:r>
            <a:r>
              <a:rPr lang="en-GB" sz="1400" dirty="0">
                <a:solidFill>
                  <a:srgbClr val="008000"/>
                </a:solidFill>
              </a:rPr>
              <a:t>//execute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</a:t>
            </a:r>
            <a:r>
              <a:rPr lang="en-GB" sz="1400" dirty="0">
                <a:solidFill>
                  <a:srgbClr val="0000FF"/>
                </a:solidFill>
              </a:rPr>
              <a:t>else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    </a:t>
            </a:r>
            <a:r>
              <a:rPr lang="en-GB" sz="1400" dirty="0" err="1">
                <a:solidFill>
                  <a:schemeClr val="tx1"/>
                </a:solidFill>
              </a:rPr>
              <a:t>g</a:t>
            </a:r>
            <a:r>
              <a:rPr lang="en-GB" sz="1400" dirty="0" err="1" smtClean="0">
                <a:solidFill>
                  <a:schemeClr val="tx1"/>
                </a:solidFill>
              </a:rPr>
              <a:t>.unlock</a:t>
            </a:r>
            <a:r>
              <a:rPr lang="en-GB" sz="1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    </a:t>
            </a:r>
            <a:r>
              <a:rPr lang="en-GB" sz="1400" dirty="0" err="1">
                <a:solidFill>
                  <a:schemeClr val="tx1"/>
                </a:solidFill>
              </a:rPr>
              <a:t>this_thread</a:t>
            </a:r>
            <a:r>
              <a:rPr lang="en-GB" sz="1400" dirty="0">
                <a:solidFill>
                  <a:schemeClr val="tx1"/>
                </a:solidFill>
              </a:rPr>
              <a:t>::</a:t>
            </a:r>
            <a:r>
              <a:rPr lang="en-GB" sz="1400" dirty="0" err="1">
                <a:solidFill>
                  <a:schemeClr val="tx1"/>
                </a:solidFill>
              </a:rPr>
              <a:t>sleep_for</a:t>
            </a:r>
            <a:r>
              <a:rPr lang="en-GB" sz="1400" dirty="0">
                <a:solidFill>
                  <a:schemeClr val="tx1"/>
                </a:solidFill>
              </a:rPr>
              <a:t> (</a:t>
            </a:r>
            <a:r>
              <a:rPr lang="en-GB" sz="1400" dirty="0" err="1">
                <a:solidFill>
                  <a:schemeClr val="tx1"/>
                </a:solidFill>
              </a:rPr>
              <a:t>chrono</a:t>
            </a:r>
            <a:r>
              <a:rPr lang="en-GB" sz="1400" dirty="0">
                <a:solidFill>
                  <a:schemeClr val="tx1"/>
                </a:solidFill>
              </a:rPr>
              <a:t>::milliseconds(</a:t>
            </a:r>
            <a:r>
              <a:rPr lang="en-GB" sz="1400" dirty="0">
                <a:solidFill>
                  <a:srgbClr val="FF0000"/>
                </a:solidFill>
              </a:rPr>
              <a:t>50</a:t>
            </a:r>
            <a:r>
              <a:rPr lang="en-GB" sz="1400" dirty="0">
                <a:solidFill>
                  <a:schemeClr val="tx1"/>
                </a:solidFill>
              </a:rPr>
              <a:t>));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    </a:t>
            </a:r>
            <a:r>
              <a:rPr lang="en-GB" sz="1400" dirty="0" err="1">
                <a:solidFill>
                  <a:schemeClr val="tx1"/>
                </a:solidFill>
              </a:rPr>
              <a:t>cout</a:t>
            </a:r>
            <a:r>
              <a:rPr lang="en-GB" sz="1400" dirty="0">
                <a:solidFill>
                  <a:schemeClr val="tx1"/>
                </a:solidFill>
              </a:rPr>
              <a:t> &lt;&lt; </a:t>
            </a:r>
            <a:r>
              <a:rPr lang="en-GB" sz="1400" dirty="0">
                <a:solidFill>
                  <a:srgbClr val="FF00FF"/>
                </a:solidFill>
              </a:rPr>
              <a:t>"Exit from worker!" </a:t>
            </a:r>
            <a:r>
              <a:rPr lang="en-GB" sz="1400" dirty="0">
                <a:solidFill>
                  <a:schemeClr val="tx1"/>
                </a:solidFill>
              </a:rPr>
              <a:t>&lt;&lt; </a:t>
            </a:r>
            <a:r>
              <a:rPr lang="en-GB" sz="1400" dirty="0" err="1">
                <a:solidFill>
                  <a:schemeClr val="tx1"/>
                </a:solidFill>
              </a:rPr>
              <a:t>endl</a:t>
            </a:r>
            <a:r>
              <a:rPr lang="en-GB" sz="1400" dirty="0">
                <a:solidFill>
                  <a:schemeClr val="tx1"/>
                </a:solidFill>
              </a:rPr>
              <a:t>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    });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389845" y="1196753"/>
            <a:ext cx="5004556" cy="4968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    </a:t>
            </a:r>
            <a:r>
              <a:rPr lang="en-GB" sz="1400" b="1" dirty="0">
                <a:solidFill>
                  <a:srgbClr val="0000FF"/>
                </a:solidFill>
              </a:rPr>
              <a:t>void</a:t>
            </a:r>
            <a:r>
              <a:rPr lang="en-GB" sz="1400" b="1" dirty="0">
                <a:solidFill>
                  <a:schemeClr val="tx1"/>
                </a:solidFill>
              </a:rPr>
              <a:t> stop() { </a:t>
            </a:r>
            <a:r>
              <a:rPr lang="en-GB" sz="1400" b="1" dirty="0" err="1">
                <a:solidFill>
                  <a:schemeClr val="tx1"/>
                </a:solidFill>
              </a:rPr>
              <a:t>send_log</a:t>
            </a:r>
            <a:r>
              <a:rPr lang="en-GB" sz="1400" b="1" dirty="0">
                <a:solidFill>
                  <a:schemeClr val="tx1"/>
                </a:solidFill>
              </a:rPr>
              <a:t>([this]{ stopped = </a:t>
            </a:r>
            <a:r>
              <a:rPr lang="en-GB" sz="1400" b="1" dirty="0">
                <a:solidFill>
                  <a:srgbClr val="FF0000"/>
                </a:solidFill>
              </a:rPr>
              <a:t>true</a:t>
            </a:r>
            <a:r>
              <a:rPr lang="en-GB" sz="1400" b="1" dirty="0">
                <a:solidFill>
                  <a:schemeClr val="tx1"/>
                </a:solidFill>
              </a:rPr>
              <a:t>; }); }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>
                <a:solidFill>
                  <a:srgbClr val="0000FF"/>
                </a:solidFill>
              </a:rPr>
              <a:t>template</a:t>
            </a:r>
            <a:r>
              <a:rPr lang="en-GB" sz="1400" b="1" dirty="0">
                <a:solidFill>
                  <a:schemeClr val="tx1"/>
                </a:solidFill>
              </a:rPr>
              <a:t> &lt;</a:t>
            </a:r>
            <a:r>
              <a:rPr lang="en-GB" sz="1400" b="1" dirty="0" err="1">
                <a:solidFill>
                  <a:srgbClr val="0000FF"/>
                </a:solidFill>
              </a:rPr>
              <a:t>typename</a:t>
            </a:r>
            <a:r>
              <a:rPr lang="en-GB" sz="1400" b="1" dirty="0">
                <a:solidFill>
                  <a:srgbClr val="0000FF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F&gt;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>
                <a:solidFill>
                  <a:srgbClr val="0000FF"/>
                </a:solidFill>
              </a:rPr>
              <a:t>void</a:t>
            </a:r>
            <a:r>
              <a:rPr lang="en-GB" sz="1400" b="1" dirty="0">
                <a:solidFill>
                  <a:schemeClr val="tx1"/>
                </a:solidFill>
              </a:rPr>
              <a:t> </a:t>
            </a:r>
            <a:r>
              <a:rPr lang="en-GB" sz="1400" b="1" dirty="0" err="1">
                <a:solidFill>
                  <a:schemeClr val="tx1"/>
                </a:solidFill>
              </a:rPr>
              <a:t>send_log</a:t>
            </a:r>
            <a:r>
              <a:rPr lang="en-GB" sz="1400" b="1" dirty="0">
                <a:solidFill>
                  <a:schemeClr val="tx1"/>
                </a:solidFill>
              </a:rPr>
              <a:t>(F&amp;&amp; f)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it-IT" sz="1400" b="1" dirty="0" smtClean="0">
                <a:solidFill>
                  <a:schemeClr val="tx1"/>
                </a:solidFill>
              </a:rPr>
              <a:t>       </a:t>
            </a:r>
            <a:r>
              <a:rPr lang="it-IT" sz="1400" b="1" dirty="0" err="1" smtClean="0">
                <a:solidFill>
                  <a:schemeClr val="tx1"/>
                </a:solidFill>
              </a:rPr>
              <a:t>lock_guard</a:t>
            </a:r>
            <a:r>
              <a:rPr lang="it-IT" sz="1400" b="1" dirty="0" smtClean="0">
                <a:solidFill>
                  <a:schemeClr val="tx1"/>
                </a:solidFill>
              </a:rPr>
              <a:t>&lt;</a:t>
            </a:r>
            <a:r>
              <a:rPr lang="it-IT" sz="1400" b="1" dirty="0" err="1" smtClean="0">
                <a:solidFill>
                  <a:schemeClr val="tx1"/>
                </a:solidFill>
              </a:rPr>
              <a:t>std</a:t>
            </a:r>
            <a:r>
              <a:rPr lang="it-IT" sz="1400" b="1" dirty="0">
                <a:solidFill>
                  <a:schemeClr val="tx1"/>
                </a:solidFill>
              </a:rPr>
              <a:t>::</a:t>
            </a:r>
            <a:r>
              <a:rPr lang="it-IT" sz="1400" b="1" dirty="0" err="1">
                <a:solidFill>
                  <a:schemeClr val="tx1"/>
                </a:solidFill>
              </a:rPr>
              <a:t>mutex</a:t>
            </a:r>
            <a:r>
              <a:rPr lang="it-IT" sz="1400" b="1" dirty="0">
                <a:solidFill>
                  <a:schemeClr val="tx1"/>
                </a:solidFill>
              </a:rPr>
              <a:t>&gt; </a:t>
            </a:r>
            <a:r>
              <a:rPr lang="it-IT" sz="1400" b="1" dirty="0" smtClean="0">
                <a:solidFill>
                  <a:schemeClr val="tx1"/>
                </a:solidFill>
              </a:rPr>
              <a:t>g(m);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 smtClean="0">
                <a:solidFill>
                  <a:schemeClr val="tx1"/>
                </a:solidFill>
              </a:rPr>
              <a:t>       </a:t>
            </a:r>
            <a:r>
              <a:rPr lang="en-GB" sz="1400" b="1" dirty="0" err="1" smtClean="0">
                <a:solidFill>
                  <a:schemeClr val="tx1"/>
                </a:solidFill>
              </a:rPr>
              <a:t>funs.push_back</a:t>
            </a:r>
            <a:r>
              <a:rPr lang="en-GB" sz="1400" b="1" dirty="0" smtClean="0">
                <a:solidFill>
                  <a:schemeClr val="tx1"/>
                </a:solidFill>
              </a:rPr>
              <a:t>(forward&lt;F</a:t>
            </a:r>
            <a:r>
              <a:rPr lang="en-GB" sz="1400" b="1" dirty="0">
                <a:solidFill>
                  <a:schemeClr val="tx1"/>
                </a:solidFill>
              </a:rPr>
              <a:t>&gt;(f</a:t>
            </a:r>
            <a:r>
              <a:rPr lang="en-GB" sz="1400" b="1" dirty="0" smtClean="0">
                <a:solidFill>
                  <a:schemeClr val="tx1"/>
                </a:solidFill>
              </a:rPr>
              <a:t>));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~Worker() { stop(); </a:t>
            </a:r>
            <a:r>
              <a:rPr lang="en-GB" sz="1400" dirty="0" err="1">
                <a:solidFill>
                  <a:schemeClr val="tx1"/>
                </a:solidFill>
              </a:rPr>
              <a:t>wth.join</a:t>
            </a:r>
            <a:r>
              <a:rPr lang="en-GB" sz="1400" dirty="0">
                <a:solidFill>
                  <a:schemeClr val="tx1"/>
                </a:solidFill>
              </a:rPr>
              <a:t>(); }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    Worker(</a:t>
            </a:r>
            <a:r>
              <a:rPr lang="en-GB" sz="1400" dirty="0" err="1">
                <a:solidFill>
                  <a:schemeClr val="tx1"/>
                </a:solidFill>
              </a:rPr>
              <a:t>const</a:t>
            </a:r>
            <a:r>
              <a:rPr lang="en-GB" sz="1400" dirty="0">
                <a:solidFill>
                  <a:schemeClr val="tx1"/>
                </a:solidFill>
              </a:rPr>
              <a:t> Worker&amp; w) =</a:t>
            </a:r>
            <a:r>
              <a:rPr lang="en-GB" sz="1400" dirty="0">
                <a:solidFill>
                  <a:srgbClr val="0000FF"/>
                </a:solidFill>
              </a:rPr>
              <a:t>delete</a:t>
            </a:r>
            <a:r>
              <a:rPr lang="en-GB" sz="1400" dirty="0">
                <a:solidFill>
                  <a:schemeClr val="tx1"/>
                </a:solidFill>
              </a:rPr>
              <a:t>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Worker&amp; operator=(</a:t>
            </a:r>
            <a:r>
              <a:rPr lang="en-GB" sz="1400" dirty="0" err="1">
                <a:solidFill>
                  <a:schemeClr val="tx1"/>
                </a:solidFill>
              </a:rPr>
              <a:t>const</a:t>
            </a:r>
            <a:r>
              <a:rPr lang="en-GB" sz="1400" dirty="0">
                <a:solidFill>
                  <a:schemeClr val="tx1"/>
                </a:solidFill>
              </a:rPr>
              <a:t> Worker&amp; w) =</a:t>
            </a:r>
            <a:r>
              <a:rPr lang="en-GB" sz="1400" dirty="0">
                <a:solidFill>
                  <a:srgbClr val="0000FF"/>
                </a:solidFill>
              </a:rPr>
              <a:t>delete</a:t>
            </a:r>
            <a:r>
              <a:rPr lang="en-GB" sz="1400" dirty="0">
                <a:solidFill>
                  <a:schemeClr val="tx1"/>
                </a:solidFill>
              </a:rPr>
              <a:t>;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rgbClr val="0000FF"/>
                </a:solidFill>
              </a:rPr>
              <a:t>private</a:t>
            </a:r>
            <a:r>
              <a:rPr lang="en-GB" sz="1400" dirty="0">
                <a:solidFill>
                  <a:schemeClr val="tx1"/>
                </a:solidFill>
              </a:rPr>
              <a:t>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deque</a:t>
            </a:r>
            <a:r>
              <a:rPr lang="en-GB" sz="1400" b="1" dirty="0">
                <a:solidFill>
                  <a:schemeClr val="tx1"/>
                </a:solidFill>
              </a:rPr>
              <a:t>&lt;function&lt;void(void)&gt;&gt; funs;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>
                <a:solidFill>
                  <a:srgbClr val="0000FF"/>
                </a:solidFill>
              </a:rPr>
              <a:t>mutable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mutex</a:t>
            </a:r>
            <a:r>
              <a:rPr lang="en-GB" sz="1400" dirty="0">
                <a:solidFill>
                  <a:schemeClr val="tx1"/>
                </a:solidFill>
              </a:rPr>
              <a:t> m_;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>
                <a:solidFill>
                  <a:srgbClr val="0000FF"/>
                </a:solidFill>
              </a:rPr>
              <a:t>bool</a:t>
            </a:r>
            <a:r>
              <a:rPr lang="en-GB" sz="1400" dirty="0">
                <a:solidFill>
                  <a:schemeClr val="tx1"/>
                </a:solidFill>
              </a:rPr>
              <a:t> stopped;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>
                <a:solidFill>
                  <a:srgbClr val="0000FF"/>
                </a:solidFill>
              </a:rPr>
              <a:t>thread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wth</a:t>
            </a:r>
            <a:r>
              <a:rPr lang="en-GB" sz="1400" dirty="0">
                <a:solidFill>
                  <a:schemeClr val="tx1"/>
                </a:solidFill>
              </a:rPr>
              <a:t>;</a:t>
            </a:r>
          </a:p>
          <a:p>
            <a:r>
              <a:rPr lang="en-GB" sz="1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896200" y="5036983"/>
            <a:ext cx="4166914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We can use a Lambdas as body of a thread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We can store lambdas in a container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We can pass lambdas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163197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Recipe 7: Lambdas as message passing system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32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199456" y="1700808"/>
            <a:ext cx="10009112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Logger </a:t>
            </a:r>
            <a:r>
              <a:rPr lang="en-GB" dirty="0">
                <a:solidFill>
                  <a:schemeClr val="tx1"/>
                </a:solidFill>
              </a:rPr>
              <a:t>log;</a:t>
            </a:r>
          </a:p>
          <a:p>
            <a:r>
              <a:rPr lang="en-GB" dirty="0">
                <a:solidFill>
                  <a:schemeClr val="tx1"/>
                </a:solidFill>
              </a:rPr>
              <a:t>    log.info(</a:t>
            </a:r>
            <a:r>
              <a:rPr lang="en-GB" dirty="0">
                <a:solidFill>
                  <a:srgbClr val="FF00FF"/>
                </a:solidFill>
              </a:rPr>
              <a:t>"Hello World!"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auto</a:t>
            </a:r>
            <a:r>
              <a:rPr lang="en-GB" dirty="0">
                <a:solidFill>
                  <a:schemeClr val="tx1"/>
                </a:solidFill>
              </a:rPr>
              <a:t> th1 = thread([&amp;log]{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rgbClr val="0000FF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(auto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= 0;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&lt; 150; ++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 {log.info(</a:t>
            </a:r>
            <a:r>
              <a:rPr lang="en-GB" dirty="0">
                <a:solidFill>
                  <a:srgbClr val="FF00FF"/>
                </a:solidFill>
              </a:rPr>
              <a:t>"</a:t>
            </a:r>
            <a:r>
              <a:rPr lang="en-GB" dirty="0" err="1">
                <a:solidFill>
                  <a:srgbClr val="FF00FF"/>
                </a:solidFill>
              </a:rPr>
              <a:t>Th</a:t>
            </a:r>
            <a:r>
              <a:rPr lang="en-GB" dirty="0">
                <a:solidFill>
                  <a:srgbClr val="FF00FF"/>
                </a:solidFill>
              </a:rPr>
              <a:t> A"</a:t>
            </a:r>
            <a:r>
              <a:rPr lang="en-GB" dirty="0">
                <a:solidFill>
                  <a:schemeClr val="tx1"/>
                </a:solidFill>
              </a:rPr>
              <a:t>);}</a:t>
            </a:r>
          </a:p>
          <a:p>
            <a:r>
              <a:rPr lang="en-GB" dirty="0">
                <a:solidFill>
                  <a:schemeClr val="tx1"/>
                </a:solidFill>
              </a:rPr>
              <a:t>    });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auto</a:t>
            </a:r>
            <a:r>
              <a:rPr lang="en-GB" dirty="0">
                <a:solidFill>
                  <a:schemeClr val="tx1"/>
                </a:solidFill>
              </a:rPr>
              <a:t> th2 = thread([&amp;log]{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rgbClr val="0000FF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>
                <a:solidFill>
                  <a:srgbClr val="0000FF"/>
                </a:solidFill>
              </a:rPr>
              <a:t>auto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= 0;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&lt; 150; ++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 {log.info(</a:t>
            </a:r>
            <a:r>
              <a:rPr lang="en-GB" dirty="0">
                <a:solidFill>
                  <a:srgbClr val="FF00FF"/>
                </a:solidFill>
              </a:rPr>
              <a:t>"</a:t>
            </a:r>
            <a:r>
              <a:rPr lang="en-GB" dirty="0" err="1">
                <a:solidFill>
                  <a:srgbClr val="FF00FF"/>
                </a:solidFill>
              </a:rPr>
              <a:t>Th</a:t>
            </a:r>
            <a:r>
              <a:rPr lang="en-GB" dirty="0">
                <a:solidFill>
                  <a:srgbClr val="FF00FF"/>
                </a:solidFill>
              </a:rPr>
              <a:t> B"</a:t>
            </a:r>
            <a:r>
              <a:rPr lang="en-GB" dirty="0">
                <a:solidFill>
                  <a:schemeClr val="tx1"/>
                </a:solidFill>
              </a:rPr>
              <a:t>);}</a:t>
            </a:r>
          </a:p>
          <a:p>
            <a:r>
              <a:rPr lang="en-GB" dirty="0">
                <a:solidFill>
                  <a:schemeClr val="tx1"/>
                </a:solidFill>
              </a:rPr>
              <a:t>    });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log.debug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smtClean="0">
                <a:solidFill>
                  <a:srgbClr val="FF00FF"/>
                </a:solidFill>
              </a:rPr>
              <a:t>“after threads starter!"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th1.join();</a:t>
            </a:r>
          </a:p>
          <a:p>
            <a:r>
              <a:rPr lang="en-GB" dirty="0">
                <a:solidFill>
                  <a:schemeClr val="tx1"/>
                </a:solidFill>
              </a:rPr>
              <a:t>    th2.join();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99456" y="1196752"/>
            <a:ext cx="1000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Finally example: two threads that “send” a lambdas message on a logger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07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Effective Modern C++ (Scott Meyers)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63952" y="1556793"/>
            <a:ext cx="5616624" cy="410445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it-IT" b="1" dirty="0" err="1"/>
              <a:t>Chapter</a:t>
            </a:r>
            <a:r>
              <a:rPr lang="it-IT" b="1" dirty="0"/>
              <a:t> 5 Lambda </a:t>
            </a:r>
            <a:r>
              <a:rPr lang="it-IT" b="1" dirty="0" err="1" smtClean="0"/>
              <a:t>Expression</a:t>
            </a:r>
            <a:endParaRPr lang="it-IT" b="1" dirty="0" smtClean="0"/>
          </a:p>
          <a:p>
            <a:endParaRPr lang="it-IT" dirty="0" smtClean="0"/>
          </a:p>
          <a:p>
            <a:pPr lvl="1">
              <a:lnSpc>
                <a:spcPct val="170000"/>
              </a:lnSpc>
            </a:pPr>
            <a:r>
              <a:rPr lang="it-IT" sz="3000" dirty="0" smtClean="0"/>
              <a:t>Item </a:t>
            </a:r>
            <a:r>
              <a:rPr lang="it-IT" sz="3000" dirty="0"/>
              <a:t>25: </a:t>
            </a:r>
            <a:r>
              <a:rPr lang="it-IT" sz="3000" dirty="0" err="1"/>
              <a:t>Avoid</a:t>
            </a:r>
            <a:r>
              <a:rPr lang="it-IT" sz="3000" dirty="0"/>
              <a:t> default </a:t>
            </a:r>
            <a:r>
              <a:rPr lang="it-IT" sz="3000" dirty="0" err="1"/>
              <a:t>capture</a:t>
            </a:r>
            <a:r>
              <a:rPr lang="it-IT" sz="3000" dirty="0"/>
              <a:t> </a:t>
            </a:r>
            <a:r>
              <a:rPr lang="it-IT" sz="3000" dirty="0" err="1" smtClean="0"/>
              <a:t>modes</a:t>
            </a:r>
            <a:r>
              <a:rPr lang="it-IT" sz="3000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it-IT" sz="3000" dirty="0" smtClean="0"/>
              <a:t>Item </a:t>
            </a:r>
            <a:r>
              <a:rPr lang="it-IT" sz="3000" dirty="0"/>
              <a:t>26: </a:t>
            </a:r>
            <a:r>
              <a:rPr lang="it-IT" sz="3000" dirty="0" err="1"/>
              <a:t>Keep</a:t>
            </a:r>
            <a:r>
              <a:rPr lang="it-IT" sz="3000" dirty="0"/>
              <a:t> </a:t>
            </a:r>
            <a:r>
              <a:rPr lang="it-IT" sz="3000" dirty="0" err="1"/>
              <a:t>closures</a:t>
            </a:r>
            <a:r>
              <a:rPr lang="it-IT" sz="3000" dirty="0"/>
              <a:t> </a:t>
            </a:r>
            <a:r>
              <a:rPr lang="it-IT" sz="3000" dirty="0" smtClean="0"/>
              <a:t>small.</a:t>
            </a:r>
          </a:p>
          <a:p>
            <a:pPr lvl="1">
              <a:lnSpc>
                <a:spcPct val="170000"/>
              </a:lnSpc>
            </a:pPr>
            <a:r>
              <a:rPr lang="it-IT" sz="3000" dirty="0" smtClean="0"/>
              <a:t>Item </a:t>
            </a:r>
            <a:r>
              <a:rPr lang="it-IT" sz="3000" dirty="0"/>
              <a:t>27: </a:t>
            </a:r>
            <a:r>
              <a:rPr lang="it-IT" sz="3000" dirty="0" err="1"/>
              <a:t>Prefer</a:t>
            </a:r>
            <a:r>
              <a:rPr lang="it-IT" sz="3000" dirty="0"/>
              <a:t> </a:t>
            </a:r>
            <a:r>
              <a:rPr lang="it-IT" sz="3000" dirty="0" err="1"/>
              <a:t>lambdas</a:t>
            </a:r>
            <a:r>
              <a:rPr lang="it-IT" sz="3000" dirty="0"/>
              <a:t> to </a:t>
            </a:r>
            <a:r>
              <a:rPr lang="it-IT" sz="3000" dirty="0" err="1"/>
              <a:t>std</a:t>
            </a:r>
            <a:r>
              <a:rPr lang="it-IT" sz="3000" dirty="0"/>
              <a:t>::</a:t>
            </a:r>
            <a:r>
              <a:rPr lang="it-IT" sz="3000" dirty="0" err="1"/>
              <a:t>bind</a:t>
            </a:r>
            <a:r>
              <a:rPr lang="it-IT" sz="3000" dirty="0"/>
              <a:t>. </a:t>
            </a:r>
            <a:endParaRPr lang="it-IT" sz="3000" dirty="0" smtClean="0"/>
          </a:p>
          <a:p>
            <a:pPr lvl="1">
              <a:lnSpc>
                <a:spcPct val="170000"/>
              </a:lnSpc>
            </a:pPr>
            <a:r>
              <a:rPr lang="it-IT" sz="3000" dirty="0" smtClean="0"/>
              <a:t>Item xx: dont’ use </a:t>
            </a:r>
            <a:r>
              <a:rPr lang="it-IT" sz="3000" dirty="0" err="1" smtClean="0"/>
              <a:t>uniform</a:t>
            </a:r>
            <a:r>
              <a:rPr lang="it-IT" sz="3000" dirty="0" smtClean="0"/>
              <a:t> </a:t>
            </a:r>
            <a:r>
              <a:rPr lang="it-IT" sz="3000" dirty="0" err="1" smtClean="0"/>
              <a:t>initialitazion</a:t>
            </a:r>
            <a:r>
              <a:rPr lang="it-IT" sz="3000" dirty="0" smtClean="0"/>
              <a:t> inside </a:t>
            </a:r>
            <a:r>
              <a:rPr lang="it-IT" sz="3000" dirty="0" err="1" smtClean="0"/>
              <a:t>lambdas</a:t>
            </a:r>
            <a:r>
              <a:rPr lang="it-IT" sz="3000" dirty="0" smtClean="0"/>
              <a:t> </a:t>
            </a:r>
            <a:r>
              <a:rPr lang="it-IT" sz="3000" dirty="0" err="1" smtClean="0"/>
              <a:t>capture</a:t>
            </a:r>
            <a:r>
              <a:rPr lang="it-IT" sz="3000" dirty="0" smtClean="0"/>
              <a:t> list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33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268760"/>
            <a:ext cx="3845828" cy="465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7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references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34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28501" y="1268760"/>
            <a:ext cx="9005286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C++ Programming Language 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edition (</a:t>
            </a:r>
            <a:r>
              <a:rPr lang="en-GB" sz="2400" dirty="0" err="1" smtClean="0"/>
              <a:t>Bjarne</a:t>
            </a:r>
            <a:r>
              <a:rPr lang="en-GB" sz="2400" dirty="0" smtClean="0"/>
              <a:t> </a:t>
            </a:r>
            <a:r>
              <a:rPr lang="en-GB" sz="2400" dirty="0" err="1" smtClean="0"/>
              <a:t>Stroustrup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C++11 Rocks (Alex </a:t>
            </a:r>
            <a:r>
              <a:rPr lang="en-GB" sz="2400" dirty="0" err="1" smtClean="0"/>
              <a:t>Korban</a:t>
            </a:r>
            <a:r>
              <a:rPr lang="en-GB" sz="2400" dirty="0" smtClean="0"/>
              <a:t>)</a:t>
            </a:r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Lambdas, Lambdas Everywhere</a:t>
            </a:r>
          </a:p>
          <a:p>
            <a:r>
              <a:rPr lang="en-US" dirty="0"/>
              <a:t>http://herbsutter.com/2010/10/07/c-and-beyond-session-lambdas-lambdas-everywhere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Scott Meyers </a:t>
            </a:r>
            <a:r>
              <a:rPr lang="en-GB" sz="2400" dirty="0" err="1" smtClean="0"/>
              <a:t>blogpost</a:t>
            </a:r>
            <a:endParaRPr lang="en-US" sz="2400" dirty="0" smtClean="0"/>
          </a:p>
          <a:p>
            <a:r>
              <a:rPr lang="en-US" dirty="0" smtClean="0"/>
              <a:t>http</a:t>
            </a:r>
            <a:r>
              <a:rPr lang="en-US" dirty="0"/>
              <a:t>://scottmeyers.blogspot.it/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Fun with Lambdas: C++14 Style (part 1, 2)</a:t>
            </a:r>
          </a:p>
          <a:p>
            <a:r>
              <a:rPr lang="en-US" dirty="0"/>
              <a:t>http://</a:t>
            </a:r>
            <a:r>
              <a:rPr lang="en-US" dirty="0" smtClean="0"/>
              <a:t>cpptruths.blogspot.it/2014/03/fun-with-lambdas-c14-style-part-1.html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cpptruths.blogspot.it/2014/03/fun-with-lambdas-c14-style-part-2.html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Mix RAII &amp; lambdas for deferred </a:t>
            </a:r>
            <a:r>
              <a:rPr lang="en-US" sz="2400" dirty="0" smtClean="0"/>
              <a:t>execution (Marco Arena)</a:t>
            </a:r>
            <a:endParaRPr lang="en-US" sz="2400" dirty="0"/>
          </a:p>
          <a:p>
            <a:r>
              <a:rPr lang="en-US" dirty="0" smtClean="0"/>
              <a:t>http</a:t>
            </a:r>
            <a:r>
              <a:rPr lang="en-US" dirty="0"/>
              <a:t>://marcoarena.wordpress.com/2012/08/27/mix-raii-and-lambdas-for-deferred-execution/</a:t>
            </a:r>
          </a:p>
        </p:txBody>
      </p:sp>
    </p:spTree>
    <p:extLst>
      <p:ext uri="{BB962C8B-B14F-4D97-AF65-F5344CB8AC3E}">
        <p14:creationId xmlns:p14="http://schemas.microsoft.com/office/powerpoint/2010/main" val="378468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4639706" y="3272210"/>
            <a:ext cx="2485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r>
              <a:rPr lang="it-IT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</a:t>
            </a:r>
            <a:endParaRPr lang="it-IT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41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Lambdas </a:t>
            </a:r>
            <a:r>
              <a:rPr lang="en-GB" sz="2800" dirty="0" smtClean="0"/>
              <a:t>2/3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019436" y="2348880"/>
            <a:ext cx="10549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Capture list: specify the name of local variables that are used in a lambdas (we can specify if they are taken by value, by ref or by move)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Parameters: the list of parameters taken by lambdas (optional)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An optional </a:t>
            </a:r>
            <a:r>
              <a:rPr lang="en-GB" sz="2800" b="1" i="1" dirty="0" smtClean="0"/>
              <a:t>mutable</a:t>
            </a:r>
            <a:r>
              <a:rPr lang="en-GB" sz="2800" dirty="0" smtClean="0"/>
              <a:t>: a useful way to change internal status of the lambdas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An optional </a:t>
            </a:r>
            <a:r>
              <a:rPr lang="en-GB" sz="2800" b="1" i="1" dirty="0" err="1" smtClean="0"/>
              <a:t>noexcept</a:t>
            </a:r>
            <a:endParaRPr lang="en-GB" sz="28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Return type: the type returned by lambdas (almost optional*)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Body: the body of the lambdas (could be any kind of statements)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9416" y="1476073"/>
            <a:ext cx="1072919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600" dirty="0" smtClean="0"/>
              <a:t>[ </a:t>
            </a:r>
            <a:r>
              <a:rPr lang="en-GB" sz="2600" i="1" dirty="0" smtClean="0"/>
              <a:t>&lt;</a:t>
            </a:r>
            <a:r>
              <a:rPr lang="en-GB" sz="2600" b="1" i="1" dirty="0" smtClean="0"/>
              <a:t>capture</a:t>
            </a:r>
            <a:r>
              <a:rPr lang="en-GB" sz="2600" i="1" dirty="0" smtClean="0"/>
              <a:t> </a:t>
            </a:r>
            <a:r>
              <a:rPr lang="en-GB" sz="2600" b="1" i="1" dirty="0" smtClean="0"/>
              <a:t>list</a:t>
            </a:r>
            <a:r>
              <a:rPr lang="en-GB" sz="2600" i="1" dirty="0" smtClean="0"/>
              <a:t>&gt;</a:t>
            </a:r>
            <a:r>
              <a:rPr lang="en-GB" sz="2600" dirty="0" smtClean="0"/>
              <a:t> ] (&lt;</a:t>
            </a:r>
            <a:r>
              <a:rPr lang="en-GB" sz="2600" b="1" i="1" dirty="0" smtClean="0"/>
              <a:t>parameters</a:t>
            </a:r>
            <a:r>
              <a:rPr lang="en-GB" sz="2600" i="1" dirty="0" smtClean="0"/>
              <a:t>&gt;</a:t>
            </a:r>
            <a:r>
              <a:rPr lang="en-GB" sz="2600" dirty="0" smtClean="0"/>
              <a:t>)</a:t>
            </a:r>
            <a:r>
              <a:rPr lang="en-GB" sz="2800" dirty="0" smtClean="0"/>
              <a:t> </a:t>
            </a:r>
            <a:r>
              <a:rPr lang="en-GB" b="1" i="1" dirty="0" smtClean="0"/>
              <a:t>mutable</a:t>
            </a:r>
            <a:r>
              <a:rPr lang="en-GB" b="1" dirty="0" smtClean="0"/>
              <a:t> </a:t>
            </a:r>
            <a:r>
              <a:rPr lang="en-GB" b="1" i="1" dirty="0" err="1" smtClean="0"/>
              <a:t>noexcept</a:t>
            </a:r>
            <a:r>
              <a:rPr lang="en-GB" sz="3200" dirty="0" smtClean="0"/>
              <a:t> </a:t>
            </a:r>
            <a:r>
              <a:rPr lang="en-GB" sz="2600" dirty="0" smtClean="0"/>
              <a:t>-&gt; &lt;</a:t>
            </a:r>
            <a:r>
              <a:rPr lang="en-GB" sz="2600" b="1" i="1" dirty="0" smtClean="0"/>
              <a:t>return</a:t>
            </a:r>
            <a:r>
              <a:rPr lang="en-GB" sz="2600" i="1" dirty="0" smtClean="0"/>
              <a:t> </a:t>
            </a:r>
            <a:r>
              <a:rPr lang="en-GB" sz="2600" b="1" i="1" dirty="0" smtClean="0"/>
              <a:t>type</a:t>
            </a:r>
            <a:r>
              <a:rPr lang="en-GB" sz="2600" dirty="0" smtClean="0"/>
              <a:t>&gt; { &lt;</a:t>
            </a:r>
            <a:r>
              <a:rPr lang="en-GB" sz="2600" b="1" i="1" dirty="0" smtClean="0"/>
              <a:t>body</a:t>
            </a:r>
            <a:r>
              <a:rPr lang="en-GB" sz="2600" dirty="0" smtClean="0"/>
              <a:t>&gt; }</a:t>
            </a:r>
            <a:endParaRPr lang="it-IT" sz="2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307468" y="5877272"/>
            <a:ext cx="101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</a:t>
            </a:r>
            <a:r>
              <a:rPr lang="en-GB" i="1" dirty="0" smtClean="0"/>
              <a:t>Optional in C++14. Optional in C++11 </a:t>
            </a:r>
            <a:r>
              <a:rPr lang="en-GB" i="1" dirty="0" err="1" smtClean="0"/>
              <a:t>iff</a:t>
            </a:r>
            <a:r>
              <a:rPr lang="en-GB" i="1" dirty="0" smtClean="0"/>
              <a:t> the lambdas is composed by only one line.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844458365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smtClean="0"/>
              <a:t>Lambdas </a:t>
            </a:r>
            <a:r>
              <a:rPr lang="en-GB" sz="2800" dirty="0" smtClean="0"/>
              <a:t>3/3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51081" y="1412776"/>
            <a:ext cx="979308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[] (</a:t>
            </a:r>
            <a:r>
              <a:rPr lang="en-GB" sz="3200" dirty="0" err="1" smtClean="0">
                <a:solidFill>
                  <a:srgbClr val="0000FF"/>
                </a:solidFill>
              </a:rPr>
              <a:t>int</a:t>
            </a:r>
            <a:r>
              <a:rPr lang="en-GB" sz="3200" dirty="0" smtClean="0">
                <a:solidFill>
                  <a:srgbClr val="0000FF"/>
                </a:solidFill>
              </a:rPr>
              <a:t> </a:t>
            </a:r>
            <a:r>
              <a:rPr lang="en-GB" sz="3200" dirty="0" smtClean="0"/>
              <a:t>a, </a:t>
            </a:r>
            <a:r>
              <a:rPr lang="en-GB" sz="3200" dirty="0" err="1" smtClean="0">
                <a:solidFill>
                  <a:srgbClr val="0000FF"/>
                </a:solidFill>
              </a:rPr>
              <a:t>int</a:t>
            </a:r>
            <a:r>
              <a:rPr lang="en-GB" sz="3200" dirty="0" smtClean="0">
                <a:solidFill>
                  <a:srgbClr val="0000FF"/>
                </a:solidFill>
              </a:rPr>
              <a:t> </a:t>
            </a:r>
            <a:r>
              <a:rPr lang="en-GB" sz="3200" dirty="0" smtClean="0"/>
              <a:t>b) {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smtClean="0">
                <a:solidFill>
                  <a:srgbClr val="0000FF"/>
                </a:solidFill>
              </a:rPr>
              <a:t>return </a:t>
            </a:r>
            <a:r>
              <a:rPr lang="en-GB" sz="3200" dirty="0" smtClean="0"/>
              <a:t>a + b;</a:t>
            </a:r>
          </a:p>
          <a:p>
            <a:r>
              <a:rPr lang="en-GB" sz="3200" dirty="0"/>
              <a:t>}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51081" y="3501008"/>
            <a:ext cx="979308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0000FF"/>
                </a:solidFill>
              </a:rPr>
              <a:t>struct</a:t>
            </a:r>
            <a:r>
              <a:rPr lang="en-GB" sz="3200" dirty="0" smtClean="0">
                <a:solidFill>
                  <a:srgbClr val="0000FF"/>
                </a:solidFill>
              </a:rPr>
              <a:t> </a:t>
            </a:r>
            <a:r>
              <a:rPr lang="en-GB" sz="3200" dirty="0" smtClean="0"/>
              <a:t>lambda0 {</a:t>
            </a:r>
          </a:p>
          <a:p>
            <a:r>
              <a:rPr lang="en-GB" sz="3200" dirty="0" smtClean="0"/>
              <a:t>    </a:t>
            </a:r>
            <a:r>
              <a:rPr lang="en-GB" sz="3200" dirty="0" err="1" smtClean="0">
                <a:solidFill>
                  <a:srgbClr val="0000FF"/>
                </a:solidFill>
              </a:rPr>
              <a:t>int</a:t>
            </a:r>
            <a:r>
              <a:rPr lang="en-GB" sz="3200" dirty="0" smtClean="0">
                <a:solidFill>
                  <a:srgbClr val="0000FF"/>
                </a:solidFill>
              </a:rPr>
              <a:t> </a:t>
            </a:r>
            <a:r>
              <a:rPr lang="en-GB" sz="3200" dirty="0" smtClean="0">
                <a:solidFill>
                  <a:srgbClr val="6600CC"/>
                </a:solidFill>
              </a:rPr>
              <a:t>operator</a:t>
            </a:r>
            <a:r>
              <a:rPr lang="en-GB" sz="3200" dirty="0" smtClean="0"/>
              <a:t>() (</a:t>
            </a:r>
            <a:r>
              <a:rPr lang="en-GB" sz="3200" dirty="0" err="1" smtClean="0">
                <a:solidFill>
                  <a:srgbClr val="0000FF"/>
                </a:solidFill>
              </a:rPr>
              <a:t>int</a:t>
            </a:r>
            <a:r>
              <a:rPr lang="en-GB" sz="3200" dirty="0" smtClean="0">
                <a:solidFill>
                  <a:srgbClr val="0000FF"/>
                </a:solidFill>
              </a:rPr>
              <a:t> </a:t>
            </a:r>
            <a:r>
              <a:rPr lang="en-GB" sz="3200" dirty="0" smtClean="0"/>
              <a:t>a, </a:t>
            </a:r>
            <a:r>
              <a:rPr lang="en-GB" sz="3200" dirty="0" err="1" smtClean="0">
                <a:solidFill>
                  <a:srgbClr val="0000FF"/>
                </a:solidFill>
              </a:rPr>
              <a:t>int</a:t>
            </a:r>
            <a:r>
              <a:rPr lang="en-GB" sz="3200" dirty="0" smtClean="0">
                <a:solidFill>
                  <a:srgbClr val="0000FF"/>
                </a:solidFill>
              </a:rPr>
              <a:t> </a:t>
            </a:r>
            <a:r>
              <a:rPr lang="en-GB" sz="3200" dirty="0" smtClean="0"/>
              <a:t>b) </a:t>
            </a:r>
            <a:r>
              <a:rPr lang="en-GB" sz="3200" dirty="0" err="1" smtClean="0">
                <a:solidFill>
                  <a:srgbClr val="0000FF"/>
                </a:solidFill>
              </a:rPr>
              <a:t>const</a:t>
            </a:r>
            <a:r>
              <a:rPr lang="en-GB" sz="3200" dirty="0" smtClean="0">
                <a:solidFill>
                  <a:srgbClr val="0000FF"/>
                </a:solidFill>
              </a:rPr>
              <a:t> </a:t>
            </a:r>
            <a:r>
              <a:rPr lang="en-GB" sz="3200" dirty="0" smtClean="0"/>
              <a:t>{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</a:t>
            </a:r>
            <a:r>
              <a:rPr lang="en-GB" sz="3200" dirty="0" smtClean="0">
                <a:solidFill>
                  <a:srgbClr val="0000FF"/>
                </a:solidFill>
              </a:rPr>
              <a:t>return </a:t>
            </a:r>
            <a:r>
              <a:rPr lang="en-GB" sz="3200" dirty="0" smtClean="0"/>
              <a:t>a + b;</a:t>
            </a:r>
          </a:p>
          <a:p>
            <a:r>
              <a:rPr lang="en-GB" sz="3200" dirty="0" smtClean="0"/>
              <a:t>    }</a:t>
            </a:r>
          </a:p>
          <a:p>
            <a:r>
              <a:rPr lang="en-GB" sz="3200" dirty="0"/>
              <a:t>}</a:t>
            </a:r>
            <a:endParaRPr lang="it-IT" sz="3200" dirty="0"/>
          </a:p>
        </p:txBody>
      </p:sp>
      <p:sp>
        <p:nvSpPr>
          <p:cNvPr id="8" name="Rettangolo 7"/>
          <p:cNvSpPr/>
          <p:nvPr/>
        </p:nvSpPr>
        <p:spPr>
          <a:xfrm>
            <a:off x="8422182" y="1292971"/>
            <a:ext cx="23176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</a:t>
            </a:r>
            <a:r>
              <a:rPr lang="it-IT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it-IT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</a:t>
            </a:r>
            <a:r>
              <a:rPr lang="it-IT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do</a:t>
            </a:r>
            <a:endParaRPr lang="it-IT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384032" y="3204265"/>
            <a:ext cx="53019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</a:t>
            </a:r>
            <a:r>
              <a:rPr lang="it-IT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it-IT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compiler</a:t>
            </a:r>
            <a:r>
              <a:rPr lang="it-IT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it-IT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roughly</a:t>
            </a:r>
            <a:r>
              <a:rPr lang="it-IT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it-IT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does</a:t>
            </a:r>
            <a:r>
              <a:rPr lang="it-IT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</a:t>
            </a:r>
            <a:endParaRPr lang="it-IT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094159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 in C++14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36141"/>
            <a:ext cx="10058400" cy="608684"/>
          </a:xfrm>
        </p:spPr>
        <p:txBody>
          <a:bodyPr/>
          <a:lstStyle/>
          <a:p>
            <a:r>
              <a:rPr lang="en-GB" dirty="0" smtClean="0"/>
              <a:t>From C++14 new features are introduced: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27951" y="1700808"/>
            <a:ext cx="1008111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600" dirty="0"/>
              <a:t>W</a:t>
            </a:r>
            <a:r>
              <a:rPr lang="en-GB" sz="2600" dirty="0" smtClean="0"/>
              <a:t>e can use generic lambdas:</a:t>
            </a:r>
          </a:p>
          <a:p>
            <a:pPr lvl="1">
              <a:lnSpc>
                <a:spcPct val="150000"/>
              </a:lnSpc>
            </a:pPr>
            <a:r>
              <a:rPr lang="en-GB" sz="2600" dirty="0" smtClean="0"/>
              <a:t> [] (</a:t>
            </a:r>
            <a:r>
              <a:rPr lang="en-GB" sz="2600" dirty="0" smtClean="0">
                <a:solidFill>
                  <a:srgbClr val="0000FF"/>
                </a:solidFill>
              </a:rPr>
              <a:t>auto</a:t>
            </a:r>
            <a:r>
              <a:rPr lang="en-GB" sz="2600" dirty="0" smtClean="0">
                <a:solidFill>
                  <a:srgbClr val="002060"/>
                </a:solidFill>
              </a:rPr>
              <a:t> </a:t>
            </a:r>
            <a:r>
              <a:rPr lang="en-GB" sz="2600" dirty="0" smtClean="0"/>
              <a:t>x, </a:t>
            </a:r>
            <a:r>
              <a:rPr lang="en-GB" sz="2600" dirty="0" smtClean="0">
                <a:solidFill>
                  <a:srgbClr val="0000FF"/>
                </a:solidFill>
              </a:rPr>
              <a:t>auto </a:t>
            </a:r>
            <a:r>
              <a:rPr lang="en-GB" sz="2600" dirty="0" smtClean="0"/>
              <a:t>y ) { </a:t>
            </a:r>
            <a:r>
              <a:rPr lang="en-GB" sz="2600" dirty="0" smtClean="0">
                <a:solidFill>
                  <a:srgbClr val="0000FF"/>
                </a:solidFill>
              </a:rPr>
              <a:t>return </a:t>
            </a:r>
            <a:r>
              <a:rPr lang="en-GB" sz="2600" dirty="0" smtClean="0"/>
              <a:t>x + y; }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600" dirty="0" smtClean="0"/>
              <a:t>Initialized </a:t>
            </a:r>
            <a:r>
              <a:rPr lang="en-GB" sz="2600" dirty="0"/>
              <a:t>lambda </a:t>
            </a:r>
            <a:r>
              <a:rPr lang="en-GB" sz="2600" dirty="0" smtClean="0"/>
              <a:t>capture</a:t>
            </a:r>
            <a:endParaRPr lang="en-GB" sz="26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 smtClean="0"/>
              <a:t>We can use </a:t>
            </a:r>
            <a:r>
              <a:rPr lang="en-GB" sz="2600" b="1" i="1" dirty="0" smtClean="0"/>
              <a:t>move</a:t>
            </a:r>
            <a:r>
              <a:rPr lang="en-GB" sz="2600" dirty="0" smtClean="0"/>
              <a:t> in </a:t>
            </a:r>
            <a:r>
              <a:rPr lang="en-GB" sz="2600" dirty="0"/>
              <a:t>capture </a:t>
            </a:r>
            <a:r>
              <a:rPr lang="en-GB" sz="2600" dirty="0" smtClean="0"/>
              <a:t>list:</a:t>
            </a:r>
          </a:p>
          <a:p>
            <a:pPr lvl="1">
              <a:lnSpc>
                <a:spcPct val="150000"/>
              </a:lnSpc>
            </a:pPr>
            <a:r>
              <a:rPr lang="en-GB" sz="2600" dirty="0" smtClean="0"/>
              <a:t> [ v = move (v) ] { </a:t>
            </a:r>
            <a:r>
              <a:rPr lang="en-GB" sz="2600" dirty="0" smtClean="0">
                <a:solidFill>
                  <a:srgbClr val="008000"/>
                </a:solidFill>
              </a:rPr>
              <a:t>/* do something */ </a:t>
            </a:r>
            <a:r>
              <a:rPr lang="en-GB" sz="2600" dirty="0" smtClean="0"/>
              <a:t>}</a:t>
            </a:r>
            <a:endParaRPr lang="en-GB" sz="26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600" dirty="0" smtClean="0"/>
              <a:t>We can define and initialize new variable </a:t>
            </a:r>
            <a:r>
              <a:rPr lang="en-GB" sz="2600" dirty="0"/>
              <a:t>in capture </a:t>
            </a:r>
            <a:r>
              <a:rPr lang="en-GB" sz="2600" dirty="0" smtClean="0"/>
              <a:t>list:</a:t>
            </a:r>
          </a:p>
          <a:p>
            <a:pPr lvl="1">
              <a:lnSpc>
                <a:spcPct val="150000"/>
              </a:lnSpc>
            </a:pPr>
            <a:r>
              <a:rPr lang="en-GB" sz="2600" dirty="0" smtClean="0"/>
              <a:t> </a:t>
            </a:r>
            <a:r>
              <a:rPr lang="en-GB" sz="2600" dirty="0"/>
              <a:t>[ </a:t>
            </a:r>
            <a:r>
              <a:rPr lang="en-GB" sz="2600" dirty="0" smtClean="0"/>
              <a:t>s </a:t>
            </a:r>
            <a:r>
              <a:rPr lang="en-GB" sz="2600" dirty="0"/>
              <a:t>= </a:t>
            </a:r>
            <a:r>
              <a:rPr lang="en-GB" sz="2600" dirty="0" smtClean="0">
                <a:solidFill>
                  <a:srgbClr val="FF00FF"/>
                </a:solidFill>
              </a:rPr>
              <a:t>“hello” </a:t>
            </a:r>
            <a:r>
              <a:rPr lang="en-GB" sz="2600" dirty="0"/>
              <a:t>] { </a:t>
            </a:r>
            <a:r>
              <a:rPr lang="en-GB" sz="2600" dirty="0" err="1" smtClean="0"/>
              <a:t>cout</a:t>
            </a:r>
            <a:r>
              <a:rPr lang="en-GB" sz="2600" dirty="0" smtClean="0"/>
              <a:t> &lt;&lt; s &lt;&lt; </a:t>
            </a:r>
            <a:r>
              <a:rPr lang="en-GB" sz="2600" dirty="0" err="1" smtClean="0"/>
              <a:t>endl</a:t>
            </a:r>
            <a:r>
              <a:rPr lang="en-GB" sz="2600" dirty="0" smtClean="0"/>
              <a:t>; }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3374090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Recipe 1: Lambdas in STL (as predicate)</a:t>
            </a:r>
            <a:endParaRPr lang="it-IT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99456" y="1340768"/>
            <a:ext cx="1026210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#include &lt;algorithm&gt;</a:t>
            </a:r>
          </a:p>
          <a:p>
            <a:r>
              <a:rPr lang="en-GB" sz="2400" dirty="0" smtClean="0"/>
              <a:t>There are a lot of STL functions that accept a callable object and so even lambda:</a:t>
            </a:r>
          </a:p>
          <a:p>
            <a:endParaRPr lang="en-GB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 smtClean="0"/>
              <a:t>::</a:t>
            </a:r>
            <a:r>
              <a:rPr lang="en-GB" sz="2400" b="1" dirty="0" err="1" smtClean="0"/>
              <a:t>for_each</a:t>
            </a:r>
            <a:endParaRPr lang="en-GB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/>
              <a:t>std</a:t>
            </a:r>
            <a:r>
              <a:rPr lang="en-GB" sz="2400" dirty="0" smtClean="0"/>
              <a:t>::</a:t>
            </a:r>
            <a:r>
              <a:rPr lang="en-GB" sz="2400" b="1" dirty="0" smtClean="0"/>
              <a:t>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/>
              <a:t>::</a:t>
            </a:r>
            <a:r>
              <a:rPr lang="en-GB" sz="2400" b="1" dirty="0" err="1" smtClean="0"/>
              <a:t>count_if</a:t>
            </a:r>
            <a:endParaRPr lang="en-GB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 smtClean="0"/>
              <a:t>::</a:t>
            </a:r>
            <a:r>
              <a:rPr lang="en-GB" sz="2400" b="1" dirty="0" err="1" smtClean="0"/>
              <a:t>find_if</a:t>
            </a:r>
            <a:endParaRPr lang="en-GB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 smtClean="0"/>
              <a:t>::</a:t>
            </a:r>
            <a:r>
              <a:rPr lang="en-GB" sz="2400" b="1" dirty="0" smtClean="0"/>
              <a:t>sort</a:t>
            </a:r>
            <a:endParaRPr lang="en-GB" sz="2400" b="1" dirty="0"/>
          </a:p>
        </p:txBody>
      </p:sp>
      <p:sp>
        <p:nvSpPr>
          <p:cNvPr id="7" name="Rettangolo 6"/>
          <p:cNvSpPr/>
          <p:nvPr/>
        </p:nvSpPr>
        <p:spPr>
          <a:xfrm>
            <a:off x="8832304" y="4523636"/>
            <a:ext cx="1872208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bg1"/>
                </a:solidFill>
              </a:rPr>
              <a:t>0) val: 1</a:t>
            </a:r>
          </a:p>
          <a:p>
            <a:r>
              <a:rPr lang="nn-NO" dirty="0">
                <a:solidFill>
                  <a:schemeClr val="bg1"/>
                </a:solidFill>
              </a:rPr>
              <a:t>1) val: 2</a:t>
            </a:r>
          </a:p>
          <a:p>
            <a:r>
              <a:rPr lang="nn-NO" dirty="0">
                <a:solidFill>
                  <a:schemeClr val="bg1"/>
                </a:solidFill>
              </a:rPr>
              <a:t>2) val: 3</a:t>
            </a:r>
          </a:p>
          <a:p>
            <a:r>
              <a:rPr lang="nn-NO" dirty="0">
                <a:solidFill>
                  <a:schemeClr val="bg1"/>
                </a:solidFill>
              </a:rPr>
              <a:t>3) val: 4</a:t>
            </a:r>
          </a:p>
          <a:p>
            <a:r>
              <a:rPr lang="nn-NO" dirty="0">
                <a:solidFill>
                  <a:schemeClr val="bg1"/>
                </a:solidFill>
              </a:rPr>
              <a:t>4) val: 5</a:t>
            </a:r>
          </a:p>
        </p:txBody>
      </p:sp>
      <p:sp>
        <p:nvSpPr>
          <p:cNvPr id="8" name="Rettangolo 7"/>
          <p:cNvSpPr/>
          <p:nvPr/>
        </p:nvSpPr>
        <p:spPr>
          <a:xfrm>
            <a:off x="1199456" y="4523636"/>
            <a:ext cx="7200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dirty="0">
                <a:solidFill>
                  <a:srgbClr val="0000FF"/>
                </a:solidFill>
              </a:rPr>
              <a:t>vector</a:t>
            </a:r>
            <a:r>
              <a:rPr lang="en-GB" sz="2400" dirty="0">
                <a:solidFill>
                  <a:srgbClr val="000000"/>
                </a:solidFill>
              </a:rPr>
              <a:t>&lt;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&gt; v{1, 2, 3, 4, 5</a:t>
            </a:r>
            <a:r>
              <a:rPr lang="en-GB" sz="2400" dirty="0" smtClean="0">
                <a:solidFill>
                  <a:srgbClr val="000000"/>
                </a:solidFill>
              </a:rPr>
              <a:t>};   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i</a:t>
            </a:r>
            <a:r>
              <a:rPr lang="en-GB" sz="2400" dirty="0" smtClean="0">
                <a:solidFill>
                  <a:srgbClr val="000000"/>
                </a:solidFill>
              </a:rPr>
              <a:t> = 0;</a:t>
            </a:r>
            <a:endParaRPr lang="en-GB" sz="2400" dirty="0">
              <a:solidFill>
                <a:srgbClr val="000000"/>
              </a:solidFill>
            </a:endParaRPr>
          </a:p>
          <a:p>
            <a:pPr lvl="0"/>
            <a:r>
              <a:rPr lang="en-GB" sz="2400" dirty="0" err="1">
                <a:solidFill>
                  <a:srgbClr val="000000"/>
                </a:solidFill>
              </a:rPr>
              <a:t>for_each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 err="1">
                <a:solidFill>
                  <a:srgbClr val="000000"/>
                </a:solidFill>
              </a:rPr>
              <a:t>v.cbegin</a:t>
            </a:r>
            <a:r>
              <a:rPr lang="en-GB" sz="2400" dirty="0">
                <a:solidFill>
                  <a:srgbClr val="000000"/>
                </a:solidFill>
              </a:rPr>
              <a:t>(), </a:t>
            </a:r>
            <a:r>
              <a:rPr lang="en-GB" sz="2400" dirty="0" err="1">
                <a:solidFill>
                  <a:srgbClr val="000000"/>
                </a:solidFill>
              </a:rPr>
              <a:t>v.cend</a:t>
            </a:r>
            <a:r>
              <a:rPr lang="en-GB" sz="2400" dirty="0">
                <a:solidFill>
                  <a:srgbClr val="000000"/>
                </a:solidFill>
              </a:rPr>
              <a:t>(), </a:t>
            </a:r>
            <a:r>
              <a:rPr lang="en-GB" sz="2400" dirty="0" smtClean="0">
                <a:solidFill>
                  <a:srgbClr val="000000"/>
                </a:solidFill>
              </a:rPr>
              <a:t>[&amp;</a:t>
            </a:r>
            <a:r>
              <a:rPr lang="en-GB" sz="2400" dirty="0" err="1" smtClean="0">
                <a:solidFill>
                  <a:srgbClr val="000000"/>
                </a:solidFill>
              </a:rPr>
              <a:t>i</a:t>
            </a:r>
            <a:r>
              <a:rPr lang="en-GB" sz="2400" dirty="0" smtClean="0">
                <a:solidFill>
                  <a:srgbClr val="000000"/>
                </a:solidFill>
              </a:rPr>
              <a:t>] (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n</a:t>
            </a:r>
            <a:r>
              <a:rPr lang="en-GB" sz="2400" dirty="0">
                <a:solidFill>
                  <a:srgbClr val="000000"/>
                </a:solidFill>
              </a:rPr>
              <a:t>) </a:t>
            </a:r>
            <a:r>
              <a:rPr lang="en-GB" sz="2400" dirty="0" smtClean="0">
                <a:solidFill>
                  <a:srgbClr val="000000"/>
                </a:solidFill>
              </a:rPr>
              <a:t>{ </a:t>
            </a:r>
            <a:endParaRPr lang="en-GB" sz="2400" dirty="0">
              <a:solidFill>
                <a:srgbClr val="000000"/>
              </a:solidFill>
            </a:endParaRPr>
          </a:p>
          <a:p>
            <a:pPr lvl="0"/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cout</a:t>
            </a:r>
            <a:r>
              <a:rPr lang="en-GB" sz="2400" dirty="0">
                <a:solidFill>
                  <a:srgbClr val="000000"/>
                </a:solidFill>
              </a:rPr>
              <a:t> &lt;&lt; </a:t>
            </a:r>
            <a:r>
              <a:rPr lang="en-GB" sz="2400" dirty="0" err="1">
                <a:solidFill>
                  <a:srgbClr val="000000"/>
                </a:solidFill>
              </a:rPr>
              <a:t>i</a:t>
            </a:r>
            <a:r>
              <a:rPr lang="en-GB" sz="2400" dirty="0">
                <a:solidFill>
                  <a:srgbClr val="000000"/>
                </a:solidFill>
              </a:rPr>
              <a:t>++ &lt;&lt; </a:t>
            </a:r>
            <a:r>
              <a:rPr lang="en-GB" sz="2400" dirty="0">
                <a:solidFill>
                  <a:srgbClr val="FF00FF"/>
                </a:solidFill>
              </a:rPr>
              <a:t>“) </a:t>
            </a:r>
            <a:r>
              <a:rPr lang="en-GB" sz="2400" dirty="0" err="1">
                <a:solidFill>
                  <a:srgbClr val="FF00FF"/>
                </a:solidFill>
              </a:rPr>
              <a:t>val</a:t>
            </a:r>
            <a:r>
              <a:rPr lang="en-GB" sz="2400" dirty="0">
                <a:solidFill>
                  <a:srgbClr val="FF00FF"/>
                </a:solidFill>
              </a:rPr>
              <a:t>: ” </a:t>
            </a:r>
            <a:r>
              <a:rPr lang="en-GB" sz="2400" dirty="0">
                <a:solidFill>
                  <a:srgbClr val="000000"/>
                </a:solidFill>
              </a:rPr>
              <a:t>&lt;&lt; n &lt;&lt; </a:t>
            </a:r>
            <a:r>
              <a:rPr lang="en-GB" sz="2400" dirty="0" err="1">
                <a:solidFill>
                  <a:srgbClr val="000000"/>
                </a:solidFill>
              </a:rPr>
              <a:t>endl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GB" sz="2400" dirty="0">
                <a:solidFill>
                  <a:srgbClr val="000000"/>
                </a:solidFill>
              </a:rPr>
              <a:t>});</a:t>
            </a: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133370" y="3861047"/>
            <a:ext cx="12668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859530" y="407649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output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0623779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Recipe 1: Lambdas in STL (as predicate)</a:t>
            </a:r>
            <a:endParaRPr lang="it-IT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99456" y="1340768"/>
            <a:ext cx="1026210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#include &lt;algorithm&gt;</a:t>
            </a:r>
          </a:p>
          <a:p>
            <a:r>
              <a:rPr lang="en-GB" sz="2400" dirty="0" smtClean="0"/>
              <a:t>There are a lot of STL functions that accept a callable object and so even lambda:</a:t>
            </a:r>
          </a:p>
          <a:p>
            <a:endParaRPr lang="en-GB" sz="12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 smtClean="0"/>
              <a:t>::</a:t>
            </a:r>
            <a:r>
              <a:rPr lang="en-GB" sz="2400" b="1" dirty="0" err="1" smtClean="0"/>
              <a:t>for_each</a:t>
            </a:r>
            <a:endParaRPr lang="en-GB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/>
              <a:t>std</a:t>
            </a:r>
            <a:r>
              <a:rPr lang="en-GB" sz="2400" dirty="0" smtClean="0"/>
              <a:t>::</a:t>
            </a:r>
            <a:r>
              <a:rPr lang="en-GB" sz="2400" b="1" dirty="0" smtClean="0"/>
              <a:t>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/>
              <a:t>::</a:t>
            </a:r>
            <a:r>
              <a:rPr lang="en-GB" sz="2400" b="1" dirty="0" err="1" smtClean="0"/>
              <a:t>count_if</a:t>
            </a:r>
            <a:endParaRPr lang="en-GB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 smtClean="0"/>
              <a:t>::</a:t>
            </a:r>
            <a:r>
              <a:rPr lang="en-GB" sz="2400" b="1" dirty="0" err="1" smtClean="0"/>
              <a:t>find_if</a:t>
            </a:r>
            <a:endParaRPr lang="en-GB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std</a:t>
            </a:r>
            <a:r>
              <a:rPr lang="en-GB" sz="2400" dirty="0" smtClean="0"/>
              <a:t>::</a:t>
            </a:r>
            <a:r>
              <a:rPr lang="en-GB" sz="2400" b="1" dirty="0" smtClean="0"/>
              <a:t>sort</a:t>
            </a:r>
            <a:endParaRPr lang="en-GB" sz="2400" b="1" dirty="0"/>
          </a:p>
        </p:txBody>
      </p:sp>
      <p:sp>
        <p:nvSpPr>
          <p:cNvPr id="7" name="Rettangolo 6"/>
          <p:cNvSpPr/>
          <p:nvPr/>
        </p:nvSpPr>
        <p:spPr>
          <a:xfrm>
            <a:off x="8832304" y="4523636"/>
            <a:ext cx="1872208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bg1"/>
                </a:solidFill>
              </a:rPr>
              <a:t>0) val: 1</a:t>
            </a:r>
          </a:p>
          <a:p>
            <a:r>
              <a:rPr lang="nn-NO" dirty="0">
                <a:solidFill>
                  <a:schemeClr val="bg1"/>
                </a:solidFill>
              </a:rPr>
              <a:t>1) val: 2</a:t>
            </a:r>
          </a:p>
          <a:p>
            <a:r>
              <a:rPr lang="nn-NO" dirty="0">
                <a:solidFill>
                  <a:schemeClr val="bg1"/>
                </a:solidFill>
              </a:rPr>
              <a:t>2) val: 3</a:t>
            </a:r>
          </a:p>
          <a:p>
            <a:r>
              <a:rPr lang="nn-NO" dirty="0">
                <a:solidFill>
                  <a:schemeClr val="bg1"/>
                </a:solidFill>
              </a:rPr>
              <a:t>3) val: 4</a:t>
            </a:r>
          </a:p>
          <a:p>
            <a:r>
              <a:rPr lang="nn-NO" dirty="0">
                <a:solidFill>
                  <a:schemeClr val="bg1"/>
                </a:solidFill>
              </a:rPr>
              <a:t>4) val: 5</a:t>
            </a:r>
          </a:p>
        </p:txBody>
      </p:sp>
      <p:sp>
        <p:nvSpPr>
          <p:cNvPr id="8" name="Rettangolo 7"/>
          <p:cNvSpPr/>
          <p:nvPr/>
        </p:nvSpPr>
        <p:spPr>
          <a:xfrm>
            <a:off x="1199456" y="4523636"/>
            <a:ext cx="7200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dirty="0">
                <a:solidFill>
                  <a:srgbClr val="0000FF"/>
                </a:solidFill>
              </a:rPr>
              <a:t>vector</a:t>
            </a:r>
            <a:r>
              <a:rPr lang="en-GB" sz="2400" dirty="0">
                <a:solidFill>
                  <a:srgbClr val="000000"/>
                </a:solidFill>
              </a:rPr>
              <a:t>&lt;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&gt; v{1, 2, 3, 4, 5};</a:t>
            </a:r>
          </a:p>
          <a:p>
            <a:pPr lvl="0"/>
            <a:r>
              <a:rPr lang="en-GB" sz="2400" dirty="0" err="1">
                <a:solidFill>
                  <a:srgbClr val="000000"/>
                </a:solidFill>
              </a:rPr>
              <a:t>for_each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 err="1">
                <a:solidFill>
                  <a:srgbClr val="000000"/>
                </a:solidFill>
              </a:rPr>
              <a:t>v.cbegin</a:t>
            </a:r>
            <a:r>
              <a:rPr lang="en-GB" sz="2400" dirty="0">
                <a:solidFill>
                  <a:srgbClr val="000000"/>
                </a:solidFill>
              </a:rPr>
              <a:t>(), </a:t>
            </a:r>
            <a:r>
              <a:rPr lang="en-GB" sz="2400" dirty="0" err="1">
                <a:solidFill>
                  <a:srgbClr val="000000"/>
                </a:solidFill>
              </a:rPr>
              <a:t>v.cend</a:t>
            </a:r>
            <a:r>
              <a:rPr lang="en-GB" sz="2400" dirty="0">
                <a:solidFill>
                  <a:srgbClr val="000000"/>
                </a:solidFill>
              </a:rPr>
              <a:t>(), [</a:t>
            </a:r>
            <a:r>
              <a:rPr lang="en-GB" sz="2400" dirty="0" err="1">
                <a:solidFill>
                  <a:srgbClr val="000000"/>
                </a:solidFill>
              </a:rPr>
              <a:t>i</a:t>
            </a:r>
            <a:r>
              <a:rPr lang="en-GB" sz="2400" dirty="0">
                <a:solidFill>
                  <a:srgbClr val="000000"/>
                </a:solidFill>
              </a:rPr>
              <a:t> = 0] </a:t>
            </a:r>
            <a:r>
              <a:rPr lang="en-GB" sz="2400" dirty="0" smtClean="0">
                <a:solidFill>
                  <a:srgbClr val="000000"/>
                </a:solidFill>
              </a:rPr>
              <a:t>(</a:t>
            </a:r>
            <a:r>
              <a:rPr lang="en-GB" sz="2400" dirty="0" smtClean="0">
                <a:solidFill>
                  <a:srgbClr val="0000FF"/>
                </a:solidFill>
              </a:rPr>
              <a:t>auto </a:t>
            </a:r>
            <a:r>
              <a:rPr lang="en-GB" sz="2400" dirty="0" smtClean="0">
                <a:solidFill>
                  <a:srgbClr val="000000"/>
                </a:solidFill>
              </a:rPr>
              <a:t>n</a:t>
            </a:r>
            <a:r>
              <a:rPr lang="en-GB" sz="2400" dirty="0">
                <a:solidFill>
                  <a:srgbClr val="000000"/>
                </a:solidFill>
              </a:rPr>
              <a:t>) </a:t>
            </a:r>
            <a:r>
              <a:rPr lang="en-GB" sz="2400" dirty="0">
                <a:solidFill>
                  <a:srgbClr val="0000FF"/>
                </a:solidFill>
              </a:rPr>
              <a:t>mutable</a:t>
            </a:r>
            <a:r>
              <a:rPr lang="en-GB" sz="2400" dirty="0">
                <a:solidFill>
                  <a:srgbClr val="000000"/>
                </a:solidFill>
              </a:rPr>
              <a:t> { </a:t>
            </a:r>
          </a:p>
          <a:p>
            <a:pPr lvl="0"/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cout</a:t>
            </a:r>
            <a:r>
              <a:rPr lang="en-GB" sz="2400" dirty="0">
                <a:solidFill>
                  <a:srgbClr val="000000"/>
                </a:solidFill>
              </a:rPr>
              <a:t> &lt;&lt; </a:t>
            </a:r>
            <a:r>
              <a:rPr lang="en-GB" sz="2400" dirty="0" err="1">
                <a:solidFill>
                  <a:srgbClr val="000000"/>
                </a:solidFill>
              </a:rPr>
              <a:t>i</a:t>
            </a:r>
            <a:r>
              <a:rPr lang="en-GB" sz="2400" dirty="0">
                <a:solidFill>
                  <a:srgbClr val="000000"/>
                </a:solidFill>
              </a:rPr>
              <a:t>++ &lt;&lt; </a:t>
            </a:r>
            <a:r>
              <a:rPr lang="en-GB" sz="2400" dirty="0">
                <a:solidFill>
                  <a:srgbClr val="FF00FF"/>
                </a:solidFill>
              </a:rPr>
              <a:t>“) </a:t>
            </a:r>
            <a:r>
              <a:rPr lang="en-GB" sz="2400" dirty="0" err="1">
                <a:solidFill>
                  <a:srgbClr val="FF00FF"/>
                </a:solidFill>
              </a:rPr>
              <a:t>val</a:t>
            </a:r>
            <a:r>
              <a:rPr lang="en-GB" sz="2400" dirty="0">
                <a:solidFill>
                  <a:srgbClr val="FF00FF"/>
                </a:solidFill>
              </a:rPr>
              <a:t>: ” </a:t>
            </a:r>
            <a:r>
              <a:rPr lang="en-GB" sz="2400" dirty="0">
                <a:solidFill>
                  <a:srgbClr val="000000"/>
                </a:solidFill>
              </a:rPr>
              <a:t>&lt;&lt; n &lt;&lt; </a:t>
            </a:r>
            <a:r>
              <a:rPr lang="en-GB" sz="2400" dirty="0" err="1">
                <a:solidFill>
                  <a:srgbClr val="000000"/>
                </a:solidFill>
              </a:rPr>
              <a:t>endl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GB" sz="2400" dirty="0">
                <a:solidFill>
                  <a:srgbClr val="000000"/>
                </a:solidFill>
              </a:rPr>
              <a:t>});</a:t>
            </a: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133370" y="3861047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C++14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9859530" y="407649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output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724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Recipe 1: Lambdas in STL (as predicate)</a:t>
            </a:r>
            <a:endParaRPr lang="it-IT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99456" y="1340768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Count the number of even numbers in a vector</a:t>
            </a:r>
            <a:endParaRPr lang="en-GB" sz="2400" b="1" dirty="0"/>
          </a:p>
        </p:txBody>
      </p:sp>
      <p:sp>
        <p:nvSpPr>
          <p:cNvPr id="8" name="Rettangolo 7"/>
          <p:cNvSpPr/>
          <p:nvPr/>
        </p:nvSpPr>
        <p:spPr>
          <a:xfrm>
            <a:off x="1199456" y="1988840"/>
            <a:ext cx="8712968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n = 0;</a:t>
            </a:r>
          </a:p>
          <a:p>
            <a:pPr lvl="0"/>
            <a:r>
              <a:rPr lang="en-GB" sz="2400" dirty="0" smtClean="0">
                <a:solidFill>
                  <a:srgbClr val="0000FF"/>
                </a:solidFill>
              </a:rPr>
              <a:t>for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>
                <a:solidFill>
                  <a:schemeClr val="tx1"/>
                </a:solidFill>
              </a:rPr>
              <a:t>vector</a:t>
            </a:r>
            <a:r>
              <a:rPr lang="en-GB" sz="2400" dirty="0">
                <a:solidFill>
                  <a:srgbClr val="000000"/>
                </a:solidFill>
              </a:rPr>
              <a:t>&lt;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rgbClr val="000000"/>
                </a:solidFill>
              </a:rPr>
              <a:t>&gt;::</a:t>
            </a:r>
            <a:r>
              <a:rPr lang="en-GB" sz="2400" dirty="0" err="1">
                <a:solidFill>
                  <a:srgbClr val="000000"/>
                </a:solidFill>
              </a:rPr>
              <a:t>const_iterator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it = </a:t>
            </a:r>
            <a:r>
              <a:rPr lang="en-GB" sz="2400" dirty="0" err="1" smtClean="0">
                <a:solidFill>
                  <a:srgbClr val="000000"/>
                </a:solidFill>
              </a:rPr>
              <a:t>v.begin</a:t>
            </a:r>
            <a:r>
              <a:rPr lang="en-GB" sz="2400" dirty="0" smtClean="0">
                <a:solidFill>
                  <a:srgbClr val="000000"/>
                </a:solidFill>
              </a:rPr>
              <a:t>(); it != </a:t>
            </a:r>
            <a:r>
              <a:rPr lang="en-GB" sz="2400" dirty="0" err="1" smtClean="0">
                <a:solidFill>
                  <a:srgbClr val="000000"/>
                </a:solidFill>
              </a:rPr>
              <a:t>v.end</a:t>
            </a:r>
            <a:r>
              <a:rPr lang="en-GB" sz="2400" dirty="0" smtClean="0">
                <a:solidFill>
                  <a:srgbClr val="000000"/>
                </a:solidFill>
              </a:rPr>
              <a:t>(); ++it) {</a:t>
            </a:r>
          </a:p>
          <a:p>
            <a:pPr lvl="0"/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smtClean="0">
                <a:solidFill>
                  <a:srgbClr val="0000FF"/>
                </a:solidFill>
              </a:rPr>
              <a:t>if</a:t>
            </a:r>
            <a:r>
              <a:rPr lang="en-GB" sz="2400" dirty="0" smtClean="0">
                <a:solidFill>
                  <a:srgbClr val="000000"/>
                </a:solidFill>
              </a:rPr>
              <a:t> (*it % 2 == 0) { n++; }</a:t>
            </a:r>
          </a:p>
          <a:p>
            <a:pPr lvl="0"/>
            <a:r>
              <a:rPr lang="en-GB" sz="240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Rettangolo 8"/>
          <p:cNvSpPr/>
          <p:nvPr/>
        </p:nvSpPr>
        <p:spPr>
          <a:xfrm>
            <a:off x="10071069" y="2060847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C++03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199456" y="4077072"/>
            <a:ext cx="871296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400" dirty="0" err="1" smtClean="0">
                <a:solidFill>
                  <a:srgbClr val="0000FF"/>
                </a:solidFill>
              </a:rPr>
              <a:t>const</a:t>
            </a:r>
            <a:r>
              <a:rPr lang="en-GB" sz="2400" dirty="0" smtClean="0">
                <a:solidFill>
                  <a:srgbClr val="0000FF"/>
                </a:solidFill>
              </a:rPr>
              <a:t> auto</a:t>
            </a:r>
            <a:r>
              <a:rPr lang="en-GB" sz="2400" dirty="0" smtClean="0">
                <a:solidFill>
                  <a:schemeClr val="tx1"/>
                </a:solidFill>
              </a:rPr>
              <a:t> n</a:t>
            </a:r>
            <a:r>
              <a:rPr lang="en-GB" sz="2400" dirty="0" smtClean="0">
                <a:solidFill>
                  <a:srgbClr val="000000"/>
                </a:solidFill>
              </a:rPr>
              <a:t> = </a:t>
            </a:r>
            <a:r>
              <a:rPr lang="en-GB" sz="2400" dirty="0" err="1" smtClean="0">
                <a:solidFill>
                  <a:srgbClr val="000000"/>
                </a:solidFill>
              </a:rPr>
              <a:t>count_if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err="1" smtClean="0">
                <a:solidFill>
                  <a:srgbClr val="000000"/>
                </a:solidFill>
              </a:rPr>
              <a:t>v.cbegin</a:t>
            </a:r>
            <a:r>
              <a:rPr lang="en-GB" sz="2400" dirty="0" smtClean="0">
                <a:solidFill>
                  <a:srgbClr val="000000"/>
                </a:solidFill>
              </a:rPr>
              <a:t>(), </a:t>
            </a:r>
            <a:r>
              <a:rPr lang="en-GB" sz="2400" dirty="0" err="1" smtClean="0">
                <a:solidFill>
                  <a:srgbClr val="000000"/>
                </a:solidFill>
              </a:rPr>
              <a:t>v.cend</a:t>
            </a:r>
            <a:r>
              <a:rPr lang="en-GB" sz="2400" dirty="0" smtClean="0">
                <a:solidFill>
                  <a:srgbClr val="000000"/>
                </a:solidFill>
              </a:rPr>
              <a:t>(), [] (</a:t>
            </a:r>
            <a:r>
              <a:rPr lang="en-GB" sz="2400" dirty="0" err="1" smtClean="0">
                <a:solidFill>
                  <a:srgbClr val="0000FF"/>
                </a:solidFill>
              </a:rPr>
              <a:t>int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e){</a:t>
            </a:r>
          </a:p>
          <a:p>
            <a:pPr lvl="0"/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smtClean="0">
                <a:solidFill>
                  <a:srgbClr val="0000FF"/>
                </a:solidFill>
              </a:rPr>
              <a:t>return </a:t>
            </a:r>
            <a:r>
              <a:rPr lang="en-GB" sz="2400" dirty="0" smtClean="0">
                <a:solidFill>
                  <a:srgbClr val="000000"/>
                </a:solidFill>
              </a:rPr>
              <a:t>(e % 2 == 0) ;</a:t>
            </a:r>
          </a:p>
          <a:p>
            <a:pPr lvl="0"/>
            <a:r>
              <a:rPr lang="en-GB" sz="2400" dirty="0" smtClean="0">
                <a:solidFill>
                  <a:srgbClr val="000000"/>
                </a:solidFill>
              </a:rPr>
              <a:t>});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0071069" y="4077069"/>
            <a:ext cx="1266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3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C++11</a:t>
            </a:r>
            <a:endParaRPr lang="it-IT" sz="3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909115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italiancpp">
  <a:themeElements>
    <a:clrScheme name="ItalianCppSchem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C7DD"/>
      </a:accent1>
      <a:accent2>
        <a:srgbClr val="2945A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taliancpp" id="{F68C3E4A-3BB8-4E1C-9F78-7C9CC08596EE}" vid="{B212E2BE-CA50-4BCB-B781-424B97708B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italiancpp</Template>
  <TotalTime>2243</TotalTime>
  <Words>3906</Words>
  <Application>Microsoft Macintosh PowerPoint</Application>
  <PresentationFormat>Personalizzato</PresentationFormat>
  <Paragraphs>512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6" baseType="lpstr">
      <vt:lpstr>italiancpp</vt:lpstr>
      <vt:lpstr>Lambdas Recipes in C++1{1,4} </vt:lpstr>
      <vt:lpstr>About Me!</vt:lpstr>
      <vt:lpstr>Introduction to Lambdas 1/3</vt:lpstr>
      <vt:lpstr>Introduction to Lambdas 2/3</vt:lpstr>
      <vt:lpstr>Introduction to Lambdas 3/3</vt:lpstr>
      <vt:lpstr>Lambdas in C++14</vt:lpstr>
      <vt:lpstr>Recipe 1: Lambdas in STL (as predicate)</vt:lpstr>
      <vt:lpstr>Recipe 1: Lambdas in STL (as predicate)</vt:lpstr>
      <vt:lpstr>Recipe 1: Lambdas in STL (as predicate)</vt:lpstr>
      <vt:lpstr>Recipe 2: Lambdas in STL (as deleter)</vt:lpstr>
      <vt:lpstr>Recipe 2: Lambdas in STL (as deleter)</vt:lpstr>
      <vt:lpstr>Recipe 3: Return a const default value</vt:lpstr>
      <vt:lpstr>Recipe 3: Return a const default value</vt:lpstr>
      <vt:lpstr>Recipe 4: Lambdas as while condition</vt:lpstr>
      <vt:lpstr>Recipe 4: Lambdas as while condition</vt:lpstr>
      <vt:lpstr>Recipe 4.1: Lambdas as while condition</vt:lpstr>
      <vt:lpstr>Recipe 4.1: Lambdas as while condition</vt:lpstr>
      <vt:lpstr>Recipe 5: RAII+Lambdas -&gt; ScopeGuard 1/5</vt:lpstr>
      <vt:lpstr>Recipe 5: RAII+Lambdas -&gt; ScopeGuard 2/5</vt:lpstr>
      <vt:lpstr>Recipe 5: RAII+Lambdas -&gt; ScopeGuard 3/5</vt:lpstr>
      <vt:lpstr>Recipe 5: RAII+Lambdas -&gt; ScopeGuard 4/5</vt:lpstr>
      <vt:lpstr>Recipe 5: RAII+Lambdas -&gt; ScopeGuard 5/5</vt:lpstr>
      <vt:lpstr>Recipe 6: Lambdas as Macro 1/6</vt:lpstr>
      <vt:lpstr>Recipe 6: Lambdas as Macro 2/6</vt:lpstr>
      <vt:lpstr>Recipe 6: Lambdas as Macro 3/6</vt:lpstr>
      <vt:lpstr>Recipe 6: Lambdas as Macro 4/6</vt:lpstr>
      <vt:lpstr>Recipe 6: Lambdas as Macro 5/6</vt:lpstr>
      <vt:lpstr>Recipe 6: Lambdas as Macro 6/6</vt:lpstr>
      <vt:lpstr>Recipe 7: Lambdas as message passing system</vt:lpstr>
      <vt:lpstr>Recipe 7: Lambdas as message passing system</vt:lpstr>
      <vt:lpstr>Recipe 7: Lambdas as message passing system</vt:lpstr>
      <vt:lpstr>Recipe 7: Lambdas as message passing system</vt:lpstr>
      <vt:lpstr>Effective Modern C++ (Scott Meyers)</vt:lpstr>
      <vt:lpstr>Some references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Pattern &amp; Idiom</dc:title>
  <dc:creator>meox</dc:creator>
  <cp:lastModifiedBy>Gian Lorenzo Meocci</cp:lastModifiedBy>
  <cp:revision>165</cp:revision>
  <dcterms:created xsi:type="dcterms:W3CDTF">2014-05-17T18:51:03Z</dcterms:created>
  <dcterms:modified xsi:type="dcterms:W3CDTF">2014-06-28T06:57:28Z</dcterms:modified>
</cp:coreProperties>
</file>