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94" r:id="rId4"/>
    <p:sldId id="260" r:id="rId5"/>
    <p:sldId id="279" r:id="rId6"/>
    <p:sldId id="261" r:id="rId7"/>
    <p:sldId id="295" r:id="rId8"/>
    <p:sldId id="262" r:id="rId9"/>
    <p:sldId id="285" r:id="rId10"/>
    <p:sldId id="263" r:id="rId11"/>
    <p:sldId id="283" r:id="rId12"/>
    <p:sldId id="264" r:id="rId13"/>
    <p:sldId id="265" r:id="rId14"/>
    <p:sldId id="266" r:id="rId15"/>
    <p:sldId id="286" r:id="rId16"/>
    <p:sldId id="287" r:id="rId17"/>
    <p:sldId id="267" r:id="rId18"/>
    <p:sldId id="288" r:id="rId19"/>
    <p:sldId id="304" r:id="rId20"/>
    <p:sldId id="296" r:id="rId21"/>
    <p:sldId id="297" r:id="rId22"/>
    <p:sldId id="298" r:id="rId23"/>
    <p:sldId id="291" r:id="rId24"/>
    <p:sldId id="270" r:id="rId25"/>
    <p:sldId id="271" r:id="rId26"/>
    <p:sldId id="272" r:id="rId27"/>
    <p:sldId id="299" r:id="rId28"/>
    <p:sldId id="300" r:id="rId29"/>
    <p:sldId id="269" r:id="rId30"/>
    <p:sldId id="276" r:id="rId31"/>
    <p:sldId id="305" r:id="rId32"/>
    <p:sldId id="277" r:id="rId33"/>
    <p:sldId id="301" r:id="rId34"/>
    <p:sldId id="303" r:id="rId35"/>
    <p:sldId id="293" r:id="rId36"/>
  </p:sldIdLst>
  <p:sldSz cx="9144000" cy="6858000" type="screen4x3"/>
  <p:notesSz cx="6810375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945A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5" autoAdjust="0"/>
    <p:restoredTop sz="74548" autoAdjust="0"/>
  </p:normalViewPr>
  <p:slideViewPr>
    <p:cSldViewPr>
      <p:cViewPr varScale="1">
        <p:scale>
          <a:sx n="65" d="100"/>
          <a:sy n="65" d="100"/>
        </p:scale>
        <p:origin x="-194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1B53F-4F59-43B6-92FA-0B25969B0BFB}" type="datetimeFigureOut">
              <a:rPr lang="fr-FR" smtClean="0"/>
              <a:t>29/06/2014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2444-E2F6-4316-9CE5-C324BB8ED6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4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208F-85F6-4E8E-8BB5-D38043FCBEB1}" type="datetimeFigureOut">
              <a:rPr lang="fr-FR" smtClean="0"/>
              <a:t>29/06/2014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798D-B975-4BEC-B5D7-2176421F2E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5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23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7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4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53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4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7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54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664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001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00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282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91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367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 smtClean="0"/>
              <a:t>Open file</a:t>
            </a:r>
          </a:p>
          <a:p>
            <a:pPr marL="228600" indent="-228600">
              <a:buAutoNum type="arabicPeriod"/>
            </a:pPr>
            <a:r>
              <a:rPr lang="fr-FR" dirty="0" smtClean="0"/>
              <a:t>Start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:</a:t>
            </a:r>
          </a:p>
          <a:p>
            <a:pPr marL="685800" lvl="1" indent="-228600">
              <a:buAutoNum type="arabicPeriod"/>
            </a:pPr>
            <a:r>
              <a:rPr lang="fr-FR" baseline="0" dirty="0" smtClean="0"/>
              <a:t>Read a line</a:t>
            </a:r>
          </a:p>
          <a:p>
            <a:pPr marL="685800" lvl="1" indent="-228600">
              <a:buAutoNum type="arabicPeriod"/>
            </a:pPr>
            <a:r>
              <a:rPr lang="fr-FR" baseline="0" dirty="0" smtClean="0"/>
              <a:t>If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EOF -&gt; break,</a:t>
            </a:r>
          </a:p>
          <a:p>
            <a:pPr marL="685800" lvl="1" indent="-228600">
              <a:buAutoNum type="arabicPeriod"/>
            </a:pPr>
            <a:r>
              <a:rPr lang="fr-FR" baseline="0" dirty="0" err="1" smtClean="0"/>
              <a:t>Else</a:t>
            </a:r>
            <a:r>
              <a:rPr lang="fr-FR" baseline="0" dirty="0" smtClean="0"/>
              <a:t> if the line </a:t>
            </a:r>
            <a:r>
              <a:rPr lang="fr-FR" baseline="0" dirty="0" err="1" smtClean="0"/>
              <a:t>contains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searchString</a:t>
            </a:r>
            <a:endParaRPr lang="fr-FR" baseline="0" dirty="0" smtClean="0"/>
          </a:p>
          <a:p>
            <a:pPr marL="1143000" lvl="2" indent="-228600">
              <a:buAutoNum type="arabicPeriod"/>
            </a:pPr>
            <a:r>
              <a:rPr lang="fr-FR" baseline="0" dirty="0" err="1" smtClean="0"/>
              <a:t>writes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and content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the output </a:t>
            </a:r>
            <a:r>
              <a:rPr lang="fr-FR" baseline="0" dirty="0" err="1" smtClean="0"/>
              <a:t>stream</a:t>
            </a:r>
            <a:endParaRPr lang="fr-FR" baseline="0" dirty="0" smtClean="0"/>
          </a:p>
          <a:p>
            <a:pPr marL="1143000" lvl="2" indent="-228600">
              <a:buAutoNum type="arabicPeriod"/>
            </a:pPr>
            <a:r>
              <a:rPr lang="fr-FR" baseline="0" dirty="0" smtClean="0"/>
              <a:t>Goes on to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line</a:t>
            </a:r>
          </a:p>
          <a:p>
            <a:pPr marL="685800" lvl="1" indent="-228600">
              <a:buAutoNum type="arabicPeriod"/>
            </a:pPr>
            <a:r>
              <a:rPr lang="fr-FR" baseline="0" dirty="0" err="1" smtClean="0"/>
              <a:t>Else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lineNumber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in a </a:t>
            </a:r>
            <a:r>
              <a:rPr lang="fr-FR" baseline="0" dirty="0" err="1" smtClean="0"/>
              <a:t>shared_ptr</a:t>
            </a:r>
            <a:r>
              <a:rPr lang="fr-FR" baseline="0" dirty="0" smtClean="0"/>
              <a:t>)</a:t>
            </a:r>
          </a:p>
          <a:p>
            <a:pPr marL="228600" lvl="0" indent="-228600">
              <a:buAutoNum type="arabicPeriod"/>
            </a:pPr>
            <a:r>
              <a:rPr lang="fr-FR" baseline="0" dirty="0" smtClean="0"/>
              <a:t>Closes the file e output </a:t>
            </a:r>
            <a:r>
              <a:rPr lang="fr-FR" baseline="0" dirty="0" err="1" smtClean="0"/>
              <a:t>stream</a:t>
            </a:r>
            <a:r>
              <a:rPr lang="fr-FR" baseline="0" dirty="0" smtClean="0"/>
              <a:t>.</a:t>
            </a:r>
          </a:p>
          <a:p>
            <a:pPr marL="228600" lvl="0" indent="-228600">
              <a:buAutoNum type="arabicPeriod"/>
            </a:pP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The code is VERY convoluted!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we are not even dealing with error handling.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a good way to write asynchronous code. It works well, but the code is too complicated.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this is not a fake example, this is the actual code from the Casablanca sample.</a:t>
            </a:r>
          </a:p>
          <a:p>
            <a:r>
              <a:rPr lang="en-US" baseline="0" dirty="0" smtClean="0"/>
              <a:t>It is practically the state of the art to write really asynchronous code with C++.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also clearly not acceptable, IMHO.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06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6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99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009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356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64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39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4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57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39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63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45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82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82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2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66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42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34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798D-B975-4BEC-B5D7-2176421F2E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74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1547-97C7-44F5-956B-CE75CEA4C1BC}" type="datetime1">
              <a:rPr lang="fr-FR" smtClean="0"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4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247-695B-4A46-9F31-C49A175D988C}" type="datetime1">
              <a:rPr lang="fr-FR" smtClean="0"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C8E8-C807-461A-AF94-CA6AC6586607}" type="datetime1">
              <a:rPr lang="fr-FR" smtClean="0"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9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59D3-6893-4C4F-9D52-EB9A98A160EE}" type="datetime1">
              <a:rPr lang="fr-FR" smtClean="0"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8A6D-2ED0-4848-A09C-1AF2B78F5ABE}" type="datetime1">
              <a:rPr lang="fr-FR" smtClean="0"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AACF-E932-40DC-BCCC-E31F03E8B580}" type="datetime1">
              <a:rPr lang="fr-FR" smtClean="0"/>
              <a:t>29/06/2014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9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C69F-6404-40A0-892D-055D32FF7040}" type="datetime1">
              <a:rPr lang="fr-FR" smtClean="0"/>
              <a:t>29/06/2014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69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290A-9F61-432A-BC8E-C0B1A1538C66}" type="datetime1">
              <a:rPr lang="fr-FR" smtClean="0"/>
              <a:t>29/06/2014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6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59B2-9CC8-4963-928F-54B81ED93266}" type="datetime1">
              <a:rPr lang="fr-FR" smtClean="0"/>
              <a:t>29/06/2014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5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78A8-9730-4B9A-8A2C-16FE6D90EDCF}" type="datetime1">
              <a:rPr lang="fr-FR" smtClean="0"/>
              <a:t>29/06/2014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6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A682-49BB-4D5D-900C-A59EAA38B6B6}" type="datetime1">
              <a:rPr lang="fr-FR" smtClean="0"/>
              <a:t>29/06/2014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53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3D3B-475E-4E58-BB40-AE28CCAD5B91}" type="datetime1">
              <a:rPr lang="fr-FR" smtClean="0"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8583-520F-4F70-9BF7-3AAF779844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7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rtoszmilewski.com/2009/03/03/broken-promises-c0x-futur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3/n3857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rbsutter.com/welcome-to-the-jung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annel9.msdn.com/Shows/Going+Deep/C-and-Beyond-2012-Herb-Sutter-Concurrency-and-Parallelis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files/papers/N3858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www.amazon.com/Concurrent-Programming-Windows-Microsoft-Development-ebook/dp/B0015DYKI4/ref=sr_1_1?ie=UTF8&amp;qid=1403114863&amp;sr=8-1&amp;keywords=duffy+concurrent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://www.amazon.com/C-Programming-Language-4th-ebook/dp/B00DUW4BMS/ref=sr_1_1?ie=UTF8&amp;qid=1403472563&amp;sr=8-1&amp;keywords=the+c%2B%2B+programming+language+4th+edition+by+bjarne+stroustrup" TargetMode="External"/><Relationship Id="rId4" Type="http://schemas.openxmlformats.org/officeDocument/2006/relationships/hyperlink" Target="http://www.amazon.com/C-Concurrency-Action-Practical-Multithreading/dp/1933988770/ref=sr_1_1?ie=UTF8&amp;qid=1403115024&amp;sr=8-1&amp;keywords=c%2B%2B+concurrency+in+act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53_0/libs/coroutine/doc/html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49080"/>
            <a:ext cx="6145629" cy="2050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91305"/>
            <a:ext cx="5184576" cy="1470025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rgbClr val="2945A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</a:t>
            </a:r>
            <a:r>
              <a:rPr lang="en-US" sz="5400" smtClean="0">
                <a:solidFill>
                  <a:srgbClr val="2945A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-await</a:t>
            </a:r>
            <a:r>
              <a:rPr lang="en-US" sz="5400">
                <a:solidFill>
                  <a:srgbClr val="2945A4"/>
                </a:solidFill>
              </a:rPr>
              <a:t/>
            </a:r>
            <a:br>
              <a:rPr lang="en-US" sz="5400">
                <a:solidFill>
                  <a:srgbClr val="2945A4"/>
                </a:solidFill>
              </a:rPr>
            </a:br>
            <a:r>
              <a:rPr lang="en-US" sz="5400" smtClean="0">
                <a:solidFill>
                  <a:srgbClr val="2945A4"/>
                </a:solidFill>
              </a:rPr>
              <a:t>in C++</a:t>
            </a:r>
            <a:endParaRPr lang="fr-FR" sz="5400">
              <a:solidFill>
                <a:srgbClr val="2945A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160" y="1268760"/>
            <a:ext cx="1800200" cy="1656184"/>
          </a:xfrm>
          <a:solidFill>
            <a:srgbClr val="2945A4"/>
          </a:solidFill>
        </p:spPr>
        <p:txBody>
          <a:bodyPr anchor="ctr">
            <a:norm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paolo</a:t>
            </a:r>
            <a: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b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dirty="0" err="1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severini</a:t>
            </a:r>
            <a: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0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paolo.severini@gmail.com</a:t>
            </a:r>
            <a: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dirty="0" err="1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Criteo</a:t>
            </a:r>
            <a:endParaRPr lang="fr-FR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std::async</a:t>
            </a:r>
            <a:endParaRPr lang="fr-FR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async():</a:t>
            </a:r>
            <a:r>
              <a:rPr lang="en-US" dirty="0" smtClean="0"/>
              <a:t> starts </a:t>
            </a:r>
            <a:r>
              <a:rPr lang="en-US" dirty="0"/>
              <a:t>an asynchronous </a:t>
            </a:r>
            <a:r>
              <a:rPr lang="en-US" dirty="0" smtClean="0"/>
              <a:t>task</a:t>
            </a:r>
            <a:r>
              <a:rPr lang="en-US" dirty="0"/>
              <a:t> </a:t>
            </a:r>
            <a:r>
              <a:rPr lang="en-US" dirty="0" smtClean="0"/>
              <a:t>and returns </a:t>
            </a:r>
            <a:r>
              <a:rPr lang="en-US" dirty="0"/>
              <a:t>a </a:t>
            </a:r>
            <a:r>
              <a:rPr lang="en-US" dirty="0" smtClean="0">
                <a:cs typeface="Consolas" panose="020B0609020204030204" pitchFamily="49" charset="0"/>
              </a:rPr>
              <a:t>future </a:t>
            </a:r>
            <a:r>
              <a:rPr lang="en-US" dirty="0" smtClean="0"/>
              <a:t>which </a:t>
            </a:r>
            <a:r>
              <a:rPr lang="en-US" dirty="0"/>
              <a:t>will eventually hold the </a:t>
            </a:r>
            <a:r>
              <a:rPr lang="en-US" dirty="0" smtClean="0"/>
              <a:t>task result.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async_copyFile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fut1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::async(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fut2 =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([&amp;fut1](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(fut1.get(),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do more work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fut2.get();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std::async</a:t>
            </a:r>
            <a:endParaRPr lang="en-US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When and where is the async function executed?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behaves as a task scheduler. The behavior can be configured with </a:t>
            </a:r>
            <a:r>
              <a:rPr lang="en-US" dirty="0" smtClean="0"/>
              <a:t>an argument. There are two launch modes:</a:t>
            </a:r>
            <a:endParaRPr lang="en-US" dirty="0"/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::launch::async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>greedy : starts a new thread to run the task.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::launch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::deferred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>lazy: runs the task synchronously only when </a:t>
            </a:r>
            <a:r>
              <a:rPr lang="en-US" dirty="0"/>
              <a:t>the future is waited </a:t>
            </a:r>
            <a:r>
              <a:rPr lang="en-US" dirty="0" smtClean="0"/>
              <a:t>for.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C</a:t>
            </a:r>
            <a:r>
              <a:rPr lang="en-US" dirty="0" smtClean="0"/>
              <a:t>oncurrency </a:t>
            </a:r>
            <a:r>
              <a:rPr lang="en-US" dirty="0"/>
              <a:t>!= </a:t>
            </a:r>
            <a:r>
              <a:rPr lang="en-US" dirty="0" smtClean="0"/>
              <a:t>parallelism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Broken promises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C++11 Futures </a:t>
            </a:r>
            <a:r>
              <a:rPr lang="en-US" dirty="0" smtClean="0"/>
              <a:t>and promises are still very limited. They are not easily </a:t>
            </a:r>
            <a:r>
              <a:rPr lang="en-US" dirty="0" err="1" smtClean="0"/>
              <a:t>composable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can only wait on a future at the time. No support for:</a:t>
            </a:r>
          </a:p>
          <a:p>
            <a:pPr lvl="1"/>
            <a:r>
              <a:rPr lang="en-US" dirty="0" err="1" smtClean="0"/>
              <a:t>wait_any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wait_all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It is not possible to attach continuations. No support for:</a:t>
            </a:r>
          </a:p>
          <a:p>
            <a:pPr marL="514350" lvl="2">
              <a:spcBef>
                <a:spcPts val="750"/>
              </a:spcBef>
            </a:pPr>
            <a:r>
              <a:rPr lang="en-US" sz="1800" dirty="0"/>
              <a:t>then()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Composable</a:t>
            </a:r>
            <a:r>
              <a:rPr lang="en-US" dirty="0"/>
              <a:t> tasks </a:t>
            </a:r>
            <a:r>
              <a:rPr lang="en-US" dirty="0" smtClean="0"/>
              <a:t>would allow making </a:t>
            </a:r>
            <a:r>
              <a:rPr lang="en-US" dirty="0"/>
              <a:t>the whole architecture non-blocking and event-driven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more details, see </a:t>
            </a:r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Milewski’s</a:t>
            </a:r>
            <a:r>
              <a:rPr lang="en-US" dirty="0" smtClean="0"/>
              <a:t> article: </a:t>
            </a:r>
            <a:r>
              <a:rPr lang="en-US" dirty="0" smtClean="0">
                <a:hlinkClick r:id="rId3"/>
              </a:rPr>
              <a:t>“Broken promises”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.NET Tasks</a:t>
            </a:r>
            <a:endParaRPr lang="fr-FR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5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.NET we have the TPL, Task Parallel Library</a:t>
            </a:r>
          </a:p>
          <a:p>
            <a:pPr lvl="1"/>
            <a:r>
              <a:rPr lang="en-US" dirty="0" smtClean="0"/>
              <a:t>Task&lt;T&gt; is the equivalent of </a:t>
            </a:r>
            <a:r>
              <a:rPr lang="en-US" dirty="0" err="1" smtClean="0"/>
              <a:t>std</a:t>
            </a:r>
            <a:r>
              <a:rPr lang="en-US" dirty="0" smtClean="0"/>
              <a:t>::future&lt;T&gt;.</a:t>
            </a:r>
          </a:p>
          <a:p>
            <a:pPr lvl="1"/>
            <a:r>
              <a:rPr lang="en-US" dirty="0" smtClean="0"/>
              <a:t>Supports composition with </a:t>
            </a:r>
            <a:r>
              <a:rPr lang="en-US" dirty="0" err="1" smtClean="0"/>
              <a:t>Task.WaitAny</a:t>
            </a:r>
            <a:r>
              <a:rPr lang="en-US" dirty="0" smtClean="0"/>
              <a:t>() and Task. </a:t>
            </a:r>
            <a:r>
              <a:rPr lang="en-US" dirty="0" err="1" smtClean="0"/>
              <a:t>WaitAll</a:t>
            </a:r>
            <a:r>
              <a:rPr lang="en-US" dirty="0" smtClean="0"/>
              <a:t>().</a:t>
            </a:r>
            <a:endParaRPr lang="en-US" dirty="0"/>
          </a:p>
          <a:p>
            <a:pPr lvl="1"/>
            <a:r>
              <a:rPr lang="en-US" dirty="0" smtClean="0"/>
              <a:t>Allows to chain sequences of tasks as continuations, with </a:t>
            </a:r>
            <a:r>
              <a:rPr lang="en-US" dirty="0" err="1" smtClean="0"/>
              <a:t>Task.ContinueWith</a:t>
            </a:r>
            <a:r>
              <a:rPr lang="en-US" dirty="0" smtClean="0"/>
              <a:t>().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tWrite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tRead.ContinueWith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((t)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tRead.Start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tWrite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627784" y="5373216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Read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072" y="5373216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tWrite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1403648" y="569725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995936" y="569725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6588224" y="56972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Microsoft PPL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96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200" dirty="0" smtClean="0"/>
              <a:t>PPL (</a:t>
            </a:r>
            <a:r>
              <a:rPr lang="fr-FR" sz="2200" dirty="0" err="1" smtClean="0"/>
              <a:t>Parallel</a:t>
            </a:r>
            <a:r>
              <a:rPr lang="fr-FR" sz="2200" dirty="0" smtClean="0"/>
              <a:t> Patterns Library) </a:t>
            </a:r>
            <a:r>
              <a:rPr lang="fr-FR" sz="2200" dirty="0" err="1" smtClean="0"/>
              <a:t>is</a:t>
            </a:r>
            <a:r>
              <a:rPr lang="fr-FR" sz="2200" dirty="0" smtClean="0"/>
              <a:t> Microsoft </a:t>
            </a:r>
            <a:r>
              <a:rPr lang="fr-FR" sz="2200" dirty="0" err="1" smtClean="0"/>
              <a:t>implementation</a:t>
            </a:r>
            <a:r>
              <a:rPr lang="fr-FR" sz="2200" dirty="0" smtClean="0"/>
              <a:t> of C++ </a:t>
            </a:r>
            <a:r>
              <a:rPr lang="fr-FR" sz="2200" dirty="0" err="1" smtClean="0"/>
              <a:t>tasks</a:t>
            </a:r>
            <a:r>
              <a:rPr lang="fr-FR" sz="2200" dirty="0" smtClean="0"/>
              <a:t>.</a:t>
            </a:r>
          </a:p>
          <a:p>
            <a:r>
              <a:rPr lang="fr-FR" dirty="0" smtClean="0"/>
              <a:t>PPL </a:t>
            </a:r>
            <a:r>
              <a:rPr lang="fr-FR" dirty="0" err="1" smtClean="0"/>
              <a:t>Concurrency</a:t>
            </a:r>
            <a:r>
              <a:rPr lang="fr-FR" dirty="0" smtClean="0"/>
              <a:t>::</a:t>
            </a:r>
            <a:r>
              <a:rPr lang="fr-FR" dirty="0" err="1" smtClean="0"/>
              <a:t>task</a:t>
            </a:r>
            <a:r>
              <a:rPr lang="fr-FR" dirty="0" smtClean="0"/>
              <a:t>&lt;T&gt; ~= </a:t>
            </a:r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std</a:t>
            </a:r>
            <a:r>
              <a:rPr lang="fr-FR" dirty="0" smtClean="0"/>
              <a:t>::future&lt;T&gt;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</a:p>
          <a:p>
            <a:pPr lvl="1"/>
            <a:r>
              <a:rPr lang="fr-FR" sz="2100" dirty="0" err="1" smtClean="0"/>
              <a:t>task</a:t>
            </a:r>
            <a:r>
              <a:rPr lang="fr-FR" sz="2100" dirty="0" smtClean="0"/>
              <a:t>::</a:t>
            </a:r>
            <a:r>
              <a:rPr lang="fr-FR" sz="2100" dirty="0" err="1" smtClean="0"/>
              <a:t>wait_any</a:t>
            </a:r>
            <a:r>
              <a:rPr lang="fr-FR" sz="2100" dirty="0" smtClean="0"/>
              <a:t>()</a:t>
            </a:r>
          </a:p>
          <a:p>
            <a:pPr lvl="1"/>
            <a:r>
              <a:rPr lang="fr-FR" sz="2100" dirty="0" err="1"/>
              <a:t>t</a:t>
            </a:r>
            <a:r>
              <a:rPr lang="fr-FR" sz="2100" dirty="0" err="1" smtClean="0"/>
              <a:t>ask</a:t>
            </a:r>
            <a:r>
              <a:rPr lang="fr-FR" sz="2100" dirty="0" smtClean="0"/>
              <a:t>::</a:t>
            </a:r>
            <a:r>
              <a:rPr lang="fr-FR" sz="2100" dirty="0" err="1" smtClean="0"/>
              <a:t>wait_all</a:t>
            </a:r>
            <a:r>
              <a:rPr lang="fr-FR" sz="2100" dirty="0" smtClean="0"/>
              <a:t>()</a:t>
            </a:r>
          </a:p>
          <a:p>
            <a:pPr lvl="1"/>
            <a:r>
              <a:rPr lang="fr-FR" sz="2100" dirty="0" err="1" smtClean="0"/>
              <a:t>task</a:t>
            </a:r>
            <a:r>
              <a:rPr lang="fr-FR" sz="2100" dirty="0" smtClean="0"/>
              <a:t>::</a:t>
            </a:r>
            <a:r>
              <a:rPr lang="fr-FR" sz="2100" dirty="0" err="1" smtClean="0"/>
              <a:t>then</a:t>
            </a:r>
            <a:r>
              <a:rPr lang="fr-FR" sz="2100" dirty="0" smtClean="0"/>
              <a:t>()</a:t>
            </a:r>
          </a:p>
          <a:p>
            <a:pPr marL="0" indent="0">
              <a:buNone/>
            </a:pPr>
            <a:r>
              <a:rPr lang="fr-FR" sz="2600" dirty="0"/>
              <a:t/>
            </a:r>
            <a:br>
              <a:rPr lang="fr-FR" sz="2600" dirty="0"/>
            </a:br>
            <a:r>
              <a:rPr lang="fr-FR" sz="2200" dirty="0" smtClean="0"/>
              <a:t>Microsoft </a:t>
            </a:r>
            <a:r>
              <a:rPr lang="fr-FR" sz="2200" dirty="0" err="1" smtClean="0"/>
              <a:t>is</a:t>
            </a:r>
            <a:r>
              <a:rPr lang="fr-FR" sz="2200" dirty="0" smtClean="0"/>
              <a:t> </a:t>
            </a:r>
            <a:r>
              <a:rPr lang="fr-FR" sz="2200" dirty="0" err="1" smtClean="0"/>
              <a:t>investing</a:t>
            </a:r>
            <a:r>
              <a:rPr lang="fr-FR" sz="2200" dirty="0" smtClean="0"/>
              <a:t> on the PPL:</a:t>
            </a:r>
          </a:p>
          <a:p>
            <a:pPr defTabSz="914400" fontAlgn="base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200" dirty="0" smtClean="0"/>
              <a:t>Windows RT </a:t>
            </a:r>
            <a:r>
              <a:rPr lang="fr-FR" sz="1900" dirty="0" err="1" smtClean="0"/>
              <a:t>provides</a:t>
            </a:r>
            <a:r>
              <a:rPr lang="fr-FR" sz="1900" dirty="0" smtClean="0"/>
              <a:t> </a:t>
            </a:r>
            <a:r>
              <a:rPr lang="fr-FR" sz="1900" dirty="0" err="1"/>
              <a:t>many</a:t>
            </a:r>
            <a:r>
              <a:rPr lang="fr-FR" sz="1900" dirty="0"/>
              <a:t> async APIs </a:t>
            </a:r>
            <a:r>
              <a:rPr lang="fr-FR" sz="1900" dirty="0" err="1" smtClean="0"/>
              <a:t>that</a:t>
            </a:r>
            <a:r>
              <a:rPr lang="fr-FR" sz="1900" dirty="0" smtClean="0"/>
              <a:t> return </a:t>
            </a:r>
            <a:r>
              <a:rPr lang="fr-FR" sz="1900" dirty="0" err="1" smtClean="0"/>
              <a:t>task</a:t>
            </a:r>
            <a:r>
              <a:rPr lang="fr-FR" sz="1900" dirty="0" smtClean="0"/>
              <a:t>&lt;T&gt; and </a:t>
            </a:r>
            <a:r>
              <a:rPr lang="fr-FR" sz="1900" dirty="0"/>
              <a:t>uses PPL as </a:t>
            </a:r>
            <a:r>
              <a:rPr lang="fr-FR" sz="1900" dirty="0" err="1"/>
              <a:t>its</a:t>
            </a:r>
            <a:r>
              <a:rPr lang="fr-FR" sz="1900" dirty="0"/>
              <a:t> model of </a:t>
            </a:r>
            <a:r>
              <a:rPr lang="fr-FR" sz="1900" dirty="0" err="1"/>
              <a:t>asynchrony</a:t>
            </a:r>
            <a:r>
              <a:rPr lang="fr-FR" sz="1900" dirty="0"/>
              <a:t> in C</a:t>
            </a:r>
            <a:r>
              <a:rPr lang="fr-FR" sz="1900" dirty="0" smtClean="0"/>
              <a:t>++.</a:t>
            </a:r>
          </a:p>
          <a:p>
            <a:pPr marL="342900" lvl="1" indent="0" defTabSz="914400" fontAlgn="base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 smtClean="0"/>
              <a:t>  Example: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IAsyncAction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 =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WriteBytesAsync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buffer);</a:t>
            </a:r>
            <a:b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auto t =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create_task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(action);</a:t>
            </a:r>
            <a:b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F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200" dirty="0" smtClean="0"/>
              <a:t>C++ REST SDK (Casablanca)</a:t>
            </a:r>
            <a:br>
              <a:rPr lang="fr-FR" sz="2200" dirty="0" smtClean="0"/>
            </a:br>
            <a:r>
              <a:rPr lang="fr-FR" sz="1900" dirty="0" smtClean="0"/>
              <a:t>Library </a:t>
            </a:r>
            <a:r>
              <a:rPr lang="en-US" sz="1900" dirty="0" smtClean="0"/>
              <a:t>for asynchronous </a:t>
            </a:r>
            <a:r>
              <a:rPr lang="en-US" sz="1900" dirty="0"/>
              <a:t>C++ code that connects with cloud-based </a:t>
            </a:r>
            <a:r>
              <a:rPr lang="en-US" sz="1900" dirty="0" smtClean="0"/>
              <a:t>services.</a:t>
            </a:r>
            <a:br>
              <a:rPr lang="en-US" sz="1900" dirty="0" smtClean="0"/>
            </a:br>
            <a:r>
              <a:rPr lang="en-US" sz="1900" dirty="0" smtClean="0"/>
              <a:t>Designed to be completely asynchronous – uses PPL tasks everywhere.</a:t>
            </a:r>
            <a:br>
              <a:rPr lang="en-US" sz="1900" dirty="0" smtClean="0"/>
            </a:br>
            <a:r>
              <a:rPr lang="en-US" sz="1900" dirty="0" smtClean="0"/>
              <a:t>Also supports Linux, OS X and iOS !!!</a:t>
            </a:r>
            <a:endParaRPr lang="fr-F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PPL example</a:t>
            </a:r>
            <a:endParaRPr lang="en-US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pplawait.h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Concurrency::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ppl_copyFile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}).then([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tCopy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ppl_create_copyFile_task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tCopy.wait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Towards a better </a:t>
            </a:r>
            <a:r>
              <a:rPr lang="en-US" dirty="0" err="1" smtClean="0">
                <a:solidFill>
                  <a:srgbClr val="2945A4"/>
                </a:solidFill>
              </a:rPr>
              <a:t>std</a:t>
            </a:r>
            <a:r>
              <a:rPr lang="en-US" dirty="0" smtClean="0">
                <a:solidFill>
                  <a:srgbClr val="2945A4"/>
                </a:solidFill>
              </a:rPr>
              <a:t>::future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639370"/>
          </a:xfrm>
        </p:spPr>
        <p:txBody>
          <a:bodyPr>
            <a:normAutofit fontScale="77500" lnSpcReduction="20000"/>
          </a:bodyPr>
          <a:lstStyle/>
          <a:p>
            <a:pPr lvl="1"/>
            <a:endParaRPr lang="fr-FR" sz="2200" dirty="0"/>
          </a:p>
          <a:p>
            <a:pPr marL="0" indent="0">
              <a:buNone/>
            </a:pPr>
            <a:r>
              <a:rPr lang="fr-FR" sz="2600" dirty="0" err="1" smtClean="0"/>
              <a:t>Nicklas</a:t>
            </a:r>
            <a:r>
              <a:rPr lang="fr-FR" sz="2600" dirty="0" smtClean="0"/>
              <a:t> </a:t>
            </a:r>
            <a:r>
              <a:rPr lang="fr-FR" sz="2600" dirty="0" err="1" smtClean="0"/>
              <a:t>Gustafsson’s</a:t>
            </a:r>
            <a:r>
              <a:rPr lang="fr-FR" sz="2600" dirty="0" smtClean="0"/>
              <a:t> </a:t>
            </a:r>
            <a:r>
              <a:rPr lang="en-US" sz="2600" dirty="0">
                <a:hlinkClick r:id="rId3"/>
              </a:rPr>
              <a:t>N3857</a:t>
            </a:r>
            <a:r>
              <a:rPr lang="en-US" sz="2600" dirty="0"/>
              <a:t> </a:t>
            </a:r>
            <a:r>
              <a:rPr lang="en-US" sz="2600" dirty="0" smtClean="0"/>
              <a:t>proposes </a:t>
            </a:r>
            <a:r>
              <a:rPr lang="en-US" sz="2600" dirty="0"/>
              <a:t>an extended version of futures, with the same semantic of PPL </a:t>
            </a:r>
            <a:r>
              <a:rPr lang="en-US" sz="2600" dirty="0" smtClean="0"/>
              <a:t>tasks:</a:t>
            </a:r>
          </a:p>
          <a:p>
            <a:pPr lvl="1"/>
            <a:r>
              <a:rPr lang="fr-FR" sz="2300" dirty="0" smtClean="0"/>
              <a:t>future::</a:t>
            </a:r>
            <a:r>
              <a:rPr lang="fr-FR" sz="2300" dirty="0" err="1" smtClean="0"/>
              <a:t>when_any</a:t>
            </a:r>
            <a:r>
              <a:rPr lang="fr-FR" sz="2300" dirty="0"/>
              <a:t>()</a:t>
            </a:r>
          </a:p>
          <a:p>
            <a:pPr lvl="1"/>
            <a:r>
              <a:rPr lang="fr-FR" sz="2300" dirty="0" smtClean="0"/>
              <a:t>future::</a:t>
            </a:r>
            <a:r>
              <a:rPr lang="fr-FR" sz="2300" dirty="0" err="1" smtClean="0"/>
              <a:t>when_all</a:t>
            </a:r>
            <a:r>
              <a:rPr lang="fr-FR" sz="2300" dirty="0"/>
              <a:t>()</a:t>
            </a:r>
          </a:p>
          <a:p>
            <a:pPr lvl="1"/>
            <a:r>
              <a:rPr lang="fr-FR" sz="2300" dirty="0" smtClean="0"/>
              <a:t>future::</a:t>
            </a:r>
            <a:r>
              <a:rPr lang="fr-FR" sz="2300" dirty="0" err="1"/>
              <a:t>then</a:t>
            </a:r>
            <a:r>
              <a:rPr lang="fr-FR" sz="2300" dirty="0" smtClean="0"/>
              <a:t>()</a:t>
            </a:r>
          </a:p>
          <a:p>
            <a:pPr lvl="1"/>
            <a:r>
              <a:rPr lang="en-US" sz="2300" dirty="0"/>
              <a:t>f</a:t>
            </a:r>
            <a:r>
              <a:rPr lang="en-US" sz="2300" dirty="0" smtClean="0"/>
              <a:t>uture::unwrap()</a:t>
            </a:r>
            <a:endParaRPr lang="fr-FR" sz="2300" dirty="0"/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fr-FR" sz="2600" dirty="0" err="1" smtClean="0"/>
              <a:t>Example</a:t>
            </a:r>
            <a:r>
              <a:rPr lang="fr-FR" sz="2600" dirty="0" smtClean="0"/>
              <a:t>:</a:t>
            </a:r>
            <a:br>
              <a:rPr lang="fr-FR" sz="2600" dirty="0" smtClean="0"/>
            </a:br>
            <a:endParaRPr lang="fr-FR" sz="2600" dirty="0" smtClean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cpp17_copyFile(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}).then([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7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The problem with tasks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Tasks do not work well with iterations or branches.</a:t>
            </a:r>
          </a:p>
          <a:p>
            <a:r>
              <a:rPr lang="en-US" dirty="0" smtClean="0"/>
              <a:t>Let’s say that we want to copy a file asynchronously chunk by chunk. There is no easy way to construct a loop of continuations with tasks.</a:t>
            </a:r>
          </a:p>
          <a:p>
            <a:pPr marL="0" indent="0">
              <a:buNone/>
            </a:pPr>
            <a:r>
              <a:rPr lang="en-US" dirty="0" smtClean="0"/>
              <a:t>   We need to dynamically attach “recursive” task continuations: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task&lt;void&gt; repeat()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create_task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readFileAsync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.then(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writeFileAsync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.then([]({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not_completed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repeat();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else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return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create_task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([]{}); // empty task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Example: copy a file in chunks (blocking)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readFileChunk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chunkLength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...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writeFileChunk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chunk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copyFile_ppl_loop_blocking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outFilePath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::binary |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::ate);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inFile.seekg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inFile.beg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outFilePath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::binary);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chunk;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(chunk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readFileChunk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4096).get(),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chunk.empty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writeFileChunk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chunk).get();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fr-FR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4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Example: copy a file in chunks (PPL)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63272" cy="54726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shared_ptr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readFileChunk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shared_ptr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chunkLength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writeFileChunk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shared_ptr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shared_ptr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chunk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1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copyFile_repeat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shared_ptr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shared_ptr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readFileChunk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4096)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.then([=](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shared_ptr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chunk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writeFileChunk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chunk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.then([=](</a:t>
            </a:r>
            <a:r>
              <a:rPr lang="en-US" sz="11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copyFile_repeat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task_from_result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copyFile_ppl_loop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inFilePath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outFilePath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make_shared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inFilePath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::binary |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::ate);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seekg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-&gt;beg);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make_shared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15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outFilePath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::binary);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copyFile_repeat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2945A4"/>
                </a:solidFill>
              </a:rPr>
              <a:t>Concurrency</a:t>
            </a:r>
            <a:r>
              <a:rPr lang="fr-FR" dirty="0" smtClean="0">
                <a:solidFill>
                  <a:srgbClr val="2945A4"/>
                </a:solidFill>
              </a:rPr>
              <a:t>: </a:t>
            </a:r>
            <a:r>
              <a:rPr lang="fr-FR" dirty="0" err="1" smtClean="0">
                <a:solidFill>
                  <a:srgbClr val="2945A4"/>
                </a:solidFill>
              </a:rPr>
              <a:t>why</a:t>
            </a:r>
            <a:r>
              <a:rPr lang="fr-FR" dirty="0" smtClean="0">
                <a:solidFill>
                  <a:srgbClr val="2945A4"/>
                </a:solidFill>
              </a:rPr>
              <a:t>?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157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 err="1"/>
              <a:t>Herb</a:t>
            </a:r>
            <a:r>
              <a:rPr lang="fr-FR" sz="2200" dirty="0"/>
              <a:t> </a:t>
            </a:r>
            <a:r>
              <a:rPr lang="fr-FR" sz="2200" dirty="0" err="1"/>
              <a:t>Sutter</a:t>
            </a:r>
            <a:r>
              <a:rPr lang="fr-FR" sz="2200" dirty="0"/>
              <a:t> </a:t>
            </a:r>
            <a:r>
              <a:rPr lang="fr-FR" sz="2200" dirty="0" err="1"/>
              <a:t>quotes</a:t>
            </a:r>
            <a:r>
              <a:rPr lang="fr-FR" sz="2200" dirty="0" smtClean="0"/>
              <a:t>:</a:t>
            </a:r>
          </a:p>
          <a:p>
            <a:pPr marL="342900" lvl="1" indent="0">
              <a:buNone/>
            </a:pPr>
            <a:r>
              <a:rPr lang="fr-FR" dirty="0" smtClean="0">
                <a:hlinkClick r:id="rId3"/>
              </a:rPr>
              <a:t>«</a:t>
            </a:r>
            <a:r>
              <a:rPr lang="fr-FR" dirty="0">
                <a:hlinkClick r:id="rId3"/>
              </a:rPr>
              <a:t> </a:t>
            </a:r>
            <a:r>
              <a:rPr lang="fr-FR" dirty="0" err="1">
                <a:hlinkClick r:id="rId3"/>
              </a:rPr>
              <a:t>Welcome</a:t>
            </a:r>
            <a:r>
              <a:rPr lang="fr-FR" dirty="0">
                <a:hlinkClick r:id="rId3"/>
              </a:rPr>
              <a:t> to the </a:t>
            </a:r>
            <a:r>
              <a:rPr lang="fr-FR" dirty="0" err="1">
                <a:hlinkClick r:id="rId3"/>
              </a:rPr>
              <a:t>Parallel</a:t>
            </a:r>
            <a:r>
              <a:rPr lang="fr-FR" dirty="0">
                <a:hlinkClick r:id="rId3"/>
              </a:rPr>
              <a:t> Jungle »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The network is just another bus to more compute cores</a:t>
            </a:r>
            <a:r>
              <a:rPr lang="en-US" dirty="0" smtClean="0"/>
              <a:t>.”</a:t>
            </a:r>
          </a:p>
          <a:p>
            <a:pPr marL="342900" lvl="1" indent="0">
              <a:buNone/>
            </a:pPr>
            <a:r>
              <a:rPr lang="fr-FR" dirty="0">
                <a:hlinkClick r:id="rId3"/>
              </a:rPr>
              <a:t>« </a:t>
            </a:r>
            <a:r>
              <a:rPr lang="en-US" dirty="0" smtClean="0">
                <a:hlinkClick r:id="rId4"/>
              </a:rPr>
              <a:t>C</a:t>
            </a:r>
            <a:r>
              <a:rPr lang="en-US" dirty="0">
                <a:hlinkClick r:id="rId4"/>
              </a:rPr>
              <a:t>++ and Beyond </a:t>
            </a:r>
            <a:r>
              <a:rPr lang="en-US" dirty="0" smtClean="0">
                <a:hlinkClick r:id="rId4"/>
              </a:rPr>
              <a:t>2012</a:t>
            </a:r>
            <a:r>
              <a:rPr lang="fr-FR" dirty="0">
                <a:hlinkClick r:id="rId3"/>
              </a:rPr>
              <a:t> »</a:t>
            </a:r>
            <a:endParaRPr lang="fr-FR" dirty="0" smtClean="0"/>
          </a:p>
          <a:p>
            <a:pPr marL="342900" lvl="1" indent="0">
              <a:buNone/>
            </a:pPr>
            <a:r>
              <a:rPr lang="en-US" b="1" dirty="0" smtClean="0"/>
              <a:t>DON’T STOP!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200" dirty="0" smtClean="0"/>
              <a:t>Blocking a thread is bad for scalability.</a:t>
            </a:r>
            <a:endParaRPr lang="en-US" sz="2200" dirty="0"/>
          </a:p>
          <a:p>
            <a:r>
              <a:rPr lang="en-US" dirty="0" smtClean="0"/>
              <a:t>Client side: we want responsive apps (ex: iOS, Win8)</a:t>
            </a:r>
          </a:p>
          <a:p>
            <a:pPr lvl="1"/>
            <a:r>
              <a:rPr lang="en-US" dirty="0" smtClean="0"/>
              <a:t>UIs </a:t>
            </a:r>
            <a:r>
              <a:rPr lang="en-US" dirty="0"/>
              <a:t>must be </a:t>
            </a:r>
            <a:r>
              <a:rPr lang="en-US" dirty="0" smtClean="0"/>
              <a:t>fluid: never block the GUI thread!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WinRT</a:t>
            </a:r>
            <a:r>
              <a:rPr lang="en-US" dirty="0" smtClean="0"/>
              <a:t> all API that take &gt; 50 </a:t>
            </a:r>
            <a:r>
              <a:rPr lang="en-US" dirty="0" err="1" smtClean="0"/>
              <a:t>ms</a:t>
            </a:r>
            <a:r>
              <a:rPr lang="en-US" dirty="0" smtClean="0"/>
              <a:t> are only asynchronous.</a:t>
            </a:r>
          </a:p>
          <a:p>
            <a:r>
              <a:rPr lang="en-US" dirty="0" smtClean="0"/>
              <a:t>Server side: we want to serve the max # or requests/sec</a:t>
            </a:r>
          </a:p>
          <a:p>
            <a:pPr lvl="1"/>
            <a:r>
              <a:rPr lang="en-US" dirty="0" smtClean="0"/>
              <a:t>Allocating too many threads is expensive</a:t>
            </a:r>
          </a:p>
          <a:p>
            <a:pPr lvl="1"/>
            <a:r>
              <a:rPr lang="en-US" dirty="0" smtClean="0"/>
              <a:t>We don’t want to have threads blocked on I/O.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PPL: a Casablanca sample (1/3)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highlight>
                  <a:srgbClr val="FFFFFF"/>
                </a:highlight>
              </a:rPr>
              <a:t>From sample ‘</a:t>
            </a:r>
            <a:r>
              <a:rPr lang="en-US" sz="1800" dirty="0" err="1" smtClean="0">
                <a:highlight>
                  <a:srgbClr val="FFFFFF"/>
                </a:highlight>
              </a:rPr>
              <a:t>SearchFile</a:t>
            </a:r>
            <a:r>
              <a:rPr lang="en-US" sz="1800" dirty="0" smtClean="0">
                <a:highlight>
                  <a:srgbClr val="FFFFFF"/>
                </a:highlight>
              </a:rPr>
              <a:t>’: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 convenient helper function to loop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asychronously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until a condition is met.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::task&lt;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do_while_iteration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::function&lt;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::task&lt;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task_completion_event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([=](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ev.set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create_task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::task&lt;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do_while_impl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::function&lt;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::task&lt;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do_while_iteration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).then([=](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guard) -&gt;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::task&lt;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fr-F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r>
              <a:rPr lang="fr-F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::_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do_while_impl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task_from_result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do_while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pplx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do_while_impl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){});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80920" cy="4764187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Function to create in data from a file and search for a given string writing all lines containing the string to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memory_buffer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b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pplx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::task&lt;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find_matches_in_file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string_t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fileName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b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&amp;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searchString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b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basic_ostream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results)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file_stream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open_istream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).then([=](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basic_istream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&gt;(1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::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do_while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([=]()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container_buffer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::string&gt;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inFile.read_line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).then([=](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fr-F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 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 &amp;&amp;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inFile.is_eof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pplx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task_from_result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inLine.collection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().find(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searchString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!=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npos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"line 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((*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)++);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PPL: a Casablanca sample (2/3)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6021288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(continues…)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70C0"/>
                </a:solidFill>
                <a:highlight>
                  <a:srgbClr val="FFFFFF"/>
                </a:highlight>
                <a:latin typeface="Consolas"/>
              </a:rPr>
              <a:t>else if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inLine.collection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().find(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searchString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) !=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::string::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npos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("line 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((*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)++);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":"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then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([=](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container_buffer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outLine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     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::move(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inLine.collection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results.write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outLine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outLine.collection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().size());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}).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([=](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"\r\n"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}).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([=](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++(*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pplx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task_from_result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}).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([=]()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Close the file and results stream.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inFile.close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&amp;&amp;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results.close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PPL: a Casablanca sample (3/3)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3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C# </a:t>
            </a:r>
            <a:r>
              <a:rPr lang="en-US" dirty="0" err="1" smtClean="0">
                <a:solidFill>
                  <a:srgbClr val="2945A4"/>
                </a:solidFill>
              </a:rPr>
              <a:t>async</a:t>
            </a:r>
            <a:r>
              <a:rPr lang="en-US" dirty="0" smtClean="0">
                <a:solidFill>
                  <a:srgbClr val="2945A4"/>
                </a:solidFill>
              </a:rPr>
              <a:t>-await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8119814" cy="46201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C#5.0 </a:t>
            </a:r>
            <a:r>
              <a:rPr lang="en-US" sz="2200" dirty="0"/>
              <a:t>solution: </a:t>
            </a:r>
            <a:r>
              <a:rPr lang="en-US" sz="2200" b="1" dirty="0" err="1" smtClean="0"/>
              <a:t>async</a:t>
            </a:r>
            <a:r>
              <a:rPr lang="en-US" sz="2200" dirty="0" smtClean="0"/>
              <a:t>/</a:t>
            </a:r>
            <a:r>
              <a:rPr lang="en-US" sz="2200" b="1" dirty="0" smtClean="0"/>
              <a:t>await</a:t>
            </a:r>
            <a:r>
              <a:rPr lang="en-US" sz="2200" dirty="0" smtClean="0"/>
              <a:t> make the code </a:t>
            </a:r>
            <a:r>
              <a:rPr lang="en-US" sz="2200" dirty="0"/>
              <a:t>“look” synchronous</a:t>
            </a:r>
            <a:r>
              <a:rPr lang="en-US" sz="2200" dirty="0" smtClean="0"/>
              <a:t>!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1800" dirty="0" smtClean="0"/>
              <a:t>Example: copy a file chunk by chunk</a:t>
            </a:r>
            <a:endParaRPr lang="en-US" sz="1800" dirty="0"/>
          </a:p>
          <a:p>
            <a:pPr marL="0" indent="0">
              <a:spcBef>
                <a:spcPts val="10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CopyChunk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output)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buffer =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[4096];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input.ReadAsync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(buffer, 0,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buffer.Length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0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output.WriteAsync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(buffer, 0,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CopyChunk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sr.BaseStream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sw.BaseStream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2945A4"/>
                </a:solidFill>
              </a:rPr>
              <a:t>async</a:t>
            </a:r>
            <a:r>
              <a:rPr lang="en-US" dirty="0" smtClean="0">
                <a:solidFill>
                  <a:srgbClr val="2945A4"/>
                </a:solidFill>
              </a:rPr>
              <a:t>/await in C#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happens actually when we await?</a:t>
            </a:r>
          </a:p>
          <a:p>
            <a:r>
              <a:rPr lang="en-US" dirty="0" smtClean="0"/>
              <a:t>The </a:t>
            </a:r>
            <a:r>
              <a:rPr lang="en-US" dirty="0"/>
              <a:t>f</a:t>
            </a:r>
            <a:r>
              <a:rPr lang="en-US" dirty="0" smtClean="0"/>
              <a:t>unctions pause and resume</a:t>
            </a:r>
          </a:p>
          <a:p>
            <a:r>
              <a:rPr lang="en-US" dirty="0" smtClean="0"/>
              <a:t>The compiler transforms an ‘</a:t>
            </a:r>
            <a:r>
              <a:rPr lang="en-US" dirty="0" err="1" smtClean="0"/>
              <a:t>async</a:t>
            </a:r>
            <a:r>
              <a:rPr lang="en-US" dirty="0" smtClean="0"/>
              <a:t>’ function into a class that implements a state machine</a:t>
            </a:r>
          </a:p>
          <a:p>
            <a:r>
              <a:rPr lang="en-US" dirty="0" smtClean="0"/>
              <a:t>All local variables become data members of the class</a:t>
            </a:r>
          </a:p>
          <a:p>
            <a:r>
              <a:rPr lang="en-US" dirty="0" smtClean="0"/>
              <a:t>On ‘await’ the code attaches a continuation to the invoked task</a:t>
            </a:r>
          </a:p>
          <a:p>
            <a:r>
              <a:rPr lang="en-US" dirty="0" smtClean="0"/>
              <a:t>When the invoked task completes, the continuation is called and the state machine resume</a:t>
            </a:r>
          </a:p>
          <a:p>
            <a:pPr lvl="1"/>
            <a:r>
              <a:rPr lang="en-US" dirty="0" smtClean="0"/>
              <a:t>In which thread? It depends on the current </a:t>
            </a:r>
            <a:r>
              <a:rPr lang="en-US" dirty="0" err="1" smtClean="0"/>
              <a:t>SynchronizationContext</a:t>
            </a:r>
            <a:r>
              <a:rPr lang="en-US" dirty="0" smtClean="0"/>
              <a:t> (either the same thread or any thread from the pool).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this gives the impression that the function pauses and resumes.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945A4"/>
                </a:solidFill>
              </a:rPr>
              <a:t>a</a:t>
            </a:r>
            <a:r>
              <a:rPr lang="en-US" dirty="0" err="1" smtClean="0">
                <a:solidFill>
                  <a:srgbClr val="2945A4"/>
                </a:solidFill>
              </a:rPr>
              <a:t>sync</a:t>
            </a:r>
            <a:r>
              <a:rPr lang="en-US" dirty="0" smtClean="0">
                <a:solidFill>
                  <a:srgbClr val="2945A4"/>
                </a:solidFill>
              </a:rPr>
              <a:t>/await in C++?	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Niklas</a:t>
            </a:r>
            <a:r>
              <a:rPr lang="en-US" dirty="0" smtClean="0"/>
              <a:t> </a:t>
            </a:r>
            <a:r>
              <a:rPr lang="en-US" dirty="0" err="1" smtClean="0"/>
              <a:t>Gustaffson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N3858</a:t>
            </a:r>
            <a:r>
              <a:rPr lang="en-US" dirty="0" smtClean="0"/>
              <a:t>, proposal for </a:t>
            </a:r>
            <a:r>
              <a:rPr lang="en-US" b="1" dirty="0" err="1" smtClean="0"/>
              <a:t>resumable</a:t>
            </a:r>
            <a:r>
              <a:rPr lang="en-US" b="1" dirty="0" smtClean="0"/>
              <a:t> functions </a:t>
            </a:r>
            <a:r>
              <a:rPr lang="en-US" dirty="0" smtClean="0"/>
              <a:t>in C++17.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keywords:</a:t>
            </a:r>
          </a:p>
          <a:p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resumable</a:t>
            </a:r>
            <a:r>
              <a:rPr lang="en-US" sz="1800" dirty="0" smtClean="0"/>
              <a:t>	(~=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 smtClean="0"/>
              <a:t> of C#)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Example: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future&lt;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abs_r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i_op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fr-F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resumable</a:t>
            </a:r>
            <a:endParaRPr lang="fr-F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fr-F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i_op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0) ? –i : i;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3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2945A4"/>
                </a:solidFill>
              </a:rPr>
              <a:t>async</a:t>
            </a:r>
            <a:r>
              <a:rPr lang="fr-FR" dirty="0" smtClean="0">
                <a:solidFill>
                  <a:srgbClr val="2945A4"/>
                </a:solidFill>
              </a:rPr>
              <a:t>/</a:t>
            </a:r>
            <a:r>
              <a:rPr lang="fr-FR" dirty="0" err="1" smtClean="0">
                <a:solidFill>
                  <a:srgbClr val="2945A4"/>
                </a:solidFill>
              </a:rPr>
              <a:t>await</a:t>
            </a:r>
            <a:r>
              <a:rPr lang="fr-FR" dirty="0" smtClean="0">
                <a:solidFill>
                  <a:srgbClr val="2945A4"/>
                </a:solidFill>
              </a:rPr>
              <a:t> in the Visual Studio CTP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now it is only a proposal, but Microsoft has implemented a first prototype in the Visual Studio 2014 CTP.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Concurrency::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res_copyFile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resumable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readFileAsync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writeFileAsync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Casablanca </a:t>
            </a:r>
            <a:r>
              <a:rPr lang="en-US" dirty="0">
                <a:solidFill>
                  <a:srgbClr val="2945A4"/>
                </a:solidFill>
              </a:rPr>
              <a:t>sample </a:t>
            </a:r>
            <a:r>
              <a:rPr lang="en-US" dirty="0" smtClean="0">
                <a:solidFill>
                  <a:srgbClr val="2945A4"/>
                </a:solidFill>
              </a:rPr>
              <a:t>with </a:t>
            </a:r>
            <a:r>
              <a:rPr lang="en-US" dirty="0" err="1" smtClean="0">
                <a:solidFill>
                  <a:srgbClr val="2945A4"/>
                </a:solidFill>
              </a:rPr>
              <a:t>resumable</a:t>
            </a:r>
            <a:r>
              <a:rPr lang="en-US" dirty="0" smtClean="0">
                <a:solidFill>
                  <a:srgbClr val="2945A4"/>
                </a:solidFill>
              </a:rPr>
              <a:t> 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pplx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::task&lt;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find_matches_in_file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string_t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fileName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b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</a:t>
            </a:r>
            <a:r>
              <a:rPr lang="en-US" sz="11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1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searchString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b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</a:t>
            </a:r>
            <a:r>
              <a:rPr lang="en-US" sz="1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basic_ostream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results) </a:t>
            </a:r>
            <a:r>
              <a:rPr lang="en-US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resumable</a:t>
            </a:r>
            <a:endParaRPr lang="en-US" sz="115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basic_istream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__await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file_stream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open_istream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fileName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fr-FR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1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container_buffer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::string&gt;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inFile.read_line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fr-FR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inLine.collection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().find(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searchString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!=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::string::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npos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1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"line "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1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":"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fr-FR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container_buffer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::string&gt;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outLine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::move(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inLine.collection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results.write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outLine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outLine.collection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().size());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results.print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1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"\r\n"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1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fr-FR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fr-FR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fr-FR" sz="11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bytesRead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0 || !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inFile.is_eof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fr-FR" sz="11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inFile.close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sz="11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fr-FR" sz="11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results.close</a:t>
            </a: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1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1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45A4"/>
                </a:solidFill>
              </a:rPr>
              <a:t>Example: copy a file in </a:t>
            </a:r>
            <a:r>
              <a:rPr lang="en-US" dirty="0" smtClean="0">
                <a:solidFill>
                  <a:srgbClr val="2945A4"/>
                </a:solidFill>
              </a:rPr>
              <a:t>chunks</a:t>
            </a:r>
            <a:br>
              <a:rPr lang="en-US" dirty="0" smtClean="0">
                <a:solidFill>
                  <a:srgbClr val="2945A4"/>
                </a:solidFill>
              </a:rPr>
            </a:br>
            <a:r>
              <a:rPr lang="en-US" dirty="0" smtClean="0">
                <a:solidFill>
                  <a:srgbClr val="2945A4"/>
                </a:solidFill>
              </a:rPr>
              <a:t>(C++ resumable functions)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__resumable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::binary |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::ate);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-&gt;beg);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::binary);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__await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readFileChunk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4096);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writeFileChunk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C++ </a:t>
            </a:r>
            <a:r>
              <a:rPr lang="en-US" dirty="0" err="1" smtClean="0">
                <a:solidFill>
                  <a:srgbClr val="2945A4"/>
                </a:solidFill>
              </a:rPr>
              <a:t>resumable</a:t>
            </a:r>
            <a:r>
              <a:rPr lang="en-US" dirty="0" smtClean="0">
                <a:solidFill>
                  <a:srgbClr val="2945A4"/>
                </a:solidFill>
              </a:rPr>
              <a:t> functions: how?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Two possible implementations:</a:t>
            </a:r>
          </a:p>
          <a:p>
            <a:pPr lvl="1"/>
            <a:r>
              <a:rPr lang="en-US" sz="2100" dirty="0" smtClean="0"/>
              <a:t>with a state machine 		(like C#)</a:t>
            </a:r>
          </a:p>
          <a:p>
            <a:pPr lvl="1"/>
            <a:r>
              <a:rPr lang="en-US" sz="2100" dirty="0" smtClean="0"/>
              <a:t>with resumable side stacks  (</a:t>
            </a:r>
            <a:r>
              <a:rPr lang="en-US" sz="2100" dirty="0" err="1" smtClean="0"/>
              <a:t>Coroutines</a:t>
            </a:r>
            <a:r>
              <a:rPr lang="en-US" sz="2100" dirty="0" smtClean="0"/>
              <a:t>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VS 2014 CTP:</a:t>
            </a:r>
          </a:p>
          <a:p>
            <a:r>
              <a:rPr lang="en-US" dirty="0" smtClean="0"/>
              <a:t>An async </a:t>
            </a:r>
            <a:r>
              <a:rPr lang="en-US" dirty="0"/>
              <a:t>function </a:t>
            </a:r>
            <a:r>
              <a:rPr lang="en-US" dirty="0" smtClean="0"/>
              <a:t>has </a:t>
            </a:r>
            <a:r>
              <a:rPr lang="en-US" dirty="0"/>
              <a:t>its own </a:t>
            </a:r>
            <a:r>
              <a:rPr lang="en-US" dirty="0" smtClean="0"/>
              <a:t>resumable side </a:t>
            </a:r>
            <a:r>
              <a:rPr lang="en-US" dirty="0"/>
              <a:t>stack, </a:t>
            </a:r>
            <a:r>
              <a:rPr lang="en-US" dirty="0" smtClean="0"/>
              <a:t>separated </a:t>
            </a:r>
            <a:r>
              <a:rPr lang="en-US" dirty="0"/>
              <a:t>by the </a:t>
            </a:r>
            <a:r>
              <a:rPr lang="en-US" dirty="0" smtClean="0"/>
              <a:t>“real thread” stack.</a:t>
            </a:r>
          </a:p>
          <a:p>
            <a:r>
              <a:rPr lang="en-US" dirty="0" smtClean="0"/>
              <a:t>The side stack lives beyond the suspension points until logical completion.</a:t>
            </a:r>
          </a:p>
          <a:p>
            <a:r>
              <a:rPr lang="en-US" dirty="0" smtClean="0"/>
              <a:t>In the VS 2014 CTP these side stacks are implemented with Win32 Fibers.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Concurrency: how?</a:t>
            </a:r>
            <a:endParaRPr lang="en-US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/>
              <a:t>Concurrency is a </a:t>
            </a:r>
            <a:r>
              <a:rPr lang="en-US" sz="2200" b="1" smtClean="0"/>
              <a:t>huge</a:t>
            </a:r>
            <a:r>
              <a:rPr lang="en-US" sz="2200" smtClean="0"/>
              <a:t> topic.</a:t>
            </a:r>
          </a:p>
          <a:p>
            <a:pPr marL="0" indent="0">
              <a:buNone/>
            </a:pPr>
            <a:endParaRPr lang="en-US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mtClean="0"/>
              <a:t>Joe </a:t>
            </a:r>
            <a:r>
              <a:rPr lang="fr-FR"/>
              <a:t>Duffy, </a:t>
            </a:r>
            <a:r>
              <a:rPr lang="fr-FR" smtClean="0">
                <a:hlinkClick r:id="rId3"/>
              </a:rPr>
              <a:t>Concurrent Programming on </a:t>
            </a:r>
            <a:r>
              <a:rPr lang="fr-FR">
                <a:hlinkClick r:id="rId3"/>
              </a:rPr>
              <a:t>Windows</a:t>
            </a:r>
            <a:endParaRPr lang="fr-FR"/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mtClean="0"/>
              <a:t>Anthony Williams, </a:t>
            </a:r>
            <a:r>
              <a:rPr lang="en-US" smtClean="0">
                <a:hlinkClick r:id="rId4"/>
              </a:rPr>
              <a:t>C</a:t>
            </a:r>
            <a:r>
              <a:rPr lang="en-US">
                <a:hlinkClick r:id="rId4"/>
              </a:rPr>
              <a:t>++ Concurrency in </a:t>
            </a:r>
            <a:r>
              <a:rPr lang="en-US" smtClean="0">
                <a:hlinkClick r:id="rId4"/>
              </a:rPr>
              <a:t>Action</a:t>
            </a:r>
            <a:r>
              <a:rPr lang="en-US"/>
              <a:t> 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mtClean="0"/>
              <a:t>Bjarne Stroustrup, </a:t>
            </a:r>
            <a:r>
              <a:rPr lang="en-US">
                <a:hlinkClick r:id="rId5"/>
              </a:rPr>
              <a:t>The C++ Programming Language (4th Edition)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1" y="3861048"/>
            <a:ext cx="1857375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70" y="3861048"/>
            <a:ext cx="1967918" cy="2457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861048"/>
            <a:ext cx="1997654" cy="2457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Fibers and </a:t>
            </a:r>
            <a:r>
              <a:rPr lang="en-US" dirty="0" err="1" smtClean="0">
                <a:solidFill>
                  <a:srgbClr val="2945A4"/>
                </a:solidFill>
              </a:rPr>
              <a:t>coroutines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Coroutines</a:t>
            </a:r>
            <a:r>
              <a:rPr lang="en-US" dirty="0" smtClean="0"/>
              <a:t>: </a:t>
            </a:r>
            <a:r>
              <a:rPr lang="en-US" dirty="0"/>
              <a:t>generalization of </a:t>
            </a:r>
            <a:r>
              <a:rPr lang="en-US" dirty="0" smtClean="0"/>
              <a:t>routines, allow </a:t>
            </a:r>
            <a:r>
              <a:rPr lang="en-US" b="1" dirty="0" smtClean="0"/>
              <a:t>suspending</a:t>
            </a:r>
            <a:r>
              <a:rPr lang="en-US" dirty="0" smtClean="0"/>
              <a:t> and </a:t>
            </a:r>
            <a:r>
              <a:rPr lang="en-US" b="1" dirty="0" smtClean="0"/>
              <a:t>resuming</a:t>
            </a:r>
            <a:r>
              <a:rPr lang="en-US" dirty="0" smtClean="0"/>
              <a:t> execution at certain “suspension points”, preserving the execution context.</a:t>
            </a:r>
          </a:p>
          <a:p>
            <a:r>
              <a:rPr lang="en-US" dirty="0" smtClean="0"/>
              <a:t>Boost libraries: </a:t>
            </a:r>
            <a:r>
              <a:rPr lang="en-US" dirty="0" err="1" smtClean="0">
                <a:hlinkClick r:id="rId3"/>
              </a:rPr>
              <a:t>Boost.Coroutine</a:t>
            </a:r>
            <a:r>
              <a:rPr lang="en-US" dirty="0" smtClean="0"/>
              <a:t>, </a:t>
            </a:r>
            <a:r>
              <a:rPr lang="en-US" dirty="0" err="1" smtClean="0"/>
              <a:t>Boost.Context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Posix</a:t>
            </a:r>
            <a:r>
              <a:rPr lang="en-US" dirty="0" smtClean="0"/>
              <a:t> API on Linux</a:t>
            </a:r>
          </a:p>
          <a:p>
            <a:pPr lvl="1"/>
            <a:r>
              <a:rPr lang="en-US" dirty="0" smtClean="0"/>
              <a:t>Use Win32 Fibers on Windows</a:t>
            </a:r>
          </a:p>
          <a:p>
            <a:pPr lvl="1"/>
            <a:r>
              <a:rPr lang="en-US" dirty="0" smtClean="0"/>
              <a:t>Quite fast (</a:t>
            </a:r>
            <a:r>
              <a:rPr lang="en-US" dirty="0" err="1" smtClean="0"/>
              <a:t>coroutine</a:t>
            </a:r>
            <a:r>
              <a:rPr lang="en-US" dirty="0" smtClean="0"/>
              <a:t> switch  50-80 CPU cycles)</a:t>
            </a:r>
          </a:p>
          <a:p>
            <a:endParaRPr lang="en-US" dirty="0" smtClean="0"/>
          </a:p>
          <a:p>
            <a:r>
              <a:rPr lang="en-US" b="1" dirty="0" smtClean="0"/>
              <a:t>Fibers</a:t>
            </a:r>
            <a:r>
              <a:rPr lang="en-US" dirty="0" smtClean="0"/>
              <a:t>: lightweight threads of execution. OS-managed </a:t>
            </a:r>
            <a:r>
              <a:rPr lang="en-US" dirty="0" err="1" smtClean="0"/>
              <a:t>coroutines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Added to Windows NT 4.0 to support cooperative multitasking.</a:t>
            </a:r>
          </a:p>
          <a:p>
            <a:pPr lvl="1"/>
            <a:r>
              <a:rPr lang="en-US" dirty="0" err="1" smtClean="0"/>
              <a:t>SwitchToFiber</a:t>
            </a:r>
            <a:r>
              <a:rPr lang="en-US" dirty="0" smtClean="0"/>
              <a:t>() yields the execution to another fiber.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Fibers and </a:t>
            </a:r>
            <a:r>
              <a:rPr lang="en-US" dirty="0" err="1" smtClean="0">
                <a:solidFill>
                  <a:srgbClr val="2945A4"/>
                </a:solidFill>
              </a:rPr>
              <a:t>coroutines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bar()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bar();	 	</a:t>
            </a:r>
            <a:r>
              <a:rPr lang="en-US" sz="1600" dirty="0" smtClean="0">
                <a:solidFill>
                  <a:srgbClr val="00206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suspends foo(), resumes bar()</a:t>
            </a:r>
            <a:endParaRPr lang="en-US" sz="1600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068960"/>
            <a:ext cx="1755122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thread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3221360"/>
            <a:ext cx="1440160" cy="200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fiber foo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776" y="2420888"/>
            <a:ext cx="79208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9632" y="3373760"/>
            <a:ext cx="1152128" cy="271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9760" y="3750568"/>
            <a:ext cx="1162000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4021832"/>
            <a:ext cx="1152128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9632" y="4293096"/>
            <a:ext cx="1152128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9632" y="4543400"/>
            <a:ext cx="1152128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Call stack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57238" y="3068960"/>
            <a:ext cx="1755122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thread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01254" y="3221360"/>
            <a:ext cx="1440160" cy="200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fiber bar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45270" y="3373760"/>
            <a:ext cx="1152128" cy="271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35398" y="3750568"/>
            <a:ext cx="1162000" cy="271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45270" y="4021832"/>
            <a:ext cx="1152128" cy="271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45270" y="4293096"/>
            <a:ext cx="1152128" cy="271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Call stack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83968" y="3212976"/>
            <a:ext cx="1440160" cy="200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fiber foo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27984" y="3365376"/>
            <a:ext cx="1152128" cy="271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18112" y="3742184"/>
            <a:ext cx="1162000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27984" y="4013448"/>
            <a:ext cx="1152128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7984" y="4284712"/>
            <a:ext cx="1152128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27984" y="4535016"/>
            <a:ext cx="1152128" cy="271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Call stack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endCxn id="25" idx="0"/>
          </p:cNvCxnSpPr>
          <p:nvPr/>
        </p:nvCxnSpPr>
        <p:spPr>
          <a:xfrm>
            <a:off x="5940152" y="2420888"/>
            <a:ext cx="994647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63888" y="2744924"/>
            <a:ext cx="0" cy="3636404"/>
          </a:xfrm>
          <a:prstGeom prst="line">
            <a:avLst/>
          </a:prstGeom>
          <a:ln w="31750" cmpd="dbl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81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C++ generator functions</a:t>
            </a:r>
            <a:endParaRPr lang="fr-FR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/>
              <a:t>Can we use </a:t>
            </a:r>
            <a:r>
              <a:rPr lang="en-US" sz="2600" dirty="0" err="1"/>
              <a:t>resumable</a:t>
            </a:r>
            <a:r>
              <a:rPr lang="en-US" sz="2600" dirty="0"/>
              <a:t> functions to implement C#-style </a:t>
            </a:r>
            <a:r>
              <a:rPr lang="en-US" sz="2600" dirty="0" smtClean="0"/>
              <a:t>iterators?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Example, from C#: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= 0;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 = 1;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a = b;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b =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Fibonacci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()){...}</a:t>
            </a:r>
            <a:endParaRPr lang="en-US" sz="14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Interesting when used with LINQ-operators: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items =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Fibonacci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=&gt;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n.IsPrimeNumber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.Select(n =&gt; </a:t>
            </a:r>
            <a:r>
              <a:rPr lang="fr-FR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.Sqrt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45A4"/>
                </a:solidFill>
              </a:rPr>
              <a:t>C++ generator 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dirty="0" smtClean="0"/>
              <a:t>N3858 proposal: resumable function could be extended with: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sequence&lt;T&gt; </a:t>
            </a:r>
            <a:r>
              <a:rPr lang="en-US" sz="1800" dirty="0" smtClean="0">
                <a:highlight>
                  <a:srgbClr val="FFFFFF"/>
                </a:highlight>
              </a:rPr>
              <a:t>class:</a:t>
            </a:r>
            <a:r>
              <a:rPr lang="en-US" sz="1800" dirty="0" smtClean="0"/>
              <a:t> a sequence </a:t>
            </a:r>
            <a:r>
              <a:rPr lang="en-US" sz="1800" dirty="0"/>
              <a:t>of values lazily generated by a </a:t>
            </a:r>
            <a:r>
              <a:rPr lang="en-US" sz="1800" dirty="0" smtClean="0"/>
              <a:t>generator.</a:t>
            </a:r>
            <a:endParaRPr lang="en-US" sz="1800" dirty="0" smtClean="0"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 </a:t>
            </a:r>
            <a:r>
              <a:rPr lang="en-US" sz="1800" dirty="0">
                <a:highlight>
                  <a:srgbClr val="FFFFFF"/>
                </a:highlight>
              </a:rPr>
              <a:t>keyword: </a:t>
            </a:r>
            <a:r>
              <a:rPr lang="en-US" sz="1800" dirty="0" smtClean="0">
                <a:highlight>
                  <a:srgbClr val="FFFFFF"/>
                </a:highlight>
              </a:rPr>
              <a:t>suspends </a:t>
            </a:r>
            <a:r>
              <a:rPr lang="en-US" sz="1800" dirty="0">
                <a:highlight>
                  <a:srgbClr val="FFFFFF"/>
                </a:highlight>
              </a:rPr>
              <a:t>the execution of the function and returns one item from the sequence to the </a:t>
            </a:r>
            <a:r>
              <a:rPr lang="en-US" sz="1800" dirty="0" smtClean="0">
                <a:highlight>
                  <a:srgbClr val="FFFFFF"/>
                </a:highlight>
              </a:rPr>
              <a:t>caller.</a:t>
            </a:r>
            <a:endParaRPr lang="fr-FR" sz="1800" dirty="0" smtClean="0"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fr-FR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dirty="0" smtClean="0"/>
              <a:t>Example, a lazy transform algorithm: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sequence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lazy_tform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b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Iter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end,</a:t>
            </a:r>
            <a:b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)&gt;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resumable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 = beg; it != end; ++it)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yield</a:t>
            </a:r>
            <a:r>
              <a:rPr lang="fr-F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84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In conclusion…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block: write asynchronous code!</a:t>
            </a:r>
          </a:p>
          <a:p>
            <a:r>
              <a:rPr lang="en-US" dirty="0" smtClean="0"/>
              <a:t>C++11 futures are a good start, but there is still work to do.</a:t>
            </a:r>
          </a:p>
          <a:p>
            <a:r>
              <a:rPr lang="en-US" dirty="0" smtClean="0"/>
              <a:t>Meanwhile, use libraries (like PPL, not only on Windows).</a:t>
            </a:r>
          </a:p>
          <a:p>
            <a:r>
              <a:rPr lang="en-US" dirty="0" smtClean="0"/>
              <a:t>Continuation-style code is complicated! We need help from the compiler and the libraries (ex: async/await).</a:t>
            </a:r>
          </a:p>
          <a:p>
            <a:endParaRPr lang="en-US" dirty="0"/>
          </a:p>
          <a:p>
            <a:r>
              <a:rPr lang="en-US" dirty="0" smtClean="0"/>
              <a:t>We will soon be able to write </a:t>
            </a:r>
            <a:r>
              <a:rPr lang="en-US" dirty="0"/>
              <a:t>simple, elegant </a:t>
            </a:r>
            <a:r>
              <a:rPr lang="en-US" dirty="0" smtClean="0"/>
              <a:t>asynchronous code in </a:t>
            </a:r>
            <a:r>
              <a:rPr lang="en-US" b="1" dirty="0" smtClean="0">
                <a:solidFill>
                  <a:srgbClr val="2945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66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Questions?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779912" y="2780928"/>
            <a:ext cx="18002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9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99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2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Concurrency: how?</a:t>
            </a:r>
            <a:endParaRPr lang="fr-FR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Concurrency is not a new problem, there have been solutions for many years (OS threads, </a:t>
            </a:r>
            <a:r>
              <a:rPr lang="en-US" sz="2200" dirty="0" err="1" smtClean="0"/>
              <a:t>coroutines</a:t>
            </a:r>
            <a:r>
              <a:rPr lang="en-US" sz="2200" dirty="0" smtClean="0"/>
              <a:t>, synchronization objects, …)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in C++11: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::threads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lock_guard</a:t>
            </a:r>
            <a:r>
              <a:rPr lang="en-US" dirty="0" smtClean="0"/>
              <a:t>&lt;&gt;,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unique_lock</a:t>
            </a:r>
            <a:r>
              <a:rPr lang="en-US" dirty="0" smtClean="0"/>
              <a:t>&lt;&gt;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condition_variable</a:t>
            </a:r>
            <a:endParaRPr lang="en-US" dirty="0" smtClean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atomic_xxx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::atomic&lt;&gt;,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atomic_thread_fence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future&lt;&gt;, </a:t>
            </a:r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shared_future</a:t>
            </a:r>
            <a:r>
              <a:rPr lang="en-US" dirty="0" smtClean="0"/>
              <a:t>&lt;&gt; 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atomic_future</a:t>
            </a:r>
            <a:r>
              <a:rPr lang="en-US" dirty="0" smtClean="0"/>
              <a:t>&lt;&gt;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::promise&lt;&gt;,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packaged_task</a:t>
            </a:r>
            <a:r>
              <a:rPr lang="en-US" dirty="0" smtClean="0"/>
              <a:t>&lt;&gt;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Example: copy file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30560" y="1586864"/>
            <a:ext cx="7381800" cy="448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::binary |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::ate);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file.tellg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buffer(length);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file.seekg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::beg);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(&amp;buffer[0], length);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::binary);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file.tellp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177381"/>
          <a:ext cx="6096000" cy="20574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endParaRPr lang="en-US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25143" y="255561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blocking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1207" y="388307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blocking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67944" y="2886974"/>
            <a:ext cx="129614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4009" y="4207126"/>
            <a:ext cx="129614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Threads</a:t>
            </a:r>
            <a:endParaRPr lang="fr-FR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It’s now possible to write portable multithreaded code in C++.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&lt;thread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([=]{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t.join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Note: no </a:t>
            </a:r>
            <a:r>
              <a:rPr lang="en-US" dirty="0"/>
              <a:t>direct way to transferring back a value.</a:t>
            </a:r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4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45A4"/>
                </a:solidFill>
              </a:rPr>
              <a:t>Callbacks and task 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112568"/>
          </a:xfrm>
        </p:spPr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sz="2100" dirty="0"/>
              <a:t>We setup processing (task) pipelines to handle events: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With callbacks</a:t>
            </a:r>
            <a:endParaRPr lang="en-US" sz="2200" dirty="0"/>
          </a:p>
          <a:p>
            <a:pPr lvl="1"/>
            <a:r>
              <a:rPr lang="en-US" dirty="0" smtClean="0"/>
              <a:t>Example from Win32: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fr-FR" sz="1400" dirty="0" err="1" smtClean="0">
                <a:solidFill>
                  <a:srgbClr val="294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WriteFileEx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(HANDLE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hFile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LPCVOID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lpBuffer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DWORD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nNumberOfBytesToWrite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LPOVERLAPPED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lpOverlapped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294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LPOVERLAPPED_COMPLETION_ROUTINE </a:t>
            </a:r>
            <a:r>
              <a:rPr lang="fr-FR" sz="1400" dirty="0" err="1" smtClean="0">
                <a:solidFill>
                  <a:srgbClr val="294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lpCompletionRoutine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fr-FR" dirty="0" err="1" smtClean="0">
                <a:cs typeface="Consolas" panose="020B0609020204030204" pitchFamily="49" charset="0"/>
              </a:rPr>
              <a:t>Problem</a:t>
            </a:r>
            <a:r>
              <a:rPr lang="fr-FR" dirty="0" smtClean="0">
                <a:cs typeface="Consolas" panose="020B0609020204030204" pitchFamily="49" charset="0"/>
              </a:rPr>
              <a:t>: </a:t>
            </a:r>
            <a:r>
              <a:rPr lang="en-US" dirty="0"/>
              <a:t>“</a:t>
            </a:r>
            <a:r>
              <a:rPr lang="fr-FR" dirty="0" smtClean="0">
                <a:cs typeface="Consolas" panose="020B0609020204030204" pitchFamily="49" charset="0"/>
              </a:rPr>
              <a:t>Spaghetti code</a:t>
            </a:r>
            <a:r>
              <a:rPr lang="en-US" dirty="0" smtClean="0"/>
              <a:t>” </a:t>
            </a:r>
            <a:r>
              <a:rPr lang="fr-FR" dirty="0" err="1" smtClean="0">
                <a:cs typeface="Consolas" panose="020B0609020204030204" pitchFamily="49" charset="0"/>
              </a:rPr>
              <a:t>difficult</a:t>
            </a:r>
            <a:r>
              <a:rPr lang="fr-FR" dirty="0" smtClean="0">
                <a:cs typeface="Consolas" panose="020B0609020204030204" pitchFamily="49" charset="0"/>
              </a:rPr>
              <a:t> to </a:t>
            </a:r>
            <a:r>
              <a:rPr lang="fr-FR" dirty="0" err="1" smtClean="0">
                <a:cs typeface="Consolas" panose="020B0609020204030204" pitchFamily="49" charset="0"/>
              </a:rPr>
              <a:t>read</a:t>
            </a:r>
            <a:r>
              <a:rPr lang="fr-FR" dirty="0" smtClean="0">
                <a:cs typeface="Consolas" panose="020B0609020204030204" pitchFamily="49" charset="0"/>
              </a:rPr>
              <a:t> and to </a:t>
            </a:r>
            <a:r>
              <a:rPr lang="fr-FR" dirty="0" err="1" smtClean="0">
                <a:cs typeface="Consolas" panose="020B0609020204030204" pitchFamily="49" charset="0"/>
              </a:rPr>
              <a:t>maintain</a:t>
            </a:r>
            <a:r>
              <a:rPr lang="fr-FR" dirty="0">
                <a:cs typeface="Consolas" panose="020B0609020204030204" pitchFamily="49" charset="0"/>
              </a:rPr>
              <a:t> </a:t>
            </a:r>
            <a:r>
              <a:rPr lang="fr-FR" dirty="0" smtClean="0">
                <a:cs typeface="Consolas" panose="020B0609020204030204" pitchFamily="49" charset="0"/>
              </a:rPr>
              <a:t>– callbacks are the modern </a:t>
            </a:r>
            <a:r>
              <a:rPr lang="fr-FR" dirty="0" err="1" smtClean="0">
                <a:cs typeface="Consolas" panose="020B0609020204030204" pitchFamily="49" charset="0"/>
              </a:rPr>
              <a:t>goto</a:t>
            </a:r>
            <a:r>
              <a:rPr lang="fr-FR" dirty="0" smtClean="0">
                <a:cs typeface="Consolas" panose="020B0609020204030204" pitchFamily="49" charset="0"/>
              </a:rPr>
              <a:t>!</a:t>
            </a:r>
            <a:br>
              <a:rPr lang="fr-FR" dirty="0" smtClean="0">
                <a:cs typeface="Consolas" panose="020B0609020204030204" pitchFamily="49" charset="0"/>
              </a:rPr>
            </a:br>
            <a:endParaRPr lang="en-US" dirty="0" smtClean="0"/>
          </a:p>
          <a:p>
            <a:r>
              <a:rPr lang="en-US" sz="2200" dirty="0" smtClean="0"/>
              <a:t>With tasks and continuations</a:t>
            </a:r>
          </a:p>
          <a:p>
            <a:pPr lvl="1"/>
            <a:r>
              <a:rPr lang="en-US" sz="1900" dirty="0" smtClean="0"/>
              <a:t>Using libraries like TPL or PPL.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8240" y="2210767"/>
            <a:ext cx="9361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3624" y="2223467"/>
            <a:ext cx="90108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endCxn id="4" idx="1"/>
          </p:cNvCxnSpPr>
          <p:nvPr/>
        </p:nvCxnSpPr>
        <p:spPr>
          <a:xfrm>
            <a:off x="1446112" y="2223467"/>
            <a:ext cx="1152128" cy="31133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489" y="2210284"/>
            <a:ext cx="129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request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has arrived!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54424" y="1916832"/>
            <a:ext cx="9361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41600" y="2858839"/>
            <a:ext cx="9361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C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4" idx="3"/>
            <a:endCxn id="18" idx="1"/>
          </p:cNvCxnSpPr>
          <p:nvPr/>
        </p:nvCxnSpPr>
        <p:spPr>
          <a:xfrm flipV="1">
            <a:off x="3534344" y="2240868"/>
            <a:ext cx="720080" cy="2939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3"/>
            <a:endCxn id="19" idx="1"/>
          </p:cNvCxnSpPr>
          <p:nvPr/>
        </p:nvCxnSpPr>
        <p:spPr>
          <a:xfrm>
            <a:off x="3534344" y="2534803"/>
            <a:ext cx="707256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5" idx="1"/>
          </p:cNvCxnSpPr>
          <p:nvPr/>
        </p:nvCxnSpPr>
        <p:spPr>
          <a:xfrm>
            <a:off x="5190528" y="2240868"/>
            <a:ext cx="683096" cy="3066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5" idx="1"/>
          </p:cNvCxnSpPr>
          <p:nvPr/>
        </p:nvCxnSpPr>
        <p:spPr>
          <a:xfrm flipV="1">
            <a:off x="5177704" y="2547503"/>
            <a:ext cx="695920" cy="6353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6769237" y="2240868"/>
            <a:ext cx="1152128" cy="33721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50768" y="2278613"/>
            <a:ext cx="103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Send a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response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8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187056" y="3798332"/>
            <a:ext cx="0" cy="2592288"/>
          </a:xfrm>
          <a:prstGeom prst="line">
            <a:avLst/>
          </a:prstGeom>
          <a:ln w="3175">
            <a:solidFill>
              <a:schemeClr val="accent6">
                <a:lumMod val="75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945A4"/>
                </a:solidFill>
              </a:rPr>
              <a:t>Tasks, futures and promises</a:t>
            </a:r>
            <a:endParaRPr lang="fr-FR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1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C++11: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::future&lt;T&gt;:</a:t>
            </a:r>
            <a:r>
              <a:rPr lang="en-US" dirty="0" smtClean="0"/>
              <a:t> the </a:t>
            </a:r>
            <a:r>
              <a:rPr lang="en-US" dirty="0"/>
              <a:t>result of an async computation (</a:t>
            </a:r>
            <a:r>
              <a:rPr lang="en-US" b="1" dirty="0"/>
              <a:t>task</a:t>
            </a:r>
            <a:r>
              <a:rPr lang="en-US" dirty="0" smtClean="0"/>
              <a:t>). It’s a proxy for a value that will become available.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::promise&lt;T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 </a:t>
            </a:r>
            <a:r>
              <a:rPr lang="en-US" dirty="0"/>
              <a:t>provides a means of setting a </a:t>
            </a:r>
            <a:r>
              <a:rPr lang="en-US" dirty="0" smtClean="0"/>
              <a:t>value which </a:t>
            </a:r>
            <a:r>
              <a:rPr lang="en-US" dirty="0"/>
              <a:t>can </a:t>
            </a:r>
            <a:r>
              <a:rPr lang="en-US" dirty="0" smtClean="0"/>
              <a:t>later be </a:t>
            </a:r>
            <a:r>
              <a:rPr lang="en-US" dirty="0"/>
              <a:t>read through an associated </a:t>
            </a:r>
            <a:r>
              <a:rPr lang="en-US" dirty="0" err="1"/>
              <a:t>std</a:t>
            </a:r>
            <a:r>
              <a:rPr lang="en-US" dirty="0"/>
              <a:t>::future&lt;T</a:t>
            </a:r>
            <a:r>
              <a:rPr lang="en-US" dirty="0" smtClean="0"/>
              <a:t>&gt;.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act of invocation is separated from the act of retrieving the result.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02780" y="4590420"/>
            <a:ext cx="122413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4988" y="5526524"/>
            <a:ext cx="122413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value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0524" y="4590420"/>
            <a:ext cx="122413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promise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61450" y="5099288"/>
            <a:ext cx="1260140" cy="68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5" idx="3"/>
          </p:cNvCxnSpPr>
          <p:nvPr/>
        </p:nvCxnSpPr>
        <p:spPr>
          <a:xfrm flipH="1">
            <a:off x="4799124" y="5094476"/>
            <a:ext cx="1253468" cy="68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31124" y="4734566"/>
            <a:ext cx="1441306" cy="15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647892" y="4915206"/>
            <a:ext cx="1424538" cy="1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76028" y="4842448"/>
            <a:ext cx="72675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9592" y="4473116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get()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32795" y="4374396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set_value()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4790" y="4869160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  <a:r>
              <a:rPr lang="en-US" smtClean="0"/>
              <a:t>et_exception()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44905" y="399577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task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3069" y="399577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task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8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3563888" y="4509120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get_future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1"/>
          </p:cNvCxnSpPr>
          <p:nvPr/>
        </p:nvCxnSpPr>
        <p:spPr>
          <a:xfrm flipH="1">
            <a:off x="2926916" y="4842448"/>
            <a:ext cx="251360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28828" y="3654316"/>
            <a:ext cx="4225056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packaged_task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945A4"/>
                </a:solidFill>
              </a:rPr>
              <a:t>std</a:t>
            </a:r>
            <a:r>
              <a:rPr lang="en-US" dirty="0" smtClean="0">
                <a:solidFill>
                  <a:srgbClr val="2945A4"/>
                </a:solidFill>
              </a:rPr>
              <a:t>::</a:t>
            </a:r>
            <a:r>
              <a:rPr lang="en-US" dirty="0" err="1" smtClean="0">
                <a:solidFill>
                  <a:srgbClr val="2945A4"/>
                </a:solidFill>
              </a:rPr>
              <a:t>packaged_task</a:t>
            </a:r>
            <a:endParaRPr lang="en-US" dirty="0">
              <a:solidFill>
                <a:srgbClr val="2945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packaged_task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r>
              <a:rPr lang="en-US" dirty="0" smtClean="0"/>
              <a:t> </a:t>
            </a:r>
            <a:r>
              <a:rPr lang="en-US" dirty="0"/>
              <a:t>a container for a task and its </a:t>
            </a:r>
            <a:r>
              <a:rPr lang="en-US" dirty="0" smtClean="0"/>
              <a:t>promise, associated to the function we want to run asynchronously.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22092" y="3006244"/>
            <a:ext cx="0" cy="3024336"/>
          </a:xfrm>
          <a:prstGeom prst="line">
            <a:avLst/>
          </a:prstGeom>
          <a:ln w="3175">
            <a:solidFill>
              <a:schemeClr val="accent6">
                <a:lumMod val="75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14748" y="4230380"/>
            <a:ext cx="122413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0024" y="5166484"/>
            <a:ext cx="122413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value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5520" y="4230380"/>
            <a:ext cx="122413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promise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  <a:endCxn id="5" idx="2"/>
          </p:cNvCxnSpPr>
          <p:nvPr/>
        </p:nvCxnSpPr>
        <p:spPr>
          <a:xfrm flipH="1" flipV="1">
            <a:off x="2026816" y="4734436"/>
            <a:ext cx="983208" cy="68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6" idx="3"/>
          </p:cNvCxnSpPr>
          <p:nvPr/>
        </p:nvCxnSpPr>
        <p:spPr>
          <a:xfrm flipH="1">
            <a:off x="4234160" y="4734436"/>
            <a:ext cx="893428" cy="68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1"/>
            <a:endCxn id="7" idx="3"/>
          </p:cNvCxnSpPr>
          <p:nvPr/>
        </p:nvCxnSpPr>
        <p:spPr>
          <a:xfrm flipH="1">
            <a:off x="5739656" y="4482408"/>
            <a:ext cx="180583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87996" y="4482408"/>
            <a:ext cx="72675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4113076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get()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07791" y="4077072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set_value()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79244" y="4437112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  <a:r>
              <a:rPr lang="en-US" smtClean="0"/>
              <a:t>et_exception()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9941" y="3006244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task 2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3350" y="299695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task 1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5490" y="4230380"/>
            <a:ext cx="809304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583-520F-4F70-9BF7-3AAF779844C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7081</TotalTime>
  <Words>1855</Words>
  <Application>Microsoft Office PowerPoint</Application>
  <PresentationFormat>On-screen Show (4:3)</PresentationFormat>
  <Paragraphs>603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Async-await in C++</vt:lpstr>
      <vt:lpstr>Concurrency: why?</vt:lpstr>
      <vt:lpstr>Concurrency: how?</vt:lpstr>
      <vt:lpstr>Concurrency: how?</vt:lpstr>
      <vt:lpstr>Example: copy file</vt:lpstr>
      <vt:lpstr>Threads</vt:lpstr>
      <vt:lpstr>Callbacks and task continuations</vt:lpstr>
      <vt:lpstr>Tasks, futures and promises</vt:lpstr>
      <vt:lpstr>std::packaged_task</vt:lpstr>
      <vt:lpstr>std::async</vt:lpstr>
      <vt:lpstr>std::async</vt:lpstr>
      <vt:lpstr>Broken promises</vt:lpstr>
      <vt:lpstr>.NET Tasks</vt:lpstr>
      <vt:lpstr>Microsoft PPL</vt:lpstr>
      <vt:lpstr>PPL example</vt:lpstr>
      <vt:lpstr>Towards a better std::future</vt:lpstr>
      <vt:lpstr>The problem with tasks</vt:lpstr>
      <vt:lpstr>Example: copy a file in chunks (blocking)</vt:lpstr>
      <vt:lpstr>Example: copy a file in chunks (PPL)</vt:lpstr>
      <vt:lpstr>PPL: a Casablanca sample (1/3)</vt:lpstr>
      <vt:lpstr>PPL: a Casablanca sample (2/3)</vt:lpstr>
      <vt:lpstr>PPL: a Casablanca sample (3/3)</vt:lpstr>
      <vt:lpstr>C# async-await</vt:lpstr>
      <vt:lpstr>async/await in C#</vt:lpstr>
      <vt:lpstr>async/await in C++? </vt:lpstr>
      <vt:lpstr>async/await in the Visual Studio CTP</vt:lpstr>
      <vt:lpstr>Casablanca sample with resumable functions</vt:lpstr>
      <vt:lpstr>Example: copy a file in chunks (C++ resumable functions)</vt:lpstr>
      <vt:lpstr>C++ resumable functions: how?</vt:lpstr>
      <vt:lpstr>Fibers and coroutines</vt:lpstr>
      <vt:lpstr>Fibers and coroutines</vt:lpstr>
      <vt:lpstr>C++ generator functions</vt:lpstr>
      <vt:lpstr>C++ generator functions</vt:lpstr>
      <vt:lpstr>In conclusion…</vt:lpstr>
      <vt:lpstr>Questions?</vt:lpstr>
    </vt:vector>
  </TitlesOfParts>
  <Company>Criteo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Async-await in C++</dc:title>
  <dc:creator>Paolo Severini</dc:creator>
  <cp:lastModifiedBy>paolo</cp:lastModifiedBy>
  <cp:revision>181</cp:revision>
  <cp:lastPrinted>2014-06-27T08:11:01Z</cp:lastPrinted>
  <dcterms:created xsi:type="dcterms:W3CDTF">2014-06-18T16:29:32Z</dcterms:created>
  <dcterms:modified xsi:type="dcterms:W3CDTF">2014-06-29T13:23:32Z</dcterms:modified>
</cp:coreProperties>
</file>