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it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it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381" y="4800600"/>
            <a:ext cx="914159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1" y="4750737"/>
            <a:ext cx="9141599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822959" y="569214"/>
            <a:ext cx="7543800" cy="2674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945A4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25038" y="334171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marL="3429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2pPr>
            <a:lvl3pPr marL="6858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3pPr>
            <a:lvl4pPr marL="10287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4pPr>
            <a:lvl5pPr marL="13716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5pPr>
            <a:lvl6pPr marL="17145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6pPr>
            <a:lvl7pPr marL="20574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7pPr>
            <a:lvl8pPr marL="24003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8pPr>
            <a:lvl9pPr marL="2743200" marR="0" indent="0" algn="ctr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905743" y="3257550"/>
            <a:ext cx="7406699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6420" y="300061"/>
            <a:ext cx="1828800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3656420" y="910325"/>
            <a:ext cx="1828800" cy="2822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" sz="1400" b="0" i="0" u="none" strike="noStrike" cap="none" baseline="0">
                <a:solidFill>
                  <a:srgbClr val="2945A4"/>
                </a:solidFill>
                <a:latin typeface="Cantarell"/>
                <a:ea typeface="Cantarell"/>
                <a:cs typeface="Cantarell"/>
                <a:sym typeface="Cantarell"/>
              </a:rPr>
              <a:t>www.italiancpp.org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100" b="0" i="0" u="none" strike="noStrike" cap="none" baseline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it"/>
              <a:t>i=</a:t>
            </a:r>
            <a:fld id="{00000000-1234-1234-1234-123412341234}" type="slidenum">
              <a:rPr lang="it">
                <a:latin typeface="Calibri"/>
                <a:ea typeface="Calibri"/>
                <a:cs typeface="Calibri"/>
                <a:sym typeface="Calibri"/>
              </a:rPr>
              <a:pPr marL="0" lvl="0" indent="0">
                <a:spcBef>
                  <a:spcPts val="0"/>
                </a:spcBef>
                <a:buSzPct val="25000"/>
                <a:buNone/>
              </a:pPr>
              <a:t>‹N›</a:t>
            </a:fld>
            <a:endParaRPr lang="it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895149" y="806426"/>
            <a:ext cx="7475099" cy="0"/>
          </a:xfrm>
          <a:prstGeom prst="straightConnector1">
            <a:avLst/>
          </a:prstGeom>
          <a:noFill/>
          <a:ln w="952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2945A4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100" b="0" i="0" u="none" strike="noStrike" cap="none" baseline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it"/>
              <a:t>i=</a:t>
            </a:r>
            <a:fld id="{00000000-1234-1234-1234-123412341234}" type="slidenum">
              <a:rPr lang="it">
                <a:latin typeface="Calibri"/>
                <a:ea typeface="Calibri"/>
                <a:cs typeface="Calibri"/>
                <a:sym typeface="Calibri"/>
              </a:rPr>
              <a:pPr marL="0" lvl="0" indent="0">
                <a:spcBef>
                  <a:spcPts val="0"/>
                </a:spcBef>
                <a:buSzPct val="25000"/>
                <a:buNone/>
              </a:pPr>
              <a:t>‹N›</a:t>
            </a:fld>
            <a:endParaRPr lang="it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4750737"/>
            <a:ext cx="9144000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945A4"/>
              </a:buClr>
              <a:buSzPct val="100000"/>
              <a:buFont typeface="Calibri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63500" marR="0" indent="7620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sz="1100"/>
            </a:lvl1pPr>
            <a:lvl2pPr marL="292100" marR="0" indent="-381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2pPr>
            <a:lvl3pPr marL="419100" marR="0" indent="-508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3pPr>
            <a:lvl4pPr marL="558800" marR="0" indent="-508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4pPr>
            <a:lvl5pPr marL="698500" marR="0" indent="-508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5pPr>
            <a:lvl6pPr marL="825500" marR="0" indent="-1143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6pPr>
            <a:lvl7pPr marL="977900" marR="0" indent="-1143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7pPr>
            <a:lvl8pPr marL="1130300" marR="0" indent="-1143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8pPr>
            <a:lvl9pPr marL="1270000" marR="0" indent="-101600" algn="l" rtl="0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/>
              <a:buChar char="◦"/>
              <a:defRPr sz="11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2100" b="0" i="0" u="none" strike="noStrike" cap="none" baseline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it"/>
              <a:t>i=</a:t>
            </a:r>
            <a:fld id="{00000000-1234-1234-1234-123412341234}" type="slidenum">
              <a:rPr lang="it">
                <a:latin typeface="Calibri"/>
                <a:ea typeface="Calibri"/>
                <a:cs typeface="Calibri"/>
                <a:sym typeface="Calibri"/>
              </a:rPr>
              <a:pPr marL="0" lvl="0" indent="0">
                <a:spcBef>
                  <a:spcPts val="0"/>
                </a:spcBef>
                <a:buSzPct val="25000"/>
                <a:buNone/>
              </a:pPr>
              <a:t>‹N›</a:t>
            </a:fld>
            <a:endParaRPr lang="it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4815340"/>
            <a:ext cx="9144000" cy="3000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t" sz="15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Italian C++ Community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gn.i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cappellari@nabertech.com" TargetMode="External"/><Relationship Id="rId5" Type="http://schemas.openxmlformats.org/officeDocument/2006/relationships/hyperlink" Target="http://www.nabertech.com" TargetMode="External"/><Relationship Id="rId4" Type="http://schemas.openxmlformats.org/officeDocument/2006/relationships/hyperlink" Target="mailto:raffaele.intorcia@cgn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822959" y="569214"/>
            <a:ext cx="7543800" cy="26744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5400" b="1">
                <a:solidFill>
                  <a:schemeClr val="dk1"/>
                </a:solidFill>
              </a:rPr>
              <a:t>Chromium</a:t>
            </a:r>
            <a:r>
              <a:rPr lang="it" sz="4800" b="1">
                <a:solidFill>
                  <a:schemeClr val="dk1"/>
                </a:solidFill>
              </a:rPr>
              <a:t/>
            </a:r>
            <a:br>
              <a:rPr lang="it" sz="4800" b="1">
                <a:solidFill>
                  <a:schemeClr val="dk1"/>
                </a:solidFill>
              </a:rPr>
            </a:br>
            <a:r>
              <a:rPr lang="it" sz="4200" b="1">
                <a:solidFill>
                  <a:schemeClr val="dk1"/>
                </a:solidFill>
              </a:rPr>
              <a:t>as a framework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825038" y="3341714"/>
            <a:ext cx="7543800" cy="857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666666"/>
                </a:solidFill>
              </a:rPr>
              <a:t>Raffaele Intorcia    Tiziano Cappellari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Plugin summary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Limitations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There is no common interface for all browsers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The access to the system resources is not always (or fully) allowed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Plugin are one of the first security problems for browsers</a:t>
            </a:r>
          </a:p>
          <a:p>
            <a:pPr mar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Extensions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Chrome: Apps and Extensions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Firefox: AddOn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Safari: Safari Extensions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Internet Explorer: Bho, AddOn</a:t>
            </a:r>
          </a:p>
          <a:p>
            <a:pPr marL="0" indent="0">
              <a:spcBef>
                <a:spcPts val="0"/>
              </a:spcBef>
              <a:buNone/>
            </a:pPr>
            <a:endParaRPr sz="26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Summary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Plugins problems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browser dependent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deprecation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limited features  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Extensions problems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browser dependent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limited features on UI or device access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What we really need?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A desktop application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for the access to the datas and peripherals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for the UI customization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That can do the rendering of web pages 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maybe… i need my custom browser</a:t>
            </a:r>
          </a:p>
          <a:p>
            <a:pPr marL="0" indent="0">
              <a:spcBef>
                <a:spcPts val="0"/>
              </a:spcBef>
              <a:buNone/>
            </a:pPr>
            <a:endParaRPr sz="26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My custom browser plus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Full UI customization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Provide fast access to my webapp internal services</a:t>
            </a:r>
          </a:p>
          <a:p>
            <a:pPr marL="457200" lvl="0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Update browser render engine only when my webapp is ready to run on it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My custom browser plus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Can improve the standard browser security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only selected plugin and without extensions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only selected web resources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Full access to system resources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and only for my web application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Grant access to resources that normally cannot be used or accessible only with third-part tool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My custom browser opportunities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Build a persistent communication channel (using external libraries like xmpp)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Inform user about server operation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Enable client-to-client communcation (e.g. chat, file transfer and also co-browser, remote support...)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My custom browser cons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Limitations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webapp can only be used with my browser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provide services that can be accessed and used with common browser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custom browser is too complex to develop from scratch?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Chromium Project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Google Chrome browser is based on the Chromium Project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Cross-platform with more than 14 millions of SLOC, written mostly in C++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BSD-like License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 b="1">
                <a:solidFill>
                  <a:schemeClr val="dk1"/>
                </a:solidFill>
              </a:rPr>
              <a:t>We can use it as a starting point for our browser customization</a:t>
            </a:r>
          </a:p>
          <a:p>
            <a:pPr marL="0" indent="0">
              <a:spcBef>
                <a:spcPts val="0"/>
              </a:spcBef>
              <a:buNone/>
            </a:pPr>
            <a:endParaRPr sz="26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Chromium Project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Framework for UI development (views) 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Sandbox library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Network stack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and also: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Sqlite wrap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URL parsing library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XML and JSON parser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Image decoders and compression libraries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About us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1014925" y="1366600"/>
            <a:ext cx="2849699" cy="6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" sz="2600">
                <a:solidFill>
                  <a:srgbClr val="000000"/>
                </a:solidFill>
              </a:rPr>
              <a:t>Tiziano Cappellari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400" y="1971449"/>
            <a:ext cx="2348147" cy="5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779" y="1060112"/>
            <a:ext cx="1003563" cy="100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004" y="961149"/>
            <a:ext cx="1151067" cy="64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4285" y="2076549"/>
            <a:ext cx="483861" cy="48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8131" y="1277167"/>
            <a:ext cx="691256" cy="4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3146" y="2024008"/>
            <a:ext cx="787081" cy="58894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1014925" y="3123575"/>
            <a:ext cx="2849699" cy="6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" sz="2600">
                <a:solidFill>
                  <a:srgbClr val="000000"/>
                </a:solidFill>
              </a:rPr>
              <a:t>Raffaele Intorcia</a:t>
            </a:r>
          </a:p>
          <a:p>
            <a:pPr lvl="0" rtl="0">
              <a:spcBef>
                <a:spcPts val="600"/>
              </a:spcBef>
              <a:buNone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6725" y="3264799"/>
            <a:ext cx="3365624" cy="6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Multi-process Architecture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372" y="954849"/>
            <a:ext cx="3924950" cy="36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Application Layers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083" y="1081600"/>
            <a:ext cx="2753524" cy="33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Get the code and build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Clone the Chromium GIT repository (use gclient from depot_tools)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Generate project files with gyp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Build with ninja</a:t>
            </a:r>
            <a:br>
              <a:rPr lang="it" sz="2600">
                <a:solidFill>
                  <a:schemeClr val="dk1"/>
                </a:solidFill>
              </a:rPr>
            </a:br>
            <a:r>
              <a:rPr lang="it" sz="2200">
                <a:solidFill>
                  <a:schemeClr val="dk1"/>
                </a:solidFill>
              </a:rPr>
              <a:t>and wait more than 2 hours on a 64 bit machine with 16 GB Ram, 4 cores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</a:rPr>
              <a:t>References 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</a:rPr>
              <a:t>http://www.chromium.org/developers/how-tos/get-the-code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Example on extending browser module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Replace the chromium static method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::BrowserWindow*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BrowserWindow::CreateBrowserWindow(::Browser* chrome_browser)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with a factory static method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>
                <a:solidFill>
                  <a:schemeClr val="dk1"/>
                </a:solidFill>
              </a:rPr>
              <a:t>defined on our project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525" y="1580375"/>
            <a:ext cx="1925224" cy="28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Show me the code!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::BrowserWindow* BrowserWindow::CreateBrowserWindow(::Browser* chrome_browser) {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my::BrowserView* view = new </a:t>
            </a:r>
            <a:r>
              <a:rPr lang="i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my::BrowserView</a:t>
            </a: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scoped_ptr&lt;my::Browser&gt; browser(new </a:t>
            </a:r>
            <a:r>
              <a:rPr lang="i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my::Browser</a:t>
            </a: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browser-&gt;set_chromium_browser(scoped_ptr&lt;::Browser&gt;(chrome_browser));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view-&gt;Init(browser.Pass());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scoper_ptr&lt;my::BrowserFrame&gt; frame(new </a:t>
            </a:r>
            <a:r>
              <a:rPr lang="it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my::BrowserFrame</a:t>
            </a: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view-&gt;set_frame(frame.Pass());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frame-&gt;Show();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view;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100" y="2002625"/>
            <a:ext cx="5305648" cy="26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Conclusions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it" sz="2500">
                <a:solidFill>
                  <a:schemeClr val="dk1"/>
                </a:solidFill>
              </a:rPr>
              <a:t>Generally speaking, browser customization is not a simple task, but</a:t>
            </a:r>
          </a:p>
          <a:p>
            <a:pPr marL="457200" lvl="0" indent="-3683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200">
                <a:solidFill>
                  <a:schemeClr val="dk1"/>
                </a:solidFill>
              </a:rPr>
              <a:t>offers the opportunity to combine the strengths of the web application with those of the desktop application, to increase security and usability</a:t>
            </a:r>
          </a:p>
          <a:p>
            <a:pPr marL="457200" lvl="0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200">
                <a:solidFill>
                  <a:schemeClr val="dk1"/>
                </a:solidFill>
              </a:rPr>
              <a:t>avoid the browser compatibility problems or to accept passively the browser changes</a:t>
            </a:r>
          </a:p>
          <a:p>
            <a:pPr marL="457200" lvl="0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200">
                <a:solidFill>
                  <a:schemeClr val="dk1"/>
                </a:solidFill>
              </a:rPr>
              <a:t>we are not starting from scratch but we are using as a basis one of the most popular browsers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Contacts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 b="1">
                <a:solidFill>
                  <a:schemeClr val="dk1"/>
                </a:solidFill>
              </a:rPr>
              <a:t>Raffaele Intorcia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t" sz="2300" u="sng">
                <a:solidFill>
                  <a:srgbClr val="1155CC"/>
                </a:solidFill>
                <a:hlinkClick r:id="rId3"/>
              </a:rPr>
              <a:t>http://www.cgn.it</a:t>
            </a:r>
            <a:r>
              <a:rPr lang="it" sz="2300">
                <a:solidFill>
                  <a:schemeClr val="dk1"/>
                </a:solidFill>
              </a:rPr>
              <a:t> - </a:t>
            </a:r>
            <a:r>
              <a:rPr lang="it" sz="2300" u="sng">
                <a:solidFill>
                  <a:srgbClr val="1155CC"/>
                </a:solidFill>
                <a:hlinkClick r:id="rId4"/>
              </a:rPr>
              <a:t>raffaele.intorcia@cgn.it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 b="1">
                <a:solidFill>
                  <a:schemeClr val="dk1"/>
                </a:solidFill>
              </a:rPr>
              <a:t>Tiziano Cappellari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2300" u="sng">
                <a:solidFill>
                  <a:srgbClr val="1155CC"/>
                </a:solidFill>
                <a:hlinkClick r:id="rId5"/>
              </a:rPr>
              <a:t>http://www.nabertech.com</a:t>
            </a:r>
            <a:r>
              <a:rPr lang="it" sz="2300">
                <a:solidFill>
                  <a:schemeClr val="dk1"/>
                </a:solidFill>
              </a:rPr>
              <a:t> - </a:t>
            </a:r>
            <a:r>
              <a:rPr lang="it" sz="2300" u="sng">
                <a:solidFill>
                  <a:srgbClr val="1155CC"/>
                </a:solidFill>
                <a:hlinkClick r:id="rId6"/>
              </a:rPr>
              <a:t>tcappellari@nabertech.com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Reasons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Develop a Web applications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Full access to peripherals and data on the host</a:t>
            </a:r>
          </a:p>
          <a:p>
            <a:pPr marL="914400" lvl="1" indent="-3683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C++ native libraries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Show UI as a desktop application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Browser customization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Plugins</a:t>
            </a:r>
          </a:p>
          <a:p>
            <a:pPr marL="914400" lvl="1" indent="-3683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access to system resources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Extensions</a:t>
            </a:r>
          </a:p>
          <a:p>
            <a:pPr marL="914400" lvl="1" indent="-3683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it" sz="2200">
                <a:solidFill>
                  <a:schemeClr val="dk1"/>
                </a:solidFill>
              </a:rPr>
              <a:t>change browser user-interface and webpage content</a:t>
            </a:r>
          </a:p>
          <a:p>
            <a:pPr>
              <a:spcBef>
                <a:spcPts val="0"/>
              </a:spcBef>
              <a:buNone/>
            </a:pPr>
            <a:endParaRPr sz="26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Plugins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Extends browser capabilities at</a:t>
            </a:r>
            <a:br>
              <a:rPr lang="it" sz="2600">
                <a:solidFill>
                  <a:schemeClr val="dk1"/>
                </a:solidFill>
              </a:rPr>
            </a:br>
            <a:r>
              <a:rPr lang="it" sz="2600">
                <a:solidFill>
                  <a:schemeClr val="dk1"/>
                </a:solidFill>
              </a:rPr>
              <a:t>web-page level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Used by webpage when they explicit request it</a:t>
            </a:r>
          </a:p>
          <a:p>
            <a:pPr>
              <a:spcBef>
                <a:spcPts val="0"/>
              </a:spcBef>
              <a:buNone/>
            </a:pPr>
            <a:endParaRPr sz="26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Plugins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Plugin-browser communication is made with predefined API: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NPAPI: Firefox, Opera, Safari, Chrome 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PPAPI: Opera, Chrome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WebKit Plugin: Safari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ActiveX: Internet Explorer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NPAPI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Netscape Plugin Application Program Interface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Plugin multiplatform framework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Supported by many browsers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Deprecation process started by Google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Unsecure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PPAPI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Pepper Plugin Application Program Interface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Use NPAPI as a starting point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More secure and more portable (cross-platform)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Limitation on functionalities if not trusted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Limited browser support (Chrome, Opera)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22959" y="9938"/>
            <a:ext cx="7543800" cy="786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 sz="3000" b="1">
                <a:solidFill>
                  <a:schemeClr val="dk1"/>
                </a:solidFill>
              </a:rPr>
              <a:t>ActiveX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22959" y="927105"/>
            <a:ext cx="7543800" cy="3694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t" sz="2600">
                <a:solidFill>
                  <a:schemeClr val="dk1"/>
                </a:solidFill>
              </a:rPr>
              <a:t>ActiveX controls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Supported only by MS IE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Opensource for some years ago</a:t>
            </a:r>
          </a:p>
          <a:p>
            <a:pPr marL="457200" lvl="0" indent="-3937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it" sz="2600">
                <a:solidFill>
                  <a:schemeClr val="dk1"/>
                </a:solidFill>
              </a:rPr>
              <a:t>Enable to do some operation usually not permitted but custom authorization is mandatory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taliancpp">
  <a:themeElements>
    <a:clrScheme name="ItalianCppSchem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ABC7DD"/>
      </a:accent1>
      <a:accent2>
        <a:srgbClr val="2945A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Presentazione su schermo (16:9)</PresentationFormat>
  <Paragraphs>142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italiancpp</vt:lpstr>
      <vt:lpstr>Chromium as a framework</vt:lpstr>
      <vt:lpstr>About us</vt:lpstr>
      <vt:lpstr>Reasons</vt:lpstr>
      <vt:lpstr>Browser customization</vt:lpstr>
      <vt:lpstr>Plugins</vt:lpstr>
      <vt:lpstr>Plugins</vt:lpstr>
      <vt:lpstr>NPAPI</vt:lpstr>
      <vt:lpstr>PPAPI</vt:lpstr>
      <vt:lpstr>ActiveX</vt:lpstr>
      <vt:lpstr>Plugin summary</vt:lpstr>
      <vt:lpstr>Extensions</vt:lpstr>
      <vt:lpstr>Summary</vt:lpstr>
      <vt:lpstr>What we really need?</vt:lpstr>
      <vt:lpstr>My custom browser plus</vt:lpstr>
      <vt:lpstr>My custom browser plus</vt:lpstr>
      <vt:lpstr>My custom browser opportunities</vt:lpstr>
      <vt:lpstr>My custom browser cons</vt:lpstr>
      <vt:lpstr>Chromium Project</vt:lpstr>
      <vt:lpstr>Chromium Project</vt:lpstr>
      <vt:lpstr>Multi-process Architecture</vt:lpstr>
      <vt:lpstr>Application Layers</vt:lpstr>
      <vt:lpstr>Get the code and build</vt:lpstr>
      <vt:lpstr>Example on extending browser module</vt:lpstr>
      <vt:lpstr>Show me the code!</vt:lpstr>
      <vt:lpstr>Conclusions</vt:lpstr>
      <vt:lpstr>Contacts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Chromium as a framework</dc:title>
  <cp:lastModifiedBy>rafint</cp:lastModifiedBy>
  <cp:revision>1</cp:revision>
  <dcterms:modified xsi:type="dcterms:W3CDTF">2015-02-09T08:45:53Z</dcterms:modified>
</cp:coreProperties>
</file>