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70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8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5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28" baseline="0">
                <a:solidFill>
                  <a:srgbClr val="2945A4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463" cap="none" spc="113" baseline="0">
                <a:solidFill>
                  <a:schemeClr val="tx2"/>
                </a:solidFill>
                <a:latin typeface="+mj-lt"/>
              </a:defRPr>
            </a:lvl1pPr>
            <a:lvl2pPr marL="257168" indent="0" algn="ctr">
              <a:buNone/>
              <a:defRPr sz="1350"/>
            </a:lvl2pPr>
            <a:lvl3pPr marL="514337" indent="0" algn="ctr">
              <a:buNone/>
              <a:defRPr sz="1350"/>
            </a:lvl3pPr>
            <a:lvl4pPr marL="771506" indent="0" algn="ctr">
              <a:buNone/>
              <a:defRPr sz="1125"/>
            </a:lvl4pPr>
            <a:lvl5pPr marL="1028675" indent="0" algn="ctr">
              <a:buNone/>
              <a:defRPr sz="1125"/>
            </a:lvl5pPr>
            <a:lvl6pPr marL="1285843" indent="0" algn="ctr">
              <a:buNone/>
              <a:defRPr sz="1125"/>
            </a:lvl6pPr>
            <a:lvl7pPr marL="1543012" indent="0" algn="ctr">
              <a:buNone/>
              <a:defRPr sz="1125"/>
            </a:lvl7pPr>
            <a:lvl8pPr marL="1800180" indent="0" algn="ctr">
              <a:buNone/>
              <a:defRPr sz="1125"/>
            </a:lvl8pPr>
            <a:lvl9pPr marL="2057348" indent="0" algn="ctr">
              <a:buNone/>
              <a:defRPr sz="1125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0" y="400089"/>
            <a:ext cx="2261963" cy="813685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223260" y="1213769"/>
            <a:ext cx="22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0" dirty="0" smtClean="0">
                <a:solidFill>
                  <a:srgbClr val="2945A4"/>
                </a:solidFill>
                <a:latin typeface="Corbel" panose="020B0503020204020204" pitchFamily="34" charset="0"/>
              </a:rPr>
              <a:t>www.italiancpp.org</a:t>
            </a:r>
            <a:endParaRPr lang="it-IT" sz="1800" b="0" dirty="0">
              <a:solidFill>
                <a:srgbClr val="2945A4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>
            <a:noAutofit/>
          </a:bodyPr>
          <a:lstStyle>
            <a:lvl1pPr marL="0">
              <a:defRPr sz="44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35203"/>
            <a:ext cx="7543800" cy="4926121"/>
          </a:xfrm>
        </p:spPr>
        <p:txBody>
          <a:bodyPr/>
          <a:lstStyle>
            <a:lvl1pPr marL="135728" indent="-135728"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9"/>
          <p:cNvCxnSpPr/>
          <p:nvPr/>
        </p:nvCxnSpPr>
        <p:spPr>
          <a:xfrm>
            <a:off x="895149" y="125049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73278"/>
            <a:ext cx="7543800" cy="1048247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3258"/>
            <a:ext cx="7543800" cy="1048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36143"/>
            <a:ext cx="7543800" cy="4926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0CA4A88D-1B1D-4ABF-B736-317F878E9E6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0" y="6420461"/>
            <a:ext cx="91440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25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Italian</a:t>
            </a:r>
            <a:r>
              <a:rPr lang="it-IT" sz="1125" baseline="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C++ Community</a:t>
            </a:r>
            <a:endParaRPr lang="it-IT" sz="1125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1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514337" rtl="0" eaLnBrk="1" latinLnBrk="0" hangingPunct="1">
        <a:lnSpc>
          <a:spcPct val="85000"/>
        </a:lnSpc>
        <a:spcBef>
          <a:spcPct val="0"/>
        </a:spcBef>
        <a:buNone/>
        <a:defRPr sz="2700" kern="1200" spc="-28" baseline="0">
          <a:solidFill>
            <a:srgbClr val="2945A4"/>
          </a:solidFill>
          <a:latin typeface="+mj-lt"/>
          <a:ea typeface="+mj-ea"/>
          <a:cs typeface="+mj-cs"/>
        </a:defRPr>
      </a:lvl1pPr>
    </p:titleStyle>
    <p:bodyStyle>
      <a:lvl1pPr marL="51434" indent="-51434" algn="l" defTabSz="514337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16022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18889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21757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524624" indent="-102868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18734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31232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43729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56226" indent="-128585" algn="l" defTabSz="514337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@italiancpp.org" TargetMode="External"/><Relationship Id="rId2" Type="http://schemas.openxmlformats.org/officeDocument/2006/relationships/hyperlink" Target="mailto:gpadov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rco.foco@codemachine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5038" y="1968512"/>
            <a:ext cx="7543800" cy="1038153"/>
          </a:xfrm>
        </p:spPr>
        <p:txBody>
          <a:bodyPr/>
          <a:lstStyle/>
          <a:p>
            <a:r>
              <a:rPr lang="en-US" dirty="0" smtClean="0"/>
              <a:t>Workshop: C</a:t>
            </a:r>
            <a:r>
              <a:rPr lang="en-US" dirty="0"/>
              <a:t>++  From '90 to '14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5038" y="3043606"/>
            <a:ext cx="7543800" cy="857250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Gianluca Padovani, Marco Arena, Marco Foco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71" y="3617730"/>
            <a:ext cx="6223724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8384" y="1767215"/>
            <a:ext cx="7787208" cy="339491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050" dirty="0">
              <a:solidFill>
                <a:srgbClr val="0000FF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IWidget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{800, 600,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807720" y="4540414"/>
            <a:ext cx="1223826" cy="324078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613837" y="4376901"/>
            <a:ext cx="4320480" cy="486117"/>
          </a:xfrm>
          <a:prstGeom prst="wedgeRectCallout">
            <a:avLst>
              <a:gd name="adj1" fmla="val -84184"/>
              <a:gd name="adj2" fmla="val -3832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700" i="1" dirty="0" err="1">
                <a:latin typeface="Consolas" pitchFamily="49" charset="0"/>
                <a:cs typeface="Consolas" pitchFamily="49" charset="0"/>
              </a:rPr>
              <a:t>throw</a:t>
            </a:r>
            <a:r>
              <a:rPr lang="it-IT" sz="27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2700" i="1" dirty="0" err="1">
                <a:latin typeface="Consolas" pitchFamily="49" charset="0"/>
                <a:cs typeface="Consolas" pitchFamily="49" charset="0"/>
              </a:rPr>
              <a:t>exception</a:t>
            </a:r>
            <a:endParaRPr lang="en-US" sz="27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69631" y="5486670"/>
            <a:ext cx="685800" cy="44535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5B9100B-4586-474A-AE22-A4912B7A6282}" type="slidenum">
              <a:rPr lang="it-IT" smtClean="0"/>
              <a:t>10</a:t>
            </a:fld>
            <a:endParaRPr lang="it-IT"/>
          </a:p>
        </p:txBody>
      </p:sp>
      <p:pic>
        <p:nvPicPr>
          <p:cNvPr id="8" name="Picture 4" descr="http://1.bp.blogspot.com/-pxLDcW71ugw/UA3_vzn79YI/AAAAAAAABGM/zGXqKmhNfnY/s1600/tumblr_m6x6baGOYs1rugtvpo1_2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77" y="1933207"/>
            <a:ext cx="2303692" cy="18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/>
          <a:lstStyle/>
          <a:p>
            <a:r>
              <a:rPr lang="it-IT" dirty="0"/>
              <a:t>Parte 2: </a:t>
            </a:r>
            <a:r>
              <a:rPr lang="it-IT" dirty="0" err="1"/>
              <a:t>Ownership</a:t>
            </a:r>
            <a:r>
              <a:rPr lang="it-IT" dirty="0"/>
              <a:t> &amp; </a:t>
            </a:r>
            <a:r>
              <a:rPr lang="it-IT" dirty="0" err="1"/>
              <a:t>Lifetime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6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2: </a:t>
            </a:r>
            <a:r>
              <a:rPr lang="it-IT" dirty="0" err="1"/>
              <a:t>Ownership</a:t>
            </a:r>
            <a:r>
              <a:rPr lang="it-IT" dirty="0"/>
              <a:t> &amp; </a:t>
            </a:r>
            <a:r>
              <a:rPr lang="it-IT" dirty="0" err="1"/>
              <a:t>Lifetime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60" y="1539242"/>
            <a:ext cx="785622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unique_ptr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unique_ptr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&gt;{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Widget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{800, 600,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}};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C++14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: return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make_unique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IWidget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&gt;(800, 600, true);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CreateWidget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latin typeface="Consolas"/>
              </a:rPr>
              <a:t>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theSameWidget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::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move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widget</a:t>
            </a:r>
            <a:r>
              <a:rPr lang="en-US" dirty="0" smtClean="0">
                <a:solidFill>
                  <a:schemeClr val="tx1"/>
                </a:solidFill>
                <a:latin typeface="Consolas"/>
              </a:rPr>
              <a:t>); </a:t>
            </a:r>
            <a:endParaRPr lang="en-US" dirty="0">
              <a:solidFill>
                <a:schemeClr val="tx1"/>
              </a:solidFill>
              <a:latin typeface="Consolas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8000"/>
                </a:solidFill>
                <a:latin typeface="Consolas"/>
              </a:rPr>
              <a:t>// auto </a:t>
            </a:r>
            <a:r>
              <a:rPr lang="it-IT" dirty="0" err="1" smtClean="0">
                <a:solidFill>
                  <a:srgbClr val="008000"/>
                </a:solidFill>
                <a:latin typeface="Consolas"/>
              </a:rPr>
              <a:t>wrong</a:t>
            </a:r>
            <a:r>
              <a:rPr lang="it-IT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=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widget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; // errore, </a:t>
            </a:r>
            <a:r>
              <a:rPr lang="it-IT" b="1" dirty="0">
                <a:solidFill>
                  <a:srgbClr val="008000"/>
                </a:solidFill>
                <a:latin typeface="Consolas"/>
              </a:rPr>
              <a:t>non è copiabile</a:t>
            </a:r>
          </a:p>
        </p:txBody>
      </p:sp>
    </p:spTree>
    <p:extLst>
      <p:ext uri="{BB962C8B-B14F-4D97-AF65-F5344CB8AC3E}">
        <p14:creationId xmlns:p14="http://schemas.microsoft.com/office/powerpoint/2010/main" val="41875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3818" y="2507603"/>
            <a:ext cx="7543800" cy="1048247"/>
          </a:xfrm>
        </p:spPr>
        <p:txBody>
          <a:bodyPr/>
          <a:lstStyle/>
          <a:p>
            <a:pPr algn="ctr"/>
            <a:r>
              <a:rPr lang="it-IT" dirty="0" smtClean="0"/>
              <a:t>Adesso tocca a voi!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86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Retrospective</a:t>
            </a:r>
            <a:r>
              <a:rPr lang="it-IT" dirty="0" smtClean="0"/>
              <a:t>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335203"/>
            <a:ext cx="8016240" cy="4926121"/>
          </a:xfrm>
        </p:spPr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>
                <a:cs typeface="Consolas" panose="020B0609020204030204" pitchFamily="49" charset="0"/>
              </a:rPr>
              <a:t>Qui gestiamo a mano la memoria: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unsigned short* ranks = new unsigned short[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maxDiceValue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CalculateRanks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(dice, ranks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cs typeface="Consolas" panose="020B0609020204030204" pitchFamily="49" charset="0"/>
              </a:rPr>
              <a:t>Usiamo</a:t>
            </a:r>
            <a:r>
              <a:rPr lang="en-US" sz="1800" dirty="0" smtClean="0">
                <a:cs typeface="Consolas" panose="020B0609020204030204" pitchFamily="49" charset="0"/>
              </a:rPr>
              <a:t> un vector e </a:t>
            </a:r>
            <a:r>
              <a:rPr lang="en-US" sz="1800" dirty="0" err="1" smtClean="0">
                <a:cs typeface="Consolas" panose="020B0609020204030204" pitchFamily="49" charset="0"/>
              </a:rPr>
              <a:t>confidiamo</a:t>
            </a:r>
            <a:r>
              <a:rPr lang="en-US" sz="1800" dirty="0" smtClean="0"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cs typeface="Consolas" panose="020B0609020204030204" pitchFamily="49" charset="0"/>
              </a:rPr>
              <a:t>nella</a:t>
            </a:r>
            <a:r>
              <a:rPr lang="en-US" sz="1800" dirty="0" smtClean="0">
                <a:cs typeface="Consolas" panose="020B0609020204030204" pitchFamily="49" charset="0"/>
              </a:rPr>
              <a:t> move-semantics (o </a:t>
            </a:r>
            <a:r>
              <a:rPr lang="en-US" sz="1800" dirty="0" err="1" smtClean="0">
                <a:cs typeface="Consolas" panose="020B0609020204030204" pitchFamily="49" charset="0"/>
              </a:rPr>
              <a:t>nell’RVO</a:t>
            </a:r>
            <a:r>
              <a:rPr lang="en-US" sz="1800" dirty="0" smtClean="0">
                <a:cs typeface="Consolas" panose="020B0609020204030204" pitchFamily="49" charset="0"/>
              </a:rPr>
              <a:t>, se </a:t>
            </a:r>
            <a:r>
              <a:rPr lang="en-US" sz="1800" dirty="0" err="1" smtClean="0">
                <a:cs typeface="Consolas" panose="020B0609020204030204" pitchFamily="49" charset="0"/>
              </a:rPr>
              <a:t>siamo</a:t>
            </a:r>
            <a:r>
              <a:rPr lang="en-US" sz="1800" dirty="0" smtClean="0"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cs typeface="Consolas" panose="020B0609020204030204" pitchFamily="49" charset="0"/>
              </a:rPr>
              <a:t>fortunati</a:t>
            </a:r>
            <a:r>
              <a:rPr lang="en-US" sz="1800" dirty="0" smtClean="0">
                <a:cs typeface="Consolas" panose="020B0609020204030204" pitchFamily="49" charset="0"/>
              </a:rPr>
              <a:t>):</a:t>
            </a:r>
            <a:endParaRPr lang="en-US" sz="1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ranks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CalculateRanks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(dice,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maxDiceValue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>
                <a:cs typeface="Consolas" panose="020B0609020204030204" pitchFamily="49" charset="0"/>
              </a:rPr>
              <a:t>Invece che avere una cascata di IF, possiamo gestire le regole come classi che rispettano un’interfaccia: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IRule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gestione automatica della memoria</a:t>
            </a:r>
          </a:p>
        </p:txBody>
      </p:sp>
    </p:spTree>
    <p:extLst>
      <p:ext uri="{BB962C8B-B14F-4D97-AF65-F5344CB8AC3E}">
        <p14:creationId xmlns:p14="http://schemas.microsoft.com/office/powerpoint/2010/main" val="22699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Retrospective</a:t>
            </a:r>
            <a:r>
              <a:rPr lang="it-IT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Non so se vi siete accorti di alcune classi con costruttori di copia e distruttori inutili…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other.scores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::~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ScoreTable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it-IT" sz="2400" dirty="0" smtClean="0">
                <a:cs typeface="Consolas" panose="020B0609020204030204" pitchFamily="49" charset="0"/>
              </a:rPr>
              <a:t>Non servono! Osserviamo la </a:t>
            </a:r>
            <a:r>
              <a:rPr lang="it-IT" sz="2400" dirty="0" err="1" smtClean="0">
                <a:cs typeface="Consolas" panose="020B0609020204030204" pitchFamily="49" charset="0"/>
              </a:rPr>
              <a:t>Rule</a:t>
            </a:r>
            <a:r>
              <a:rPr lang="it-IT" sz="2400" dirty="0" smtClean="0">
                <a:cs typeface="Consolas" panose="020B0609020204030204" pitchFamily="49" charset="0"/>
              </a:rPr>
              <a:t> of Zero:</a:t>
            </a:r>
            <a:endParaRPr lang="it-IT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it-IT" sz="1600" dirty="0"/>
              <a:t>Se una classe ha a che fare </a:t>
            </a:r>
            <a:r>
              <a:rPr lang="it-IT" sz="1600" b="1" dirty="0"/>
              <a:t>esclusivamente</a:t>
            </a:r>
            <a:r>
              <a:rPr lang="it-IT" sz="1600" dirty="0"/>
              <a:t> </a:t>
            </a:r>
            <a:r>
              <a:rPr lang="it-IT" sz="1600" b="1" dirty="0"/>
              <a:t>con l’</a:t>
            </a:r>
            <a:r>
              <a:rPr lang="it-IT" sz="1600" b="1" dirty="0" err="1"/>
              <a:t>ownership</a:t>
            </a:r>
            <a:r>
              <a:rPr lang="it-IT" sz="1600" b="1" dirty="0"/>
              <a:t> </a:t>
            </a:r>
            <a:r>
              <a:rPr lang="it-IT" sz="1600" dirty="0"/>
              <a:t>(e.g. un </a:t>
            </a:r>
            <a:r>
              <a:rPr lang="it-IT" sz="1600" dirty="0" err="1"/>
              <a:t>vector</a:t>
            </a:r>
            <a:r>
              <a:rPr lang="it-IT" sz="1600" dirty="0"/>
              <a:t>) allora può personalizzare distruttore, costruttori di copia/</a:t>
            </a:r>
            <a:r>
              <a:rPr lang="it-IT" sz="1600" dirty="0" err="1"/>
              <a:t>move</a:t>
            </a:r>
            <a:r>
              <a:rPr lang="it-IT" sz="1600" dirty="0"/>
              <a:t>, operatori di assegnazione (copia/</a:t>
            </a:r>
            <a:r>
              <a:rPr lang="it-IT" sz="1600" dirty="0" err="1"/>
              <a:t>move</a:t>
            </a:r>
            <a:r>
              <a:rPr lang="it-IT" sz="1600" dirty="0"/>
              <a:t>).</a:t>
            </a:r>
          </a:p>
          <a:p>
            <a:pPr marL="0" indent="0" algn="just">
              <a:buNone/>
            </a:pPr>
            <a:r>
              <a:rPr lang="it-IT" sz="1600" dirty="0"/>
              <a:t>Altrimenti (e.g. una classe di dominio) </a:t>
            </a:r>
            <a:r>
              <a:rPr lang="it-IT" sz="1600" u="sng" dirty="0"/>
              <a:t>non deve personalizzarne alcuno </a:t>
            </a:r>
            <a:r>
              <a:rPr lang="it-IT" sz="1600" dirty="0"/>
              <a:t>(il compilatore crea per noi quelli di default – </a:t>
            </a:r>
            <a:r>
              <a:rPr lang="it-IT" sz="1600" i="1" dirty="0" err="1"/>
              <a:t>member-wise</a:t>
            </a:r>
            <a:r>
              <a:rPr lang="it-IT" sz="1600" dirty="0"/>
              <a:t>).</a:t>
            </a:r>
          </a:p>
          <a:p>
            <a:pPr algn="just"/>
            <a:endParaRPr lang="it-IT" sz="1600" dirty="0"/>
          </a:p>
          <a:p>
            <a:pPr marL="0" indent="0" algn="ctr">
              <a:buNone/>
            </a:pPr>
            <a:r>
              <a:rPr lang="it-IT" sz="1600" dirty="0"/>
              <a:t>Un caso particolare del </a:t>
            </a:r>
            <a:r>
              <a:rPr lang="it-IT" sz="1600" i="1" dirty="0"/>
              <a:t>Single </a:t>
            </a:r>
            <a:r>
              <a:rPr lang="it-IT" sz="1600" i="1" dirty="0" err="1"/>
              <a:t>Responsability</a:t>
            </a:r>
            <a:r>
              <a:rPr lang="it-IT" sz="1600" i="1" dirty="0"/>
              <a:t> </a:t>
            </a:r>
            <a:r>
              <a:rPr lang="it-IT" sz="1600" i="1" dirty="0" err="1"/>
              <a:t>Principle</a:t>
            </a:r>
            <a:endParaRPr lang="it-IT" sz="1600" i="1" dirty="0"/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52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</a:t>
            </a:r>
            <a:r>
              <a:rPr lang="it-IT" dirty="0" smtClean="0"/>
              <a:t>3: </a:t>
            </a:r>
            <a:r>
              <a:rPr lang="it-IT" dirty="0" smtClean="0"/>
              <a:t>Algoritmi &amp; </a:t>
            </a:r>
            <a:r>
              <a:rPr lang="it-IT" dirty="0" err="1" smtClean="0"/>
              <a:t>Lambdas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22960" y="1559898"/>
            <a:ext cx="76276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CountEven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vector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count_if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begin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end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), [](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		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%2 ==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	});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ttangolo 4"/>
          <p:cNvSpPr/>
          <p:nvPr/>
        </p:nvSpPr>
        <p:spPr>
          <a:xfrm>
            <a:off x="236220" y="3050962"/>
            <a:ext cx="8755380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7938">
              <a:buAutoNum type="arabicPeriod"/>
            </a:pPr>
            <a:r>
              <a:rPr lang="it-IT" sz="2400" dirty="0"/>
              <a:t> Funzioni anonime </a:t>
            </a:r>
            <a:r>
              <a:rPr lang="it-IT" sz="2400" dirty="0" err="1"/>
              <a:t>stateless</a:t>
            </a:r>
            <a:r>
              <a:rPr lang="it-IT" sz="2400" dirty="0"/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castabili</a:t>
            </a:r>
            <a:r>
              <a:rPr lang="it-IT" sz="2400" dirty="0" smtClean="0"/>
              <a:t> </a:t>
            </a:r>
            <a:r>
              <a:rPr lang="it-IT" sz="2400" dirty="0"/>
              <a:t>a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pointers</a:t>
            </a:r>
            <a:r>
              <a:rPr lang="it-IT" sz="2400" dirty="0"/>
              <a:t>):</a:t>
            </a:r>
          </a:p>
          <a:p>
            <a:pPr marL="457200" indent="-7938">
              <a:buAutoNum type="arabicPeriod"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find_if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[](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%2 == 0;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});</a:t>
            </a:r>
          </a:p>
          <a:p>
            <a:pPr marL="447675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57200" indent="-7938">
              <a:buNone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7938">
              <a:buFont typeface="+mj-lt"/>
              <a:buAutoNum type="arabicPeriod" startAt="2"/>
            </a:pPr>
            <a:r>
              <a:rPr lang="it-IT" sz="2400" dirty="0"/>
              <a:t>  </a:t>
            </a:r>
            <a:r>
              <a:rPr lang="it-IT" sz="2400" dirty="0" err="1"/>
              <a:t>Closures</a:t>
            </a:r>
            <a:r>
              <a:rPr lang="it-IT" sz="2400" dirty="0"/>
              <a:t> </a:t>
            </a:r>
            <a:r>
              <a:rPr lang="it-IT" sz="2400" dirty="0" smtClean="0"/>
              <a:t>(con accesso a variabili </a:t>
            </a:r>
            <a:r>
              <a:rPr lang="it-IT" sz="2400" dirty="0"/>
              <a:t>nello scope):</a:t>
            </a:r>
          </a:p>
          <a:p>
            <a:pPr marL="457200" indent="-7938">
              <a:buFont typeface="+mj-lt"/>
              <a:buAutoNum type="arabicPeriod" startAt="2"/>
            </a:pPr>
            <a:endParaRPr lang="it-IT" sz="300" dirty="0" smtClean="0"/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sum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weight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= 2;</a:t>
            </a: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 err="1">
                <a:solidFill>
                  <a:srgbClr val="880000"/>
                </a:solidFill>
                <a:latin typeface="Consolas"/>
              </a:rPr>
              <a:t>for_each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880000"/>
                </a:solidFill>
                <a:latin typeface="Consolas"/>
              </a:rPr>
              <a:t>begin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500" dirty="0">
                <a:solidFill>
                  <a:srgbClr val="880000"/>
                </a:solidFill>
                <a:latin typeface="Consolas"/>
              </a:rPr>
              <a:t>end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nums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), [&amp;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sum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weight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](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) { </a:t>
            </a:r>
            <a:endParaRPr lang="en-US" sz="1500" dirty="0" smtClean="0">
              <a:solidFill>
                <a:prstClr val="black"/>
              </a:solidFill>
              <a:latin typeface="Consolas"/>
            </a:endParaRP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500" dirty="0" smtClean="0">
                <a:solidFill>
                  <a:srgbClr val="000080"/>
                </a:solidFill>
                <a:latin typeface="Consolas"/>
              </a:rPr>
              <a:t>sum</a:t>
            </a: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500" dirty="0" err="1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1500" dirty="0">
                <a:solidFill>
                  <a:srgbClr val="000080"/>
                </a:solidFill>
                <a:latin typeface="Consolas"/>
              </a:rPr>
              <a:t>weight</a:t>
            </a:r>
            <a:r>
              <a:rPr lang="en-US" sz="1500" dirty="0">
                <a:solidFill>
                  <a:prstClr val="black"/>
                </a:solidFill>
                <a:latin typeface="Consolas"/>
              </a:rPr>
              <a:t>; </a:t>
            </a:r>
            <a:endParaRPr lang="en-US" sz="1500" dirty="0" smtClean="0">
              <a:solidFill>
                <a:prstClr val="black"/>
              </a:solidFill>
              <a:latin typeface="Consolas"/>
            </a:endParaRPr>
          </a:p>
          <a:p>
            <a:pPr marL="447675" indent="0">
              <a:lnSpc>
                <a:spcPct val="150000"/>
              </a:lnSpc>
              <a:buNone/>
            </a:pPr>
            <a:r>
              <a:rPr lang="en-US" sz="1500" dirty="0" smtClean="0">
                <a:solidFill>
                  <a:prstClr val="black"/>
                </a:solidFill>
                <a:latin typeface="Consolas"/>
              </a:rPr>
              <a:t>}); 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746104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Chi siamo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564205"/>
            <a:ext cx="7543800" cy="3694591"/>
          </a:xfrm>
        </p:spPr>
        <p:txBody>
          <a:bodyPr>
            <a:noAutofit/>
          </a:bodyPr>
          <a:lstStyle/>
          <a:p>
            <a:pPr algn="ctr"/>
            <a:r>
              <a:rPr lang="it-IT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Gianluca Padovani</a:t>
            </a:r>
          </a:p>
          <a:p>
            <a:pPr marL="113154" lvl="1" indent="0" algn="ctr">
              <a:buNone/>
            </a:pPr>
            <a:r>
              <a:rPr lang="it-IT" sz="2000" dirty="0" err="1" smtClean="0"/>
              <a:t>Headline</a:t>
            </a:r>
            <a:r>
              <a:rPr lang="it-IT" sz="2000" dirty="0" smtClean="0"/>
              <a:t> (</a:t>
            </a:r>
            <a:r>
              <a:rPr lang="it-IT" sz="2000" dirty="0" err="1" smtClean="0"/>
              <a:t>tw</a:t>
            </a:r>
            <a:r>
              <a:rPr lang="it-IT" sz="2000" dirty="0" smtClean="0"/>
              <a:t>)</a:t>
            </a:r>
            <a:endParaRPr lang="it-IT" sz="2000" dirty="0" smtClean="0"/>
          </a:p>
          <a:p>
            <a:pPr marL="113154" lvl="1" indent="0" algn="ctr">
              <a:buNone/>
            </a:pPr>
            <a:r>
              <a:rPr lang="it-IT" sz="2000" dirty="0" smtClean="0">
                <a:hlinkClick r:id="rId2"/>
              </a:rPr>
              <a:t>gpadovani@gmail.com</a:t>
            </a:r>
            <a:r>
              <a:rPr lang="it-IT" sz="2000" dirty="0" smtClean="0"/>
              <a:t> </a:t>
            </a:r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113154" lvl="1" indent="0" algn="ctr">
              <a:buNone/>
            </a:pPr>
            <a:r>
              <a:rPr lang="it-IT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Marco Arena</a:t>
            </a:r>
          </a:p>
          <a:p>
            <a:pPr marL="113154" lvl="1" indent="0" algn="ctr">
              <a:buNone/>
            </a:pPr>
            <a:r>
              <a:rPr lang="it-IT" sz="2000" dirty="0" smtClean="0"/>
              <a:t>Fondatore dell’</a:t>
            </a:r>
            <a:r>
              <a:rPr lang="it-IT" sz="2000" dirty="0" err="1" smtClean="0"/>
              <a:t>Italian</a:t>
            </a:r>
            <a:r>
              <a:rPr lang="it-IT" sz="2000" dirty="0" smtClean="0"/>
              <a:t> C++ Community</a:t>
            </a:r>
          </a:p>
          <a:p>
            <a:pPr marL="113154" lvl="1" indent="0" algn="ctr">
              <a:buNone/>
            </a:pPr>
            <a:r>
              <a:rPr lang="it-IT" sz="2000" dirty="0" smtClean="0">
                <a:hlinkClick r:id="rId3"/>
              </a:rPr>
              <a:t>marco@italiancpp.org</a:t>
            </a:r>
            <a:endParaRPr lang="it-IT" sz="2000" dirty="0" smtClean="0"/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lvl="1" algn="ctr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113154" lvl="1" indent="0" algn="ctr">
              <a:buNone/>
            </a:pPr>
            <a:r>
              <a:rPr lang="it-IT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Marco Foco</a:t>
            </a:r>
          </a:p>
          <a:p>
            <a:pPr marL="113154" lvl="1" indent="0" algn="ctr">
              <a:buNone/>
            </a:pPr>
            <a:r>
              <a:rPr lang="it-IT" sz="2000" dirty="0" err="1" smtClean="0"/>
              <a:t>Headline</a:t>
            </a:r>
            <a:endParaRPr lang="it-IT" sz="2000" dirty="0" smtClean="0"/>
          </a:p>
          <a:p>
            <a:pPr marL="113154" lvl="1" indent="0" algn="ctr">
              <a:buNone/>
            </a:pPr>
            <a:r>
              <a:rPr lang="it-IT" sz="2000" dirty="0" smtClean="0">
                <a:hlinkClick r:id="rId4"/>
              </a:rPr>
              <a:t>marco.foco@codemachine.it</a:t>
            </a:r>
            <a:r>
              <a:rPr lang="it-IT" sz="2000" dirty="0" smtClean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1525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Presentazione del workshop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50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Y</a:t>
            </a:r>
            <a:r>
              <a:rPr lang="it-IT" dirty="0" err="1" smtClean="0"/>
              <a:t>ahtzee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South Park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8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1: Produttività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anInt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 // </a:t>
            </a:r>
            <a:r>
              <a:rPr lang="it-IT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matic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type-inference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{"hello C++11"}; //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uniform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initialization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auto&amp;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sRef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s;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v {1, 2, 3, 4, 5}; //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initializer_list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(auto i : v) { //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range-based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i &lt;&lt; " "; 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47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Retrospective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>
                <a:cs typeface="Consolas" panose="020B0609020204030204" pitchFamily="49" charset="0"/>
              </a:rPr>
              <a:t>Ci sono tanti auto da poter mettere in giro...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800" dirty="0" smtClean="0"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smtClean="0">
                <a:cs typeface="Consolas" panose="020B0609020204030204" pitchFamily="49" charset="0"/>
              </a:rPr>
              <a:t>Esempi di </a:t>
            </a:r>
            <a:r>
              <a:rPr lang="it-IT" sz="1800" dirty="0" err="1" smtClean="0">
                <a:cs typeface="Consolas" panose="020B0609020204030204" pitchFamily="49" charset="0"/>
              </a:rPr>
              <a:t>range-based</a:t>
            </a:r>
            <a:r>
              <a:rPr lang="it-IT" sz="1800" dirty="0" smtClean="0">
                <a:cs typeface="Consolas" panose="020B0609020204030204" pitchFamily="49" charset="0"/>
              </a:rPr>
              <a:t> for </a:t>
            </a:r>
            <a:r>
              <a:rPr lang="it-IT" sz="1800" dirty="0" err="1" smtClean="0">
                <a:cs typeface="Consolas" panose="020B0609020204030204" pitchFamily="49" charset="0"/>
              </a:rPr>
              <a:t>loop</a:t>
            </a:r>
            <a:r>
              <a:rPr lang="it-IT" sz="1800" dirty="0" smtClean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i = 0u; i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dice.size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(); ++i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dice[i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rdist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rengine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smtClean="0">
                <a:cs typeface="Consolas" panose="020B0609020204030204" pitchFamily="49" charset="0"/>
              </a:rPr>
              <a:t>Diventa:</a:t>
            </a:r>
            <a:endParaRPr lang="it-IT" sz="1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(auto&amp; die : dice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die.value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rdist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rengine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73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2: </a:t>
            </a:r>
            <a:r>
              <a:rPr lang="it-IT" dirty="0" err="1" smtClean="0"/>
              <a:t>Ownership</a:t>
            </a:r>
            <a:r>
              <a:rPr lang="it-IT" dirty="0" smtClean="0"/>
              <a:t> &amp; </a:t>
            </a:r>
            <a:r>
              <a:rPr lang="it-IT" dirty="0" err="1" smtClean="0"/>
              <a:t>Lifetime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tmp1, tmp2;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? a : b;</a:t>
            </a: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CreateVector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flagFromUser</a:t>
            </a:r>
            <a:r>
              <a:rPr lang="it-IT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760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/>
          <p:nvPr/>
        </p:nvSpPr>
        <p:spPr>
          <a:xfrm>
            <a:off x="5152390" y="4185182"/>
            <a:ext cx="2534092" cy="11342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" name="Connettore 2 7"/>
          <p:cNvCxnSpPr>
            <a:endCxn id="3" idx="0"/>
          </p:cNvCxnSpPr>
          <p:nvPr/>
        </p:nvCxnSpPr>
        <p:spPr>
          <a:xfrm>
            <a:off x="2130181" y="3483013"/>
            <a:ext cx="389592" cy="7021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/>
              <a:t>tmp</a:t>
            </a:r>
            <a:endParaRPr lang="it-IT" sz="135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5652120" y="2524582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 smtClean="0"/>
              <a:t>vec</a:t>
            </a:r>
            <a:endParaRPr lang="it-IT" sz="1350" dirty="0"/>
          </a:p>
        </p:txBody>
      </p:sp>
      <p:cxnSp>
        <p:nvCxnSpPr>
          <p:cNvPr id="7" name="Connettore 2 6"/>
          <p:cNvCxnSpPr>
            <a:stCxn id="10" idx="2"/>
          </p:cNvCxnSpPr>
          <p:nvPr/>
        </p:nvCxnSpPr>
        <p:spPr>
          <a:xfrm flipH="1">
            <a:off x="6408444" y="3496817"/>
            <a:ext cx="503817" cy="67137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smtClean="0"/>
              <a:t>tmp1</a:t>
            </a:r>
            <a:endParaRPr lang="it-IT" sz="135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467545" y="2402752"/>
            <a:ext cx="3168352" cy="1296313"/>
          </a:xfrm>
          <a:prstGeom prst="straightConnector1">
            <a:avLst/>
          </a:prstGeom>
          <a:ln w="44450">
            <a:solidFill>
              <a:schemeClr val="accent6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66200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2624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8628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4632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4632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636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6640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2644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86481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/>
          <p:cNvGrpSpPr/>
          <p:nvPr/>
        </p:nvGrpSpPr>
        <p:grpSpPr>
          <a:xfrm>
            <a:off x="1227546" y="4185182"/>
            <a:ext cx="2570641" cy="1134274"/>
            <a:chOff x="1636514" y="4437112"/>
            <a:chExt cx="3427075" cy="1512168"/>
          </a:xfrm>
        </p:grpSpPr>
        <p:sp>
          <p:nvSpPr>
            <p:cNvPr id="3" name="Rectangle 2"/>
            <p:cNvSpPr/>
            <p:nvPr/>
          </p:nvSpPr>
          <p:spPr>
            <a:xfrm>
              <a:off x="1654928" y="4437112"/>
              <a:ext cx="3408661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79291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5928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928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927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39272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19263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19263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99254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99254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79245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79245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59236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59236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039227" y="4437112"/>
              <a:ext cx="0" cy="15121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36514" y="4797153"/>
              <a:ext cx="3402713" cy="80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3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buffer</a:t>
              </a:r>
              <a:endParaRPr lang="en-US" sz="3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69631" y="5486670"/>
            <a:ext cx="685800" cy="44535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5B9100B-4586-474A-AE22-A4912B7A6282}" type="slidenum">
              <a:rPr lang="it-IT" smtClean="0"/>
              <a:t>8</a:t>
            </a:fld>
            <a:endParaRPr lang="it-IT"/>
          </a:p>
        </p:txBody>
      </p:sp>
      <p:sp>
        <p:nvSpPr>
          <p:cNvPr id="46" name="TextBox 44"/>
          <p:cNvSpPr txBox="1"/>
          <p:nvPr/>
        </p:nvSpPr>
        <p:spPr>
          <a:xfrm>
            <a:off x="5152389" y="4469051"/>
            <a:ext cx="2552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buffer</a:t>
            </a:r>
            <a:endParaRPr lang="en-US" sz="3300" dirty="0">
              <a:solidFill>
                <a:srgbClr val="0070C0"/>
              </a:solidFill>
            </a:endParaRPr>
          </a:p>
        </p:txBody>
      </p:sp>
      <p:sp>
        <p:nvSpPr>
          <p:cNvPr id="26" name="Freccia a destra 25"/>
          <p:cNvSpPr/>
          <p:nvPr/>
        </p:nvSpPr>
        <p:spPr>
          <a:xfrm>
            <a:off x="3977855" y="4131169"/>
            <a:ext cx="1122927" cy="11882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100" dirty="0">
                <a:solidFill>
                  <a:schemeClr val="accent5"/>
                </a:solidFill>
              </a:rPr>
              <a:t>Copia</a:t>
            </a:r>
            <a:endParaRPr lang="it-IT" sz="1350" dirty="0">
              <a:solidFill>
                <a:schemeClr val="accent5"/>
              </a:solidFill>
            </a:endParaRPr>
          </a:p>
        </p:txBody>
      </p:sp>
      <p:sp>
        <p:nvSpPr>
          <p:cNvPr id="39" name="Titolo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/>
          <a:lstStyle/>
          <a:p>
            <a:r>
              <a:rPr lang="it-IT" dirty="0" smtClean="0"/>
              <a:t>Value </a:t>
            </a:r>
            <a:r>
              <a:rPr lang="it-IT" dirty="0" err="1" smtClean="0"/>
              <a:t>Semantics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11" grpId="0" animBg="1"/>
      <p:bldP spid="46" grpId="0"/>
      <p:bldP spid="46" grpId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2 7"/>
          <p:cNvCxnSpPr>
            <a:endCxn id="3" idx="0"/>
          </p:cNvCxnSpPr>
          <p:nvPr/>
        </p:nvCxnSpPr>
        <p:spPr>
          <a:xfrm>
            <a:off x="2130181" y="3483013"/>
            <a:ext cx="389592" cy="70216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/>
              <a:t>tmp</a:t>
            </a:r>
            <a:endParaRPr lang="it-IT" sz="135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5652120" y="2524582"/>
            <a:ext cx="2520280" cy="9722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err="1" smtClean="0"/>
              <a:t>vec</a:t>
            </a:r>
            <a:endParaRPr lang="it-IT" sz="1350" dirty="0"/>
          </a:p>
        </p:txBody>
      </p:sp>
      <p:cxnSp>
        <p:nvCxnSpPr>
          <p:cNvPr id="7" name="Connettore 2 6"/>
          <p:cNvCxnSpPr>
            <a:stCxn id="10" idx="2"/>
          </p:cNvCxnSpPr>
          <p:nvPr/>
        </p:nvCxnSpPr>
        <p:spPr>
          <a:xfrm flipH="1">
            <a:off x="2519773" y="3496818"/>
            <a:ext cx="4392488" cy="63435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827585" y="2510778"/>
            <a:ext cx="2520280" cy="9722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300" dirty="0" smtClean="0"/>
              <a:t>tmp1</a:t>
            </a:r>
            <a:endParaRPr lang="it-IT" sz="135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467545" y="2402752"/>
            <a:ext cx="3168352" cy="1296313"/>
          </a:xfrm>
          <a:prstGeom prst="straightConnector1">
            <a:avLst/>
          </a:prstGeom>
          <a:ln w="44450">
            <a:solidFill>
              <a:schemeClr val="accent6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41358" y="4185182"/>
            <a:ext cx="2556829" cy="113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5963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9673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9673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7971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971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975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3975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9979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9979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5983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5983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987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19872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79913" y="4185182"/>
            <a:ext cx="0" cy="113427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27546" y="4455248"/>
            <a:ext cx="2552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buffer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4294967295"/>
          </p:nvPr>
        </p:nvSpPr>
        <p:spPr>
          <a:xfrm>
            <a:off x="8469631" y="5486670"/>
            <a:ext cx="685800" cy="44535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5B9100B-4586-474A-AE22-A4912B7A6282}" type="slidenum">
              <a:rPr lang="it-IT" smtClean="0"/>
              <a:t>9</a:t>
            </a:fld>
            <a:endParaRPr lang="it-IT"/>
          </a:p>
        </p:txBody>
      </p: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822960" y="135178"/>
            <a:ext cx="7543800" cy="1048247"/>
          </a:xfrm>
        </p:spPr>
        <p:txBody>
          <a:bodyPr/>
          <a:lstStyle/>
          <a:p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4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italiancpp">
  <a:themeElements>
    <a:clrScheme name="ItalianCppSchem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C7DD"/>
      </a:accent1>
      <a:accent2>
        <a:srgbClr val="2945A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aliancpp" id="{8A7511A8-9363-487C-899A-40C33F7DA6D2}" vid="{FC2627AE-08F0-4CB0-BA39-CAF4A3E6E2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italiancpp</Template>
  <TotalTime>62</TotalTime>
  <Words>363</Words>
  <Application>Microsoft Office PowerPoint</Application>
  <PresentationFormat>Presentazione su schermo 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Corbel</vt:lpstr>
      <vt:lpstr>Trebuchet MS</vt:lpstr>
      <vt:lpstr>italiancpp</vt:lpstr>
      <vt:lpstr>Workshop: C++  From '90 to '14</vt:lpstr>
      <vt:lpstr>Chi siamo</vt:lpstr>
      <vt:lpstr>Presentazione del workshop</vt:lpstr>
      <vt:lpstr>Yahtzee</vt:lpstr>
      <vt:lpstr>Parte 1: Produttività</vt:lpstr>
      <vt:lpstr>Retrospective 1</vt:lpstr>
      <vt:lpstr>Parte 2: Ownership &amp; Lifetime</vt:lpstr>
      <vt:lpstr>Value Semantics</vt:lpstr>
      <vt:lpstr>Move Semantics</vt:lpstr>
      <vt:lpstr>Parte 2: Ownership &amp; Lifetime</vt:lpstr>
      <vt:lpstr>Parte 2: Ownership &amp; Lifetime</vt:lpstr>
      <vt:lpstr>Adesso tocca a voi!</vt:lpstr>
      <vt:lpstr>Retrospective 2</vt:lpstr>
      <vt:lpstr>Retrospective 2</vt:lpstr>
      <vt:lpstr>Parte 3: Algoritmi &amp; Lambdas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C++  From '90 to '14</dc:title>
  <dc:creator>Marco Arena</dc:creator>
  <cp:lastModifiedBy>Marco Arena</cp:lastModifiedBy>
  <cp:revision>29</cp:revision>
  <dcterms:created xsi:type="dcterms:W3CDTF">2014-10-11T14:27:13Z</dcterms:created>
  <dcterms:modified xsi:type="dcterms:W3CDTF">2014-10-18T13:29:12Z</dcterms:modified>
</cp:coreProperties>
</file>