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5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28" baseline="0">
                <a:solidFill>
                  <a:srgbClr val="2945A4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463" cap="none" spc="113" baseline="0">
                <a:solidFill>
                  <a:schemeClr val="tx2"/>
                </a:solidFill>
                <a:latin typeface="+mj-lt"/>
              </a:defRPr>
            </a:lvl1pPr>
            <a:lvl2pPr marL="257168" indent="0" algn="ctr">
              <a:buNone/>
              <a:defRPr sz="1350"/>
            </a:lvl2pPr>
            <a:lvl3pPr marL="514337" indent="0" algn="ctr">
              <a:buNone/>
              <a:defRPr sz="1350"/>
            </a:lvl3pPr>
            <a:lvl4pPr marL="771506" indent="0" algn="ctr">
              <a:buNone/>
              <a:defRPr sz="1125"/>
            </a:lvl4pPr>
            <a:lvl5pPr marL="1028675" indent="0" algn="ctr">
              <a:buNone/>
              <a:defRPr sz="1125"/>
            </a:lvl5pPr>
            <a:lvl6pPr marL="1285843" indent="0" algn="ctr">
              <a:buNone/>
              <a:defRPr sz="1125"/>
            </a:lvl6pPr>
            <a:lvl7pPr marL="1543012" indent="0" algn="ctr">
              <a:buNone/>
              <a:defRPr sz="1125"/>
            </a:lvl7pPr>
            <a:lvl8pPr marL="1800180" indent="0" algn="ctr">
              <a:buNone/>
              <a:defRPr sz="1125"/>
            </a:lvl8pPr>
            <a:lvl9pPr marL="2057348" indent="0" algn="ctr">
              <a:buNone/>
              <a:defRPr sz="1125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400089"/>
            <a:ext cx="2261963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223260" y="1213769"/>
            <a:ext cx="22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0" dirty="0" smtClean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  <a:endParaRPr lang="it-IT" sz="1800" b="0" dirty="0">
              <a:solidFill>
                <a:srgbClr val="2945A4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>
            <a:noAutofit/>
          </a:bodyPr>
          <a:lstStyle>
            <a:lvl1pPr marL="0">
              <a:defRPr sz="44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35203"/>
            <a:ext cx="7543800" cy="4926121"/>
          </a:xfrm>
        </p:spPr>
        <p:txBody>
          <a:bodyPr/>
          <a:lstStyle>
            <a:lvl1pPr marL="135728" indent="-135728"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9"/>
          <p:cNvCxnSpPr/>
          <p:nvPr/>
        </p:nvCxnSpPr>
        <p:spPr>
          <a:xfrm>
            <a:off x="895149" y="125049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3278"/>
            <a:ext cx="7543800" cy="1048247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3258"/>
            <a:ext cx="75438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143"/>
            <a:ext cx="75438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0" y="6420461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25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1125" baseline="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1125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514337" rtl="0" eaLnBrk="1" latinLnBrk="0" hangingPunct="1">
        <a:lnSpc>
          <a:spcPct val="85000"/>
        </a:lnSpc>
        <a:spcBef>
          <a:spcPct val="0"/>
        </a:spcBef>
        <a:buNone/>
        <a:defRPr sz="2700" kern="1200" spc="-28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51434" indent="-51434" algn="l" defTabSz="514337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16022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18889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21757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24624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18734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31232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43729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56226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@italiancpp.org" TargetMode="External"/><Relationship Id="rId2" Type="http://schemas.openxmlformats.org/officeDocument/2006/relationships/hyperlink" Target="mailto:gpadov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co.foco@codemachine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5038" y="1968512"/>
            <a:ext cx="7543800" cy="1038153"/>
          </a:xfrm>
        </p:spPr>
        <p:txBody>
          <a:bodyPr/>
          <a:lstStyle/>
          <a:p>
            <a:r>
              <a:rPr lang="en-US" dirty="0" smtClean="0"/>
              <a:t>Workshop: C</a:t>
            </a:r>
            <a:r>
              <a:rPr lang="en-US" dirty="0"/>
              <a:t>++  From '90 to '14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5038" y="3043606"/>
            <a:ext cx="7543800" cy="857250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Gianluca Padovani, Marco Arena, Marco Foco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71" y="3617730"/>
            <a:ext cx="6223724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2: </a:t>
            </a:r>
            <a:r>
              <a:rPr lang="it-IT" dirty="0" err="1"/>
              <a:t>Ownership</a:t>
            </a:r>
            <a:r>
              <a:rPr lang="it-IT" dirty="0"/>
              <a:t> &amp; </a:t>
            </a:r>
            <a:r>
              <a:rPr lang="it-IT" dirty="0" err="1"/>
              <a:t>Lifetime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60" y="1539242"/>
            <a:ext cx="785622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unique_ptr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unique_ptr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Widget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{800, 600,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C++14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: return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make_unique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IWidget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&gt;(800, 600, true);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theSameWidget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move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); </a:t>
            </a:r>
            <a:endParaRPr lang="en-US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8000"/>
                </a:solidFill>
                <a:latin typeface="Consolas"/>
              </a:rPr>
              <a:t>// auto </a:t>
            </a:r>
            <a:r>
              <a:rPr lang="it-IT" dirty="0" err="1" smtClean="0">
                <a:solidFill>
                  <a:srgbClr val="008000"/>
                </a:solidFill>
                <a:latin typeface="Consolas"/>
              </a:rPr>
              <a:t>wrong</a:t>
            </a:r>
            <a:r>
              <a:rPr lang="it-IT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=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widget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; // errore, </a:t>
            </a:r>
            <a:r>
              <a:rPr lang="it-IT" b="1" dirty="0">
                <a:solidFill>
                  <a:srgbClr val="008000"/>
                </a:solidFill>
                <a:latin typeface="Consolas"/>
              </a:rPr>
              <a:t>non è copiabile</a:t>
            </a:r>
          </a:p>
        </p:txBody>
      </p:sp>
    </p:spTree>
    <p:extLst>
      <p:ext uri="{BB962C8B-B14F-4D97-AF65-F5344CB8AC3E}">
        <p14:creationId xmlns:p14="http://schemas.microsoft.com/office/powerpoint/2010/main" val="418759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Retrospective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335203"/>
            <a:ext cx="8016240" cy="4926121"/>
          </a:xfrm>
        </p:spPr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>
                <a:cs typeface="Consolas" panose="020B0609020204030204" pitchFamily="49" charset="0"/>
              </a:rPr>
              <a:t>Qui gestiamo a mano la memoria: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short* ranks = new unsigned short[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maxDiceValue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CalculateRanks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(dice, ranks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cs typeface="Consolas" panose="020B0609020204030204" pitchFamily="49" charset="0"/>
              </a:rPr>
              <a:t>Usiamo</a:t>
            </a:r>
            <a:r>
              <a:rPr lang="en-US" sz="1800" dirty="0" smtClean="0">
                <a:cs typeface="Consolas" panose="020B0609020204030204" pitchFamily="49" charset="0"/>
              </a:rPr>
              <a:t> un vector e </a:t>
            </a:r>
            <a:r>
              <a:rPr lang="en-US" sz="1800" dirty="0" err="1" smtClean="0">
                <a:cs typeface="Consolas" panose="020B0609020204030204" pitchFamily="49" charset="0"/>
              </a:rPr>
              <a:t>confidiamo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cs typeface="Consolas" panose="020B0609020204030204" pitchFamily="49" charset="0"/>
              </a:rPr>
              <a:t>nella</a:t>
            </a:r>
            <a:r>
              <a:rPr lang="en-US" sz="1800" dirty="0" smtClean="0">
                <a:cs typeface="Consolas" panose="020B0609020204030204" pitchFamily="49" charset="0"/>
              </a:rPr>
              <a:t> move-semantics (o </a:t>
            </a:r>
            <a:r>
              <a:rPr lang="en-US" sz="1800" dirty="0" err="1" smtClean="0">
                <a:cs typeface="Consolas" panose="020B0609020204030204" pitchFamily="49" charset="0"/>
              </a:rPr>
              <a:t>nell’RVO</a:t>
            </a:r>
            <a:r>
              <a:rPr lang="en-US" sz="1800" dirty="0" smtClean="0">
                <a:cs typeface="Consolas" panose="020B0609020204030204" pitchFamily="49" charset="0"/>
              </a:rPr>
              <a:t>, se </a:t>
            </a:r>
            <a:r>
              <a:rPr lang="en-US" sz="1800" dirty="0" err="1" smtClean="0">
                <a:cs typeface="Consolas" panose="020B0609020204030204" pitchFamily="49" charset="0"/>
              </a:rPr>
              <a:t>siamo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cs typeface="Consolas" panose="020B0609020204030204" pitchFamily="49" charset="0"/>
              </a:rPr>
              <a:t>fortunati</a:t>
            </a:r>
            <a:r>
              <a:rPr lang="en-US" sz="1800" dirty="0" smtClean="0">
                <a:cs typeface="Consolas" panose="020B0609020204030204" pitchFamily="49" charset="0"/>
              </a:rPr>
              <a:t>):</a:t>
            </a:r>
            <a:endParaRPr lang="en-US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ranks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CalculateRanks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(dice,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maxDiceValue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Invece che avere una cascata di IF, possiamo gestire le regole come classi che rispettano un’interfaccia: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IRule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gestione automatica della memoria</a:t>
            </a:r>
          </a:p>
        </p:txBody>
      </p:sp>
    </p:spTree>
    <p:extLst>
      <p:ext uri="{BB962C8B-B14F-4D97-AF65-F5344CB8AC3E}">
        <p14:creationId xmlns:p14="http://schemas.microsoft.com/office/powerpoint/2010/main" val="226994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Retrospective</a:t>
            </a:r>
            <a:r>
              <a:rPr lang="it-IT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Non so se vi siete accorti di alcune classi con costruttori di copia e distruttori inutili…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other.scores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::~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it-IT" sz="2400" dirty="0" smtClean="0">
                <a:cs typeface="Consolas" panose="020B0609020204030204" pitchFamily="49" charset="0"/>
              </a:rPr>
              <a:t>Non servono! Osserviamo la </a:t>
            </a:r>
            <a:r>
              <a:rPr lang="it-IT" sz="2400" dirty="0" err="1" smtClean="0">
                <a:cs typeface="Consolas" panose="020B0609020204030204" pitchFamily="49" charset="0"/>
              </a:rPr>
              <a:t>Rule</a:t>
            </a:r>
            <a:r>
              <a:rPr lang="it-IT" sz="2400" dirty="0" smtClean="0">
                <a:cs typeface="Consolas" panose="020B0609020204030204" pitchFamily="49" charset="0"/>
              </a:rPr>
              <a:t> of Zero:</a:t>
            </a:r>
            <a:endParaRPr lang="it-IT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it-IT" sz="1600" dirty="0"/>
              <a:t>Se una classe ha a che fare </a:t>
            </a:r>
            <a:r>
              <a:rPr lang="it-IT" sz="1600" b="1" dirty="0"/>
              <a:t>esclusivamente</a:t>
            </a:r>
            <a:r>
              <a:rPr lang="it-IT" sz="1600" dirty="0"/>
              <a:t> </a:t>
            </a:r>
            <a:r>
              <a:rPr lang="it-IT" sz="1600" b="1" dirty="0"/>
              <a:t>con l’</a:t>
            </a:r>
            <a:r>
              <a:rPr lang="it-IT" sz="1600" b="1" dirty="0" err="1"/>
              <a:t>ownership</a:t>
            </a:r>
            <a:r>
              <a:rPr lang="it-IT" sz="1600" b="1" dirty="0"/>
              <a:t> </a:t>
            </a:r>
            <a:r>
              <a:rPr lang="it-IT" sz="1600" dirty="0"/>
              <a:t>(e.g. un </a:t>
            </a:r>
            <a:r>
              <a:rPr lang="it-IT" sz="1600" dirty="0" err="1"/>
              <a:t>vector</a:t>
            </a:r>
            <a:r>
              <a:rPr lang="it-IT" sz="1600" dirty="0"/>
              <a:t>) allora può personalizzare distruttore, costruttori di copia/</a:t>
            </a:r>
            <a:r>
              <a:rPr lang="it-IT" sz="1600" dirty="0" err="1"/>
              <a:t>move</a:t>
            </a:r>
            <a:r>
              <a:rPr lang="it-IT" sz="1600" dirty="0"/>
              <a:t>, operatori di assegnazione (copia/</a:t>
            </a:r>
            <a:r>
              <a:rPr lang="it-IT" sz="1600" dirty="0" err="1"/>
              <a:t>move</a:t>
            </a:r>
            <a:r>
              <a:rPr lang="it-IT" sz="1600" dirty="0"/>
              <a:t>).</a:t>
            </a:r>
          </a:p>
          <a:p>
            <a:pPr marL="0" indent="0" algn="just">
              <a:buNone/>
            </a:pPr>
            <a:r>
              <a:rPr lang="it-IT" sz="1600" dirty="0"/>
              <a:t>Altrimenti (e.g. una classe di dominio) </a:t>
            </a:r>
            <a:r>
              <a:rPr lang="it-IT" sz="1600" u="sng" dirty="0"/>
              <a:t>non deve personalizzarne alcuno </a:t>
            </a:r>
            <a:r>
              <a:rPr lang="it-IT" sz="1600" dirty="0"/>
              <a:t>(il compilatore crea per noi quelli di default – </a:t>
            </a:r>
            <a:r>
              <a:rPr lang="it-IT" sz="1600" i="1" dirty="0" err="1"/>
              <a:t>member-wise</a:t>
            </a:r>
            <a:r>
              <a:rPr lang="it-IT" sz="1600" dirty="0"/>
              <a:t>).</a:t>
            </a:r>
          </a:p>
          <a:p>
            <a:pPr algn="just"/>
            <a:endParaRPr lang="it-IT" sz="1600" dirty="0"/>
          </a:p>
          <a:p>
            <a:pPr marL="0" indent="0" algn="ctr">
              <a:buNone/>
            </a:pPr>
            <a:r>
              <a:rPr lang="it-IT" sz="1600" dirty="0"/>
              <a:t>Un caso particolare del </a:t>
            </a:r>
            <a:r>
              <a:rPr lang="it-IT" sz="1600" i="1" dirty="0"/>
              <a:t>Single </a:t>
            </a:r>
            <a:r>
              <a:rPr lang="it-IT" sz="1600" i="1" dirty="0" err="1"/>
              <a:t>Responsability</a:t>
            </a:r>
            <a:r>
              <a:rPr lang="it-IT" sz="1600" i="1" dirty="0"/>
              <a:t> </a:t>
            </a:r>
            <a:r>
              <a:rPr lang="it-IT" sz="1600" i="1" dirty="0" err="1"/>
              <a:t>Principle</a:t>
            </a:r>
            <a:endParaRPr lang="it-IT" sz="1600" i="1" dirty="0"/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2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2: </a:t>
            </a:r>
            <a:r>
              <a:rPr lang="it-IT" dirty="0" smtClean="0"/>
              <a:t>Algoritmi &amp; </a:t>
            </a:r>
            <a:r>
              <a:rPr lang="it-IT" dirty="0" err="1" smtClean="0"/>
              <a:t>Lambdas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22960" y="1559898"/>
            <a:ext cx="76276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CountEven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vector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count_if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), [](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		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%2 ==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	});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36220" y="3050962"/>
            <a:ext cx="875538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7938">
              <a:buAutoNum type="arabicPeriod"/>
            </a:pPr>
            <a:r>
              <a:rPr lang="it-IT" sz="2400" dirty="0"/>
              <a:t> Funzioni anonime </a:t>
            </a:r>
            <a:r>
              <a:rPr lang="it-IT" sz="2400" dirty="0" err="1"/>
              <a:t>stateless</a:t>
            </a:r>
            <a:r>
              <a:rPr lang="it-IT" sz="2400" dirty="0"/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castabili</a:t>
            </a:r>
            <a:r>
              <a:rPr lang="it-IT" sz="2400" dirty="0" smtClean="0"/>
              <a:t> </a:t>
            </a:r>
            <a:r>
              <a:rPr lang="it-IT" sz="2400" dirty="0"/>
              <a:t>a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pointers</a:t>
            </a:r>
            <a:r>
              <a:rPr lang="it-IT" sz="2400" dirty="0"/>
              <a:t>):</a:t>
            </a:r>
          </a:p>
          <a:p>
            <a:pPr marL="457200" indent="-7938">
              <a:buAutoNum type="arabicPeriod"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find_if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[](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%2 == 0;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});</a:t>
            </a:r>
          </a:p>
          <a:p>
            <a:pPr marL="447675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57200" indent="-7938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7938">
              <a:buFont typeface="+mj-lt"/>
              <a:buAutoNum type="arabicPeriod" startAt="2"/>
            </a:pPr>
            <a:r>
              <a:rPr lang="it-IT" sz="2400" dirty="0"/>
              <a:t>  </a:t>
            </a:r>
            <a:r>
              <a:rPr lang="it-IT" sz="2400" dirty="0" err="1"/>
              <a:t>Closures</a:t>
            </a:r>
            <a:r>
              <a:rPr lang="it-IT" sz="2400" dirty="0"/>
              <a:t> </a:t>
            </a:r>
            <a:r>
              <a:rPr lang="it-IT" sz="2400" dirty="0" smtClean="0"/>
              <a:t>(con accesso a variabili </a:t>
            </a:r>
            <a:r>
              <a:rPr lang="it-IT" sz="2400" dirty="0"/>
              <a:t>nello scope):</a:t>
            </a:r>
          </a:p>
          <a:p>
            <a:pPr marL="457200" indent="-7938">
              <a:buFont typeface="+mj-lt"/>
              <a:buAutoNum type="arabicPeriod" startAt="2"/>
            </a:pPr>
            <a:endParaRPr lang="it-IT" sz="300" dirty="0" smtClean="0"/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2;</a:t>
            </a: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err="1">
                <a:solidFill>
                  <a:srgbClr val="880000"/>
                </a:solidFill>
                <a:latin typeface="Consolas"/>
              </a:rPr>
              <a:t>for_each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5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), [&amp;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 { </a:t>
            </a:r>
            <a:endParaRPr lang="en-US" sz="1500" dirty="0" smtClean="0">
              <a:solidFill>
                <a:prstClr val="black"/>
              </a:solidFill>
              <a:latin typeface="Consolas"/>
            </a:endParaRP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500" dirty="0" smtClean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; </a:t>
            </a:r>
            <a:endParaRPr lang="en-US" sz="1500" dirty="0" smtClean="0">
              <a:solidFill>
                <a:prstClr val="black"/>
              </a:solidFill>
              <a:latin typeface="Consolas"/>
            </a:endParaRP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}); 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746104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Chi siamo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564205"/>
            <a:ext cx="7543800" cy="3694591"/>
          </a:xfrm>
        </p:spPr>
        <p:txBody>
          <a:bodyPr>
            <a:noAutofit/>
          </a:bodyPr>
          <a:lstStyle/>
          <a:p>
            <a:pPr algn="ctr"/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Gianluca Padovani</a:t>
            </a:r>
          </a:p>
          <a:p>
            <a:pPr marL="113154" lvl="1" indent="0" algn="ctr">
              <a:buNone/>
            </a:pPr>
            <a:r>
              <a:rPr lang="it-IT" sz="2000" dirty="0" err="1" smtClean="0"/>
              <a:t>Headline</a:t>
            </a:r>
            <a:endParaRPr lang="it-IT" sz="2000" dirty="0" smtClean="0"/>
          </a:p>
          <a:p>
            <a:pPr marL="113154" lvl="1" indent="0" algn="ctr">
              <a:buNone/>
            </a:pPr>
            <a:r>
              <a:rPr lang="it-IT" sz="2000" dirty="0" smtClean="0">
                <a:hlinkClick r:id="rId2"/>
              </a:rPr>
              <a:t>gpadovani@gmail.com</a:t>
            </a:r>
            <a:r>
              <a:rPr lang="it-IT" sz="2000" dirty="0" smtClean="0"/>
              <a:t> </a:t>
            </a:r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113154" lvl="1" indent="0" algn="ctr">
              <a:buNone/>
            </a:pPr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Marco Arena</a:t>
            </a:r>
          </a:p>
          <a:p>
            <a:pPr marL="113154" lvl="1" indent="0" algn="ctr">
              <a:buNone/>
            </a:pPr>
            <a:r>
              <a:rPr lang="it-IT" sz="2000" dirty="0" smtClean="0"/>
              <a:t>Fondatore dell’</a:t>
            </a:r>
            <a:r>
              <a:rPr lang="it-IT" sz="2000" dirty="0" err="1" smtClean="0"/>
              <a:t>Italian</a:t>
            </a:r>
            <a:r>
              <a:rPr lang="it-IT" sz="2000" dirty="0" smtClean="0"/>
              <a:t> C++ Community</a:t>
            </a:r>
          </a:p>
          <a:p>
            <a:pPr marL="113154" lvl="1" indent="0" algn="ctr">
              <a:buNone/>
            </a:pPr>
            <a:r>
              <a:rPr lang="it-IT" sz="2000" dirty="0" smtClean="0">
                <a:hlinkClick r:id="rId3"/>
              </a:rPr>
              <a:t>marco@italiancpp.org</a:t>
            </a:r>
            <a:endParaRPr lang="it-IT" sz="20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113154" lvl="1" indent="0" algn="ctr">
              <a:buNone/>
            </a:pPr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Marco Foco</a:t>
            </a:r>
          </a:p>
          <a:p>
            <a:pPr marL="113154" lvl="1" indent="0" algn="ctr">
              <a:buNone/>
            </a:pPr>
            <a:r>
              <a:rPr lang="it-IT" sz="2000" dirty="0" err="1" smtClean="0"/>
              <a:t>Headline</a:t>
            </a:r>
            <a:endParaRPr lang="it-IT" sz="2000" dirty="0" smtClean="0"/>
          </a:p>
          <a:p>
            <a:pPr marL="113154" lvl="1" indent="0" algn="ctr">
              <a:buNone/>
            </a:pPr>
            <a:r>
              <a:rPr lang="it-IT" sz="2000" dirty="0" smtClean="0">
                <a:hlinkClick r:id="rId4"/>
              </a:rPr>
              <a:t>marco.foco@codemachine.it</a:t>
            </a:r>
            <a:r>
              <a:rPr lang="it-IT" sz="2000" dirty="0" smtClean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1525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C++11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Due parole sul C++11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980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1: Produttività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anInt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 // </a:t>
            </a:r>
            <a:r>
              <a:rPr lang="it-IT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matic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type-inference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{"hello C++11"};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auto&amp;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sRef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s;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 {1, 2, 3, 4, 5};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(auto i : v) {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range-based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i &lt;&lt; " "; 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47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Retrospective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Ci sono tanti auto da poter mettere in giro...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800" dirty="0" smtClean="0"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Esempi di </a:t>
            </a:r>
            <a:r>
              <a:rPr lang="it-IT" sz="1800" dirty="0" err="1" smtClean="0">
                <a:cs typeface="Consolas" panose="020B0609020204030204" pitchFamily="49" charset="0"/>
              </a:rPr>
              <a:t>range-based</a:t>
            </a:r>
            <a:r>
              <a:rPr lang="it-IT" sz="1800" dirty="0" smtClean="0">
                <a:cs typeface="Consolas" panose="020B0609020204030204" pitchFamily="49" charset="0"/>
              </a:rPr>
              <a:t> for </a:t>
            </a:r>
            <a:r>
              <a:rPr lang="it-IT" sz="1800" dirty="0" err="1" smtClean="0">
                <a:cs typeface="Consolas" panose="020B0609020204030204" pitchFamily="49" charset="0"/>
              </a:rPr>
              <a:t>loop</a:t>
            </a:r>
            <a:r>
              <a:rPr lang="it-IT" sz="1800" dirty="0" smtClean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i = 0u; i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dice.size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(); ++i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dice[i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rdist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rengine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smtClean="0">
                <a:cs typeface="Consolas" panose="020B0609020204030204" pitchFamily="49" charset="0"/>
              </a:rPr>
              <a:t>Diventa:</a:t>
            </a:r>
            <a:endParaRPr lang="it-IT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(auto&amp; die : dice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die.value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rdist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rengine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73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2: </a:t>
            </a:r>
            <a:r>
              <a:rPr lang="it-IT" dirty="0" err="1" smtClean="0"/>
              <a:t>Ownership</a:t>
            </a:r>
            <a:r>
              <a:rPr lang="it-IT" dirty="0" smtClean="0"/>
              <a:t> &amp; </a:t>
            </a:r>
            <a:r>
              <a:rPr lang="it-IT" dirty="0" err="1" smtClean="0"/>
              <a:t>Lifetime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tmp1, tmp2;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? a : b;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flagFromUser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760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/>
          <p:nvPr/>
        </p:nvSpPr>
        <p:spPr>
          <a:xfrm>
            <a:off x="5152390" y="4185182"/>
            <a:ext cx="2534092" cy="1134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" name="Connettore 2 7"/>
          <p:cNvCxnSpPr>
            <a:endCxn id="3" idx="0"/>
          </p:cNvCxnSpPr>
          <p:nvPr/>
        </p:nvCxnSpPr>
        <p:spPr>
          <a:xfrm>
            <a:off x="2130181" y="3483013"/>
            <a:ext cx="389592" cy="7021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/>
              <a:t>tmp</a:t>
            </a:r>
            <a:endParaRPr lang="it-IT" sz="135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652120" y="2524582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 smtClean="0"/>
              <a:t>vec</a:t>
            </a:r>
            <a:endParaRPr lang="it-IT" sz="1350" dirty="0"/>
          </a:p>
        </p:txBody>
      </p:sp>
      <p:cxnSp>
        <p:nvCxnSpPr>
          <p:cNvPr id="7" name="Connettore 2 6"/>
          <p:cNvCxnSpPr>
            <a:stCxn id="10" idx="2"/>
          </p:cNvCxnSpPr>
          <p:nvPr/>
        </p:nvCxnSpPr>
        <p:spPr>
          <a:xfrm flipH="1">
            <a:off x="6408444" y="3496817"/>
            <a:ext cx="503817" cy="67137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smtClean="0"/>
              <a:t>tmp1</a:t>
            </a:r>
            <a:endParaRPr lang="it-IT" sz="135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467545" y="2402752"/>
            <a:ext cx="3168352" cy="1296313"/>
          </a:xfrm>
          <a:prstGeom prst="straightConnector1">
            <a:avLst/>
          </a:prstGeom>
          <a:ln w="44450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66200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2624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8628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4632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632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636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6640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2644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8648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/>
          <p:cNvGrpSpPr/>
          <p:nvPr/>
        </p:nvGrpSpPr>
        <p:grpSpPr>
          <a:xfrm>
            <a:off x="1227546" y="4185182"/>
            <a:ext cx="2570641" cy="1134274"/>
            <a:chOff x="1636514" y="4437112"/>
            <a:chExt cx="3427075" cy="1512168"/>
          </a:xfrm>
        </p:grpSpPr>
        <p:sp>
          <p:nvSpPr>
            <p:cNvPr id="3" name="Rectangle 2"/>
            <p:cNvSpPr/>
            <p:nvPr/>
          </p:nvSpPr>
          <p:spPr>
            <a:xfrm>
              <a:off x="1654928" y="4437112"/>
              <a:ext cx="3408661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79291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5928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928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927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3927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19263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19263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99254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99254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79245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9245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9236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59236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039227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36514" y="4797153"/>
              <a:ext cx="3402713" cy="80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3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buffer</a:t>
              </a:r>
              <a:endParaRPr lang="en-US" sz="3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7</a:t>
            </a:fld>
            <a:endParaRPr lang="it-IT"/>
          </a:p>
        </p:txBody>
      </p:sp>
      <p:sp>
        <p:nvSpPr>
          <p:cNvPr id="46" name="TextBox 44"/>
          <p:cNvSpPr txBox="1"/>
          <p:nvPr/>
        </p:nvSpPr>
        <p:spPr>
          <a:xfrm>
            <a:off x="5152389" y="4469051"/>
            <a:ext cx="2552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buffer</a:t>
            </a:r>
            <a:endParaRPr lang="en-US" sz="3300" dirty="0">
              <a:solidFill>
                <a:srgbClr val="0070C0"/>
              </a:solidFill>
            </a:endParaRPr>
          </a:p>
        </p:txBody>
      </p:sp>
      <p:sp>
        <p:nvSpPr>
          <p:cNvPr id="26" name="Freccia a destra 25"/>
          <p:cNvSpPr/>
          <p:nvPr/>
        </p:nvSpPr>
        <p:spPr>
          <a:xfrm>
            <a:off x="3977855" y="4131169"/>
            <a:ext cx="1122927" cy="11882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100" dirty="0">
                <a:solidFill>
                  <a:schemeClr val="accent5"/>
                </a:solidFill>
              </a:rPr>
              <a:t>Copia</a:t>
            </a:r>
            <a:endParaRPr lang="it-IT" sz="1350" dirty="0">
              <a:solidFill>
                <a:schemeClr val="accent5"/>
              </a:solidFill>
            </a:endParaRPr>
          </a:p>
        </p:txBody>
      </p:sp>
      <p:sp>
        <p:nvSpPr>
          <p:cNvPr id="39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 smtClean="0"/>
              <a:t>Value </a:t>
            </a:r>
            <a:r>
              <a:rPr lang="it-IT" dirty="0" err="1" smtClean="0"/>
              <a:t>Semantics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11" grpId="0" animBg="1"/>
      <p:bldP spid="46" grpId="0"/>
      <p:bldP spid="46" grpId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>
            <a:endCxn id="3" idx="0"/>
          </p:cNvCxnSpPr>
          <p:nvPr/>
        </p:nvCxnSpPr>
        <p:spPr>
          <a:xfrm>
            <a:off x="2130181" y="3483013"/>
            <a:ext cx="389592" cy="7021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/>
              <a:t>tmp</a:t>
            </a:r>
            <a:endParaRPr lang="it-IT" sz="135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652120" y="2524582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 smtClean="0"/>
              <a:t>vec</a:t>
            </a:r>
            <a:endParaRPr lang="it-IT" sz="1350" dirty="0"/>
          </a:p>
        </p:txBody>
      </p:sp>
      <p:cxnSp>
        <p:nvCxnSpPr>
          <p:cNvPr id="7" name="Connettore 2 6"/>
          <p:cNvCxnSpPr>
            <a:stCxn id="10" idx="2"/>
          </p:cNvCxnSpPr>
          <p:nvPr/>
        </p:nvCxnSpPr>
        <p:spPr>
          <a:xfrm flipH="1">
            <a:off x="2519773" y="3496818"/>
            <a:ext cx="4392488" cy="63435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smtClean="0"/>
              <a:t>tmp1</a:t>
            </a:r>
            <a:endParaRPr lang="it-IT" sz="135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467545" y="2402752"/>
            <a:ext cx="3168352" cy="1296313"/>
          </a:xfrm>
          <a:prstGeom prst="straightConnector1">
            <a:avLst/>
          </a:prstGeom>
          <a:ln w="44450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1358" y="4185182"/>
            <a:ext cx="2556829" cy="113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596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67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967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7971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971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975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975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979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9979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598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98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987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987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7991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27546" y="4455248"/>
            <a:ext cx="2552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8</a:t>
            </a:fld>
            <a:endParaRPr lang="it-IT"/>
          </a:p>
        </p:txBody>
      </p: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23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8384" y="1767215"/>
            <a:ext cx="7787208" cy="339491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{800, 600,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807720" y="4540414"/>
            <a:ext cx="1223826" cy="324078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613837" y="4376901"/>
            <a:ext cx="4320480" cy="486117"/>
          </a:xfrm>
          <a:prstGeom prst="wedgeRectCallout">
            <a:avLst>
              <a:gd name="adj1" fmla="val -84184"/>
              <a:gd name="adj2" fmla="val -3832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700" i="1" dirty="0" err="1">
                <a:latin typeface="Consolas" pitchFamily="49" charset="0"/>
                <a:cs typeface="Consolas" pitchFamily="49" charset="0"/>
              </a:rPr>
              <a:t>throw</a:t>
            </a:r>
            <a:r>
              <a:rPr lang="it-IT" sz="27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i="1" dirty="0" err="1">
                <a:latin typeface="Consolas" pitchFamily="49" charset="0"/>
                <a:cs typeface="Consolas" pitchFamily="49" charset="0"/>
              </a:rPr>
              <a:t>exception</a:t>
            </a:r>
            <a:endParaRPr lang="en-US" sz="27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9</a:t>
            </a:fld>
            <a:endParaRPr lang="it-IT"/>
          </a:p>
        </p:txBody>
      </p:sp>
      <p:pic>
        <p:nvPicPr>
          <p:cNvPr id="8" name="Picture 4" descr="http://1.bp.blogspot.com/-pxLDcW71ugw/UA3_vzn79YI/AAAAAAAABGM/zGXqKmhNfnY/s1600/tumblr_m6x6baGOYs1rugtvpo1_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77" y="1933207"/>
            <a:ext cx="2303692" cy="18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/>
              <a:t>Parte 2: </a:t>
            </a:r>
            <a:r>
              <a:rPr lang="it-IT" dirty="0" err="1"/>
              <a:t>Ownership</a:t>
            </a:r>
            <a:r>
              <a:rPr lang="it-IT" dirty="0"/>
              <a:t> &amp; </a:t>
            </a:r>
            <a:r>
              <a:rPr lang="it-IT" dirty="0" err="1"/>
              <a:t>Lifetime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65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italiancpp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liancpp" id="{8A7511A8-9363-487C-899A-40C33F7DA6D2}" vid="{FC2627AE-08F0-4CB0-BA39-CAF4A3E6E2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italiancpp</Template>
  <TotalTime>46</TotalTime>
  <Words>358</Words>
  <Application>Microsoft Office PowerPoint</Application>
  <PresentationFormat>Presentazione su schermo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Corbel</vt:lpstr>
      <vt:lpstr>Trebuchet MS</vt:lpstr>
      <vt:lpstr>italiancpp</vt:lpstr>
      <vt:lpstr>Workshop: C++  From '90 to '14</vt:lpstr>
      <vt:lpstr>Chi siamo</vt:lpstr>
      <vt:lpstr>C++11</vt:lpstr>
      <vt:lpstr>Parte 1: Produttività</vt:lpstr>
      <vt:lpstr>Retrospective 1</vt:lpstr>
      <vt:lpstr>Parte 2: Ownership &amp; Lifetime</vt:lpstr>
      <vt:lpstr>Value Semantics</vt:lpstr>
      <vt:lpstr>Move Semantics</vt:lpstr>
      <vt:lpstr>Parte 2: Ownership &amp; Lifetime</vt:lpstr>
      <vt:lpstr>Parte 2: Ownership &amp; Lifetime</vt:lpstr>
      <vt:lpstr>Retrospective 2</vt:lpstr>
      <vt:lpstr>Retrospective 2</vt:lpstr>
      <vt:lpstr>Parte 2: Algoritmi &amp; Lambdas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C++  From '90 to '14</dc:title>
  <dc:creator>Marco Arena</dc:creator>
  <cp:lastModifiedBy>Marco Arena</cp:lastModifiedBy>
  <cp:revision>21</cp:revision>
  <dcterms:created xsi:type="dcterms:W3CDTF">2014-10-11T14:27:13Z</dcterms:created>
  <dcterms:modified xsi:type="dcterms:W3CDTF">2014-10-11T15:14:12Z</dcterms:modified>
</cp:coreProperties>
</file>