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1" r:id="rId3"/>
    <p:sldId id="271" r:id="rId4"/>
    <p:sldId id="267" r:id="rId5"/>
    <p:sldId id="270" r:id="rId6"/>
    <p:sldId id="274" r:id="rId7"/>
    <p:sldId id="269" r:id="rId8"/>
    <p:sldId id="268" r:id="rId9"/>
    <p:sldId id="265" r:id="rId10"/>
    <p:sldId id="263" r:id="rId11"/>
    <p:sldId id="262" r:id="rId12"/>
    <p:sldId id="264" r:id="rId13"/>
  </p:sldIdLst>
  <p:sldSz cx="30275213" cy="42811700"/>
  <p:notesSz cx="6858000" cy="9144000"/>
  <p:defaultTextStyle>
    <a:defPPr>
      <a:defRPr lang="en-US"/>
    </a:defPPr>
    <a:lvl1pPr algn="l" defTabSz="208756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6264275" indent="-4892675" algn="l" defTabSz="208756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8351838" indent="-6523038" algn="l" defTabSz="208756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00"/>
    <a:srgbClr val="D70202"/>
    <a:srgbClr val="FF0000"/>
    <a:srgbClr val="CCFF66"/>
    <a:srgbClr val="008000"/>
    <a:srgbClr val="99CC33"/>
    <a:srgbClr val="00FF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3" d="100"/>
          <a:sy n="23" d="100"/>
        </p:scale>
        <p:origin x="-1792" y="2168"/>
      </p:cViewPr>
      <p:guideLst>
        <p:guide orient="horz" pos="13484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-4992" y="-112"/>
      </p:cViewPr>
      <p:guideLst>
        <p:guide orient="horz" pos="469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088170"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088170">
              <a:defRPr sz="1200">
                <a:latin typeface="Arial"/>
              </a:defRPr>
            </a:lvl1pPr>
          </a:lstStyle>
          <a:p>
            <a:pPr>
              <a:defRPr/>
            </a:pPr>
            <a:fld id="{CEBE78D1-E13B-B548-A17F-76785A100CFB}" type="datetime1">
              <a:rPr lang="en-US"/>
              <a:pPr>
                <a:defRPr/>
              </a:pPr>
              <a:t>14/10/11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088170"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088170">
              <a:defRPr sz="1200">
                <a:latin typeface="Arial"/>
              </a:defRPr>
            </a:lvl1pPr>
          </a:lstStyle>
          <a:p>
            <a:pPr>
              <a:defRPr/>
            </a:pPr>
            <a:fld id="{8ABB43EA-57EF-704D-883B-1F442B91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914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088170"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088170">
              <a:defRPr sz="1200">
                <a:latin typeface="Arial"/>
              </a:defRPr>
            </a:lvl1pPr>
          </a:lstStyle>
          <a:p>
            <a:pPr>
              <a:defRPr/>
            </a:pPr>
            <a:fld id="{6033EC17-000E-8E41-B501-CECB240B63E9}" type="datetime1">
              <a:rPr lang="en-US"/>
              <a:pPr>
                <a:defRPr/>
              </a:pPr>
              <a:t>14/10/11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088170"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088170">
              <a:defRPr sz="1200">
                <a:latin typeface="Arial"/>
              </a:defRPr>
            </a:lvl1pPr>
          </a:lstStyle>
          <a:p>
            <a:pPr>
              <a:defRPr/>
            </a:pPr>
            <a:fld id="{6287D6CD-6E3A-9342-B291-6A441C4C51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92622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defTabSz="2087563" rtl="0" eaLnBrk="0" fontAlgn="base" hangingPunct="0">
      <a:spcBef>
        <a:spcPct val="30000"/>
      </a:spcBef>
      <a:spcAft>
        <a:spcPct val="0"/>
      </a:spcAft>
      <a:buFont typeface="Arial" charset="0"/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742950" indent="-285750" algn="l" defTabSz="2087563" rtl="0" eaLnBrk="0" fontAlgn="base" hangingPunct="0">
      <a:spcBef>
        <a:spcPct val="30000"/>
      </a:spcBef>
      <a:spcAft>
        <a:spcPct val="0"/>
      </a:spcAft>
      <a:buFont typeface="Arial" charset="0"/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1143000" indent="-228600" algn="l" defTabSz="2087563" rtl="0" eaLnBrk="0" fontAlgn="base" hangingPunct="0">
      <a:spcBef>
        <a:spcPct val="30000"/>
      </a:spcBef>
      <a:spcAft>
        <a:spcPct val="0"/>
      </a:spcAft>
      <a:buFont typeface="Arial" charset="0"/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600200" indent="-228600" algn="l" defTabSz="2087563" rtl="0" eaLnBrk="0" fontAlgn="base" hangingPunct="0">
      <a:spcBef>
        <a:spcPct val="30000"/>
      </a:spcBef>
      <a:spcAft>
        <a:spcPct val="0"/>
      </a:spcAft>
      <a:buFont typeface="Arial" charset="0"/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2057400" indent="-228600" algn="l" defTabSz="2087563" rtl="0" eaLnBrk="0" fontAlgn="base" hangingPunct="0">
      <a:spcBef>
        <a:spcPct val="30000"/>
      </a:spcBef>
      <a:spcAft>
        <a:spcPct val="0"/>
      </a:spcAft>
      <a:buFont typeface="Arial" charset="0"/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GI-Inspire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1514475" y="9990138"/>
            <a:ext cx="27246263" cy="282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38138" y="40260588"/>
            <a:ext cx="4375150" cy="493712"/>
          </a:xfrm>
        </p:spPr>
        <p:txBody>
          <a:bodyPr/>
          <a:lstStyle>
            <a:lvl1pPr defTabSz="2087563">
              <a:defRPr lang="en-US"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0913" y="40260588"/>
            <a:ext cx="12087225" cy="493712"/>
          </a:xfrm>
        </p:spPr>
        <p:txBody>
          <a:bodyPr/>
          <a:lstStyle>
            <a:lvl1pPr defTabSz="2087563">
              <a:defRPr lang="en-US"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4286250"/>
            <a:ext cx="27246263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17634" tIns="208817" rIns="417634" bIns="2088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9990138"/>
            <a:ext cx="27246263" cy="282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17634" tIns="208817" rIns="417634" bIns="208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09513" y="40319325"/>
            <a:ext cx="4797425" cy="49212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en-US" sz="3200">
                <a:latin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6625" y="40319325"/>
            <a:ext cx="11672888" cy="49212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3200">
                <a:latin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950" y="39679563"/>
            <a:ext cx="7062788" cy="2279650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 defTabSz="2088170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C6D9D9-025A-4B4E-A907-60F500B95B42}" type="datetimeFigureOut">
              <a:rPr lang="en-US"/>
              <a:pPr>
                <a:defRPr/>
              </a:pPr>
              <a:t>14/10/11</a:t>
            </a:fld>
            <a:r>
              <a:rPr lang="en-US"/>
              <a:t>  –  </a:t>
            </a:r>
            <a:fld id="{E09D6443-9792-6941-ACF0-148D43C1E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sldNum="0" hdr="0"/>
  <p:txStyles>
    <p:titleStyle>
      <a:lvl1pPr algn="ctr" defTabSz="2087563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2087563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2087563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2087563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2087563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241425" indent="-620713" algn="l" defTabSz="20875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060575" indent="-620713" algn="l" defTabSz="20875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878138" indent="-733425" algn="l" defTabSz="20875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878138" indent="-733425" algn="l" defTabSz="20875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878138" indent="-733425" algn="l" defTabSz="20875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Arial" charset="0"/>
        <a:buChar char="•"/>
        <a:defRPr sz="4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grpSp>
        <p:nvGrpSpPr>
          <p:cNvPr id="7172" name="Gruppo 81"/>
          <p:cNvGrpSpPr>
            <a:grpSpLocks/>
          </p:cNvGrpSpPr>
          <p:nvPr/>
        </p:nvGrpSpPr>
        <p:grpSpPr bwMode="auto">
          <a:xfrm>
            <a:off x="3787775" y="15947317"/>
            <a:ext cx="20102513" cy="12841288"/>
            <a:chOff x="3787234" y="15890943"/>
            <a:chExt cx="20103546" cy="12842008"/>
          </a:xfrm>
        </p:grpSpPr>
        <p:sp>
          <p:nvSpPr>
            <p:cNvPr id="7" name="Rounded Rectangle 125"/>
            <p:cNvSpPr/>
            <p:nvPr/>
          </p:nvSpPr>
          <p:spPr bwMode="auto">
            <a:xfrm>
              <a:off x="3787234" y="15890943"/>
              <a:ext cx="20103546" cy="12842008"/>
            </a:xfrm>
            <a:prstGeom prst="roundRect">
              <a:avLst/>
            </a:prstGeom>
            <a:ln w="57150" cmpd="sng">
              <a:solidFill>
                <a:srgbClr val="E46C0A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ttangolo arrotondato 9"/>
            <p:cNvSpPr/>
            <p:nvPr/>
          </p:nvSpPr>
          <p:spPr bwMode="auto">
            <a:xfrm>
              <a:off x="10504292" y="19580500"/>
              <a:ext cx="7845828" cy="5935996"/>
            </a:xfrm>
            <a:prstGeom prst="roundRect">
              <a:avLst/>
            </a:prstGeom>
            <a:ln w="38100" cmpd="sng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0" name="Connettore 2 12"/>
            <p:cNvCxnSpPr>
              <a:stCxn id="30" idx="3"/>
            </p:cNvCxnSpPr>
            <p:nvPr/>
          </p:nvCxnSpPr>
          <p:spPr bwMode="auto">
            <a:xfrm>
              <a:off x="13673105" y="17495996"/>
              <a:ext cx="1949550" cy="0"/>
            </a:xfrm>
            <a:prstGeom prst="straightConnector1">
              <a:avLst/>
            </a:prstGeom>
            <a:ln w="38100" cmpd="sng">
              <a:solidFill>
                <a:srgbClr val="E46C0A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tangolo arrotondato 30"/>
            <p:cNvSpPr/>
            <p:nvPr/>
          </p:nvSpPr>
          <p:spPr bwMode="auto">
            <a:xfrm>
              <a:off x="4747721" y="18278677"/>
              <a:ext cx="3003704" cy="1136714"/>
            </a:xfrm>
            <a:prstGeom prst="roundRect">
              <a:avLst/>
            </a:prstGeom>
            <a:solidFill>
              <a:srgbClr val="80008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800" dirty="0"/>
                <a:t>VOMS</a:t>
              </a:r>
              <a:endParaRPr lang="en-GB" sz="2800" dirty="0"/>
            </a:p>
          </p:txBody>
        </p:sp>
        <p:sp>
          <p:nvSpPr>
            <p:cNvPr id="12" name="Rettangolo arrotondato 31"/>
            <p:cNvSpPr/>
            <p:nvPr/>
          </p:nvSpPr>
          <p:spPr bwMode="auto">
            <a:xfrm>
              <a:off x="4715970" y="20852159"/>
              <a:ext cx="3003704" cy="1090673"/>
            </a:xfrm>
            <a:prstGeom prst="roundRect">
              <a:avLst>
                <a:gd name="adj" fmla="val 0"/>
              </a:avLst>
            </a:prstGeom>
            <a:solidFill>
              <a:srgbClr val="80008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200" dirty="0"/>
                <a:t>My-</a:t>
              </a:r>
              <a:r>
                <a:rPr lang="it-IT" sz="2200" dirty="0" err="1"/>
                <a:t>proxy</a:t>
              </a:r>
              <a:r>
                <a:rPr lang="it-IT" sz="2200" dirty="0"/>
                <a:t> server </a:t>
              </a:r>
              <a:endParaRPr lang="en-GB" sz="2200" dirty="0"/>
            </a:p>
          </p:txBody>
        </p:sp>
        <p:sp>
          <p:nvSpPr>
            <p:cNvPr id="7179" name="Rectangle 1"/>
            <p:cNvSpPr>
              <a:spLocks noChangeArrowheads="1"/>
            </p:cNvSpPr>
            <p:nvPr/>
          </p:nvSpPr>
          <p:spPr bwMode="auto">
            <a:xfrm>
              <a:off x="6218027" y="19913271"/>
              <a:ext cx="241933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2000" dirty="0" err="1">
                  <a:latin typeface="Arial Unicode MS" charset="0"/>
                </a:rPr>
                <a:t>voms</a:t>
              </a:r>
              <a:r>
                <a:rPr lang="en-US" sz="2000" dirty="0">
                  <a:latin typeface="Arial Unicode MS" charset="0"/>
                </a:rPr>
                <a:t>-proxy-</a:t>
              </a:r>
              <a:r>
                <a:rPr lang="en-US" sz="2000" dirty="0" err="1">
                  <a:latin typeface="Arial Unicode MS" charset="0"/>
                </a:rPr>
                <a:t>init</a:t>
              </a:r>
              <a:r>
                <a:rPr lang="en-US" sz="2000" dirty="0"/>
                <a:t> </a:t>
              </a:r>
            </a:p>
          </p:txBody>
        </p:sp>
        <p:sp>
          <p:nvSpPr>
            <p:cNvPr id="7180" name="Rectangle 1"/>
            <p:cNvSpPr>
              <a:spLocks noChangeArrowheads="1"/>
            </p:cNvSpPr>
            <p:nvPr/>
          </p:nvSpPr>
          <p:spPr bwMode="auto">
            <a:xfrm rot="-855253">
              <a:off x="8642182" y="20823634"/>
              <a:ext cx="241933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2000">
                  <a:latin typeface="Arial Unicode MS" charset="0"/>
                </a:rPr>
                <a:t>myproxy-init</a:t>
              </a:r>
              <a:r>
                <a:rPr lang="en-US" sz="2000"/>
                <a:t> </a:t>
              </a:r>
            </a:p>
          </p:txBody>
        </p:sp>
        <p:pic>
          <p:nvPicPr>
            <p:cNvPr id="15" name="Immagine 43" descr="EldoS-PKI-Tools-20584-sm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48533" y="23303397"/>
              <a:ext cx="673135" cy="5159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6" name="Connettore 2 134"/>
            <p:cNvCxnSpPr>
              <a:stCxn id="42" idx="3"/>
            </p:cNvCxnSpPr>
            <p:nvPr/>
          </p:nvCxnSpPr>
          <p:spPr bwMode="auto">
            <a:xfrm>
              <a:off x="17449961" y="20363182"/>
              <a:ext cx="1820957" cy="22226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Nuvola 138"/>
            <p:cNvSpPr/>
            <p:nvPr/>
          </p:nvSpPr>
          <p:spPr bwMode="auto">
            <a:xfrm>
              <a:off x="19372523" y="22500077"/>
              <a:ext cx="4003881" cy="17844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dirty="0"/>
                <a:t>GRID</a:t>
              </a:r>
              <a:endParaRPr lang="en-GB" dirty="0"/>
            </a:p>
          </p:txBody>
        </p:sp>
        <p:sp>
          <p:nvSpPr>
            <p:cNvPr id="18" name="Nuvola 139"/>
            <p:cNvSpPr/>
            <p:nvPr/>
          </p:nvSpPr>
          <p:spPr bwMode="auto">
            <a:xfrm>
              <a:off x="19151848" y="20074241"/>
              <a:ext cx="4137238" cy="1652680"/>
            </a:xfrm>
            <a:prstGeom prst="cloud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dirty="0" err="1"/>
                <a:t>Cloud</a:t>
              </a:r>
              <a:endParaRPr lang="en-GB" dirty="0"/>
            </a:p>
          </p:txBody>
        </p:sp>
        <p:sp>
          <p:nvSpPr>
            <p:cNvPr id="19" name="Connettore 164"/>
            <p:cNvSpPr/>
            <p:nvPr/>
          </p:nvSpPr>
          <p:spPr bwMode="auto">
            <a:xfrm>
              <a:off x="9936993" y="19507041"/>
              <a:ext cx="822373" cy="852638"/>
            </a:xfrm>
            <a:prstGeom prst="flowChartConnector">
              <a:avLst/>
            </a:prstGeom>
            <a:ln>
              <a:solidFill>
                <a:srgbClr val="66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20" name="Rettangolo 47"/>
            <p:cNvSpPr/>
            <p:nvPr/>
          </p:nvSpPr>
          <p:spPr bwMode="auto">
            <a:xfrm>
              <a:off x="11337772" y="21942832"/>
              <a:ext cx="2001941" cy="1279597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200" dirty="0"/>
                <a:t>First </a:t>
              </a:r>
              <a:r>
                <a:rPr lang="it-IT" sz="2200" dirty="0" err="1"/>
                <a:t>access</a:t>
              </a:r>
              <a:endParaRPr lang="it-IT" sz="22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2200" dirty="0"/>
            </a:p>
          </p:txBody>
        </p:sp>
        <p:cxnSp>
          <p:nvCxnSpPr>
            <p:cNvPr id="21" name="Connettore 2 53"/>
            <p:cNvCxnSpPr/>
            <p:nvPr/>
          </p:nvCxnSpPr>
          <p:spPr bwMode="auto">
            <a:xfrm flipV="1">
              <a:off x="8089580" y="21134750"/>
              <a:ext cx="3248192" cy="1544724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68"/>
            <p:cNvCxnSpPr>
              <a:stCxn id="12" idx="3"/>
              <a:endCxn id="27" idx="1"/>
            </p:cNvCxnSpPr>
            <p:nvPr/>
          </p:nvCxnSpPr>
          <p:spPr bwMode="auto">
            <a:xfrm flipV="1">
              <a:off x="7719674" y="20585444"/>
              <a:ext cx="3667313" cy="811257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ttore 2 80"/>
            <p:cNvCxnSpPr>
              <a:endCxn id="12" idx="0"/>
            </p:cNvCxnSpPr>
            <p:nvPr/>
          </p:nvCxnSpPr>
          <p:spPr bwMode="auto">
            <a:xfrm>
              <a:off x="6217822" y="19415391"/>
              <a:ext cx="0" cy="1436769"/>
            </a:xfrm>
            <a:prstGeom prst="straightConnector1">
              <a:avLst/>
            </a:prstGeom>
            <a:ln w="38100" cmpd="sng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Connettore 2 84"/>
            <p:cNvCxnSpPr/>
            <p:nvPr/>
          </p:nvCxnSpPr>
          <p:spPr bwMode="auto">
            <a:xfrm>
              <a:off x="12363350" y="17988149"/>
              <a:ext cx="0" cy="18733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tangolo 35"/>
            <p:cNvSpPr/>
            <p:nvPr/>
          </p:nvSpPr>
          <p:spPr bwMode="auto">
            <a:xfrm>
              <a:off x="11337772" y="23960658"/>
              <a:ext cx="2001941" cy="1295473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200" dirty="0" err="1"/>
                <a:t>Configurations</a:t>
              </a:r>
              <a:endParaRPr lang="it-IT" sz="2200" dirty="0"/>
            </a:p>
          </p:txBody>
        </p:sp>
        <p:cxnSp>
          <p:nvCxnSpPr>
            <p:cNvPr id="26" name="Connettore 2 39"/>
            <p:cNvCxnSpPr/>
            <p:nvPr/>
          </p:nvCxnSpPr>
          <p:spPr bwMode="auto">
            <a:xfrm>
              <a:off x="17521403" y="22176208"/>
              <a:ext cx="2049567" cy="64138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tangolo 3"/>
            <p:cNvSpPr/>
            <p:nvPr/>
          </p:nvSpPr>
          <p:spPr bwMode="auto">
            <a:xfrm>
              <a:off x="11386988" y="19931358"/>
              <a:ext cx="1968601" cy="130976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200" dirty="0" err="1"/>
                <a:t>Authentication</a:t>
              </a:r>
              <a:endParaRPr lang="it-IT" sz="22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2200" dirty="0"/>
            </a:p>
          </p:txBody>
        </p:sp>
        <p:sp>
          <p:nvSpPr>
            <p:cNvPr id="28" name="Cloud 373"/>
            <p:cNvSpPr/>
            <p:nvPr/>
          </p:nvSpPr>
          <p:spPr bwMode="auto">
            <a:xfrm>
              <a:off x="15622655" y="16437074"/>
              <a:ext cx="6947257" cy="2336931"/>
            </a:xfrm>
            <a:prstGeom prst="cloud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39000"/>
                  </a:schemeClr>
                </a:gs>
                <a:gs pos="80000">
                  <a:schemeClr val="accent1">
                    <a:shade val="93000"/>
                    <a:satMod val="130000"/>
                    <a:alpha val="39000"/>
                  </a:schemeClr>
                </a:gs>
                <a:gs pos="100000">
                  <a:schemeClr val="accent1">
                    <a:shade val="94000"/>
                    <a:satMod val="135000"/>
                    <a:alpha val="39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/>
                <a:t>FEDERATION</a:t>
              </a:r>
            </a:p>
          </p:txBody>
        </p:sp>
        <p:sp>
          <p:nvSpPr>
            <p:cNvPr id="29" name="Rettangolo arrotondato 31"/>
            <p:cNvSpPr/>
            <p:nvPr/>
          </p:nvSpPr>
          <p:spPr bwMode="auto">
            <a:xfrm>
              <a:off x="4747721" y="26784979"/>
              <a:ext cx="3003704" cy="1266896"/>
            </a:xfrm>
            <a:prstGeom prst="roundRect">
              <a:avLst>
                <a:gd name="adj" fmla="val 0"/>
              </a:avLst>
            </a:prstGeom>
            <a:solidFill>
              <a:srgbClr val="80008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800" dirty="0"/>
                <a:t>CA online MICS</a:t>
              </a:r>
              <a:endParaRPr lang="en-GB" sz="2800" dirty="0"/>
            </a:p>
          </p:txBody>
        </p:sp>
        <p:sp>
          <p:nvSpPr>
            <p:cNvPr id="30" name="Rettangolo arrotondato 31"/>
            <p:cNvSpPr/>
            <p:nvPr/>
          </p:nvSpPr>
          <p:spPr bwMode="auto">
            <a:xfrm>
              <a:off x="11002793" y="17003843"/>
              <a:ext cx="2670312" cy="984305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200" dirty="0"/>
                <a:t>WAYF</a:t>
              </a:r>
              <a:endParaRPr lang="en-GB" sz="2200" dirty="0"/>
            </a:p>
          </p:txBody>
        </p:sp>
        <p:cxnSp>
          <p:nvCxnSpPr>
            <p:cNvPr id="31" name="Connettore 2 53"/>
            <p:cNvCxnSpPr/>
            <p:nvPr/>
          </p:nvCxnSpPr>
          <p:spPr bwMode="auto">
            <a:xfrm flipV="1">
              <a:off x="8422972" y="22881098"/>
              <a:ext cx="2914800" cy="50644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magine 43" descr="EldoS-PKI-Tools-20584-sm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58940" y="24149581"/>
              <a:ext cx="630270" cy="5159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3" name="Immagine 43" descr="EldoS-PKI-Tools-20584-sm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83389" y="20337780"/>
              <a:ext cx="784265" cy="5143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4" name="Freccia bidirezionale verticale 59"/>
            <p:cNvSpPr/>
            <p:nvPr/>
          </p:nvSpPr>
          <p:spPr bwMode="auto">
            <a:xfrm>
              <a:off x="12007731" y="23222429"/>
              <a:ext cx="500089" cy="700127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5" name="Freccia bidirezionale verticale 59"/>
            <p:cNvSpPr/>
            <p:nvPr/>
          </p:nvSpPr>
          <p:spPr bwMode="auto">
            <a:xfrm>
              <a:off x="12006144" y="21241118"/>
              <a:ext cx="500088" cy="701714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202" name="TextBox 383"/>
            <p:cNvSpPr txBox="1">
              <a:spLocks noChangeArrowheads="1"/>
            </p:cNvSpPr>
            <p:nvPr/>
          </p:nvSpPr>
          <p:spPr bwMode="auto">
            <a:xfrm>
              <a:off x="10101043" y="19494767"/>
              <a:ext cx="786433" cy="8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4800" dirty="0"/>
                <a:t>2</a:t>
              </a:r>
            </a:p>
          </p:txBody>
        </p:sp>
        <p:sp>
          <p:nvSpPr>
            <p:cNvPr id="7203" name="TextBox 385"/>
            <p:cNvSpPr txBox="1">
              <a:spLocks noChangeArrowheads="1"/>
            </p:cNvSpPr>
            <p:nvPr/>
          </p:nvSpPr>
          <p:spPr bwMode="auto">
            <a:xfrm>
              <a:off x="13548395" y="19103090"/>
              <a:ext cx="2385595" cy="46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Web Portal</a:t>
              </a:r>
            </a:p>
          </p:txBody>
        </p:sp>
        <p:sp>
          <p:nvSpPr>
            <p:cNvPr id="38" name="Rettangolo arrotondato 9"/>
            <p:cNvSpPr/>
            <p:nvPr/>
          </p:nvSpPr>
          <p:spPr bwMode="auto">
            <a:xfrm>
              <a:off x="10458252" y="26296001"/>
              <a:ext cx="7891869" cy="1947972"/>
            </a:xfrm>
            <a:prstGeom prst="roundRect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9" name="Rettangolo 35"/>
            <p:cNvSpPr/>
            <p:nvPr/>
          </p:nvSpPr>
          <p:spPr bwMode="auto">
            <a:xfrm>
              <a:off x="12815811" y="26432534"/>
              <a:ext cx="2856059" cy="16193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200" dirty="0"/>
                <a:t>CA online bridge</a:t>
              </a:r>
            </a:p>
          </p:txBody>
        </p:sp>
        <p:cxnSp>
          <p:nvCxnSpPr>
            <p:cNvPr id="40" name="Connettore 2 68"/>
            <p:cNvCxnSpPr>
              <a:stCxn id="29" idx="3"/>
            </p:cNvCxnSpPr>
            <p:nvPr/>
          </p:nvCxnSpPr>
          <p:spPr bwMode="auto">
            <a:xfrm flipV="1">
              <a:off x="7751426" y="27331109"/>
              <a:ext cx="5064385" cy="87318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Up-Down Arrow 389"/>
            <p:cNvSpPr/>
            <p:nvPr/>
          </p:nvSpPr>
          <p:spPr bwMode="auto">
            <a:xfrm>
              <a:off x="14060475" y="25540309"/>
              <a:ext cx="447698" cy="75569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ttangolo 3"/>
            <p:cNvSpPr/>
            <p:nvPr/>
          </p:nvSpPr>
          <p:spPr bwMode="auto">
            <a:xfrm>
              <a:off x="15228935" y="19844040"/>
              <a:ext cx="2221026" cy="10398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200" dirty="0" err="1"/>
                <a:t>Cloud</a:t>
              </a:r>
              <a:r>
                <a:rPr lang="it-IT" sz="2200" dirty="0"/>
                <a:t> Bridge</a:t>
              </a:r>
            </a:p>
          </p:txBody>
        </p:sp>
        <p:sp>
          <p:nvSpPr>
            <p:cNvPr id="43" name="Rettangolo 3"/>
            <p:cNvSpPr/>
            <p:nvPr/>
          </p:nvSpPr>
          <p:spPr bwMode="auto">
            <a:xfrm>
              <a:off x="15228935" y="21368125"/>
              <a:ext cx="2225789" cy="1111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200" dirty="0"/>
                <a:t>Job </a:t>
              </a:r>
              <a:r>
                <a:rPr lang="it-IT" sz="2200" dirty="0" err="1"/>
                <a:t>Submission</a:t>
              </a:r>
              <a:endParaRPr lang="it-IT" sz="2200" dirty="0"/>
            </a:p>
          </p:txBody>
        </p:sp>
        <p:sp>
          <p:nvSpPr>
            <p:cNvPr id="44" name="Rettangolo 3"/>
            <p:cNvSpPr/>
            <p:nvPr/>
          </p:nvSpPr>
          <p:spPr bwMode="auto">
            <a:xfrm>
              <a:off x="15254336" y="22881098"/>
              <a:ext cx="2224201" cy="1017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200" dirty="0"/>
                <a:t>Data Management</a:t>
              </a:r>
            </a:p>
          </p:txBody>
        </p:sp>
        <p:cxnSp>
          <p:nvCxnSpPr>
            <p:cNvPr id="45" name="Connettore 2 134"/>
            <p:cNvCxnSpPr/>
            <p:nvPr/>
          </p:nvCxnSpPr>
          <p:spPr bwMode="auto">
            <a:xfrm flipV="1">
              <a:off x="17521403" y="21396702"/>
              <a:ext cx="1749515" cy="33021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nettore 2 39"/>
            <p:cNvCxnSpPr/>
            <p:nvPr/>
          </p:nvCxnSpPr>
          <p:spPr bwMode="auto">
            <a:xfrm>
              <a:off x="17575380" y="23587575"/>
              <a:ext cx="1695537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2 68"/>
            <p:cNvCxnSpPr/>
            <p:nvPr/>
          </p:nvCxnSpPr>
          <p:spPr bwMode="auto">
            <a:xfrm>
              <a:off x="6217822" y="26435709"/>
              <a:ext cx="6597989" cy="0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Connettore 2 68"/>
            <p:cNvCxnSpPr>
              <a:endCxn id="12" idx="2"/>
            </p:cNvCxnSpPr>
            <p:nvPr/>
          </p:nvCxnSpPr>
          <p:spPr bwMode="auto">
            <a:xfrm flipH="1" flipV="1">
              <a:off x="6217822" y="21942832"/>
              <a:ext cx="0" cy="4470651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397"/>
            <p:cNvCxnSpPr/>
            <p:nvPr/>
          </p:nvCxnSpPr>
          <p:spPr bwMode="auto">
            <a:xfrm>
              <a:off x="13355589" y="20213948"/>
              <a:ext cx="18733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nettore 2 53"/>
            <p:cNvCxnSpPr/>
            <p:nvPr/>
          </p:nvCxnSpPr>
          <p:spPr bwMode="auto">
            <a:xfrm>
              <a:off x="8405509" y="24149581"/>
              <a:ext cx="2932263" cy="323868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tangolo 3"/>
            <p:cNvSpPr/>
            <p:nvPr/>
          </p:nvSpPr>
          <p:spPr bwMode="auto">
            <a:xfrm>
              <a:off x="15254336" y="24238486"/>
              <a:ext cx="2224201" cy="101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200" dirty="0"/>
                <a:t>Accounting</a:t>
              </a:r>
            </a:p>
          </p:txBody>
        </p:sp>
        <p:sp>
          <p:nvSpPr>
            <p:cNvPr id="52" name="Rettangolo 35"/>
            <p:cNvSpPr/>
            <p:nvPr/>
          </p:nvSpPr>
          <p:spPr bwMode="auto">
            <a:xfrm>
              <a:off x="19717028" y="25084671"/>
              <a:ext cx="2856060" cy="1351038"/>
            </a:xfrm>
            <a:prstGeom prst="rect">
              <a:avLst/>
            </a:prstGeom>
            <a:solidFill>
              <a:srgbClr val="80008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dirty="0" err="1"/>
                <a:t>Grid</a:t>
              </a:r>
              <a:r>
                <a:rPr lang="it-IT" dirty="0"/>
                <a:t> </a:t>
              </a:r>
              <a:r>
                <a:rPr lang="it-IT" dirty="0" err="1"/>
                <a:t>accounting</a:t>
              </a:r>
              <a:r>
                <a:rPr lang="it-IT" dirty="0"/>
                <a:t> </a:t>
              </a:r>
              <a:r>
                <a:rPr lang="it-IT" dirty="0" err="1"/>
                <a:t>system</a:t>
              </a:r>
              <a:endParaRPr lang="it-IT" dirty="0"/>
            </a:p>
          </p:txBody>
        </p:sp>
        <p:cxnSp>
          <p:nvCxnSpPr>
            <p:cNvPr id="53" name="Connettore 2 39"/>
            <p:cNvCxnSpPr/>
            <p:nvPr/>
          </p:nvCxnSpPr>
          <p:spPr bwMode="auto">
            <a:xfrm>
              <a:off x="17575380" y="24794142"/>
              <a:ext cx="1995590" cy="72235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7"/>
            <p:cNvCxnSpPr/>
            <p:nvPr/>
          </p:nvCxnSpPr>
          <p:spPr bwMode="auto">
            <a:xfrm flipH="1">
              <a:off x="14349415" y="20931539"/>
              <a:ext cx="15876" cy="3816564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69"/>
            <p:cNvCxnSpPr/>
            <p:nvPr/>
          </p:nvCxnSpPr>
          <p:spPr bwMode="auto">
            <a:xfrm flipH="1">
              <a:off x="13355589" y="20931539"/>
              <a:ext cx="1009702" cy="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25"/>
            <p:cNvCxnSpPr>
              <a:endCxn id="43" idx="1"/>
            </p:cNvCxnSpPr>
            <p:nvPr/>
          </p:nvCxnSpPr>
          <p:spPr bwMode="auto">
            <a:xfrm>
              <a:off x="14365291" y="21923781"/>
              <a:ext cx="863644" cy="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nettore 164"/>
            <p:cNvSpPr/>
            <p:nvPr/>
          </p:nvSpPr>
          <p:spPr bwMode="auto">
            <a:xfrm>
              <a:off x="9604134" y="16189272"/>
              <a:ext cx="803313" cy="81457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8" name="Connettore 164"/>
            <p:cNvSpPr/>
            <p:nvPr/>
          </p:nvSpPr>
          <p:spPr bwMode="auto">
            <a:xfrm>
              <a:off x="17815104" y="20717869"/>
              <a:ext cx="848104" cy="797591"/>
            </a:xfrm>
            <a:prstGeom prst="flowChartConnector">
              <a:avLst/>
            </a:prstGeom>
            <a:solidFill>
              <a:srgbClr val="CCFF66">
                <a:alpha val="77000"/>
              </a:srgbClr>
            </a:solidFill>
            <a:ln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9" name="TextBox 381"/>
            <p:cNvSpPr txBox="1"/>
            <p:nvPr/>
          </p:nvSpPr>
          <p:spPr bwMode="auto">
            <a:xfrm>
              <a:off x="9742674" y="16175915"/>
              <a:ext cx="527034" cy="83104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800" dirty="0"/>
                <a:t>1</a:t>
              </a:r>
            </a:p>
          </p:txBody>
        </p:sp>
        <p:sp>
          <p:nvSpPr>
            <p:cNvPr id="7226" name="TextBox 382"/>
            <p:cNvSpPr txBox="1">
              <a:spLocks noChangeArrowheads="1"/>
            </p:cNvSpPr>
            <p:nvPr/>
          </p:nvSpPr>
          <p:spPr bwMode="auto">
            <a:xfrm>
              <a:off x="18013737" y="20650133"/>
              <a:ext cx="496676" cy="8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4800" dirty="0"/>
                <a:t>3</a:t>
              </a:r>
            </a:p>
          </p:txBody>
        </p:sp>
        <p:cxnSp>
          <p:nvCxnSpPr>
            <p:cNvPr id="61" name="Straight Arrow Connector 440"/>
            <p:cNvCxnSpPr/>
            <p:nvPr/>
          </p:nvCxnSpPr>
          <p:spPr bwMode="auto">
            <a:xfrm>
              <a:off x="14349415" y="23471681"/>
              <a:ext cx="879520" cy="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41"/>
            <p:cNvCxnSpPr>
              <a:endCxn id="51" idx="1"/>
            </p:cNvCxnSpPr>
            <p:nvPr/>
          </p:nvCxnSpPr>
          <p:spPr bwMode="auto">
            <a:xfrm>
              <a:off x="14349415" y="24748103"/>
              <a:ext cx="904921" cy="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30" name="TextBox 383"/>
            <p:cNvSpPr txBox="1">
              <a:spLocks noChangeArrowheads="1"/>
            </p:cNvSpPr>
            <p:nvPr/>
          </p:nvSpPr>
          <p:spPr bwMode="auto">
            <a:xfrm>
              <a:off x="18478532" y="19790154"/>
              <a:ext cx="184675" cy="52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2800" dirty="0"/>
            </a:p>
          </p:txBody>
        </p:sp>
      </p:grpSp>
      <p:sp>
        <p:nvSpPr>
          <p:cNvPr id="4" name="Rettangolo arrotondato 3"/>
          <p:cNvSpPr/>
          <p:nvPr/>
        </p:nvSpPr>
        <p:spPr>
          <a:xfrm>
            <a:off x="10504488" y="16117526"/>
            <a:ext cx="12354464" cy="3013538"/>
          </a:xfrm>
          <a:prstGeom prst="roundRect">
            <a:avLst/>
          </a:prstGeom>
          <a:noFill/>
          <a:ln w="1016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arrotondato 71"/>
          <p:cNvSpPr/>
          <p:nvPr/>
        </p:nvSpPr>
        <p:spPr>
          <a:xfrm>
            <a:off x="10844219" y="19767196"/>
            <a:ext cx="3057525" cy="5776912"/>
          </a:xfrm>
          <a:prstGeom prst="roundRect">
            <a:avLst/>
          </a:prstGeom>
          <a:noFill/>
          <a:ln w="1016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arrotondato 73"/>
          <p:cNvSpPr/>
          <p:nvPr/>
        </p:nvSpPr>
        <p:spPr>
          <a:xfrm>
            <a:off x="14766789" y="21162609"/>
            <a:ext cx="3057525" cy="4375154"/>
          </a:xfrm>
          <a:prstGeom prst="roundRect">
            <a:avLst/>
          </a:prstGeom>
          <a:noFill/>
          <a:ln w="1016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8" name="Immagine 77" descr="1317289211_userconf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71" y="22714824"/>
            <a:ext cx="16256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3" name="Rettangolo arrotondato 9"/>
          <p:cNvSpPr/>
          <p:nvPr/>
        </p:nvSpPr>
        <p:spPr bwMode="auto">
          <a:xfrm>
            <a:off x="14901247" y="21156956"/>
            <a:ext cx="2843299" cy="43243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7" name="TextBox 385"/>
          <p:cNvSpPr txBox="1">
            <a:spLocks noChangeArrowheads="1"/>
          </p:cNvSpPr>
          <p:nvPr/>
        </p:nvSpPr>
        <p:spPr bwMode="auto">
          <a:xfrm>
            <a:off x="15417673" y="20652180"/>
            <a:ext cx="2385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/>
              <a:t>WS-</a:t>
            </a:r>
            <a:r>
              <a:rPr lang="en-US" sz="2800" dirty="0" err="1" smtClean="0"/>
              <a:t>Pgrade</a:t>
            </a:r>
            <a:endParaRPr lang="en-US" sz="2800" dirty="0"/>
          </a:p>
        </p:txBody>
      </p:sp>
      <p:grpSp>
        <p:nvGrpSpPr>
          <p:cNvPr id="10" name="Gruppo 9"/>
          <p:cNvGrpSpPr/>
          <p:nvPr/>
        </p:nvGrpSpPr>
        <p:grpSpPr>
          <a:xfrm>
            <a:off x="4462465" y="16314189"/>
            <a:ext cx="19173825" cy="12245758"/>
            <a:chOff x="4462465" y="16314189"/>
            <a:chExt cx="19173825" cy="12245758"/>
          </a:xfrm>
        </p:grpSpPr>
        <p:grpSp>
          <p:nvGrpSpPr>
            <p:cNvPr id="6" name="Gruppo 5"/>
            <p:cNvGrpSpPr/>
            <p:nvPr/>
          </p:nvGrpSpPr>
          <p:grpSpPr>
            <a:xfrm>
              <a:off x="4462465" y="16314189"/>
              <a:ext cx="19173825" cy="12245758"/>
              <a:chOff x="4462465" y="16314189"/>
              <a:chExt cx="19173825" cy="12245758"/>
            </a:xfrm>
          </p:grpSpPr>
          <p:grpSp>
            <p:nvGrpSpPr>
              <p:cNvPr id="2" name="Gruppo 1"/>
              <p:cNvGrpSpPr/>
              <p:nvPr/>
            </p:nvGrpSpPr>
            <p:grpSpPr>
              <a:xfrm>
                <a:off x="4462465" y="16314189"/>
                <a:ext cx="19173825" cy="12245758"/>
                <a:chOff x="4462465" y="16314189"/>
                <a:chExt cx="19173825" cy="12245758"/>
              </a:xfrm>
            </p:grpSpPr>
            <p:grpSp>
              <p:nvGrpSpPr>
                <p:cNvPr id="7172" name="Gruppo 81"/>
                <p:cNvGrpSpPr>
                  <a:grpSpLocks/>
                </p:cNvGrpSpPr>
                <p:nvPr/>
              </p:nvGrpSpPr>
              <p:grpSpPr bwMode="auto">
                <a:xfrm>
                  <a:off x="4462465" y="16314189"/>
                  <a:ext cx="19173825" cy="12245758"/>
                  <a:chOff x="4461963" y="16257842"/>
                  <a:chExt cx="19174810" cy="12246445"/>
                </a:xfrm>
              </p:grpSpPr>
              <p:sp>
                <p:nvSpPr>
                  <p:cNvPr id="7" name="Rounded Rectangle 125"/>
                  <p:cNvSpPr/>
                  <p:nvPr/>
                </p:nvSpPr>
                <p:spPr bwMode="auto">
                  <a:xfrm>
                    <a:off x="4461963" y="16257842"/>
                    <a:ext cx="19174810" cy="12246445"/>
                  </a:xfrm>
                  <a:prstGeom prst="roundRect">
                    <a:avLst/>
                  </a:prstGeom>
                  <a:ln w="57150" cmpd="sng">
                    <a:solidFill>
                      <a:srgbClr val="E46C0A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" name="Rettangolo arrotondato 9"/>
                  <p:cNvSpPr/>
                  <p:nvPr/>
                </p:nvSpPr>
                <p:spPr bwMode="auto">
                  <a:xfrm>
                    <a:off x="10504292" y="19019147"/>
                    <a:ext cx="7845828" cy="6544389"/>
                  </a:xfrm>
                  <a:prstGeom prst="roundRect">
                    <a:avLst/>
                  </a:prstGeom>
                  <a:ln w="38100" cmpd="sng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/>
                  </a:p>
                </p:txBody>
              </p:sp>
              <p:sp>
                <p:nvSpPr>
                  <p:cNvPr id="12" name="Rettangolo arrotondato 31"/>
                  <p:cNvSpPr/>
                  <p:nvPr/>
                </p:nvSpPr>
                <p:spPr bwMode="auto">
                  <a:xfrm>
                    <a:off x="4715970" y="19904906"/>
                    <a:ext cx="3003704" cy="201887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00080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it-IT" sz="2800" dirty="0" err="1" smtClean="0"/>
                      <a:t>Grid</a:t>
                    </a:r>
                    <a:r>
                      <a:rPr lang="it-IT" sz="2800" dirty="0" smtClean="0"/>
                      <a:t> </a:t>
                    </a:r>
                    <a:r>
                      <a:rPr lang="it-IT" sz="2800" dirty="0" err="1" smtClean="0"/>
                      <a:t>Autentication</a:t>
                    </a:r>
                    <a:r>
                      <a:rPr lang="it-IT" sz="2800" dirty="0" smtClean="0"/>
                      <a:t> and </a:t>
                    </a:r>
                    <a:r>
                      <a:rPr lang="it-IT" sz="2800" dirty="0" err="1" smtClean="0"/>
                      <a:t>Authorization</a:t>
                    </a:r>
                    <a:r>
                      <a:rPr lang="it-IT" sz="2800" dirty="0" smtClean="0"/>
                      <a:t> </a:t>
                    </a:r>
                    <a:r>
                      <a:rPr lang="it-IT" sz="2800" dirty="0" err="1" smtClean="0"/>
                      <a:t>system</a:t>
                    </a:r>
                    <a:endParaRPr lang="en-GB" sz="2800" dirty="0"/>
                  </a:p>
                </p:txBody>
              </p:sp>
              <p:sp>
                <p:nvSpPr>
                  <p:cNvPr id="17" name="Nuvola 138"/>
                  <p:cNvSpPr/>
                  <p:nvPr/>
                </p:nvSpPr>
                <p:spPr bwMode="auto">
                  <a:xfrm>
                    <a:off x="19372523" y="22500077"/>
                    <a:ext cx="4003881" cy="1784450"/>
                  </a:xfrm>
                  <a:prstGeom prst="clou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it-IT" sz="2800" dirty="0"/>
                      <a:t>GRID</a:t>
                    </a:r>
                    <a:endParaRPr lang="en-GB" sz="3600" dirty="0"/>
                  </a:p>
                </p:txBody>
              </p:sp>
              <p:sp>
                <p:nvSpPr>
                  <p:cNvPr id="28" name="Cloud 373"/>
                  <p:cNvSpPr/>
                  <p:nvPr/>
                </p:nvSpPr>
                <p:spPr bwMode="auto">
                  <a:xfrm>
                    <a:off x="15622655" y="16437074"/>
                    <a:ext cx="6947257" cy="2336931"/>
                  </a:xfrm>
                  <a:prstGeom prst="cloud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51000"/>
                          <a:satMod val="130000"/>
                          <a:alpha val="39000"/>
                        </a:schemeClr>
                      </a:gs>
                      <a:gs pos="80000">
                        <a:schemeClr val="accent1">
                          <a:shade val="93000"/>
                          <a:satMod val="130000"/>
                          <a:alpha val="39000"/>
                        </a:schemeClr>
                      </a:gs>
                      <a:gs pos="100000">
                        <a:schemeClr val="accent1">
                          <a:shade val="94000"/>
                          <a:satMod val="135000"/>
                          <a:alpha val="39000"/>
                        </a:schemeClr>
                      </a:gs>
                    </a:gsLst>
                    <a:lin ang="16200000" scaled="0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2800" dirty="0"/>
                      <a:t>FEDERATION</a:t>
                    </a:r>
                  </a:p>
                </p:txBody>
              </p:sp>
              <p:sp>
                <p:nvSpPr>
                  <p:cNvPr id="7203" name="TextBox 3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48395" y="18510416"/>
                    <a:ext cx="2385595" cy="5232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5pPr>
                    <a:lvl6pPr marL="25146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6pPr>
                    <a:lvl7pPr marL="29718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7pPr>
                    <a:lvl8pPr marL="34290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8pPr>
                    <a:lvl9pPr marL="38862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US" sz="2800" dirty="0"/>
                      <a:t>Web Portal</a:t>
                    </a:r>
                  </a:p>
                </p:txBody>
              </p:sp>
              <p:sp>
                <p:nvSpPr>
                  <p:cNvPr id="43" name="Rettangolo 3"/>
                  <p:cNvSpPr/>
                  <p:nvPr/>
                </p:nvSpPr>
                <p:spPr bwMode="auto">
                  <a:xfrm>
                    <a:off x="15228935" y="21368125"/>
                    <a:ext cx="2292468" cy="111131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it-IT" sz="2800" dirty="0"/>
                      <a:t>Job </a:t>
                    </a:r>
                    <a:r>
                      <a:rPr lang="it-IT" sz="2800" dirty="0" err="1"/>
                      <a:t>Submission</a:t>
                    </a:r>
                    <a:endParaRPr lang="it-IT" sz="2800" dirty="0"/>
                  </a:p>
                </p:txBody>
              </p:sp>
              <p:sp>
                <p:nvSpPr>
                  <p:cNvPr id="44" name="Rettangolo 3"/>
                  <p:cNvSpPr/>
                  <p:nvPr/>
                </p:nvSpPr>
                <p:spPr bwMode="auto">
                  <a:xfrm>
                    <a:off x="15254336" y="22881098"/>
                    <a:ext cx="2267066" cy="10176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it-IT" sz="2800" dirty="0"/>
                      <a:t>Data Management</a:t>
                    </a:r>
                  </a:p>
                </p:txBody>
              </p:sp>
              <p:cxnSp>
                <p:nvCxnSpPr>
                  <p:cNvPr id="46" name="Connettore 2 39"/>
                  <p:cNvCxnSpPr/>
                  <p:nvPr/>
                </p:nvCxnSpPr>
                <p:spPr bwMode="auto">
                  <a:xfrm>
                    <a:off x="17779533" y="23587575"/>
                    <a:ext cx="1491384" cy="0"/>
                  </a:xfrm>
                  <a:prstGeom prst="straightConnector1">
                    <a:avLst/>
                  </a:prstGeom>
                  <a:ln w="38100" cmpd="sng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Rettangolo 3"/>
                  <p:cNvSpPr/>
                  <p:nvPr/>
                </p:nvSpPr>
                <p:spPr bwMode="auto">
                  <a:xfrm>
                    <a:off x="15254336" y="24238486"/>
                    <a:ext cx="2267066" cy="101764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it-IT" sz="2800" dirty="0"/>
                      <a:t>Accounting</a:t>
                    </a:r>
                  </a:p>
                </p:txBody>
              </p:sp>
            </p:grpSp>
            <p:cxnSp>
              <p:nvCxnSpPr>
                <p:cNvPr id="89" name="Connettore 2 84"/>
                <p:cNvCxnSpPr/>
                <p:nvPr/>
              </p:nvCxnSpPr>
              <p:spPr bwMode="auto">
                <a:xfrm>
                  <a:off x="12253789" y="17920520"/>
                  <a:ext cx="0" cy="1154819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2 84"/>
                <p:cNvCxnSpPr/>
                <p:nvPr/>
              </p:nvCxnSpPr>
              <p:spPr bwMode="auto">
                <a:xfrm>
                  <a:off x="12234207" y="17912233"/>
                  <a:ext cx="3479800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1" name="Immagine 90" descr="1317289211_userconfig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0208" y="22735462"/>
                  <a:ext cx="1625600" cy="1625600"/>
                </a:xfrm>
                <a:prstGeom prst="rect">
                  <a:avLst/>
                </a:prstGeom>
              </p:spPr>
            </p:pic>
          </p:grpSp>
          <p:sp>
            <p:nvSpPr>
              <p:cNvPr id="59" name="Rettangolo arrotondato 9"/>
              <p:cNvSpPr/>
              <p:nvPr/>
            </p:nvSpPr>
            <p:spPr bwMode="auto">
              <a:xfrm>
                <a:off x="14936052" y="20663472"/>
                <a:ext cx="2843299" cy="4829126"/>
              </a:xfrm>
              <a:prstGeom prst="roundRect">
                <a:avLst/>
              </a:prstGeom>
              <a:noFill/>
              <a:ln w="38100" cmpd="sng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60" name="TextBox 385"/>
              <p:cNvSpPr txBox="1">
                <a:spLocks noChangeArrowheads="1"/>
              </p:cNvSpPr>
              <p:nvPr/>
            </p:nvSpPr>
            <p:spPr bwMode="auto">
              <a:xfrm>
                <a:off x="15452478" y="20663472"/>
                <a:ext cx="23854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800" dirty="0" smtClean="0"/>
                  <a:t>WS-</a:t>
                </a:r>
                <a:r>
                  <a:rPr lang="en-US" sz="2800" dirty="0" err="1" smtClean="0"/>
                  <a:t>Pgrade</a:t>
                </a:r>
                <a:endParaRPr lang="en-US" sz="2800" dirty="0"/>
              </a:p>
            </p:txBody>
          </p:sp>
        </p:grpSp>
        <p:cxnSp>
          <p:nvCxnSpPr>
            <p:cNvPr id="69" name="Connettore 2 68"/>
            <p:cNvCxnSpPr/>
            <p:nvPr/>
          </p:nvCxnSpPr>
          <p:spPr bwMode="auto">
            <a:xfrm>
              <a:off x="7720009" y="20978283"/>
              <a:ext cx="7181238" cy="643206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Connettore 2 53"/>
            <p:cNvCxnSpPr/>
            <p:nvPr/>
          </p:nvCxnSpPr>
          <p:spPr bwMode="auto">
            <a:xfrm>
              <a:off x="8405808" y="23453721"/>
              <a:ext cx="209867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Immagine 71" descr="1317290339_lo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858" y="20360286"/>
              <a:ext cx="1235994" cy="1235994"/>
            </a:xfrm>
            <a:prstGeom prst="rect">
              <a:avLst/>
            </a:prstGeom>
          </p:spPr>
        </p:pic>
        <p:pic>
          <p:nvPicPr>
            <p:cNvPr id="74" name="Immagine 73" descr="1317290339_lo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858" y="22543289"/>
              <a:ext cx="1235994" cy="1235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608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3" name="Rettangolo arrotondato 9"/>
          <p:cNvSpPr/>
          <p:nvPr/>
        </p:nvSpPr>
        <p:spPr bwMode="auto">
          <a:xfrm>
            <a:off x="14901247" y="21133438"/>
            <a:ext cx="2843299" cy="43243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7" name="TextBox 385"/>
          <p:cNvSpPr txBox="1">
            <a:spLocks noChangeArrowheads="1"/>
          </p:cNvSpPr>
          <p:nvPr/>
        </p:nvSpPr>
        <p:spPr bwMode="auto">
          <a:xfrm>
            <a:off x="15417673" y="20628662"/>
            <a:ext cx="2385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/>
              <a:t>WS-</a:t>
            </a:r>
            <a:r>
              <a:rPr lang="en-US" sz="2800" dirty="0" err="1" smtClean="0"/>
              <a:t>Pgrade</a:t>
            </a:r>
            <a:endParaRPr lang="en-US" sz="2800" dirty="0"/>
          </a:p>
        </p:txBody>
      </p:sp>
      <p:grpSp>
        <p:nvGrpSpPr>
          <p:cNvPr id="6" name="Gruppo 5"/>
          <p:cNvGrpSpPr/>
          <p:nvPr/>
        </p:nvGrpSpPr>
        <p:grpSpPr>
          <a:xfrm>
            <a:off x="4462465" y="16180935"/>
            <a:ext cx="19173825" cy="12245758"/>
            <a:chOff x="4462465" y="16314189"/>
            <a:chExt cx="19173825" cy="12245758"/>
          </a:xfrm>
        </p:grpSpPr>
        <p:grpSp>
          <p:nvGrpSpPr>
            <p:cNvPr id="5" name="Gruppo 4"/>
            <p:cNvGrpSpPr/>
            <p:nvPr/>
          </p:nvGrpSpPr>
          <p:grpSpPr>
            <a:xfrm>
              <a:off x="4462465" y="16314189"/>
              <a:ext cx="19173825" cy="12245758"/>
              <a:chOff x="4462465" y="16314189"/>
              <a:chExt cx="19173825" cy="12245758"/>
            </a:xfrm>
          </p:grpSpPr>
          <p:grpSp>
            <p:nvGrpSpPr>
              <p:cNvPr id="2" name="Gruppo 1"/>
              <p:cNvGrpSpPr/>
              <p:nvPr/>
            </p:nvGrpSpPr>
            <p:grpSpPr>
              <a:xfrm>
                <a:off x="4462465" y="16314189"/>
                <a:ext cx="19173825" cy="12245758"/>
                <a:chOff x="4462465" y="16314189"/>
                <a:chExt cx="19173825" cy="12245758"/>
              </a:xfrm>
            </p:grpSpPr>
            <p:grpSp>
              <p:nvGrpSpPr>
                <p:cNvPr id="7172" name="Gruppo 81"/>
                <p:cNvGrpSpPr>
                  <a:grpSpLocks/>
                </p:cNvGrpSpPr>
                <p:nvPr/>
              </p:nvGrpSpPr>
              <p:grpSpPr bwMode="auto">
                <a:xfrm>
                  <a:off x="4462465" y="16314189"/>
                  <a:ext cx="19173825" cy="12245758"/>
                  <a:chOff x="4461963" y="16257842"/>
                  <a:chExt cx="19174810" cy="12246445"/>
                </a:xfrm>
              </p:grpSpPr>
              <p:sp>
                <p:nvSpPr>
                  <p:cNvPr id="7" name="Rounded Rectangle 125"/>
                  <p:cNvSpPr/>
                  <p:nvPr/>
                </p:nvSpPr>
                <p:spPr bwMode="auto">
                  <a:xfrm>
                    <a:off x="4461963" y="16257842"/>
                    <a:ext cx="19174810" cy="12246445"/>
                  </a:xfrm>
                  <a:prstGeom prst="roundRect">
                    <a:avLst/>
                  </a:prstGeom>
                  <a:ln w="57150" cmpd="sng">
                    <a:solidFill>
                      <a:srgbClr val="E46C0A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" name="Rettangolo arrotondato 31"/>
                  <p:cNvSpPr/>
                  <p:nvPr/>
                </p:nvSpPr>
                <p:spPr bwMode="auto">
                  <a:xfrm>
                    <a:off x="4715970" y="19904906"/>
                    <a:ext cx="3003704" cy="201887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00080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it-IT" sz="2800" dirty="0" err="1" smtClean="0"/>
                      <a:t>Grid</a:t>
                    </a:r>
                    <a:r>
                      <a:rPr lang="it-IT" sz="2800" dirty="0" smtClean="0"/>
                      <a:t> </a:t>
                    </a:r>
                    <a:r>
                      <a:rPr lang="it-IT" sz="2800" dirty="0" err="1" smtClean="0"/>
                      <a:t>Autentication</a:t>
                    </a:r>
                    <a:r>
                      <a:rPr lang="it-IT" sz="2800" dirty="0" smtClean="0"/>
                      <a:t> and </a:t>
                    </a:r>
                    <a:r>
                      <a:rPr lang="it-IT" sz="2800" dirty="0" err="1" smtClean="0"/>
                      <a:t>Authorization</a:t>
                    </a:r>
                    <a:r>
                      <a:rPr lang="it-IT" sz="2800" dirty="0" smtClean="0"/>
                      <a:t> </a:t>
                    </a:r>
                    <a:r>
                      <a:rPr lang="it-IT" sz="2800" dirty="0" err="1" smtClean="0"/>
                      <a:t>system</a:t>
                    </a:r>
                    <a:endParaRPr lang="en-GB" sz="2800" dirty="0"/>
                  </a:p>
                </p:txBody>
              </p:sp>
              <p:sp>
                <p:nvSpPr>
                  <p:cNvPr id="17" name="Nuvola 138"/>
                  <p:cNvSpPr/>
                  <p:nvPr/>
                </p:nvSpPr>
                <p:spPr bwMode="auto">
                  <a:xfrm>
                    <a:off x="19372523" y="22500077"/>
                    <a:ext cx="4003881" cy="1784450"/>
                  </a:xfrm>
                  <a:prstGeom prst="clou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it-IT" sz="2800" dirty="0"/>
                      <a:t>GRID</a:t>
                    </a:r>
                    <a:endParaRPr lang="en-GB" sz="3600" dirty="0"/>
                  </a:p>
                </p:txBody>
              </p:sp>
              <p:cxnSp>
                <p:nvCxnSpPr>
                  <p:cNvPr id="22" name="Connettore 2 68"/>
                  <p:cNvCxnSpPr>
                    <a:stCxn id="12" idx="3"/>
                  </p:cNvCxnSpPr>
                  <p:nvPr/>
                </p:nvCxnSpPr>
                <p:spPr bwMode="auto">
                  <a:xfrm>
                    <a:off x="7719674" y="20914343"/>
                    <a:ext cx="7181607" cy="643242"/>
                  </a:xfrm>
                  <a:prstGeom prst="straightConnector1">
                    <a:avLst/>
                  </a:prstGeom>
                  <a:ln w="28575">
                    <a:headEnd type="arrow"/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ttore 2 53"/>
                  <p:cNvCxnSpPr/>
                  <p:nvPr/>
                </p:nvCxnSpPr>
                <p:spPr bwMode="auto">
                  <a:xfrm>
                    <a:off x="8405509" y="23389920"/>
                    <a:ext cx="6495773" cy="0"/>
                  </a:xfrm>
                  <a:prstGeom prst="straightConnector1">
                    <a:avLst/>
                  </a:prstGeom>
                  <a:ln w="28575" cmpd="sng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Rettangolo 3"/>
                  <p:cNvSpPr/>
                  <p:nvPr/>
                </p:nvSpPr>
                <p:spPr bwMode="auto">
                  <a:xfrm>
                    <a:off x="15228935" y="21368125"/>
                    <a:ext cx="2292468" cy="111131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it-IT" sz="2800" dirty="0"/>
                      <a:t>Job </a:t>
                    </a:r>
                    <a:r>
                      <a:rPr lang="it-IT" sz="2800" dirty="0" err="1"/>
                      <a:t>Submission</a:t>
                    </a:r>
                    <a:endParaRPr lang="it-IT" sz="2800" dirty="0"/>
                  </a:p>
                </p:txBody>
              </p:sp>
              <p:sp>
                <p:nvSpPr>
                  <p:cNvPr id="44" name="Rettangolo 3"/>
                  <p:cNvSpPr/>
                  <p:nvPr/>
                </p:nvSpPr>
                <p:spPr bwMode="auto">
                  <a:xfrm>
                    <a:off x="15254336" y="22881098"/>
                    <a:ext cx="2267066" cy="10176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it-IT" sz="2800" dirty="0"/>
                      <a:t>Data Management</a:t>
                    </a:r>
                  </a:p>
                </p:txBody>
              </p:sp>
              <p:cxnSp>
                <p:nvCxnSpPr>
                  <p:cNvPr id="46" name="Connettore 2 39"/>
                  <p:cNvCxnSpPr/>
                  <p:nvPr/>
                </p:nvCxnSpPr>
                <p:spPr bwMode="auto">
                  <a:xfrm>
                    <a:off x="17803328" y="23587575"/>
                    <a:ext cx="1467588" cy="0"/>
                  </a:xfrm>
                  <a:prstGeom prst="straightConnector1">
                    <a:avLst/>
                  </a:prstGeom>
                  <a:ln w="38100" cmpd="sng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Rettangolo 3"/>
                  <p:cNvSpPr/>
                  <p:nvPr/>
                </p:nvSpPr>
                <p:spPr bwMode="auto">
                  <a:xfrm>
                    <a:off x="15254336" y="24238486"/>
                    <a:ext cx="2267066" cy="101764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it-IT" sz="2800" dirty="0"/>
                      <a:t>Accounting</a:t>
                    </a:r>
                  </a:p>
                </p:txBody>
              </p:sp>
              <p:sp>
                <p:nvSpPr>
                  <p:cNvPr id="7230" name="TextBox 3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78532" y="19790154"/>
                    <a:ext cx="184675" cy="5232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5pPr>
                    <a:lvl6pPr marL="25146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6pPr>
                    <a:lvl7pPr marL="29718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7pPr>
                    <a:lvl8pPr marL="34290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8pPr>
                    <a:lvl9pPr marL="38862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endParaRPr lang="en-US" sz="2800" dirty="0"/>
                  </a:p>
                </p:txBody>
              </p:sp>
            </p:grpSp>
            <p:pic>
              <p:nvPicPr>
                <p:cNvPr id="91" name="Immagine 90" descr="1317289211_userconfig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0208" y="22735462"/>
                  <a:ext cx="1625600" cy="1625600"/>
                </a:xfrm>
                <a:prstGeom prst="rect">
                  <a:avLst/>
                </a:prstGeom>
              </p:spPr>
            </p:pic>
          </p:grpSp>
          <p:pic>
            <p:nvPicPr>
              <p:cNvPr id="4" name="Immagine 3" descr="1317290339_lock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6858" y="20352432"/>
                <a:ext cx="1235994" cy="1235994"/>
              </a:xfrm>
              <a:prstGeom prst="rect">
                <a:avLst/>
              </a:prstGeom>
            </p:spPr>
          </p:pic>
          <p:pic>
            <p:nvPicPr>
              <p:cNvPr id="57" name="Immagine 56" descr="1317290339_lock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6858" y="22535435"/>
                <a:ext cx="1235994" cy="1235994"/>
              </a:xfrm>
              <a:prstGeom prst="rect">
                <a:avLst/>
              </a:prstGeom>
            </p:spPr>
          </p:pic>
        </p:grpSp>
        <p:sp>
          <p:nvSpPr>
            <p:cNvPr id="59" name="Rettangolo arrotondato 9"/>
            <p:cNvSpPr/>
            <p:nvPr/>
          </p:nvSpPr>
          <p:spPr bwMode="auto">
            <a:xfrm>
              <a:off x="14936052" y="20663472"/>
              <a:ext cx="2843299" cy="4829126"/>
            </a:xfrm>
            <a:prstGeom prst="roundRect">
              <a:avLst/>
            </a:prstGeom>
            <a:noFill/>
            <a:ln w="38100" cmpd="sng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60" name="TextBox 385"/>
            <p:cNvSpPr txBox="1">
              <a:spLocks noChangeArrowheads="1"/>
            </p:cNvSpPr>
            <p:nvPr/>
          </p:nvSpPr>
          <p:spPr bwMode="auto">
            <a:xfrm>
              <a:off x="15452478" y="20663472"/>
              <a:ext cx="23854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 smtClean="0"/>
                <a:t>WS-</a:t>
              </a:r>
              <a:r>
                <a:rPr lang="en-US" sz="2800" dirty="0" err="1" smtClean="0"/>
                <a:t>Pgrade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654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3" name="Rettangolo arrotondato 9"/>
          <p:cNvSpPr/>
          <p:nvPr/>
        </p:nvSpPr>
        <p:spPr bwMode="auto">
          <a:xfrm>
            <a:off x="14901247" y="21156956"/>
            <a:ext cx="2843299" cy="43243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7" name="TextBox 385"/>
          <p:cNvSpPr txBox="1">
            <a:spLocks noChangeArrowheads="1"/>
          </p:cNvSpPr>
          <p:nvPr/>
        </p:nvSpPr>
        <p:spPr bwMode="auto">
          <a:xfrm>
            <a:off x="15417673" y="20652180"/>
            <a:ext cx="2385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/>
              <a:t>WS-</a:t>
            </a:r>
            <a:r>
              <a:rPr lang="en-US" sz="2800" dirty="0" err="1" smtClean="0"/>
              <a:t>Pgrade</a:t>
            </a:r>
            <a:endParaRPr lang="en-US" sz="2800" dirty="0"/>
          </a:p>
        </p:txBody>
      </p:sp>
      <p:grpSp>
        <p:nvGrpSpPr>
          <p:cNvPr id="3" name="Gruppo 2"/>
          <p:cNvGrpSpPr/>
          <p:nvPr/>
        </p:nvGrpSpPr>
        <p:grpSpPr>
          <a:xfrm>
            <a:off x="4462465" y="16204453"/>
            <a:ext cx="19173825" cy="12245758"/>
            <a:chOff x="4462465" y="16204453"/>
            <a:chExt cx="19173825" cy="12245758"/>
          </a:xfrm>
        </p:grpSpPr>
        <p:grpSp>
          <p:nvGrpSpPr>
            <p:cNvPr id="11" name="Gruppo 10"/>
            <p:cNvGrpSpPr/>
            <p:nvPr/>
          </p:nvGrpSpPr>
          <p:grpSpPr>
            <a:xfrm>
              <a:off x="4462465" y="16204453"/>
              <a:ext cx="19173825" cy="12245758"/>
              <a:chOff x="4462465" y="16204453"/>
              <a:chExt cx="19173825" cy="12245758"/>
            </a:xfrm>
          </p:grpSpPr>
          <p:grpSp>
            <p:nvGrpSpPr>
              <p:cNvPr id="5" name="Gruppo 4"/>
              <p:cNvGrpSpPr/>
              <p:nvPr/>
            </p:nvGrpSpPr>
            <p:grpSpPr>
              <a:xfrm>
                <a:off x="4462465" y="16204453"/>
                <a:ext cx="19173825" cy="12245758"/>
                <a:chOff x="4462465" y="16314189"/>
                <a:chExt cx="19173825" cy="12245758"/>
              </a:xfrm>
            </p:grpSpPr>
            <p:grpSp>
              <p:nvGrpSpPr>
                <p:cNvPr id="2" name="Gruppo 1"/>
                <p:cNvGrpSpPr/>
                <p:nvPr/>
              </p:nvGrpSpPr>
              <p:grpSpPr>
                <a:xfrm>
                  <a:off x="4462465" y="16314189"/>
                  <a:ext cx="19173825" cy="12245758"/>
                  <a:chOff x="4462465" y="16314189"/>
                  <a:chExt cx="19173825" cy="12245758"/>
                </a:xfrm>
              </p:grpSpPr>
              <p:grpSp>
                <p:nvGrpSpPr>
                  <p:cNvPr id="7172" name="Gruppo 81"/>
                  <p:cNvGrpSpPr>
                    <a:grpSpLocks/>
                  </p:cNvGrpSpPr>
                  <p:nvPr/>
                </p:nvGrpSpPr>
                <p:grpSpPr bwMode="auto">
                  <a:xfrm>
                    <a:off x="4462465" y="16314189"/>
                    <a:ext cx="19173825" cy="12245758"/>
                    <a:chOff x="4461963" y="16257842"/>
                    <a:chExt cx="19174810" cy="12246445"/>
                  </a:xfrm>
                </p:grpSpPr>
                <p:sp>
                  <p:nvSpPr>
                    <p:cNvPr id="7" name="Rounded Rectangle 125"/>
                    <p:cNvSpPr/>
                    <p:nvPr/>
                  </p:nvSpPr>
                  <p:spPr bwMode="auto">
                    <a:xfrm>
                      <a:off x="4461963" y="16257842"/>
                      <a:ext cx="19174810" cy="12246445"/>
                    </a:xfrm>
                    <a:prstGeom prst="roundRect">
                      <a:avLst/>
                    </a:prstGeom>
                    <a:ln w="57150" cmpd="sng">
                      <a:solidFill>
                        <a:srgbClr val="E46C0A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" name="Rettangolo arrotondato 31"/>
                    <p:cNvSpPr/>
                    <p:nvPr/>
                  </p:nvSpPr>
                  <p:spPr bwMode="auto">
                    <a:xfrm>
                      <a:off x="4715970" y="19904906"/>
                      <a:ext cx="3003704" cy="2018875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80008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 err="1" smtClean="0"/>
                        <a:t>Grid</a:t>
                      </a:r>
                      <a:r>
                        <a:rPr lang="it-IT" sz="2800" dirty="0" smtClean="0"/>
                        <a:t> </a:t>
                      </a:r>
                      <a:r>
                        <a:rPr lang="it-IT" sz="2800" dirty="0" err="1" smtClean="0"/>
                        <a:t>Autentication</a:t>
                      </a:r>
                      <a:r>
                        <a:rPr lang="it-IT" sz="2800" dirty="0" smtClean="0"/>
                        <a:t> and </a:t>
                      </a:r>
                      <a:r>
                        <a:rPr lang="it-IT" sz="2800" dirty="0" err="1" smtClean="0"/>
                        <a:t>Authorization</a:t>
                      </a:r>
                      <a:r>
                        <a:rPr lang="it-IT" sz="2800" dirty="0" smtClean="0"/>
                        <a:t> </a:t>
                      </a:r>
                      <a:r>
                        <a:rPr lang="it-IT" sz="2800" dirty="0" err="1" smtClean="0"/>
                        <a:t>system</a:t>
                      </a:r>
                      <a:endParaRPr lang="en-GB" sz="2800" dirty="0"/>
                    </a:p>
                  </p:txBody>
                </p:sp>
                <p:sp>
                  <p:nvSpPr>
                    <p:cNvPr id="17" name="Nuvola 138"/>
                    <p:cNvSpPr/>
                    <p:nvPr/>
                  </p:nvSpPr>
                  <p:spPr bwMode="auto">
                    <a:xfrm>
                      <a:off x="19372523" y="22500077"/>
                      <a:ext cx="4003881" cy="1784450"/>
                    </a:xfrm>
                    <a:prstGeom prst="clou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GRID</a:t>
                      </a:r>
                      <a:endParaRPr lang="en-GB" sz="3600" dirty="0"/>
                    </a:p>
                  </p:txBody>
                </p:sp>
                <p:cxnSp>
                  <p:nvCxnSpPr>
                    <p:cNvPr id="22" name="Connettore 2 68"/>
                    <p:cNvCxnSpPr>
                      <a:stCxn id="12" idx="3"/>
                    </p:cNvCxnSpPr>
                    <p:nvPr/>
                  </p:nvCxnSpPr>
                  <p:spPr bwMode="auto">
                    <a:xfrm>
                      <a:off x="7719674" y="20914343"/>
                      <a:ext cx="7509261" cy="2134080"/>
                    </a:xfrm>
                    <a:prstGeom prst="straightConnector1">
                      <a:avLst/>
                    </a:prstGeom>
                    <a:ln w="28575">
                      <a:headEnd type="arrow"/>
                      <a:tailEnd type="arrow"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ttore 2 53"/>
                    <p:cNvCxnSpPr/>
                    <p:nvPr/>
                  </p:nvCxnSpPr>
                  <p:spPr bwMode="auto">
                    <a:xfrm>
                      <a:off x="8405509" y="23389920"/>
                      <a:ext cx="6848828" cy="0"/>
                    </a:xfrm>
                    <a:prstGeom prst="straightConnector1">
                      <a:avLst/>
                    </a:prstGeom>
                    <a:ln w="28575" cmpd="sng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03" name="TextBox 3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330536" y="22018731"/>
                      <a:ext cx="2385595" cy="523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2800" dirty="0" smtClean="0"/>
                        <a:t>User Interface</a:t>
                      </a:r>
                      <a:endParaRPr lang="en-US" sz="2800" dirty="0"/>
                    </a:p>
                  </p:txBody>
                </p:sp>
                <p:cxnSp>
                  <p:nvCxnSpPr>
                    <p:cNvPr id="46" name="Connettore 2 39"/>
                    <p:cNvCxnSpPr/>
                    <p:nvPr/>
                  </p:nvCxnSpPr>
                  <p:spPr bwMode="auto">
                    <a:xfrm>
                      <a:off x="17575380" y="23587575"/>
                      <a:ext cx="1695537" cy="0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30" name="TextBox 3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478532" y="19790154"/>
                      <a:ext cx="184675" cy="523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eaLnBrk="1" hangingPunct="1"/>
                      <a:endParaRPr lang="en-US" sz="2800" dirty="0"/>
                    </a:p>
                  </p:txBody>
                </p:sp>
              </p:grpSp>
              <p:pic>
                <p:nvPicPr>
                  <p:cNvPr id="91" name="Immagine 90" descr="1317289211_userconfig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80208" y="22735462"/>
                    <a:ext cx="1625600" cy="16256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" name="Immagine 3" descr="1317290339_lock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6858" y="20352432"/>
                  <a:ext cx="1235994" cy="1235994"/>
                </a:xfrm>
                <a:prstGeom prst="rect">
                  <a:avLst/>
                </a:prstGeom>
              </p:spPr>
            </p:pic>
            <p:pic>
              <p:nvPicPr>
                <p:cNvPr id="57" name="Immagine 56" descr="1317290339_lock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6858" y="22535435"/>
                  <a:ext cx="1235994" cy="1235994"/>
                </a:xfrm>
                <a:prstGeom prst="rect">
                  <a:avLst/>
                </a:prstGeom>
              </p:spPr>
            </p:pic>
          </p:grpSp>
          <p:pic>
            <p:nvPicPr>
              <p:cNvPr id="47" name="Immagine 46" descr="1317288885_gnome-terminal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8884" y="22323179"/>
                <a:ext cx="2515662" cy="2515662"/>
              </a:xfrm>
              <a:prstGeom prst="rect">
                <a:avLst/>
              </a:prstGeom>
            </p:spPr>
          </p:pic>
        </p:grpSp>
        <p:sp>
          <p:nvSpPr>
            <p:cNvPr id="23" name="TextBox 385"/>
            <p:cNvSpPr txBox="1">
              <a:spLocks noChangeArrowheads="1"/>
            </p:cNvSpPr>
            <p:nvPr/>
          </p:nvSpPr>
          <p:spPr bwMode="auto">
            <a:xfrm>
              <a:off x="7389822" y="22069179"/>
              <a:ext cx="238547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5400" b="1" dirty="0" smtClean="0">
                  <a:solidFill>
                    <a:srgbClr val="FF0000"/>
                  </a:solidFill>
                </a:rPr>
                <a:t>??</a:t>
              </a:r>
              <a:endParaRPr lang="en-US" sz="5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99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4462465" y="16314189"/>
            <a:ext cx="19173825" cy="12245758"/>
            <a:chOff x="4462465" y="16314189"/>
            <a:chExt cx="19173825" cy="12245758"/>
          </a:xfrm>
        </p:grpSpPr>
        <p:grpSp>
          <p:nvGrpSpPr>
            <p:cNvPr id="9" name="Gruppo 8"/>
            <p:cNvGrpSpPr/>
            <p:nvPr/>
          </p:nvGrpSpPr>
          <p:grpSpPr>
            <a:xfrm>
              <a:off x="4462465" y="16314189"/>
              <a:ext cx="19173825" cy="12245758"/>
              <a:chOff x="4462465" y="16314189"/>
              <a:chExt cx="19173825" cy="12245758"/>
            </a:xfrm>
          </p:grpSpPr>
          <p:sp>
            <p:nvSpPr>
              <p:cNvPr id="73" name="Rettangolo arrotondato 9"/>
              <p:cNvSpPr/>
              <p:nvPr/>
            </p:nvSpPr>
            <p:spPr bwMode="auto">
              <a:xfrm>
                <a:off x="14901247" y="21156956"/>
                <a:ext cx="2843299" cy="4324350"/>
              </a:xfrm>
              <a:prstGeom prst="roundRect">
                <a:avLst/>
              </a:prstGeom>
              <a:noFill/>
              <a:ln w="38100" cmpd="sng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77" name="TextBox 385"/>
              <p:cNvSpPr txBox="1">
                <a:spLocks noChangeArrowheads="1"/>
              </p:cNvSpPr>
              <p:nvPr/>
            </p:nvSpPr>
            <p:spPr bwMode="auto">
              <a:xfrm>
                <a:off x="15417673" y="20652180"/>
                <a:ext cx="23854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800" dirty="0" smtClean="0"/>
                  <a:t>WS-</a:t>
                </a:r>
                <a:r>
                  <a:rPr lang="en-US" sz="2800" dirty="0" err="1" smtClean="0"/>
                  <a:t>Pgrade</a:t>
                </a:r>
                <a:endParaRPr lang="en-US" sz="2800" dirty="0"/>
              </a:p>
            </p:txBody>
          </p:sp>
          <p:grpSp>
            <p:nvGrpSpPr>
              <p:cNvPr id="6" name="Gruppo 5"/>
              <p:cNvGrpSpPr/>
              <p:nvPr/>
            </p:nvGrpSpPr>
            <p:grpSpPr>
              <a:xfrm>
                <a:off x="4462465" y="16314189"/>
                <a:ext cx="19173825" cy="12245758"/>
                <a:chOff x="4462465" y="16314189"/>
                <a:chExt cx="19173825" cy="12245758"/>
              </a:xfrm>
            </p:grpSpPr>
            <p:grpSp>
              <p:nvGrpSpPr>
                <p:cNvPr id="5" name="Gruppo 4"/>
                <p:cNvGrpSpPr/>
                <p:nvPr/>
              </p:nvGrpSpPr>
              <p:grpSpPr>
                <a:xfrm>
                  <a:off x="4462465" y="16314189"/>
                  <a:ext cx="19173825" cy="12245758"/>
                  <a:chOff x="4462465" y="16314189"/>
                  <a:chExt cx="19173825" cy="12245758"/>
                </a:xfrm>
              </p:grpSpPr>
              <p:grpSp>
                <p:nvGrpSpPr>
                  <p:cNvPr id="2" name="Gruppo 1"/>
                  <p:cNvGrpSpPr/>
                  <p:nvPr/>
                </p:nvGrpSpPr>
                <p:grpSpPr>
                  <a:xfrm>
                    <a:off x="4462465" y="16314189"/>
                    <a:ext cx="19173825" cy="12245758"/>
                    <a:chOff x="4462465" y="16314189"/>
                    <a:chExt cx="19173825" cy="12245758"/>
                  </a:xfrm>
                </p:grpSpPr>
                <p:grpSp>
                  <p:nvGrpSpPr>
                    <p:cNvPr id="7172" name="Gruppo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2465" y="16314189"/>
                      <a:ext cx="19173825" cy="12245758"/>
                      <a:chOff x="4461963" y="16257842"/>
                      <a:chExt cx="19174810" cy="12246445"/>
                    </a:xfrm>
                  </p:grpSpPr>
                  <p:sp>
                    <p:nvSpPr>
                      <p:cNvPr id="7" name="Rounded Rectangle 125"/>
                      <p:cNvSpPr/>
                      <p:nvPr/>
                    </p:nvSpPr>
                    <p:spPr bwMode="auto">
                      <a:xfrm>
                        <a:off x="4461963" y="16257842"/>
                        <a:ext cx="19174810" cy="12246445"/>
                      </a:xfrm>
                      <a:prstGeom prst="roundRect">
                        <a:avLst/>
                      </a:prstGeom>
                      <a:ln w="57150" cmpd="sng">
                        <a:solidFill>
                          <a:srgbClr val="E46C0A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8" name="Rettangolo arrotondato 9"/>
                      <p:cNvSpPr/>
                      <p:nvPr/>
                    </p:nvSpPr>
                    <p:spPr bwMode="auto">
                      <a:xfrm>
                        <a:off x="10504292" y="19019147"/>
                        <a:ext cx="7845828" cy="6544389"/>
                      </a:xfrm>
                      <a:prstGeom prst="roundRect">
                        <a:avLst/>
                      </a:prstGeom>
                      <a:ln w="38100" cmpd="sng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12" name="Rettangolo arrotondato 31"/>
                      <p:cNvSpPr/>
                      <p:nvPr/>
                    </p:nvSpPr>
                    <p:spPr bwMode="auto">
                      <a:xfrm>
                        <a:off x="4715970" y="19904906"/>
                        <a:ext cx="3003704" cy="2018875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rgbClr val="800080"/>
                      </a:solidFill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 smtClean="0"/>
                          <a:t>Grid</a:t>
                        </a:r>
                        <a:r>
                          <a:rPr lang="it-IT" sz="2800" dirty="0" smtClean="0"/>
                          <a:t> </a:t>
                        </a:r>
                        <a:r>
                          <a:rPr lang="it-IT" sz="2800" dirty="0" err="1" smtClean="0"/>
                          <a:t>Autentication</a:t>
                        </a:r>
                        <a:r>
                          <a:rPr lang="it-IT" sz="2800" dirty="0" smtClean="0"/>
                          <a:t> and </a:t>
                        </a:r>
                        <a:r>
                          <a:rPr lang="it-IT" sz="2800" dirty="0" err="1" smtClean="0"/>
                          <a:t>Authorization</a:t>
                        </a:r>
                        <a:r>
                          <a:rPr lang="it-IT" sz="2800" dirty="0" smtClean="0"/>
                          <a:t> </a:t>
                        </a:r>
                        <a:r>
                          <a:rPr lang="it-IT" sz="2800" dirty="0" err="1" smtClean="0"/>
                          <a:t>system</a:t>
                        </a:r>
                        <a:endParaRPr lang="en-GB" sz="2800" dirty="0"/>
                      </a:p>
                    </p:txBody>
                  </p:sp>
                  <p:sp>
                    <p:nvSpPr>
                      <p:cNvPr id="17" name="Nuvola 138"/>
                      <p:cNvSpPr/>
                      <p:nvPr/>
                    </p:nvSpPr>
                    <p:spPr bwMode="auto">
                      <a:xfrm>
                        <a:off x="19372523" y="22500077"/>
                        <a:ext cx="4003881" cy="1784450"/>
                      </a:xfrm>
                      <a:prstGeom prst="cloud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GRID</a:t>
                        </a:r>
                        <a:endParaRPr lang="en-GB" sz="3600" dirty="0"/>
                      </a:p>
                    </p:txBody>
                  </p:sp>
                  <p:sp>
                    <p:nvSpPr>
                      <p:cNvPr id="20" name="Rettangolo 47"/>
                      <p:cNvSpPr/>
                      <p:nvPr/>
                    </p:nvSpPr>
                    <p:spPr bwMode="auto">
                      <a:xfrm>
                        <a:off x="11030383" y="21773497"/>
                        <a:ext cx="2521012" cy="1279597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First </a:t>
                        </a:r>
                        <a:r>
                          <a:rPr lang="it-IT" sz="2800" dirty="0" err="1"/>
                          <a:t>access</a:t>
                        </a:r>
                        <a:endParaRPr lang="it-IT" sz="2800" dirty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it-IT" sz="2800" dirty="0"/>
                      </a:p>
                    </p:txBody>
                  </p:sp>
                  <p:cxnSp>
                    <p:nvCxnSpPr>
                      <p:cNvPr id="22" name="Connettore 2 68"/>
                      <p:cNvCxnSpPr>
                        <a:stCxn id="12" idx="3"/>
                        <a:endCxn id="27" idx="1"/>
                      </p:cNvCxnSpPr>
                      <p:nvPr/>
                    </p:nvCxnSpPr>
                    <p:spPr bwMode="auto">
                      <a:xfrm flipV="1">
                        <a:off x="7719674" y="20388680"/>
                        <a:ext cx="3310709" cy="525663"/>
                      </a:xfrm>
                      <a:prstGeom prst="straightConnector1">
                        <a:avLst/>
                      </a:prstGeom>
                      <a:ln w="28575"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Rettangolo 35"/>
                      <p:cNvSpPr/>
                      <p:nvPr/>
                    </p:nvSpPr>
                    <p:spPr bwMode="auto">
                      <a:xfrm>
                        <a:off x="11030383" y="23791323"/>
                        <a:ext cx="2521012" cy="1295473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/>
                          <a:t>Configurations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27" name="Rettangolo 3"/>
                      <p:cNvSpPr/>
                      <p:nvPr/>
                    </p:nvSpPr>
                    <p:spPr bwMode="auto">
                      <a:xfrm>
                        <a:off x="11030383" y="19733799"/>
                        <a:ext cx="2536888" cy="1309760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/>
                          <a:t>Authentication</a:t>
                        </a:r>
                        <a:endParaRPr lang="it-IT" sz="2800" dirty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it-IT" sz="2200" dirty="0"/>
                      </a:p>
                    </p:txBody>
                  </p:sp>
                  <p:sp>
                    <p:nvSpPr>
                      <p:cNvPr id="28" name="Cloud 373"/>
                      <p:cNvSpPr/>
                      <p:nvPr/>
                    </p:nvSpPr>
                    <p:spPr bwMode="auto">
                      <a:xfrm>
                        <a:off x="15622655" y="16437074"/>
                        <a:ext cx="6947257" cy="2336931"/>
                      </a:xfrm>
                      <a:prstGeom prst="cloud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shade val="51000"/>
                              <a:satMod val="130000"/>
                              <a:alpha val="39000"/>
                            </a:schemeClr>
                          </a:gs>
                          <a:gs pos="80000">
                            <a:schemeClr val="accent1">
                              <a:shade val="93000"/>
                              <a:satMod val="130000"/>
                              <a:alpha val="39000"/>
                            </a:schemeClr>
                          </a:gs>
                          <a:gs pos="100000">
                            <a:schemeClr val="accent1">
                              <a:shade val="94000"/>
                              <a:satMod val="135000"/>
                              <a:alpha val="39000"/>
                            </a:schemeClr>
                          </a:gs>
                        </a:gsLst>
                        <a:lin ang="16200000" scaled="0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r>
                          <a:rPr lang="en-US" sz="2800" dirty="0"/>
                          <a:t>FEDERATION</a:t>
                        </a:r>
                      </a:p>
                    </p:txBody>
                  </p:sp>
                  <p:sp>
                    <p:nvSpPr>
                      <p:cNvPr id="34" name="Freccia bidirezionale verticale 59"/>
                      <p:cNvSpPr/>
                      <p:nvPr/>
                    </p:nvSpPr>
                    <p:spPr bwMode="auto">
                      <a:xfrm>
                        <a:off x="12007731" y="23053094"/>
                        <a:ext cx="500089" cy="700127"/>
                      </a:xfrm>
                      <a:prstGeom prst="upDownArrow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35" name="Freccia bidirezionale verticale 59"/>
                      <p:cNvSpPr/>
                      <p:nvPr/>
                    </p:nvSpPr>
                    <p:spPr bwMode="auto">
                      <a:xfrm>
                        <a:off x="12006144" y="21071782"/>
                        <a:ext cx="500088" cy="701714"/>
                      </a:xfrm>
                      <a:prstGeom prst="upDownArrow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7203" name="TextBox 38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548395" y="18510416"/>
                        <a:ext cx="2385595" cy="523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  <a:cs typeface="ＭＳ Ｐゴシック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5pPr>
                        <a:lvl6pPr marL="25146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6pPr>
                        <a:lvl7pPr marL="29718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7pPr>
                        <a:lvl8pPr marL="34290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8pPr>
                        <a:lvl9pPr marL="38862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sz="2800" dirty="0"/>
                          <a:t>Web Portal</a:t>
                        </a:r>
                      </a:p>
                    </p:txBody>
                  </p:sp>
                  <p:sp>
                    <p:nvSpPr>
                      <p:cNvPr id="38" name="Rettangolo arrotondato 9"/>
                      <p:cNvSpPr/>
                      <p:nvPr/>
                    </p:nvSpPr>
                    <p:spPr bwMode="auto">
                      <a:xfrm>
                        <a:off x="10458252" y="26343040"/>
                        <a:ext cx="7891869" cy="1947972"/>
                      </a:xfrm>
                      <a:prstGeom prst="roundRect">
                        <a:avLst/>
                      </a:prstGeom>
                      <a:ln w="38100" cmpd="sng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41" name="Up-Down Arrow 389"/>
                      <p:cNvSpPr/>
                      <p:nvPr/>
                    </p:nvSpPr>
                    <p:spPr bwMode="auto">
                      <a:xfrm>
                        <a:off x="14060475" y="25587347"/>
                        <a:ext cx="447698" cy="755692"/>
                      </a:xfrm>
                      <a:prstGeom prst="up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3" name="Rettangolo 3"/>
                      <p:cNvSpPr/>
                      <p:nvPr/>
                    </p:nvSpPr>
                    <p:spPr bwMode="auto">
                      <a:xfrm>
                        <a:off x="15228935" y="21368125"/>
                        <a:ext cx="2292468" cy="111131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Job </a:t>
                        </a:r>
                        <a:r>
                          <a:rPr lang="it-IT" sz="2800" dirty="0" err="1"/>
                          <a:t>Submission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44" name="Rettangolo 3"/>
                      <p:cNvSpPr/>
                      <p:nvPr/>
                    </p:nvSpPr>
                    <p:spPr bwMode="auto">
                      <a:xfrm>
                        <a:off x="15254336" y="22881098"/>
                        <a:ext cx="2267066" cy="101764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Data Management</a:t>
                        </a:r>
                      </a:p>
                    </p:txBody>
                  </p:sp>
                  <p:cxnSp>
                    <p:nvCxnSpPr>
                      <p:cNvPr id="46" name="Connettore 2 39"/>
                      <p:cNvCxnSpPr/>
                      <p:nvPr/>
                    </p:nvCxnSpPr>
                    <p:spPr bwMode="auto">
                      <a:xfrm>
                        <a:off x="17744726" y="23587575"/>
                        <a:ext cx="1526190" cy="0"/>
                      </a:xfrm>
                      <a:prstGeom prst="straightConnector1">
                        <a:avLst/>
                      </a:prstGeom>
                      <a:ln w="38100" cmpd="sng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Connettore 2 68"/>
                      <p:cNvCxnSpPr/>
                      <p:nvPr/>
                    </p:nvCxnSpPr>
                    <p:spPr bwMode="auto">
                      <a:xfrm>
                        <a:off x="6217822" y="27367054"/>
                        <a:ext cx="6597989" cy="0"/>
                      </a:xfrm>
                      <a:prstGeom prst="straightConnector1">
                        <a:avLst/>
                      </a:prstGeom>
                      <a:ln w="28575">
                        <a:headEnd type="none"/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Connettore 2 68"/>
                      <p:cNvCxnSpPr>
                        <a:endCxn id="12" idx="2"/>
                      </p:cNvCxnSpPr>
                      <p:nvPr/>
                    </p:nvCxnSpPr>
                    <p:spPr bwMode="auto">
                      <a:xfrm flipV="1">
                        <a:off x="6217822" y="21923781"/>
                        <a:ext cx="0" cy="5443275"/>
                      </a:xfrm>
                      <a:prstGeom prst="straightConnector1">
                        <a:avLst/>
                      </a:prstGeom>
                      <a:ln w="28575">
                        <a:headEnd type="none"/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Rettangolo 3"/>
                      <p:cNvSpPr/>
                      <p:nvPr/>
                    </p:nvSpPr>
                    <p:spPr bwMode="auto">
                      <a:xfrm>
                        <a:off x="15254336" y="24238486"/>
                        <a:ext cx="2267066" cy="101764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Accounting</a:t>
                        </a:r>
                      </a:p>
                    </p:txBody>
                  </p:sp>
                  <p:cxnSp>
                    <p:nvCxnSpPr>
                      <p:cNvPr id="54" name="Straight Connector 167"/>
                      <p:cNvCxnSpPr/>
                      <p:nvPr/>
                    </p:nvCxnSpPr>
                    <p:spPr bwMode="auto">
                      <a:xfrm>
                        <a:off x="14349415" y="20649313"/>
                        <a:ext cx="0" cy="2822367"/>
                      </a:xfrm>
                      <a:prstGeom prst="line">
                        <a:avLst/>
                      </a:prstGeom>
                      <a:ln w="1016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169"/>
                      <p:cNvCxnSpPr/>
                      <p:nvPr/>
                    </p:nvCxnSpPr>
                    <p:spPr bwMode="auto">
                      <a:xfrm flipH="1">
                        <a:off x="13548395" y="20649313"/>
                        <a:ext cx="816896" cy="17321"/>
                      </a:xfrm>
                      <a:prstGeom prst="straightConnector1">
                        <a:avLst/>
                      </a:prstGeom>
                      <a:ln w="101600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Arrow Connector 440"/>
                      <p:cNvCxnSpPr/>
                      <p:nvPr/>
                    </p:nvCxnSpPr>
                    <p:spPr bwMode="auto">
                      <a:xfrm>
                        <a:off x="14349415" y="23471681"/>
                        <a:ext cx="586673" cy="0"/>
                      </a:xfrm>
                      <a:prstGeom prst="straightConnector1">
                        <a:avLst/>
                      </a:prstGeom>
                      <a:ln w="101600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30" name="TextBox 3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478532" y="19790154"/>
                        <a:ext cx="184675" cy="523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  <a:cs typeface="ＭＳ Ｐゴシック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5pPr>
                        <a:lvl6pPr marL="25146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6pPr>
                        <a:lvl7pPr marL="29718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7pPr>
                        <a:lvl8pPr marL="34290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8pPr>
                        <a:lvl9pPr marL="38862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9pPr>
                      </a:lstStyle>
                      <a:p>
                        <a:pPr eaLnBrk="1" hangingPunct="1"/>
                        <a:endParaRPr lang="en-US" sz="2800" dirty="0"/>
                      </a:p>
                    </p:txBody>
                  </p:sp>
                  <p:sp>
                    <p:nvSpPr>
                      <p:cNvPr id="29" name="Rettangolo arrotondato 31"/>
                      <p:cNvSpPr/>
                      <p:nvPr/>
                    </p:nvSpPr>
                    <p:spPr bwMode="auto">
                      <a:xfrm>
                        <a:off x="12847563" y="26690901"/>
                        <a:ext cx="3003704" cy="1266896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rgbClr val="800080"/>
                      </a:solidFill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CA </a:t>
                        </a:r>
                        <a:r>
                          <a:rPr lang="it-IT" sz="2800" dirty="0" smtClean="0"/>
                          <a:t>online</a:t>
                        </a:r>
                        <a:endParaRPr lang="en-GB" sz="2800" dirty="0"/>
                      </a:p>
                    </p:txBody>
                  </p:sp>
                </p:grpSp>
                <p:cxnSp>
                  <p:nvCxnSpPr>
                    <p:cNvPr id="89" name="Connettore 2 84"/>
                    <p:cNvCxnSpPr/>
                    <p:nvPr/>
                  </p:nvCxnSpPr>
                  <p:spPr bwMode="auto">
                    <a:xfrm>
                      <a:off x="12253789" y="17920520"/>
                      <a:ext cx="0" cy="1869431"/>
                    </a:xfrm>
                    <a:prstGeom prst="straightConnector1">
                      <a:avLst/>
                    </a:prstGeom>
                    <a:ln w="101600">
                      <a:solidFill>
                        <a:srgbClr val="FF0000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onnettore 2 84"/>
                    <p:cNvCxnSpPr/>
                    <p:nvPr/>
                  </p:nvCxnSpPr>
                  <p:spPr bwMode="auto">
                    <a:xfrm>
                      <a:off x="12234207" y="17912233"/>
                      <a:ext cx="3479800" cy="0"/>
                    </a:xfrm>
                    <a:prstGeom prst="straightConnector1">
                      <a:avLst/>
                    </a:prstGeom>
                    <a:ln w="101600">
                      <a:solidFill>
                        <a:srgbClr val="FF0000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91" name="Immagine 90" descr="1317289211_userconfig.png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80208" y="22735462"/>
                      <a:ext cx="1625600" cy="1625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" name="Immagine 3" descr="1317290339_lock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30787" y="19936300"/>
                    <a:ext cx="1235994" cy="1235994"/>
                  </a:xfrm>
                  <a:prstGeom prst="rect">
                    <a:avLst/>
                  </a:prstGeom>
                </p:spPr>
              </p:pic>
              <p:pic>
                <p:nvPicPr>
                  <p:cNvPr id="58" name="Immagine 57" descr="1317290339_lock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00237" y="25140523"/>
                    <a:ext cx="1235994" cy="123599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Rettangolo arrotondato 9"/>
                <p:cNvSpPr/>
                <p:nvPr/>
              </p:nvSpPr>
              <p:spPr bwMode="auto">
                <a:xfrm>
                  <a:off x="14936052" y="20663472"/>
                  <a:ext cx="2843299" cy="4829126"/>
                </a:xfrm>
                <a:prstGeom prst="roundRect">
                  <a:avLst/>
                </a:prstGeom>
                <a:noFill/>
                <a:ln w="38100" cmpd="sng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60" name="TextBox 385"/>
                <p:cNvSpPr txBox="1">
                  <a:spLocks noChangeArrowheads="1"/>
                </p:cNvSpPr>
                <p:nvPr/>
              </p:nvSpPr>
              <p:spPr bwMode="auto">
                <a:xfrm>
                  <a:off x="15452478" y="20663472"/>
                  <a:ext cx="2385472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2800" dirty="0" smtClean="0"/>
                    <a:t>WS-</a:t>
                  </a:r>
                  <a:r>
                    <a:rPr lang="en-US" sz="2800" dirty="0" err="1" smtClean="0"/>
                    <a:t>Pgrade</a:t>
                  </a:r>
                  <a:endParaRPr lang="en-US" sz="2800" dirty="0"/>
                </a:p>
              </p:txBody>
            </p:sp>
          </p:grpSp>
          <p:sp>
            <p:nvSpPr>
              <p:cNvPr id="126" name="Rettangolo arrotondato 125"/>
              <p:cNvSpPr/>
              <p:nvPr/>
            </p:nvSpPr>
            <p:spPr>
              <a:xfrm>
                <a:off x="10773662" y="19579052"/>
                <a:ext cx="3057525" cy="5776912"/>
              </a:xfrm>
              <a:prstGeom prst="roundRect">
                <a:avLst/>
              </a:prstGeom>
              <a:noFill/>
              <a:ln w="1016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8" name="Connettore 164"/>
              <p:cNvSpPr/>
              <p:nvPr/>
            </p:nvSpPr>
            <p:spPr bwMode="auto">
              <a:xfrm>
                <a:off x="9866661" y="19233960"/>
                <a:ext cx="822331" cy="852590"/>
              </a:xfrm>
              <a:prstGeom prst="flowChartConnector">
                <a:avLst/>
              </a:prstGeom>
              <a:ln>
                <a:solidFill>
                  <a:srgbClr val="66006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/>
              </a:p>
            </p:txBody>
          </p:sp>
          <p:sp>
            <p:nvSpPr>
              <p:cNvPr id="129" name="TextBox 383"/>
              <p:cNvSpPr txBox="1">
                <a:spLocks noChangeArrowheads="1"/>
              </p:cNvSpPr>
              <p:nvPr/>
            </p:nvSpPr>
            <p:spPr bwMode="auto">
              <a:xfrm>
                <a:off x="10030703" y="19221687"/>
                <a:ext cx="78639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4800" dirty="0"/>
                  <a:t>2</a:t>
                </a:r>
              </a:p>
            </p:txBody>
          </p:sp>
          <p:sp>
            <p:nvSpPr>
              <p:cNvPr id="130" name="Connettore 164"/>
              <p:cNvSpPr/>
              <p:nvPr/>
            </p:nvSpPr>
            <p:spPr bwMode="auto">
              <a:xfrm>
                <a:off x="11342305" y="17094592"/>
                <a:ext cx="803272" cy="814526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/>
              </a:p>
            </p:txBody>
          </p:sp>
          <p:sp>
            <p:nvSpPr>
              <p:cNvPr id="131" name="Connettore 164"/>
              <p:cNvSpPr/>
              <p:nvPr/>
            </p:nvSpPr>
            <p:spPr bwMode="auto">
              <a:xfrm>
                <a:off x="14420047" y="20412135"/>
                <a:ext cx="848060" cy="797546"/>
              </a:xfrm>
              <a:prstGeom prst="flowChartConnector">
                <a:avLst/>
              </a:prstGeom>
              <a:solidFill>
                <a:srgbClr val="CCFF66">
                  <a:alpha val="77000"/>
                </a:srgb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/>
              </a:p>
            </p:txBody>
          </p:sp>
          <p:sp>
            <p:nvSpPr>
              <p:cNvPr id="132" name="TextBox 381"/>
              <p:cNvSpPr txBox="1"/>
              <p:nvPr/>
            </p:nvSpPr>
            <p:spPr bwMode="auto">
              <a:xfrm>
                <a:off x="11480838" y="17081236"/>
                <a:ext cx="527007" cy="830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800" dirty="0"/>
                  <a:t>1</a:t>
                </a:r>
              </a:p>
            </p:txBody>
          </p:sp>
          <p:sp>
            <p:nvSpPr>
              <p:cNvPr id="133" name="TextBox 382"/>
              <p:cNvSpPr txBox="1">
                <a:spLocks noChangeArrowheads="1"/>
              </p:cNvSpPr>
              <p:nvPr/>
            </p:nvSpPr>
            <p:spPr bwMode="auto">
              <a:xfrm>
                <a:off x="14618670" y="20344403"/>
                <a:ext cx="49665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4800" dirty="0"/>
                  <a:t>3</a:t>
                </a:r>
              </a:p>
            </p:txBody>
          </p:sp>
        </p:grpSp>
        <p:cxnSp>
          <p:nvCxnSpPr>
            <p:cNvPr id="63" name="Connettore 2 53"/>
            <p:cNvCxnSpPr/>
            <p:nvPr/>
          </p:nvCxnSpPr>
          <p:spPr bwMode="auto">
            <a:xfrm>
              <a:off x="8405808" y="23453721"/>
              <a:ext cx="209867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Immagine 63" descr="1317290339_lo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858" y="22543289"/>
              <a:ext cx="1235994" cy="1235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549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4462465" y="16339589"/>
            <a:ext cx="19173825" cy="12245758"/>
            <a:chOff x="4462465" y="16339589"/>
            <a:chExt cx="19173825" cy="12245758"/>
          </a:xfrm>
        </p:grpSpPr>
        <p:sp>
          <p:nvSpPr>
            <p:cNvPr id="73" name="Rettangolo arrotondato 9"/>
            <p:cNvSpPr/>
            <p:nvPr/>
          </p:nvSpPr>
          <p:spPr bwMode="auto">
            <a:xfrm>
              <a:off x="14901247" y="21156956"/>
              <a:ext cx="2843299" cy="4324350"/>
            </a:xfrm>
            <a:prstGeom prst="roundRect">
              <a:avLst/>
            </a:prstGeom>
            <a:noFill/>
            <a:ln w="38100" cmpd="sng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77" name="TextBox 385"/>
            <p:cNvSpPr txBox="1">
              <a:spLocks noChangeArrowheads="1"/>
            </p:cNvSpPr>
            <p:nvPr/>
          </p:nvSpPr>
          <p:spPr bwMode="auto">
            <a:xfrm>
              <a:off x="15417673" y="20652180"/>
              <a:ext cx="23854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 smtClean="0"/>
                <a:t>WS-</a:t>
              </a:r>
              <a:r>
                <a:rPr lang="en-US" sz="2800" dirty="0" err="1" smtClean="0"/>
                <a:t>Pgrade</a:t>
              </a:r>
              <a:endParaRPr lang="en-US" sz="2800" dirty="0"/>
            </a:p>
          </p:txBody>
        </p:sp>
        <p:grpSp>
          <p:nvGrpSpPr>
            <p:cNvPr id="9" name="Gruppo 8"/>
            <p:cNvGrpSpPr/>
            <p:nvPr/>
          </p:nvGrpSpPr>
          <p:grpSpPr>
            <a:xfrm>
              <a:off x="4462465" y="16339589"/>
              <a:ext cx="19173825" cy="12245758"/>
              <a:chOff x="4462465" y="16339589"/>
              <a:chExt cx="19173825" cy="12245758"/>
            </a:xfrm>
          </p:grpSpPr>
          <p:grpSp>
            <p:nvGrpSpPr>
              <p:cNvPr id="14" name="Gruppo 13"/>
              <p:cNvGrpSpPr/>
              <p:nvPr/>
            </p:nvGrpSpPr>
            <p:grpSpPr>
              <a:xfrm>
                <a:off x="4462465" y="16339589"/>
                <a:ext cx="19173825" cy="12245758"/>
                <a:chOff x="4462465" y="16339589"/>
                <a:chExt cx="19173825" cy="12245758"/>
              </a:xfrm>
            </p:grpSpPr>
            <p:grpSp>
              <p:nvGrpSpPr>
                <p:cNvPr id="6" name="Gruppo 5"/>
                <p:cNvGrpSpPr/>
                <p:nvPr/>
              </p:nvGrpSpPr>
              <p:grpSpPr>
                <a:xfrm>
                  <a:off x="4462465" y="16339589"/>
                  <a:ext cx="19173825" cy="12245758"/>
                  <a:chOff x="4462465" y="16339589"/>
                  <a:chExt cx="19173825" cy="12245758"/>
                </a:xfrm>
              </p:grpSpPr>
              <p:grpSp>
                <p:nvGrpSpPr>
                  <p:cNvPr id="5" name="Gruppo 4"/>
                  <p:cNvGrpSpPr/>
                  <p:nvPr/>
                </p:nvGrpSpPr>
                <p:grpSpPr>
                  <a:xfrm>
                    <a:off x="4462465" y="16339589"/>
                    <a:ext cx="19173825" cy="12245758"/>
                    <a:chOff x="4462465" y="16339589"/>
                    <a:chExt cx="19173825" cy="12245758"/>
                  </a:xfrm>
                </p:grpSpPr>
                <p:grpSp>
                  <p:nvGrpSpPr>
                    <p:cNvPr id="2" name="Gruppo 1"/>
                    <p:cNvGrpSpPr/>
                    <p:nvPr/>
                  </p:nvGrpSpPr>
                  <p:grpSpPr>
                    <a:xfrm>
                      <a:off x="4462465" y="16339589"/>
                      <a:ext cx="19173825" cy="12245758"/>
                      <a:chOff x="4462465" y="16339589"/>
                      <a:chExt cx="19173825" cy="12245758"/>
                    </a:xfrm>
                  </p:grpSpPr>
                  <p:grpSp>
                    <p:nvGrpSpPr>
                      <p:cNvPr id="7172" name="Gruppo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62465" y="16339589"/>
                        <a:ext cx="19173825" cy="12245758"/>
                        <a:chOff x="4461963" y="16283243"/>
                        <a:chExt cx="19174810" cy="12246445"/>
                      </a:xfrm>
                    </p:grpSpPr>
                    <p:sp>
                      <p:nvSpPr>
                        <p:cNvPr id="7" name="Rounded Rectangle 125"/>
                        <p:cNvSpPr/>
                        <p:nvPr/>
                      </p:nvSpPr>
                      <p:spPr bwMode="auto">
                        <a:xfrm>
                          <a:off x="4461963" y="16283243"/>
                          <a:ext cx="19174810" cy="12246445"/>
                        </a:xfrm>
                        <a:prstGeom prst="roundRect">
                          <a:avLst/>
                        </a:prstGeom>
                        <a:ln w="57150" cmpd="sng">
                          <a:solidFill>
                            <a:srgbClr val="E46C0A"/>
                          </a:solidFill>
                        </a:ln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8" name="Rettangolo arrotondato 9"/>
                        <p:cNvSpPr/>
                        <p:nvPr/>
                      </p:nvSpPr>
                      <p:spPr bwMode="auto">
                        <a:xfrm>
                          <a:off x="10504292" y="19019147"/>
                          <a:ext cx="7845828" cy="6544389"/>
                        </a:xfrm>
                        <a:prstGeom prst="roundRect">
                          <a:avLst/>
                        </a:prstGeom>
                        <a:ln w="38100" cmpd="sng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12" name="Rettangolo arrotondato 31"/>
                        <p:cNvSpPr/>
                        <p:nvPr/>
                      </p:nvSpPr>
                      <p:spPr bwMode="auto">
                        <a:xfrm>
                          <a:off x="4715970" y="19904906"/>
                          <a:ext cx="3003704" cy="2018875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solidFill>
                          <a:srgbClr val="800080"/>
                        </a:solidFill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 smtClean="0"/>
                            <a:t>Grid</a:t>
                          </a:r>
                          <a:r>
                            <a:rPr lang="it-IT" sz="2800" dirty="0" smtClean="0"/>
                            <a:t> </a:t>
                          </a:r>
                          <a:r>
                            <a:rPr lang="it-IT" sz="2800" dirty="0" err="1" smtClean="0"/>
                            <a:t>Autentication</a:t>
                          </a:r>
                          <a:r>
                            <a:rPr lang="it-IT" sz="2800" dirty="0" smtClean="0"/>
                            <a:t> and </a:t>
                          </a:r>
                          <a:r>
                            <a:rPr lang="it-IT" sz="2800" dirty="0" err="1" smtClean="0"/>
                            <a:t>Authorization</a:t>
                          </a:r>
                          <a:r>
                            <a:rPr lang="it-IT" sz="2800" dirty="0" smtClean="0"/>
                            <a:t> </a:t>
                          </a:r>
                          <a:r>
                            <a:rPr lang="it-IT" sz="2800" dirty="0" err="1" smtClean="0"/>
                            <a:t>system</a:t>
                          </a:r>
                          <a:endParaRPr lang="en-GB" sz="2800" dirty="0"/>
                        </a:p>
                      </p:txBody>
                    </p:sp>
                    <p:cxnSp>
                      <p:nvCxnSpPr>
                        <p:cNvPr id="16" name="Connettore 2 134"/>
                        <p:cNvCxnSpPr>
                          <a:stCxn id="42" idx="3"/>
                        </p:cNvCxnSpPr>
                        <p:nvPr/>
                      </p:nvCxnSpPr>
                      <p:spPr bwMode="auto">
                        <a:xfrm>
                          <a:off x="17449961" y="19996288"/>
                          <a:ext cx="1820957" cy="222262"/>
                        </a:xfrm>
                        <a:prstGeom prst="straightConnector1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" name="Nuvola 138"/>
                        <p:cNvSpPr/>
                        <p:nvPr/>
                      </p:nvSpPr>
                      <p:spPr bwMode="auto">
                        <a:xfrm>
                          <a:off x="19372523" y="22500077"/>
                          <a:ext cx="4003881" cy="1784450"/>
                        </a:xfrm>
                        <a:prstGeom prst="cloud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/>
                            <a:t>GRID</a:t>
                          </a:r>
                          <a:endParaRPr lang="en-GB" sz="3600" dirty="0"/>
                        </a:p>
                      </p:txBody>
                    </p:sp>
                    <p:sp>
                      <p:nvSpPr>
                        <p:cNvPr id="18" name="Nuvola 139"/>
                        <p:cNvSpPr/>
                        <p:nvPr/>
                      </p:nvSpPr>
                      <p:spPr bwMode="auto">
                        <a:xfrm>
                          <a:off x="19151848" y="19904906"/>
                          <a:ext cx="4137238" cy="1652680"/>
                        </a:xfrm>
                        <a:prstGeom prst="cloud">
                          <a:avLst/>
                        </a:prstGeom>
                        <a:solidFill>
                          <a:srgbClr val="FF0000"/>
                        </a:solidFill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/>
                            <a:t>Cloud</a:t>
                          </a:r>
                          <a:endParaRPr lang="en-GB" sz="3600" dirty="0"/>
                        </a:p>
                      </p:txBody>
                    </p:sp>
                    <p:sp>
                      <p:nvSpPr>
                        <p:cNvPr id="20" name="Rettangolo 47"/>
                        <p:cNvSpPr/>
                        <p:nvPr/>
                      </p:nvSpPr>
                      <p:spPr bwMode="auto">
                        <a:xfrm>
                          <a:off x="11030383" y="21773497"/>
                          <a:ext cx="2521012" cy="1279597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/>
                            <a:t>First </a:t>
                          </a:r>
                          <a:r>
                            <a:rPr lang="it-IT" sz="2800" dirty="0" err="1"/>
                            <a:t>access</a:t>
                          </a:r>
                          <a:endParaRPr lang="it-IT" sz="2800" dirty="0"/>
                        </a:p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it-IT" sz="2800" dirty="0"/>
                        </a:p>
                      </p:txBody>
                    </p:sp>
                    <p:cxnSp>
                      <p:nvCxnSpPr>
                        <p:cNvPr id="22" name="Connettore 2 68"/>
                        <p:cNvCxnSpPr>
                          <a:stCxn id="12" idx="3"/>
                          <a:endCxn id="27" idx="1"/>
                        </p:cNvCxnSpPr>
                        <p:nvPr/>
                      </p:nvCxnSpPr>
                      <p:spPr bwMode="auto">
                        <a:xfrm flipV="1">
                          <a:off x="7719674" y="20388680"/>
                          <a:ext cx="3310709" cy="525663"/>
                        </a:xfrm>
                        <a:prstGeom prst="straightConnector1">
                          <a:avLst/>
                        </a:prstGeom>
                        <a:ln w="28575"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3"/>
                        </a:lnRef>
                        <a:fillRef idx="0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Rettangolo 35"/>
                        <p:cNvSpPr/>
                        <p:nvPr/>
                      </p:nvSpPr>
                      <p:spPr bwMode="auto">
                        <a:xfrm>
                          <a:off x="11030383" y="23791323"/>
                          <a:ext cx="2521012" cy="1295473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/>
                            <a:t>Configurations</a:t>
                          </a:r>
                          <a:endParaRPr lang="it-IT" sz="2800" dirty="0"/>
                        </a:p>
                      </p:txBody>
                    </p:sp>
                    <p:sp>
                      <p:nvSpPr>
                        <p:cNvPr id="27" name="Rettangolo 3"/>
                        <p:cNvSpPr/>
                        <p:nvPr/>
                      </p:nvSpPr>
                      <p:spPr bwMode="auto">
                        <a:xfrm>
                          <a:off x="11030383" y="19733799"/>
                          <a:ext cx="2536888" cy="1309760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/>
                            <a:t>Authentication</a:t>
                          </a:r>
                          <a:endParaRPr lang="it-IT" sz="2800" dirty="0"/>
                        </a:p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it-IT" sz="2200" dirty="0"/>
                        </a:p>
                      </p:txBody>
                    </p:sp>
                    <p:sp>
                      <p:nvSpPr>
                        <p:cNvPr id="28" name="Cloud 373"/>
                        <p:cNvSpPr/>
                        <p:nvPr/>
                      </p:nvSpPr>
                      <p:spPr bwMode="auto">
                        <a:xfrm>
                          <a:off x="15622655" y="16437074"/>
                          <a:ext cx="6947257" cy="2336931"/>
                        </a:xfrm>
                        <a:prstGeom prst="cloud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shade val="51000"/>
                                <a:satMod val="130000"/>
                                <a:alpha val="39000"/>
                              </a:schemeClr>
                            </a:gs>
                            <a:gs pos="80000">
                              <a:schemeClr val="accent1">
                                <a:shade val="93000"/>
                                <a:satMod val="130000"/>
                                <a:alpha val="39000"/>
                              </a:schemeClr>
                            </a:gs>
                            <a:gs pos="100000">
                              <a:schemeClr val="accent1">
                                <a:shade val="94000"/>
                                <a:satMod val="135000"/>
                                <a:alpha val="39000"/>
                              </a:schemeClr>
                            </a:gs>
                          </a:gsLst>
                          <a:lin ang="16200000" scaled="0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 sz="2800" dirty="0"/>
                            <a:t>FEDERATION</a:t>
                          </a:r>
                        </a:p>
                      </p:txBody>
                    </p:sp>
                    <p:sp>
                      <p:nvSpPr>
                        <p:cNvPr id="34" name="Freccia bidirezionale verticale 59"/>
                        <p:cNvSpPr/>
                        <p:nvPr/>
                      </p:nvSpPr>
                      <p:spPr bwMode="auto">
                        <a:xfrm>
                          <a:off x="12007731" y="23053094"/>
                          <a:ext cx="500089" cy="700127"/>
                        </a:xfrm>
                        <a:prstGeom prst="upDownArrow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35" name="Freccia bidirezionale verticale 59"/>
                        <p:cNvSpPr/>
                        <p:nvPr/>
                      </p:nvSpPr>
                      <p:spPr bwMode="auto">
                        <a:xfrm>
                          <a:off x="12006144" y="21071782"/>
                          <a:ext cx="500088" cy="701714"/>
                        </a:xfrm>
                        <a:prstGeom prst="upDownArrow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7203" name="TextBox 38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548395" y="18510416"/>
                          <a:ext cx="2385595" cy="52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  <a:cs typeface="ＭＳ Ｐゴシック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5pPr>
                          <a:lvl6pPr marL="25146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6pPr>
                          <a:lvl7pPr marL="29718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7pPr>
                          <a:lvl8pPr marL="34290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8pPr>
                          <a:lvl9pPr marL="38862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sz="2800" dirty="0"/>
                            <a:t>Web Portal</a:t>
                          </a:r>
                        </a:p>
                      </p:txBody>
                    </p:sp>
                    <p:sp>
                      <p:nvSpPr>
                        <p:cNvPr id="38" name="Rettangolo arrotondato 9"/>
                        <p:cNvSpPr/>
                        <p:nvPr/>
                      </p:nvSpPr>
                      <p:spPr bwMode="auto">
                        <a:xfrm>
                          <a:off x="10458252" y="26343040"/>
                          <a:ext cx="7891869" cy="1947972"/>
                        </a:xfrm>
                        <a:prstGeom prst="roundRect">
                          <a:avLst/>
                        </a:prstGeom>
                        <a:ln w="38100" cmpd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41" name="Up-Down Arrow 389"/>
                        <p:cNvSpPr/>
                        <p:nvPr/>
                      </p:nvSpPr>
                      <p:spPr bwMode="auto">
                        <a:xfrm>
                          <a:off x="14060475" y="25587347"/>
                          <a:ext cx="447698" cy="755692"/>
                        </a:xfrm>
                        <a:prstGeom prst="upDownArrow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42" name="Rettangolo 3"/>
                        <p:cNvSpPr/>
                        <p:nvPr/>
                      </p:nvSpPr>
                      <p:spPr bwMode="auto">
                        <a:xfrm>
                          <a:off x="15228935" y="19477146"/>
                          <a:ext cx="2221026" cy="1039871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/>
                            <a:t>Cloud</a:t>
                          </a:r>
                          <a:r>
                            <a:rPr lang="it-IT" sz="2800" dirty="0"/>
                            <a:t> Bridge</a:t>
                          </a:r>
                        </a:p>
                      </p:txBody>
                    </p:sp>
                    <p:sp>
                      <p:nvSpPr>
                        <p:cNvPr id="43" name="Rettangolo 3"/>
                        <p:cNvSpPr/>
                        <p:nvPr/>
                      </p:nvSpPr>
                      <p:spPr bwMode="auto">
                        <a:xfrm>
                          <a:off x="15228935" y="21368125"/>
                          <a:ext cx="2292468" cy="111131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/>
                            <a:t>Job </a:t>
                          </a:r>
                          <a:r>
                            <a:rPr lang="it-IT" sz="2800" dirty="0" err="1"/>
                            <a:t>Submission</a:t>
                          </a:r>
                          <a:endParaRPr lang="it-IT" sz="2800" dirty="0"/>
                        </a:p>
                      </p:txBody>
                    </p:sp>
                    <p:sp>
                      <p:nvSpPr>
                        <p:cNvPr id="44" name="Rettangolo 3"/>
                        <p:cNvSpPr/>
                        <p:nvPr/>
                      </p:nvSpPr>
                      <p:spPr bwMode="auto">
                        <a:xfrm>
                          <a:off x="15254336" y="22881098"/>
                          <a:ext cx="2267066" cy="1017644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  <a:ln>
                          <a:solidFill>
                            <a:srgbClr val="008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/>
                            <a:t>Data Management</a:t>
                          </a:r>
                        </a:p>
                      </p:txBody>
                    </p:sp>
                    <p:cxnSp>
                      <p:nvCxnSpPr>
                        <p:cNvPr id="45" name="Connettore 2 134"/>
                        <p:cNvCxnSpPr/>
                        <p:nvPr/>
                      </p:nvCxnSpPr>
                      <p:spPr bwMode="auto">
                        <a:xfrm flipV="1">
                          <a:off x="17779533" y="21396702"/>
                          <a:ext cx="1491385" cy="376795"/>
                        </a:xfrm>
                        <a:prstGeom prst="straightConnector1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Connettore 2 39"/>
                        <p:cNvCxnSpPr/>
                        <p:nvPr/>
                      </p:nvCxnSpPr>
                      <p:spPr bwMode="auto">
                        <a:xfrm>
                          <a:off x="17779533" y="23587575"/>
                          <a:ext cx="1491384" cy="0"/>
                        </a:xfrm>
                        <a:prstGeom prst="straightConnector1">
                          <a:avLst/>
                        </a:prstGeom>
                        <a:ln w="38100" cmpd="sng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7" name="Connettore 2 68"/>
                        <p:cNvCxnSpPr/>
                        <p:nvPr/>
                      </p:nvCxnSpPr>
                      <p:spPr bwMode="auto">
                        <a:xfrm>
                          <a:off x="6217822" y="26708513"/>
                          <a:ext cx="6719439" cy="0"/>
                        </a:xfrm>
                        <a:prstGeom prst="straightConnector1">
                          <a:avLst/>
                        </a:prstGeom>
                        <a:ln w="28575">
                          <a:headEnd type="none"/>
                          <a:tailEnd type="arrow"/>
                        </a:ln>
                      </p:spPr>
                      <p:style>
                        <a:lnRef idx="1">
                          <a:schemeClr val="accent3"/>
                        </a:lnRef>
                        <a:fillRef idx="0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Connettore 2 68"/>
                        <p:cNvCxnSpPr>
                          <a:endCxn id="12" idx="2"/>
                        </p:cNvCxnSpPr>
                        <p:nvPr/>
                      </p:nvCxnSpPr>
                      <p:spPr bwMode="auto">
                        <a:xfrm flipV="1">
                          <a:off x="6217822" y="21923781"/>
                          <a:ext cx="0" cy="4784732"/>
                        </a:xfrm>
                        <a:prstGeom prst="straightConnector1">
                          <a:avLst/>
                        </a:prstGeom>
                        <a:ln w="28575">
                          <a:headEnd type="none"/>
                          <a:tailEnd type="arrow"/>
                        </a:ln>
                      </p:spPr>
                      <p:style>
                        <a:lnRef idx="1">
                          <a:schemeClr val="accent3"/>
                        </a:lnRef>
                        <a:fillRef idx="0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Arrow Connector 397"/>
                        <p:cNvCxnSpPr/>
                        <p:nvPr/>
                      </p:nvCxnSpPr>
                      <p:spPr bwMode="auto">
                        <a:xfrm>
                          <a:off x="13548395" y="20044613"/>
                          <a:ext cx="168054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2"/>
                        </a:lnRef>
                        <a:fillRef idx="0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1" name="Rettangolo 3"/>
                        <p:cNvSpPr/>
                        <p:nvPr/>
                      </p:nvSpPr>
                      <p:spPr bwMode="auto">
                        <a:xfrm>
                          <a:off x="15254336" y="24238486"/>
                          <a:ext cx="2267066" cy="1017645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  <a:ln>
                          <a:solidFill>
                            <a:srgbClr val="008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/>
                            <a:t>Accounting</a:t>
                          </a:r>
                        </a:p>
                      </p:txBody>
                    </p:sp>
                    <p:cxnSp>
                      <p:nvCxnSpPr>
                        <p:cNvPr id="54" name="Straight Connector 167"/>
                        <p:cNvCxnSpPr/>
                        <p:nvPr/>
                      </p:nvCxnSpPr>
                      <p:spPr bwMode="auto">
                        <a:xfrm>
                          <a:off x="14349415" y="20649313"/>
                          <a:ext cx="1" cy="2822367"/>
                        </a:xfrm>
                        <a:prstGeom prst="line">
                          <a:avLst/>
                        </a:prstGeom>
                        <a:ln>
                          <a:solidFill>
                            <a:srgbClr val="3366FF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Arrow Connector 169"/>
                        <p:cNvCxnSpPr/>
                        <p:nvPr/>
                      </p:nvCxnSpPr>
                      <p:spPr bwMode="auto">
                        <a:xfrm flipH="1">
                          <a:off x="13548395" y="20649313"/>
                          <a:ext cx="816896" cy="173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3366FF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Arrow Connector 440"/>
                        <p:cNvCxnSpPr/>
                        <p:nvPr/>
                      </p:nvCxnSpPr>
                      <p:spPr bwMode="auto">
                        <a:xfrm>
                          <a:off x="14349415" y="23471681"/>
                          <a:ext cx="551866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3366FF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230" name="TextBox 38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478532" y="19790154"/>
                          <a:ext cx="184675" cy="52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  <a:cs typeface="ＭＳ Ｐゴシック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5pPr>
                          <a:lvl6pPr marL="25146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6pPr>
                          <a:lvl7pPr marL="29718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7pPr>
                          <a:lvl8pPr marL="34290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8pPr>
                          <a:lvl9pPr marL="38862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sz="2800" dirty="0"/>
                        </a:p>
                      </p:txBody>
                    </p:sp>
                  </p:grpSp>
                  <p:pic>
                    <p:nvPicPr>
                      <p:cNvPr id="91" name="Immagine 90" descr="1317289211_userconfig.png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80208" y="22735462"/>
                        <a:ext cx="1625600" cy="16256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" name="Immagine 3" descr="1317290339_lock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30787" y="19936300"/>
                      <a:ext cx="1235994" cy="123599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Immagine 57" descr="1317290339_lock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0237" y="25140523"/>
                      <a:ext cx="1235994" cy="123599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9" name="Rettangolo arrotondato 9"/>
                  <p:cNvSpPr/>
                  <p:nvPr/>
                </p:nvSpPr>
                <p:spPr bwMode="auto">
                  <a:xfrm>
                    <a:off x="14936052" y="20722734"/>
                    <a:ext cx="2843299" cy="4769864"/>
                  </a:xfrm>
                  <a:prstGeom prst="roundRect">
                    <a:avLst/>
                  </a:prstGeom>
                  <a:noFill/>
                  <a:ln w="1016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/>
                  </a:p>
                </p:txBody>
              </p:sp>
              <p:sp>
                <p:nvSpPr>
                  <p:cNvPr id="60" name="TextBox 3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757266" y="20663472"/>
                    <a:ext cx="2385472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5pPr>
                    <a:lvl6pPr marL="25146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6pPr>
                    <a:lvl7pPr marL="29718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7pPr>
                    <a:lvl8pPr marL="34290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8pPr>
                    <a:lvl9pPr marL="38862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US" sz="2800" b="1" dirty="0" smtClean="0">
                        <a:solidFill>
                          <a:srgbClr val="FF0000"/>
                        </a:solidFill>
                      </a:rPr>
                      <a:t>JSAGA</a:t>
                    </a:r>
                    <a:endParaRPr lang="en-US" sz="28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63" name="Connettore 2 12"/>
                <p:cNvCxnSpPr>
                  <a:stCxn id="65" idx="3"/>
                </p:cNvCxnSpPr>
                <p:nvPr/>
              </p:nvCxnSpPr>
              <p:spPr bwMode="auto">
                <a:xfrm>
                  <a:off x="13626100" y="17599316"/>
                  <a:ext cx="1949450" cy="0"/>
                </a:xfrm>
                <a:prstGeom prst="straightConnector1">
                  <a:avLst/>
                </a:prstGeom>
                <a:ln w="38100" cmpd="sng">
                  <a:solidFill>
                    <a:srgbClr val="E46C0A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2 84"/>
                <p:cNvCxnSpPr>
                  <a:stCxn id="65" idx="2"/>
                  <a:endCxn id="27" idx="0"/>
                </p:cNvCxnSpPr>
                <p:nvPr/>
              </p:nvCxnSpPr>
              <p:spPr bwMode="auto">
                <a:xfrm>
                  <a:off x="12291013" y="18091441"/>
                  <a:ext cx="7914" cy="169851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ttangolo arrotondato 31"/>
                <p:cNvSpPr/>
                <p:nvPr/>
              </p:nvSpPr>
              <p:spPr bwMode="auto">
                <a:xfrm>
                  <a:off x="10955925" y="17107191"/>
                  <a:ext cx="2670175" cy="98425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660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t-IT" sz="2200" dirty="0"/>
                    <a:t>WAYF</a:t>
                  </a:r>
                  <a:endParaRPr lang="en-GB" sz="2200" dirty="0"/>
                </a:p>
              </p:txBody>
            </p:sp>
            <p:sp>
              <p:nvSpPr>
                <p:cNvPr id="66" name="Rettangolo arrotondato 31"/>
                <p:cNvSpPr/>
                <p:nvPr/>
              </p:nvSpPr>
              <p:spPr bwMode="auto">
                <a:xfrm>
                  <a:off x="5969290" y="26972339"/>
                  <a:ext cx="3003550" cy="126682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00080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t-IT" sz="2800" dirty="0"/>
                    <a:t>CA </a:t>
                  </a:r>
                  <a:r>
                    <a:rPr lang="it-IT" sz="2800" dirty="0" smtClean="0"/>
                    <a:t>online</a:t>
                  </a:r>
                  <a:endParaRPr lang="en-GB" sz="2800" dirty="0"/>
                </a:p>
              </p:txBody>
            </p:sp>
            <p:sp>
              <p:nvSpPr>
                <p:cNvPr id="67" name="Rettangolo 35"/>
                <p:cNvSpPr/>
                <p:nvPr/>
              </p:nvSpPr>
              <p:spPr bwMode="auto">
                <a:xfrm>
                  <a:off x="12937328" y="26613155"/>
                  <a:ext cx="2855912" cy="161925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t-IT" sz="2200" dirty="0"/>
                    <a:t>CA online bridge</a:t>
                  </a:r>
                </a:p>
              </p:txBody>
            </p:sp>
            <p:cxnSp>
              <p:nvCxnSpPr>
                <p:cNvPr id="68" name="Connettore 2 68"/>
                <p:cNvCxnSpPr>
                  <a:stCxn id="66" idx="3"/>
                  <a:endCxn id="67" idx="1"/>
                </p:cNvCxnSpPr>
                <p:nvPr/>
              </p:nvCxnSpPr>
              <p:spPr bwMode="auto">
                <a:xfrm flipV="1">
                  <a:off x="8972840" y="27422780"/>
                  <a:ext cx="3964488" cy="182972"/>
                </a:xfrm>
                <a:prstGeom prst="straightConnector1">
                  <a:avLst/>
                </a:prstGeom>
                <a:ln w="28575">
                  <a:headEnd type="arrow"/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Connettore 2 53"/>
              <p:cNvCxnSpPr/>
              <p:nvPr/>
            </p:nvCxnSpPr>
            <p:spPr bwMode="auto">
              <a:xfrm>
                <a:off x="8405808" y="23453721"/>
                <a:ext cx="2098676" cy="0"/>
              </a:xfrm>
              <a:prstGeom prst="straightConnector1">
                <a:avLst/>
              </a:prstGeom>
              <a:ln w="28575" cmpd="sng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0" name="Immagine 69" descr="1317290339_lock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6858" y="22543289"/>
                <a:ext cx="1235994" cy="1235994"/>
              </a:xfrm>
              <a:prstGeom prst="rect">
                <a:avLst/>
              </a:prstGeom>
            </p:spPr>
          </p:pic>
        </p:grpSp>
        <p:sp>
          <p:nvSpPr>
            <p:cNvPr id="71" name="Rettangolo 35"/>
            <p:cNvSpPr/>
            <p:nvPr/>
          </p:nvSpPr>
          <p:spPr bwMode="auto">
            <a:xfrm>
              <a:off x="19716746" y="25140523"/>
              <a:ext cx="2855913" cy="1350962"/>
            </a:xfrm>
            <a:prstGeom prst="rect">
              <a:avLst/>
            </a:prstGeom>
            <a:solidFill>
              <a:srgbClr val="80008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800" dirty="0" err="1"/>
                <a:t>Grid</a:t>
              </a:r>
              <a:r>
                <a:rPr lang="it-IT" sz="2800" dirty="0"/>
                <a:t> </a:t>
              </a:r>
              <a:r>
                <a:rPr lang="it-IT" sz="2800" dirty="0" err="1"/>
                <a:t>accounting</a:t>
              </a:r>
              <a:r>
                <a:rPr lang="it-IT" sz="2800" dirty="0"/>
                <a:t> </a:t>
              </a:r>
              <a:r>
                <a:rPr lang="it-IT" sz="2800" dirty="0" err="1"/>
                <a:t>system</a:t>
              </a:r>
              <a:endParaRPr lang="it-IT" sz="2800" dirty="0"/>
            </a:p>
          </p:txBody>
        </p:sp>
        <p:cxnSp>
          <p:nvCxnSpPr>
            <p:cNvPr id="72" name="Connettore 2 39"/>
            <p:cNvCxnSpPr/>
            <p:nvPr/>
          </p:nvCxnSpPr>
          <p:spPr bwMode="auto">
            <a:xfrm>
              <a:off x="17744546" y="24850010"/>
              <a:ext cx="1826149" cy="722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36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grpSp>
        <p:nvGrpSpPr>
          <p:cNvPr id="7184" name="Group 7183"/>
          <p:cNvGrpSpPr/>
          <p:nvPr/>
        </p:nvGrpSpPr>
        <p:grpSpPr>
          <a:xfrm>
            <a:off x="4177841" y="16314652"/>
            <a:ext cx="19173825" cy="12245758"/>
            <a:chOff x="4177841" y="16314652"/>
            <a:chExt cx="19173825" cy="12245758"/>
          </a:xfrm>
        </p:grpSpPr>
        <p:sp>
          <p:nvSpPr>
            <p:cNvPr id="73" name="Rettangolo arrotondato 9"/>
            <p:cNvSpPr/>
            <p:nvPr/>
          </p:nvSpPr>
          <p:spPr bwMode="auto">
            <a:xfrm>
              <a:off x="14901247" y="21156956"/>
              <a:ext cx="2843299" cy="4324350"/>
            </a:xfrm>
            <a:prstGeom prst="roundRect">
              <a:avLst/>
            </a:prstGeom>
            <a:noFill/>
            <a:ln w="38100" cmpd="sng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600"/>
            </a:p>
          </p:txBody>
        </p:sp>
        <p:sp>
          <p:nvSpPr>
            <p:cNvPr id="77" name="TextBox 385"/>
            <p:cNvSpPr txBox="1">
              <a:spLocks noChangeArrowheads="1"/>
            </p:cNvSpPr>
            <p:nvPr/>
          </p:nvSpPr>
          <p:spPr bwMode="auto">
            <a:xfrm>
              <a:off x="15417673" y="20652180"/>
              <a:ext cx="238547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20875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00" dirty="0" smtClean="0"/>
                <a:t>WS-</a:t>
              </a:r>
              <a:r>
                <a:rPr lang="en-US" sz="2600" dirty="0" err="1" smtClean="0"/>
                <a:t>Pgrade</a:t>
              </a:r>
              <a:endParaRPr lang="en-US" sz="2600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4177841" y="16314652"/>
              <a:ext cx="19173825" cy="12245758"/>
              <a:chOff x="4462465" y="16314189"/>
              <a:chExt cx="19173825" cy="12245758"/>
            </a:xfrm>
          </p:grpSpPr>
          <p:grpSp>
            <p:nvGrpSpPr>
              <p:cNvPr id="14" name="Gruppo 13"/>
              <p:cNvGrpSpPr/>
              <p:nvPr/>
            </p:nvGrpSpPr>
            <p:grpSpPr>
              <a:xfrm>
                <a:off x="4462465" y="16314189"/>
                <a:ext cx="19173825" cy="12245758"/>
                <a:chOff x="4462465" y="16314189"/>
                <a:chExt cx="19173825" cy="12245758"/>
              </a:xfrm>
            </p:grpSpPr>
            <p:grpSp>
              <p:nvGrpSpPr>
                <p:cNvPr id="5" name="Gruppo 4"/>
                <p:cNvGrpSpPr/>
                <p:nvPr/>
              </p:nvGrpSpPr>
              <p:grpSpPr>
                <a:xfrm>
                  <a:off x="4462465" y="16314189"/>
                  <a:ext cx="19173825" cy="12245758"/>
                  <a:chOff x="4462465" y="16314189"/>
                  <a:chExt cx="19173825" cy="12245758"/>
                </a:xfrm>
              </p:grpSpPr>
              <p:grpSp>
                <p:nvGrpSpPr>
                  <p:cNvPr id="2" name="Gruppo 1"/>
                  <p:cNvGrpSpPr/>
                  <p:nvPr/>
                </p:nvGrpSpPr>
                <p:grpSpPr>
                  <a:xfrm>
                    <a:off x="4462465" y="16314189"/>
                    <a:ext cx="19173825" cy="12245758"/>
                    <a:chOff x="4462465" y="16314189"/>
                    <a:chExt cx="19173825" cy="12245758"/>
                  </a:xfrm>
                </p:grpSpPr>
                <p:grpSp>
                  <p:nvGrpSpPr>
                    <p:cNvPr id="7172" name="Gruppo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2465" y="16314189"/>
                      <a:ext cx="19173825" cy="12245758"/>
                      <a:chOff x="4461963" y="16257842"/>
                      <a:chExt cx="19174810" cy="12246445"/>
                    </a:xfrm>
                  </p:grpSpPr>
                  <p:sp>
                    <p:nvSpPr>
                      <p:cNvPr id="7" name="Rounded Rectangle 125"/>
                      <p:cNvSpPr/>
                      <p:nvPr/>
                    </p:nvSpPr>
                    <p:spPr bwMode="auto">
                      <a:xfrm>
                        <a:off x="4461963" y="16257842"/>
                        <a:ext cx="19174810" cy="12246445"/>
                      </a:xfrm>
                      <a:prstGeom prst="roundRect">
                        <a:avLst/>
                      </a:prstGeom>
                      <a:ln w="57150" cmpd="sng">
                        <a:solidFill>
                          <a:srgbClr val="E46C0A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2600"/>
                      </a:p>
                    </p:txBody>
                  </p:sp>
                  <p:sp>
                    <p:nvSpPr>
                      <p:cNvPr id="8" name="Rettangolo arrotondato 9"/>
                      <p:cNvSpPr/>
                      <p:nvPr/>
                    </p:nvSpPr>
                    <p:spPr bwMode="auto">
                      <a:xfrm>
                        <a:off x="10504292" y="19019147"/>
                        <a:ext cx="7845828" cy="6544389"/>
                      </a:xfrm>
                      <a:prstGeom prst="roundRect">
                        <a:avLst/>
                      </a:prstGeom>
                      <a:ln w="76200" cmpd="sng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GB" sz="2600"/>
                      </a:p>
                    </p:txBody>
                  </p:sp>
                  <p:sp>
                    <p:nvSpPr>
                      <p:cNvPr id="12" name="Rettangolo arrotondato 31"/>
                      <p:cNvSpPr/>
                      <p:nvPr/>
                    </p:nvSpPr>
                    <p:spPr bwMode="auto">
                      <a:xfrm>
                        <a:off x="4715970" y="19904906"/>
                        <a:ext cx="3003704" cy="2018875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rgbClr val="800080"/>
                      </a:solidFill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 err="1" smtClean="0"/>
                          <a:t>Grid</a:t>
                        </a:r>
                        <a:r>
                          <a:rPr lang="it-IT" sz="2600" dirty="0" smtClean="0"/>
                          <a:t> </a:t>
                        </a:r>
                        <a:r>
                          <a:rPr lang="it-IT" sz="2600" dirty="0" err="1" smtClean="0"/>
                          <a:t>Autentication</a:t>
                        </a:r>
                        <a:r>
                          <a:rPr lang="it-IT" sz="2600" dirty="0" smtClean="0"/>
                          <a:t> and </a:t>
                        </a:r>
                        <a:endParaRPr lang="it-IT" sz="2600" dirty="0" smtClean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 err="1" smtClean="0"/>
                          <a:t>Authorization</a:t>
                        </a:r>
                        <a:r>
                          <a:rPr lang="it-IT" sz="2600" dirty="0" smtClean="0"/>
                          <a:t> </a:t>
                        </a:r>
                        <a:r>
                          <a:rPr lang="it-IT" sz="2600" dirty="0" err="1" smtClean="0"/>
                          <a:t>system</a:t>
                        </a:r>
                        <a:endParaRPr lang="en-GB" sz="2600" dirty="0"/>
                      </a:p>
                    </p:txBody>
                  </p:sp>
                  <p:cxnSp>
                    <p:nvCxnSpPr>
                      <p:cNvPr id="16" name="Connettore 2 134"/>
                      <p:cNvCxnSpPr>
                        <a:stCxn id="42" idx="3"/>
                      </p:cNvCxnSpPr>
                      <p:nvPr/>
                    </p:nvCxnSpPr>
                    <p:spPr bwMode="auto">
                      <a:xfrm>
                        <a:off x="17449961" y="20195745"/>
                        <a:ext cx="1820956" cy="400331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Nuvola 138"/>
                      <p:cNvSpPr/>
                      <p:nvPr/>
                    </p:nvSpPr>
                    <p:spPr bwMode="auto">
                      <a:xfrm>
                        <a:off x="19372523" y="22500077"/>
                        <a:ext cx="4003881" cy="1784450"/>
                      </a:xfrm>
                      <a:prstGeom prst="cloud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/>
                          <a:t>GRID</a:t>
                        </a:r>
                        <a:endParaRPr lang="en-GB" sz="2600" dirty="0"/>
                      </a:p>
                    </p:txBody>
                  </p:sp>
                  <p:sp>
                    <p:nvSpPr>
                      <p:cNvPr id="18" name="Nuvola 139"/>
                      <p:cNvSpPr/>
                      <p:nvPr/>
                    </p:nvSpPr>
                    <p:spPr bwMode="auto">
                      <a:xfrm>
                        <a:off x="19151848" y="19904906"/>
                        <a:ext cx="4137238" cy="1652680"/>
                      </a:xfrm>
                      <a:prstGeom prst="cloud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 err="1"/>
                          <a:t>Cloud</a:t>
                        </a:r>
                        <a:endParaRPr lang="en-GB" sz="2600" dirty="0"/>
                      </a:p>
                    </p:txBody>
                  </p:sp>
                  <p:cxnSp>
                    <p:nvCxnSpPr>
                      <p:cNvPr id="22" name="Connettore 2 68"/>
                      <p:cNvCxnSpPr>
                        <a:stCxn id="12" idx="3"/>
                        <a:endCxn id="27" idx="1"/>
                      </p:cNvCxnSpPr>
                      <p:nvPr/>
                    </p:nvCxnSpPr>
                    <p:spPr bwMode="auto">
                      <a:xfrm>
                        <a:off x="7719674" y="20914343"/>
                        <a:ext cx="3539312" cy="1218215"/>
                      </a:xfrm>
                      <a:prstGeom prst="straightConnector1">
                        <a:avLst/>
                      </a:prstGeom>
                      <a:ln w="28575"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Rettangolo 3"/>
                      <p:cNvSpPr/>
                      <p:nvPr/>
                    </p:nvSpPr>
                    <p:spPr bwMode="auto">
                      <a:xfrm>
                        <a:off x="11258986" y="19733799"/>
                        <a:ext cx="2007693" cy="4797518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 err="1" smtClean="0"/>
                          <a:t>Authentication</a:t>
                        </a:r>
                        <a:endParaRPr lang="it-IT" sz="2600" dirty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 err="1" smtClean="0"/>
                          <a:t>Layer</a:t>
                        </a:r>
                        <a:endParaRPr lang="it-IT" sz="2600" dirty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it-IT" sz="2600" dirty="0"/>
                      </a:p>
                    </p:txBody>
                  </p:sp>
                  <p:sp>
                    <p:nvSpPr>
                      <p:cNvPr id="28" name="Cloud 373"/>
                      <p:cNvSpPr/>
                      <p:nvPr/>
                    </p:nvSpPr>
                    <p:spPr bwMode="auto">
                      <a:xfrm>
                        <a:off x="15622655" y="16437074"/>
                        <a:ext cx="6947257" cy="2336931"/>
                      </a:xfrm>
                      <a:prstGeom prst="cloud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shade val="51000"/>
                              <a:satMod val="130000"/>
                              <a:alpha val="39000"/>
                            </a:schemeClr>
                          </a:gs>
                          <a:gs pos="80000">
                            <a:schemeClr val="accent1">
                              <a:shade val="93000"/>
                              <a:satMod val="130000"/>
                              <a:alpha val="39000"/>
                            </a:schemeClr>
                          </a:gs>
                          <a:gs pos="100000">
                            <a:schemeClr val="accent1">
                              <a:shade val="94000"/>
                              <a:satMod val="135000"/>
                              <a:alpha val="39000"/>
                            </a:schemeClr>
                          </a:gs>
                        </a:gsLst>
                        <a:lin ang="16200000" scaled="0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r>
                          <a:rPr lang="en-US" sz="2600" dirty="0"/>
                          <a:t>FEDERATION</a:t>
                        </a:r>
                      </a:p>
                    </p:txBody>
                  </p:sp>
                  <p:sp>
                    <p:nvSpPr>
                      <p:cNvPr id="7203" name="TextBox 38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548395" y="18510416"/>
                        <a:ext cx="2385595" cy="492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  <a:cs typeface="ＭＳ Ｐゴシック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5pPr>
                        <a:lvl6pPr marL="25146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6pPr>
                        <a:lvl7pPr marL="29718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7pPr>
                        <a:lvl8pPr marL="34290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8pPr>
                        <a:lvl9pPr marL="38862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sz="2600" dirty="0"/>
                          <a:t>Web Portal</a:t>
                        </a:r>
                      </a:p>
                    </p:txBody>
                  </p:sp>
                  <p:sp>
                    <p:nvSpPr>
                      <p:cNvPr id="38" name="Rettangolo arrotondato 9"/>
                      <p:cNvSpPr/>
                      <p:nvPr/>
                    </p:nvSpPr>
                    <p:spPr bwMode="auto">
                      <a:xfrm>
                        <a:off x="10458252" y="26343040"/>
                        <a:ext cx="7891869" cy="1947972"/>
                      </a:xfrm>
                      <a:prstGeom prst="roundRect">
                        <a:avLst/>
                      </a:prstGeom>
                      <a:ln w="76200" cmpd="sng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GB" sz="2600"/>
                      </a:p>
                    </p:txBody>
                  </p:sp>
                  <p:sp>
                    <p:nvSpPr>
                      <p:cNvPr id="41" name="Up-Down Arrow 389"/>
                      <p:cNvSpPr/>
                      <p:nvPr/>
                    </p:nvSpPr>
                    <p:spPr bwMode="auto">
                      <a:xfrm>
                        <a:off x="14060475" y="25587347"/>
                        <a:ext cx="447698" cy="755692"/>
                      </a:xfrm>
                      <a:prstGeom prst="up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2600"/>
                      </a:p>
                    </p:txBody>
                  </p:sp>
                  <p:sp>
                    <p:nvSpPr>
                      <p:cNvPr id="42" name="Rettangolo 3"/>
                      <p:cNvSpPr/>
                      <p:nvPr/>
                    </p:nvSpPr>
                    <p:spPr bwMode="auto">
                      <a:xfrm>
                        <a:off x="14901281" y="19477146"/>
                        <a:ext cx="2548680" cy="143719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 err="1"/>
                          <a:t>Cloud</a:t>
                        </a:r>
                        <a:r>
                          <a:rPr lang="it-IT" sz="2600" dirty="0"/>
                          <a:t> Bridge</a:t>
                        </a:r>
                      </a:p>
                    </p:txBody>
                  </p:sp>
                  <p:sp>
                    <p:nvSpPr>
                      <p:cNvPr id="43" name="Rettangolo 3"/>
                      <p:cNvSpPr/>
                      <p:nvPr/>
                    </p:nvSpPr>
                    <p:spPr bwMode="auto">
                      <a:xfrm>
                        <a:off x="14901281" y="21368124"/>
                        <a:ext cx="2620122" cy="176611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/>
                          <a:t>Job </a:t>
                        </a:r>
                        <a:r>
                          <a:rPr lang="it-IT" sz="2600" dirty="0" err="1" smtClean="0"/>
                          <a:t>Submission</a:t>
                        </a:r>
                        <a:endParaRPr lang="it-IT" sz="2600" dirty="0" smtClean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 smtClean="0"/>
                          <a:t>Data management</a:t>
                        </a:r>
                        <a:endParaRPr lang="it-IT" sz="2600" dirty="0"/>
                      </a:p>
                    </p:txBody>
                  </p:sp>
                  <p:cxnSp>
                    <p:nvCxnSpPr>
                      <p:cNvPr id="45" name="Connettore 2 134"/>
                      <p:cNvCxnSpPr/>
                      <p:nvPr/>
                    </p:nvCxnSpPr>
                    <p:spPr bwMode="auto">
                      <a:xfrm flipV="1">
                        <a:off x="17521403" y="21119326"/>
                        <a:ext cx="1749515" cy="804455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nettore 2 39"/>
                      <p:cNvCxnSpPr>
                        <a:endCxn id="17" idx="2"/>
                      </p:cNvCxnSpPr>
                      <p:nvPr/>
                    </p:nvCxnSpPr>
                    <p:spPr bwMode="auto">
                      <a:xfrm>
                        <a:off x="17521403" y="22500077"/>
                        <a:ext cx="1863540" cy="892225"/>
                      </a:xfrm>
                      <a:prstGeom prst="straightConnector1">
                        <a:avLst/>
                      </a:prstGeom>
                      <a:ln w="38100" cmpd="sng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397"/>
                      <p:cNvCxnSpPr/>
                      <p:nvPr/>
                    </p:nvCxnSpPr>
                    <p:spPr bwMode="auto">
                      <a:xfrm>
                        <a:off x="13266679" y="20222423"/>
                        <a:ext cx="1634602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Rettangolo 3"/>
                      <p:cNvSpPr/>
                      <p:nvPr/>
                    </p:nvSpPr>
                    <p:spPr bwMode="auto">
                      <a:xfrm>
                        <a:off x="14901281" y="23471681"/>
                        <a:ext cx="2620122" cy="161299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/>
                          <a:t>Accounting</a:t>
                        </a:r>
                      </a:p>
                    </p:txBody>
                  </p:sp>
                  <p:sp>
                    <p:nvSpPr>
                      <p:cNvPr id="52" name="Rettangolo 35"/>
                      <p:cNvSpPr/>
                      <p:nvPr/>
                    </p:nvSpPr>
                    <p:spPr bwMode="auto">
                      <a:xfrm>
                        <a:off x="19717028" y="25084671"/>
                        <a:ext cx="2856060" cy="1351038"/>
                      </a:xfrm>
                      <a:prstGeom prst="rect">
                        <a:avLst/>
                      </a:prstGeom>
                      <a:solidFill>
                        <a:srgbClr val="800080"/>
                      </a:solidFill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600" dirty="0" err="1"/>
                          <a:t>Grid</a:t>
                        </a:r>
                        <a:r>
                          <a:rPr lang="it-IT" sz="2600" dirty="0"/>
                          <a:t> </a:t>
                        </a:r>
                        <a:r>
                          <a:rPr lang="it-IT" sz="2600" dirty="0" err="1"/>
                          <a:t>accounting</a:t>
                        </a:r>
                        <a:r>
                          <a:rPr lang="it-IT" sz="2600" dirty="0"/>
                          <a:t> </a:t>
                        </a:r>
                        <a:r>
                          <a:rPr lang="it-IT" sz="2600" dirty="0" err="1"/>
                          <a:t>system</a:t>
                        </a:r>
                        <a:endParaRPr lang="it-IT" sz="2600" dirty="0"/>
                      </a:p>
                    </p:txBody>
                  </p:sp>
                  <p:cxnSp>
                    <p:nvCxnSpPr>
                      <p:cNvPr id="53" name="Connettore 2 39"/>
                      <p:cNvCxnSpPr/>
                      <p:nvPr/>
                    </p:nvCxnSpPr>
                    <p:spPr bwMode="auto">
                      <a:xfrm>
                        <a:off x="17413451" y="24305166"/>
                        <a:ext cx="2303576" cy="1282181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Arrow Connector 440"/>
                      <p:cNvCxnSpPr/>
                      <p:nvPr/>
                    </p:nvCxnSpPr>
                    <p:spPr bwMode="auto">
                      <a:xfrm>
                        <a:off x="13266679" y="22132559"/>
                        <a:ext cx="1634602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3366FF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30" name="TextBox 3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478532" y="19790154"/>
                        <a:ext cx="184675" cy="492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  <a:cs typeface="ＭＳ Ｐゴシック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5pPr>
                        <a:lvl6pPr marL="25146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6pPr>
                        <a:lvl7pPr marL="29718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7pPr>
                        <a:lvl8pPr marL="34290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8pPr>
                        <a:lvl9pPr marL="38862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9pPr>
                      </a:lstStyle>
                      <a:p>
                        <a:pPr eaLnBrk="1" hangingPunct="1"/>
                        <a:endParaRPr lang="en-US" sz="2600" dirty="0"/>
                      </a:p>
                    </p:txBody>
                  </p:sp>
                </p:grpSp>
                <p:pic>
                  <p:nvPicPr>
                    <p:cNvPr id="91" name="Immagine 90" descr="1317289211_userconfig.png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80208" y="22735462"/>
                      <a:ext cx="1625600" cy="1625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" name="Immagine 3" descr="1317290339_lock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07131" y="20352432"/>
                    <a:ext cx="1235994" cy="123599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3" name="Connettore 2 12"/>
                <p:cNvCxnSpPr>
                  <a:stCxn id="65" idx="3"/>
                </p:cNvCxnSpPr>
                <p:nvPr/>
              </p:nvCxnSpPr>
              <p:spPr bwMode="auto">
                <a:xfrm>
                  <a:off x="13626100" y="17599316"/>
                  <a:ext cx="1949450" cy="0"/>
                </a:xfrm>
                <a:prstGeom prst="straightConnector1">
                  <a:avLst/>
                </a:prstGeom>
                <a:ln w="38100" cmpd="sng">
                  <a:solidFill>
                    <a:srgbClr val="E46C0A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2 84"/>
                <p:cNvCxnSpPr>
                  <a:stCxn id="65" idx="2"/>
                  <a:endCxn id="27" idx="0"/>
                </p:cNvCxnSpPr>
                <p:nvPr/>
              </p:nvCxnSpPr>
              <p:spPr bwMode="auto">
                <a:xfrm flipH="1">
                  <a:off x="12262934" y="18091441"/>
                  <a:ext cx="28079" cy="169851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ttangolo arrotondato 31"/>
                <p:cNvSpPr/>
                <p:nvPr/>
              </p:nvSpPr>
              <p:spPr bwMode="auto">
                <a:xfrm>
                  <a:off x="10955925" y="17107191"/>
                  <a:ext cx="2670175" cy="98425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660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t-IT" sz="2600" dirty="0"/>
                    <a:t>WAYF</a:t>
                  </a:r>
                  <a:endParaRPr lang="en-GB" sz="2600" dirty="0"/>
                </a:p>
              </p:txBody>
            </p:sp>
          </p:grpSp>
          <p:cxnSp>
            <p:nvCxnSpPr>
              <p:cNvPr id="69" name="Connettore 2 68"/>
              <p:cNvCxnSpPr/>
              <p:nvPr/>
            </p:nvCxnSpPr>
            <p:spPr bwMode="auto">
              <a:xfrm>
                <a:off x="6218234" y="26491485"/>
                <a:ext cx="7003718" cy="306904"/>
              </a:xfrm>
              <a:prstGeom prst="straightConnector1">
                <a:avLst/>
              </a:prstGeom>
              <a:ln w="28575">
                <a:headEnd type="none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0" name="Connettore 2 68"/>
              <p:cNvCxnSpPr/>
              <p:nvPr/>
            </p:nvCxnSpPr>
            <p:spPr bwMode="auto">
              <a:xfrm flipV="1">
                <a:off x="6218234" y="21979810"/>
                <a:ext cx="0" cy="4511675"/>
              </a:xfrm>
              <a:prstGeom prst="straightConnector1">
                <a:avLst/>
              </a:prstGeom>
              <a:ln w="28575">
                <a:headEnd type="none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1" name="Rettangolo arrotondato 31"/>
              <p:cNvSpPr/>
              <p:nvPr/>
            </p:nvSpPr>
            <p:spPr bwMode="auto">
              <a:xfrm>
                <a:off x="6218234" y="26798389"/>
                <a:ext cx="3003550" cy="1266825"/>
              </a:xfrm>
              <a:prstGeom prst="roundRect">
                <a:avLst>
                  <a:gd name="adj" fmla="val 0"/>
                </a:avLst>
              </a:prstGeom>
              <a:solidFill>
                <a:srgbClr val="80008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sz="2600" dirty="0"/>
                  <a:t>CA </a:t>
                </a:r>
                <a:r>
                  <a:rPr lang="it-IT" sz="2600" dirty="0" smtClean="0"/>
                  <a:t>online</a:t>
                </a:r>
                <a:endParaRPr lang="en-GB" sz="2600" dirty="0"/>
              </a:p>
            </p:txBody>
          </p:sp>
          <p:pic>
            <p:nvPicPr>
              <p:cNvPr id="72" name="Immagine 71" descr="1317290339_lock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0237" y="25140523"/>
                <a:ext cx="1235994" cy="1235994"/>
              </a:xfrm>
              <a:prstGeom prst="rect">
                <a:avLst/>
              </a:prstGeom>
            </p:spPr>
          </p:pic>
          <p:cxnSp>
            <p:nvCxnSpPr>
              <p:cNvPr id="74" name="Connettore 2 53"/>
              <p:cNvCxnSpPr/>
              <p:nvPr/>
            </p:nvCxnSpPr>
            <p:spPr bwMode="auto">
              <a:xfrm>
                <a:off x="8405808" y="23453721"/>
                <a:ext cx="2098676" cy="0"/>
              </a:xfrm>
              <a:prstGeom prst="straightConnector1">
                <a:avLst/>
              </a:prstGeom>
              <a:ln w="28575" cmpd="sng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Immagine 74" descr="1317290339_lock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5573" y="22340976"/>
                <a:ext cx="1235994" cy="1235994"/>
              </a:xfrm>
              <a:prstGeom prst="rect">
                <a:avLst/>
              </a:prstGeom>
            </p:spPr>
          </p:pic>
        </p:grpSp>
        <p:cxnSp>
          <p:nvCxnSpPr>
            <p:cNvPr id="66" name="Straight Arrow Connector 440"/>
            <p:cNvCxnSpPr/>
            <p:nvPr/>
          </p:nvCxnSpPr>
          <p:spPr bwMode="auto">
            <a:xfrm>
              <a:off x="12982105" y="23984824"/>
              <a:ext cx="1634518" cy="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tangolo 35"/>
            <p:cNvSpPr/>
            <p:nvPr/>
          </p:nvSpPr>
          <p:spPr bwMode="auto">
            <a:xfrm>
              <a:off x="12937328" y="26613155"/>
              <a:ext cx="2855912" cy="16192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600" dirty="0"/>
                <a:t>CA online bridge</a:t>
              </a:r>
            </a:p>
          </p:txBody>
        </p:sp>
        <p:cxnSp>
          <p:nvCxnSpPr>
            <p:cNvPr id="80" name="Connettore 2 68"/>
            <p:cNvCxnSpPr>
              <a:endCxn id="79" idx="1"/>
            </p:cNvCxnSpPr>
            <p:nvPr/>
          </p:nvCxnSpPr>
          <p:spPr bwMode="auto">
            <a:xfrm>
              <a:off x="8937160" y="27422780"/>
              <a:ext cx="4000168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09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3" name="Rettangolo arrotondato 9"/>
          <p:cNvSpPr/>
          <p:nvPr/>
        </p:nvSpPr>
        <p:spPr bwMode="auto">
          <a:xfrm>
            <a:off x="14901247" y="21156956"/>
            <a:ext cx="2843299" cy="43243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7" name="TextBox 385"/>
          <p:cNvSpPr txBox="1">
            <a:spLocks noChangeArrowheads="1"/>
          </p:cNvSpPr>
          <p:nvPr/>
        </p:nvSpPr>
        <p:spPr bwMode="auto">
          <a:xfrm>
            <a:off x="15417673" y="20652180"/>
            <a:ext cx="2385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/>
              <a:t>WS-</a:t>
            </a:r>
            <a:r>
              <a:rPr lang="en-US" sz="2800" dirty="0" err="1" smtClean="0"/>
              <a:t>Pgrade</a:t>
            </a:r>
            <a:endParaRPr lang="en-US" sz="2800" dirty="0"/>
          </a:p>
        </p:txBody>
      </p:sp>
      <p:cxnSp>
        <p:nvCxnSpPr>
          <p:cNvPr id="69" name="Connettore 2 53"/>
          <p:cNvCxnSpPr/>
          <p:nvPr/>
        </p:nvCxnSpPr>
        <p:spPr bwMode="auto">
          <a:xfrm>
            <a:off x="8405808" y="23453721"/>
            <a:ext cx="2098676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magine 69" descr="1317290339_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58" y="22543289"/>
            <a:ext cx="1235994" cy="1235994"/>
          </a:xfrm>
          <a:prstGeom prst="rect">
            <a:avLst/>
          </a:prstGeom>
        </p:spPr>
      </p:pic>
      <p:grpSp>
        <p:nvGrpSpPr>
          <p:cNvPr id="11" name="Gruppo 10"/>
          <p:cNvGrpSpPr/>
          <p:nvPr/>
        </p:nvGrpSpPr>
        <p:grpSpPr>
          <a:xfrm>
            <a:off x="4462465" y="16314189"/>
            <a:ext cx="19173825" cy="12245758"/>
            <a:chOff x="4462465" y="16314189"/>
            <a:chExt cx="19173825" cy="12245758"/>
          </a:xfrm>
        </p:grpSpPr>
        <p:grpSp>
          <p:nvGrpSpPr>
            <p:cNvPr id="10" name="Gruppo 9"/>
            <p:cNvGrpSpPr/>
            <p:nvPr/>
          </p:nvGrpSpPr>
          <p:grpSpPr>
            <a:xfrm>
              <a:off x="4462465" y="16314189"/>
              <a:ext cx="19173825" cy="12245758"/>
              <a:chOff x="4462465" y="16314189"/>
              <a:chExt cx="19173825" cy="12245758"/>
            </a:xfrm>
          </p:grpSpPr>
          <p:grpSp>
            <p:nvGrpSpPr>
              <p:cNvPr id="14" name="Gruppo 13"/>
              <p:cNvGrpSpPr/>
              <p:nvPr/>
            </p:nvGrpSpPr>
            <p:grpSpPr>
              <a:xfrm>
                <a:off x="4462465" y="16314189"/>
                <a:ext cx="19173825" cy="12245758"/>
                <a:chOff x="4462465" y="16314189"/>
                <a:chExt cx="19173825" cy="12245758"/>
              </a:xfrm>
            </p:grpSpPr>
            <p:grpSp>
              <p:nvGrpSpPr>
                <p:cNvPr id="6" name="Gruppo 5"/>
                <p:cNvGrpSpPr/>
                <p:nvPr/>
              </p:nvGrpSpPr>
              <p:grpSpPr>
                <a:xfrm>
                  <a:off x="4462465" y="16314189"/>
                  <a:ext cx="19173825" cy="12245758"/>
                  <a:chOff x="4462465" y="16314189"/>
                  <a:chExt cx="19173825" cy="12245758"/>
                </a:xfrm>
              </p:grpSpPr>
              <p:grpSp>
                <p:nvGrpSpPr>
                  <p:cNvPr id="5" name="Gruppo 4"/>
                  <p:cNvGrpSpPr/>
                  <p:nvPr/>
                </p:nvGrpSpPr>
                <p:grpSpPr>
                  <a:xfrm>
                    <a:off x="4462465" y="16314189"/>
                    <a:ext cx="19173825" cy="12245758"/>
                    <a:chOff x="4462465" y="16314189"/>
                    <a:chExt cx="19173825" cy="12245758"/>
                  </a:xfrm>
                </p:grpSpPr>
                <p:grpSp>
                  <p:nvGrpSpPr>
                    <p:cNvPr id="2" name="Gruppo 1"/>
                    <p:cNvGrpSpPr/>
                    <p:nvPr/>
                  </p:nvGrpSpPr>
                  <p:grpSpPr>
                    <a:xfrm>
                      <a:off x="4462465" y="16314189"/>
                      <a:ext cx="19173825" cy="12245758"/>
                      <a:chOff x="4462465" y="16314189"/>
                      <a:chExt cx="19173825" cy="12245758"/>
                    </a:xfrm>
                  </p:grpSpPr>
                  <p:grpSp>
                    <p:nvGrpSpPr>
                      <p:cNvPr id="7172" name="Gruppo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62465" y="16314189"/>
                        <a:ext cx="19173825" cy="12245758"/>
                        <a:chOff x="4461963" y="16257842"/>
                        <a:chExt cx="19174810" cy="12246445"/>
                      </a:xfrm>
                    </p:grpSpPr>
                    <p:sp>
                      <p:nvSpPr>
                        <p:cNvPr id="7" name="Rounded Rectangle 125"/>
                        <p:cNvSpPr/>
                        <p:nvPr/>
                      </p:nvSpPr>
                      <p:spPr bwMode="auto">
                        <a:xfrm>
                          <a:off x="4461963" y="16257842"/>
                          <a:ext cx="19174810" cy="12246445"/>
                        </a:xfrm>
                        <a:prstGeom prst="roundRect">
                          <a:avLst/>
                        </a:prstGeom>
                        <a:ln w="57150" cmpd="sng">
                          <a:solidFill>
                            <a:srgbClr val="E46C0A"/>
                          </a:solidFill>
                        </a:ln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8" name="Rettangolo arrotondato 9"/>
                        <p:cNvSpPr/>
                        <p:nvPr/>
                      </p:nvSpPr>
                      <p:spPr bwMode="auto">
                        <a:xfrm>
                          <a:off x="10504292" y="19019147"/>
                          <a:ext cx="7845828" cy="6544389"/>
                        </a:xfrm>
                        <a:prstGeom prst="roundRect">
                          <a:avLst/>
                        </a:prstGeom>
                        <a:ln w="38100" cmpd="sng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12" name="Rettangolo arrotondato 31"/>
                        <p:cNvSpPr/>
                        <p:nvPr/>
                      </p:nvSpPr>
                      <p:spPr bwMode="auto">
                        <a:xfrm>
                          <a:off x="4715970" y="19904906"/>
                          <a:ext cx="3003704" cy="2018875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solidFill>
                          <a:srgbClr val="800080"/>
                        </a:solidFill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 smtClean="0"/>
                            <a:t>Grid</a:t>
                          </a:r>
                          <a:r>
                            <a:rPr lang="it-IT" sz="2800" dirty="0" smtClean="0"/>
                            <a:t> </a:t>
                          </a:r>
                          <a:r>
                            <a:rPr lang="it-IT" sz="2800" dirty="0" err="1" smtClean="0"/>
                            <a:t>Autentication</a:t>
                          </a:r>
                          <a:r>
                            <a:rPr lang="it-IT" sz="2800" dirty="0" smtClean="0"/>
                            <a:t> and </a:t>
                          </a:r>
                          <a:r>
                            <a:rPr lang="it-IT" sz="2800" dirty="0" err="1" smtClean="0"/>
                            <a:t>Authorization</a:t>
                          </a:r>
                          <a:r>
                            <a:rPr lang="it-IT" sz="2800" dirty="0" smtClean="0"/>
                            <a:t> </a:t>
                          </a:r>
                          <a:r>
                            <a:rPr lang="it-IT" sz="2800" dirty="0" err="1" smtClean="0"/>
                            <a:t>system</a:t>
                          </a:r>
                          <a:endParaRPr lang="en-GB" sz="2800" dirty="0"/>
                        </a:p>
                      </p:txBody>
                    </p:sp>
                    <p:cxnSp>
                      <p:nvCxnSpPr>
                        <p:cNvPr id="16" name="Connettore 2 134"/>
                        <p:cNvCxnSpPr>
                          <a:stCxn id="42" idx="3"/>
                        </p:cNvCxnSpPr>
                        <p:nvPr/>
                      </p:nvCxnSpPr>
                      <p:spPr bwMode="auto">
                        <a:xfrm>
                          <a:off x="17449961" y="19996288"/>
                          <a:ext cx="1820957" cy="222262"/>
                        </a:xfrm>
                        <a:prstGeom prst="straightConnector1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" name="Nuvola 138"/>
                        <p:cNvSpPr/>
                        <p:nvPr/>
                      </p:nvSpPr>
                      <p:spPr bwMode="auto">
                        <a:xfrm>
                          <a:off x="19372523" y="22500077"/>
                          <a:ext cx="4003881" cy="1784450"/>
                        </a:xfrm>
                        <a:prstGeom prst="cloud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/>
                            <a:t>GRID</a:t>
                          </a:r>
                          <a:endParaRPr lang="en-GB" sz="3600" dirty="0"/>
                        </a:p>
                      </p:txBody>
                    </p:sp>
                    <p:sp>
                      <p:nvSpPr>
                        <p:cNvPr id="18" name="Nuvola 139"/>
                        <p:cNvSpPr/>
                        <p:nvPr/>
                      </p:nvSpPr>
                      <p:spPr bwMode="auto">
                        <a:xfrm>
                          <a:off x="19151848" y="19904906"/>
                          <a:ext cx="4137238" cy="1652680"/>
                        </a:xfrm>
                        <a:prstGeom prst="cloud">
                          <a:avLst/>
                        </a:prstGeom>
                        <a:solidFill>
                          <a:srgbClr val="FF0000"/>
                        </a:solidFill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/>
                            <a:t>Cloud</a:t>
                          </a:r>
                          <a:endParaRPr lang="en-GB" sz="3600" dirty="0"/>
                        </a:p>
                      </p:txBody>
                    </p:sp>
                    <p:sp>
                      <p:nvSpPr>
                        <p:cNvPr id="20" name="Rettangolo 47"/>
                        <p:cNvSpPr/>
                        <p:nvPr/>
                      </p:nvSpPr>
                      <p:spPr bwMode="auto">
                        <a:xfrm>
                          <a:off x="11030383" y="21773497"/>
                          <a:ext cx="2521012" cy="1279597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/>
                            <a:t>First </a:t>
                          </a:r>
                          <a:r>
                            <a:rPr lang="it-IT" sz="2800" dirty="0" err="1"/>
                            <a:t>access</a:t>
                          </a:r>
                          <a:endParaRPr lang="it-IT" sz="2800" dirty="0"/>
                        </a:p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it-IT" sz="2800" dirty="0"/>
                        </a:p>
                      </p:txBody>
                    </p:sp>
                    <p:cxnSp>
                      <p:nvCxnSpPr>
                        <p:cNvPr id="22" name="Connettore 2 68"/>
                        <p:cNvCxnSpPr>
                          <a:stCxn id="12" idx="3"/>
                          <a:endCxn id="27" idx="1"/>
                        </p:cNvCxnSpPr>
                        <p:nvPr/>
                      </p:nvCxnSpPr>
                      <p:spPr bwMode="auto">
                        <a:xfrm flipV="1">
                          <a:off x="7719674" y="20388680"/>
                          <a:ext cx="3310709" cy="525663"/>
                        </a:xfrm>
                        <a:prstGeom prst="straightConnector1">
                          <a:avLst/>
                        </a:prstGeom>
                        <a:ln w="28575"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3"/>
                        </a:lnRef>
                        <a:fillRef idx="0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Rettangolo 35"/>
                        <p:cNvSpPr/>
                        <p:nvPr/>
                      </p:nvSpPr>
                      <p:spPr bwMode="auto">
                        <a:xfrm>
                          <a:off x="11030383" y="23791323"/>
                          <a:ext cx="2521012" cy="1295473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/>
                            <a:t>Configurations</a:t>
                          </a:r>
                          <a:endParaRPr lang="it-IT" sz="2800" dirty="0"/>
                        </a:p>
                      </p:txBody>
                    </p:sp>
                    <p:sp>
                      <p:nvSpPr>
                        <p:cNvPr id="27" name="Rettangolo 3"/>
                        <p:cNvSpPr/>
                        <p:nvPr/>
                      </p:nvSpPr>
                      <p:spPr bwMode="auto">
                        <a:xfrm>
                          <a:off x="11030383" y="19733799"/>
                          <a:ext cx="2536888" cy="1309760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/>
                            <a:t>Authentication</a:t>
                          </a:r>
                          <a:endParaRPr lang="it-IT" sz="2800" dirty="0"/>
                        </a:p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it-IT" sz="2200" dirty="0"/>
                        </a:p>
                      </p:txBody>
                    </p:sp>
                    <p:sp>
                      <p:nvSpPr>
                        <p:cNvPr id="28" name="Cloud 373"/>
                        <p:cNvSpPr/>
                        <p:nvPr/>
                      </p:nvSpPr>
                      <p:spPr bwMode="auto">
                        <a:xfrm>
                          <a:off x="15622655" y="16437074"/>
                          <a:ext cx="6947257" cy="2336931"/>
                        </a:xfrm>
                        <a:prstGeom prst="cloud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shade val="51000"/>
                                <a:satMod val="130000"/>
                                <a:alpha val="39000"/>
                              </a:schemeClr>
                            </a:gs>
                            <a:gs pos="80000">
                              <a:schemeClr val="accent1">
                                <a:shade val="93000"/>
                                <a:satMod val="130000"/>
                                <a:alpha val="39000"/>
                              </a:schemeClr>
                            </a:gs>
                            <a:gs pos="100000">
                              <a:schemeClr val="accent1">
                                <a:shade val="94000"/>
                                <a:satMod val="135000"/>
                                <a:alpha val="39000"/>
                              </a:schemeClr>
                            </a:gs>
                          </a:gsLst>
                          <a:lin ang="16200000" scaled="0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 sz="2800" dirty="0"/>
                            <a:t>FEDERATION</a:t>
                          </a:r>
                        </a:p>
                      </p:txBody>
                    </p:sp>
                    <p:sp>
                      <p:nvSpPr>
                        <p:cNvPr id="34" name="Freccia bidirezionale verticale 59"/>
                        <p:cNvSpPr/>
                        <p:nvPr/>
                      </p:nvSpPr>
                      <p:spPr bwMode="auto">
                        <a:xfrm>
                          <a:off x="12007731" y="23053094"/>
                          <a:ext cx="500089" cy="700127"/>
                        </a:xfrm>
                        <a:prstGeom prst="upDownArrow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35" name="Freccia bidirezionale verticale 59"/>
                        <p:cNvSpPr/>
                        <p:nvPr/>
                      </p:nvSpPr>
                      <p:spPr bwMode="auto">
                        <a:xfrm>
                          <a:off x="12006144" y="21071782"/>
                          <a:ext cx="500088" cy="701714"/>
                        </a:xfrm>
                        <a:prstGeom prst="upDownArrow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7203" name="TextBox 38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548395" y="18510416"/>
                          <a:ext cx="2385595" cy="52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  <a:cs typeface="ＭＳ Ｐゴシック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5pPr>
                          <a:lvl6pPr marL="25146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6pPr>
                          <a:lvl7pPr marL="29718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7pPr>
                          <a:lvl8pPr marL="34290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8pPr>
                          <a:lvl9pPr marL="38862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sz="2800" dirty="0"/>
                            <a:t>Web Portal</a:t>
                          </a:r>
                        </a:p>
                      </p:txBody>
                    </p:sp>
                    <p:sp>
                      <p:nvSpPr>
                        <p:cNvPr id="38" name="Rettangolo arrotondato 9"/>
                        <p:cNvSpPr/>
                        <p:nvPr/>
                      </p:nvSpPr>
                      <p:spPr bwMode="auto">
                        <a:xfrm>
                          <a:off x="10458252" y="26343040"/>
                          <a:ext cx="7891869" cy="1947972"/>
                        </a:xfrm>
                        <a:prstGeom prst="roundRect">
                          <a:avLst/>
                        </a:prstGeom>
                        <a:ln w="38100" cmpd="sng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n-GB"/>
                        </a:p>
                      </p:txBody>
                    </p:sp>
                    <p:sp>
                      <p:nvSpPr>
                        <p:cNvPr id="41" name="Up-Down Arrow 389"/>
                        <p:cNvSpPr/>
                        <p:nvPr/>
                      </p:nvSpPr>
                      <p:spPr bwMode="auto">
                        <a:xfrm>
                          <a:off x="14060475" y="25587347"/>
                          <a:ext cx="447698" cy="755692"/>
                        </a:xfrm>
                        <a:prstGeom prst="upDownArrow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42" name="Rettangolo 3"/>
                        <p:cNvSpPr/>
                        <p:nvPr/>
                      </p:nvSpPr>
                      <p:spPr bwMode="auto">
                        <a:xfrm>
                          <a:off x="15228935" y="19477146"/>
                          <a:ext cx="2221026" cy="1039871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/>
                            <a:t>Cloud</a:t>
                          </a:r>
                          <a:r>
                            <a:rPr lang="it-IT" sz="2800" dirty="0"/>
                            <a:t> Bridge</a:t>
                          </a:r>
                        </a:p>
                      </p:txBody>
                    </p:sp>
                    <p:sp>
                      <p:nvSpPr>
                        <p:cNvPr id="43" name="Rettangolo 3"/>
                        <p:cNvSpPr/>
                        <p:nvPr/>
                      </p:nvSpPr>
                      <p:spPr bwMode="auto">
                        <a:xfrm>
                          <a:off x="15228935" y="21368125"/>
                          <a:ext cx="2292468" cy="111131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/>
                            <a:t>Job </a:t>
                          </a:r>
                          <a:r>
                            <a:rPr lang="it-IT" sz="2800" dirty="0" err="1"/>
                            <a:t>Submission</a:t>
                          </a:r>
                          <a:endParaRPr lang="it-IT" sz="2800" dirty="0"/>
                        </a:p>
                      </p:txBody>
                    </p:sp>
                    <p:sp>
                      <p:nvSpPr>
                        <p:cNvPr id="44" name="Rettangolo 3"/>
                        <p:cNvSpPr/>
                        <p:nvPr/>
                      </p:nvSpPr>
                      <p:spPr bwMode="auto">
                        <a:xfrm>
                          <a:off x="15254336" y="22881098"/>
                          <a:ext cx="2267066" cy="1017644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  <a:ln>
                          <a:solidFill>
                            <a:srgbClr val="008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/>
                            <a:t>Data Management</a:t>
                          </a:r>
                        </a:p>
                      </p:txBody>
                    </p:sp>
                    <p:cxnSp>
                      <p:nvCxnSpPr>
                        <p:cNvPr id="45" name="Connettore 2 134"/>
                        <p:cNvCxnSpPr/>
                        <p:nvPr/>
                      </p:nvCxnSpPr>
                      <p:spPr bwMode="auto">
                        <a:xfrm flipV="1">
                          <a:off x="17744726" y="21396702"/>
                          <a:ext cx="1526191" cy="376794"/>
                        </a:xfrm>
                        <a:prstGeom prst="straightConnector1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Connettore 2 39"/>
                        <p:cNvCxnSpPr/>
                        <p:nvPr/>
                      </p:nvCxnSpPr>
                      <p:spPr bwMode="auto">
                        <a:xfrm>
                          <a:off x="17744726" y="23587575"/>
                          <a:ext cx="1526190" cy="0"/>
                        </a:xfrm>
                        <a:prstGeom prst="straightConnector1">
                          <a:avLst/>
                        </a:prstGeom>
                        <a:ln w="38100" cmpd="sng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Arrow Connector 397"/>
                        <p:cNvCxnSpPr/>
                        <p:nvPr/>
                      </p:nvCxnSpPr>
                      <p:spPr bwMode="auto">
                        <a:xfrm>
                          <a:off x="13548395" y="20044613"/>
                          <a:ext cx="168054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2"/>
                        </a:lnRef>
                        <a:fillRef idx="0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1" name="Rettangolo 3"/>
                        <p:cNvSpPr/>
                        <p:nvPr/>
                      </p:nvSpPr>
                      <p:spPr bwMode="auto">
                        <a:xfrm>
                          <a:off x="15254336" y="24238486"/>
                          <a:ext cx="2267066" cy="1017645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  <a:ln>
                          <a:solidFill>
                            <a:srgbClr val="008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/>
                            <a:t>Accounting</a:t>
                          </a:r>
                        </a:p>
                      </p:txBody>
                    </p:sp>
                    <p:sp>
                      <p:nvSpPr>
                        <p:cNvPr id="52" name="Rettangolo 35"/>
                        <p:cNvSpPr/>
                        <p:nvPr/>
                      </p:nvSpPr>
                      <p:spPr bwMode="auto">
                        <a:xfrm>
                          <a:off x="19717028" y="25084671"/>
                          <a:ext cx="2856060" cy="1351038"/>
                        </a:xfrm>
                        <a:prstGeom prst="rect">
                          <a:avLst/>
                        </a:prstGeom>
                        <a:solidFill>
                          <a:srgbClr val="800080"/>
                        </a:solidFill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it-IT" sz="2800" dirty="0" err="1"/>
                            <a:t>Grid</a:t>
                          </a:r>
                          <a:r>
                            <a:rPr lang="it-IT" sz="2800" dirty="0"/>
                            <a:t> </a:t>
                          </a:r>
                          <a:r>
                            <a:rPr lang="it-IT" sz="2800" dirty="0" err="1"/>
                            <a:t>accounting</a:t>
                          </a:r>
                          <a:r>
                            <a:rPr lang="it-IT" sz="2800" dirty="0"/>
                            <a:t> </a:t>
                          </a:r>
                          <a:r>
                            <a:rPr lang="it-IT" sz="2800" dirty="0" err="1"/>
                            <a:t>system</a:t>
                          </a:r>
                          <a:endParaRPr lang="it-IT" sz="2800" dirty="0"/>
                        </a:p>
                      </p:txBody>
                    </p:sp>
                    <p:cxnSp>
                      <p:nvCxnSpPr>
                        <p:cNvPr id="53" name="Connettore 2 39"/>
                        <p:cNvCxnSpPr/>
                        <p:nvPr/>
                      </p:nvCxnSpPr>
                      <p:spPr bwMode="auto">
                        <a:xfrm>
                          <a:off x="17779533" y="24794142"/>
                          <a:ext cx="1791436" cy="722353"/>
                        </a:xfrm>
                        <a:prstGeom prst="straightConnector1">
                          <a:avLst/>
                        </a:prstGeom>
                        <a:ln w="28575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Straight Connector 167"/>
                        <p:cNvCxnSpPr/>
                        <p:nvPr/>
                      </p:nvCxnSpPr>
                      <p:spPr bwMode="auto">
                        <a:xfrm>
                          <a:off x="14349415" y="20649313"/>
                          <a:ext cx="0" cy="2822367"/>
                        </a:xfrm>
                        <a:prstGeom prst="line">
                          <a:avLst/>
                        </a:prstGeom>
                        <a:ln>
                          <a:solidFill>
                            <a:srgbClr val="3366FF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Arrow Connector 169"/>
                        <p:cNvCxnSpPr/>
                        <p:nvPr/>
                      </p:nvCxnSpPr>
                      <p:spPr bwMode="auto">
                        <a:xfrm flipH="1">
                          <a:off x="13548395" y="20649313"/>
                          <a:ext cx="816896" cy="173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3366FF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Arrow Connector 440"/>
                        <p:cNvCxnSpPr/>
                        <p:nvPr/>
                      </p:nvCxnSpPr>
                      <p:spPr bwMode="auto">
                        <a:xfrm>
                          <a:off x="14349415" y="23471681"/>
                          <a:ext cx="551866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3366FF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230" name="TextBox 38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478532" y="19790154"/>
                          <a:ext cx="184675" cy="52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  <a:cs typeface="ＭＳ Ｐゴシック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5pPr>
                          <a:lvl6pPr marL="25146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6pPr>
                          <a:lvl7pPr marL="29718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7pPr>
                          <a:lvl8pPr marL="34290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8pPr>
                          <a:lvl9pPr marL="3886200" indent="-228600" defTabSz="2087563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alibri" charset="0"/>
                              <a:ea typeface="ＭＳ Ｐゴシック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sz="2800" dirty="0"/>
                        </a:p>
                      </p:txBody>
                    </p:sp>
                  </p:grpSp>
                  <p:pic>
                    <p:nvPicPr>
                      <p:cNvPr id="91" name="Immagine 90" descr="1317289211_userconfig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80208" y="22735462"/>
                        <a:ext cx="1625600" cy="16256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" name="Immagine 3" descr="1317290339_lock.png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30787" y="19936300"/>
                      <a:ext cx="1235994" cy="123599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9" name="Rettangolo arrotondato 9"/>
                  <p:cNvSpPr/>
                  <p:nvPr/>
                </p:nvSpPr>
                <p:spPr bwMode="auto">
                  <a:xfrm>
                    <a:off x="14936052" y="20722734"/>
                    <a:ext cx="2843299" cy="4769864"/>
                  </a:xfrm>
                  <a:prstGeom prst="roundRect">
                    <a:avLst/>
                  </a:prstGeom>
                  <a:noFill/>
                  <a:ln w="38100" cmpd="sng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/>
                  </a:p>
                </p:txBody>
              </p:sp>
              <p:sp>
                <p:nvSpPr>
                  <p:cNvPr id="60" name="TextBox 3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452478" y="20663472"/>
                    <a:ext cx="2385472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5pPr>
                    <a:lvl6pPr marL="25146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6pPr>
                    <a:lvl7pPr marL="29718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7pPr>
                    <a:lvl8pPr marL="34290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8pPr>
                    <a:lvl9pPr marL="3886200" indent="-228600" defTabSz="20875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US" sz="2800" dirty="0" smtClean="0"/>
                      <a:t>WS-</a:t>
                    </a:r>
                    <a:r>
                      <a:rPr lang="en-US" sz="2800" dirty="0" err="1" smtClean="0"/>
                      <a:t>Pgrade</a:t>
                    </a:r>
                    <a:endParaRPr lang="en-US" sz="2800" dirty="0"/>
                  </a:p>
                </p:txBody>
              </p:sp>
            </p:grpSp>
            <p:cxnSp>
              <p:nvCxnSpPr>
                <p:cNvPr id="63" name="Connettore 2 12"/>
                <p:cNvCxnSpPr>
                  <a:stCxn id="65" idx="3"/>
                </p:cNvCxnSpPr>
                <p:nvPr/>
              </p:nvCxnSpPr>
              <p:spPr bwMode="auto">
                <a:xfrm>
                  <a:off x="13626100" y="17599316"/>
                  <a:ext cx="1949450" cy="0"/>
                </a:xfrm>
                <a:prstGeom prst="straightConnector1">
                  <a:avLst/>
                </a:prstGeom>
                <a:ln w="38100" cmpd="sng">
                  <a:solidFill>
                    <a:srgbClr val="E46C0A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2 84"/>
                <p:cNvCxnSpPr>
                  <a:stCxn id="65" idx="2"/>
                  <a:endCxn id="27" idx="0"/>
                </p:cNvCxnSpPr>
                <p:nvPr/>
              </p:nvCxnSpPr>
              <p:spPr bwMode="auto">
                <a:xfrm>
                  <a:off x="12291013" y="18091441"/>
                  <a:ext cx="7914" cy="169851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ttangolo arrotondato 31"/>
                <p:cNvSpPr/>
                <p:nvPr/>
              </p:nvSpPr>
              <p:spPr bwMode="auto">
                <a:xfrm>
                  <a:off x="10955925" y="17107191"/>
                  <a:ext cx="2670175" cy="98425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660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t-IT" sz="2200" dirty="0"/>
                    <a:t>WAYF</a:t>
                  </a:r>
                  <a:endParaRPr lang="en-GB" sz="2200" dirty="0"/>
                </a:p>
              </p:txBody>
            </p:sp>
          </p:grpSp>
          <p:cxnSp>
            <p:nvCxnSpPr>
              <p:cNvPr id="71" name="Connettore 2 68"/>
              <p:cNvCxnSpPr/>
              <p:nvPr/>
            </p:nvCxnSpPr>
            <p:spPr bwMode="auto">
              <a:xfrm>
                <a:off x="6218234" y="27422778"/>
                <a:ext cx="6597650" cy="0"/>
              </a:xfrm>
              <a:prstGeom prst="straightConnector1">
                <a:avLst/>
              </a:prstGeom>
              <a:ln w="28575">
                <a:headEnd type="none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Connettore 2 68"/>
              <p:cNvCxnSpPr/>
              <p:nvPr/>
            </p:nvCxnSpPr>
            <p:spPr bwMode="auto">
              <a:xfrm flipV="1">
                <a:off x="6218234" y="21979810"/>
                <a:ext cx="0" cy="5442970"/>
              </a:xfrm>
              <a:prstGeom prst="straightConnector1">
                <a:avLst/>
              </a:prstGeom>
              <a:ln w="28575">
                <a:headEnd type="none"/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4" name="Rettangolo arrotondato 31"/>
              <p:cNvSpPr/>
              <p:nvPr/>
            </p:nvSpPr>
            <p:spPr bwMode="auto">
              <a:xfrm>
                <a:off x="12847634" y="26746663"/>
                <a:ext cx="3003550" cy="1266825"/>
              </a:xfrm>
              <a:prstGeom prst="roundRect">
                <a:avLst>
                  <a:gd name="adj" fmla="val 0"/>
                </a:avLst>
              </a:prstGeom>
              <a:solidFill>
                <a:srgbClr val="80008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sz="2800" dirty="0"/>
                  <a:t>CA </a:t>
                </a:r>
                <a:r>
                  <a:rPr lang="it-IT" sz="2800" dirty="0" smtClean="0"/>
                  <a:t>online</a:t>
                </a:r>
                <a:endParaRPr lang="en-GB" sz="2800" dirty="0"/>
              </a:p>
            </p:txBody>
          </p:sp>
        </p:grpSp>
        <p:pic>
          <p:nvPicPr>
            <p:cNvPr id="75" name="Immagine 74" descr="1317290339_loc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237" y="25140523"/>
              <a:ext cx="1235994" cy="1235994"/>
            </a:xfrm>
            <a:prstGeom prst="rect">
              <a:avLst/>
            </a:prstGeom>
          </p:spPr>
        </p:pic>
        <p:cxnSp>
          <p:nvCxnSpPr>
            <p:cNvPr id="76" name="Connettore 2 53"/>
            <p:cNvCxnSpPr/>
            <p:nvPr/>
          </p:nvCxnSpPr>
          <p:spPr bwMode="auto">
            <a:xfrm>
              <a:off x="8405808" y="23453721"/>
              <a:ext cx="209867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Immagine 77" descr="1317290339_loc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858" y="22543289"/>
              <a:ext cx="1235994" cy="1235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168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3" name="Rettangolo arrotondato 9"/>
          <p:cNvSpPr/>
          <p:nvPr/>
        </p:nvSpPr>
        <p:spPr bwMode="auto">
          <a:xfrm>
            <a:off x="14901247" y="21156956"/>
            <a:ext cx="2843299" cy="43243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7" name="TextBox 385"/>
          <p:cNvSpPr txBox="1">
            <a:spLocks noChangeArrowheads="1"/>
          </p:cNvSpPr>
          <p:nvPr/>
        </p:nvSpPr>
        <p:spPr bwMode="auto">
          <a:xfrm>
            <a:off x="15417673" y="20652180"/>
            <a:ext cx="2385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/>
              <a:t>WS-</a:t>
            </a:r>
            <a:r>
              <a:rPr lang="en-US" sz="2800" dirty="0" err="1" smtClean="0"/>
              <a:t>Pgrade</a:t>
            </a:r>
            <a:endParaRPr lang="en-US" sz="2800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462465" y="16314189"/>
            <a:ext cx="19173825" cy="12245758"/>
            <a:chOff x="4462465" y="16314189"/>
            <a:chExt cx="19173825" cy="12245758"/>
          </a:xfrm>
        </p:grpSpPr>
        <p:grpSp>
          <p:nvGrpSpPr>
            <p:cNvPr id="3" name="Gruppo 2"/>
            <p:cNvGrpSpPr/>
            <p:nvPr/>
          </p:nvGrpSpPr>
          <p:grpSpPr>
            <a:xfrm>
              <a:off x="4462465" y="16314189"/>
              <a:ext cx="19173825" cy="12245758"/>
              <a:chOff x="4462465" y="16339589"/>
              <a:chExt cx="19173825" cy="12245758"/>
            </a:xfrm>
          </p:grpSpPr>
          <p:grpSp>
            <p:nvGrpSpPr>
              <p:cNvPr id="6" name="Gruppo 5"/>
              <p:cNvGrpSpPr/>
              <p:nvPr/>
            </p:nvGrpSpPr>
            <p:grpSpPr>
              <a:xfrm>
                <a:off x="4462465" y="16339589"/>
                <a:ext cx="19173825" cy="12245758"/>
                <a:chOff x="4462465" y="16339589"/>
                <a:chExt cx="19173825" cy="12245758"/>
              </a:xfrm>
            </p:grpSpPr>
            <p:grpSp>
              <p:nvGrpSpPr>
                <p:cNvPr id="5" name="Gruppo 4"/>
                <p:cNvGrpSpPr/>
                <p:nvPr/>
              </p:nvGrpSpPr>
              <p:grpSpPr>
                <a:xfrm>
                  <a:off x="4462465" y="16339589"/>
                  <a:ext cx="19173825" cy="12245758"/>
                  <a:chOff x="4462465" y="16339589"/>
                  <a:chExt cx="19173825" cy="12245758"/>
                </a:xfrm>
              </p:grpSpPr>
              <p:grpSp>
                <p:nvGrpSpPr>
                  <p:cNvPr id="2" name="Gruppo 1"/>
                  <p:cNvGrpSpPr/>
                  <p:nvPr/>
                </p:nvGrpSpPr>
                <p:grpSpPr>
                  <a:xfrm>
                    <a:off x="4462465" y="16339589"/>
                    <a:ext cx="19173825" cy="12245758"/>
                    <a:chOff x="4462465" y="16339589"/>
                    <a:chExt cx="19173825" cy="12245758"/>
                  </a:xfrm>
                </p:grpSpPr>
                <p:grpSp>
                  <p:nvGrpSpPr>
                    <p:cNvPr id="7172" name="Gruppo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2465" y="16339589"/>
                      <a:ext cx="19173825" cy="12245758"/>
                      <a:chOff x="4461963" y="16283243"/>
                      <a:chExt cx="19174810" cy="12246445"/>
                    </a:xfrm>
                  </p:grpSpPr>
                  <p:sp>
                    <p:nvSpPr>
                      <p:cNvPr id="7" name="Rounded Rectangle 125"/>
                      <p:cNvSpPr/>
                      <p:nvPr/>
                    </p:nvSpPr>
                    <p:spPr bwMode="auto">
                      <a:xfrm>
                        <a:off x="4461963" y="16283243"/>
                        <a:ext cx="19174810" cy="12246445"/>
                      </a:xfrm>
                      <a:prstGeom prst="roundRect">
                        <a:avLst/>
                      </a:prstGeom>
                      <a:ln w="57150" cmpd="sng">
                        <a:solidFill>
                          <a:srgbClr val="E46C0A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8" name="Rettangolo arrotondato 9"/>
                      <p:cNvSpPr/>
                      <p:nvPr/>
                    </p:nvSpPr>
                    <p:spPr bwMode="auto">
                      <a:xfrm>
                        <a:off x="10504292" y="19019147"/>
                        <a:ext cx="7845828" cy="6544389"/>
                      </a:xfrm>
                      <a:prstGeom prst="roundRect">
                        <a:avLst/>
                      </a:prstGeom>
                      <a:ln w="38100" cmpd="sng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12" name="Rettangolo arrotondato 31"/>
                      <p:cNvSpPr/>
                      <p:nvPr/>
                    </p:nvSpPr>
                    <p:spPr bwMode="auto">
                      <a:xfrm>
                        <a:off x="4715970" y="19904906"/>
                        <a:ext cx="3003704" cy="2018875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rgbClr val="800080"/>
                      </a:solidFill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 smtClean="0"/>
                          <a:t>Grid</a:t>
                        </a:r>
                        <a:r>
                          <a:rPr lang="it-IT" sz="2800" dirty="0" smtClean="0"/>
                          <a:t> </a:t>
                        </a:r>
                        <a:r>
                          <a:rPr lang="it-IT" sz="2800" dirty="0" err="1" smtClean="0"/>
                          <a:t>Autentication</a:t>
                        </a:r>
                        <a:r>
                          <a:rPr lang="it-IT" sz="2800" dirty="0" smtClean="0"/>
                          <a:t> and </a:t>
                        </a:r>
                        <a:r>
                          <a:rPr lang="it-IT" sz="2800" dirty="0" err="1" smtClean="0"/>
                          <a:t>Authorization</a:t>
                        </a:r>
                        <a:r>
                          <a:rPr lang="it-IT" sz="2800" dirty="0" smtClean="0"/>
                          <a:t> </a:t>
                        </a:r>
                        <a:r>
                          <a:rPr lang="it-IT" sz="2800" dirty="0" err="1" smtClean="0"/>
                          <a:t>system</a:t>
                        </a:r>
                        <a:endParaRPr lang="en-GB" sz="2800" dirty="0"/>
                      </a:p>
                    </p:txBody>
                  </p:sp>
                  <p:cxnSp>
                    <p:nvCxnSpPr>
                      <p:cNvPr id="16" name="Connettore 2 134"/>
                      <p:cNvCxnSpPr>
                        <a:stCxn id="42" idx="3"/>
                      </p:cNvCxnSpPr>
                      <p:nvPr/>
                    </p:nvCxnSpPr>
                    <p:spPr bwMode="auto">
                      <a:xfrm>
                        <a:off x="17449961" y="19996288"/>
                        <a:ext cx="1820957" cy="222262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Nuvola 138"/>
                      <p:cNvSpPr/>
                      <p:nvPr/>
                    </p:nvSpPr>
                    <p:spPr bwMode="auto">
                      <a:xfrm>
                        <a:off x="19372523" y="22500077"/>
                        <a:ext cx="4003881" cy="1784450"/>
                      </a:xfrm>
                      <a:prstGeom prst="cloud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GRID</a:t>
                        </a:r>
                        <a:endParaRPr lang="en-GB" sz="3600" dirty="0"/>
                      </a:p>
                    </p:txBody>
                  </p:sp>
                  <p:sp>
                    <p:nvSpPr>
                      <p:cNvPr id="18" name="Nuvola 139"/>
                      <p:cNvSpPr/>
                      <p:nvPr/>
                    </p:nvSpPr>
                    <p:spPr bwMode="auto">
                      <a:xfrm>
                        <a:off x="19151848" y="19904906"/>
                        <a:ext cx="4137238" cy="1652680"/>
                      </a:xfrm>
                      <a:prstGeom prst="cloud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/>
                          <a:t>Cloud</a:t>
                        </a:r>
                        <a:endParaRPr lang="en-GB" sz="3600" dirty="0"/>
                      </a:p>
                    </p:txBody>
                  </p:sp>
                  <p:sp>
                    <p:nvSpPr>
                      <p:cNvPr id="20" name="Rettangolo 47"/>
                      <p:cNvSpPr/>
                      <p:nvPr/>
                    </p:nvSpPr>
                    <p:spPr bwMode="auto">
                      <a:xfrm>
                        <a:off x="11030383" y="21773497"/>
                        <a:ext cx="2521012" cy="1279597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First </a:t>
                        </a:r>
                        <a:r>
                          <a:rPr lang="it-IT" sz="2800" dirty="0" err="1"/>
                          <a:t>access</a:t>
                        </a:r>
                        <a:endParaRPr lang="it-IT" sz="2800" dirty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it-IT" sz="2800" dirty="0"/>
                      </a:p>
                    </p:txBody>
                  </p:sp>
                  <p:cxnSp>
                    <p:nvCxnSpPr>
                      <p:cNvPr id="22" name="Connettore 2 68"/>
                      <p:cNvCxnSpPr>
                        <a:stCxn id="12" idx="3"/>
                        <a:endCxn id="27" idx="1"/>
                      </p:cNvCxnSpPr>
                      <p:nvPr/>
                    </p:nvCxnSpPr>
                    <p:spPr bwMode="auto">
                      <a:xfrm flipV="1">
                        <a:off x="7719674" y="20388680"/>
                        <a:ext cx="3310709" cy="525663"/>
                      </a:xfrm>
                      <a:prstGeom prst="straightConnector1">
                        <a:avLst/>
                      </a:prstGeom>
                      <a:ln w="28575"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Rettangolo 35"/>
                      <p:cNvSpPr/>
                      <p:nvPr/>
                    </p:nvSpPr>
                    <p:spPr bwMode="auto">
                      <a:xfrm>
                        <a:off x="11030383" y="23791323"/>
                        <a:ext cx="2521012" cy="1295473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/>
                          <a:t>Configurations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27" name="Rettangolo 3"/>
                      <p:cNvSpPr/>
                      <p:nvPr/>
                    </p:nvSpPr>
                    <p:spPr bwMode="auto">
                      <a:xfrm>
                        <a:off x="11030383" y="19733799"/>
                        <a:ext cx="2536888" cy="1309760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/>
                          <a:t>Authentication</a:t>
                        </a:r>
                        <a:endParaRPr lang="it-IT" sz="2800" dirty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it-IT" sz="2200" dirty="0"/>
                      </a:p>
                    </p:txBody>
                  </p:sp>
                  <p:sp>
                    <p:nvSpPr>
                      <p:cNvPr id="28" name="Cloud 373"/>
                      <p:cNvSpPr/>
                      <p:nvPr/>
                    </p:nvSpPr>
                    <p:spPr bwMode="auto">
                      <a:xfrm>
                        <a:off x="15622655" y="16437074"/>
                        <a:ext cx="6947257" cy="2336931"/>
                      </a:xfrm>
                      <a:prstGeom prst="cloud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shade val="51000"/>
                              <a:satMod val="130000"/>
                              <a:alpha val="39000"/>
                            </a:schemeClr>
                          </a:gs>
                          <a:gs pos="80000">
                            <a:schemeClr val="accent1">
                              <a:shade val="93000"/>
                              <a:satMod val="130000"/>
                              <a:alpha val="39000"/>
                            </a:schemeClr>
                          </a:gs>
                          <a:gs pos="100000">
                            <a:schemeClr val="accent1">
                              <a:shade val="94000"/>
                              <a:satMod val="135000"/>
                              <a:alpha val="39000"/>
                            </a:schemeClr>
                          </a:gs>
                        </a:gsLst>
                        <a:lin ang="16200000" scaled="0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r>
                          <a:rPr lang="en-US" sz="2800" dirty="0"/>
                          <a:t>FEDERATION</a:t>
                        </a:r>
                      </a:p>
                    </p:txBody>
                  </p:sp>
                  <p:sp>
                    <p:nvSpPr>
                      <p:cNvPr id="34" name="Freccia bidirezionale verticale 59"/>
                      <p:cNvSpPr/>
                      <p:nvPr/>
                    </p:nvSpPr>
                    <p:spPr bwMode="auto">
                      <a:xfrm>
                        <a:off x="12007731" y="23053094"/>
                        <a:ext cx="500089" cy="700127"/>
                      </a:xfrm>
                      <a:prstGeom prst="upDownArrow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35" name="Freccia bidirezionale verticale 59"/>
                      <p:cNvSpPr/>
                      <p:nvPr/>
                    </p:nvSpPr>
                    <p:spPr bwMode="auto">
                      <a:xfrm>
                        <a:off x="12006144" y="21071782"/>
                        <a:ext cx="500088" cy="701714"/>
                      </a:xfrm>
                      <a:prstGeom prst="upDownArrow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7203" name="TextBox 38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548395" y="18510416"/>
                        <a:ext cx="2385595" cy="523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  <a:cs typeface="ＭＳ Ｐゴシック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5pPr>
                        <a:lvl6pPr marL="25146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6pPr>
                        <a:lvl7pPr marL="29718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7pPr>
                        <a:lvl8pPr marL="34290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8pPr>
                        <a:lvl9pPr marL="38862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sz="2800" dirty="0"/>
                          <a:t>Web Portal</a:t>
                        </a:r>
                      </a:p>
                    </p:txBody>
                  </p:sp>
                  <p:sp>
                    <p:nvSpPr>
                      <p:cNvPr id="38" name="Rettangolo arrotondato 9"/>
                      <p:cNvSpPr/>
                      <p:nvPr/>
                    </p:nvSpPr>
                    <p:spPr bwMode="auto">
                      <a:xfrm>
                        <a:off x="10458252" y="26343040"/>
                        <a:ext cx="7891869" cy="1947972"/>
                      </a:xfrm>
                      <a:prstGeom prst="roundRect">
                        <a:avLst/>
                      </a:prstGeom>
                      <a:ln w="38100" cmpd="sng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41" name="Up-Down Arrow 389"/>
                      <p:cNvSpPr/>
                      <p:nvPr/>
                    </p:nvSpPr>
                    <p:spPr bwMode="auto">
                      <a:xfrm>
                        <a:off x="14060475" y="25587347"/>
                        <a:ext cx="447698" cy="755692"/>
                      </a:xfrm>
                      <a:prstGeom prst="up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2" name="Rettangolo 3"/>
                      <p:cNvSpPr/>
                      <p:nvPr/>
                    </p:nvSpPr>
                    <p:spPr bwMode="auto">
                      <a:xfrm>
                        <a:off x="15228935" y="19477146"/>
                        <a:ext cx="2221026" cy="103987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/>
                          <a:t>Cloud</a:t>
                        </a:r>
                        <a:r>
                          <a:rPr lang="it-IT" sz="2800" dirty="0"/>
                          <a:t> Bridge</a:t>
                        </a:r>
                      </a:p>
                    </p:txBody>
                  </p:sp>
                  <p:sp>
                    <p:nvSpPr>
                      <p:cNvPr id="43" name="Rettangolo 3"/>
                      <p:cNvSpPr/>
                      <p:nvPr/>
                    </p:nvSpPr>
                    <p:spPr bwMode="auto">
                      <a:xfrm>
                        <a:off x="15228935" y="21368125"/>
                        <a:ext cx="2292468" cy="111131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Job </a:t>
                        </a:r>
                        <a:r>
                          <a:rPr lang="it-IT" sz="2800" dirty="0" err="1"/>
                          <a:t>Submission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44" name="Rettangolo 3"/>
                      <p:cNvSpPr/>
                      <p:nvPr/>
                    </p:nvSpPr>
                    <p:spPr bwMode="auto">
                      <a:xfrm>
                        <a:off x="15254336" y="22881098"/>
                        <a:ext cx="2267066" cy="101764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Data Management</a:t>
                        </a:r>
                      </a:p>
                    </p:txBody>
                  </p:sp>
                  <p:cxnSp>
                    <p:nvCxnSpPr>
                      <p:cNvPr id="45" name="Connettore 2 134"/>
                      <p:cNvCxnSpPr/>
                      <p:nvPr/>
                    </p:nvCxnSpPr>
                    <p:spPr bwMode="auto">
                      <a:xfrm flipV="1">
                        <a:off x="17744726" y="21396702"/>
                        <a:ext cx="1526191" cy="376794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nettore 2 39"/>
                      <p:cNvCxnSpPr/>
                      <p:nvPr/>
                    </p:nvCxnSpPr>
                    <p:spPr bwMode="auto">
                      <a:xfrm>
                        <a:off x="17744726" y="23587575"/>
                        <a:ext cx="1526190" cy="0"/>
                      </a:xfrm>
                      <a:prstGeom prst="straightConnector1">
                        <a:avLst/>
                      </a:prstGeom>
                      <a:ln w="38100" cmpd="sng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Connettore 2 68"/>
                      <p:cNvCxnSpPr/>
                      <p:nvPr/>
                    </p:nvCxnSpPr>
                    <p:spPr bwMode="auto">
                      <a:xfrm>
                        <a:off x="6217822" y="27367054"/>
                        <a:ext cx="6597989" cy="0"/>
                      </a:xfrm>
                      <a:prstGeom prst="straightConnector1">
                        <a:avLst/>
                      </a:prstGeom>
                      <a:ln w="28575">
                        <a:headEnd type="none"/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Connettore 2 68"/>
                      <p:cNvCxnSpPr>
                        <a:endCxn id="12" idx="2"/>
                      </p:cNvCxnSpPr>
                      <p:nvPr/>
                    </p:nvCxnSpPr>
                    <p:spPr bwMode="auto">
                      <a:xfrm flipV="1">
                        <a:off x="6217822" y="21923781"/>
                        <a:ext cx="0" cy="5443275"/>
                      </a:xfrm>
                      <a:prstGeom prst="straightConnector1">
                        <a:avLst/>
                      </a:prstGeom>
                      <a:ln w="28575">
                        <a:headEnd type="none"/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397"/>
                      <p:cNvCxnSpPr/>
                      <p:nvPr/>
                    </p:nvCxnSpPr>
                    <p:spPr bwMode="auto">
                      <a:xfrm>
                        <a:off x="13548395" y="20044613"/>
                        <a:ext cx="1680540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Rettangolo 3"/>
                      <p:cNvSpPr/>
                      <p:nvPr/>
                    </p:nvSpPr>
                    <p:spPr bwMode="auto">
                      <a:xfrm>
                        <a:off x="15254336" y="24238486"/>
                        <a:ext cx="2267066" cy="101764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Accounting</a:t>
                        </a:r>
                      </a:p>
                    </p:txBody>
                  </p:sp>
                  <p:cxnSp>
                    <p:nvCxnSpPr>
                      <p:cNvPr id="54" name="Straight Connector 167"/>
                      <p:cNvCxnSpPr/>
                      <p:nvPr/>
                    </p:nvCxnSpPr>
                    <p:spPr bwMode="auto">
                      <a:xfrm>
                        <a:off x="14349415" y="20649313"/>
                        <a:ext cx="1" cy="2822367"/>
                      </a:xfrm>
                      <a:prstGeom prst="line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169"/>
                      <p:cNvCxnSpPr/>
                      <p:nvPr/>
                    </p:nvCxnSpPr>
                    <p:spPr bwMode="auto">
                      <a:xfrm flipH="1">
                        <a:off x="13548395" y="20649313"/>
                        <a:ext cx="816896" cy="17321"/>
                      </a:xfrm>
                      <a:prstGeom prst="straightConnector1">
                        <a:avLst/>
                      </a:prstGeom>
                      <a:ln>
                        <a:solidFill>
                          <a:srgbClr val="3366FF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Arrow Connector 440"/>
                      <p:cNvCxnSpPr/>
                      <p:nvPr/>
                    </p:nvCxnSpPr>
                    <p:spPr bwMode="auto">
                      <a:xfrm>
                        <a:off x="14349415" y="23471681"/>
                        <a:ext cx="551866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3366FF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30" name="TextBox 3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478532" y="19790154"/>
                        <a:ext cx="184675" cy="523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  <a:cs typeface="ＭＳ Ｐゴシック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5pPr>
                        <a:lvl6pPr marL="25146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6pPr>
                        <a:lvl7pPr marL="29718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7pPr>
                        <a:lvl8pPr marL="34290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8pPr>
                        <a:lvl9pPr marL="38862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9pPr>
                      </a:lstStyle>
                      <a:p>
                        <a:pPr eaLnBrk="1" hangingPunct="1"/>
                        <a:endParaRPr lang="en-US" sz="2800" dirty="0"/>
                      </a:p>
                    </p:txBody>
                  </p:sp>
                  <p:sp>
                    <p:nvSpPr>
                      <p:cNvPr id="29" name="Rettangolo arrotondato 31"/>
                      <p:cNvSpPr/>
                      <p:nvPr/>
                    </p:nvSpPr>
                    <p:spPr bwMode="auto">
                      <a:xfrm>
                        <a:off x="12847563" y="26690901"/>
                        <a:ext cx="3003704" cy="1266896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rgbClr val="800080"/>
                      </a:solidFill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CA </a:t>
                        </a:r>
                        <a:r>
                          <a:rPr lang="it-IT" sz="2800" dirty="0" smtClean="0"/>
                          <a:t>online</a:t>
                        </a:r>
                        <a:endParaRPr lang="en-GB" sz="2800" dirty="0"/>
                      </a:p>
                    </p:txBody>
                  </p:sp>
                </p:grpSp>
                <p:pic>
                  <p:nvPicPr>
                    <p:cNvPr id="91" name="Immagine 90" descr="1317289211_userconfig.png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80208" y="22735462"/>
                      <a:ext cx="1625600" cy="1625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" name="Immagine 3" descr="1317290339_lock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30787" y="19936300"/>
                    <a:ext cx="1235994" cy="1235994"/>
                  </a:xfrm>
                  <a:prstGeom prst="rect">
                    <a:avLst/>
                  </a:prstGeom>
                </p:spPr>
              </p:pic>
              <p:pic>
                <p:nvPicPr>
                  <p:cNvPr id="58" name="Immagine 57" descr="1317290339_lock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00237" y="25140523"/>
                    <a:ext cx="1235994" cy="123599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Rettangolo arrotondato 9"/>
                <p:cNvSpPr/>
                <p:nvPr/>
              </p:nvSpPr>
              <p:spPr bwMode="auto">
                <a:xfrm>
                  <a:off x="14936052" y="20722734"/>
                  <a:ext cx="2843299" cy="4769864"/>
                </a:xfrm>
                <a:prstGeom prst="roundRect">
                  <a:avLst/>
                </a:prstGeom>
                <a:noFill/>
                <a:ln w="38100" cmpd="sng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60" name="TextBox 385"/>
                <p:cNvSpPr txBox="1">
                  <a:spLocks noChangeArrowheads="1"/>
                </p:cNvSpPr>
                <p:nvPr/>
              </p:nvSpPr>
              <p:spPr bwMode="auto">
                <a:xfrm>
                  <a:off x="15452478" y="20663472"/>
                  <a:ext cx="2385472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2800" dirty="0" smtClean="0"/>
                    <a:t>WS-</a:t>
                  </a:r>
                  <a:r>
                    <a:rPr lang="en-US" sz="2800" dirty="0" err="1" smtClean="0"/>
                    <a:t>Pgrade</a:t>
                  </a:r>
                  <a:endParaRPr lang="en-US" sz="2800" dirty="0"/>
                </a:p>
              </p:txBody>
            </p:sp>
          </p:grpSp>
          <p:cxnSp>
            <p:nvCxnSpPr>
              <p:cNvPr id="63" name="Connettore 2 12"/>
              <p:cNvCxnSpPr>
                <a:stCxn id="65" idx="3"/>
              </p:cNvCxnSpPr>
              <p:nvPr/>
            </p:nvCxnSpPr>
            <p:spPr bwMode="auto">
              <a:xfrm>
                <a:off x="13626100" y="17599316"/>
                <a:ext cx="1949450" cy="0"/>
              </a:xfrm>
              <a:prstGeom prst="straightConnector1">
                <a:avLst/>
              </a:prstGeom>
              <a:ln w="38100" cmpd="sng">
                <a:solidFill>
                  <a:srgbClr val="E46C0A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ttore 2 84"/>
              <p:cNvCxnSpPr>
                <a:stCxn id="65" idx="2"/>
                <a:endCxn id="27" idx="0"/>
              </p:cNvCxnSpPr>
              <p:nvPr/>
            </p:nvCxnSpPr>
            <p:spPr bwMode="auto">
              <a:xfrm>
                <a:off x="12291013" y="18091441"/>
                <a:ext cx="7914" cy="169851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ttangolo arrotondato 31"/>
              <p:cNvSpPr/>
              <p:nvPr/>
            </p:nvSpPr>
            <p:spPr bwMode="auto">
              <a:xfrm>
                <a:off x="10955925" y="17107191"/>
                <a:ext cx="2670175" cy="984250"/>
              </a:xfrm>
              <a:prstGeom prst="roundRect">
                <a:avLst>
                  <a:gd name="adj" fmla="val 0"/>
                </a:avLst>
              </a:prstGeom>
              <a:solidFill>
                <a:srgbClr val="FF66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sz="2200" dirty="0"/>
                  <a:t>WAYF</a:t>
                </a:r>
                <a:endParaRPr lang="en-GB" sz="2200" dirty="0"/>
              </a:p>
            </p:txBody>
          </p:sp>
        </p:grpSp>
        <p:cxnSp>
          <p:nvCxnSpPr>
            <p:cNvPr id="66" name="Connettore 2 53"/>
            <p:cNvCxnSpPr/>
            <p:nvPr/>
          </p:nvCxnSpPr>
          <p:spPr bwMode="auto">
            <a:xfrm>
              <a:off x="8405808" y="23428321"/>
              <a:ext cx="209867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Immagine 66" descr="1317290339_lo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858" y="22517889"/>
              <a:ext cx="1235994" cy="1235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40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4462465" y="16314189"/>
            <a:ext cx="19173825" cy="12245758"/>
            <a:chOff x="4462465" y="16314189"/>
            <a:chExt cx="19173825" cy="12245758"/>
          </a:xfrm>
        </p:grpSpPr>
        <p:grpSp>
          <p:nvGrpSpPr>
            <p:cNvPr id="9" name="Gruppo 8"/>
            <p:cNvGrpSpPr/>
            <p:nvPr/>
          </p:nvGrpSpPr>
          <p:grpSpPr>
            <a:xfrm>
              <a:off x="4462465" y="16314189"/>
              <a:ext cx="19173825" cy="12245758"/>
              <a:chOff x="4462465" y="16314189"/>
              <a:chExt cx="19173825" cy="12245758"/>
            </a:xfrm>
          </p:grpSpPr>
          <p:sp>
            <p:nvSpPr>
              <p:cNvPr id="73" name="Rettangolo arrotondato 9"/>
              <p:cNvSpPr/>
              <p:nvPr/>
            </p:nvSpPr>
            <p:spPr bwMode="auto">
              <a:xfrm>
                <a:off x="14901247" y="21156956"/>
                <a:ext cx="2843299" cy="4324350"/>
              </a:xfrm>
              <a:prstGeom prst="roundRect">
                <a:avLst/>
              </a:prstGeom>
              <a:noFill/>
              <a:ln w="38100" cmpd="sng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77" name="TextBox 385"/>
              <p:cNvSpPr txBox="1">
                <a:spLocks noChangeArrowheads="1"/>
              </p:cNvSpPr>
              <p:nvPr/>
            </p:nvSpPr>
            <p:spPr bwMode="auto">
              <a:xfrm>
                <a:off x="15417673" y="20652180"/>
                <a:ext cx="23854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800" dirty="0" smtClean="0"/>
                  <a:t>WS-</a:t>
                </a:r>
                <a:r>
                  <a:rPr lang="en-US" sz="2800" dirty="0" err="1" smtClean="0"/>
                  <a:t>Pgrade</a:t>
                </a:r>
                <a:endParaRPr lang="en-US" sz="2800" dirty="0"/>
              </a:p>
            </p:txBody>
          </p:sp>
          <p:grpSp>
            <p:nvGrpSpPr>
              <p:cNvPr id="6" name="Gruppo 5"/>
              <p:cNvGrpSpPr/>
              <p:nvPr/>
            </p:nvGrpSpPr>
            <p:grpSpPr>
              <a:xfrm>
                <a:off x="4462465" y="16314189"/>
                <a:ext cx="19173825" cy="12245758"/>
                <a:chOff x="4462465" y="16314189"/>
                <a:chExt cx="19173825" cy="12245758"/>
              </a:xfrm>
            </p:grpSpPr>
            <p:grpSp>
              <p:nvGrpSpPr>
                <p:cNvPr id="5" name="Gruppo 4"/>
                <p:cNvGrpSpPr/>
                <p:nvPr/>
              </p:nvGrpSpPr>
              <p:grpSpPr>
                <a:xfrm>
                  <a:off x="4462465" y="16314189"/>
                  <a:ext cx="19173825" cy="12245758"/>
                  <a:chOff x="4462465" y="16314189"/>
                  <a:chExt cx="19173825" cy="12245758"/>
                </a:xfrm>
              </p:grpSpPr>
              <p:grpSp>
                <p:nvGrpSpPr>
                  <p:cNvPr id="2" name="Gruppo 1"/>
                  <p:cNvGrpSpPr/>
                  <p:nvPr/>
                </p:nvGrpSpPr>
                <p:grpSpPr>
                  <a:xfrm>
                    <a:off x="4462465" y="16314189"/>
                    <a:ext cx="19173825" cy="12245758"/>
                    <a:chOff x="4462465" y="16314189"/>
                    <a:chExt cx="19173825" cy="12245758"/>
                  </a:xfrm>
                </p:grpSpPr>
                <p:grpSp>
                  <p:nvGrpSpPr>
                    <p:cNvPr id="7172" name="Gruppo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2465" y="16314189"/>
                      <a:ext cx="19173825" cy="12245758"/>
                      <a:chOff x="4461963" y="16257842"/>
                      <a:chExt cx="19174810" cy="12246445"/>
                    </a:xfrm>
                  </p:grpSpPr>
                  <p:sp>
                    <p:nvSpPr>
                      <p:cNvPr id="7" name="Rounded Rectangle 125"/>
                      <p:cNvSpPr/>
                      <p:nvPr/>
                    </p:nvSpPr>
                    <p:spPr bwMode="auto">
                      <a:xfrm>
                        <a:off x="4461963" y="16257842"/>
                        <a:ext cx="19174810" cy="12246445"/>
                      </a:xfrm>
                      <a:prstGeom prst="roundRect">
                        <a:avLst/>
                      </a:prstGeom>
                      <a:ln w="57150" cmpd="sng">
                        <a:solidFill>
                          <a:srgbClr val="E46C0A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8" name="Rettangolo arrotondato 9"/>
                      <p:cNvSpPr/>
                      <p:nvPr/>
                    </p:nvSpPr>
                    <p:spPr bwMode="auto">
                      <a:xfrm>
                        <a:off x="10504292" y="19019147"/>
                        <a:ext cx="7845828" cy="6544389"/>
                      </a:xfrm>
                      <a:prstGeom prst="roundRect">
                        <a:avLst/>
                      </a:prstGeom>
                      <a:ln w="38100" cmpd="sng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12" name="Rettangolo arrotondato 31"/>
                      <p:cNvSpPr/>
                      <p:nvPr/>
                    </p:nvSpPr>
                    <p:spPr bwMode="auto">
                      <a:xfrm>
                        <a:off x="4715970" y="19904906"/>
                        <a:ext cx="3003704" cy="2018875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rgbClr val="800080"/>
                      </a:solidFill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 smtClean="0"/>
                          <a:t>Grid</a:t>
                        </a:r>
                        <a:r>
                          <a:rPr lang="it-IT" sz="2800" dirty="0" smtClean="0"/>
                          <a:t> </a:t>
                        </a:r>
                        <a:r>
                          <a:rPr lang="it-IT" sz="2800" dirty="0" err="1" smtClean="0"/>
                          <a:t>Autentication</a:t>
                        </a:r>
                        <a:r>
                          <a:rPr lang="it-IT" sz="2800" dirty="0" smtClean="0"/>
                          <a:t> and </a:t>
                        </a:r>
                        <a:r>
                          <a:rPr lang="it-IT" sz="2800" dirty="0" err="1" smtClean="0"/>
                          <a:t>Authorization</a:t>
                        </a:r>
                        <a:r>
                          <a:rPr lang="it-IT" sz="2800" dirty="0" smtClean="0"/>
                          <a:t> </a:t>
                        </a:r>
                        <a:r>
                          <a:rPr lang="it-IT" sz="2800" dirty="0" err="1" smtClean="0"/>
                          <a:t>system</a:t>
                        </a:r>
                        <a:endParaRPr lang="en-GB" sz="2800" dirty="0"/>
                      </a:p>
                    </p:txBody>
                  </p:sp>
                  <p:cxnSp>
                    <p:nvCxnSpPr>
                      <p:cNvPr id="16" name="Connettore 2 134"/>
                      <p:cNvCxnSpPr>
                        <a:stCxn id="42" idx="3"/>
                      </p:cNvCxnSpPr>
                      <p:nvPr/>
                    </p:nvCxnSpPr>
                    <p:spPr bwMode="auto">
                      <a:xfrm>
                        <a:off x="17449961" y="19996288"/>
                        <a:ext cx="1820957" cy="222262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Nuvola 138"/>
                      <p:cNvSpPr/>
                      <p:nvPr/>
                    </p:nvSpPr>
                    <p:spPr bwMode="auto">
                      <a:xfrm>
                        <a:off x="19372523" y="22500077"/>
                        <a:ext cx="4003881" cy="1784450"/>
                      </a:xfrm>
                      <a:prstGeom prst="cloud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GRID</a:t>
                        </a:r>
                        <a:endParaRPr lang="en-GB" sz="3600" dirty="0"/>
                      </a:p>
                    </p:txBody>
                  </p:sp>
                  <p:sp>
                    <p:nvSpPr>
                      <p:cNvPr id="18" name="Nuvola 139"/>
                      <p:cNvSpPr/>
                      <p:nvPr/>
                    </p:nvSpPr>
                    <p:spPr bwMode="auto">
                      <a:xfrm>
                        <a:off x="19151848" y="19904906"/>
                        <a:ext cx="4137238" cy="1652680"/>
                      </a:xfrm>
                      <a:prstGeom prst="cloud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/>
                          <a:t>Cloud</a:t>
                        </a:r>
                        <a:endParaRPr lang="en-GB" sz="3600" dirty="0"/>
                      </a:p>
                    </p:txBody>
                  </p:sp>
                  <p:sp>
                    <p:nvSpPr>
                      <p:cNvPr id="20" name="Rettangolo 47"/>
                      <p:cNvSpPr/>
                      <p:nvPr/>
                    </p:nvSpPr>
                    <p:spPr bwMode="auto">
                      <a:xfrm>
                        <a:off x="11030383" y="21773497"/>
                        <a:ext cx="2521012" cy="1279597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First </a:t>
                        </a:r>
                        <a:r>
                          <a:rPr lang="it-IT" sz="2800" dirty="0" err="1"/>
                          <a:t>access</a:t>
                        </a:r>
                        <a:endParaRPr lang="it-IT" sz="2800" dirty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it-IT" sz="2800" dirty="0"/>
                      </a:p>
                    </p:txBody>
                  </p:sp>
                  <p:cxnSp>
                    <p:nvCxnSpPr>
                      <p:cNvPr id="22" name="Connettore 2 68"/>
                      <p:cNvCxnSpPr>
                        <a:stCxn id="12" idx="3"/>
                        <a:endCxn id="27" idx="1"/>
                      </p:cNvCxnSpPr>
                      <p:nvPr/>
                    </p:nvCxnSpPr>
                    <p:spPr bwMode="auto">
                      <a:xfrm flipV="1">
                        <a:off x="7719674" y="20388680"/>
                        <a:ext cx="3310709" cy="525663"/>
                      </a:xfrm>
                      <a:prstGeom prst="straightConnector1">
                        <a:avLst/>
                      </a:prstGeom>
                      <a:ln w="28575"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Rettangolo 35"/>
                      <p:cNvSpPr/>
                      <p:nvPr/>
                    </p:nvSpPr>
                    <p:spPr bwMode="auto">
                      <a:xfrm>
                        <a:off x="11030383" y="23791323"/>
                        <a:ext cx="2521012" cy="1295473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/>
                          <a:t>Configurations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27" name="Rettangolo 3"/>
                      <p:cNvSpPr/>
                      <p:nvPr/>
                    </p:nvSpPr>
                    <p:spPr bwMode="auto">
                      <a:xfrm>
                        <a:off x="11030383" y="19733799"/>
                        <a:ext cx="2536888" cy="1309760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/>
                          <a:t>Authentication</a:t>
                        </a:r>
                        <a:endParaRPr lang="it-IT" sz="2800" dirty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it-IT" sz="2200" dirty="0"/>
                      </a:p>
                    </p:txBody>
                  </p:sp>
                  <p:sp>
                    <p:nvSpPr>
                      <p:cNvPr id="28" name="Cloud 373"/>
                      <p:cNvSpPr/>
                      <p:nvPr/>
                    </p:nvSpPr>
                    <p:spPr bwMode="auto">
                      <a:xfrm>
                        <a:off x="15622655" y="16437074"/>
                        <a:ext cx="6947257" cy="2336931"/>
                      </a:xfrm>
                      <a:prstGeom prst="cloud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shade val="51000"/>
                              <a:satMod val="130000"/>
                              <a:alpha val="39000"/>
                            </a:schemeClr>
                          </a:gs>
                          <a:gs pos="80000">
                            <a:schemeClr val="accent1">
                              <a:shade val="93000"/>
                              <a:satMod val="130000"/>
                              <a:alpha val="39000"/>
                            </a:schemeClr>
                          </a:gs>
                          <a:gs pos="100000">
                            <a:schemeClr val="accent1">
                              <a:shade val="94000"/>
                              <a:satMod val="135000"/>
                              <a:alpha val="39000"/>
                            </a:schemeClr>
                          </a:gs>
                        </a:gsLst>
                        <a:lin ang="16200000" scaled="0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r>
                          <a:rPr lang="en-US" sz="2800" dirty="0"/>
                          <a:t>FEDERATION</a:t>
                        </a:r>
                      </a:p>
                    </p:txBody>
                  </p:sp>
                  <p:sp>
                    <p:nvSpPr>
                      <p:cNvPr id="34" name="Freccia bidirezionale verticale 59"/>
                      <p:cNvSpPr/>
                      <p:nvPr/>
                    </p:nvSpPr>
                    <p:spPr bwMode="auto">
                      <a:xfrm>
                        <a:off x="12007731" y="23053094"/>
                        <a:ext cx="500089" cy="700127"/>
                      </a:xfrm>
                      <a:prstGeom prst="upDownArrow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35" name="Freccia bidirezionale verticale 59"/>
                      <p:cNvSpPr/>
                      <p:nvPr/>
                    </p:nvSpPr>
                    <p:spPr bwMode="auto">
                      <a:xfrm>
                        <a:off x="12006144" y="21071782"/>
                        <a:ext cx="500088" cy="701714"/>
                      </a:xfrm>
                      <a:prstGeom prst="upDownArrow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7203" name="TextBox 38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548395" y="18510416"/>
                        <a:ext cx="2385595" cy="523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  <a:cs typeface="ＭＳ Ｐゴシック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5pPr>
                        <a:lvl6pPr marL="25146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6pPr>
                        <a:lvl7pPr marL="29718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7pPr>
                        <a:lvl8pPr marL="34290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8pPr>
                        <a:lvl9pPr marL="38862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sz="2800" dirty="0"/>
                          <a:t>Web Portal</a:t>
                        </a:r>
                      </a:p>
                    </p:txBody>
                  </p:sp>
                  <p:sp>
                    <p:nvSpPr>
                      <p:cNvPr id="38" name="Rettangolo arrotondato 9"/>
                      <p:cNvSpPr/>
                      <p:nvPr/>
                    </p:nvSpPr>
                    <p:spPr bwMode="auto">
                      <a:xfrm>
                        <a:off x="10458252" y="26343040"/>
                        <a:ext cx="7891869" cy="1947972"/>
                      </a:xfrm>
                      <a:prstGeom prst="roundRect">
                        <a:avLst/>
                      </a:prstGeom>
                      <a:ln w="38100" cmpd="sng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GB"/>
                      </a:p>
                    </p:txBody>
                  </p:sp>
                  <p:sp>
                    <p:nvSpPr>
                      <p:cNvPr id="41" name="Up-Down Arrow 389"/>
                      <p:cNvSpPr/>
                      <p:nvPr/>
                    </p:nvSpPr>
                    <p:spPr bwMode="auto">
                      <a:xfrm>
                        <a:off x="14060475" y="25587347"/>
                        <a:ext cx="447698" cy="755692"/>
                      </a:xfrm>
                      <a:prstGeom prst="up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2" name="Rettangolo 3"/>
                      <p:cNvSpPr/>
                      <p:nvPr/>
                    </p:nvSpPr>
                    <p:spPr bwMode="auto">
                      <a:xfrm>
                        <a:off x="15228935" y="19477146"/>
                        <a:ext cx="2221026" cy="103987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 err="1"/>
                          <a:t>Cloud</a:t>
                        </a:r>
                        <a:r>
                          <a:rPr lang="it-IT" sz="2800" dirty="0"/>
                          <a:t> Bridge</a:t>
                        </a:r>
                      </a:p>
                    </p:txBody>
                  </p:sp>
                  <p:sp>
                    <p:nvSpPr>
                      <p:cNvPr id="43" name="Rettangolo 3"/>
                      <p:cNvSpPr/>
                      <p:nvPr/>
                    </p:nvSpPr>
                    <p:spPr bwMode="auto">
                      <a:xfrm>
                        <a:off x="15228935" y="21368125"/>
                        <a:ext cx="2292468" cy="111131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Job </a:t>
                        </a:r>
                        <a:r>
                          <a:rPr lang="it-IT" sz="2800" dirty="0" err="1"/>
                          <a:t>Submission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44" name="Rettangolo 3"/>
                      <p:cNvSpPr/>
                      <p:nvPr/>
                    </p:nvSpPr>
                    <p:spPr bwMode="auto">
                      <a:xfrm>
                        <a:off x="15254336" y="22881098"/>
                        <a:ext cx="2267066" cy="101764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Data Management</a:t>
                        </a:r>
                      </a:p>
                    </p:txBody>
                  </p:sp>
                  <p:cxnSp>
                    <p:nvCxnSpPr>
                      <p:cNvPr id="45" name="Connettore 2 134"/>
                      <p:cNvCxnSpPr/>
                      <p:nvPr/>
                    </p:nvCxnSpPr>
                    <p:spPr bwMode="auto">
                      <a:xfrm flipV="1">
                        <a:off x="17744726" y="21396702"/>
                        <a:ext cx="1526191" cy="376795"/>
                      </a:xfrm>
                      <a:prstGeom prst="straightConnector1">
                        <a:avLst/>
                      </a:prstGeom>
                      <a:ln w="38100" cmpd="sng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nettore 2 39"/>
                      <p:cNvCxnSpPr/>
                      <p:nvPr/>
                    </p:nvCxnSpPr>
                    <p:spPr bwMode="auto">
                      <a:xfrm>
                        <a:off x="17744726" y="23587575"/>
                        <a:ext cx="1526190" cy="0"/>
                      </a:xfrm>
                      <a:prstGeom prst="straightConnector1">
                        <a:avLst/>
                      </a:prstGeom>
                      <a:ln w="38100" cmpd="sng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Connettore 2 68"/>
                      <p:cNvCxnSpPr/>
                      <p:nvPr/>
                    </p:nvCxnSpPr>
                    <p:spPr bwMode="auto">
                      <a:xfrm>
                        <a:off x="6217822" y="27367054"/>
                        <a:ext cx="6597989" cy="0"/>
                      </a:xfrm>
                      <a:prstGeom prst="straightConnector1">
                        <a:avLst/>
                      </a:prstGeom>
                      <a:ln w="28575">
                        <a:headEnd type="none"/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Connettore 2 68"/>
                      <p:cNvCxnSpPr>
                        <a:endCxn id="12" idx="2"/>
                      </p:cNvCxnSpPr>
                      <p:nvPr/>
                    </p:nvCxnSpPr>
                    <p:spPr bwMode="auto">
                      <a:xfrm flipV="1">
                        <a:off x="6217822" y="21923781"/>
                        <a:ext cx="0" cy="5443275"/>
                      </a:xfrm>
                      <a:prstGeom prst="straightConnector1">
                        <a:avLst/>
                      </a:prstGeom>
                      <a:ln w="28575">
                        <a:headEnd type="none"/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397"/>
                      <p:cNvCxnSpPr/>
                      <p:nvPr/>
                    </p:nvCxnSpPr>
                    <p:spPr bwMode="auto">
                      <a:xfrm>
                        <a:off x="13548395" y="20044613"/>
                        <a:ext cx="1680540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Rettangolo 3"/>
                      <p:cNvSpPr/>
                      <p:nvPr/>
                    </p:nvSpPr>
                    <p:spPr bwMode="auto">
                      <a:xfrm>
                        <a:off x="15254336" y="24238486"/>
                        <a:ext cx="2267066" cy="101764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Accounting</a:t>
                        </a:r>
                      </a:p>
                    </p:txBody>
                  </p:sp>
                  <p:cxnSp>
                    <p:nvCxnSpPr>
                      <p:cNvPr id="54" name="Straight Connector 167"/>
                      <p:cNvCxnSpPr/>
                      <p:nvPr/>
                    </p:nvCxnSpPr>
                    <p:spPr bwMode="auto">
                      <a:xfrm>
                        <a:off x="14349415" y="20649313"/>
                        <a:ext cx="15876" cy="2822367"/>
                      </a:xfrm>
                      <a:prstGeom prst="line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169"/>
                      <p:cNvCxnSpPr/>
                      <p:nvPr/>
                    </p:nvCxnSpPr>
                    <p:spPr bwMode="auto">
                      <a:xfrm flipH="1">
                        <a:off x="13548395" y="20649313"/>
                        <a:ext cx="816896" cy="17321"/>
                      </a:xfrm>
                      <a:prstGeom prst="straightConnector1">
                        <a:avLst/>
                      </a:prstGeom>
                      <a:ln>
                        <a:solidFill>
                          <a:srgbClr val="3366FF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Arrow Connector 440"/>
                      <p:cNvCxnSpPr/>
                      <p:nvPr/>
                    </p:nvCxnSpPr>
                    <p:spPr bwMode="auto">
                      <a:xfrm>
                        <a:off x="14349415" y="23471681"/>
                        <a:ext cx="586673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3366FF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30" name="TextBox 3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478532" y="19790154"/>
                        <a:ext cx="184675" cy="523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  <a:cs typeface="ＭＳ Ｐゴシック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5pPr>
                        <a:lvl6pPr marL="25146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6pPr>
                        <a:lvl7pPr marL="29718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7pPr>
                        <a:lvl8pPr marL="34290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8pPr>
                        <a:lvl9pPr marL="3886200" indent="-228600" defTabSz="2087563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charset="0"/>
                            <a:ea typeface="ＭＳ Ｐゴシック" charset="0"/>
                          </a:defRPr>
                        </a:lvl9pPr>
                      </a:lstStyle>
                      <a:p>
                        <a:pPr eaLnBrk="1" hangingPunct="1"/>
                        <a:endParaRPr lang="en-US" sz="2800" dirty="0"/>
                      </a:p>
                    </p:txBody>
                  </p:sp>
                  <p:sp>
                    <p:nvSpPr>
                      <p:cNvPr id="29" name="Rettangolo arrotondato 31"/>
                      <p:cNvSpPr/>
                      <p:nvPr/>
                    </p:nvSpPr>
                    <p:spPr bwMode="auto">
                      <a:xfrm>
                        <a:off x="12847563" y="26690901"/>
                        <a:ext cx="3003704" cy="1266896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rgbClr val="800080"/>
                      </a:solidFill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it-IT" sz="2800" dirty="0"/>
                          <a:t>CA </a:t>
                        </a:r>
                        <a:r>
                          <a:rPr lang="it-IT" sz="2800" dirty="0" smtClean="0"/>
                          <a:t>online</a:t>
                        </a:r>
                        <a:endParaRPr lang="en-GB" sz="2800" dirty="0"/>
                      </a:p>
                    </p:txBody>
                  </p:sp>
                </p:grpSp>
                <p:pic>
                  <p:nvPicPr>
                    <p:cNvPr id="91" name="Immagine 90" descr="1317289211_userconfig.png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80208" y="22735462"/>
                      <a:ext cx="1625600" cy="1625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" name="Immagine 3" descr="1317290339_lock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30787" y="19936300"/>
                    <a:ext cx="1235994" cy="1235994"/>
                  </a:xfrm>
                  <a:prstGeom prst="rect">
                    <a:avLst/>
                  </a:prstGeom>
                </p:spPr>
              </p:pic>
              <p:pic>
                <p:nvPicPr>
                  <p:cNvPr id="58" name="Immagine 57" descr="1317290339_lock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00237" y="25140523"/>
                    <a:ext cx="1235994" cy="123599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Rettangolo arrotondato 9"/>
                <p:cNvSpPr/>
                <p:nvPr/>
              </p:nvSpPr>
              <p:spPr bwMode="auto">
                <a:xfrm>
                  <a:off x="14936052" y="20722734"/>
                  <a:ext cx="2843299" cy="4769864"/>
                </a:xfrm>
                <a:prstGeom prst="roundRect">
                  <a:avLst/>
                </a:prstGeom>
                <a:noFill/>
                <a:ln w="38100" cmpd="sng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60" name="TextBox 385"/>
                <p:cNvSpPr txBox="1">
                  <a:spLocks noChangeArrowheads="1"/>
                </p:cNvSpPr>
                <p:nvPr/>
              </p:nvSpPr>
              <p:spPr bwMode="auto">
                <a:xfrm>
                  <a:off x="15452478" y="20663472"/>
                  <a:ext cx="2385472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defTabSz="20875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2800" dirty="0" smtClean="0"/>
                    <a:t>WS-</a:t>
                  </a:r>
                  <a:r>
                    <a:rPr lang="en-US" sz="2800" dirty="0" err="1" smtClean="0"/>
                    <a:t>Pgrade</a:t>
                  </a:r>
                  <a:endParaRPr lang="en-US" sz="2800" dirty="0"/>
                </a:p>
              </p:txBody>
            </p:sp>
          </p:grpSp>
          <p:cxnSp>
            <p:nvCxnSpPr>
              <p:cNvPr id="66" name="Connettore 2 84"/>
              <p:cNvCxnSpPr/>
              <p:nvPr/>
            </p:nvCxnSpPr>
            <p:spPr bwMode="auto">
              <a:xfrm>
                <a:off x="12253789" y="17920520"/>
                <a:ext cx="0" cy="186943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ttore 2 84"/>
              <p:cNvCxnSpPr/>
              <p:nvPr/>
            </p:nvCxnSpPr>
            <p:spPr bwMode="auto">
              <a:xfrm>
                <a:off x="12234207" y="17912233"/>
                <a:ext cx="3479800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nettore 2 53"/>
            <p:cNvCxnSpPr/>
            <p:nvPr/>
          </p:nvCxnSpPr>
          <p:spPr bwMode="auto">
            <a:xfrm>
              <a:off x="8405808" y="23453721"/>
              <a:ext cx="209867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Immagine 63" descr="1317290339_lo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858" y="22543289"/>
              <a:ext cx="1235994" cy="1235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29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3" name="Rettangolo arrotondato 9"/>
          <p:cNvSpPr/>
          <p:nvPr/>
        </p:nvSpPr>
        <p:spPr bwMode="auto">
          <a:xfrm>
            <a:off x="14901247" y="21156956"/>
            <a:ext cx="2843299" cy="43243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7" name="TextBox 385"/>
          <p:cNvSpPr txBox="1">
            <a:spLocks noChangeArrowheads="1"/>
          </p:cNvSpPr>
          <p:nvPr/>
        </p:nvSpPr>
        <p:spPr bwMode="auto">
          <a:xfrm>
            <a:off x="15417673" y="20652180"/>
            <a:ext cx="2385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/>
              <a:t>WS-</a:t>
            </a:r>
            <a:r>
              <a:rPr lang="en-US" sz="2800" dirty="0" err="1" smtClean="0"/>
              <a:t>Pgrade</a:t>
            </a:r>
            <a:endParaRPr lang="en-US" sz="2800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469993" y="16263389"/>
            <a:ext cx="19173825" cy="12245758"/>
            <a:chOff x="4469993" y="16288789"/>
            <a:chExt cx="19173825" cy="12245758"/>
          </a:xfrm>
        </p:grpSpPr>
        <p:grpSp>
          <p:nvGrpSpPr>
            <p:cNvPr id="6" name="Gruppo 5"/>
            <p:cNvGrpSpPr/>
            <p:nvPr/>
          </p:nvGrpSpPr>
          <p:grpSpPr>
            <a:xfrm>
              <a:off x="4469993" y="16288789"/>
              <a:ext cx="19173825" cy="12245758"/>
              <a:chOff x="4444594" y="16314189"/>
              <a:chExt cx="19173825" cy="12245758"/>
            </a:xfrm>
          </p:grpSpPr>
          <p:grpSp>
            <p:nvGrpSpPr>
              <p:cNvPr id="5" name="Gruppo 4"/>
              <p:cNvGrpSpPr/>
              <p:nvPr/>
            </p:nvGrpSpPr>
            <p:grpSpPr>
              <a:xfrm>
                <a:off x="4444594" y="16314189"/>
                <a:ext cx="19173825" cy="12245758"/>
                <a:chOff x="4444594" y="16314189"/>
                <a:chExt cx="19173825" cy="12245758"/>
              </a:xfrm>
            </p:grpSpPr>
            <p:grpSp>
              <p:nvGrpSpPr>
                <p:cNvPr id="2" name="Gruppo 1"/>
                <p:cNvGrpSpPr/>
                <p:nvPr/>
              </p:nvGrpSpPr>
              <p:grpSpPr>
                <a:xfrm>
                  <a:off x="4444594" y="16314189"/>
                  <a:ext cx="19173825" cy="12245758"/>
                  <a:chOff x="4444594" y="16314189"/>
                  <a:chExt cx="19173825" cy="12245758"/>
                </a:xfrm>
              </p:grpSpPr>
              <p:grpSp>
                <p:nvGrpSpPr>
                  <p:cNvPr id="7172" name="Gruppo 81"/>
                  <p:cNvGrpSpPr>
                    <a:grpSpLocks/>
                  </p:cNvGrpSpPr>
                  <p:nvPr/>
                </p:nvGrpSpPr>
                <p:grpSpPr bwMode="auto">
                  <a:xfrm>
                    <a:off x="4444594" y="16314189"/>
                    <a:ext cx="19173825" cy="12245758"/>
                    <a:chOff x="4444090" y="16257842"/>
                    <a:chExt cx="19174810" cy="12246445"/>
                  </a:xfrm>
                </p:grpSpPr>
                <p:sp>
                  <p:nvSpPr>
                    <p:cNvPr id="7" name="Rounded Rectangle 125"/>
                    <p:cNvSpPr/>
                    <p:nvPr/>
                  </p:nvSpPr>
                  <p:spPr bwMode="auto">
                    <a:xfrm>
                      <a:off x="4444090" y="16257842"/>
                      <a:ext cx="19174810" cy="12246445"/>
                    </a:xfrm>
                    <a:prstGeom prst="roundRect">
                      <a:avLst/>
                    </a:prstGeom>
                    <a:ln w="57150" cmpd="sng">
                      <a:solidFill>
                        <a:srgbClr val="E46C0A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" name="Rettangolo arrotondato 9"/>
                    <p:cNvSpPr/>
                    <p:nvPr/>
                  </p:nvSpPr>
                  <p:spPr bwMode="auto">
                    <a:xfrm>
                      <a:off x="10504292" y="19019147"/>
                      <a:ext cx="7845828" cy="6544389"/>
                    </a:xfrm>
                    <a:prstGeom prst="roundRect">
                      <a:avLst/>
                    </a:prstGeom>
                    <a:ln w="38100" cmpd="sng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12" name="Rettangolo arrotondato 31"/>
                    <p:cNvSpPr/>
                    <p:nvPr/>
                  </p:nvSpPr>
                  <p:spPr bwMode="auto">
                    <a:xfrm>
                      <a:off x="4715970" y="19904906"/>
                      <a:ext cx="3003704" cy="2018875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80008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 err="1" smtClean="0"/>
                        <a:t>Grid</a:t>
                      </a:r>
                      <a:r>
                        <a:rPr lang="it-IT" sz="2800" dirty="0" smtClean="0"/>
                        <a:t> </a:t>
                      </a:r>
                      <a:r>
                        <a:rPr lang="it-IT" sz="2800" dirty="0" err="1" smtClean="0"/>
                        <a:t>Autentication</a:t>
                      </a:r>
                      <a:r>
                        <a:rPr lang="it-IT" sz="2800" dirty="0" smtClean="0"/>
                        <a:t> and </a:t>
                      </a:r>
                      <a:r>
                        <a:rPr lang="it-IT" sz="2800" dirty="0" err="1" smtClean="0"/>
                        <a:t>Authorization</a:t>
                      </a:r>
                      <a:r>
                        <a:rPr lang="it-IT" sz="2800" dirty="0" smtClean="0"/>
                        <a:t> </a:t>
                      </a:r>
                      <a:r>
                        <a:rPr lang="it-IT" sz="2800" dirty="0" err="1" smtClean="0"/>
                        <a:t>system</a:t>
                      </a:r>
                      <a:endParaRPr lang="en-GB" sz="2800" dirty="0"/>
                    </a:p>
                  </p:txBody>
                </p:sp>
                <p:sp>
                  <p:nvSpPr>
                    <p:cNvPr id="17" name="Nuvola 138"/>
                    <p:cNvSpPr/>
                    <p:nvPr/>
                  </p:nvSpPr>
                  <p:spPr bwMode="auto">
                    <a:xfrm>
                      <a:off x="19372523" y="22500077"/>
                      <a:ext cx="4003881" cy="1784450"/>
                    </a:xfrm>
                    <a:prstGeom prst="clou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GRID</a:t>
                      </a:r>
                      <a:endParaRPr lang="en-GB" sz="3600" dirty="0"/>
                    </a:p>
                  </p:txBody>
                </p:sp>
                <p:sp>
                  <p:nvSpPr>
                    <p:cNvPr id="20" name="Rettangolo 47"/>
                    <p:cNvSpPr/>
                    <p:nvPr/>
                  </p:nvSpPr>
                  <p:spPr bwMode="auto">
                    <a:xfrm>
                      <a:off x="11030383" y="21773497"/>
                      <a:ext cx="2521012" cy="1279597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First </a:t>
                      </a:r>
                      <a:r>
                        <a:rPr lang="it-IT" sz="2800" dirty="0" err="1"/>
                        <a:t>access</a:t>
                      </a:r>
                      <a:endParaRPr lang="it-IT" sz="2800" dirty="0"/>
                    </a:p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it-IT" sz="2800" dirty="0"/>
                    </a:p>
                  </p:txBody>
                </p:sp>
                <p:cxnSp>
                  <p:nvCxnSpPr>
                    <p:cNvPr id="22" name="Connettore 2 68"/>
                    <p:cNvCxnSpPr>
                      <a:stCxn id="12" idx="3"/>
                      <a:endCxn id="27" idx="1"/>
                    </p:cNvCxnSpPr>
                    <p:nvPr/>
                  </p:nvCxnSpPr>
                  <p:spPr bwMode="auto">
                    <a:xfrm flipV="1">
                      <a:off x="7719674" y="20388680"/>
                      <a:ext cx="3310709" cy="525663"/>
                    </a:xfrm>
                    <a:prstGeom prst="straightConnector1">
                      <a:avLst/>
                    </a:prstGeom>
                    <a:ln w="28575">
                      <a:headEnd type="arrow"/>
                      <a:tailEnd type="arrow"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Rettangolo 35"/>
                    <p:cNvSpPr/>
                    <p:nvPr/>
                  </p:nvSpPr>
                  <p:spPr bwMode="auto">
                    <a:xfrm>
                      <a:off x="11030383" y="23791323"/>
                      <a:ext cx="2521012" cy="1295473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 err="1"/>
                        <a:t>Configurations</a:t>
                      </a:r>
                      <a:endParaRPr lang="it-IT" sz="2800" dirty="0"/>
                    </a:p>
                  </p:txBody>
                </p:sp>
                <p:sp>
                  <p:nvSpPr>
                    <p:cNvPr id="27" name="Rettangolo 3"/>
                    <p:cNvSpPr/>
                    <p:nvPr/>
                  </p:nvSpPr>
                  <p:spPr bwMode="auto">
                    <a:xfrm>
                      <a:off x="11030383" y="19733799"/>
                      <a:ext cx="2536888" cy="1309760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 err="1"/>
                        <a:t>Authentication</a:t>
                      </a:r>
                      <a:endParaRPr lang="it-IT" sz="2800" dirty="0"/>
                    </a:p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it-IT" sz="2200" dirty="0"/>
                    </a:p>
                  </p:txBody>
                </p:sp>
                <p:sp>
                  <p:nvSpPr>
                    <p:cNvPr id="28" name="Cloud 373"/>
                    <p:cNvSpPr/>
                    <p:nvPr/>
                  </p:nvSpPr>
                  <p:spPr bwMode="auto">
                    <a:xfrm>
                      <a:off x="15622655" y="16437074"/>
                      <a:ext cx="6947257" cy="2336931"/>
                    </a:xfrm>
                    <a:prstGeom prst="cloud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51000"/>
                            <a:satMod val="130000"/>
                            <a:alpha val="39000"/>
                          </a:schemeClr>
                        </a:gs>
                        <a:gs pos="80000">
                          <a:schemeClr val="accent1">
                            <a:shade val="93000"/>
                            <a:satMod val="130000"/>
                            <a:alpha val="39000"/>
                          </a:schemeClr>
                        </a:gs>
                        <a:gs pos="100000">
                          <a:schemeClr val="accent1">
                            <a:shade val="94000"/>
                            <a:satMod val="135000"/>
                            <a:alpha val="39000"/>
                          </a:schemeClr>
                        </a:gs>
                      </a:gsLst>
                      <a:lin ang="16200000" scaled="0"/>
                      <a:tileRect/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2800" dirty="0"/>
                        <a:t>FEDERATION</a:t>
                      </a:r>
                    </a:p>
                  </p:txBody>
                </p:sp>
                <p:sp>
                  <p:nvSpPr>
                    <p:cNvPr id="34" name="Freccia bidirezionale verticale 59"/>
                    <p:cNvSpPr/>
                    <p:nvPr/>
                  </p:nvSpPr>
                  <p:spPr bwMode="auto">
                    <a:xfrm>
                      <a:off x="12007731" y="23053094"/>
                      <a:ext cx="500089" cy="700127"/>
                    </a:xfrm>
                    <a:prstGeom prst="upDownArrow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35" name="Freccia bidirezionale verticale 59"/>
                    <p:cNvSpPr/>
                    <p:nvPr/>
                  </p:nvSpPr>
                  <p:spPr bwMode="auto">
                    <a:xfrm>
                      <a:off x="12006144" y="21071782"/>
                      <a:ext cx="500088" cy="701714"/>
                    </a:xfrm>
                    <a:prstGeom prst="upDownArrow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7203" name="TextBox 3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548395" y="18510416"/>
                      <a:ext cx="2385595" cy="523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2800" dirty="0"/>
                        <a:t>Web Portal</a:t>
                      </a:r>
                    </a:p>
                  </p:txBody>
                </p:sp>
                <p:sp>
                  <p:nvSpPr>
                    <p:cNvPr id="38" name="Rettangolo arrotondato 9"/>
                    <p:cNvSpPr/>
                    <p:nvPr/>
                  </p:nvSpPr>
                  <p:spPr bwMode="auto">
                    <a:xfrm>
                      <a:off x="10458252" y="26343040"/>
                      <a:ext cx="7891869" cy="1947972"/>
                    </a:xfrm>
                    <a:prstGeom prst="roundRect">
                      <a:avLst/>
                    </a:prstGeom>
                    <a:ln w="38100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41" name="Up-Down Arrow 389"/>
                    <p:cNvSpPr/>
                    <p:nvPr/>
                  </p:nvSpPr>
                  <p:spPr bwMode="auto">
                    <a:xfrm>
                      <a:off x="14060475" y="25587347"/>
                      <a:ext cx="447698" cy="755692"/>
                    </a:xfrm>
                    <a:prstGeom prst="up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43" name="Rettangolo 3"/>
                    <p:cNvSpPr/>
                    <p:nvPr/>
                  </p:nvSpPr>
                  <p:spPr bwMode="auto">
                    <a:xfrm>
                      <a:off x="15228935" y="21368125"/>
                      <a:ext cx="2292468" cy="111131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Job </a:t>
                      </a:r>
                      <a:r>
                        <a:rPr lang="it-IT" sz="2800" dirty="0" err="1"/>
                        <a:t>Submission</a:t>
                      </a:r>
                      <a:endParaRPr lang="it-IT" sz="2800" dirty="0"/>
                    </a:p>
                  </p:txBody>
                </p:sp>
                <p:sp>
                  <p:nvSpPr>
                    <p:cNvPr id="44" name="Rettangolo 3"/>
                    <p:cNvSpPr/>
                    <p:nvPr/>
                  </p:nvSpPr>
                  <p:spPr bwMode="auto">
                    <a:xfrm>
                      <a:off x="15254336" y="22881098"/>
                      <a:ext cx="2267066" cy="101764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Data Management</a:t>
                      </a:r>
                    </a:p>
                  </p:txBody>
                </p:sp>
                <p:cxnSp>
                  <p:nvCxnSpPr>
                    <p:cNvPr id="46" name="Connettore 2 39"/>
                    <p:cNvCxnSpPr/>
                    <p:nvPr/>
                  </p:nvCxnSpPr>
                  <p:spPr bwMode="auto">
                    <a:xfrm>
                      <a:off x="17777927" y="23587575"/>
                      <a:ext cx="1492990" cy="0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nettore 2 68"/>
                    <p:cNvCxnSpPr/>
                    <p:nvPr/>
                  </p:nvCxnSpPr>
                  <p:spPr bwMode="auto">
                    <a:xfrm>
                      <a:off x="6217822" y="27367054"/>
                      <a:ext cx="6597989" cy="0"/>
                    </a:xfrm>
                    <a:prstGeom prst="straightConnector1">
                      <a:avLst/>
                    </a:prstGeom>
                    <a:ln w="28575">
                      <a:headEnd type="none"/>
                      <a:tailEnd type="arrow"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ttore 2 68"/>
                    <p:cNvCxnSpPr>
                      <a:endCxn id="12" idx="2"/>
                    </p:cNvCxnSpPr>
                    <p:nvPr/>
                  </p:nvCxnSpPr>
                  <p:spPr bwMode="auto">
                    <a:xfrm flipV="1">
                      <a:off x="6217822" y="21923781"/>
                      <a:ext cx="0" cy="5443275"/>
                    </a:xfrm>
                    <a:prstGeom prst="straightConnector1">
                      <a:avLst/>
                    </a:prstGeom>
                    <a:ln w="28575">
                      <a:headEnd type="none"/>
                      <a:tailEnd type="arrow"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Rettangolo 3"/>
                    <p:cNvSpPr/>
                    <p:nvPr/>
                  </p:nvSpPr>
                  <p:spPr bwMode="auto">
                    <a:xfrm>
                      <a:off x="15254336" y="24238486"/>
                      <a:ext cx="2267066" cy="10176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Accounting</a:t>
                      </a:r>
                    </a:p>
                  </p:txBody>
                </p:sp>
                <p:cxnSp>
                  <p:nvCxnSpPr>
                    <p:cNvPr id="54" name="Straight Connector 167"/>
                    <p:cNvCxnSpPr/>
                    <p:nvPr/>
                  </p:nvCxnSpPr>
                  <p:spPr bwMode="auto">
                    <a:xfrm>
                      <a:off x="14349415" y="20649313"/>
                      <a:ext cx="0" cy="2822367"/>
                    </a:xfrm>
                    <a:prstGeom prst="line">
                      <a:avLst/>
                    </a:prstGeom>
                    <a:ln>
                      <a:solidFill>
                        <a:srgbClr val="3366FF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169"/>
                    <p:cNvCxnSpPr/>
                    <p:nvPr/>
                  </p:nvCxnSpPr>
                  <p:spPr bwMode="auto">
                    <a:xfrm flipH="1">
                      <a:off x="13548395" y="20649313"/>
                      <a:ext cx="816896" cy="17321"/>
                    </a:xfrm>
                    <a:prstGeom prst="straightConnector1">
                      <a:avLst/>
                    </a:prstGeom>
                    <a:ln>
                      <a:solidFill>
                        <a:srgbClr val="3366FF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440"/>
                    <p:cNvCxnSpPr/>
                    <p:nvPr/>
                  </p:nvCxnSpPr>
                  <p:spPr bwMode="auto">
                    <a:xfrm flipV="1">
                      <a:off x="14349415" y="23471681"/>
                      <a:ext cx="586672" cy="1"/>
                    </a:xfrm>
                    <a:prstGeom prst="straightConnector1">
                      <a:avLst/>
                    </a:prstGeom>
                    <a:ln>
                      <a:solidFill>
                        <a:srgbClr val="3366FF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Rettangolo arrotondato 31"/>
                    <p:cNvSpPr/>
                    <p:nvPr/>
                  </p:nvSpPr>
                  <p:spPr bwMode="auto">
                    <a:xfrm>
                      <a:off x="12847563" y="26690901"/>
                      <a:ext cx="3003704" cy="1266896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80008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CA </a:t>
                      </a:r>
                      <a:r>
                        <a:rPr lang="it-IT" sz="2800" dirty="0" smtClean="0"/>
                        <a:t>online</a:t>
                      </a:r>
                      <a:endParaRPr lang="en-GB" sz="2800" dirty="0"/>
                    </a:p>
                  </p:txBody>
                </p:sp>
              </p:grpSp>
              <p:cxnSp>
                <p:nvCxnSpPr>
                  <p:cNvPr id="89" name="Connettore 2 84"/>
                  <p:cNvCxnSpPr/>
                  <p:nvPr/>
                </p:nvCxnSpPr>
                <p:spPr bwMode="auto">
                  <a:xfrm>
                    <a:off x="12253789" y="17920520"/>
                    <a:ext cx="0" cy="1869431"/>
                  </a:xfrm>
                  <a:prstGeom prst="straightConnector1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Connettore 2 84"/>
                  <p:cNvCxnSpPr/>
                  <p:nvPr/>
                </p:nvCxnSpPr>
                <p:spPr bwMode="auto">
                  <a:xfrm>
                    <a:off x="12234207" y="17912233"/>
                    <a:ext cx="3479800" cy="0"/>
                  </a:xfrm>
                  <a:prstGeom prst="straightConnector1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91" name="Immagine 90" descr="1317289211_userconfig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80208" y="22735462"/>
                    <a:ext cx="1625600" cy="16256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" name="Immagine 3" descr="1317290339_lock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0787" y="19936300"/>
                  <a:ext cx="1235994" cy="1235994"/>
                </a:xfrm>
                <a:prstGeom prst="rect">
                  <a:avLst/>
                </a:prstGeom>
              </p:spPr>
            </p:pic>
            <p:pic>
              <p:nvPicPr>
                <p:cNvPr id="58" name="Immagine 57" descr="1317290339_lock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0237" y="25140523"/>
                  <a:ext cx="1235994" cy="1235994"/>
                </a:xfrm>
                <a:prstGeom prst="rect">
                  <a:avLst/>
                </a:prstGeom>
              </p:spPr>
            </p:pic>
          </p:grpSp>
          <p:sp>
            <p:nvSpPr>
              <p:cNvPr id="59" name="Rettangolo arrotondato 9"/>
              <p:cNvSpPr/>
              <p:nvPr/>
            </p:nvSpPr>
            <p:spPr bwMode="auto">
              <a:xfrm>
                <a:off x="14936052" y="20663472"/>
                <a:ext cx="2843299" cy="4829126"/>
              </a:xfrm>
              <a:prstGeom prst="roundRect">
                <a:avLst/>
              </a:prstGeom>
              <a:noFill/>
              <a:ln w="38100" cmpd="sng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60" name="TextBox 385"/>
              <p:cNvSpPr txBox="1">
                <a:spLocks noChangeArrowheads="1"/>
              </p:cNvSpPr>
              <p:nvPr/>
            </p:nvSpPr>
            <p:spPr bwMode="auto">
              <a:xfrm>
                <a:off x="15452478" y="20663472"/>
                <a:ext cx="23854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800" dirty="0" smtClean="0"/>
                  <a:t>WS-</a:t>
                </a:r>
                <a:r>
                  <a:rPr lang="en-US" sz="2800" dirty="0" err="1" smtClean="0"/>
                  <a:t>Pgrade</a:t>
                </a:r>
                <a:endParaRPr lang="en-US" sz="2800" dirty="0"/>
              </a:p>
            </p:txBody>
          </p:sp>
        </p:grpSp>
        <p:cxnSp>
          <p:nvCxnSpPr>
            <p:cNvPr id="52" name="Connettore 2 53"/>
            <p:cNvCxnSpPr/>
            <p:nvPr/>
          </p:nvCxnSpPr>
          <p:spPr bwMode="auto">
            <a:xfrm>
              <a:off x="8431207" y="23428321"/>
              <a:ext cx="209867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Immagine 52" descr="1317290339_lo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2257" y="22517889"/>
              <a:ext cx="1235994" cy="1235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105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>
              <a:latin typeface="Arial" charset="0"/>
            </a:endParaRPr>
          </a:p>
        </p:txBody>
      </p:sp>
      <p:sp>
        <p:nvSpPr>
          <p:cNvPr id="7170" name="Segnaposto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171" name="Segnaposto piè di pagina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t-IT" sz="3200">
              <a:latin typeface="Arial" charset="0"/>
            </a:endParaRPr>
          </a:p>
        </p:txBody>
      </p:sp>
      <p:sp>
        <p:nvSpPr>
          <p:cNvPr id="73" name="Rettangolo arrotondato 9"/>
          <p:cNvSpPr/>
          <p:nvPr/>
        </p:nvSpPr>
        <p:spPr bwMode="auto">
          <a:xfrm>
            <a:off x="14901247" y="21156956"/>
            <a:ext cx="2843299" cy="43243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7" name="TextBox 385"/>
          <p:cNvSpPr txBox="1">
            <a:spLocks noChangeArrowheads="1"/>
          </p:cNvSpPr>
          <p:nvPr/>
        </p:nvSpPr>
        <p:spPr bwMode="auto">
          <a:xfrm>
            <a:off x="15417673" y="20652180"/>
            <a:ext cx="2385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/>
              <a:t>WS-</a:t>
            </a:r>
            <a:r>
              <a:rPr lang="en-US" sz="2800" dirty="0" err="1" smtClean="0"/>
              <a:t>Pgrade</a:t>
            </a:r>
            <a:endParaRPr lang="en-US" sz="2800" dirty="0"/>
          </a:p>
        </p:txBody>
      </p:sp>
      <p:grpSp>
        <p:nvGrpSpPr>
          <p:cNvPr id="10" name="Gruppo 9"/>
          <p:cNvGrpSpPr/>
          <p:nvPr/>
        </p:nvGrpSpPr>
        <p:grpSpPr>
          <a:xfrm>
            <a:off x="4437066" y="16265271"/>
            <a:ext cx="19173825" cy="12245758"/>
            <a:chOff x="4437066" y="16265271"/>
            <a:chExt cx="19173825" cy="12245758"/>
          </a:xfrm>
        </p:grpSpPr>
        <p:grpSp>
          <p:nvGrpSpPr>
            <p:cNvPr id="6" name="Gruppo 5"/>
            <p:cNvGrpSpPr/>
            <p:nvPr/>
          </p:nvGrpSpPr>
          <p:grpSpPr>
            <a:xfrm>
              <a:off x="4437066" y="16265271"/>
              <a:ext cx="19173825" cy="12245758"/>
              <a:chOff x="4437066" y="16314189"/>
              <a:chExt cx="19173825" cy="12245758"/>
            </a:xfrm>
          </p:grpSpPr>
          <p:grpSp>
            <p:nvGrpSpPr>
              <p:cNvPr id="5" name="Gruppo 4"/>
              <p:cNvGrpSpPr/>
              <p:nvPr/>
            </p:nvGrpSpPr>
            <p:grpSpPr>
              <a:xfrm>
                <a:off x="4437066" y="16314189"/>
                <a:ext cx="19173825" cy="12245758"/>
                <a:chOff x="4437066" y="16314189"/>
                <a:chExt cx="19173825" cy="12245758"/>
              </a:xfrm>
            </p:grpSpPr>
            <p:grpSp>
              <p:nvGrpSpPr>
                <p:cNvPr id="2" name="Gruppo 1"/>
                <p:cNvGrpSpPr/>
                <p:nvPr/>
              </p:nvGrpSpPr>
              <p:grpSpPr>
                <a:xfrm>
                  <a:off x="4437066" y="16314189"/>
                  <a:ext cx="19173825" cy="12245758"/>
                  <a:chOff x="4437066" y="16314189"/>
                  <a:chExt cx="19173825" cy="12245758"/>
                </a:xfrm>
              </p:grpSpPr>
              <p:grpSp>
                <p:nvGrpSpPr>
                  <p:cNvPr id="7172" name="Gruppo 81"/>
                  <p:cNvGrpSpPr>
                    <a:grpSpLocks/>
                  </p:cNvGrpSpPr>
                  <p:nvPr/>
                </p:nvGrpSpPr>
                <p:grpSpPr bwMode="auto">
                  <a:xfrm>
                    <a:off x="4437066" y="16314189"/>
                    <a:ext cx="19173825" cy="12245758"/>
                    <a:chOff x="4436563" y="16257842"/>
                    <a:chExt cx="19174810" cy="12246445"/>
                  </a:xfrm>
                </p:grpSpPr>
                <p:sp>
                  <p:nvSpPr>
                    <p:cNvPr id="7" name="Rounded Rectangle 125"/>
                    <p:cNvSpPr/>
                    <p:nvPr/>
                  </p:nvSpPr>
                  <p:spPr bwMode="auto">
                    <a:xfrm>
                      <a:off x="4436563" y="16257842"/>
                      <a:ext cx="19174810" cy="12246445"/>
                    </a:xfrm>
                    <a:prstGeom prst="roundRect">
                      <a:avLst/>
                    </a:prstGeom>
                    <a:ln w="57150" cmpd="sng">
                      <a:solidFill>
                        <a:srgbClr val="E46C0A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" name="Rettangolo arrotondato 9"/>
                    <p:cNvSpPr/>
                    <p:nvPr/>
                  </p:nvSpPr>
                  <p:spPr bwMode="auto">
                    <a:xfrm>
                      <a:off x="10504292" y="19019147"/>
                      <a:ext cx="7845828" cy="6544389"/>
                    </a:xfrm>
                    <a:prstGeom prst="roundRect">
                      <a:avLst/>
                    </a:prstGeom>
                    <a:ln w="38100" cmpd="sng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12" name="Rettangolo arrotondato 31"/>
                    <p:cNvSpPr/>
                    <p:nvPr/>
                  </p:nvSpPr>
                  <p:spPr bwMode="auto">
                    <a:xfrm>
                      <a:off x="4715970" y="19904906"/>
                      <a:ext cx="3003704" cy="2018875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80008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 err="1" smtClean="0"/>
                        <a:t>Grid</a:t>
                      </a:r>
                      <a:r>
                        <a:rPr lang="it-IT" sz="2800" dirty="0" smtClean="0"/>
                        <a:t> </a:t>
                      </a:r>
                      <a:r>
                        <a:rPr lang="it-IT" sz="2800" dirty="0" err="1" smtClean="0"/>
                        <a:t>Autentication</a:t>
                      </a:r>
                      <a:r>
                        <a:rPr lang="it-IT" sz="2800" dirty="0" smtClean="0"/>
                        <a:t> and </a:t>
                      </a:r>
                      <a:r>
                        <a:rPr lang="it-IT" sz="2800" dirty="0" err="1" smtClean="0"/>
                        <a:t>Authorization</a:t>
                      </a:r>
                      <a:r>
                        <a:rPr lang="it-IT" sz="2800" dirty="0" smtClean="0"/>
                        <a:t> </a:t>
                      </a:r>
                      <a:r>
                        <a:rPr lang="it-IT" sz="2800" dirty="0" err="1" smtClean="0"/>
                        <a:t>system</a:t>
                      </a:r>
                      <a:endParaRPr lang="en-GB" sz="2800" dirty="0"/>
                    </a:p>
                  </p:txBody>
                </p:sp>
                <p:sp>
                  <p:nvSpPr>
                    <p:cNvPr id="17" name="Nuvola 138"/>
                    <p:cNvSpPr/>
                    <p:nvPr/>
                  </p:nvSpPr>
                  <p:spPr bwMode="auto">
                    <a:xfrm>
                      <a:off x="19372523" y="22500077"/>
                      <a:ext cx="4003881" cy="1784450"/>
                    </a:xfrm>
                    <a:prstGeom prst="clou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GRID</a:t>
                      </a:r>
                      <a:endParaRPr lang="en-GB" sz="3600" dirty="0"/>
                    </a:p>
                  </p:txBody>
                </p:sp>
                <p:sp>
                  <p:nvSpPr>
                    <p:cNvPr id="20" name="Rettangolo 47"/>
                    <p:cNvSpPr/>
                    <p:nvPr/>
                  </p:nvSpPr>
                  <p:spPr bwMode="auto">
                    <a:xfrm>
                      <a:off x="11030383" y="21773497"/>
                      <a:ext cx="2521012" cy="1279597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First </a:t>
                      </a:r>
                      <a:r>
                        <a:rPr lang="it-IT" sz="2800" dirty="0" err="1"/>
                        <a:t>access</a:t>
                      </a:r>
                      <a:endParaRPr lang="it-IT" sz="2800" dirty="0"/>
                    </a:p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it-IT" sz="2800" dirty="0"/>
                    </a:p>
                  </p:txBody>
                </p:sp>
                <p:cxnSp>
                  <p:nvCxnSpPr>
                    <p:cNvPr id="22" name="Connettore 2 68"/>
                    <p:cNvCxnSpPr>
                      <a:stCxn id="12" idx="3"/>
                      <a:endCxn id="27" idx="1"/>
                    </p:cNvCxnSpPr>
                    <p:nvPr/>
                  </p:nvCxnSpPr>
                  <p:spPr bwMode="auto">
                    <a:xfrm flipV="1">
                      <a:off x="7719674" y="20388680"/>
                      <a:ext cx="3310709" cy="525663"/>
                    </a:xfrm>
                    <a:prstGeom prst="straightConnector1">
                      <a:avLst/>
                    </a:prstGeom>
                    <a:ln w="28575">
                      <a:headEnd type="arrow"/>
                      <a:tailEnd type="arrow"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Rettangolo 35"/>
                    <p:cNvSpPr/>
                    <p:nvPr/>
                  </p:nvSpPr>
                  <p:spPr bwMode="auto">
                    <a:xfrm>
                      <a:off x="11030383" y="23791323"/>
                      <a:ext cx="2521012" cy="1295473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 err="1"/>
                        <a:t>Configurations</a:t>
                      </a:r>
                      <a:endParaRPr lang="it-IT" sz="2800" dirty="0"/>
                    </a:p>
                  </p:txBody>
                </p:sp>
                <p:sp>
                  <p:nvSpPr>
                    <p:cNvPr id="27" name="Rettangolo 3"/>
                    <p:cNvSpPr/>
                    <p:nvPr/>
                  </p:nvSpPr>
                  <p:spPr bwMode="auto">
                    <a:xfrm>
                      <a:off x="11030383" y="19733799"/>
                      <a:ext cx="2536888" cy="1309760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 err="1"/>
                        <a:t>Authentication</a:t>
                      </a:r>
                      <a:endParaRPr lang="it-IT" sz="2800" dirty="0"/>
                    </a:p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it-IT" sz="2200" dirty="0"/>
                    </a:p>
                  </p:txBody>
                </p:sp>
                <p:sp>
                  <p:nvSpPr>
                    <p:cNvPr id="28" name="Cloud 373"/>
                    <p:cNvSpPr/>
                    <p:nvPr/>
                  </p:nvSpPr>
                  <p:spPr bwMode="auto">
                    <a:xfrm>
                      <a:off x="15622655" y="16437074"/>
                      <a:ext cx="6947257" cy="2336931"/>
                    </a:xfrm>
                    <a:prstGeom prst="cloud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51000"/>
                            <a:satMod val="130000"/>
                            <a:alpha val="39000"/>
                          </a:schemeClr>
                        </a:gs>
                        <a:gs pos="80000">
                          <a:schemeClr val="accent1">
                            <a:shade val="93000"/>
                            <a:satMod val="130000"/>
                            <a:alpha val="39000"/>
                          </a:schemeClr>
                        </a:gs>
                        <a:gs pos="100000">
                          <a:schemeClr val="accent1">
                            <a:shade val="94000"/>
                            <a:satMod val="135000"/>
                            <a:alpha val="39000"/>
                          </a:schemeClr>
                        </a:gs>
                      </a:gsLst>
                      <a:lin ang="16200000" scaled="0"/>
                      <a:tileRect/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2800" dirty="0"/>
                        <a:t>FEDERATION</a:t>
                      </a:r>
                    </a:p>
                  </p:txBody>
                </p:sp>
                <p:sp>
                  <p:nvSpPr>
                    <p:cNvPr id="34" name="Freccia bidirezionale verticale 59"/>
                    <p:cNvSpPr/>
                    <p:nvPr/>
                  </p:nvSpPr>
                  <p:spPr bwMode="auto">
                    <a:xfrm>
                      <a:off x="12007731" y="23053094"/>
                      <a:ext cx="500089" cy="700127"/>
                    </a:xfrm>
                    <a:prstGeom prst="upDownArrow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35" name="Freccia bidirezionale verticale 59"/>
                    <p:cNvSpPr/>
                    <p:nvPr/>
                  </p:nvSpPr>
                  <p:spPr bwMode="auto">
                    <a:xfrm>
                      <a:off x="12006144" y="21071782"/>
                      <a:ext cx="500088" cy="701714"/>
                    </a:xfrm>
                    <a:prstGeom prst="upDownArrow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7203" name="TextBox 3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548395" y="18510416"/>
                      <a:ext cx="2385595" cy="523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2800" dirty="0"/>
                        <a:t>Web Portal</a:t>
                      </a:r>
                    </a:p>
                  </p:txBody>
                </p:sp>
                <p:sp>
                  <p:nvSpPr>
                    <p:cNvPr id="43" name="Rettangolo 3"/>
                    <p:cNvSpPr/>
                    <p:nvPr/>
                  </p:nvSpPr>
                  <p:spPr bwMode="auto">
                    <a:xfrm>
                      <a:off x="15228935" y="21368125"/>
                      <a:ext cx="2292468" cy="111131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Job </a:t>
                      </a:r>
                      <a:r>
                        <a:rPr lang="it-IT" sz="2800" dirty="0" err="1"/>
                        <a:t>Submission</a:t>
                      </a:r>
                      <a:endParaRPr lang="it-IT" sz="2800" dirty="0"/>
                    </a:p>
                  </p:txBody>
                </p:sp>
                <p:sp>
                  <p:nvSpPr>
                    <p:cNvPr id="44" name="Rettangolo 3"/>
                    <p:cNvSpPr/>
                    <p:nvPr/>
                  </p:nvSpPr>
                  <p:spPr bwMode="auto">
                    <a:xfrm>
                      <a:off x="15254336" y="22881098"/>
                      <a:ext cx="2267066" cy="101764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Data Management</a:t>
                      </a:r>
                    </a:p>
                  </p:txBody>
                </p:sp>
                <p:cxnSp>
                  <p:nvCxnSpPr>
                    <p:cNvPr id="46" name="Connettore 2 39"/>
                    <p:cNvCxnSpPr/>
                    <p:nvPr/>
                  </p:nvCxnSpPr>
                  <p:spPr bwMode="auto">
                    <a:xfrm>
                      <a:off x="17744727" y="23587575"/>
                      <a:ext cx="1526190" cy="0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Rettangolo 3"/>
                    <p:cNvSpPr/>
                    <p:nvPr/>
                  </p:nvSpPr>
                  <p:spPr bwMode="auto">
                    <a:xfrm>
                      <a:off x="15254336" y="24238486"/>
                      <a:ext cx="2267066" cy="10176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it-IT" sz="2800" dirty="0"/>
                        <a:t>Accounting</a:t>
                      </a:r>
                    </a:p>
                  </p:txBody>
                </p:sp>
                <p:cxnSp>
                  <p:nvCxnSpPr>
                    <p:cNvPr id="54" name="Straight Connector 167"/>
                    <p:cNvCxnSpPr/>
                    <p:nvPr/>
                  </p:nvCxnSpPr>
                  <p:spPr bwMode="auto">
                    <a:xfrm>
                      <a:off x="14349415" y="20649313"/>
                      <a:ext cx="1" cy="2822367"/>
                    </a:xfrm>
                    <a:prstGeom prst="line">
                      <a:avLst/>
                    </a:prstGeom>
                    <a:ln>
                      <a:solidFill>
                        <a:srgbClr val="3366FF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169"/>
                    <p:cNvCxnSpPr/>
                    <p:nvPr/>
                  </p:nvCxnSpPr>
                  <p:spPr bwMode="auto">
                    <a:xfrm flipH="1">
                      <a:off x="13548395" y="20649313"/>
                      <a:ext cx="816896" cy="17321"/>
                    </a:xfrm>
                    <a:prstGeom prst="straightConnector1">
                      <a:avLst/>
                    </a:prstGeom>
                    <a:ln>
                      <a:solidFill>
                        <a:srgbClr val="3366FF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440"/>
                    <p:cNvCxnSpPr/>
                    <p:nvPr/>
                  </p:nvCxnSpPr>
                  <p:spPr bwMode="auto">
                    <a:xfrm>
                      <a:off x="14349415" y="23471681"/>
                      <a:ext cx="551866" cy="0"/>
                    </a:xfrm>
                    <a:prstGeom prst="straightConnector1">
                      <a:avLst/>
                    </a:prstGeom>
                    <a:ln>
                      <a:solidFill>
                        <a:srgbClr val="3366FF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30" name="TextBox 3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478532" y="19790154"/>
                      <a:ext cx="184675" cy="523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5pPr>
                      <a:lvl6pPr marL="25146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6pPr>
                      <a:lvl7pPr marL="29718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7pPr>
                      <a:lvl8pPr marL="34290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8pPr>
                      <a:lvl9pPr marL="3886200" indent="-228600" defTabSz="2087563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defRPr>
                      </a:lvl9pPr>
                    </a:lstStyle>
                    <a:p>
                      <a:pPr eaLnBrk="1" hangingPunct="1"/>
                      <a:endParaRPr lang="en-US" sz="2800" dirty="0"/>
                    </a:p>
                  </p:txBody>
                </p:sp>
              </p:grpSp>
              <p:cxnSp>
                <p:nvCxnSpPr>
                  <p:cNvPr id="89" name="Connettore 2 84"/>
                  <p:cNvCxnSpPr/>
                  <p:nvPr/>
                </p:nvCxnSpPr>
                <p:spPr bwMode="auto">
                  <a:xfrm>
                    <a:off x="12253789" y="17920520"/>
                    <a:ext cx="0" cy="1869431"/>
                  </a:xfrm>
                  <a:prstGeom prst="straightConnector1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Connettore 2 84"/>
                  <p:cNvCxnSpPr/>
                  <p:nvPr/>
                </p:nvCxnSpPr>
                <p:spPr bwMode="auto">
                  <a:xfrm>
                    <a:off x="12234207" y="17912233"/>
                    <a:ext cx="3479800" cy="0"/>
                  </a:xfrm>
                  <a:prstGeom prst="straightConnector1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91" name="Immagine 90" descr="1317289211_userconfig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80208" y="22735462"/>
                    <a:ext cx="1625600" cy="16256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" name="Immagine 3" descr="1317290339_lock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0787" y="19936300"/>
                  <a:ext cx="1235994" cy="1235994"/>
                </a:xfrm>
                <a:prstGeom prst="rect">
                  <a:avLst/>
                </a:prstGeom>
              </p:spPr>
            </p:pic>
          </p:grpSp>
          <p:sp>
            <p:nvSpPr>
              <p:cNvPr id="59" name="Rettangolo arrotondato 9"/>
              <p:cNvSpPr/>
              <p:nvPr/>
            </p:nvSpPr>
            <p:spPr bwMode="auto">
              <a:xfrm>
                <a:off x="14936052" y="20663472"/>
                <a:ext cx="2843299" cy="4829126"/>
              </a:xfrm>
              <a:prstGeom prst="roundRect">
                <a:avLst/>
              </a:prstGeom>
              <a:noFill/>
              <a:ln w="38100" cmpd="sng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60" name="TextBox 385"/>
              <p:cNvSpPr txBox="1">
                <a:spLocks noChangeArrowheads="1"/>
              </p:cNvSpPr>
              <p:nvPr/>
            </p:nvSpPr>
            <p:spPr bwMode="auto">
              <a:xfrm>
                <a:off x="15452478" y="20663472"/>
                <a:ext cx="23854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defTabSz="20875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800" dirty="0" smtClean="0"/>
                  <a:t>WS-</a:t>
                </a:r>
                <a:r>
                  <a:rPr lang="en-US" sz="2800" dirty="0" err="1" smtClean="0"/>
                  <a:t>Pgrade</a:t>
                </a:r>
                <a:endParaRPr lang="en-US" sz="2800" dirty="0"/>
              </a:p>
            </p:txBody>
          </p:sp>
        </p:grpSp>
        <p:cxnSp>
          <p:nvCxnSpPr>
            <p:cNvPr id="45" name="Connettore 2 53"/>
            <p:cNvCxnSpPr/>
            <p:nvPr/>
          </p:nvCxnSpPr>
          <p:spPr bwMode="auto">
            <a:xfrm>
              <a:off x="8405808" y="23402921"/>
              <a:ext cx="209867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Immagine 46" descr="1317290339_lo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858" y="22492489"/>
              <a:ext cx="1235994" cy="1235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388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GI_UF2011_PosterPortrait">
  <a:themeElements>
    <a:clrScheme name="Custom 2">
      <a:dk1>
        <a:srgbClr val="000000"/>
      </a:dk1>
      <a:lt1>
        <a:srgbClr val="FFFFFF"/>
      </a:lt1>
      <a:dk2>
        <a:srgbClr val="0067B1"/>
      </a:dk2>
      <a:lt2>
        <a:srgbClr val="999999"/>
      </a:lt2>
      <a:accent1>
        <a:srgbClr val="0067B1"/>
      </a:accent1>
      <a:accent2>
        <a:srgbClr val="C87100"/>
      </a:accent2>
      <a:accent3>
        <a:srgbClr val="4C4C4C"/>
      </a:accent3>
      <a:accent4>
        <a:srgbClr val="808080"/>
      </a:accent4>
      <a:accent5>
        <a:srgbClr val="999999"/>
      </a:accent5>
      <a:accent6>
        <a:srgbClr val="B3B3B3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48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8103</TotalTime>
  <Words>328</Words>
  <Application>Microsoft Macintosh PowerPoint</Application>
  <PresentationFormat>Custom</PresentationFormat>
  <Paragraphs>167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EGI_UF2011_PosterPortrait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EGI.eu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L</dc:creator>
  <cp:lastModifiedBy>Marco Bencivenni</cp:lastModifiedBy>
  <cp:revision>118</cp:revision>
  <dcterms:created xsi:type="dcterms:W3CDTF">2011-02-25T17:36:30Z</dcterms:created>
  <dcterms:modified xsi:type="dcterms:W3CDTF">2011-10-15T12:00:51Z</dcterms:modified>
</cp:coreProperties>
</file>