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A0E75D-9C7A-4637-BAE2-43CD29359386}">
  <a:tblStyle styleId="{42A0E75D-9C7A-4637-BAE2-43CD293593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lfaSlabOne-regular.fntdata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69bb1383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69bb1383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69bb1383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69bb1383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6b0f82d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6b0f82d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fe2fe7a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fe2fe7a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0123b20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0123b20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6b0f82d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6b0f82d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69bb1383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69bb1383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69bb1383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69bb1383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6b0f82d2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6b0f82d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e9c991c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e9c991c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69bb1383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69bb1383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69bb1383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69bb1383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69bb1383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69bb1383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69bb1383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69bb1383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debarshichanda/goemotions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pashupatigupta/emotion-detection-from-text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Классификация эмоций в текстах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rgbClr val="434343"/>
                </a:solidFill>
              </a:rPr>
              <a:t>Team 39</a:t>
            </a:r>
            <a:endParaRPr sz="3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Результаты text classification на тесте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{42A0E75D-9C7A-4637-BAE2-43CD29359386}</a:tableStyleId>
              </a:tblPr>
              <a:tblGrid>
                <a:gridCol w="2983575"/>
                <a:gridCol w="2502225"/>
                <a:gridCol w="3034800"/>
              </a:tblGrid>
              <a:tr h="45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Подход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f1 weighted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Датасет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ruBert-base (baseline)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0.54681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оригинальный набор данных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ruBert-large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0.55736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оригинальный набор данных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ruBert-base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0.55010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аугментация </a:t>
                      </a:r>
                      <a:r>
                        <a:rPr i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fear</a:t>
                      </a: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&amp;</a:t>
                      </a:r>
                      <a:r>
                        <a:rPr i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disgust</a:t>
                      </a:r>
                      <a:endParaRPr i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ruBert-large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0.55195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аугментация </a:t>
                      </a:r>
                      <a:r>
                        <a:rPr i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fear</a:t>
                      </a: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&amp;</a:t>
                      </a:r>
                      <a:r>
                        <a:rPr i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disgust</a:t>
                      </a:r>
                      <a:endParaRPr i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2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ruBert-large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0.56865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аугментация 5 классов «</a:t>
                      </a:r>
                      <a:r>
                        <a:rPr i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ru–en–ru</a:t>
                      </a: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»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ruRoberta-large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0.59800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аугментация 5 классов «</a:t>
                      </a:r>
                      <a:r>
                        <a:rPr i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ru–en–ru</a:t>
                      </a: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»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ruRoberta-large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0.59814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аугментация 5 классов «ru–en–ru» 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доп. данные от твитов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text-to-text </a:t>
            </a:r>
            <a:r>
              <a:rPr lang="ru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А что, если…?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34343"/>
                </a:solidFill>
              </a:rPr>
              <a:t>«черт кажется я случайно купил боксерский поединок с оплатой за просмотр»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34343"/>
                </a:solidFill>
              </a:rPr>
              <a:t>[1, 0, 0, 0, 1, 0, 0]                  «гнев, грусть»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3"/>
                </a:solidFill>
              </a:rPr>
              <a:t>Результаты на тесте:</a:t>
            </a:r>
            <a:endParaRPr b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425" y="1605900"/>
            <a:ext cx="4997150" cy="795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23"/>
          <p:cNvGraphicFramePr/>
          <p:nvPr/>
        </p:nvGraphicFramePr>
        <p:xfrm>
          <a:off x="311700" y="38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{42A0E75D-9C7A-4637-BAE2-43CD29359386}</a:tableStyleId>
              </a:tblPr>
              <a:tblGrid>
                <a:gridCol w="2840200"/>
                <a:gridCol w="2840200"/>
                <a:gridCol w="2840200"/>
              </a:tblGrid>
              <a:tr h="12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Подход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f1 weighted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Датасет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ruT5-base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0.54899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оригинальный набор данных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ruT5-large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0.54509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оригинальный набор данных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7" name="Google Shape;137;p23"/>
          <p:cNvCxnSpPr/>
          <p:nvPr/>
        </p:nvCxnSpPr>
        <p:spPr>
          <a:xfrm>
            <a:off x="4311325" y="2687050"/>
            <a:ext cx="681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Итоговый подход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434343"/>
                </a:solidFill>
              </a:rPr>
              <a:t>model: </a:t>
            </a:r>
            <a:endParaRPr b="1" sz="1400">
              <a:solidFill>
                <a:srgbClr val="43434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ru" sz="1400">
                <a:solidFill>
                  <a:srgbClr val="434343"/>
                </a:solidFill>
              </a:rPr>
              <a:t>ruRoberta-large</a:t>
            </a:r>
            <a:endParaRPr sz="1400">
              <a:solidFill>
                <a:srgbClr val="434343"/>
              </a:solidFill>
            </a:endParaRPr>
          </a:p>
          <a:p>
            <a:pPr indent="-3175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ru" sz="1400">
                <a:solidFill>
                  <a:srgbClr val="434343"/>
                </a:solidFill>
              </a:rPr>
              <a:t>epochs = 4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434343"/>
                </a:solidFill>
              </a:rPr>
              <a:t>tokenizer: </a:t>
            </a:r>
            <a:endParaRPr b="1" sz="1400">
              <a:solidFill>
                <a:srgbClr val="434343"/>
              </a:solidFill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ru" sz="1400">
                <a:solidFill>
                  <a:srgbClr val="434343"/>
                </a:solidFill>
              </a:rPr>
              <a:t>max_length = 32</a:t>
            </a:r>
            <a:endParaRPr sz="1400">
              <a:solidFill>
                <a:srgbClr val="43434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ru" sz="1400">
                <a:solidFill>
                  <a:srgbClr val="434343"/>
                </a:solidFill>
              </a:rPr>
              <a:t>batch_size = 64</a:t>
            </a:r>
            <a:endParaRPr b="1"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3"/>
                </a:solidFill>
              </a:rPr>
              <a:t>Р</a:t>
            </a:r>
            <a:r>
              <a:rPr b="1" lang="ru" sz="1600">
                <a:solidFill>
                  <a:schemeClr val="accent3"/>
                </a:solidFill>
              </a:rPr>
              <a:t>езультаты на тесте:</a:t>
            </a:r>
            <a:endParaRPr sz="1600">
              <a:solidFill>
                <a:srgbClr val="434343"/>
              </a:solidFill>
            </a:endParaRPr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311700" y="38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{42A0E75D-9C7A-4637-BAE2-43CD29359386}</a:tableStyleId>
              </a:tblPr>
              <a:tblGrid>
                <a:gridCol w="3036575"/>
                <a:gridCol w="2339425"/>
                <a:gridCol w="3144600"/>
              </a:tblGrid>
              <a:tr h="12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Подход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f1 weighted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Датасет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ai-forever/ruRoberta-large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0.59814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EA9999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аугментация 5 классов «</a:t>
                      </a:r>
                      <a:r>
                        <a:rPr i="1" lang="ru">
                          <a:solidFill>
                            <a:srgbClr val="43434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ru–en–ru</a:t>
                      </a:r>
                      <a:r>
                        <a:rPr lang="ru">
                          <a:solidFill>
                            <a:srgbClr val="43434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» </a:t>
                      </a:r>
                      <a:endParaRPr>
                        <a:solidFill>
                          <a:srgbClr val="43434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</a:t>
                      </a:r>
                      <a:endParaRPr>
                        <a:solidFill>
                          <a:srgbClr val="43434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доп. данные от твитов</a:t>
                      </a:r>
                      <a:endParaRPr>
                        <a:solidFill>
                          <a:srgbClr val="434343"/>
                        </a:solidFill>
                        <a:highlight>
                          <a:schemeClr val="lt1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200" y="679500"/>
            <a:ext cx="3116025" cy="24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Infer like a Pro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245150" y="1040350"/>
            <a:ext cx="8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задачи развертывания выбрали для сравнения два популярных инференс-сервера: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311700" y="150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{42A0E75D-9C7A-4637-BAE2-43CD29359386}</a:tableStyleId>
              </a:tblPr>
              <a:tblGrid>
                <a:gridCol w="2840200"/>
                <a:gridCol w="2840200"/>
                <a:gridCol w="2840200"/>
              </a:tblGrid>
              <a:tr h="30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Характеристика</a:t>
                      </a:r>
                      <a:endParaRPr b="1"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OpenVINO Model Server</a:t>
                      </a:r>
                      <a:endParaRPr b="1"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Triton Inference Server</a:t>
                      </a:r>
                      <a:endParaRPr b="1"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</a:tr>
              <a:tr h="26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Производитель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Intel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NVIDIA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Основное назначение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Оптимизирован для инференса на CPU и Intel-ускорителях.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Оптимизирован для инференса на GPU и поддерживает широкий спектр аппаратуры.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Целевая аудитория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Пользователи Intel-хардвера (например, CPU, VPU, FPGA).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Пользователи GPU NVIDIA, но также поддерживаются CPU.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Форматы моделей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OpenVINO IR, ONNX, TensorFlow, PyTorch, PaddlePaddle, JAX/Flax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TensorRT, ONNX, TensorFlow, PyTorch, OpenVINO, Python, DALI, FIL, vLLM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Оптимизация производительности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Использует OpenVINO Toolkit для ускорения инференса на Intel-хардвере.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Поддерживает оптимизацию моделей через TensorRT для GPU.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Масштабирование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Масштабируется с использованием Kubernetes и Docker.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Есть встроенные механизмы масштабирования и оптимизации распределения нагрузки.</a:t>
                      </a:r>
                      <a:endParaRPr sz="11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57150" marB="57150" marR="123825" marL="1238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Infer like a Pro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1300"/>
            <a:ext cx="437855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525" y="289550"/>
            <a:ext cx="3763925" cy="47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4294967295" type="title"/>
          </p:nvPr>
        </p:nvSpPr>
        <p:spPr>
          <a:xfrm>
            <a:off x="470600" y="2208450"/>
            <a:ext cx="5683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latin typeface="Proxima Nova"/>
                <a:ea typeface="Proxima Nova"/>
                <a:cs typeface="Proxima Nova"/>
                <a:sym typeface="Proxima Nova"/>
              </a:rPr>
              <a:t>Спасибо за внимание</a:t>
            </a:r>
            <a:endParaRPr sz="3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Команда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{42A0E75D-9C7A-4637-BAE2-43CD29359386}</a:tableStyleId>
              </a:tblPr>
              <a:tblGrid>
                <a:gridCol w="1979150"/>
                <a:gridCol w="1888450"/>
                <a:gridCol w="465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Участник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Роль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Функции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Кубракова Екатерина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Team Lead, 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 Scientist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общая координация проекта, EDA, подготовка данных, тестирование базовых архитектур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Дяминова Эльвира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 Scientist, 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ML Engineer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подбор гиперпараметров, обучение модели классификатора эмоций на базе T5, подготовка презентации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Лилиом Елизавета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 Scientist, 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NLP Engineer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аугментация данных, тестирование разных подходов к расширению базового набора данных, балансировка классов, тестирование моделей Paraphrasing, оптимизация baseline решения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Карнюшин Виталий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MLOps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развертывание модели, подготовка инфраструктуры для инференса, сравнительный анализ инференс-серверов, оформление репозитория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Основные характеристики задачи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{42A0E75D-9C7A-4637-BAE2-43CD29359386}</a:tableStyleId>
              </a:tblPr>
              <a:tblGrid>
                <a:gridCol w="2912425"/>
                <a:gridCol w="5608175"/>
              </a:tblGrid>
              <a:tr h="41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Задача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Классификация эмоций в текстах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Язык текстов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Русский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Тип задачи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Multi-class + Multi-label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Тип модели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LM (до 1 млрд параметров)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Оцениваемая метрика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F1-score (weighted)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Количество классов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 (anger, disgust, fear, joy, sadness, surprise, neutral)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Домен данных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Транскрибированные тексты (ASR)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Особенности домена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Отсутствие пунктуации и капитализации, ошибки транскрибации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1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Стек технологий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pytorch, transformers, huggingface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Оригинальный датасет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Датасет состоит из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434343"/>
                </a:solidFill>
              </a:rPr>
              <a:t>train</a:t>
            </a:r>
            <a:r>
              <a:rPr lang="ru" sz="1400">
                <a:solidFill>
                  <a:srgbClr val="434343"/>
                </a:solidFill>
              </a:rPr>
              <a:t>: 43410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434343"/>
                </a:solidFill>
              </a:rPr>
              <a:t>validation</a:t>
            </a:r>
            <a:r>
              <a:rPr lang="ru" sz="1400">
                <a:solidFill>
                  <a:srgbClr val="434343"/>
                </a:solidFill>
              </a:rPr>
              <a:t>: 5426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434343"/>
                </a:solidFill>
              </a:rPr>
              <a:t>test</a:t>
            </a:r>
            <a:r>
              <a:rPr lang="ru" sz="1400">
                <a:solidFill>
                  <a:srgbClr val="434343"/>
                </a:solidFill>
              </a:rPr>
              <a:t>: 8742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Было замечено, что предоставленный датасет является переводом англоязычного датасета на 28 эмоций – </a:t>
            </a:r>
            <a:r>
              <a:rPr i="1" lang="ru" sz="1400" u="sng">
                <a:solidFill>
                  <a:schemeClr val="hlink"/>
                </a:solidFill>
                <a:hlinkClick r:id="rId3"/>
              </a:rPr>
              <a:t>GoEmotions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Поэтому часть </a:t>
            </a:r>
            <a:r>
              <a:rPr lang="ru" sz="1400">
                <a:solidFill>
                  <a:srgbClr val="434343"/>
                </a:solidFill>
              </a:rPr>
              <a:t>русскоязычных</a:t>
            </a:r>
            <a:r>
              <a:rPr lang="ru" sz="1400">
                <a:solidFill>
                  <a:srgbClr val="434343"/>
                </a:solidFill>
              </a:rPr>
              <a:t> предложения выглядят своеобразно: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i="1" lang="ru" sz="1400">
                <a:solidFill>
                  <a:srgbClr val="434343"/>
                </a:solidFill>
              </a:rPr>
              <a:t>Dirty Southern Wankers</a:t>
            </a:r>
            <a:r>
              <a:rPr lang="ru" sz="1400">
                <a:solidFill>
                  <a:srgbClr val="434343"/>
                </a:solidFill>
              </a:rPr>
              <a:t> —&gt; </a:t>
            </a:r>
            <a:r>
              <a:rPr i="1" lang="ru" sz="1400">
                <a:solidFill>
                  <a:srgbClr val="434343"/>
                </a:solidFill>
              </a:rPr>
              <a:t>Грязные южные дрочники</a:t>
            </a:r>
            <a:endParaRPr i="1"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i="1" lang="ru" sz="1400">
                <a:solidFill>
                  <a:srgbClr val="434343"/>
                </a:solidFill>
              </a:rPr>
              <a:t>WHY THE FUCK IS BAYLESS ISOING</a:t>
            </a:r>
            <a:r>
              <a:rPr lang="ru" sz="1400">
                <a:solidFill>
                  <a:srgbClr val="434343"/>
                </a:solidFill>
              </a:rPr>
              <a:t> —&gt; </a:t>
            </a:r>
            <a:r>
              <a:rPr i="1" lang="ru" sz="1400">
                <a:solidFill>
                  <a:srgbClr val="434343"/>
                </a:solidFill>
              </a:rPr>
              <a:t>КАКОГО НАХРАНА БЭЙЛЕССКАЯ ИЗОИНЦИЯ?</a:t>
            </a:r>
            <a:endParaRPr i="1"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i="1" lang="ru" sz="1400">
                <a:solidFill>
                  <a:srgbClr val="434343"/>
                </a:solidFill>
              </a:rPr>
              <a:t>Sack, shaft, and tip. The trifecta</a:t>
            </a:r>
            <a:r>
              <a:rPr lang="ru" sz="1400">
                <a:solidFill>
                  <a:srgbClr val="434343"/>
                </a:solidFill>
              </a:rPr>
              <a:t>. —&gt; </a:t>
            </a:r>
            <a:r>
              <a:rPr i="1" lang="ru" sz="1400">
                <a:solidFill>
                  <a:srgbClr val="434343"/>
                </a:solidFill>
              </a:rPr>
              <a:t>Мешок, стержень и наконечник. Трифекта.</a:t>
            </a:r>
            <a:endParaRPr i="1"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ru" sz="1400">
                <a:solidFill>
                  <a:srgbClr val="434343"/>
                </a:solidFill>
              </a:rPr>
              <a:t>и т.д.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Датасет на русском изначально имеет ряд погрешностей, поэтому наша основная цель – приблизиться к 0.6 на тестовых данных.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Сравнение переводов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{42A0E75D-9C7A-4637-BAE2-43CD29359386}</a:tableStyleId>
              </a:tblPr>
              <a:tblGrid>
                <a:gridCol w="2840200"/>
                <a:gridCol w="2840200"/>
                <a:gridCol w="2840200"/>
              </a:tblGrid>
              <a:tr h="682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Текст на английском GoEmotions</a:t>
                      </a:r>
                      <a:endParaRPr b="1"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Перевод от Криптонита</a:t>
                      </a:r>
                      <a:endParaRPr b="1"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Перевод от Helsinki-NLP</a:t>
                      </a:r>
                      <a:endParaRPr b="1"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559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My favourite food is anything I didn't have to cook myself.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Моя любимая еда — это все, что мне не приходилось готовить самому.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Моя любимая еда - это то, что мне не нужно было готовить самому.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87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Now if he does off himself, everyone will think hes having a laugh screwing with people instead of actually dead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Теперь, если он покончит с собой, все будут думать, что он смеется, трахая людей, а не на самом деле мертв.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А теперь, если он сойдет с ума, все подумают, что он смеется над людьми вместо того, чтобы умереть.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528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WHY THE FUCK IS BAYLESS ISOING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КАКОГО НАХРАНА БЭЙЛЕССКАЯ ИЗОИНЦИЯ?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Почему </a:t>
                      </a:r>
                      <a:r>
                        <a:rPr b="1"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censored</a:t>
                      </a: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хреново изображается?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 make her feel threatened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Чтобы она почувствовала угрозу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Чтобы она чувствовала себя под угрозой.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405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Dirty Southern Wankers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Грязные южные дрочники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Грязные южные петухи</a:t>
                      </a:r>
                      <a:endParaRPr sz="120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RoadMap проекта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311700" y="1170675"/>
            <a:ext cx="2310600" cy="73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тестирование моделей на оригинальном датасете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311700" y="3244750"/>
            <a:ext cx="2310600" cy="73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аугментация данных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11700" y="2213613"/>
            <a:ext cx="2310600" cy="73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EDA и поиск новых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данных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3416700" y="2729200"/>
            <a:ext cx="2310600" cy="73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тестирование baseline модели на новых данных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6521700" y="2729200"/>
            <a:ext cx="2310600" cy="73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тестирование лучшей модели на новых данных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2" name="Google Shape;92;p18"/>
          <p:cNvCxnSpPr>
            <a:stCxn id="87" idx="3"/>
            <a:endCxn id="91" idx="0"/>
          </p:cNvCxnSpPr>
          <p:nvPr/>
        </p:nvCxnSpPr>
        <p:spPr>
          <a:xfrm>
            <a:off x="2622300" y="1536675"/>
            <a:ext cx="5054700" cy="1192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p18"/>
          <p:cNvCxnSpPr>
            <a:stCxn id="89" idx="3"/>
            <a:endCxn id="90" idx="1"/>
          </p:cNvCxnSpPr>
          <p:nvPr/>
        </p:nvCxnSpPr>
        <p:spPr>
          <a:xfrm>
            <a:off x="2622300" y="2579613"/>
            <a:ext cx="794400" cy="515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4" name="Google Shape;94;p18"/>
          <p:cNvCxnSpPr>
            <a:stCxn id="88" idx="3"/>
            <a:endCxn id="90" idx="1"/>
          </p:cNvCxnSpPr>
          <p:nvPr/>
        </p:nvCxnSpPr>
        <p:spPr>
          <a:xfrm flipH="1" rot="10800000">
            <a:off x="2622300" y="3095350"/>
            <a:ext cx="794400" cy="515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5" name="Google Shape;95;p18"/>
          <p:cNvCxnSpPr>
            <a:stCxn id="90" idx="3"/>
            <a:endCxn id="91" idx="1"/>
          </p:cNvCxnSpPr>
          <p:nvPr/>
        </p:nvCxnSpPr>
        <p:spPr>
          <a:xfrm>
            <a:off x="5727300" y="3095200"/>
            <a:ext cx="794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6" name="Google Shape;96;p18"/>
          <p:cNvSpPr/>
          <p:nvPr/>
        </p:nvSpPr>
        <p:spPr>
          <a:xfrm>
            <a:off x="311500" y="4275900"/>
            <a:ext cx="2310600" cy="73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MLOps задачи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521700" y="4275900"/>
            <a:ext cx="2310600" cy="73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развертывание итоговой модели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8" name="Google Shape;98;p18"/>
          <p:cNvCxnSpPr>
            <a:stCxn id="91" idx="2"/>
            <a:endCxn id="97" idx="0"/>
          </p:cNvCxnSpPr>
          <p:nvPr/>
        </p:nvCxnSpPr>
        <p:spPr>
          <a:xfrm>
            <a:off x="7677000" y="3461200"/>
            <a:ext cx="0" cy="814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8"/>
          <p:cNvCxnSpPr>
            <a:stCxn id="96" idx="3"/>
            <a:endCxn id="97" idx="1"/>
          </p:cNvCxnSpPr>
          <p:nvPr/>
        </p:nvCxnSpPr>
        <p:spPr>
          <a:xfrm>
            <a:off x="2622100" y="4641900"/>
            <a:ext cx="3899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8"/>
          <p:cNvCxnSpPr>
            <a:stCxn id="88" idx="0"/>
            <a:endCxn id="89" idx="2"/>
          </p:cNvCxnSpPr>
          <p:nvPr/>
        </p:nvCxnSpPr>
        <p:spPr>
          <a:xfrm rot="10800000">
            <a:off x="1467000" y="2945650"/>
            <a:ext cx="0" cy="299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одготовка данных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i="1" lang="ru" sz="1400">
                <a:solidFill>
                  <a:srgbClr val="434343"/>
                </a:solidFill>
              </a:rPr>
              <a:t>Exploratory Data Analysis </a:t>
            </a:r>
            <a:r>
              <a:rPr lang="ru" sz="1400">
                <a:solidFill>
                  <a:srgbClr val="434343"/>
                </a:solidFill>
              </a:rPr>
              <a:t>(EDA). </a:t>
            </a:r>
            <a:r>
              <a:rPr lang="ru" sz="1400">
                <a:solidFill>
                  <a:srgbClr val="434343"/>
                </a:solidFill>
              </a:rPr>
              <a:t>Лемматизация и токенизация данных, составление облака слов для оценки ключевых и наиболее частотных слов. Оценка распределения слов по классам.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ru" sz="1400">
                <a:solidFill>
                  <a:srgbClr val="434343"/>
                </a:solidFill>
              </a:rPr>
              <a:t>Аугментация данных за счет двойного перевода </a:t>
            </a:r>
            <a:r>
              <a:rPr i="1" lang="ru" sz="1400">
                <a:solidFill>
                  <a:srgbClr val="434343"/>
                </a:solidFill>
              </a:rPr>
              <a:t>«ru – en – ru»</a:t>
            </a:r>
            <a:r>
              <a:rPr lang="ru" sz="1400">
                <a:solidFill>
                  <a:srgbClr val="434343"/>
                </a:solidFill>
              </a:rPr>
              <a:t>. Использовались модели от </a:t>
            </a:r>
            <a:r>
              <a:rPr i="1" lang="ru" sz="1400">
                <a:solidFill>
                  <a:srgbClr val="434343"/>
                </a:solidFill>
              </a:rPr>
              <a:t>Helsinki-NLP/opus-mt-...-...</a:t>
            </a:r>
            <a:endParaRPr i="1" sz="1400">
              <a:solidFill>
                <a:srgbClr val="43434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i="1" lang="ru" sz="1400">
                <a:solidFill>
                  <a:srgbClr val="434343"/>
                </a:solidFill>
              </a:rPr>
              <a:t>fear &amp; disgust: </a:t>
            </a:r>
            <a:r>
              <a:rPr lang="ru" sz="1400">
                <a:solidFill>
                  <a:srgbClr val="434343"/>
                </a:solidFill>
              </a:rPr>
              <a:t>43410 -&gt; 44707</a:t>
            </a:r>
            <a:endParaRPr sz="1400">
              <a:solidFill>
                <a:srgbClr val="43434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i="1" lang="ru" sz="1400">
                <a:solidFill>
                  <a:srgbClr val="434343"/>
                </a:solidFill>
              </a:rPr>
              <a:t>anger &amp; fear &amp; disgust &amp; sadness &amp; surprise</a:t>
            </a:r>
            <a:r>
              <a:rPr lang="ru" sz="1400">
                <a:solidFill>
                  <a:srgbClr val="434343"/>
                </a:solidFill>
              </a:rPr>
              <a:t>: 43410 -&gt; 50745</a:t>
            </a:r>
            <a:endParaRPr i="1"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25" y="2748300"/>
            <a:ext cx="3577700" cy="239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921" l="1263" r="0" t="0"/>
          <a:stretch/>
        </p:blipFill>
        <p:spPr>
          <a:xfrm>
            <a:off x="4999425" y="2748300"/>
            <a:ext cx="3577701" cy="2392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9"/>
          <p:cNvCxnSpPr>
            <a:stCxn id="107" idx="3"/>
            <a:endCxn id="108" idx="1"/>
          </p:cNvCxnSpPr>
          <p:nvPr/>
        </p:nvCxnSpPr>
        <p:spPr>
          <a:xfrm>
            <a:off x="4196026" y="3944324"/>
            <a:ext cx="803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Подготовка данных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ru" sz="1400">
                <a:solidFill>
                  <a:srgbClr val="434343"/>
                </a:solidFill>
              </a:rPr>
              <a:t>Поиск новых датасетов и </a:t>
            </a:r>
            <a:br>
              <a:rPr lang="ru" sz="1400">
                <a:solidFill>
                  <a:srgbClr val="434343"/>
                </a:solidFill>
              </a:rPr>
            </a:br>
            <a:r>
              <a:rPr lang="ru" sz="1400">
                <a:solidFill>
                  <a:srgbClr val="434343"/>
                </a:solidFill>
              </a:rPr>
              <a:t>их апробация на baseline модели. </a:t>
            </a:r>
            <a:br>
              <a:rPr lang="ru" sz="1400">
                <a:solidFill>
                  <a:srgbClr val="434343"/>
                </a:solidFill>
              </a:rPr>
            </a:br>
            <a:r>
              <a:rPr lang="ru" sz="1400">
                <a:solidFill>
                  <a:srgbClr val="434343"/>
                </a:solidFill>
              </a:rPr>
              <a:t>В итоге был взят датасет с </a:t>
            </a:r>
            <a:r>
              <a:rPr lang="ru" sz="1400" u="sng">
                <a:solidFill>
                  <a:schemeClr val="hlink"/>
                </a:solidFill>
                <a:hlinkClick r:id="rId3"/>
              </a:rPr>
              <a:t>твитами</a:t>
            </a:r>
            <a:br>
              <a:rPr lang="ru" sz="1400">
                <a:solidFill>
                  <a:srgbClr val="434343"/>
                </a:solidFill>
              </a:rPr>
            </a:br>
            <a:r>
              <a:rPr lang="ru" sz="1400">
                <a:solidFill>
                  <a:srgbClr val="434343"/>
                </a:solidFill>
              </a:rPr>
              <a:t>на английском языке:</a:t>
            </a:r>
            <a:endParaRPr sz="1400">
              <a:solidFill>
                <a:srgbClr val="434343"/>
              </a:solidFill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000000"/>
                </a:solidFill>
              </a:rPr>
              <a:t>sadness</a:t>
            </a:r>
            <a:r>
              <a:rPr lang="ru" sz="1400">
                <a:solidFill>
                  <a:srgbClr val="000000"/>
                </a:solidFill>
              </a:rPr>
              <a:t>: 5165</a:t>
            </a:r>
            <a:endParaRPr sz="14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000000"/>
                </a:solidFill>
              </a:rPr>
              <a:t>surprise</a:t>
            </a:r>
            <a:r>
              <a:rPr lang="ru" sz="1400">
                <a:solidFill>
                  <a:srgbClr val="000000"/>
                </a:solidFill>
              </a:rPr>
              <a:t>: 2187</a:t>
            </a:r>
            <a:br>
              <a:rPr lang="ru" sz="1400">
                <a:solidFill>
                  <a:srgbClr val="000000"/>
                </a:solidFill>
              </a:rPr>
            </a:br>
            <a:r>
              <a:rPr lang="ru" sz="1400">
                <a:solidFill>
                  <a:srgbClr val="000000"/>
                </a:solidFill>
              </a:rPr>
              <a:t>	</a:t>
            </a:r>
            <a:r>
              <a:rPr i="1" lang="ru" sz="1400">
                <a:solidFill>
                  <a:srgbClr val="000000"/>
                </a:solidFill>
              </a:rPr>
              <a:t>anger</a:t>
            </a:r>
            <a:r>
              <a:rPr lang="ru" sz="1400">
                <a:solidFill>
                  <a:srgbClr val="000000"/>
                </a:solidFill>
              </a:rPr>
              <a:t>: 110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Для перевода использовалась </a:t>
            </a:r>
            <a:br>
              <a:rPr lang="ru" sz="1400">
                <a:solidFill>
                  <a:srgbClr val="434343"/>
                </a:solidFill>
              </a:rPr>
            </a:br>
            <a:r>
              <a:rPr lang="ru" sz="1400">
                <a:solidFill>
                  <a:srgbClr val="434343"/>
                </a:solidFill>
              </a:rPr>
              <a:t>модель от </a:t>
            </a:r>
            <a:r>
              <a:rPr i="1" lang="ru" sz="1400">
                <a:solidFill>
                  <a:srgbClr val="434343"/>
                </a:solidFill>
              </a:rPr>
              <a:t>Helsinki-NLP.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434343"/>
                </a:solidFill>
              </a:rPr>
              <a:t>Это позволило увеличить</a:t>
            </a:r>
            <a:br>
              <a:rPr lang="ru" sz="1400">
                <a:solidFill>
                  <a:srgbClr val="434343"/>
                </a:solidFill>
              </a:rPr>
            </a:br>
            <a:r>
              <a:rPr lang="ru" sz="1400">
                <a:solidFill>
                  <a:srgbClr val="434343"/>
                </a:solidFill>
              </a:rPr>
              <a:t>тренировочный датасет до 58204.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660" y="1152475"/>
            <a:ext cx="512463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Модели от ai-forever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331350" y="13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{42A0E75D-9C7A-4637-BAE2-43CD29359386}</a:tableStyleId>
              </a:tblPr>
              <a:tblGrid>
                <a:gridCol w="2120325"/>
                <a:gridCol w="2120325"/>
                <a:gridCol w="2120325"/>
                <a:gridCol w="2120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Модели от ai-forever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 Parameters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Training Data Volume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Tokenizer</a:t>
                      </a:r>
                      <a:endParaRPr b="1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ruBert-base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178 M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 GB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BPE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ruBert-large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427 M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 GB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BPE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ruRoberta-large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355 M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250 GB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BBPE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ruT5-base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222 M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300 GB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BPE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ruT5-large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737 M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300 GB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BPE</a:t>
                      </a:r>
                      <a:endParaRPr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