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71" r:id="rId6"/>
    <p:sldId id="270" r:id="rId7"/>
    <p:sldId id="272" r:id="rId8"/>
    <p:sldId id="273" r:id="rId9"/>
    <p:sldId id="259" r:id="rId10"/>
    <p:sldId id="257" r:id="rId11"/>
    <p:sldId id="275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>
        <p:scale>
          <a:sx n="67" d="100"/>
          <a:sy n="67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5F2E-DFD1-46B6-A1AB-79FAA15AA46D}" type="datetimeFigureOut">
              <a:rPr lang="en-IE" smtClean="0"/>
              <a:t>21/07/2018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B8E7-9B50-4086-B68A-2BDA8F55EB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804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5F2E-DFD1-46B6-A1AB-79FAA15AA46D}" type="datetimeFigureOut">
              <a:rPr lang="en-IE" smtClean="0"/>
              <a:t>21/07/2018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B8E7-9B50-4086-B68A-2BDA8F55EB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592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5F2E-DFD1-46B6-A1AB-79FAA15AA46D}" type="datetimeFigureOut">
              <a:rPr lang="en-IE" smtClean="0"/>
              <a:t>21/07/2018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B8E7-9B50-4086-B68A-2BDA8F55EB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724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5F2E-DFD1-46B6-A1AB-79FAA15AA46D}" type="datetimeFigureOut">
              <a:rPr lang="en-IE" smtClean="0"/>
              <a:t>21/07/2018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B8E7-9B50-4086-B68A-2BDA8F55EB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0763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5F2E-DFD1-46B6-A1AB-79FAA15AA46D}" type="datetimeFigureOut">
              <a:rPr lang="en-IE" smtClean="0"/>
              <a:t>21/07/2018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B8E7-9B50-4086-B68A-2BDA8F55EB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4114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5F2E-DFD1-46B6-A1AB-79FAA15AA46D}" type="datetimeFigureOut">
              <a:rPr lang="en-IE" smtClean="0"/>
              <a:t>21/07/2018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B8E7-9B50-4086-B68A-2BDA8F55EB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014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5F2E-DFD1-46B6-A1AB-79FAA15AA46D}" type="datetimeFigureOut">
              <a:rPr lang="en-IE" smtClean="0"/>
              <a:t>21/07/2018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B8E7-9B50-4086-B68A-2BDA8F55EB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2731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5F2E-DFD1-46B6-A1AB-79FAA15AA46D}" type="datetimeFigureOut">
              <a:rPr lang="en-IE" smtClean="0"/>
              <a:t>21/07/2018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B8E7-9B50-4086-B68A-2BDA8F55EB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0849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5F2E-DFD1-46B6-A1AB-79FAA15AA46D}" type="datetimeFigureOut">
              <a:rPr lang="en-IE" smtClean="0"/>
              <a:t>21/07/2018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B8E7-9B50-4086-B68A-2BDA8F55EB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451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5F2E-DFD1-46B6-A1AB-79FAA15AA46D}" type="datetimeFigureOut">
              <a:rPr lang="en-IE" smtClean="0"/>
              <a:t>21/07/2018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6D6B8E7-9B50-4086-B68A-2BDA8F55EB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542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5F2E-DFD1-46B6-A1AB-79FAA15AA46D}" type="datetimeFigureOut">
              <a:rPr lang="en-IE" smtClean="0"/>
              <a:t>21/07/2018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B8E7-9B50-4086-B68A-2BDA8F55EB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144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5F2E-DFD1-46B6-A1AB-79FAA15AA46D}" type="datetimeFigureOut">
              <a:rPr lang="en-IE" smtClean="0"/>
              <a:t>21/07/2018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B8E7-9B50-4086-B68A-2BDA8F55EB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539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5F2E-DFD1-46B6-A1AB-79FAA15AA46D}" type="datetimeFigureOut">
              <a:rPr lang="en-IE" smtClean="0"/>
              <a:t>21/07/2018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B8E7-9B50-4086-B68A-2BDA8F55EB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87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5F2E-DFD1-46B6-A1AB-79FAA15AA46D}" type="datetimeFigureOut">
              <a:rPr lang="en-IE" smtClean="0"/>
              <a:t>21/07/2018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B8E7-9B50-4086-B68A-2BDA8F55EB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976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5F2E-DFD1-46B6-A1AB-79FAA15AA46D}" type="datetimeFigureOut">
              <a:rPr lang="en-IE" smtClean="0"/>
              <a:t>21/07/2018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B8E7-9B50-4086-B68A-2BDA8F55EB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726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5F2E-DFD1-46B6-A1AB-79FAA15AA46D}" type="datetimeFigureOut">
              <a:rPr lang="en-IE" smtClean="0"/>
              <a:t>21/07/2018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B8E7-9B50-4086-B68A-2BDA8F55EB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877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5F2E-DFD1-46B6-A1AB-79FAA15AA46D}" type="datetimeFigureOut">
              <a:rPr lang="en-IE" smtClean="0"/>
              <a:t>21/07/2018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B8E7-9B50-4086-B68A-2BDA8F55EB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003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285F2E-DFD1-46B6-A1AB-79FAA15AA46D}" type="datetimeFigureOut">
              <a:rPr lang="en-IE" smtClean="0"/>
              <a:t>21/07/2018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D6B8E7-9B50-4086-B68A-2BDA8F55EB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13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Review Insights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Amsterdam</a:t>
            </a:r>
          </a:p>
          <a:p>
            <a:r>
              <a:rPr lang="en-US" dirty="0" smtClean="0"/>
              <a:t>July 24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</a:p>
          <a:p>
            <a:r>
              <a:rPr lang="en-US" dirty="0" smtClean="0"/>
              <a:t>Kuanysh Italmassov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0394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92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Amazon Revenue &amp; Profit</a:t>
            </a:r>
            <a:endParaRPr lang="en-IE" sz="4000" dirty="0"/>
          </a:p>
        </p:txBody>
      </p:sp>
      <p:pic>
        <p:nvPicPr>
          <p:cNvPr id="1026" name="Picture 2" descr="US Tech Top-10 - 2 Amazon - Revenues and Profits 2012 to 20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62025"/>
            <a:ext cx="5132479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6543679"/>
            <a:ext cx="50385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50" i="1" dirty="0" smtClean="0"/>
              <a:t>Source: https://revenuesandprofits.com/amazon-revenues-profits-analysis-2017-update/</a:t>
            </a:r>
            <a:endParaRPr lang="en-IE" sz="105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157788"/>
            <a:ext cx="513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Strong </a:t>
            </a:r>
            <a:r>
              <a:rPr lang="en-US" b="1" dirty="0"/>
              <a:t>growth</a:t>
            </a:r>
            <a:r>
              <a:rPr lang="en-US" dirty="0"/>
              <a:t> </a:t>
            </a:r>
            <a:r>
              <a:rPr lang="en-US" dirty="0" smtClean="0"/>
              <a:t>of revenue </a:t>
            </a:r>
            <a:r>
              <a:rPr lang="en-US" dirty="0"/>
              <a:t>and </a:t>
            </a:r>
            <a:r>
              <a:rPr lang="en-US" dirty="0" smtClean="0"/>
              <a:t>profit margin over</a:t>
            </a:r>
            <a:endParaRPr lang="en-IE" dirty="0"/>
          </a:p>
        </p:txBody>
      </p:sp>
      <p:pic>
        <p:nvPicPr>
          <p:cNvPr id="3" name="Picture 2" descr="Amazon Costs and Profits Margins 20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47" y="962025"/>
            <a:ext cx="563983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21321" y="5157788"/>
            <a:ext cx="513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Sustainable </a:t>
            </a:r>
            <a:r>
              <a:rPr lang="en-US" dirty="0" smtClean="0"/>
              <a:t>gross profit margin of 35.1%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62706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92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Distribution of Ratings</a:t>
            </a:r>
            <a:endParaRPr lang="en-IE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543679"/>
            <a:ext cx="50385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50" i="1" dirty="0" smtClean="0"/>
              <a:t>Source: https://revenuesandprofits.com/amazon-revenues-profits-analysis-2017-update/</a:t>
            </a:r>
            <a:endParaRPr lang="en-IE" sz="105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7" y="1128712"/>
            <a:ext cx="5641566" cy="43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42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Analysis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1484311" y="5985164"/>
            <a:ext cx="32704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Source: </a:t>
            </a:r>
            <a:r>
              <a:rPr lang="en-IE" sz="1050" i="1" dirty="0"/>
              <a:t>http://minimaxir.com/2014/06/reviewing-reviews</a:t>
            </a:r>
            <a:r>
              <a:rPr lang="en-IE" sz="1050" i="1" dirty="0" smtClean="0"/>
              <a:t>/</a:t>
            </a:r>
            <a:endParaRPr lang="en-IE" sz="1050" i="1" dirty="0"/>
          </a:p>
        </p:txBody>
      </p:sp>
      <p:pic>
        <p:nvPicPr>
          <p:cNvPr id="1026" name="Picture 2" descr="http://minimaxir.com/img/amazon/amzn-basic-score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116336"/>
            <a:ext cx="4899819" cy="367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inimaxir.com/img/amazon/amzn-basic-time-ratin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75" y="2088356"/>
            <a:ext cx="4937125" cy="370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87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Analysis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1484311" y="5985164"/>
            <a:ext cx="32704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Source: </a:t>
            </a:r>
            <a:r>
              <a:rPr lang="en-IE" sz="1050" i="1" dirty="0"/>
              <a:t>http://minimaxir.com/2014/06/reviewing-reviews</a:t>
            </a:r>
            <a:r>
              <a:rPr lang="en-IE" sz="1050" i="1" dirty="0" smtClean="0"/>
              <a:t>/</a:t>
            </a:r>
            <a:endParaRPr lang="en-IE" sz="1050" i="1" dirty="0"/>
          </a:p>
        </p:txBody>
      </p:sp>
      <p:pic>
        <p:nvPicPr>
          <p:cNvPr id="2050" name="Picture 2" descr="http://minimaxir.com/img/amazon/amzn-basic-helpful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644" y="2667000"/>
            <a:ext cx="4165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minimaxir.com/img/amazon/amzn-basic-length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667000"/>
            <a:ext cx="4165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02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Analysis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1484311" y="5985164"/>
            <a:ext cx="32704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Source: </a:t>
            </a:r>
            <a:r>
              <a:rPr lang="en-IE" sz="1050" i="1" dirty="0"/>
              <a:t>http://minimaxir.com/2014/06/reviewing-reviews</a:t>
            </a:r>
            <a:r>
              <a:rPr lang="en-IE" sz="1050" i="1" dirty="0" smtClean="0"/>
              <a:t>/</a:t>
            </a:r>
            <a:endParaRPr lang="en-IE" sz="1050" i="1" dirty="0"/>
          </a:p>
        </p:txBody>
      </p:sp>
      <p:pic>
        <p:nvPicPr>
          <p:cNvPr id="3074" name="Picture 2" descr="http://minimaxir.com/img/amazon/amzn-product-price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644" y="2667000"/>
            <a:ext cx="4165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However, there’s no statistical correlation between the price of a product and the number of reviews it receives.</a:t>
            </a:r>
          </a:p>
        </p:txBody>
      </p:sp>
    </p:spTree>
    <p:extLst>
      <p:ext uri="{BB962C8B-B14F-4D97-AF65-F5344CB8AC3E}">
        <p14:creationId xmlns:p14="http://schemas.microsoft.com/office/powerpoint/2010/main" val="116891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Analysis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1484311" y="5985164"/>
            <a:ext cx="32704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Source: </a:t>
            </a:r>
            <a:r>
              <a:rPr lang="en-IE" sz="1050" i="1" dirty="0"/>
              <a:t>http://minimaxir.com/2014/06/reviewing-reviews</a:t>
            </a:r>
            <a:r>
              <a:rPr lang="en-IE" sz="1050" i="1" dirty="0" smtClean="0"/>
              <a:t>/</a:t>
            </a:r>
            <a:endParaRPr lang="en-IE" sz="105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This relationship is logarithmic with a relatively good correlation (r = 0.29), and it shows that reviewers put more time and effort into reviewing products which are worth more.</a:t>
            </a:r>
          </a:p>
        </p:txBody>
      </p:sp>
      <p:pic>
        <p:nvPicPr>
          <p:cNvPr id="4098" name="Picture 2" descr="http://minimaxir.com/img/amazon/amzn-product-price-length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644" y="2667000"/>
            <a:ext cx="4165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519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Analysis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1484311" y="5985164"/>
            <a:ext cx="32704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Source: </a:t>
            </a:r>
            <a:r>
              <a:rPr lang="en-IE" sz="1050" i="1" dirty="0"/>
              <a:t>http://minimaxir.com/2014/06/reviewing-reviews</a:t>
            </a:r>
            <a:r>
              <a:rPr lang="en-IE" sz="1050" i="1" dirty="0" smtClean="0"/>
              <a:t>/</a:t>
            </a:r>
            <a:endParaRPr lang="en-IE" sz="105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What about the average helpfulness of the reviews written by a single reviewer? If a reviewer has enjoyed Amazon enough such that they make 5 or more reviews, chances are that their reviews are high quality</a:t>
            </a:r>
            <a:r>
              <a:rPr lang="en-IE" dirty="0" smtClean="0"/>
              <a:t>.</a:t>
            </a:r>
            <a:endParaRPr lang="en-IE" dirty="0"/>
          </a:p>
        </p:txBody>
      </p:sp>
      <p:pic>
        <p:nvPicPr>
          <p:cNvPr id="5122" name="Picture 2" descr="http://minimaxir.com/img/amazon/amzn-reviewer-helpfulness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644" y="2667000"/>
            <a:ext cx="4165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67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Analysis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1484311" y="5985164"/>
            <a:ext cx="32704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Source: </a:t>
            </a:r>
            <a:r>
              <a:rPr lang="en-IE" sz="1050" i="1" dirty="0"/>
              <a:t>http://minimaxir.com/2014/06/reviewing-reviews</a:t>
            </a:r>
            <a:r>
              <a:rPr lang="en-IE" sz="1050" i="1" dirty="0" smtClean="0"/>
              <a:t>/</a:t>
            </a:r>
            <a:endParaRPr lang="en-IE" sz="105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E" dirty="0"/>
              <a:t>As the chart shows, there’s a good positive correlation (r = 0.27) between rating and helpfulness, with a discernible cluster at the top. However, I don’t think it’s a causal relationship. Reviewers who give a product a 4 - 5 star rating are more passionate about the product and likely to write better reviews than someone who writes a 1 - 2 star “this product sucks and you suck too!” review</a:t>
            </a:r>
            <a:r>
              <a:rPr lang="en-IE" dirty="0" smtClean="0"/>
              <a:t>.</a:t>
            </a:r>
            <a:endParaRPr lang="en-IE" dirty="0"/>
          </a:p>
        </p:txBody>
      </p:sp>
      <p:pic>
        <p:nvPicPr>
          <p:cNvPr id="6148" name="Picture 4" descr="http://minimaxir.com/img/amazon/amzn-reviewer-count-score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644" y="2667000"/>
            <a:ext cx="4165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938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Analysis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1484311" y="5985164"/>
            <a:ext cx="32704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Source: </a:t>
            </a:r>
            <a:r>
              <a:rPr lang="en-IE" sz="1050" i="1" dirty="0"/>
              <a:t>http://minimaxir.com/2014/06/reviewing-reviews</a:t>
            </a:r>
            <a:r>
              <a:rPr lang="en-IE" sz="1050" i="1" dirty="0" smtClean="0"/>
              <a:t>/</a:t>
            </a:r>
            <a:endParaRPr lang="en-IE" sz="105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E" dirty="0"/>
              <a:t>Again, there’s a good positive correlation (r = 0.26) between average helpfulness and average length, which the trend line supports. (the dip at the end is caused by the high amount of low-character reviews). All the longer reviews have high helpfulness; there are very, very few unhelpful reviews that are also long.</a:t>
            </a:r>
          </a:p>
        </p:txBody>
      </p:sp>
      <p:pic>
        <p:nvPicPr>
          <p:cNvPr id="7170" name="Picture 2" descr="http://minimaxir.com/img/amazon/amzn-reviewer-helpful-length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644" y="2667000"/>
            <a:ext cx="4165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853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01753"/>
            <a:ext cx="10018713" cy="76981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Objective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Analyze products reviews at </a:t>
            </a:r>
            <a:r>
              <a:rPr lang="en-US" sz="3200" dirty="0"/>
              <a:t>Amazon </a:t>
            </a:r>
            <a:r>
              <a:rPr lang="en-US" sz="3200" dirty="0" smtClean="0"/>
              <a:t>and its application in business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89953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01752"/>
            <a:ext cx="10018713" cy="784097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Product reviews at glance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607967" y="1995482"/>
            <a:ext cx="4895056" cy="4748218"/>
          </a:xfrm>
        </p:spPr>
        <p:txBody>
          <a:bodyPr anchor="t" anchorCtr="0">
            <a:noAutofit/>
          </a:bodyPr>
          <a:lstStyle/>
          <a:p>
            <a:r>
              <a:rPr lang="en-US" sz="2400" dirty="0" smtClean="0"/>
              <a:t>93</a:t>
            </a:r>
            <a:r>
              <a:rPr lang="en-US" sz="2400" dirty="0"/>
              <a:t>% of products have </a:t>
            </a:r>
            <a:r>
              <a:rPr lang="en-US" sz="2400" dirty="0" smtClean="0"/>
              <a:t>at least 1 review, 24% have 5 and more reviews</a:t>
            </a:r>
            <a:endParaRPr lang="en-US" sz="2400" dirty="0"/>
          </a:p>
          <a:p>
            <a:r>
              <a:rPr lang="en-US" sz="2400" dirty="0" smtClean="0"/>
              <a:t>Over 2 million products have 5 or more reviews</a:t>
            </a:r>
          </a:p>
          <a:p>
            <a:r>
              <a:rPr lang="en-US" sz="2400" dirty="0" smtClean="0"/>
              <a:t>Average review is 4.21 points, with 58% of reviews being 5 stars</a:t>
            </a:r>
          </a:p>
          <a:p>
            <a:r>
              <a:rPr lang="en-US" sz="2400" dirty="0" smtClean="0"/>
              <a:t>Category with highest average rating is Music (4.43), lowest is Appliances(3.27)</a:t>
            </a:r>
          </a:p>
        </p:txBody>
      </p:sp>
      <p:pic>
        <p:nvPicPr>
          <p:cNvPr id="7" name="Picture 2" descr="http://minimaxir.com/img/amazon/ore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2" y="1952625"/>
            <a:ext cx="5881273" cy="267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minimaxir.com/img/amazon/amazon-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2" y="4633908"/>
            <a:ext cx="5881273" cy="199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2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97751"/>
            <a:ext cx="10018713" cy="700088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/>
              <a:t>Sales</a:t>
            </a:r>
            <a:r>
              <a:rPr lang="en-US" dirty="0" smtClean="0"/>
              <a:t> ranking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84310" y="4976809"/>
            <a:ext cx="10018714" cy="1223962"/>
          </a:xfrm>
        </p:spPr>
        <p:txBody>
          <a:bodyPr anchor="t" anchorCtr="0">
            <a:normAutofit/>
          </a:bodyPr>
          <a:lstStyle/>
          <a:p>
            <a:r>
              <a:rPr lang="en-US" dirty="0" smtClean="0"/>
              <a:t>On average the higher the average review is the higher is sales ranks product appears</a:t>
            </a:r>
          </a:p>
          <a:p>
            <a:r>
              <a:rPr lang="en-US" dirty="0" smtClean="0"/>
              <a:t>On average 1 point of review gains additional 1.6% in sales ranks, when accounting for price*</a:t>
            </a:r>
          </a:p>
          <a:p>
            <a:r>
              <a:rPr lang="en-US" dirty="0" smtClean="0"/>
              <a:t>If reviews are helpful they are associated with higher sales rank</a:t>
            </a:r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2014534" y="6157907"/>
            <a:ext cx="5738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*Linear regression model: Rank Percentile ~ Category Price Percentile + Average Review</a:t>
            </a:r>
            <a:endParaRPr lang="en-IE" sz="1200" i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5"/>
          <a:stretch/>
        </p:blipFill>
        <p:spPr>
          <a:xfrm>
            <a:off x="1484310" y="1382973"/>
            <a:ext cx="7865350" cy="36433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285750" y="160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17" name="TextBox 16"/>
          <p:cNvSpPr txBox="1"/>
          <p:nvPr/>
        </p:nvSpPr>
        <p:spPr>
          <a:xfrm>
            <a:off x="1986262" y="949884"/>
            <a:ext cx="365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Products without “helpful“ reviews</a:t>
            </a:r>
            <a:endParaRPr lang="en-IE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747049" y="949884"/>
            <a:ext cx="332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Products with “helpful“ reviews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40960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97751"/>
            <a:ext cx="10018713" cy="700088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Price level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84310" y="5205417"/>
            <a:ext cx="10018714" cy="1223962"/>
          </a:xfrm>
        </p:spPr>
        <p:txBody>
          <a:bodyPr anchor="t" anchorCtr="0">
            <a:normAutofit/>
          </a:bodyPr>
          <a:lstStyle/>
          <a:p>
            <a:r>
              <a:rPr lang="en-US" b="1" dirty="0" smtClean="0"/>
              <a:t>No significant evidence</a:t>
            </a:r>
            <a:r>
              <a:rPr lang="en-US" dirty="0" smtClean="0"/>
              <a:t> that higher average review is correlated with higher price</a:t>
            </a:r>
            <a:r>
              <a:rPr lang="en-IE" dirty="0" smtClean="0"/>
              <a:t> both for reviews without feedback and ones that were found</a:t>
            </a:r>
          </a:p>
          <a:p>
            <a:r>
              <a:rPr lang="en-US" dirty="0" smtClean="0"/>
              <a:t>Assumingly it is because price is set independently of reviews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3"/>
          <a:stretch/>
        </p:blipFill>
        <p:spPr>
          <a:xfrm>
            <a:off x="1484310" y="1428750"/>
            <a:ext cx="8198813" cy="38112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6262" y="949884"/>
            <a:ext cx="365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Products without “helpful“ reviews</a:t>
            </a:r>
            <a:endParaRPr lang="en-IE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75649" y="922707"/>
            <a:ext cx="332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Products with “helpful“ reviews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28548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01752"/>
            <a:ext cx="10018713" cy="671515"/>
          </a:xfrm>
        </p:spPr>
        <p:txBody>
          <a:bodyPr anchor="t" anchorCtr="0">
            <a:noAutofit/>
          </a:bodyPr>
          <a:lstStyle/>
          <a:p>
            <a:pPr algn="l"/>
            <a:r>
              <a:rPr lang="en-US" dirty="0" smtClean="0"/>
              <a:t>Bought together products</a:t>
            </a:r>
            <a:endParaRPr lang="en-I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1728896"/>
            <a:ext cx="4416427" cy="451220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728896"/>
            <a:ext cx="4895056" cy="4062304"/>
          </a:xfrm>
        </p:spPr>
        <p:txBody>
          <a:bodyPr anchor="t" anchorCtr="0"/>
          <a:lstStyle/>
          <a:p>
            <a:r>
              <a:rPr lang="en-US" dirty="0" smtClean="0"/>
              <a:t>Products that bought together have minor correlation of their ratings  - 23%</a:t>
            </a:r>
          </a:p>
          <a:p>
            <a:endParaRPr lang="en-US" dirty="0"/>
          </a:p>
          <a:p>
            <a:r>
              <a:rPr lang="en-US" dirty="0" smtClean="0"/>
              <a:t>This is not primary connection between two products as following factors have higher correlation:</a:t>
            </a:r>
          </a:p>
          <a:p>
            <a:pPr lvl="1"/>
            <a:r>
              <a:rPr lang="en-US" dirty="0" smtClean="0"/>
              <a:t>Sales rank in category – 45%</a:t>
            </a:r>
          </a:p>
          <a:p>
            <a:pPr lvl="1"/>
            <a:r>
              <a:rPr lang="en-US" dirty="0" smtClean="0"/>
              <a:t>Price rank in category – 39%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52924" y="1349942"/>
            <a:ext cx="386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Ratings of Products Bought Together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17283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01752"/>
            <a:ext cx="10018713" cy="598361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Summary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71699"/>
            <a:ext cx="10018713" cy="3619501"/>
          </a:xfrm>
        </p:spPr>
        <p:txBody>
          <a:bodyPr anchor="t" anchorCtr="0">
            <a:normAutofit fontScale="92500"/>
          </a:bodyPr>
          <a:lstStyle/>
          <a:p>
            <a:r>
              <a:rPr lang="en-US" dirty="0" smtClean="0"/>
              <a:t>Large Reviews Dataset is extensive source of products evaluation by customers and one of Amazon’s competitive advantages</a:t>
            </a:r>
          </a:p>
          <a:p>
            <a:r>
              <a:rPr lang="en-US" dirty="0" smtClean="0"/>
              <a:t>Average rating is associated with higher place in sales ranking and it could be used as predictor for forecasting demand and stock management</a:t>
            </a:r>
          </a:p>
          <a:p>
            <a:r>
              <a:rPr lang="en-US" dirty="0" smtClean="0"/>
              <a:t>Helpfulness of review is important for product sales rank</a:t>
            </a:r>
          </a:p>
          <a:p>
            <a:r>
              <a:rPr lang="en-US" dirty="0" smtClean="0"/>
              <a:t>Rating is not significantly associated with product price in our business model</a:t>
            </a:r>
          </a:p>
          <a:p>
            <a:r>
              <a:rPr lang="en-US" dirty="0" smtClean="0"/>
              <a:t>Average rating has minor prediction value in identifying product bought together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2720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01752"/>
            <a:ext cx="10018713" cy="655511"/>
          </a:xfrm>
        </p:spPr>
        <p:txBody>
          <a:bodyPr anchor="t" anchorCtr="0">
            <a:noAutofit/>
          </a:bodyPr>
          <a:lstStyle/>
          <a:p>
            <a:pPr algn="l"/>
            <a:r>
              <a:rPr lang="en-US" dirty="0" smtClean="0"/>
              <a:t>Recommendations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71601"/>
            <a:ext cx="10018713" cy="4419600"/>
          </a:xfrm>
        </p:spPr>
        <p:txBody>
          <a:bodyPr anchor="t" anchorCtr="0"/>
          <a:lstStyle/>
          <a:p>
            <a:r>
              <a:rPr lang="en-US" dirty="0" smtClean="0"/>
              <a:t>Consider adding product rating in demand forecast model</a:t>
            </a:r>
          </a:p>
          <a:p>
            <a:endParaRPr lang="en-US" dirty="0" smtClean="0"/>
          </a:p>
          <a:p>
            <a:r>
              <a:rPr lang="en-US" dirty="0"/>
              <a:t>Developing recommendation model, when no data for collaborative filtering, consider adding review ratings together with products sales rank, price rank and others</a:t>
            </a:r>
          </a:p>
          <a:p>
            <a:endParaRPr lang="en-US" dirty="0" smtClean="0"/>
          </a:p>
          <a:p>
            <a:r>
              <a:rPr lang="en-US" dirty="0" smtClean="0"/>
              <a:t>Consider providing minor discount for users when they reviews considered highly helpful. If confirmed build a model that recommends how to change review to be more helpful (NLP with Neural Networks)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8571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4816</TotalTime>
  <Words>713</Words>
  <Application>Microsoft Office PowerPoint</Application>
  <PresentationFormat>Widescreen</PresentationFormat>
  <Paragraphs>68</Paragraphs>
  <Slides>18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Parallax</vt:lpstr>
      <vt:lpstr>Product Review Insights</vt:lpstr>
      <vt:lpstr>Objective</vt:lpstr>
      <vt:lpstr>Product reviews at glance</vt:lpstr>
      <vt:lpstr>Sales ranking</vt:lpstr>
      <vt:lpstr>Price level</vt:lpstr>
      <vt:lpstr>Bought together products</vt:lpstr>
      <vt:lpstr>Summary</vt:lpstr>
      <vt:lpstr>Recommendations</vt:lpstr>
      <vt:lpstr>Backup</vt:lpstr>
      <vt:lpstr>Amazon Revenue &amp; Profit</vt:lpstr>
      <vt:lpstr>Distribution of Ratings</vt:lpstr>
      <vt:lpstr>Previous Analysis</vt:lpstr>
      <vt:lpstr>Previous Analysis</vt:lpstr>
      <vt:lpstr>Previous Analysis</vt:lpstr>
      <vt:lpstr>Previous Analysis</vt:lpstr>
      <vt:lpstr>Previous Analysis</vt:lpstr>
      <vt:lpstr>Previous Analysis</vt:lpstr>
      <vt:lpstr>Previous Analysis</vt:lpstr>
    </vt:vector>
  </TitlesOfParts>
  <Company>JT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Italmassov, Kuanysh</dc:creator>
  <cp:lastModifiedBy>Italmassov, Kuanysh</cp:lastModifiedBy>
  <cp:revision>51</cp:revision>
  <dcterms:created xsi:type="dcterms:W3CDTF">2018-07-18T21:20:27Z</dcterms:created>
  <dcterms:modified xsi:type="dcterms:W3CDTF">2018-07-22T21:58:35Z</dcterms:modified>
</cp:coreProperties>
</file>