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11120" y="237490"/>
            <a:ext cx="3921759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2524" y="226669"/>
            <a:ext cx="5938951" cy="2656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37639" y="1965960"/>
            <a:ext cx="7349490" cy="2879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cmc.usp.br/~posgrad/computacao.html" TargetMode="External"/><Relationship Id="rId3" Type="http://schemas.openxmlformats.org/officeDocument/2006/relationships/hyperlink" Target="http://www.icmc.usp.br/" TargetMode="Externa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cmc.usp.br/~posgrad/computacao.html" TargetMode="Externa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005" rIns="0" bIns="0" rtlCol="0" vert="horz">
            <a:spAutoFit/>
          </a:bodyPr>
          <a:lstStyle/>
          <a:p>
            <a:pPr algn="ctr" marR="5080" indent="12700">
              <a:lnSpc>
                <a:spcPts val="5150"/>
              </a:lnSpc>
              <a:spcBef>
                <a:spcPts val="315"/>
              </a:spcBef>
            </a:pPr>
            <a:r>
              <a:rPr dirty="0" spc="-5"/>
              <a:t>AULA Nº </a:t>
            </a:r>
            <a:r>
              <a:rPr dirty="0"/>
              <a:t>0</a:t>
            </a:r>
            <a:r>
              <a:rPr dirty="0" b="0">
                <a:latin typeface="Arial MT"/>
                <a:cs typeface="Arial MT"/>
              </a:rPr>
              <a:t>5 </a:t>
            </a:r>
            <a:r>
              <a:rPr dirty="0" spc="5" b="0">
                <a:latin typeface="Arial MT"/>
                <a:cs typeface="Arial MT"/>
              </a:rPr>
              <a:t> </a:t>
            </a:r>
            <a:r>
              <a:rPr dirty="0" spc="-5"/>
              <a:t>ADMNISTRAÇÃO</a:t>
            </a:r>
            <a:r>
              <a:rPr dirty="0" spc="5"/>
              <a:t> </a:t>
            </a:r>
            <a:r>
              <a:rPr dirty="0"/>
              <a:t>E </a:t>
            </a:r>
            <a:r>
              <a:rPr dirty="0" spc="5"/>
              <a:t> </a:t>
            </a:r>
            <a:r>
              <a:rPr dirty="0" spc="-10"/>
              <a:t>GERENCIAMENTO</a:t>
            </a:r>
            <a:r>
              <a:rPr dirty="0" spc="-105"/>
              <a:t> </a:t>
            </a:r>
            <a:r>
              <a:rPr dirty="0" spc="-5"/>
              <a:t>DE </a:t>
            </a:r>
            <a:r>
              <a:rPr dirty="0" spc="-1205"/>
              <a:t> </a:t>
            </a:r>
            <a:r>
              <a:rPr dirty="0" spc="-5"/>
              <a:t>REDES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07689" y="3215639"/>
            <a:ext cx="6014720" cy="1290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5" b="1">
                <a:latin typeface="Arial"/>
                <a:cs typeface="Arial"/>
              </a:rPr>
              <a:t>Servidor</a:t>
            </a:r>
            <a:r>
              <a:rPr dirty="0" sz="3500" spc="-50" b="1">
                <a:latin typeface="Arial"/>
                <a:cs typeface="Arial"/>
              </a:rPr>
              <a:t> </a:t>
            </a:r>
            <a:r>
              <a:rPr dirty="0" sz="3500" spc="-25" b="1">
                <a:latin typeface="Arial"/>
                <a:cs typeface="Arial"/>
              </a:rPr>
              <a:t>Web</a:t>
            </a:r>
            <a:endParaRPr sz="3500">
              <a:latin typeface="Arial"/>
              <a:cs typeface="Arial"/>
            </a:endParaRPr>
          </a:p>
          <a:p>
            <a:pPr marL="3556635" marR="5080" indent="-368935">
              <a:lnSpc>
                <a:spcPct val="100000"/>
              </a:lnSpc>
            </a:pPr>
            <a:r>
              <a:rPr dirty="0" sz="2400" spc="-5" b="1" i="1">
                <a:solidFill>
                  <a:srgbClr val="CE171E"/>
                </a:solidFill>
                <a:latin typeface="Arial"/>
                <a:cs typeface="Arial"/>
              </a:rPr>
              <a:t>Julio Cezar Estrella </a:t>
            </a:r>
            <a:r>
              <a:rPr dirty="0" sz="2400" spc="-655" b="1" i="1">
                <a:solidFill>
                  <a:srgbClr val="CE171E"/>
                </a:solidFill>
                <a:latin typeface="Arial"/>
                <a:cs typeface="Arial"/>
              </a:rPr>
              <a:t> </a:t>
            </a:r>
            <a:r>
              <a:rPr dirty="0" sz="2400" spc="-5" b="1" i="1">
                <a:solidFill>
                  <a:srgbClr val="CE171E"/>
                </a:solidFill>
                <a:latin typeface="Arial"/>
                <a:cs typeface="Arial"/>
              </a:rPr>
              <a:t>ICMC-USP</a:t>
            </a:r>
            <a:r>
              <a:rPr dirty="0" sz="2400" spc="-114" b="1" i="1">
                <a:solidFill>
                  <a:srgbClr val="CE171E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CE171E"/>
                </a:solidFill>
                <a:latin typeface="Arial"/>
                <a:cs typeface="Arial"/>
              </a:rPr>
              <a:t>-</a:t>
            </a:r>
            <a:r>
              <a:rPr dirty="0" sz="2400" spc="-35" b="1" i="1">
                <a:solidFill>
                  <a:srgbClr val="CE171E"/>
                </a:solidFill>
                <a:latin typeface="Arial"/>
                <a:cs typeface="Arial"/>
              </a:rPr>
              <a:t> </a:t>
            </a:r>
            <a:r>
              <a:rPr dirty="0" sz="2400" spc="-5" b="1" i="1">
                <a:solidFill>
                  <a:srgbClr val="CE171E"/>
                </a:solidFill>
                <a:latin typeface="Arial"/>
                <a:cs typeface="Arial"/>
              </a:rPr>
              <a:t>2019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2757" y="2952692"/>
            <a:ext cx="9159875" cy="60325"/>
            <a:chOff x="-12757" y="2952692"/>
            <a:chExt cx="9159875" cy="60325"/>
          </a:xfrm>
        </p:grpSpPr>
        <p:sp>
          <p:nvSpPr>
            <p:cNvPr id="5" name="object 5"/>
            <p:cNvSpPr/>
            <p:nvPr/>
          </p:nvSpPr>
          <p:spPr>
            <a:xfrm>
              <a:off x="0" y="2965449"/>
              <a:ext cx="9133840" cy="34290"/>
            </a:xfrm>
            <a:custGeom>
              <a:avLst/>
              <a:gdLst/>
              <a:ahLst/>
              <a:cxnLst/>
              <a:rect l="l" t="t" r="r" b="b"/>
              <a:pathLst>
                <a:path w="9133840" h="34289">
                  <a:moveTo>
                    <a:pt x="9133840" y="0"/>
                  </a:moveTo>
                  <a:lnTo>
                    <a:pt x="0" y="0"/>
                  </a:lnTo>
                  <a:lnTo>
                    <a:pt x="0" y="34289"/>
                  </a:lnTo>
                  <a:lnTo>
                    <a:pt x="4566920" y="34289"/>
                  </a:lnTo>
                  <a:lnTo>
                    <a:pt x="9133840" y="34289"/>
                  </a:lnTo>
                  <a:lnTo>
                    <a:pt x="91338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2965449"/>
              <a:ext cx="9133840" cy="34290"/>
            </a:xfrm>
            <a:custGeom>
              <a:avLst/>
              <a:gdLst/>
              <a:ahLst/>
              <a:cxnLst/>
              <a:rect l="l" t="t" r="r" b="b"/>
              <a:pathLst>
                <a:path w="9133840" h="34289">
                  <a:moveTo>
                    <a:pt x="4566920" y="34289"/>
                  </a:moveTo>
                  <a:lnTo>
                    <a:pt x="0" y="34289"/>
                  </a:lnTo>
                  <a:lnTo>
                    <a:pt x="0" y="0"/>
                  </a:lnTo>
                  <a:lnTo>
                    <a:pt x="9133840" y="0"/>
                  </a:lnTo>
                  <a:lnTo>
                    <a:pt x="9133840" y="34289"/>
                  </a:lnTo>
                  <a:lnTo>
                    <a:pt x="4566920" y="34289"/>
                  </a:lnTo>
                  <a:close/>
                </a:path>
              </a:pathLst>
            </a:custGeom>
            <a:ln w="2551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039" y="237490"/>
            <a:ext cx="442785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/>
              <a:t>Servidor</a:t>
            </a:r>
            <a:r>
              <a:rPr dirty="0" sz="5400" spc="-85"/>
              <a:t> </a:t>
            </a:r>
            <a:r>
              <a:rPr dirty="0" sz="5400" spc="-40"/>
              <a:t>Web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10540" y="1342390"/>
            <a:ext cx="8214995" cy="2279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1590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45312"/>
              <a:buFont typeface="MS UI Gothic"/>
              <a:buChar char="●"/>
              <a:tabLst>
                <a:tab pos="241300" algn="l"/>
              </a:tabLst>
            </a:pPr>
            <a:r>
              <a:rPr dirty="0" sz="3200" spc="-5" b="1">
                <a:solidFill>
                  <a:srgbClr val="3A3A3A"/>
                </a:solidFill>
                <a:latin typeface="Arial"/>
                <a:cs typeface="Arial"/>
              </a:rPr>
              <a:t>Características</a:t>
            </a:r>
            <a:endParaRPr sz="3200">
              <a:latin typeface="Arial"/>
              <a:cs typeface="Arial"/>
            </a:endParaRPr>
          </a:p>
          <a:p>
            <a:pPr lvl="1" marL="457200" indent="-215900">
              <a:lnSpc>
                <a:spcPct val="100000"/>
              </a:lnSpc>
              <a:buClr>
                <a:srgbClr val="FFFFFF"/>
              </a:buClr>
              <a:buSzPct val="45312"/>
              <a:buFont typeface="MS UI Gothic"/>
              <a:buChar char="●"/>
              <a:tabLst>
                <a:tab pos="457200" algn="l"/>
              </a:tabLst>
            </a:pPr>
            <a:r>
              <a:rPr dirty="0" sz="3200" spc="-5" b="1">
                <a:solidFill>
                  <a:srgbClr val="CC0000"/>
                </a:solidFill>
                <a:latin typeface="Arial"/>
                <a:cs typeface="Arial"/>
              </a:rPr>
              <a:t>Alguns</a:t>
            </a:r>
            <a:r>
              <a:rPr dirty="0" sz="3200" spc="-3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CC0000"/>
                </a:solidFill>
                <a:latin typeface="Arial"/>
                <a:cs typeface="Arial"/>
              </a:rPr>
              <a:t>métodos</a:t>
            </a:r>
            <a:endParaRPr sz="3200">
              <a:latin typeface="Arial"/>
              <a:cs typeface="Arial"/>
            </a:endParaRPr>
          </a:p>
          <a:p>
            <a:pPr lvl="2" marL="673100" indent="-215900">
              <a:lnSpc>
                <a:spcPct val="100000"/>
              </a:lnSpc>
              <a:buClr>
                <a:srgbClr val="FFFFFF"/>
              </a:buClr>
              <a:buSzPct val="44642"/>
              <a:buFont typeface="MS UI Gothic"/>
              <a:buChar char="●"/>
              <a:tabLst>
                <a:tab pos="673100" algn="l"/>
              </a:tabLst>
            </a:pPr>
            <a:r>
              <a:rPr dirty="0" sz="2800" spc="-90" b="1">
                <a:solidFill>
                  <a:srgbClr val="0000CC"/>
                </a:solidFill>
                <a:latin typeface="Arial"/>
                <a:cs typeface="Arial"/>
              </a:rPr>
              <a:t>GET:</a:t>
            </a:r>
            <a:r>
              <a:rPr dirty="0" sz="2800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3A3A3A"/>
                </a:solidFill>
                <a:latin typeface="Arial"/>
                <a:cs typeface="Arial"/>
              </a:rPr>
              <a:t>solicita</a:t>
            </a:r>
            <a:r>
              <a:rPr dirty="0" sz="2800" spc="-10" b="1">
                <a:solidFill>
                  <a:srgbClr val="3A3A3A"/>
                </a:solidFill>
                <a:latin typeface="Arial"/>
                <a:cs typeface="Arial"/>
              </a:rPr>
              <a:t> um</a:t>
            </a:r>
            <a:r>
              <a:rPr dirty="0" sz="2800" spc="-15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3A3A3A"/>
                </a:solidFill>
                <a:latin typeface="Arial"/>
                <a:cs typeface="Arial"/>
              </a:rPr>
              <a:t>recurso</a:t>
            </a:r>
            <a:r>
              <a:rPr dirty="0" sz="2800" spc="-15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3A3A3A"/>
                </a:solidFill>
                <a:latin typeface="Arial"/>
                <a:cs typeface="Arial"/>
              </a:rPr>
              <a:t>no</a:t>
            </a:r>
            <a:r>
              <a:rPr dirty="0" sz="2800" spc="-25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3A3A3A"/>
                </a:solidFill>
                <a:latin typeface="Arial"/>
                <a:cs typeface="Arial"/>
              </a:rPr>
              <a:t>servidor</a:t>
            </a:r>
            <a:endParaRPr sz="2800">
              <a:latin typeface="Arial"/>
              <a:cs typeface="Arial"/>
            </a:endParaRPr>
          </a:p>
          <a:p>
            <a:pPr lvl="2" marL="673100" marR="17780" indent="-215900">
              <a:lnSpc>
                <a:spcPts val="3350"/>
              </a:lnSpc>
              <a:spcBef>
                <a:spcPts val="110"/>
              </a:spcBef>
              <a:buClr>
                <a:srgbClr val="FFFFFF"/>
              </a:buClr>
              <a:buSzPct val="44642"/>
              <a:buFont typeface="MS UI Gothic"/>
              <a:buChar char="●"/>
              <a:tabLst>
                <a:tab pos="673100" algn="l"/>
              </a:tabLst>
            </a:pPr>
            <a:r>
              <a:rPr dirty="0" sz="2800" spc="-70" b="1">
                <a:solidFill>
                  <a:srgbClr val="0000CC"/>
                </a:solidFill>
                <a:latin typeface="Arial"/>
                <a:cs typeface="Arial"/>
              </a:rPr>
              <a:t>POST:</a:t>
            </a:r>
            <a:r>
              <a:rPr dirty="0" sz="2800" spc="-10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Envia </a:t>
            </a:r>
            <a:r>
              <a:rPr dirty="0" sz="2800" spc="-10" b="1">
                <a:latin typeface="Arial"/>
                <a:cs typeface="Arial"/>
              </a:rPr>
              <a:t>dados para</a:t>
            </a:r>
            <a:r>
              <a:rPr dirty="0" sz="2800" spc="-5" b="1">
                <a:latin typeface="Arial"/>
                <a:cs typeface="Arial"/>
              </a:rPr>
              <a:t> serem </a:t>
            </a:r>
            <a:r>
              <a:rPr dirty="0" sz="2800" spc="-10" b="1">
                <a:latin typeface="Arial"/>
                <a:cs typeface="Arial"/>
              </a:rPr>
              <a:t>processados </a:t>
            </a:r>
            <a:r>
              <a:rPr dirty="0" sz="2800" spc="-765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no servidor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2039" y="237490"/>
            <a:ext cx="442785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 b="1">
                <a:latin typeface="Arial"/>
                <a:cs typeface="Arial"/>
              </a:rPr>
              <a:t>Servidor</a:t>
            </a:r>
            <a:r>
              <a:rPr dirty="0" sz="5400" spc="-85" b="1">
                <a:latin typeface="Arial"/>
                <a:cs typeface="Arial"/>
              </a:rPr>
              <a:t> </a:t>
            </a:r>
            <a:r>
              <a:rPr dirty="0" sz="5400" spc="-40" b="1">
                <a:latin typeface="Arial"/>
                <a:cs typeface="Arial"/>
              </a:rPr>
              <a:t>Web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42390"/>
            <a:ext cx="544576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3A3A3A"/>
                </a:solidFill>
                <a:latin typeface="Arial"/>
                <a:cs typeface="Arial"/>
              </a:rPr>
              <a:t>O</a:t>
            </a:r>
            <a:r>
              <a:rPr dirty="0" sz="3200" spc="-2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3A3A3A"/>
                </a:solidFill>
                <a:latin typeface="Arial"/>
                <a:cs typeface="Arial"/>
              </a:rPr>
              <a:t>que</a:t>
            </a:r>
            <a:r>
              <a:rPr dirty="0" sz="3200" spc="-1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3A3A3A"/>
                </a:solidFill>
                <a:latin typeface="Arial"/>
                <a:cs typeface="Arial"/>
              </a:rPr>
              <a:t>um</a:t>
            </a:r>
            <a:r>
              <a:rPr dirty="0" sz="3200" spc="-2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3A3A3A"/>
                </a:solidFill>
                <a:latin typeface="Arial"/>
                <a:cs typeface="Arial"/>
              </a:rPr>
              <a:t>servidor web</a:t>
            </a:r>
            <a:r>
              <a:rPr dirty="0" sz="3200" spc="-2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3A3A3A"/>
                </a:solidFill>
                <a:latin typeface="Arial"/>
                <a:cs typeface="Arial"/>
              </a:rPr>
              <a:t>faz?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9120" y="887730"/>
            <a:ext cx="6154420" cy="40754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2039" y="237490"/>
            <a:ext cx="442785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 b="1">
                <a:latin typeface="Arial"/>
                <a:cs typeface="Arial"/>
              </a:rPr>
              <a:t>Servidor</a:t>
            </a:r>
            <a:r>
              <a:rPr dirty="0" sz="5400" spc="-85" b="1">
                <a:latin typeface="Arial"/>
                <a:cs typeface="Arial"/>
              </a:rPr>
              <a:t> </a:t>
            </a:r>
            <a:r>
              <a:rPr dirty="0" sz="5400" spc="-40" b="1">
                <a:latin typeface="Arial"/>
                <a:cs typeface="Arial"/>
              </a:rPr>
              <a:t>Web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42390"/>
            <a:ext cx="544576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3A3A3A"/>
                </a:solidFill>
                <a:latin typeface="Arial"/>
                <a:cs typeface="Arial"/>
              </a:rPr>
              <a:t>O</a:t>
            </a:r>
            <a:r>
              <a:rPr dirty="0" sz="3200" spc="-2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3A3A3A"/>
                </a:solidFill>
                <a:latin typeface="Arial"/>
                <a:cs typeface="Arial"/>
              </a:rPr>
              <a:t>que</a:t>
            </a:r>
            <a:r>
              <a:rPr dirty="0" sz="3200" spc="-1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3A3A3A"/>
                </a:solidFill>
                <a:latin typeface="Arial"/>
                <a:cs typeface="Arial"/>
              </a:rPr>
              <a:t>um</a:t>
            </a:r>
            <a:r>
              <a:rPr dirty="0" sz="3200" spc="-2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3A3A3A"/>
                </a:solidFill>
                <a:latin typeface="Arial"/>
                <a:cs typeface="Arial"/>
              </a:rPr>
              <a:t>servidor web</a:t>
            </a:r>
            <a:r>
              <a:rPr dirty="0" sz="3200" spc="-2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3A3A3A"/>
                </a:solidFill>
                <a:latin typeface="Arial"/>
                <a:cs typeface="Arial"/>
              </a:rPr>
              <a:t>faz?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9120" y="960119"/>
            <a:ext cx="6154420" cy="40754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2039" y="237490"/>
            <a:ext cx="442785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 b="1">
                <a:latin typeface="Arial"/>
                <a:cs typeface="Arial"/>
              </a:rPr>
              <a:t>Servidor</a:t>
            </a:r>
            <a:r>
              <a:rPr dirty="0" sz="5400" spc="-85" b="1">
                <a:latin typeface="Arial"/>
                <a:cs typeface="Arial"/>
              </a:rPr>
              <a:t> </a:t>
            </a:r>
            <a:r>
              <a:rPr dirty="0" sz="5400" spc="-40" b="1">
                <a:latin typeface="Arial"/>
                <a:cs typeface="Arial"/>
              </a:rPr>
              <a:t>Web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42390"/>
            <a:ext cx="544576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3A3A3A"/>
                </a:solidFill>
                <a:latin typeface="Arial"/>
                <a:cs typeface="Arial"/>
              </a:rPr>
              <a:t>O</a:t>
            </a:r>
            <a:r>
              <a:rPr dirty="0" sz="3200" spc="-2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3A3A3A"/>
                </a:solidFill>
                <a:latin typeface="Arial"/>
                <a:cs typeface="Arial"/>
              </a:rPr>
              <a:t>que</a:t>
            </a:r>
            <a:r>
              <a:rPr dirty="0" sz="3200" spc="-1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3A3A3A"/>
                </a:solidFill>
                <a:latin typeface="Arial"/>
                <a:cs typeface="Arial"/>
              </a:rPr>
              <a:t>um</a:t>
            </a:r>
            <a:r>
              <a:rPr dirty="0" sz="3200" spc="-2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3A3A3A"/>
                </a:solidFill>
                <a:latin typeface="Arial"/>
                <a:cs typeface="Arial"/>
              </a:rPr>
              <a:t>servidor web</a:t>
            </a:r>
            <a:r>
              <a:rPr dirty="0" sz="3200" spc="-2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3A3A3A"/>
                </a:solidFill>
                <a:latin typeface="Arial"/>
                <a:cs typeface="Arial"/>
              </a:rPr>
              <a:t>faz?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4679" y="1032510"/>
            <a:ext cx="6154420" cy="407542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039" y="237490"/>
            <a:ext cx="442785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/>
              <a:t>Servidor</a:t>
            </a:r>
            <a:r>
              <a:rPr dirty="0" sz="5400" spc="-85"/>
              <a:t> </a:t>
            </a:r>
            <a:r>
              <a:rPr dirty="0" sz="5400" spc="-40"/>
              <a:t>Web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23240" y="1430019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-195">
                <a:solidFill>
                  <a:srgbClr val="FFFFFF"/>
                </a:solidFill>
                <a:latin typeface="MS UI Gothic"/>
                <a:cs typeface="MS UI Gothic"/>
              </a:rPr>
              <a:t>●</a:t>
            </a:r>
            <a:endParaRPr sz="105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140" y="1342390"/>
            <a:ext cx="33743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Funcionamento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Básico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140" y="1840229"/>
            <a:ext cx="38131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8600" indent="-21590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43750"/>
              <a:buFont typeface="MS UI Gothic"/>
              <a:buChar char="●"/>
              <a:tabLst>
                <a:tab pos="228600" algn="l"/>
              </a:tabLst>
            </a:pPr>
            <a:r>
              <a:rPr dirty="0" sz="2400" spc="-5" b="1">
                <a:solidFill>
                  <a:srgbClr val="0000CC"/>
                </a:solidFill>
                <a:latin typeface="Arial"/>
                <a:cs typeface="Arial"/>
              </a:rPr>
              <a:t>Cliente</a:t>
            </a:r>
            <a:r>
              <a:rPr dirty="0" sz="2400" spc="-25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CC"/>
                </a:solidFill>
                <a:latin typeface="Arial"/>
                <a:cs typeface="Arial"/>
              </a:rPr>
              <a:t>requisita</a:t>
            </a:r>
            <a:r>
              <a:rPr dirty="0" sz="2400" spc="-30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CC"/>
                </a:solidFill>
                <a:latin typeface="Arial"/>
                <a:cs typeface="Arial"/>
              </a:rPr>
              <a:t>recurso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5039" y="2921000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-195">
                <a:solidFill>
                  <a:srgbClr val="FFFFFF"/>
                </a:solidFill>
                <a:latin typeface="MS UI Gothic"/>
                <a:cs typeface="MS UI Gothic"/>
              </a:rPr>
              <a:t>●</a:t>
            </a:r>
            <a:endParaRPr sz="1050">
              <a:latin typeface="MS UI Gothic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5039" y="2205989"/>
            <a:ext cx="4760595" cy="1018540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228600" indent="-215900">
              <a:lnSpc>
                <a:spcPct val="100000"/>
              </a:lnSpc>
              <a:spcBef>
                <a:spcPts val="1130"/>
              </a:spcBef>
              <a:buClr>
                <a:srgbClr val="FFFFFF"/>
              </a:buClr>
              <a:buSzPct val="43750"/>
              <a:buFont typeface="MS UI Gothic"/>
              <a:buChar char="●"/>
              <a:tabLst>
                <a:tab pos="228600" algn="l"/>
              </a:tabLst>
            </a:pPr>
            <a:r>
              <a:rPr dirty="0" sz="2400" spc="-5" b="1">
                <a:solidFill>
                  <a:srgbClr val="CC0000"/>
                </a:solidFill>
                <a:latin typeface="Arial"/>
                <a:cs typeface="Arial"/>
              </a:rPr>
              <a:t>HTML</a:t>
            </a:r>
            <a:endParaRPr sz="24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1030"/>
              </a:spcBef>
            </a:pPr>
            <a:r>
              <a:rPr dirty="0" sz="2400" spc="-5" b="1">
                <a:solidFill>
                  <a:srgbClr val="CC0000"/>
                </a:solidFill>
                <a:latin typeface="Arial"/>
                <a:cs typeface="Arial"/>
              </a:rPr>
              <a:t>Arquivos:</a:t>
            </a:r>
            <a:r>
              <a:rPr dirty="0" sz="2400" spc="-2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CC0000"/>
                </a:solidFill>
                <a:latin typeface="Arial"/>
                <a:cs typeface="Arial"/>
              </a:rPr>
              <a:t>Vídeos,</a:t>
            </a:r>
            <a:r>
              <a:rPr dirty="0" sz="2400" spc="-2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CC0000"/>
                </a:solidFill>
                <a:latin typeface="Arial"/>
                <a:cs typeface="Arial"/>
              </a:rPr>
              <a:t>imagens,</a:t>
            </a:r>
            <a:r>
              <a:rPr dirty="0" sz="2400" spc="-2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CC0000"/>
                </a:solidFill>
                <a:latin typeface="Arial"/>
                <a:cs typeface="Arial"/>
              </a:rPr>
              <a:t>etc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140" y="3286760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-195">
                <a:solidFill>
                  <a:srgbClr val="FFFFFF"/>
                </a:solidFill>
                <a:latin typeface="MS UI Gothic"/>
                <a:cs typeface="MS UI Gothic"/>
              </a:rPr>
              <a:t>●</a:t>
            </a:r>
            <a:endParaRPr sz="1050">
              <a:latin typeface="MS UI Gothic"/>
              <a:cs typeface="MS UI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5039" y="3199129"/>
            <a:ext cx="12604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dirty="0" sz="2400" spc="-10" b="1">
                <a:solidFill>
                  <a:srgbClr val="0000CC"/>
                </a:solidFill>
                <a:latin typeface="Arial"/>
                <a:cs typeface="Arial"/>
              </a:rPr>
              <a:t>er</a:t>
            </a:r>
            <a:r>
              <a:rPr dirty="0" sz="2400" b="1">
                <a:solidFill>
                  <a:srgbClr val="0000CC"/>
                </a:solidFill>
                <a:latin typeface="Arial"/>
                <a:cs typeface="Arial"/>
              </a:rPr>
              <a:t>vi</a:t>
            </a:r>
            <a:r>
              <a:rPr dirty="0" sz="2400" spc="-10" b="1">
                <a:solidFill>
                  <a:srgbClr val="0000CC"/>
                </a:solidFill>
                <a:latin typeface="Arial"/>
                <a:cs typeface="Arial"/>
              </a:rPr>
              <a:t>d</a:t>
            </a:r>
            <a:r>
              <a:rPr dirty="0" sz="2400" b="1">
                <a:solidFill>
                  <a:srgbClr val="0000CC"/>
                </a:solidFill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5039" y="4018279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-195">
                <a:solidFill>
                  <a:srgbClr val="FFFFFF"/>
                </a:solidFill>
                <a:latin typeface="MS UI Gothic"/>
                <a:cs typeface="MS UI Gothic"/>
              </a:rPr>
              <a:t>●</a:t>
            </a:r>
            <a:endParaRPr sz="1050">
              <a:latin typeface="MS UI Gothic"/>
              <a:cs typeface="MS UI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5039" y="4749800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-195">
                <a:solidFill>
                  <a:srgbClr val="FFFFFF"/>
                </a:solidFill>
                <a:latin typeface="MS UI Gothic"/>
                <a:cs typeface="MS UI Gothic"/>
              </a:rPr>
              <a:t>●</a:t>
            </a:r>
            <a:endParaRPr sz="1050">
              <a:latin typeface="MS UI Gothic"/>
              <a:cs typeface="MS UI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5039" y="3564890"/>
            <a:ext cx="7077709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8600" indent="-21590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43750"/>
              <a:buFont typeface="MS UI Gothic"/>
              <a:buChar char="●"/>
              <a:tabLst>
                <a:tab pos="228600" algn="l"/>
              </a:tabLst>
            </a:pPr>
            <a:r>
              <a:rPr dirty="0" sz="2400" spc="-25" b="1">
                <a:solidFill>
                  <a:srgbClr val="CC0000"/>
                </a:solidFill>
                <a:latin typeface="Arial"/>
                <a:cs typeface="Arial"/>
              </a:rPr>
              <a:t>Verifica</a:t>
            </a:r>
            <a:r>
              <a:rPr dirty="0" sz="2400" spc="-1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C0000"/>
                </a:solidFill>
                <a:latin typeface="Arial"/>
                <a:cs typeface="Arial"/>
              </a:rPr>
              <a:t>se</a:t>
            </a:r>
            <a:r>
              <a:rPr dirty="0" sz="2400" spc="-1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CC0000"/>
                </a:solidFill>
                <a:latin typeface="Arial"/>
                <a:cs typeface="Arial"/>
              </a:rPr>
              <a:t>ele contém </a:t>
            </a:r>
            <a:r>
              <a:rPr dirty="0" sz="2400" b="1">
                <a:solidFill>
                  <a:srgbClr val="CC0000"/>
                </a:solidFill>
                <a:latin typeface="Arial"/>
                <a:cs typeface="Arial"/>
              </a:rPr>
              <a:t>o</a:t>
            </a:r>
            <a:r>
              <a:rPr dirty="0" sz="2400" spc="-5" b="1">
                <a:solidFill>
                  <a:srgbClr val="CC0000"/>
                </a:solidFill>
                <a:latin typeface="Arial"/>
                <a:cs typeface="Arial"/>
              </a:rPr>
              <a:t> que</a:t>
            </a:r>
            <a:r>
              <a:rPr dirty="0" sz="2400" spc="-1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C0000"/>
                </a:solidFill>
                <a:latin typeface="Arial"/>
                <a:cs typeface="Arial"/>
              </a:rPr>
              <a:t>foi</a:t>
            </a:r>
            <a:r>
              <a:rPr dirty="0" sz="2400" spc="-5" b="1">
                <a:solidFill>
                  <a:srgbClr val="CC0000"/>
                </a:solidFill>
                <a:latin typeface="Arial"/>
                <a:cs typeface="Arial"/>
              </a:rPr>
              <a:t> requisitado</a:t>
            </a:r>
            <a:endParaRPr sz="2400">
              <a:latin typeface="Arial"/>
              <a:cs typeface="Arial"/>
            </a:endParaRPr>
          </a:p>
          <a:p>
            <a:pPr marL="228600" marR="5080">
              <a:lnSpc>
                <a:spcPct val="100000"/>
              </a:lnSpc>
            </a:pPr>
            <a:r>
              <a:rPr dirty="0" sz="2400" b="1">
                <a:solidFill>
                  <a:srgbClr val="CC0000"/>
                </a:solidFill>
                <a:latin typeface="Arial"/>
                <a:cs typeface="Arial"/>
              </a:rPr>
              <a:t>Ou </a:t>
            </a:r>
            <a:r>
              <a:rPr dirty="0" sz="2400" spc="-5" b="1">
                <a:solidFill>
                  <a:srgbClr val="CC0000"/>
                </a:solidFill>
                <a:latin typeface="Arial"/>
                <a:cs typeface="Arial"/>
              </a:rPr>
              <a:t>encaminha </a:t>
            </a:r>
            <a:r>
              <a:rPr dirty="0" sz="2400" b="1">
                <a:solidFill>
                  <a:srgbClr val="CC0000"/>
                </a:solidFill>
                <a:latin typeface="Arial"/>
                <a:cs typeface="Arial"/>
              </a:rPr>
              <a:t>a </a:t>
            </a:r>
            <a:r>
              <a:rPr dirty="0" sz="2400" spc="-5" b="1">
                <a:solidFill>
                  <a:srgbClr val="CC0000"/>
                </a:solidFill>
                <a:latin typeface="Arial"/>
                <a:cs typeface="Arial"/>
              </a:rPr>
              <a:t>requisição para outro servidor </a:t>
            </a:r>
            <a:r>
              <a:rPr dirty="0" sz="2400" spc="-65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CC0000"/>
                </a:solidFill>
                <a:latin typeface="Arial"/>
                <a:cs typeface="Arial"/>
              </a:rPr>
              <a:t>(proxy)</a:t>
            </a:r>
            <a:endParaRPr sz="24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</a:pPr>
            <a:r>
              <a:rPr dirty="0" sz="2400" spc="-5" b="1">
                <a:solidFill>
                  <a:srgbClr val="CC0000"/>
                </a:solidFill>
                <a:latin typeface="Arial"/>
                <a:cs typeface="Arial"/>
              </a:rPr>
              <a:t>Devolve</a:t>
            </a:r>
            <a:r>
              <a:rPr dirty="0" sz="2400" spc="-2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dirty="0" sz="2400" spc="-1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CC0000"/>
                </a:solidFill>
                <a:latin typeface="Arial"/>
                <a:cs typeface="Arial"/>
              </a:rPr>
              <a:t>resposta</a:t>
            </a:r>
            <a:r>
              <a:rPr dirty="0" sz="2400" spc="-1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CC0000"/>
                </a:solidFill>
                <a:latin typeface="Arial"/>
                <a:cs typeface="Arial"/>
              </a:rPr>
              <a:t>co</a:t>
            </a:r>
            <a:r>
              <a:rPr dirty="0" sz="2400" spc="-2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CC0000"/>
                </a:solidFill>
                <a:latin typeface="Arial"/>
                <a:cs typeface="Arial"/>
              </a:rPr>
              <a:t>cliente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5350" y="1099819"/>
            <a:ext cx="2937509" cy="24282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039" y="237490"/>
            <a:ext cx="442785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/>
              <a:t>Servidor</a:t>
            </a:r>
            <a:r>
              <a:rPr dirty="0" sz="5400" spc="-85"/>
              <a:t> </a:t>
            </a:r>
            <a:r>
              <a:rPr dirty="0" sz="5400" spc="-40"/>
              <a:t>Web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23240" y="1342390"/>
            <a:ext cx="427672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8600" indent="-21590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45000"/>
              <a:buFont typeface="MS UI Gothic"/>
              <a:buChar char="●"/>
              <a:tabLst>
                <a:tab pos="228600" algn="l"/>
              </a:tabLst>
            </a:pPr>
            <a:r>
              <a:rPr dirty="0" sz="3000" spc="-10" b="1">
                <a:solidFill>
                  <a:srgbClr val="3A3A3A"/>
                </a:solidFill>
                <a:latin typeface="Arial"/>
                <a:cs typeface="Arial"/>
              </a:rPr>
              <a:t>Provisão</a:t>
            </a:r>
            <a:r>
              <a:rPr dirty="0" sz="3000" spc="-45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3000" spc="-5" b="1">
                <a:solidFill>
                  <a:srgbClr val="3A3A3A"/>
                </a:solidFill>
                <a:latin typeface="Arial"/>
                <a:cs typeface="Arial"/>
              </a:rPr>
              <a:t>de</a:t>
            </a:r>
            <a:r>
              <a:rPr dirty="0" sz="3000" spc="-4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3000" spc="-5" b="1">
                <a:solidFill>
                  <a:srgbClr val="3A3A3A"/>
                </a:solidFill>
                <a:latin typeface="Arial"/>
                <a:cs typeface="Arial"/>
              </a:rPr>
              <a:t>Conteúdo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5739" y="1908810"/>
            <a:ext cx="5975350" cy="30949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039" y="237490"/>
            <a:ext cx="442785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/>
              <a:t>Servidor</a:t>
            </a:r>
            <a:r>
              <a:rPr dirty="0" sz="5400" spc="-85"/>
              <a:t> </a:t>
            </a:r>
            <a:r>
              <a:rPr dirty="0" sz="5400" spc="-40"/>
              <a:t>Web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23240" y="1342390"/>
            <a:ext cx="455549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8600" indent="-21590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45312"/>
              <a:buFont typeface="MS UI Gothic"/>
              <a:buChar char="●"/>
              <a:tabLst>
                <a:tab pos="228600" algn="l"/>
              </a:tabLst>
            </a:pPr>
            <a:r>
              <a:rPr dirty="0" sz="3200" spc="-5" b="1">
                <a:solidFill>
                  <a:srgbClr val="3A3A3A"/>
                </a:solidFill>
                <a:latin typeface="Arial"/>
                <a:cs typeface="Arial"/>
              </a:rPr>
              <a:t>Provisão</a:t>
            </a:r>
            <a:r>
              <a:rPr dirty="0" sz="3200" spc="-25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3A3A3A"/>
                </a:solidFill>
                <a:latin typeface="Arial"/>
                <a:cs typeface="Arial"/>
              </a:rPr>
              <a:t>de</a:t>
            </a:r>
            <a:r>
              <a:rPr dirty="0" sz="3200" spc="-25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3A3A3A"/>
                </a:solidFill>
                <a:latin typeface="Arial"/>
                <a:cs typeface="Arial"/>
              </a:rPr>
              <a:t>Conteúdo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0180" y="1944370"/>
            <a:ext cx="6405880" cy="30238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039" y="237490"/>
            <a:ext cx="442785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/>
              <a:t>Servidor</a:t>
            </a:r>
            <a:r>
              <a:rPr dirty="0" sz="5400" spc="-85"/>
              <a:t> </a:t>
            </a:r>
            <a:r>
              <a:rPr dirty="0" sz="5400" spc="-40"/>
              <a:t>Web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85140" y="1342390"/>
            <a:ext cx="7945755" cy="1183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6700" indent="-21590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44642"/>
              <a:buFont typeface="MS UI Gothic"/>
              <a:buChar char="●"/>
              <a:tabLst>
                <a:tab pos="266700" algn="l"/>
              </a:tabLst>
            </a:pPr>
            <a:r>
              <a:rPr dirty="0" sz="2800" spc="-5" b="1">
                <a:latin typeface="Arial"/>
                <a:cs typeface="Arial"/>
              </a:rPr>
              <a:t>Exemplo</a:t>
            </a:r>
            <a:endParaRPr sz="2800">
              <a:latin typeface="Arial"/>
              <a:cs typeface="Arial"/>
            </a:endParaRPr>
          </a:p>
          <a:p>
            <a:pPr lvl="1" marL="482600" indent="-215900">
              <a:lnSpc>
                <a:spcPct val="100000"/>
              </a:lnSpc>
              <a:buClr>
                <a:srgbClr val="FFFFFF"/>
              </a:buClr>
              <a:buSzPct val="43750"/>
              <a:buFont typeface="MS UI Gothic"/>
              <a:buChar char="●"/>
              <a:tabLst>
                <a:tab pos="482600" algn="l"/>
              </a:tabLst>
            </a:pPr>
            <a:r>
              <a:rPr dirty="0" sz="2400" spc="-5" b="1">
                <a:solidFill>
                  <a:srgbClr val="DC4713"/>
                </a:solidFill>
                <a:latin typeface="Arial"/>
                <a:cs typeface="Arial"/>
                <a:hlinkClick r:id="rId2"/>
              </a:rPr>
              <a:t>http://www.icmc.usp.br/~posgrad/computacao.html</a:t>
            </a:r>
            <a:endParaRPr sz="2400">
              <a:latin typeface="Arial"/>
              <a:cs typeface="Arial"/>
            </a:endParaRPr>
          </a:p>
          <a:p>
            <a:pPr marL="266700" indent="-215900">
              <a:lnSpc>
                <a:spcPct val="100000"/>
              </a:lnSpc>
              <a:buClr>
                <a:srgbClr val="FFFFFF"/>
              </a:buClr>
              <a:buSzPct val="43750"/>
              <a:buFont typeface="MS UI Gothic"/>
              <a:buChar char="●"/>
              <a:tabLst>
                <a:tab pos="266700" algn="l"/>
              </a:tabLst>
            </a:pPr>
            <a:r>
              <a:rPr dirty="0" sz="2400" spc="-10" b="1">
                <a:solidFill>
                  <a:srgbClr val="0000CC"/>
                </a:solidFill>
                <a:latin typeface="Arial"/>
                <a:cs typeface="Arial"/>
              </a:rPr>
              <a:t>Navegador</a:t>
            </a:r>
            <a:r>
              <a:rPr dirty="0" sz="2400" spc="-5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00CC"/>
                </a:solidFill>
                <a:latin typeface="Arial"/>
                <a:cs typeface="Arial"/>
              </a:rPr>
              <a:t>quebra</a:t>
            </a:r>
            <a:r>
              <a:rPr dirty="0" sz="2400" spc="-5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CC"/>
                </a:solidFill>
                <a:latin typeface="Arial"/>
                <a:cs typeface="Arial"/>
              </a:rPr>
              <a:t>a</a:t>
            </a:r>
            <a:r>
              <a:rPr dirty="0" sz="2400" spc="-10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CC"/>
                </a:solidFill>
                <a:latin typeface="Arial"/>
                <a:cs typeface="Arial"/>
              </a:rPr>
              <a:t>URL</a:t>
            </a:r>
            <a:r>
              <a:rPr dirty="0" sz="2400" spc="-55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CC"/>
                </a:solidFill>
                <a:latin typeface="Arial"/>
                <a:cs typeface="Arial"/>
              </a:rPr>
              <a:t>em </a:t>
            </a:r>
            <a:r>
              <a:rPr dirty="0" sz="2400" b="1">
                <a:solidFill>
                  <a:srgbClr val="0000CC"/>
                </a:solidFill>
                <a:latin typeface="Arial"/>
                <a:cs typeface="Arial"/>
              </a:rPr>
              <a:t>3</a:t>
            </a:r>
            <a:r>
              <a:rPr dirty="0" sz="2400" spc="-10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CC"/>
                </a:solidFill>
                <a:latin typeface="Arial"/>
                <a:cs typeface="Arial"/>
              </a:rPr>
              <a:t>partes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140" y="2952750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-195">
                <a:solidFill>
                  <a:srgbClr val="FFFFFF"/>
                </a:solidFill>
                <a:latin typeface="MS UI Gothic"/>
                <a:cs typeface="MS UI Gothic"/>
              </a:rPr>
              <a:t>●</a:t>
            </a:r>
            <a:endParaRPr sz="105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140" y="3318510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-195">
                <a:solidFill>
                  <a:srgbClr val="FFFFFF"/>
                </a:solidFill>
                <a:latin typeface="MS UI Gothic"/>
                <a:cs typeface="MS UI Gothic"/>
              </a:rPr>
              <a:t>●</a:t>
            </a:r>
            <a:endParaRPr sz="105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9140" y="2500629"/>
            <a:ext cx="727646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8600" indent="-21590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43750"/>
              <a:buFont typeface="MS UI Gothic"/>
              <a:buChar char="●"/>
              <a:tabLst>
                <a:tab pos="228600" algn="l"/>
              </a:tabLst>
            </a:pPr>
            <a:r>
              <a:rPr dirty="0" sz="2400" b="1">
                <a:latin typeface="Arial"/>
                <a:cs typeface="Arial"/>
              </a:rPr>
              <a:t>O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protocolo: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Arial"/>
                <a:cs typeface="Arial"/>
              </a:rPr>
              <a:t>HTTP</a:t>
            </a:r>
            <a:endParaRPr sz="24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</a:pPr>
            <a:r>
              <a:rPr dirty="0" sz="2400" spc="-5" b="1">
                <a:latin typeface="Arial"/>
                <a:cs typeface="Arial"/>
              </a:rPr>
              <a:t>Nome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do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servidor:</a:t>
            </a:r>
            <a:r>
              <a:rPr dirty="0" sz="2400" spc="5" b="1"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2100DA"/>
                </a:solidFill>
                <a:latin typeface="Arial"/>
                <a:cs typeface="Arial"/>
                <a:hlinkClick r:id="rId3"/>
              </a:rPr>
              <a:t>www.icmc.usp.br</a:t>
            </a:r>
            <a:endParaRPr sz="24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</a:pPr>
            <a:r>
              <a:rPr dirty="0" sz="2400" b="1">
                <a:latin typeface="Arial"/>
                <a:cs typeface="Arial"/>
              </a:rPr>
              <a:t>O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nome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do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arquivo:</a:t>
            </a:r>
            <a:r>
              <a:rPr dirty="0" sz="2400" spc="20" b="1"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9900"/>
                </a:solidFill>
                <a:latin typeface="Arial"/>
                <a:cs typeface="Arial"/>
              </a:rPr>
              <a:t>/~posgrad/computacao.html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684270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-195">
                <a:solidFill>
                  <a:srgbClr val="FFFFFF"/>
                </a:solidFill>
                <a:latin typeface="MS UI Gothic"/>
                <a:cs typeface="MS UI Gothic"/>
              </a:rPr>
              <a:t>●</a:t>
            </a:r>
            <a:endParaRPr sz="105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6440" y="3597909"/>
            <a:ext cx="803846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0000CC"/>
                </a:solidFill>
                <a:latin typeface="Arial"/>
                <a:cs typeface="Arial"/>
              </a:rPr>
              <a:t>Navegador</a:t>
            </a:r>
            <a:r>
              <a:rPr dirty="0" sz="2400" spc="-15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CC"/>
                </a:solidFill>
                <a:latin typeface="Arial"/>
                <a:cs typeface="Arial"/>
              </a:rPr>
              <a:t>se</a:t>
            </a:r>
            <a:r>
              <a:rPr dirty="0" sz="2400" spc="-10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CC"/>
                </a:solidFill>
                <a:latin typeface="Arial"/>
                <a:cs typeface="Arial"/>
              </a:rPr>
              <a:t>comunica</a:t>
            </a:r>
            <a:r>
              <a:rPr dirty="0" sz="2400" spc="-10" b="1">
                <a:solidFill>
                  <a:srgbClr val="0000CC"/>
                </a:solidFill>
                <a:latin typeface="Arial"/>
                <a:cs typeface="Arial"/>
              </a:rPr>
              <a:t> com</a:t>
            </a:r>
            <a:r>
              <a:rPr dirty="0" sz="2400" spc="-5" b="1">
                <a:solidFill>
                  <a:srgbClr val="0000CC"/>
                </a:solidFill>
                <a:latin typeface="Arial"/>
                <a:cs typeface="Arial"/>
              </a:rPr>
              <a:t> servidor </a:t>
            </a:r>
            <a:r>
              <a:rPr dirty="0" sz="2400" b="1">
                <a:solidFill>
                  <a:srgbClr val="0000CC"/>
                </a:solidFill>
                <a:latin typeface="Arial"/>
                <a:cs typeface="Arial"/>
              </a:rPr>
              <a:t>de</a:t>
            </a:r>
            <a:r>
              <a:rPr dirty="0" sz="2400" spc="-10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CC"/>
                </a:solidFill>
                <a:latin typeface="Arial"/>
                <a:cs typeface="Arial"/>
              </a:rPr>
              <a:t>nomes</a:t>
            </a:r>
            <a:endParaRPr sz="2400">
              <a:latin typeface="Arial"/>
              <a:cs typeface="Arial"/>
            </a:endParaRPr>
          </a:p>
          <a:p>
            <a:pPr marL="254000" marR="30480" indent="-215900">
              <a:lnSpc>
                <a:spcPct val="100000"/>
              </a:lnSpc>
              <a:buClr>
                <a:srgbClr val="FFFFFF"/>
              </a:buClr>
              <a:buSzPct val="43750"/>
              <a:buFont typeface="MS UI Gothic"/>
              <a:buChar char="●"/>
              <a:tabLst>
                <a:tab pos="254000" algn="l"/>
              </a:tabLst>
            </a:pPr>
            <a:r>
              <a:rPr dirty="0" sz="2400" spc="-30" b="1">
                <a:latin typeface="Arial"/>
                <a:cs typeface="Arial"/>
              </a:rPr>
              <a:t>Traduz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o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nome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do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servidor</a:t>
            </a:r>
            <a:r>
              <a:rPr dirty="0" sz="2400" spc="35" b="1"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2100DA"/>
                </a:solidFill>
                <a:latin typeface="Arial"/>
                <a:cs typeface="Arial"/>
                <a:hlinkClick r:id="rId3"/>
              </a:rPr>
              <a:t>www.icmc.usp.br</a:t>
            </a:r>
            <a:r>
              <a:rPr dirty="0" sz="2400" spc="20" b="1">
                <a:solidFill>
                  <a:srgbClr val="2100DA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2400" spc="-5" b="1">
                <a:latin typeface="Arial"/>
                <a:cs typeface="Arial"/>
              </a:rPr>
              <a:t>para um </a:t>
            </a:r>
            <a:r>
              <a:rPr dirty="0" sz="2400" spc="-65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IP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9933"/>
                </a:solidFill>
                <a:latin typeface="Arial"/>
                <a:cs typeface="Arial"/>
              </a:rPr>
              <a:t>(143.107.231.6)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039" y="237490"/>
            <a:ext cx="442785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/>
              <a:t>Servidor</a:t>
            </a:r>
            <a:r>
              <a:rPr dirty="0" sz="5400" spc="-85"/>
              <a:t> </a:t>
            </a:r>
            <a:r>
              <a:rPr dirty="0" sz="5400" spc="-40"/>
              <a:t>Web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23240" y="1421129"/>
            <a:ext cx="1257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15">
                <a:solidFill>
                  <a:srgbClr val="FFFFFF"/>
                </a:solidFill>
                <a:latin typeface="MS UI Gothic"/>
                <a:cs typeface="MS UI Gothic"/>
              </a:rPr>
              <a:t>●</a:t>
            </a:r>
            <a:endParaRPr sz="10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140" y="1342390"/>
            <a:ext cx="128270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0" b="1">
                <a:latin typeface="Arial"/>
                <a:cs typeface="Arial"/>
              </a:rPr>
              <a:t>E</a:t>
            </a:r>
            <a:r>
              <a:rPr dirty="0" sz="2200" b="1">
                <a:latin typeface="Arial"/>
                <a:cs typeface="Arial"/>
              </a:rPr>
              <a:t>x</a:t>
            </a:r>
            <a:r>
              <a:rPr dirty="0" sz="2200" spc="-5" b="1">
                <a:latin typeface="Arial"/>
                <a:cs typeface="Arial"/>
              </a:rPr>
              <a:t>e</a:t>
            </a:r>
            <a:r>
              <a:rPr dirty="0" sz="2200" b="1">
                <a:latin typeface="Arial"/>
                <a:cs typeface="Arial"/>
              </a:rPr>
              <a:t>m</a:t>
            </a:r>
            <a:r>
              <a:rPr dirty="0" sz="2200" spc="-5" b="1">
                <a:latin typeface="Arial"/>
                <a:cs typeface="Arial"/>
              </a:rPr>
              <a:t>pl</a:t>
            </a:r>
            <a:r>
              <a:rPr dirty="0" sz="2200" b="1">
                <a:latin typeface="Arial"/>
                <a:cs typeface="Arial"/>
              </a:rPr>
              <a:t>o: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140" y="1677670"/>
            <a:ext cx="703135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8600" indent="-21590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45454"/>
              <a:buFont typeface="MS UI Gothic"/>
              <a:buChar char="●"/>
              <a:tabLst>
                <a:tab pos="228600" algn="l"/>
              </a:tabLst>
            </a:pPr>
            <a:r>
              <a:rPr dirty="0" sz="2200" spc="-10" b="1">
                <a:solidFill>
                  <a:srgbClr val="CC0000"/>
                </a:solidFill>
                <a:latin typeface="Arial"/>
                <a:cs typeface="Arial"/>
                <a:hlinkClick r:id="rId2"/>
              </a:rPr>
              <a:t>http://www.icmc.usp.br/~posgrad/computacao.html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5039" y="2081529"/>
            <a:ext cx="96520" cy="154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295">
                <a:solidFill>
                  <a:srgbClr val="FFFFFF"/>
                </a:solidFill>
                <a:latin typeface="MS UI Gothic"/>
                <a:cs typeface="MS UI Gothic"/>
              </a:rPr>
              <a:t>✔</a:t>
            </a:r>
            <a:endParaRPr sz="850">
              <a:latin typeface="MS UI Gothic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5039" y="2660650"/>
            <a:ext cx="96520" cy="154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295">
                <a:solidFill>
                  <a:srgbClr val="FFFFFF"/>
                </a:solidFill>
                <a:latin typeface="MS UI Gothic"/>
                <a:cs typeface="MS UI Gothic"/>
              </a:rPr>
              <a:t>✔</a:t>
            </a:r>
            <a:endParaRPr sz="85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5039" y="3069589"/>
            <a:ext cx="96520" cy="154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295">
                <a:solidFill>
                  <a:srgbClr val="FFFFFF"/>
                </a:solidFill>
                <a:latin typeface="MS UI Gothic"/>
                <a:cs typeface="MS UI Gothic"/>
              </a:rPr>
              <a:t>✔</a:t>
            </a:r>
            <a:endParaRPr sz="850">
              <a:latin typeface="MS UI Gothic"/>
              <a:cs typeface="MS UI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5039" y="3888740"/>
            <a:ext cx="96520" cy="154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295">
                <a:solidFill>
                  <a:srgbClr val="FFFFFF"/>
                </a:solidFill>
                <a:latin typeface="MS UI Gothic"/>
                <a:cs typeface="MS UI Gothic"/>
              </a:rPr>
              <a:t>✔</a:t>
            </a:r>
            <a:endParaRPr sz="85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5039" y="4297679"/>
            <a:ext cx="96520" cy="154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295">
                <a:solidFill>
                  <a:srgbClr val="FFFFFF"/>
                </a:solidFill>
                <a:latin typeface="MS UI Gothic"/>
                <a:cs typeface="MS UI Gothic"/>
              </a:rPr>
              <a:t>✔</a:t>
            </a:r>
            <a:endParaRPr sz="850">
              <a:latin typeface="MS UI Gothic"/>
              <a:cs typeface="MS UI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0939" y="2012950"/>
            <a:ext cx="7484745" cy="2531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71780">
              <a:lnSpc>
                <a:spcPct val="100000"/>
              </a:lnSpc>
              <a:spcBef>
                <a:spcPts val="100"/>
              </a:spcBef>
            </a:pPr>
            <a:r>
              <a:rPr dirty="0" sz="1900" b="1">
                <a:solidFill>
                  <a:srgbClr val="0000CC"/>
                </a:solidFill>
                <a:latin typeface="Arial"/>
                <a:cs typeface="Arial"/>
              </a:rPr>
              <a:t>É </a:t>
            </a:r>
            <a:r>
              <a:rPr dirty="0" sz="1900" spc="-5" b="1">
                <a:solidFill>
                  <a:srgbClr val="0000CC"/>
                </a:solidFill>
                <a:latin typeface="Arial"/>
                <a:cs typeface="Arial"/>
              </a:rPr>
              <a:t>criada então uma conexão entre </a:t>
            </a:r>
            <a:r>
              <a:rPr dirty="0" sz="1900" b="1">
                <a:solidFill>
                  <a:srgbClr val="0000CC"/>
                </a:solidFill>
                <a:latin typeface="Arial"/>
                <a:cs typeface="Arial"/>
              </a:rPr>
              <a:t>o </a:t>
            </a:r>
            <a:r>
              <a:rPr dirty="0" sz="1900" spc="-5" b="1">
                <a:solidFill>
                  <a:srgbClr val="0000CC"/>
                </a:solidFill>
                <a:latin typeface="Arial"/>
                <a:cs typeface="Arial"/>
              </a:rPr>
              <a:t>navegador </a:t>
            </a:r>
            <a:r>
              <a:rPr dirty="0" sz="1900" b="1">
                <a:solidFill>
                  <a:srgbClr val="0000CC"/>
                </a:solidFill>
                <a:latin typeface="Arial"/>
                <a:cs typeface="Arial"/>
              </a:rPr>
              <a:t>e o </a:t>
            </a:r>
            <a:r>
              <a:rPr dirty="0" sz="1900" spc="-5" b="1">
                <a:solidFill>
                  <a:srgbClr val="0000CC"/>
                </a:solidFill>
                <a:latin typeface="Arial"/>
                <a:cs typeface="Arial"/>
              </a:rPr>
              <a:t>servidor na </a:t>
            </a:r>
            <a:r>
              <a:rPr dirty="0" sz="1900" spc="-515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0000CC"/>
                </a:solidFill>
                <a:latin typeface="Arial"/>
                <a:cs typeface="Arial"/>
              </a:rPr>
              <a:t>porta</a:t>
            </a:r>
            <a:r>
              <a:rPr dirty="0" sz="1900" spc="-15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0000CC"/>
                </a:solidFill>
                <a:latin typeface="Arial"/>
                <a:cs typeface="Arial"/>
              </a:rPr>
              <a:t>80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900" spc="-5" b="1">
                <a:solidFill>
                  <a:srgbClr val="0000CC"/>
                </a:solidFill>
                <a:latin typeface="Arial"/>
                <a:cs typeface="Arial"/>
              </a:rPr>
              <a:t>Porta</a:t>
            </a:r>
            <a:r>
              <a:rPr dirty="0" sz="1900" spc="-10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0000CC"/>
                </a:solidFill>
                <a:latin typeface="Arial"/>
                <a:cs typeface="Arial"/>
              </a:rPr>
              <a:t>80</a:t>
            </a:r>
            <a:r>
              <a:rPr dirty="0" sz="1900" spc="-10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0000CC"/>
                </a:solidFill>
                <a:latin typeface="Arial"/>
                <a:cs typeface="Arial"/>
              </a:rPr>
              <a:t>é</a:t>
            </a:r>
            <a:r>
              <a:rPr dirty="0" sz="1900" spc="-20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0000CC"/>
                </a:solidFill>
                <a:latin typeface="Arial"/>
                <a:cs typeface="Arial"/>
              </a:rPr>
              <a:t>padrão</a:t>
            </a:r>
            <a:r>
              <a:rPr dirty="0" sz="1900" spc="-10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0000CC"/>
                </a:solidFill>
                <a:latin typeface="Arial"/>
                <a:cs typeface="Arial"/>
              </a:rPr>
              <a:t>para</a:t>
            </a:r>
            <a:r>
              <a:rPr dirty="0" sz="1900" spc="-20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0000CC"/>
                </a:solidFill>
                <a:latin typeface="Arial"/>
                <a:cs typeface="Arial"/>
              </a:rPr>
              <a:t>os Servidores</a:t>
            </a:r>
            <a:r>
              <a:rPr dirty="0" sz="1900" spc="-20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1900" spc="-15" b="1">
                <a:solidFill>
                  <a:srgbClr val="0000CC"/>
                </a:solidFill>
                <a:latin typeface="Arial"/>
                <a:cs typeface="Arial"/>
              </a:rPr>
              <a:t>Web</a:t>
            </a:r>
            <a:endParaRPr sz="1900">
              <a:latin typeface="Arial"/>
              <a:cs typeface="Arial"/>
            </a:endParaRPr>
          </a:p>
          <a:p>
            <a:pPr marL="12700" marR="890269">
              <a:lnSpc>
                <a:spcPct val="141200"/>
              </a:lnSpc>
            </a:pPr>
            <a:r>
              <a:rPr dirty="0" sz="1900" spc="-5" b="1">
                <a:solidFill>
                  <a:srgbClr val="0000CC"/>
                </a:solidFill>
                <a:latin typeface="Arial"/>
                <a:cs typeface="Arial"/>
              </a:rPr>
              <a:t>De acordo com </a:t>
            </a:r>
            <a:r>
              <a:rPr dirty="0" sz="1900" b="1">
                <a:solidFill>
                  <a:srgbClr val="0000CC"/>
                </a:solidFill>
                <a:latin typeface="Arial"/>
                <a:cs typeface="Arial"/>
              </a:rPr>
              <a:t>o </a:t>
            </a:r>
            <a:r>
              <a:rPr dirty="0" sz="1900" spc="-5" b="1">
                <a:solidFill>
                  <a:srgbClr val="0000CC"/>
                </a:solidFill>
                <a:latin typeface="Arial"/>
                <a:cs typeface="Arial"/>
              </a:rPr>
              <a:t>protocolo HTTP </a:t>
            </a:r>
            <a:r>
              <a:rPr dirty="0" sz="1900" b="1">
                <a:solidFill>
                  <a:srgbClr val="0000CC"/>
                </a:solidFill>
                <a:latin typeface="Arial"/>
                <a:cs typeface="Arial"/>
              </a:rPr>
              <a:t>o </a:t>
            </a:r>
            <a:r>
              <a:rPr dirty="0" sz="1900" spc="-5" b="1">
                <a:solidFill>
                  <a:srgbClr val="0000CC"/>
                </a:solidFill>
                <a:latin typeface="Arial"/>
                <a:cs typeface="Arial"/>
              </a:rPr>
              <a:t>navegador envia uma </a:t>
            </a:r>
            <a:r>
              <a:rPr dirty="0" sz="1900" spc="-515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0000CC"/>
                </a:solidFill>
                <a:latin typeface="Arial"/>
                <a:cs typeface="Arial"/>
              </a:rPr>
              <a:t>solicitação</a:t>
            </a:r>
            <a:r>
              <a:rPr dirty="0" sz="1900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0000CC"/>
                </a:solidFill>
                <a:latin typeface="Arial"/>
                <a:cs typeface="Arial"/>
              </a:rPr>
              <a:t>para</a:t>
            </a:r>
            <a:r>
              <a:rPr dirty="0" sz="1900" spc="-10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0000CC"/>
                </a:solidFill>
                <a:latin typeface="Arial"/>
                <a:cs typeface="Arial"/>
              </a:rPr>
              <a:t>obter</a:t>
            </a:r>
            <a:r>
              <a:rPr dirty="0" sz="1900" spc="-10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0000CC"/>
                </a:solidFill>
                <a:latin typeface="Arial"/>
                <a:cs typeface="Arial"/>
              </a:rPr>
              <a:t>o </a:t>
            </a:r>
            <a:r>
              <a:rPr dirty="0" sz="1900" spc="-5" b="1">
                <a:solidFill>
                  <a:srgbClr val="0000CC"/>
                </a:solidFill>
                <a:latin typeface="Arial"/>
                <a:cs typeface="Arial"/>
              </a:rPr>
              <a:t>arquivo</a:t>
            </a:r>
            <a:r>
              <a:rPr dirty="0" sz="1900" spc="5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0000CC"/>
                </a:solidFill>
                <a:latin typeface="Arial"/>
                <a:cs typeface="Arial"/>
              </a:rPr>
              <a:t>desejado</a:t>
            </a:r>
            <a:endParaRPr sz="1900">
              <a:latin typeface="Arial"/>
              <a:cs typeface="Arial"/>
            </a:endParaRPr>
          </a:p>
          <a:p>
            <a:pPr marL="12700" marR="5080">
              <a:lnSpc>
                <a:spcPts val="3229"/>
              </a:lnSpc>
              <a:spcBef>
                <a:spcPts val="90"/>
              </a:spcBef>
            </a:pPr>
            <a:r>
              <a:rPr dirty="0" sz="1900" b="1">
                <a:solidFill>
                  <a:srgbClr val="0000CC"/>
                </a:solidFill>
                <a:latin typeface="Arial"/>
                <a:cs typeface="Arial"/>
              </a:rPr>
              <a:t>O </a:t>
            </a:r>
            <a:r>
              <a:rPr dirty="0" sz="1900" spc="-5" b="1">
                <a:solidFill>
                  <a:srgbClr val="0000CC"/>
                </a:solidFill>
                <a:latin typeface="Arial"/>
                <a:cs typeface="Arial"/>
              </a:rPr>
              <a:t>servidor então envia </a:t>
            </a:r>
            <a:r>
              <a:rPr dirty="0" sz="1900" b="1">
                <a:solidFill>
                  <a:srgbClr val="0000CC"/>
                </a:solidFill>
                <a:latin typeface="Arial"/>
                <a:cs typeface="Arial"/>
              </a:rPr>
              <a:t>o texto </a:t>
            </a:r>
            <a:r>
              <a:rPr dirty="0" sz="1900" spc="-5" b="1">
                <a:solidFill>
                  <a:srgbClr val="0000CC"/>
                </a:solidFill>
                <a:latin typeface="Arial"/>
                <a:cs typeface="Arial"/>
              </a:rPr>
              <a:t>HTML </a:t>
            </a:r>
            <a:r>
              <a:rPr dirty="0" sz="1900" b="1">
                <a:solidFill>
                  <a:srgbClr val="0000CC"/>
                </a:solidFill>
                <a:latin typeface="Arial"/>
                <a:cs typeface="Arial"/>
              </a:rPr>
              <a:t>da </a:t>
            </a:r>
            <a:r>
              <a:rPr dirty="0" sz="1900" spc="-5" b="1">
                <a:solidFill>
                  <a:srgbClr val="0000CC"/>
                </a:solidFill>
                <a:latin typeface="Arial"/>
                <a:cs typeface="Arial"/>
              </a:rPr>
              <a:t>página para </a:t>
            </a:r>
            <a:r>
              <a:rPr dirty="0" sz="1900" b="1">
                <a:solidFill>
                  <a:srgbClr val="0000CC"/>
                </a:solidFill>
                <a:latin typeface="Arial"/>
                <a:cs typeface="Arial"/>
              </a:rPr>
              <a:t>o </a:t>
            </a:r>
            <a:r>
              <a:rPr dirty="0" sz="1900" spc="-5" b="1">
                <a:solidFill>
                  <a:srgbClr val="0000CC"/>
                </a:solidFill>
                <a:latin typeface="Arial"/>
                <a:cs typeface="Arial"/>
              </a:rPr>
              <a:t>navegador </a:t>
            </a:r>
            <a:r>
              <a:rPr dirty="0" sz="1900" spc="-515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0000CC"/>
                </a:solidFill>
                <a:latin typeface="Arial"/>
                <a:cs typeface="Arial"/>
              </a:rPr>
              <a:t>O</a:t>
            </a:r>
            <a:r>
              <a:rPr dirty="0" sz="1900" spc="-10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0000CC"/>
                </a:solidFill>
                <a:latin typeface="Arial"/>
                <a:cs typeface="Arial"/>
              </a:rPr>
              <a:t>navegador</a:t>
            </a:r>
            <a:r>
              <a:rPr dirty="0" sz="1900" spc="-20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0000CC"/>
                </a:solidFill>
                <a:latin typeface="Arial"/>
                <a:cs typeface="Arial"/>
              </a:rPr>
              <a:t>lê o</a:t>
            </a:r>
            <a:r>
              <a:rPr dirty="0" sz="1900" spc="-5" b="1">
                <a:solidFill>
                  <a:srgbClr val="0000CC"/>
                </a:solidFill>
                <a:latin typeface="Arial"/>
                <a:cs typeface="Arial"/>
              </a:rPr>
              <a:t> arquivo HTML</a:t>
            </a:r>
            <a:r>
              <a:rPr dirty="0" sz="1900" spc="-45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0000CC"/>
                </a:solidFill>
                <a:latin typeface="Arial"/>
                <a:cs typeface="Arial"/>
              </a:rPr>
              <a:t>e </a:t>
            </a:r>
            <a:r>
              <a:rPr dirty="0" sz="1900" spc="-5" b="1">
                <a:solidFill>
                  <a:srgbClr val="0000CC"/>
                </a:solidFill>
                <a:latin typeface="Arial"/>
                <a:cs typeface="Arial"/>
              </a:rPr>
              <a:t>formata</a:t>
            </a:r>
            <a:r>
              <a:rPr dirty="0" sz="1900" spc="-10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dirty="0" sz="1900" spc="-5" b="1">
                <a:solidFill>
                  <a:srgbClr val="0000CC"/>
                </a:solidFill>
                <a:latin typeface="Arial"/>
                <a:cs typeface="Arial"/>
              </a:rPr>
              <a:t>página</a:t>
            </a:r>
            <a:r>
              <a:rPr dirty="0" sz="1900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0000CC"/>
                </a:solidFill>
                <a:latin typeface="Arial"/>
                <a:cs typeface="Arial"/>
              </a:rPr>
              <a:t>na</a:t>
            </a:r>
            <a:r>
              <a:rPr dirty="0" sz="1900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0000CC"/>
                </a:solidFill>
                <a:latin typeface="Arial"/>
                <a:cs typeface="Arial"/>
              </a:rPr>
              <a:t>tela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039" y="237490"/>
            <a:ext cx="442785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/>
              <a:t>Servidor</a:t>
            </a:r>
            <a:r>
              <a:rPr dirty="0" sz="5400" spc="-85"/>
              <a:t> </a:t>
            </a:r>
            <a:r>
              <a:rPr dirty="0" sz="5400" spc="-40"/>
              <a:t>Web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20700" y="1342390"/>
            <a:ext cx="8291830" cy="3117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1590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44827"/>
              <a:buFont typeface="MS UI Gothic"/>
              <a:buChar char="●"/>
              <a:tabLst>
                <a:tab pos="241300" algn="l"/>
              </a:tabLst>
            </a:pPr>
            <a:r>
              <a:rPr dirty="0" sz="2900" spc="-5" b="1">
                <a:solidFill>
                  <a:srgbClr val="0000CC"/>
                </a:solidFill>
                <a:latin typeface="Arial"/>
                <a:cs typeface="Arial"/>
              </a:rPr>
              <a:t>Primeiro</a:t>
            </a:r>
            <a:r>
              <a:rPr dirty="0" sz="2900" spc="-15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900" spc="-5" b="1">
                <a:solidFill>
                  <a:srgbClr val="0000CC"/>
                </a:solidFill>
                <a:latin typeface="Arial"/>
                <a:cs typeface="Arial"/>
              </a:rPr>
              <a:t>Servidor</a:t>
            </a:r>
            <a:r>
              <a:rPr dirty="0" sz="2900" spc="-20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900" spc="-25" b="1">
                <a:solidFill>
                  <a:srgbClr val="0000CC"/>
                </a:solidFill>
                <a:latin typeface="Arial"/>
                <a:cs typeface="Arial"/>
              </a:rPr>
              <a:t>Web</a:t>
            </a:r>
            <a:endParaRPr sz="2900">
              <a:latin typeface="Arial"/>
              <a:cs typeface="Arial"/>
            </a:endParaRPr>
          </a:p>
          <a:p>
            <a:pPr lvl="1" marL="457200" indent="-215900">
              <a:lnSpc>
                <a:spcPct val="100000"/>
              </a:lnSpc>
              <a:buClr>
                <a:srgbClr val="FFFFFF"/>
              </a:buClr>
              <a:buSzPct val="44827"/>
              <a:buFont typeface="MS UI Gothic"/>
              <a:buChar char="●"/>
              <a:tabLst>
                <a:tab pos="457200" algn="l"/>
              </a:tabLst>
            </a:pPr>
            <a:r>
              <a:rPr dirty="0" sz="2900" b="1">
                <a:solidFill>
                  <a:srgbClr val="CC0000"/>
                </a:solidFill>
                <a:latin typeface="Arial"/>
                <a:cs typeface="Arial"/>
              </a:rPr>
              <a:t>Criado</a:t>
            </a:r>
            <a:r>
              <a:rPr dirty="0" sz="2900" spc="-3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900" b="1">
                <a:solidFill>
                  <a:srgbClr val="CC0000"/>
                </a:solidFill>
                <a:latin typeface="Arial"/>
                <a:cs typeface="Arial"/>
              </a:rPr>
              <a:t>em</a:t>
            </a:r>
            <a:r>
              <a:rPr dirty="0" sz="2900" spc="-2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900" b="1">
                <a:solidFill>
                  <a:srgbClr val="CC0000"/>
                </a:solidFill>
                <a:latin typeface="Arial"/>
                <a:cs typeface="Arial"/>
              </a:rPr>
              <a:t>1995</a:t>
            </a:r>
            <a:endParaRPr sz="2900">
              <a:latin typeface="Arial"/>
              <a:cs typeface="Arial"/>
            </a:endParaRPr>
          </a:p>
          <a:p>
            <a:pPr lvl="1" marL="457200" indent="-215900">
              <a:lnSpc>
                <a:spcPts val="3475"/>
              </a:lnSpc>
              <a:buClr>
                <a:srgbClr val="FFFFFF"/>
              </a:buClr>
              <a:buSzPct val="44827"/>
              <a:buFont typeface="MS UI Gothic"/>
              <a:buChar char="●"/>
              <a:tabLst>
                <a:tab pos="457200" algn="l"/>
              </a:tabLst>
            </a:pPr>
            <a:r>
              <a:rPr dirty="0" sz="2900" b="1">
                <a:solidFill>
                  <a:srgbClr val="CC0000"/>
                </a:solidFill>
                <a:latin typeface="Arial"/>
                <a:cs typeface="Arial"/>
              </a:rPr>
              <a:t>Foi</a:t>
            </a:r>
            <a:r>
              <a:rPr dirty="0" sz="2900" spc="-2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900" b="1">
                <a:solidFill>
                  <a:srgbClr val="CC0000"/>
                </a:solidFill>
                <a:latin typeface="Arial"/>
                <a:cs typeface="Arial"/>
              </a:rPr>
              <a:t>baseado</a:t>
            </a:r>
            <a:r>
              <a:rPr dirty="0" sz="2900" spc="-1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900" spc="-5" b="1">
                <a:solidFill>
                  <a:srgbClr val="CC0000"/>
                </a:solidFill>
                <a:latin typeface="Arial"/>
                <a:cs typeface="Arial"/>
              </a:rPr>
              <a:t>no </a:t>
            </a:r>
            <a:r>
              <a:rPr dirty="0" sz="2900" b="1">
                <a:solidFill>
                  <a:srgbClr val="CC0000"/>
                </a:solidFill>
                <a:latin typeface="Arial"/>
                <a:cs typeface="Arial"/>
              </a:rPr>
              <a:t>servidor</a:t>
            </a:r>
            <a:r>
              <a:rPr dirty="0" sz="2900" spc="-1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900" b="1">
                <a:solidFill>
                  <a:srgbClr val="CC0000"/>
                </a:solidFill>
                <a:latin typeface="Arial"/>
                <a:cs typeface="Arial"/>
              </a:rPr>
              <a:t>da</a:t>
            </a:r>
            <a:r>
              <a:rPr dirty="0" sz="2900" spc="-1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900" spc="-5" b="1">
                <a:solidFill>
                  <a:srgbClr val="CC0000"/>
                </a:solidFill>
                <a:latin typeface="Arial"/>
                <a:cs typeface="Arial"/>
              </a:rPr>
              <a:t>NCSA</a:t>
            </a:r>
            <a:endParaRPr sz="2900">
              <a:latin typeface="Arial"/>
              <a:cs typeface="Arial"/>
            </a:endParaRPr>
          </a:p>
          <a:p>
            <a:pPr lvl="1" marL="457200" marR="17780" indent="-215900">
              <a:lnSpc>
                <a:spcPts val="3479"/>
              </a:lnSpc>
              <a:spcBef>
                <a:spcPts val="110"/>
              </a:spcBef>
              <a:buClr>
                <a:srgbClr val="FFFFFF"/>
              </a:buClr>
              <a:buSzPct val="44827"/>
              <a:buFont typeface="MS UI Gothic"/>
              <a:buChar char="●"/>
              <a:tabLst>
                <a:tab pos="457200" algn="l"/>
              </a:tabLst>
            </a:pPr>
            <a:r>
              <a:rPr dirty="0" sz="2900" b="1">
                <a:solidFill>
                  <a:srgbClr val="CC0000"/>
                </a:solidFill>
                <a:latin typeface="Arial"/>
                <a:cs typeface="Arial"/>
              </a:rPr>
              <a:t>A </a:t>
            </a:r>
            <a:r>
              <a:rPr dirty="0" sz="2900" spc="-5" b="1">
                <a:solidFill>
                  <a:srgbClr val="CC0000"/>
                </a:solidFill>
                <a:latin typeface="Arial"/>
                <a:cs typeface="Arial"/>
              </a:rPr>
              <a:t>primeira </a:t>
            </a:r>
            <a:r>
              <a:rPr dirty="0" sz="2900" b="1">
                <a:solidFill>
                  <a:srgbClr val="CC0000"/>
                </a:solidFill>
                <a:latin typeface="Arial"/>
                <a:cs typeface="Arial"/>
              </a:rPr>
              <a:t>versão de nome </a:t>
            </a:r>
            <a:r>
              <a:rPr dirty="0" sz="2900" spc="-40" b="1">
                <a:solidFill>
                  <a:srgbClr val="CC0000"/>
                </a:solidFill>
                <a:latin typeface="Arial"/>
                <a:cs typeface="Arial"/>
              </a:rPr>
              <a:t>APACHE </a:t>
            </a:r>
            <a:r>
              <a:rPr dirty="0" sz="2900" b="1">
                <a:solidFill>
                  <a:srgbClr val="CC0000"/>
                </a:solidFill>
                <a:latin typeface="Arial"/>
                <a:cs typeface="Arial"/>
              </a:rPr>
              <a:t>foi </a:t>
            </a:r>
            <a:r>
              <a:rPr dirty="0" sz="2900" spc="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900" spc="-5" b="1">
                <a:solidFill>
                  <a:srgbClr val="CC0000"/>
                </a:solidFill>
                <a:latin typeface="Arial"/>
                <a:cs typeface="Arial"/>
              </a:rPr>
              <a:t>liberada </a:t>
            </a:r>
            <a:r>
              <a:rPr dirty="0" sz="2900" b="1">
                <a:solidFill>
                  <a:srgbClr val="CC0000"/>
                </a:solidFill>
                <a:latin typeface="Arial"/>
                <a:cs typeface="Arial"/>
              </a:rPr>
              <a:t>em dezembro de 1995 com a versão </a:t>
            </a:r>
            <a:r>
              <a:rPr dirty="0" sz="2900" spc="-79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900" spc="-5" b="1">
                <a:solidFill>
                  <a:srgbClr val="CC0000"/>
                </a:solidFill>
                <a:latin typeface="Arial"/>
                <a:cs typeface="Arial"/>
              </a:rPr>
              <a:t>1.0.0</a:t>
            </a:r>
            <a:endParaRPr sz="2900">
              <a:latin typeface="Arial"/>
              <a:cs typeface="Arial"/>
            </a:endParaRPr>
          </a:p>
          <a:p>
            <a:pPr lvl="1" marL="457200" indent="-215900">
              <a:lnSpc>
                <a:spcPts val="3365"/>
              </a:lnSpc>
              <a:buClr>
                <a:srgbClr val="FFFFFF"/>
              </a:buClr>
              <a:buSzPct val="44827"/>
              <a:buFont typeface="MS UI Gothic"/>
              <a:buChar char="●"/>
              <a:tabLst>
                <a:tab pos="457200" algn="l"/>
              </a:tabLst>
            </a:pPr>
            <a:r>
              <a:rPr dirty="0" sz="2900" b="1">
                <a:solidFill>
                  <a:srgbClr val="CC0000"/>
                </a:solidFill>
                <a:latin typeface="Arial"/>
                <a:cs typeface="Arial"/>
              </a:rPr>
              <a:t>Sucesso</a:t>
            </a:r>
            <a:r>
              <a:rPr dirty="0" sz="2900" spc="-1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900" b="1">
                <a:solidFill>
                  <a:srgbClr val="CC0000"/>
                </a:solidFill>
                <a:latin typeface="Arial"/>
                <a:cs typeface="Arial"/>
              </a:rPr>
              <a:t>já</a:t>
            </a:r>
            <a:r>
              <a:rPr dirty="0" sz="2900" spc="-1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900" b="1">
                <a:solidFill>
                  <a:srgbClr val="CC0000"/>
                </a:solidFill>
                <a:latin typeface="Arial"/>
                <a:cs typeface="Arial"/>
              </a:rPr>
              <a:t>nos</a:t>
            </a:r>
            <a:r>
              <a:rPr dirty="0" sz="2900" spc="-1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900" spc="-5" b="1">
                <a:solidFill>
                  <a:srgbClr val="CC0000"/>
                </a:solidFill>
                <a:latin typeface="Arial"/>
                <a:cs typeface="Arial"/>
              </a:rPr>
              <a:t>primeiros </a:t>
            </a:r>
            <a:r>
              <a:rPr dirty="0" sz="2900" b="1">
                <a:solidFill>
                  <a:srgbClr val="CC0000"/>
                </a:solidFill>
                <a:latin typeface="Arial"/>
                <a:cs typeface="Arial"/>
              </a:rPr>
              <a:t>anos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039" y="237490"/>
            <a:ext cx="442785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/>
              <a:t>Servidor</a:t>
            </a:r>
            <a:r>
              <a:rPr dirty="0" sz="5400" spc="-85"/>
              <a:t> </a:t>
            </a:r>
            <a:r>
              <a:rPr dirty="0" sz="5400" spc="-40"/>
              <a:t>Web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19430" y="1270000"/>
            <a:ext cx="8296909" cy="3530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2410" indent="-207010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232410" algn="l"/>
              </a:tabLst>
            </a:pPr>
            <a:r>
              <a:rPr dirty="0" sz="2600" spc="-5" b="1">
                <a:latin typeface="Arial"/>
                <a:cs typeface="Arial"/>
              </a:rPr>
              <a:t>História</a:t>
            </a:r>
            <a:endParaRPr sz="2600">
              <a:latin typeface="Arial"/>
              <a:cs typeface="Arial"/>
            </a:endParaRPr>
          </a:p>
          <a:p>
            <a:pPr lvl="1" marL="448309" marR="55880" indent="-215900">
              <a:lnSpc>
                <a:spcPct val="100000"/>
              </a:lnSpc>
              <a:buClr>
                <a:srgbClr val="FFFFFF"/>
              </a:buClr>
              <a:buSzPct val="44230"/>
              <a:buFont typeface="MS UI Gothic"/>
              <a:buChar char="●"/>
              <a:tabLst>
                <a:tab pos="539115" algn="l"/>
                <a:tab pos="539750" algn="l"/>
              </a:tabLst>
            </a:pPr>
            <a:r>
              <a:rPr dirty="0"/>
              <a:t>	</a:t>
            </a:r>
            <a:r>
              <a:rPr dirty="0" sz="2600" b="1">
                <a:solidFill>
                  <a:srgbClr val="0000CC"/>
                </a:solidFill>
                <a:latin typeface="Arial"/>
                <a:cs typeface="Arial"/>
              </a:rPr>
              <a:t>1980 – 1989: </a:t>
            </a:r>
            <a:r>
              <a:rPr dirty="0" sz="2600" spc="-15" b="1">
                <a:solidFill>
                  <a:srgbClr val="0000CC"/>
                </a:solidFill>
                <a:latin typeface="Arial"/>
                <a:cs typeface="Arial"/>
              </a:rPr>
              <a:t>Tim </a:t>
            </a:r>
            <a:r>
              <a:rPr dirty="0" sz="2600" spc="-5" b="1">
                <a:solidFill>
                  <a:srgbClr val="0000CC"/>
                </a:solidFill>
                <a:latin typeface="Arial"/>
                <a:cs typeface="Arial"/>
              </a:rPr>
              <a:t>Berners-Lee </a:t>
            </a:r>
            <a:r>
              <a:rPr dirty="0" sz="2600" b="1">
                <a:solidFill>
                  <a:srgbClr val="0000CC"/>
                </a:solidFill>
                <a:latin typeface="Arial"/>
                <a:cs typeface="Arial"/>
              </a:rPr>
              <a:t>(CERN) propõe um </a:t>
            </a:r>
            <a:r>
              <a:rPr dirty="0" sz="2600" spc="-710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0000CC"/>
                </a:solidFill>
                <a:latin typeface="Arial"/>
                <a:cs typeface="Arial"/>
              </a:rPr>
              <a:t>projeto</a:t>
            </a:r>
            <a:endParaRPr sz="2600">
              <a:latin typeface="Arial"/>
              <a:cs typeface="Arial"/>
            </a:endParaRPr>
          </a:p>
          <a:p>
            <a:pPr lvl="2" marL="664210" marR="146050" indent="-215900">
              <a:lnSpc>
                <a:spcPct val="99800"/>
              </a:lnSpc>
              <a:spcBef>
                <a:spcPts val="5"/>
              </a:spcBef>
              <a:buClr>
                <a:srgbClr val="FFFFFF"/>
              </a:buClr>
              <a:buSzPct val="44230"/>
              <a:buFont typeface="MS UI Gothic"/>
              <a:buChar char="●"/>
              <a:tabLst>
                <a:tab pos="664210" algn="l"/>
              </a:tabLst>
            </a:pPr>
            <a:r>
              <a:rPr dirty="0" sz="2600" b="1">
                <a:latin typeface="Arial"/>
                <a:cs typeface="Arial"/>
              </a:rPr>
              <a:t>Objetivo: </a:t>
            </a:r>
            <a:r>
              <a:rPr dirty="0" sz="2600" spc="-5" b="1">
                <a:latin typeface="Arial"/>
                <a:cs typeface="Arial"/>
              </a:rPr>
              <a:t>facilitar </a:t>
            </a:r>
            <a:r>
              <a:rPr dirty="0" sz="2600" b="1">
                <a:latin typeface="Arial"/>
                <a:cs typeface="Arial"/>
              </a:rPr>
              <a:t>o </a:t>
            </a:r>
            <a:r>
              <a:rPr dirty="0" sz="2600" spc="-5" b="1">
                <a:latin typeface="Arial"/>
                <a:cs typeface="Arial"/>
              </a:rPr>
              <a:t>compartilhamento </a:t>
            </a:r>
            <a:r>
              <a:rPr dirty="0" sz="2600" b="1">
                <a:latin typeface="Arial"/>
                <a:cs typeface="Arial"/>
              </a:rPr>
              <a:t>de </a:t>
            </a:r>
            <a:r>
              <a:rPr dirty="0" sz="2600" spc="5" b="1">
                <a:latin typeface="Arial"/>
                <a:cs typeface="Arial"/>
              </a:rPr>
              <a:t> </a:t>
            </a:r>
            <a:r>
              <a:rPr dirty="0" sz="2600" b="1">
                <a:latin typeface="Arial"/>
                <a:cs typeface="Arial"/>
              </a:rPr>
              <a:t>documentos de pesquisa </a:t>
            </a:r>
            <a:r>
              <a:rPr dirty="0" sz="2600" spc="-5" b="1">
                <a:latin typeface="Arial"/>
                <a:cs typeface="Arial"/>
              </a:rPr>
              <a:t>entre </a:t>
            </a:r>
            <a:r>
              <a:rPr dirty="0" sz="2600" b="1">
                <a:latin typeface="Arial"/>
                <a:cs typeface="Arial"/>
              </a:rPr>
              <a:t>os colegas </a:t>
            </a:r>
            <a:r>
              <a:rPr dirty="0" sz="2600" spc="5" b="1">
                <a:latin typeface="Arial"/>
                <a:cs typeface="Arial"/>
              </a:rPr>
              <a:t> </a:t>
            </a:r>
            <a:r>
              <a:rPr dirty="0" sz="2600" b="1">
                <a:latin typeface="Arial"/>
                <a:cs typeface="Arial"/>
              </a:rPr>
              <a:t>pesquisadores.</a:t>
            </a:r>
            <a:r>
              <a:rPr dirty="0" sz="2600" spc="-15" b="1">
                <a:latin typeface="Arial"/>
                <a:cs typeface="Arial"/>
              </a:rPr>
              <a:t> </a:t>
            </a:r>
            <a:r>
              <a:rPr dirty="0" sz="2600" b="1">
                <a:latin typeface="Arial"/>
                <a:cs typeface="Arial"/>
              </a:rPr>
              <a:t>Foram </a:t>
            </a:r>
            <a:r>
              <a:rPr dirty="0" sz="2600" spc="-5" b="1">
                <a:latin typeface="Arial"/>
                <a:cs typeface="Arial"/>
              </a:rPr>
              <a:t>criados</a:t>
            </a:r>
            <a:r>
              <a:rPr dirty="0" sz="2600" b="1">
                <a:latin typeface="Arial"/>
                <a:cs typeface="Arial"/>
              </a:rPr>
              <a:t> dois</a:t>
            </a:r>
            <a:r>
              <a:rPr dirty="0" sz="2600" spc="-5" b="1">
                <a:latin typeface="Arial"/>
                <a:cs typeface="Arial"/>
              </a:rPr>
              <a:t> programas:</a:t>
            </a:r>
            <a:endParaRPr sz="2600">
              <a:latin typeface="Arial"/>
              <a:cs typeface="Arial"/>
            </a:endParaRPr>
          </a:p>
          <a:p>
            <a:pPr marL="1113155">
              <a:lnSpc>
                <a:spcPct val="100000"/>
              </a:lnSpc>
            </a:pPr>
            <a:r>
              <a:rPr dirty="0" sz="2600" spc="-5" b="1">
                <a:solidFill>
                  <a:srgbClr val="CC0000"/>
                </a:solidFill>
                <a:latin typeface="Arial"/>
                <a:cs typeface="Arial"/>
              </a:rPr>
              <a:t>Um</a:t>
            </a:r>
            <a:r>
              <a:rPr dirty="0" sz="2600" spc="-1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CC0000"/>
                </a:solidFill>
                <a:latin typeface="Arial"/>
                <a:cs typeface="Arial"/>
              </a:rPr>
              <a:t>browser</a:t>
            </a:r>
            <a:r>
              <a:rPr dirty="0" sz="2600" spc="-1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CC0000"/>
                </a:solidFill>
                <a:latin typeface="Arial"/>
                <a:cs typeface="Arial"/>
              </a:rPr>
              <a:t>chamado </a:t>
            </a:r>
            <a:r>
              <a:rPr dirty="0" sz="2600" spc="-15" b="1">
                <a:solidFill>
                  <a:srgbClr val="CC0000"/>
                </a:solidFill>
                <a:latin typeface="Arial"/>
                <a:cs typeface="Arial"/>
              </a:rPr>
              <a:t>World</a:t>
            </a:r>
            <a:r>
              <a:rPr dirty="0" sz="260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600" spc="-10" b="1">
                <a:solidFill>
                  <a:srgbClr val="CC0000"/>
                </a:solidFill>
                <a:latin typeface="Arial"/>
                <a:cs typeface="Arial"/>
              </a:rPr>
              <a:t>Wide</a:t>
            </a:r>
            <a:r>
              <a:rPr dirty="0" sz="2600" spc="-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600" spc="-15" b="1">
                <a:solidFill>
                  <a:srgbClr val="CC0000"/>
                </a:solidFill>
                <a:latin typeface="Arial"/>
                <a:cs typeface="Arial"/>
              </a:rPr>
              <a:t>Web</a:t>
            </a:r>
            <a:endParaRPr sz="2600">
              <a:latin typeface="Arial"/>
              <a:cs typeface="Arial"/>
            </a:endParaRPr>
          </a:p>
          <a:p>
            <a:pPr marL="894080" marR="212725" indent="-605790">
              <a:lnSpc>
                <a:spcPct val="73700"/>
              </a:lnSpc>
              <a:spcBef>
                <a:spcPts val="1170"/>
              </a:spcBef>
            </a:pPr>
            <a:r>
              <a:rPr dirty="0" sz="2600" spc="5" b="1">
                <a:solidFill>
                  <a:srgbClr val="CC0000"/>
                </a:solidFill>
                <a:latin typeface="Arial"/>
                <a:cs typeface="Arial"/>
              </a:rPr>
              <a:t>Um</a:t>
            </a:r>
            <a:r>
              <a:rPr dirty="0" sz="2600" spc="-2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CC0000"/>
                </a:solidFill>
                <a:latin typeface="Arial"/>
                <a:cs typeface="Arial"/>
              </a:rPr>
              <a:t>servidor</a:t>
            </a:r>
            <a:r>
              <a:rPr dirty="0" sz="2600" spc="-2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CC0000"/>
                </a:solidFill>
                <a:latin typeface="Arial"/>
                <a:cs typeface="Arial"/>
              </a:rPr>
              <a:t>HTTP</a:t>
            </a:r>
            <a:r>
              <a:rPr dirty="0" sz="2600" spc="-5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CC0000"/>
                </a:solidFill>
                <a:latin typeface="Arial"/>
                <a:cs typeface="Arial"/>
              </a:rPr>
              <a:t>chamado</a:t>
            </a:r>
            <a:r>
              <a:rPr dirty="0" sz="2600" spc="-5" b="1">
                <a:solidFill>
                  <a:srgbClr val="CC0000"/>
                </a:solidFill>
                <a:latin typeface="Arial"/>
                <a:cs typeface="Arial"/>
              </a:rPr>
              <a:t> CERN </a:t>
            </a:r>
            <a:r>
              <a:rPr dirty="0" sz="2600" b="1">
                <a:solidFill>
                  <a:srgbClr val="CC0000"/>
                </a:solidFill>
                <a:latin typeface="Arial"/>
                <a:cs typeface="Arial"/>
              </a:rPr>
              <a:t>HTTPd que</a:t>
            </a:r>
            <a:r>
              <a:rPr dirty="0" sz="2600" spc="-1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CC0000"/>
                </a:solidFill>
                <a:latin typeface="Arial"/>
                <a:cs typeface="Arial"/>
              </a:rPr>
              <a:t>foi </a:t>
            </a:r>
            <a:r>
              <a:rPr dirty="0" sz="2600" spc="-71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CC0000"/>
                </a:solidFill>
                <a:latin typeface="Arial"/>
                <a:cs typeface="Arial"/>
              </a:rPr>
              <a:t>hospedado em</a:t>
            </a:r>
            <a:r>
              <a:rPr dirty="0" sz="2600" spc="-1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CC0000"/>
                </a:solidFill>
                <a:latin typeface="Arial"/>
                <a:cs typeface="Arial"/>
              </a:rPr>
              <a:t>um</a:t>
            </a:r>
            <a:r>
              <a:rPr dirty="0" sz="2600" spc="-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CC0000"/>
                </a:solidFill>
                <a:latin typeface="Arial"/>
                <a:cs typeface="Arial"/>
              </a:rPr>
              <a:t>computador</a:t>
            </a:r>
            <a:r>
              <a:rPr dirty="0" sz="2600" spc="-1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600" spc="-25" b="1">
                <a:solidFill>
                  <a:srgbClr val="CC0000"/>
                </a:solidFill>
                <a:latin typeface="Arial"/>
                <a:cs typeface="Arial"/>
              </a:rPr>
              <a:t>neXTcube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039" y="237490"/>
            <a:ext cx="442785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/>
              <a:t>Servidor</a:t>
            </a:r>
            <a:r>
              <a:rPr dirty="0" sz="5400" spc="-85"/>
              <a:t> </a:t>
            </a:r>
            <a:r>
              <a:rPr dirty="0" sz="5400" spc="-40"/>
              <a:t>Web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10540" y="1325879"/>
            <a:ext cx="8060055" cy="131699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241300" marR="17780" indent="-215900">
              <a:lnSpc>
                <a:spcPts val="3350"/>
              </a:lnSpc>
              <a:spcBef>
                <a:spcPts val="320"/>
              </a:spcBef>
              <a:buClr>
                <a:srgbClr val="FFFFFF"/>
              </a:buClr>
              <a:buSzPct val="44827"/>
              <a:buFont typeface="MS UI Gothic"/>
              <a:buChar char="●"/>
              <a:tabLst>
                <a:tab pos="241300" algn="l"/>
              </a:tabLst>
            </a:pPr>
            <a:r>
              <a:rPr dirty="0" sz="2900" b="1">
                <a:latin typeface="Arial"/>
                <a:cs typeface="Arial"/>
              </a:rPr>
              <a:t>As</a:t>
            </a:r>
            <a:r>
              <a:rPr dirty="0" sz="2900" spc="-5" b="1">
                <a:latin typeface="Arial"/>
                <a:cs typeface="Arial"/>
              </a:rPr>
              <a:t> primeiras</a:t>
            </a:r>
            <a:r>
              <a:rPr dirty="0" sz="2900" b="1">
                <a:latin typeface="Arial"/>
                <a:cs typeface="Arial"/>
              </a:rPr>
              <a:t> versões </a:t>
            </a:r>
            <a:r>
              <a:rPr dirty="0" sz="2900" spc="-5" b="1">
                <a:latin typeface="Arial"/>
                <a:cs typeface="Arial"/>
              </a:rPr>
              <a:t>do</a:t>
            </a:r>
            <a:r>
              <a:rPr dirty="0" sz="2900" spc="-114" b="1">
                <a:latin typeface="Arial"/>
                <a:cs typeface="Arial"/>
              </a:rPr>
              <a:t> </a:t>
            </a:r>
            <a:r>
              <a:rPr dirty="0" sz="2900" b="1">
                <a:latin typeface="Arial"/>
                <a:cs typeface="Arial"/>
              </a:rPr>
              <a:t>Apache eram</a:t>
            </a:r>
            <a:r>
              <a:rPr dirty="0" sz="2900" spc="-10" b="1">
                <a:latin typeface="Arial"/>
                <a:cs typeface="Arial"/>
              </a:rPr>
              <a:t> </a:t>
            </a:r>
            <a:r>
              <a:rPr dirty="0" sz="2900" spc="-5" b="1">
                <a:latin typeface="Arial"/>
                <a:cs typeface="Arial"/>
              </a:rPr>
              <a:t>muito </a:t>
            </a:r>
            <a:r>
              <a:rPr dirty="0" sz="2900" spc="-795" b="1">
                <a:latin typeface="Arial"/>
                <a:cs typeface="Arial"/>
              </a:rPr>
              <a:t> </a:t>
            </a:r>
            <a:r>
              <a:rPr dirty="0" sz="2900" spc="-5" b="1">
                <a:latin typeface="Arial"/>
                <a:cs typeface="Arial"/>
              </a:rPr>
              <a:t>limitadas</a:t>
            </a:r>
            <a:endParaRPr sz="2900">
              <a:latin typeface="Arial"/>
              <a:cs typeface="Arial"/>
            </a:endParaRPr>
          </a:p>
          <a:p>
            <a:pPr lvl="1" marL="457200" indent="-215900">
              <a:lnSpc>
                <a:spcPts val="3250"/>
              </a:lnSpc>
              <a:buClr>
                <a:srgbClr val="FFFFFF"/>
              </a:buClr>
              <a:buSzPct val="44827"/>
              <a:buFont typeface="MS UI Gothic"/>
              <a:buChar char="●"/>
              <a:tabLst>
                <a:tab pos="457200" algn="l"/>
              </a:tabLst>
            </a:pPr>
            <a:r>
              <a:rPr dirty="0" sz="2900" spc="-5" b="1">
                <a:solidFill>
                  <a:srgbClr val="0000CC"/>
                </a:solidFill>
                <a:latin typeface="Arial"/>
                <a:cs typeface="Arial"/>
              </a:rPr>
              <a:t>Surge</a:t>
            </a:r>
            <a:r>
              <a:rPr dirty="0" sz="2900" spc="-10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900" b="1">
                <a:solidFill>
                  <a:srgbClr val="0000CC"/>
                </a:solidFill>
                <a:latin typeface="Arial"/>
                <a:cs typeface="Arial"/>
              </a:rPr>
              <a:t>então</a:t>
            </a:r>
            <a:r>
              <a:rPr dirty="0" sz="2900" spc="-10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900" b="1">
                <a:solidFill>
                  <a:srgbClr val="0000CC"/>
                </a:solidFill>
                <a:latin typeface="Arial"/>
                <a:cs typeface="Arial"/>
              </a:rPr>
              <a:t>o</a:t>
            </a:r>
            <a:r>
              <a:rPr dirty="0" sz="2900" spc="-120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900" b="1">
                <a:solidFill>
                  <a:srgbClr val="0000CC"/>
                </a:solidFill>
                <a:latin typeface="Arial"/>
                <a:cs typeface="Arial"/>
              </a:rPr>
              <a:t>Apache</a:t>
            </a:r>
            <a:r>
              <a:rPr dirty="0" sz="2900" spc="-15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900" b="1">
                <a:solidFill>
                  <a:srgbClr val="0000CC"/>
                </a:solidFill>
                <a:latin typeface="Arial"/>
                <a:cs typeface="Arial"/>
              </a:rPr>
              <a:t>2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5039" y="3178810"/>
            <a:ext cx="139065" cy="1962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-210">
                <a:solidFill>
                  <a:srgbClr val="FFFFFF"/>
                </a:solidFill>
                <a:latin typeface="MS UI Gothic"/>
                <a:cs typeface="MS UI Gothic"/>
              </a:rPr>
              <a:t>●</a:t>
            </a:r>
            <a:endParaRPr sz="110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5039" y="4028440"/>
            <a:ext cx="139065" cy="1962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-210">
                <a:solidFill>
                  <a:srgbClr val="FFFFFF"/>
                </a:solidFill>
                <a:latin typeface="MS UI Gothic"/>
                <a:cs typeface="MS UI Gothic"/>
              </a:rPr>
              <a:t>●</a:t>
            </a:r>
            <a:endParaRPr sz="11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5039" y="4453890"/>
            <a:ext cx="139065" cy="1962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-210">
                <a:solidFill>
                  <a:srgbClr val="FFFFFF"/>
                </a:solidFill>
                <a:latin typeface="MS UI Gothic"/>
                <a:cs typeface="MS UI Gothic"/>
              </a:rPr>
              <a:t>●</a:t>
            </a:r>
            <a:endParaRPr sz="1100">
              <a:latin typeface="MS UI Gothic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5039" y="2617470"/>
            <a:ext cx="7519034" cy="215138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228600" indent="-215900">
              <a:lnSpc>
                <a:spcPct val="100000"/>
              </a:lnSpc>
              <a:spcBef>
                <a:spcPts val="450"/>
              </a:spcBef>
              <a:buClr>
                <a:srgbClr val="FFFFFF"/>
              </a:buClr>
              <a:buSzPct val="44000"/>
              <a:buFont typeface="MS UI Gothic"/>
              <a:buChar char="●"/>
              <a:tabLst>
                <a:tab pos="228600" algn="l"/>
              </a:tabLst>
            </a:pPr>
            <a:r>
              <a:rPr dirty="0" sz="2500" spc="-5" b="1">
                <a:solidFill>
                  <a:srgbClr val="CC0000"/>
                </a:solidFill>
                <a:latin typeface="Arial"/>
                <a:cs typeface="Arial"/>
              </a:rPr>
              <a:t>Suporte</a:t>
            </a:r>
            <a:r>
              <a:rPr dirty="0" sz="2500" spc="-2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500" spc="-5" b="1">
                <a:solidFill>
                  <a:srgbClr val="CC0000"/>
                </a:solidFill>
                <a:latin typeface="Arial"/>
                <a:cs typeface="Arial"/>
              </a:rPr>
              <a:t>nativo</a:t>
            </a:r>
            <a:r>
              <a:rPr dirty="0" sz="2500" spc="-2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500" b="1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dirty="0" sz="2500" spc="-2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500" spc="-5" b="1">
                <a:solidFill>
                  <a:srgbClr val="CC0000"/>
                </a:solidFill>
                <a:latin typeface="Arial"/>
                <a:cs typeface="Arial"/>
              </a:rPr>
              <a:t>threads</a:t>
            </a:r>
            <a:endParaRPr sz="2500">
              <a:latin typeface="Arial"/>
              <a:cs typeface="Arial"/>
            </a:endParaRPr>
          </a:p>
          <a:p>
            <a:pPr marL="228600" marR="5080">
              <a:lnSpc>
                <a:spcPct val="111700"/>
              </a:lnSpc>
            </a:pPr>
            <a:r>
              <a:rPr dirty="0" sz="2500" spc="-5" b="1">
                <a:solidFill>
                  <a:srgbClr val="CC0000"/>
                </a:solidFill>
                <a:latin typeface="Arial"/>
                <a:cs typeface="Arial"/>
              </a:rPr>
              <a:t>Melhor suporte para sistemas não UNIX Suporte </a:t>
            </a:r>
            <a:r>
              <a:rPr dirty="0" sz="2500" spc="-68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500" spc="-5" b="1">
                <a:solidFill>
                  <a:srgbClr val="CC0000"/>
                </a:solidFill>
                <a:latin typeface="Arial"/>
                <a:cs typeface="Arial"/>
              </a:rPr>
              <a:t>Ipv6</a:t>
            </a:r>
            <a:endParaRPr sz="2500">
              <a:latin typeface="Arial"/>
              <a:cs typeface="Arial"/>
            </a:endParaRPr>
          </a:p>
          <a:p>
            <a:pPr marL="228600" marR="4480560">
              <a:lnSpc>
                <a:spcPts val="3350"/>
              </a:lnSpc>
              <a:spcBef>
                <a:spcPts val="90"/>
              </a:spcBef>
            </a:pPr>
            <a:r>
              <a:rPr dirty="0" sz="2500" spc="-5" b="1">
                <a:solidFill>
                  <a:srgbClr val="CC0000"/>
                </a:solidFill>
                <a:latin typeface="Arial"/>
                <a:cs typeface="Arial"/>
              </a:rPr>
              <a:t>Melhor</a:t>
            </a:r>
            <a:r>
              <a:rPr dirty="0" sz="2500" spc="-9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500" spc="-5" b="1">
                <a:solidFill>
                  <a:srgbClr val="CC0000"/>
                </a:solidFill>
                <a:latin typeface="Arial"/>
                <a:cs typeface="Arial"/>
              </a:rPr>
              <a:t>modulação </a:t>
            </a:r>
            <a:r>
              <a:rPr dirty="0" sz="2500" spc="-68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500" spc="-5" b="1">
                <a:solidFill>
                  <a:srgbClr val="CC0000"/>
                </a:solidFill>
                <a:latin typeface="Arial"/>
                <a:cs typeface="Arial"/>
              </a:rPr>
              <a:t>Mais</a:t>
            </a:r>
            <a:r>
              <a:rPr dirty="0" sz="2500" spc="-3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500" spc="-5" b="1">
                <a:solidFill>
                  <a:srgbClr val="CC0000"/>
                </a:solidFill>
                <a:latin typeface="Arial"/>
                <a:cs typeface="Arial"/>
              </a:rPr>
              <a:t>simplificado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039" y="237490"/>
            <a:ext cx="442785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/>
              <a:t>Servidor</a:t>
            </a:r>
            <a:r>
              <a:rPr dirty="0" sz="5400" spc="-85"/>
              <a:t> </a:t>
            </a:r>
            <a:r>
              <a:rPr dirty="0" sz="5400" spc="-40"/>
              <a:t>Web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23240" y="1488439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-195">
                <a:solidFill>
                  <a:srgbClr val="FFFFFF"/>
                </a:solidFill>
                <a:latin typeface="MS UI Gothic"/>
                <a:cs typeface="MS UI Gothic"/>
              </a:rPr>
              <a:t>●</a:t>
            </a:r>
            <a:endParaRPr sz="105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140" y="1342389"/>
            <a:ext cx="7859395" cy="1393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100"/>
              </a:spcBef>
            </a:pPr>
            <a:r>
              <a:rPr dirty="0" sz="2400" b="1">
                <a:solidFill>
                  <a:srgbClr val="3A3A3A"/>
                </a:solidFill>
                <a:latin typeface="Arial"/>
                <a:cs typeface="Arial"/>
              </a:rPr>
              <a:t>O </a:t>
            </a:r>
            <a:r>
              <a:rPr dirty="0" sz="2400" spc="-5" b="1">
                <a:solidFill>
                  <a:srgbClr val="3A3A3A"/>
                </a:solidFill>
                <a:latin typeface="Arial"/>
                <a:cs typeface="Arial"/>
              </a:rPr>
              <a:t>apache possui </a:t>
            </a:r>
            <a:r>
              <a:rPr dirty="0" sz="2400" b="1">
                <a:solidFill>
                  <a:srgbClr val="3A3A3A"/>
                </a:solidFill>
                <a:latin typeface="Arial"/>
                <a:cs typeface="Arial"/>
              </a:rPr>
              <a:t>um </a:t>
            </a:r>
            <a:r>
              <a:rPr dirty="0" sz="2400" spc="-5" b="1">
                <a:solidFill>
                  <a:srgbClr val="3A3A3A"/>
                </a:solidFill>
                <a:latin typeface="Arial"/>
                <a:cs typeface="Arial"/>
              </a:rPr>
              <a:t>arquivo de configuração onde se </a:t>
            </a:r>
            <a:r>
              <a:rPr dirty="0" sz="2400" spc="-655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3A3A3A"/>
                </a:solidFill>
                <a:latin typeface="Arial"/>
                <a:cs typeface="Arial"/>
              </a:rPr>
              <a:t>determina</a:t>
            </a:r>
            <a:r>
              <a:rPr dirty="0" sz="2400" spc="-15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3A3A3A"/>
                </a:solidFill>
                <a:latin typeface="Arial"/>
                <a:cs typeface="Arial"/>
              </a:rPr>
              <a:t>qual</a:t>
            </a:r>
            <a:r>
              <a:rPr dirty="0" sz="2400" spc="5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3A3A3A"/>
                </a:solidFill>
                <a:latin typeface="Arial"/>
                <a:cs typeface="Arial"/>
              </a:rPr>
              <a:t>será</a:t>
            </a:r>
            <a:r>
              <a:rPr dirty="0" sz="2400" spc="-1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3A3A3A"/>
                </a:solidFill>
                <a:latin typeface="Arial"/>
                <a:cs typeface="Arial"/>
              </a:rPr>
              <a:t>o</a:t>
            </a:r>
            <a:r>
              <a:rPr dirty="0" sz="2400" spc="-5" b="1">
                <a:solidFill>
                  <a:srgbClr val="3A3A3A"/>
                </a:solidFill>
                <a:latin typeface="Arial"/>
                <a:cs typeface="Arial"/>
              </a:rPr>
              <a:t> comportamento</a:t>
            </a:r>
            <a:r>
              <a:rPr dirty="0" sz="2400" spc="-2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3A3A3A"/>
                </a:solidFill>
                <a:latin typeface="Arial"/>
                <a:cs typeface="Arial"/>
              </a:rPr>
              <a:t>do</a:t>
            </a:r>
            <a:r>
              <a:rPr dirty="0" sz="2400" spc="-15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3A3A3A"/>
                </a:solidFill>
                <a:latin typeface="Arial"/>
                <a:cs typeface="Arial"/>
              </a:rPr>
              <a:t>servidor</a:t>
            </a:r>
            <a:endParaRPr sz="24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1190"/>
              </a:spcBef>
            </a:pPr>
            <a:r>
              <a:rPr dirty="0" sz="2400" spc="-5" b="1">
                <a:solidFill>
                  <a:srgbClr val="CC0000"/>
                </a:solidFill>
                <a:latin typeface="Arial"/>
                <a:cs typeface="Arial"/>
              </a:rPr>
              <a:t>/apache/conf/httpd.conf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" y="3140710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-195">
                <a:solidFill>
                  <a:srgbClr val="FFFFFF"/>
                </a:solidFill>
                <a:latin typeface="MS UI Gothic"/>
                <a:cs typeface="MS UI Gothic"/>
              </a:rPr>
              <a:t>●</a:t>
            </a:r>
            <a:endParaRPr sz="105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9300" y="3053079"/>
            <a:ext cx="7926705" cy="145542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ct val="97000"/>
              </a:lnSpc>
              <a:spcBef>
                <a:spcPts val="185"/>
              </a:spcBef>
            </a:pPr>
            <a:r>
              <a:rPr dirty="0" sz="2400" spc="-5" b="1">
                <a:solidFill>
                  <a:srgbClr val="3A3A3A"/>
                </a:solidFill>
                <a:latin typeface="Arial"/>
                <a:cs typeface="Arial"/>
              </a:rPr>
              <a:t>Neste arquivo pode-se inserir módulos, configurar </a:t>
            </a:r>
            <a:r>
              <a:rPr dirty="0" sz="240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3A3A3A"/>
                </a:solidFill>
                <a:latin typeface="Arial"/>
                <a:cs typeface="Arial"/>
              </a:rPr>
              <a:t>servidores de </a:t>
            </a:r>
            <a:r>
              <a:rPr dirty="0" sz="2400" spc="-35" b="1">
                <a:solidFill>
                  <a:srgbClr val="3A3A3A"/>
                </a:solidFill>
                <a:latin typeface="Arial"/>
                <a:cs typeface="Arial"/>
              </a:rPr>
              <a:t>proxy,</a:t>
            </a:r>
            <a:r>
              <a:rPr dirty="0" sz="2400" spc="5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3A3A3A"/>
                </a:solidFill>
                <a:latin typeface="Arial"/>
                <a:cs typeface="Arial"/>
              </a:rPr>
              <a:t>reescrever</a:t>
            </a:r>
            <a:r>
              <a:rPr dirty="0" sz="240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400" spc="-45" b="1">
                <a:solidFill>
                  <a:srgbClr val="3A3A3A"/>
                </a:solidFill>
                <a:latin typeface="Arial"/>
                <a:cs typeface="Arial"/>
              </a:rPr>
              <a:t>URL’s,</a:t>
            </a:r>
            <a:r>
              <a:rPr dirty="0" sz="2400" spc="-5" b="1">
                <a:solidFill>
                  <a:srgbClr val="3A3A3A"/>
                </a:solidFill>
                <a:latin typeface="Arial"/>
                <a:cs typeface="Arial"/>
              </a:rPr>
              <a:t> fazer</a:t>
            </a:r>
            <a:r>
              <a:rPr dirty="0" sz="240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3A3A3A"/>
                </a:solidFill>
                <a:latin typeface="Arial"/>
                <a:cs typeface="Arial"/>
              </a:rPr>
              <a:t>uso</a:t>
            </a:r>
            <a:r>
              <a:rPr dirty="0" sz="2400" spc="-5" b="1">
                <a:solidFill>
                  <a:srgbClr val="3A3A3A"/>
                </a:solidFill>
                <a:latin typeface="Arial"/>
                <a:cs typeface="Arial"/>
              </a:rPr>
              <a:t> de </a:t>
            </a:r>
            <a:r>
              <a:rPr dirty="0" sz="240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3A3A3A"/>
                </a:solidFill>
                <a:latin typeface="Arial"/>
                <a:cs typeface="Arial"/>
              </a:rPr>
              <a:t>programas externos para manipulação </a:t>
            </a:r>
            <a:r>
              <a:rPr dirty="0" sz="2400" b="1">
                <a:solidFill>
                  <a:srgbClr val="3A3A3A"/>
                </a:solidFill>
                <a:latin typeface="Arial"/>
                <a:cs typeface="Arial"/>
              </a:rPr>
              <a:t>de </a:t>
            </a:r>
            <a:r>
              <a:rPr dirty="0" sz="2400" spc="-5" b="1">
                <a:solidFill>
                  <a:srgbClr val="3A3A3A"/>
                </a:solidFill>
                <a:latin typeface="Arial"/>
                <a:cs typeface="Arial"/>
              </a:rPr>
              <a:t>requisições, </a:t>
            </a:r>
            <a:r>
              <a:rPr dirty="0" sz="2400" spc="-655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3A3A3A"/>
                </a:solidFill>
                <a:latin typeface="Arial"/>
                <a:cs typeface="Arial"/>
              </a:rPr>
              <a:t>etc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039" y="237490"/>
            <a:ext cx="442785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/>
              <a:t>Servidor</a:t>
            </a:r>
            <a:r>
              <a:rPr dirty="0" sz="5400" spc="-85"/>
              <a:t> </a:t>
            </a:r>
            <a:r>
              <a:rPr dirty="0" sz="5400" spc="-40"/>
              <a:t>Web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23240" y="1325879"/>
            <a:ext cx="7412355" cy="89281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228600" marR="5080" indent="-215900">
              <a:lnSpc>
                <a:spcPts val="3350"/>
              </a:lnSpc>
              <a:spcBef>
                <a:spcPts val="320"/>
              </a:spcBef>
              <a:buClr>
                <a:srgbClr val="FFFFFF"/>
              </a:buClr>
              <a:buSzPct val="44827"/>
              <a:buFont typeface="MS UI Gothic"/>
              <a:buChar char="●"/>
              <a:tabLst>
                <a:tab pos="228600" algn="l"/>
              </a:tabLst>
            </a:pPr>
            <a:r>
              <a:rPr dirty="0" sz="2900" b="1">
                <a:solidFill>
                  <a:srgbClr val="3A3A3A"/>
                </a:solidFill>
                <a:latin typeface="Arial"/>
                <a:cs typeface="Arial"/>
              </a:rPr>
              <a:t>No</a:t>
            </a:r>
            <a:r>
              <a:rPr dirty="0" sz="2900" spc="-12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900" b="1">
                <a:solidFill>
                  <a:srgbClr val="3A3A3A"/>
                </a:solidFill>
                <a:latin typeface="Arial"/>
                <a:cs typeface="Arial"/>
              </a:rPr>
              <a:t>Apache</a:t>
            </a:r>
            <a:r>
              <a:rPr dirty="0" sz="2900" spc="-5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900" b="1">
                <a:solidFill>
                  <a:srgbClr val="3A3A3A"/>
                </a:solidFill>
                <a:latin typeface="Arial"/>
                <a:cs typeface="Arial"/>
              </a:rPr>
              <a:t>2 foi</a:t>
            </a:r>
            <a:r>
              <a:rPr dirty="0" sz="2900" spc="-1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900" spc="-5" b="1">
                <a:solidFill>
                  <a:srgbClr val="3A3A3A"/>
                </a:solidFill>
                <a:latin typeface="Arial"/>
                <a:cs typeface="Arial"/>
              </a:rPr>
              <a:t>introduzido </a:t>
            </a:r>
            <a:r>
              <a:rPr dirty="0" sz="2900" b="1">
                <a:solidFill>
                  <a:srgbClr val="3A3A3A"/>
                </a:solidFill>
                <a:latin typeface="Arial"/>
                <a:cs typeface="Arial"/>
              </a:rPr>
              <a:t>o</a:t>
            </a:r>
            <a:r>
              <a:rPr dirty="0" sz="2900" spc="-1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900" spc="-5" b="1">
                <a:solidFill>
                  <a:srgbClr val="3A3A3A"/>
                </a:solidFill>
                <a:latin typeface="Arial"/>
                <a:cs typeface="Arial"/>
              </a:rPr>
              <a:t>módulo de </a:t>
            </a:r>
            <a:r>
              <a:rPr dirty="0" sz="2900" spc="-795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900" spc="-5" b="1">
                <a:solidFill>
                  <a:srgbClr val="3A3A3A"/>
                </a:solidFill>
                <a:latin typeface="Arial"/>
                <a:cs typeface="Arial"/>
              </a:rPr>
              <a:t>multiprocessamento </a:t>
            </a:r>
            <a:r>
              <a:rPr dirty="0" sz="2900" b="1">
                <a:solidFill>
                  <a:srgbClr val="3A3A3A"/>
                </a:solidFill>
                <a:latin typeface="Arial"/>
                <a:cs typeface="Arial"/>
              </a:rPr>
              <a:t>(MPM)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140" y="2753360"/>
            <a:ext cx="139065" cy="1962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-210">
                <a:solidFill>
                  <a:srgbClr val="FFFFFF"/>
                </a:solidFill>
                <a:latin typeface="MS UI Gothic"/>
                <a:cs typeface="MS UI Gothic"/>
              </a:rPr>
              <a:t>●</a:t>
            </a:r>
            <a:endParaRPr sz="110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140" y="3178810"/>
            <a:ext cx="139065" cy="1962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-210">
                <a:solidFill>
                  <a:srgbClr val="FFFFFF"/>
                </a:solidFill>
                <a:latin typeface="MS UI Gothic"/>
                <a:cs typeface="MS UI Gothic"/>
              </a:rPr>
              <a:t>●</a:t>
            </a:r>
            <a:endParaRPr sz="11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9140" y="2192020"/>
            <a:ext cx="7857490" cy="1727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8600" marR="2630170" indent="-215900">
              <a:lnSpc>
                <a:spcPct val="111700"/>
              </a:lnSpc>
              <a:spcBef>
                <a:spcPts val="100"/>
              </a:spcBef>
              <a:buClr>
                <a:srgbClr val="FFFFFF"/>
              </a:buClr>
              <a:buSzPct val="44000"/>
              <a:buFont typeface="MS UI Gothic"/>
              <a:buChar char="●"/>
              <a:tabLst>
                <a:tab pos="228600" algn="l"/>
              </a:tabLst>
            </a:pPr>
            <a:r>
              <a:rPr dirty="0" sz="2500" spc="-5" b="1">
                <a:solidFill>
                  <a:srgbClr val="CC0000"/>
                </a:solidFill>
                <a:latin typeface="Arial"/>
                <a:cs typeface="Arial"/>
              </a:rPr>
              <a:t>Gerencia portas de comunicação </a:t>
            </a:r>
            <a:r>
              <a:rPr dirty="0" sz="2500" spc="-68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500" spc="-5" b="1">
                <a:solidFill>
                  <a:srgbClr val="CC0000"/>
                </a:solidFill>
                <a:latin typeface="Arial"/>
                <a:cs typeface="Arial"/>
              </a:rPr>
              <a:t>Aceita</a:t>
            </a:r>
            <a:r>
              <a:rPr dirty="0" sz="2500" spc="-1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500" spc="-5" b="1">
                <a:solidFill>
                  <a:srgbClr val="CC0000"/>
                </a:solidFill>
                <a:latin typeface="Arial"/>
                <a:cs typeface="Arial"/>
              </a:rPr>
              <a:t>conexões</a:t>
            </a:r>
            <a:endParaRPr sz="2500">
              <a:latin typeface="Arial"/>
              <a:cs typeface="Arial"/>
            </a:endParaRPr>
          </a:p>
          <a:p>
            <a:pPr marL="228600" marR="5080">
              <a:lnSpc>
                <a:spcPct val="111700"/>
              </a:lnSpc>
            </a:pPr>
            <a:r>
              <a:rPr dirty="0" sz="2500" spc="-5" b="1">
                <a:solidFill>
                  <a:srgbClr val="CC0000"/>
                </a:solidFill>
                <a:latin typeface="Arial"/>
                <a:cs typeface="Arial"/>
              </a:rPr>
              <a:t>Aloca processos ou </a:t>
            </a:r>
            <a:r>
              <a:rPr dirty="0" sz="2500" spc="-5" b="1" i="1">
                <a:solidFill>
                  <a:srgbClr val="CC0000"/>
                </a:solidFill>
                <a:latin typeface="Arial"/>
                <a:cs typeface="Arial"/>
              </a:rPr>
              <a:t>threads </a:t>
            </a:r>
            <a:r>
              <a:rPr dirty="0" sz="2500" spc="-5" b="1">
                <a:solidFill>
                  <a:srgbClr val="CC0000"/>
                </a:solidFill>
                <a:latin typeface="Arial"/>
                <a:cs typeface="Arial"/>
              </a:rPr>
              <a:t>para atendimento </a:t>
            </a:r>
            <a:r>
              <a:rPr dirty="0" sz="2500" spc="-10" b="1">
                <a:solidFill>
                  <a:srgbClr val="CC0000"/>
                </a:solidFill>
                <a:latin typeface="Arial"/>
                <a:cs typeface="Arial"/>
              </a:rPr>
              <a:t>das </a:t>
            </a:r>
            <a:r>
              <a:rPr dirty="0" sz="2500" spc="-68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500" spc="-5" b="1">
                <a:solidFill>
                  <a:srgbClr val="CC0000"/>
                </a:solidFill>
                <a:latin typeface="Arial"/>
                <a:cs typeface="Arial"/>
              </a:rPr>
              <a:t>requisições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039" y="237490"/>
            <a:ext cx="442785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/>
              <a:t>Servidor</a:t>
            </a:r>
            <a:r>
              <a:rPr dirty="0" sz="5400" spc="-85"/>
              <a:t> </a:t>
            </a:r>
            <a:r>
              <a:rPr dirty="0" sz="5400" spc="-40"/>
              <a:t>Web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23240" y="1342390"/>
            <a:ext cx="2622550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8600" indent="-21590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44827"/>
              <a:buFont typeface="MS UI Gothic"/>
              <a:buChar char="●"/>
              <a:tabLst>
                <a:tab pos="228600" algn="l"/>
              </a:tabLst>
            </a:pPr>
            <a:r>
              <a:rPr dirty="0" sz="2900" b="1">
                <a:solidFill>
                  <a:srgbClr val="3A3A3A"/>
                </a:solidFill>
                <a:latin typeface="Arial"/>
                <a:cs typeface="Arial"/>
              </a:rPr>
              <a:t>MPM</a:t>
            </a:r>
            <a:r>
              <a:rPr dirty="0" sz="2900" spc="-55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900" b="1">
                <a:solidFill>
                  <a:srgbClr val="3A3A3A"/>
                </a:solidFill>
                <a:latin typeface="Arial"/>
                <a:cs typeface="Arial"/>
              </a:rPr>
              <a:t>–</a:t>
            </a:r>
            <a:r>
              <a:rPr dirty="0" sz="2900" spc="-3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500" spc="-5" b="1">
                <a:solidFill>
                  <a:srgbClr val="3A3A3A"/>
                </a:solidFill>
                <a:latin typeface="Arial"/>
                <a:cs typeface="Arial"/>
              </a:rPr>
              <a:t>Prefork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140" y="2500630"/>
            <a:ext cx="120650" cy="1689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50" spc="-204">
                <a:solidFill>
                  <a:srgbClr val="FFFFFF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140" y="2820670"/>
            <a:ext cx="120650" cy="1689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50" spc="-204">
                <a:solidFill>
                  <a:srgbClr val="FFFFFF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9140" y="3460750"/>
            <a:ext cx="120650" cy="1689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50" spc="-204">
                <a:solidFill>
                  <a:srgbClr val="FFFFFF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" y="1784350"/>
            <a:ext cx="7816850" cy="1945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8600" marR="5080" indent="-21590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45238"/>
              <a:buFont typeface="MS UI Gothic"/>
              <a:buChar char="●"/>
              <a:tabLst>
                <a:tab pos="228600" algn="l"/>
              </a:tabLst>
            </a:pPr>
            <a:r>
              <a:rPr dirty="0" sz="2100" spc="-10" b="1">
                <a:solidFill>
                  <a:srgbClr val="CC0000"/>
                </a:solidFill>
                <a:latin typeface="Arial"/>
                <a:cs typeface="Arial"/>
              </a:rPr>
              <a:t>Baseado</a:t>
            </a:r>
            <a:r>
              <a:rPr dirty="0" sz="2100" spc="-5" b="1">
                <a:solidFill>
                  <a:srgbClr val="CC0000"/>
                </a:solidFill>
                <a:latin typeface="Arial"/>
                <a:cs typeface="Arial"/>
              </a:rPr>
              <a:t> em</a:t>
            </a:r>
            <a:r>
              <a:rPr dirty="0" sz="210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100" spc="-10" b="1">
                <a:solidFill>
                  <a:srgbClr val="CC0000"/>
                </a:solidFill>
                <a:latin typeface="Arial"/>
                <a:cs typeface="Arial"/>
              </a:rPr>
              <a:t>processos: </a:t>
            </a:r>
            <a:r>
              <a:rPr dirty="0" sz="2100" spc="-5" b="1">
                <a:solidFill>
                  <a:srgbClr val="CC0000"/>
                </a:solidFill>
                <a:latin typeface="Arial"/>
                <a:cs typeface="Arial"/>
              </a:rPr>
              <a:t>cada conexão</a:t>
            </a:r>
            <a:r>
              <a:rPr dirty="0" sz="2100" b="1">
                <a:solidFill>
                  <a:srgbClr val="CC0000"/>
                </a:solidFill>
                <a:latin typeface="Arial"/>
                <a:cs typeface="Arial"/>
              </a:rPr>
              <a:t> é</a:t>
            </a:r>
            <a:r>
              <a:rPr dirty="0" sz="2100" spc="-1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100" spc="-5" b="1">
                <a:solidFill>
                  <a:srgbClr val="CC0000"/>
                </a:solidFill>
                <a:latin typeface="Arial"/>
                <a:cs typeface="Arial"/>
              </a:rPr>
              <a:t>gerenciada</a:t>
            </a:r>
            <a:r>
              <a:rPr dirty="0" sz="210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100" spc="-5" b="1">
                <a:solidFill>
                  <a:srgbClr val="CC0000"/>
                </a:solidFill>
                <a:latin typeface="Arial"/>
                <a:cs typeface="Arial"/>
              </a:rPr>
              <a:t>por</a:t>
            </a:r>
            <a:r>
              <a:rPr dirty="0" sz="210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100" spc="-5" b="1">
                <a:solidFill>
                  <a:srgbClr val="CC0000"/>
                </a:solidFill>
                <a:latin typeface="Arial"/>
                <a:cs typeface="Arial"/>
              </a:rPr>
              <a:t>um </a:t>
            </a:r>
            <a:r>
              <a:rPr dirty="0" sz="2100" spc="-57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100" spc="-10" b="1">
                <a:solidFill>
                  <a:srgbClr val="CC0000"/>
                </a:solidFill>
                <a:latin typeface="Arial"/>
                <a:cs typeface="Arial"/>
              </a:rPr>
              <a:t>processo</a:t>
            </a:r>
            <a:endParaRPr sz="21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</a:pPr>
            <a:r>
              <a:rPr dirty="0" sz="2100" spc="-5" b="1">
                <a:solidFill>
                  <a:srgbClr val="CC0000"/>
                </a:solidFill>
                <a:latin typeface="Arial"/>
                <a:cs typeface="Arial"/>
              </a:rPr>
              <a:t>Mais</a:t>
            </a:r>
            <a:r>
              <a:rPr dirty="0" sz="2100" spc="-2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100" spc="-5" b="1">
                <a:solidFill>
                  <a:srgbClr val="CC0000"/>
                </a:solidFill>
                <a:latin typeface="Arial"/>
                <a:cs typeface="Arial"/>
              </a:rPr>
              <a:t>lento</a:t>
            </a:r>
            <a:r>
              <a:rPr dirty="0" sz="2100" spc="-1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100" spc="-5" b="1">
                <a:solidFill>
                  <a:srgbClr val="CC0000"/>
                </a:solidFill>
                <a:latin typeface="Arial"/>
                <a:cs typeface="Arial"/>
              </a:rPr>
              <a:t>que</a:t>
            </a:r>
            <a:r>
              <a:rPr dirty="0" sz="2100" spc="-2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100" spc="-15" b="1">
                <a:solidFill>
                  <a:srgbClr val="CC0000"/>
                </a:solidFill>
                <a:latin typeface="Arial"/>
                <a:cs typeface="Arial"/>
              </a:rPr>
              <a:t>Worker</a:t>
            </a:r>
            <a:endParaRPr sz="2100">
              <a:latin typeface="Arial"/>
              <a:cs typeface="Arial"/>
            </a:endParaRPr>
          </a:p>
          <a:p>
            <a:pPr marL="228600" marR="270510">
              <a:lnSpc>
                <a:spcPct val="100000"/>
              </a:lnSpc>
            </a:pPr>
            <a:r>
              <a:rPr dirty="0" sz="2100" spc="-10" b="1">
                <a:solidFill>
                  <a:srgbClr val="CC0000"/>
                </a:solidFill>
                <a:latin typeface="Arial"/>
                <a:cs typeface="Arial"/>
              </a:rPr>
              <a:t>Necessita</a:t>
            </a:r>
            <a:r>
              <a:rPr dirty="0" sz="210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100" spc="-5" b="1">
                <a:solidFill>
                  <a:srgbClr val="CC0000"/>
                </a:solidFill>
                <a:latin typeface="Arial"/>
                <a:cs typeface="Arial"/>
              </a:rPr>
              <a:t>de</a:t>
            </a:r>
            <a:r>
              <a:rPr dirty="0" sz="2100" b="1">
                <a:solidFill>
                  <a:srgbClr val="CC0000"/>
                </a:solidFill>
                <a:latin typeface="Arial"/>
                <a:cs typeface="Arial"/>
              </a:rPr>
              <a:t> mais</a:t>
            </a:r>
            <a:r>
              <a:rPr dirty="0" sz="2100" spc="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100" spc="-10" b="1">
                <a:solidFill>
                  <a:srgbClr val="CC0000"/>
                </a:solidFill>
                <a:latin typeface="Arial"/>
                <a:cs typeface="Arial"/>
              </a:rPr>
              <a:t>recursos,</a:t>
            </a:r>
            <a:r>
              <a:rPr dirty="0" sz="2100" spc="1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100" spc="-5" b="1">
                <a:solidFill>
                  <a:srgbClr val="CC0000"/>
                </a:solidFill>
                <a:latin typeface="Arial"/>
                <a:cs typeface="Arial"/>
              </a:rPr>
              <a:t>pois</a:t>
            </a:r>
            <a:r>
              <a:rPr dirty="0" sz="210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100" spc="-5" b="1">
                <a:solidFill>
                  <a:srgbClr val="CC0000"/>
                </a:solidFill>
                <a:latin typeface="Arial"/>
                <a:cs typeface="Arial"/>
              </a:rPr>
              <a:t>cada</a:t>
            </a:r>
            <a:r>
              <a:rPr dirty="0" sz="2100" spc="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100" spc="-10" b="1">
                <a:solidFill>
                  <a:srgbClr val="CC0000"/>
                </a:solidFill>
                <a:latin typeface="Arial"/>
                <a:cs typeface="Arial"/>
              </a:rPr>
              <a:t>processo</a:t>
            </a:r>
            <a:r>
              <a:rPr dirty="0" sz="2100" spc="1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100" spc="-10" b="1">
                <a:solidFill>
                  <a:srgbClr val="CC0000"/>
                </a:solidFill>
                <a:latin typeface="Arial"/>
                <a:cs typeface="Arial"/>
              </a:rPr>
              <a:t>gerencia </a:t>
            </a:r>
            <a:r>
              <a:rPr dirty="0" sz="2100" spc="-57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100" spc="-5" b="1">
                <a:solidFill>
                  <a:srgbClr val="CC0000"/>
                </a:solidFill>
                <a:latin typeface="Arial"/>
                <a:cs typeface="Arial"/>
              </a:rPr>
              <a:t>uma </a:t>
            </a:r>
            <a:r>
              <a:rPr dirty="0" sz="2100" spc="-10" b="1">
                <a:solidFill>
                  <a:srgbClr val="CC0000"/>
                </a:solidFill>
                <a:latin typeface="Arial"/>
                <a:cs typeface="Arial"/>
              </a:rPr>
              <a:t>conexão</a:t>
            </a:r>
            <a:endParaRPr sz="21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</a:pPr>
            <a:r>
              <a:rPr dirty="0" sz="2100" spc="-5" b="1">
                <a:solidFill>
                  <a:srgbClr val="CC0000"/>
                </a:solidFill>
                <a:latin typeface="Arial"/>
                <a:cs typeface="Arial"/>
              </a:rPr>
              <a:t>Mais</a:t>
            </a:r>
            <a:r>
              <a:rPr dirty="0" sz="2100" spc="-3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100" spc="-10" b="1">
                <a:solidFill>
                  <a:srgbClr val="CC0000"/>
                </a:solidFill>
                <a:latin typeface="Arial"/>
                <a:cs typeface="Arial"/>
              </a:rPr>
              <a:t>estável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039" y="237490"/>
            <a:ext cx="442785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/>
              <a:t>Servidor</a:t>
            </a:r>
            <a:r>
              <a:rPr dirty="0" sz="5400" spc="-85"/>
              <a:t> </a:t>
            </a:r>
            <a:r>
              <a:rPr dirty="0" sz="5400" spc="-40"/>
              <a:t>Web</a:t>
            </a:r>
            <a:endParaRPr sz="5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2230" y="1045210"/>
            <a:ext cx="6907530" cy="39268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039" y="237490"/>
            <a:ext cx="442785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/>
              <a:t>Servidor</a:t>
            </a:r>
            <a:r>
              <a:rPr dirty="0" sz="5400" spc="-85"/>
              <a:t> </a:t>
            </a:r>
            <a:r>
              <a:rPr dirty="0" sz="5400" spc="-40"/>
              <a:t>Web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23240" y="1342390"/>
            <a:ext cx="2598420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8600" indent="-21590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44827"/>
              <a:buFont typeface="MS UI Gothic"/>
              <a:buChar char="●"/>
              <a:tabLst>
                <a:tab pos="228600" algn="l"/>
              </a:tabLst>
            </a:pPr>
            <a:r>
              <a:rPr dirty="0" sz="2900" b="1">
                <a:solidFill>
                  <a:srgbClr val="3A3A3A"/>
                </a:solidFill>
                <a:latin typeface="Arial"/>
                <a:cs typeface="Arial"/>
              </a:rPr>
              <a:t>MPM</a:t>
            </a:r>
            <a:r>
              <a:rPr dirty="0" sz="2900" spc="-55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900" b="1">
                <a:solidFill>
                  <a:srgbClr val="3A3A3A"/>
                </a:solidFill>
                <a:latin typeface="Arial"/>
                <a:cs typeface="Arial"/>
              </a:rPr>
              <a:t>–</a:t>
            </a:r>
            <a:r>
              <a:rPr dirty="0" sz="2900" spc="-25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500" spc="-15" b="1">
                <a:solidFill>
                  <a:srgbClr val="3A3A3A"/>
                </a:solidFill>
                <a:latin typeface="Arial"/>
                <a:cs typeface="Arial"/>
              </a:rPr>
              <a:t>Worker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140" y="2180590"/>
            <a:ext cx="120650" cy="1689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50" spc="-204">
                <a:solidFill>
                  <a:srgbClr val="FFFFFF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140" y="2820670"/>
            <a:ext cx="120650" cy="1689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50" spc="-204">
                <a:solidFill>
                  <a:srgbClr val="FFFFFF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9140" y="3140710"/>
            <a:ext cx="120650" cy="1689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50" spc="-204">
                <a:solidFill>
                  <a:srgbClr val="FFFFFF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" y="3460750"/>
            <a:ext cx="120650" cy="1689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50" spc="-204">
                <a:solidFill>
                  <a:srgbClr val="FFFFFF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140" y="1784350"/>
            <a:ext cx="7672070" cy="1945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8600" indent="-21590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45238"/>
              <a:buFont typeface="MS UI Gothic"/>
              <a:buChar char="●"/>
              <a:tabLst>
                <a:tab pos="228600" algn="l"/>
              </a:tabLst>
            </a:pPr>
            <a:r>
              <a:rPr dirty="0" sz="2100" spc="-10" b="1">
                <a:solidFill>
                  <a:srgbClr val="CC0000"/>
                </a:solidFill>
                <a:latin typeface="Arial"/>
                <a:cs typeface="Arial"/>
              </a:rPr>
              <a:t>Baseado</a:t>
            </a:r>
            <a:r>
              <a:rPr dirty="0" sz="2100" spc="-1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100" spc="-5" b="1">
                <a:solidFill>
                  <a:srgbClr val="CC0000"/>
                </a:solidFill>
                <a:latin typeface="Arial"/>
                <a:cs typeface="Arial"/>
              </a:rPr>
              <a:t>em</a:t>
            </a:r>
            <a:r>
              <a:rPr dirty="0" sz="2100" spc="-1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100" spc="-10" b="1">
                <a:solidFill>
                  <a:srgbClr val="CC0000"/>
                </a:solidFill>
                <a:latin typeface="Arial"/>
                <a:cs typeface="Arial"/>
              </a:rPr>
              <a:t>threads</a:t>
            </a:r>
            <a:endParaRPr sz="2100">
              <a:latin typeface="Arial"/>
              <a:cs typeface="Arial"/>
            </a:endParaRPr>
          </a:p>
          <a:p>
            <a:pPr marL="228600" marR="5080">
              <a:lnSpc>
                <a:spcPct val="100000"/>
              </a:lnSpc>
            </a:pPr>
            <a:r>
              <a:rPr dirty="0" sz="2100" spc="-5" b="1">
                <a:solidFill>
                  <a:srgbClr val="CC0000"/>
                </a:solidFill>
                <a:latin typeface="Arial"/>
                <a:cs typeface="Arial"/>
              </a:rPr>
              <a:t>Cada </a:t>
            </a:r>
            <a:r>
              <a:rPr dirty="0" sz="2100" spc="-10" b="1">
                <a:solidFill>
                  <a:srgbClr val="CC0000"/>
                </a:solidFill>
                <a:latin typeface="Arial"/>
                <a:cs typeface="Arial"/>
              </a:rPr>
              <a:t>processo </a:t>
            </a:r>
            <a:r>
              <a:rPr dirty="0" sz="2100" b="1">
                <a:solidFill>
                  <a:srgbClr val="CC0000"/>
                </a:solidFill>
                <a:latin typeface="Arial"/>
                <a:cs typeface="Arial"/>
              </a:rPr>
              <a:t>filho </a:t>
            </a:r>
            <a:r>
              <a:rPr dirty="0" sz="2100" spc="-5" b="1">
                <a:solidFill>
                  <a:srgbClr val="CC0000"/>
                </a:solidFill>
                <a:latin typeface="Arial"/>
                <a:cs typeface="Arial"/>
              </a:rPr>
              <a:t>dispara </a:t>
            </a:r>
            <a:r>
              <a:rPr dirty="0" sz="2100" b="1">
                <a:solidFill>
                  <a:srgbClr val="CC0000"/>
                </a:solidFill>
                <a:latin typeface="Arial"/>
                <a:cs typeface="Arial"/>
              </a:rPr>
              <a:t>N </a:t>
            </a:r>
            <a:r>
              <a:rPr dirty="0" sz="2100" spc="-5" b="1">
                <a:solidFill>
                  <a:srgbClr val="CC0000"/>
                </a:solidFill>
                <a:latin typeface="Arial"/>
                <a:cs typeface="Arial"/>
              </a:rPr>
              <a:t>threads para </a:t>
            </a:r>
            <a:r>
              <a:rPr dirty="0" sz="2100" b="1">
                <a:solidFill>
                  <a:srgbClr val="CC0000"/>
                </a:solidFill>
                <a:latin typeface="Arial"/>
                <a:cs typeface="Arial"/>
              </a:rPr>
              <a:t>a </a:t>
            </a:r>
            <a:r>
              <a:rPr dirty="0" sz="2100" spc="-5" b="1">
                <a:solidFill>
                  <a:srgbClr val="CC0000"/>
                </a:solidFill>
                <a:latin typeface="Arial"/>
                <a:cs typeface="Arial"/>
              </a:rPr>
              <a:t>manipulação </a:t>
            </a:r>
            <a:r>
              <a:rPr dirty="0" sz="2100" spc="-57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100" spc="-5" b="1">
                <a:solidFill>
                  <a:srgbClr val="CC0000"/>
                </a:solidFill>
                <a:latin typeface="Arial"/>
                <a:cs typeface="Arial"/>
              </a:rPr>
              <a:t>das</a:t>
            </a:r>
            <a:r>
              <a:rPr dirty="0" sz="2100" spc="-1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100" spc="-10" b="1">
                <a:solidFill>
                  <a:srgbClr val="CC0000"/>
                </a:solidFill>
                <a:latin typeface="Arial"/>
                <a:cs typeface="Arial"/>
              </a:rPr>
              <a:t>conexões</a:t>
            </a:r>
            <a:endParaRPr sz="2100">
              <a:latin typeface="Arial"/>
              <a:cs typeface="Arial"/>
            </a:endParaRPr>
          </a:p>
          <a:p>
            <a:pPr marL="228600" marR="5006975">
              <a:lnSpc>
                <a:spcPct val="100000"/>
              </a:lnSpc>
            </a:pPr>
            <a:r>
              <a:rPr dirty="0" sz="2100" spc="-5" b="1">
                <a:solidFill>
                  <a:srgbClr val="CC0000"/>
                </a:solidFill>
                <a:latin typeface="Arial"/>
                <a:cs typeface="Arial"/>
              </a:rPr>
              <a:t>Mais </a:t>
            </a:r>
            <a:r>
              <a:rPr dirty="0" sz="2100" spc="-10" b="1">
                <a:solidFill>
                  <a:srgbClr val="CC0000"/>
                </a:solidFill>
                <a:latin typeface="Arial"/>
                <a:cs typeface="Arial"/>
              </a:rPr>
              <a:t>escalável </a:t>
            </a:r>
            <a:r>
              <a:rPr dirty="0" sz="2100" spc="-5" b="1">
                <a:solidFill>
                  <a:srgbClr val="CC0000"/>
                </a:solidFill>
                <a:latin typeface="Arial"/>
                <a:cs typeface="Arial"/>
              </a:rPr>
              <a:t> Maior</a:t>
            </a:r>
            <a:r>
              <a:rPr dirty="0" sz="2100" spc="-4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100" spc="-10" b="1">
                <a:solidFill>
                  <a:srgbClr val="CC0000"/>
                </a:solidFill>
                <a:latin typeface="Arial"/>
                <a:cs typeface="Arial"/>
              </a:rPr>
              <a:t>desempenho</a:t>
            </a:r>
            <a:endParaRPr sz="21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</a:pPr>
            <a:r>
              <a:rPr dirty="0" sz="2100" b="1">
                <a:solidFill>
                  <a:srgbClr val="CC0000"/>
                </a:solidFill>
                <a:latin typeface="Arial"/>
                <a:cs typeface="Arial"/>
              </a:rPr>
              <a:t>Menos</a:t>
            </a:r>
            <a:r>
              <a:rPr dirty="0" sz="2100" spc="-2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100" spc="-5" b="1">
                <a:solidFill>
                  <a:srgbClr val="CC0000"/>
                </a:solidFill>
                <a:latin typeface="Arial"/>
                <a:cs typeface="Arial"/>
              </a:rPr>
              <a:t>tolerante</a:t>
            </a:r>
            <a:r>
              <a:rPr dirty="0" sz="2100" spc="-3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CC0000"/>
                </a:solidFill>
                <a:latin typeface="Arial"/>
                <a:cs typeface="Arial"/>
              </a:rPr>
              <a:t>à</a:t>
            </a:r>
            <a:r>
              <a:rPr dirty="0" sz="2100" spc="-2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100" spc="-5" b="1">
                <a:solidFill>
                  <a:srgbClr val="CC0000"/>
                </a:solidFill>
                <a:latin typeface="Arial"/>
                <a:cs typeface="Arial"/>
              </a:rPr>
              <a:t>falhas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039" y="237490"/>
            <a:ext cx="442785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/>
              <a:t>Servidor</a:t>
            </a:r>
            <a:r>
              <a:rPr dirty="0" sz="5400" spc="-85"/>
              <a:t> </a:t>
            </a:r>
            <a:r>
              <a:rPr dirty="0" sz="5400" spc="-40"/>
              <a:t>Web</a:t>
            </a:r>
            <a:endParaRPr sz="5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500" y="1116330"/>
            <a:ext cx="6847840" cy="374777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039" y="237490"/>
            <a:ext cx="442785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/>
              <a:t>Servidor</a:t>
            </a:r>
            <a:r>
              <a:rPr dirty="0" sz="5400" spc="-85"/>
              <a:t> </a:t>
            </a:r>
            <a:r>
              <a:rPr dirty="0" sz="5400" spc="-40"/>
              <a:t>Web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10540" y="1342390"/>
            <a:ext cx="6995159" cy="2585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1590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44642"/>
              <a:buFont typeface="MS UI Gothic"/>
              <a:buChar char="●"/>
              <a:tabLst>
                <a:tab pos="241300" algn="l"/>
              </a:tabLst>
            </a:pPr>
            <a:r>
              <a:rPr dirty="0" sz="2800" spc="-10" b="1">
                <a:latin typeface="Arial"/>
                <a:cs typeface="Arial"/>
              </a:rPr>
              <a:t>Módulo</a:t>
            </a:r>
            <a:r>
              <a:rPr dirty="0" sz="2800" spc="-40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mod_proxy</a:t>
            </a:r>
            <a:endParaRPr sz="2800">
              <a:latin typeface="Arial"/>
              <a:cs typeface="Arial"/>
            </a:endParaRPr>
          </a:p>
          <a:p>
            <a:pPr lvl="1" marL="457200" marR="17780" indent="-215900">
              <a:lnSpc>
                <a:spcPct val="100000"/>
              </a:lnSpc>
              <a:buClr>
                <a:srgbClr val="FFFFFF"/>
              </a:buClr>
              <a:buSzPct val="44642"/>
              <a:buFont typeface="MS UI Gothic"/>
              <a:buChar char="●"/>
              <a:tabLst>
                <a:tab pos="457200" algn="l"/>
              </a:tabLst>
            </a:pPr>
            <a:r>
              <a:rPr dirty="0" sz="2800" spc="-10" b="1">
                <a:latin typeface="Arial"/>
                <a:cs typeface="Arial"/>
              </a:rPr>
              <a:t>Encaminha </a:t>
            </a:r>
            <a:r>
              <a:rPr dirty="0" sz="2800" spc="5" b="1">
                <a:latin typeface="Arial"/>
                <a:cs typeface="Arial"/>
              </a:rPr>
              <a:t>as </a:t>
            </a:r>
            <a:r>
              <a:rPr dirty="0" sz="2800" spc="-5" b="1">
                <a:latin typeface="Arial"/>
                <a:cs typeface="Arial"/>
              </a:rPr>
              <a:t>requisições para </a:t>
            </a:r>
            <a:r>
              <a:rPr dirty="0" sz="2800" spc="-10" b="1">
                <a:latin typeface="Arial"/>
                <a:cs typeface="Arial"/>
              </a:rPr>
              <a:t>outros </a:t>
            </a:r>
            <a:r>
              <a:rPr dirty="0" sz="2800" spc="-765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servidores</a:t>
            </a:r>
            <a:endParaRPr sz="2800">
              <a:latin typeface="Arial"/>
              <a:cs typeface="Arial"/>
            </a:endParaRPr>
          </a:p>
          <a:p>
            <a:pPr lvl="1" marL="457200" indent="-215900">
              <a:lnSpc>
                <a:spcPct val="100000"/>
              </a:lnSpc>
              <a:buClr>
                <a:srgbClr val="FFFFFF"/>
              </a:buClr>
              <a:buSzPct val="44642"/>
              <a:buFont typeface="MS UI Gothic"/>
              <a:buChar char="●"/>
              <a:tabLst>
                <a:tab pos="457200" algn="l"/>
              </a:tabLst>
            </a:pPr>
            <a:r>
              <a:rPr dirty="0" sz="2800" spc="-10" b="1">
                <a:latin typeface="Arial"/>
                <a:cs typeface="Arial"/>
              </a:rPr>
              <a:t>Pode </a:t>
            </a:r>
            <a:r>
              <a:rPr dirty="0" sz="2800" spc="-5" b="1">
                <a:latin typeface="Arial"/>
                <a:cs typeface="Arial"/>
              </a:rPr>
              <a:t>ser</a:t>
            </a:r>
            <a:r>
              <a:rPr dirty="0" sz="2800" spc="-10" b="1">
                <a:latin typeface="Arial"/>
                <a:cs typeface="Arial"/>
              </a:rPr>
              <a:t> configurado</a:t>
            </a:r>
            <a:r>
              <a:rPr dirty="0" sz="2800" spc="-15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de</a:t>
            </a:r>
            <a:r>
              <a:rPr dirty="0" sz="2800" spc="5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duas </a:t>
            </a:r>
            <a:r>
              <a:rPr dirty="0" sz="2800" spc="-5" b="1">
                <a:latin typeface="Arial"/>
                <a:cs typeface="Arial"/>
              </a:rPr>
              <a:t>formas</a:t>
            </a:r>
            <a:endParaRPr sz="2800">
              <a:latin typeface="Arial"/>
              <a:cs typeface="Arial"/>
            </a:endParaRPr>
          </a:p>
          <a:p>
            <a:pPr lvl="2" marL="673100" indent="-215900">
              <a:lnSpc>
                <a:spcPct val="100000"/>
              </a:lnSpc>
              <a:buClr>
                <a:srgbClr val="FFFFFF"/>
              </a:buClr>
              <a:buSzPct val="44642"/>
              <a:buFont typeface="MS UI Gothic"/>
              <a:buChar char="●"/>
              <a:tabLst>
                <a:tab pos="673100" algn="l"/>
              </a:tabLst>
            </a:pPr>
            <a:r>
              <a:rPr dirty="0" sz="2800" spc="-5" b="1">
                <a:solidFill>
                  <a:srgbClr val="CC0000"/>
                </a:solidFill>
                <a:latin typeface="Arial"/>
                <a:cs typeface="Arial"/>
              </a:rPr>
              <a:t>Proxy</a:t>
            </a:r>
            <a:r>
              <a:rPr dirty="0" sz="2800" spc="-2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CC0000"/>
                </a:solidFill>
                <a:latin typeface="Arial"/>
                <a:cs typeface="Arial"/>
              </a:rPr>
              <a:t>de</a:t>
            </a:r>
            <a:r>
              <a:rPr dirty="0" sz="2800" spc="-1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CC0000"/>
                </a:solidFill>
                <a:latin typeface="Arial"/>
                <a:cs typeface="Arial"/>
              </a:rPr>
              <a:t>encaminhamento</a:t>
            </a:r>
            <a:endParaRPr sz="2800">
              <a:latin typeface="Arial"/>
              <a:cs typeface="Arial"/>
            </a:endParaRPr>
          </a:p>
          <a:p>
            <a:pPr lvl="2" marL="673100" indent="-215900">
              <a:lnSpc>
                <a:spcPct val="100000"/>
              </a:lnSpc>
              <a:buClr>
                <a:srgbClr val="FFFFFF"/>
              </a:buClr>
              <a:buSzPct val="44642"/>
              <a:buFont typeface="MS UI Gothic"/>
              <a:buChar char="●"/>
              <a:tabLst>
                <a:tab pos="673100" algn="l"/>
              </a:tabLst>
            </a:pPr>
            <a:r>
              <a:rPr dirty="0" sz="2800" spc="-5" b="1">
                <a:solidFill>
                  <a:srgbClr val="CC0000"/>
                </a:solidFill>
                <a:latin typeface="Arial"/>
                <a:cs typeface="Arial"/>
              </a:rPr>
              <a:t>Proxy</a:t>
            </a:r>
            <a:r>
              <a:rPr dirty="0" sz="2800" spc="-4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CC0000"/>
                </a:solidFill>
                <a:latin typeface="Arial"/>
                <a:cs typeface="Arial"/>
              </a:rPr>
              <a:t>Reverso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039" y="237490"/>
            <a:ext cx="442785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/>
              <a:t>Servidor</a:t>
            </a:r>
            <a:r>
              <a:rPr dirty="0" sz="5400" spc="-85"/>
              <a:t> </a:t>
            </a:r>
            <a:r>
              <a:rPr dirty="0" sz="5400" spc="-40"/>
              <a:t>Web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10540" y="1342390"/>
            <a:ext cx="4692650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1590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44230"/>
              <a:buFont typeface="MS UI Gothic"/>
              <a:buChar char="●"/>
              <a:tabLst>
                <a:tab pos="241300" algn="l"/>
              </a:tabLst>
            </a:pPr>
            <a:r>
              <a:rPr dirty="0" sz="2600" b="1">
                <a:latin typeface="Arial"/>
                <a:cs typeface="Arial"/>
              </a:rPr>
              <a:t>Módulo</a:t>
            </a:r>
            <a:r>
              <a:rPr dirty="0" sz="2600" spc="-40" b="1">
                <a:latin typeface="Arial"/>
                <a:cs typeface="Arial"/>
              </a:rPr>
              <a:t> </a:t>
            </a:r>
            <a:r>
              <a:rPr dirty="0" sz="2600" b="1">
                <a:latin typeface="Arial"/>
                <a:cs typeface="Arial"/>
              </a:rPr>
              <a:t>mod_proxy</a:t>
            </a:r>
            <a:endParaRPr sz="2600">
              <a:latin typeface="Arial"/>
              <a:cs typeface="Arial"/>
            </a:endParaRPr>
          </a:p>
          <a:p>
            <a:pPr lvl="1" marL="457200" indent="-215900">
              <a:lnSpc>
                <a:spcPct val="100000"/>
              </a:lnSpc>
              <a:buClr>
                <a:srgbClr val="FFFFFF"/>
              </a:buClr>
              <a:buSzPct val="44230"/>
              <a:buFont typeface="MS UI Gothic"/>
              <a:buChar char="●"/>
              <a:tabLst>
                <a:tab pos="457200" algn="l"/>
              </a:tabLst>
            </a:pPr>
            <a:r>
              <a:rPr dirty="0" sz="2600" b="1">
                <a:solidFill>
                  <a:srgbClr val="0000CC"/>
                </a:solidFill>
                <a:latin typeface="Arial"/>
                <a:cs typeface="Arial"/>
              </a:rPr>
              <a:t>Proxy</a:t>
            </a:r>
            <a:r>
              <a:rPr dirty="0" sz="2600" spc="-35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0000CC"/>
                </a:solidFill>
                <a:latin typeface="Arial"/>
                <a:cs typeface="Arial"/>
              </a:rPr>
              <a:t>de</a:t>
            </a:r>
            <a:r>
              <a:rPr dirty="0" sz="2600" spc="-35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0000CC"/>
                </a:solidFill>
                <a:latin typeface="Arial"/>
                <a:cs typeface="Arial"/>
              </a:rPr>
              <a:t>encaminhamento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0939" y="2884170"/>
            <a:ext cx="1257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15">
                <a:solidFill>
                  <a:srgbClr val="FFFFFF"/>
                </a:solidFill>
                <a:latin typeface="MS UI Gothic"/>
                <a:cs typeface="MS UI Gothic"/>
              </a:rPr>
              <a:t>●</a:t>
            </a:r>
            <a:endParaRPr sz="100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0939" y="3553459"/>
            <a:ext cx="1257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15">
                <a:solidFill>
                  <a:srgbClr val="FFFFFF"/>
                </a:solidFill>
                <a:latin typeface="MS UI Gothic"/>
                <a:cs typeface="MS UI Gothic"/>
              </a:rPr>
              <a:t>●</a:t>
            </a:r>
            <a:endParaRPr sz="10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0939" y="4224020"/>
            <a:ext cx="1257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15">
                <a:solidFill>
                  <a:srgbClr val="FFFFFF"/>
                </a:solidFill>
                <a:latin typeface="MS UI Gothic"/>
                <a:cs typeface="MS UI Gothic"/>
              </a:rPr>
              <a:t>●</a:t>
            </a:r>
            <a:endParaRPr sz="1000">
              <a:latin typeface="MS UI Gothic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0939" y="2134870"/>
            <a:ext cx="7486015" cy="270637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28600" marR="5080" indent="-215900">
              <a:lnSpc>
                <a:spcPts val="2630"/>
              </a:lnSpc>
              <a:spcBef>
                <a:spcPts val="195"/>
              </a:spcBef>
              <a:buClr>
                <a:srgbClr val="FFFFFF"/>
              </a:buClr>
              <a:buSzPct val="45454"/>
              <a:buFont typeface="MS UI Gothic"/>
              <a:buChar char="●"/>
              <a:tabLst>
                <a:tab pos="228600" algn="l"/>
              </a:tabLst>
            </a:pP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Servidor intermediário, fica entre </a:t>
            </a:r>
            <a:r>
              <a:rPr dirty="0" sz="2200" b="1">
                <a:solidFill>
                  <a:srgbClr val="CC0000"/>
                </a:solidFill>
                <a:latin typeface="Arial"/>
                <a:cs typeface="Arial"/>
              </a:rPr>
              <a:t>o </a:t>
            </a: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cliente </a:t>
            </a:r>
            <a:r>
              <a:rPr dirty="0" sz="2200" b="1">
                <a:solidFill>
                  <a:srgbClr val="CC0000"/>
                </a:solidFill>
                <a:latin typeface="Arial"/>
                <a:cs typeface="Arial"/>
              </a:rPr>
              <a:t>e o </a:t>
            </a: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servidor </a:t>
            </a:r>
            <a:r>
              <a:rPr dirty="0" sz="2200" spc="-60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original</a:t>
            </a:r>
            <a:endParaRPr sz="2200">
              <a:latin typeface="Arial"/>
              <a:cs typeface="Arial"/>
            </a:endParaRPr>
          </a:p>
          <a:p>
            <a:pPr marL="228600" marR="349885">
              <a:lnSpc>
                <a:spcPts val="2640"/>
              </a:lnSpc>
            </a:pPr>
            <a:r>
              <a:rPr dirty="0" sz="2200" b="1">
                <a:solidFill>
                  <a:srgbClr val="CC0000"/>
                </a:solidFill>
                <a:latin typeface="Arial"/>
                <a:cs typeface="Arial"/>
              </a:rPr>
              <a:t>É</a:t>
            </a: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 enviada</a:t>
            </a:r>
            <a:r>
              <a:rPr dirty="0" sz="220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uma requisição</a:t>
            </a:r>
            <a:r>
              <a:rPr dirty="0" sz="220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para</a:t>
            </a:r>
            <a:r>
              <a:rPr dirty="0" sz="2200" spc="-1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CC0000"/>
                </a:solidFill>
                <a:latin typeface="Arial"/>
                <a:cs typeface="Arial"/>
              </a:rPr>
              <a:t>um </a:t>
            </a: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servidor</a:t>
            </a:r>
            <a:r>
              <a:rPr dirty="0" sz="2200" spc="-1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200" spc="-35" b="1">
                <a:solidFill>
                  <a:srgbClr val="CC0000"/>
                </a:solidFill>
                <a:latin typeface="Arial"/>
                <a:cs typeface="Arial"/>
              </a:rPr>
              <a:t>proxy,</a:t>
            </a:r>
            <a:r>
              <a:rPr dirty="0" sz="2200" b="1">
                <a:solidFill>
                  <a:srgbClr val="CC0000"/>
                </a:solidFill>
                <a:latin typeface="Arial"/>
                <a:cs typeface="Arial"/>
              </a:rPr>
              <a:t> e </a:t>
            </a:r>
            <a:r>
              <a:rPr dirty="0" sz="2200" spc="-60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este faz</a:t>
            </a:r>
            <a:r>
              <a:rPr dirty="0" sz="2200" spc="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CC0000"/>
                </a:solidFill>
                <a:latin typeface="Arial"/>
                <a:cs typeface="Arial"/>
              </a:rPr>
              <a:t>a </a:t>
            </a: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conexão</a:t>
            </a:r>
            <a:r>
              <a:rPr dirty="0" sz="2200" spc="-1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com</a:t>
            </a:r>
            <a:r>
              <a:rPr dirty="0" sz="2200" b="1">
                <a:solidFill>
                  <a:srgbClr val="CC0000"/>
                </a:solidFill>
                <a:latin typeface="Arial"/>
                <a:cs typeface="Arial"/>
              </a:rPr>
              <a:t> o </a:t>
            </a: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servidor real</a:t>
            </a:r>
            <a:endParaRPr sz="2200">
              <a:latin typeface="Arial"/>
              <a:cs typeface="Arial"/>
            </a:endParaRPr>
          </a:p>
          <a:p>
            <a:pPr marL="228600" marR="34925">
              <a:lnSpc>
                <a:spcPts val="2640"/>
              </a:lnSpc>
            </a:pP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Prover acesso </a:t>
            </a:r>
            <a:r>
              <a:rPr dirty="0" sz="2200" b="1">
                <a:solidFill>
                  <a:srgbClr val="CC0000"/>
                </a:solidFill>
                <a:latin typeface="Arial"/>
                <a:cs typeface="Arial"/>
              </a:rPr>
              <a:t>a </a:t>
            </a: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certo conteúdo que esteja restringido </a:t>
            </a:r>
            <a:r>
              <a:rPr dirty="0" sz="2200" spc="-60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por</a:t>
            </a:r>
            <a:r>
              <a:rPr dirty="0" sz="2200" spc="-1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CC0000"/>
                </a:solidFill>
                <a:latin typeface="Arial"/>
                <a:cs typeface="Arial"/>
              </a:rPr>
              <a:t>um </a:t>
            </a:r>
            <a:r>
              <a:rPr dirty="0" sz="2200" spc="-10" b="1">
                <a:solidFill>
                  <a:srgbClr val="CC0000"/>
                </a:solidFill>
                <a:latin typeface="Arial"/>
                <a:cs typeface="Arial"/>
              </a:rPr>
              <a:t>firewall</a:t>
            </a:r>
            <a:endParaRPr sz="2200">
              <a:latin typeface="Arial"/>
              <a:cs typeface="Arial"/>
            </a:endParaRPr>
          </a:p>
          <a:p>
            <a:pPr marL="228600" marR="546100">
              <a:lnSpc>
                <a:spcPts val="2640"/>
              </a:lnSpc>
            </a:pP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Pode ser usado como proxy cache para diminuir </a:t>
            </a:r>
            <a:r>
              <a:rPr dirty="0" sz="2200" b="1">
                <a:solidFill>
                  <a:srgbClr val="CC0000"/>
                </a:solidFill>
                <a:latin typeface="Arial"/>
                <a:cs typeface="Arial"/>
              </a:rPr>
              <a:t>o </a:t>
            </a:r>
            <a:r>
              <a:rPr dirty="0" sz="2200" spc="-60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tráfego na</a:t>
            </a:r>
            <a:r>
              <a:rPr dirty="0" sz="220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rede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039" y="237490"/>
            <a:ext cx="442785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/>
              <a:t>Servidor</a:t>
            </a:r>
            <a:r>
              <a:rPr dirty="0" sz="5400" spc="-85"/>
              <a:t> </a:t>
            </a:r>
            <a:r>
              <a:rPr dirty="0" sz="5400" spc="-40"/>
              <a:t>Web</a:t>
            </a:r>
            <a:endParaRPr sz="5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6420" y="1117600"/>
            <a:ext cx="5181600" cy="38138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039" y="237490"/>
            <a:ext cx="442785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/>
              <a:t>Servidor</a:t>
            </a:r>
            <a:r>
              <a:rPr dirty="0" sz="5400" spc="-85"/>
              <a:t> </a:t>
            </a:r>
            <a:r>
              <a:rPr dirty="0" sz="5400" spc="-40"/>
              <a:t>Web</a:t>
            </a:r>
            <a:endParaRPr sz="5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153160"/>
            <a:ext cx="6551930" cy="36703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039" y="237490"/>
            <a:ext cx="442785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/>
              <a:t>Servidor</a:t>
            </a:r>
            <a:r>
              <a:rPr dirty="0" sz="5400" spc="-85"/>
              <a:t> </a:t>
            </a:r>
            <a:r>
              <a:rPr dirty="0" sz="5400" spc="-40"/>
              <a:t>Web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10540" y="1342390"/>
            <a:ext cx="3318510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1590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44230"/>
              <a:buFont typeface="MS UI Gothic"/>
              <a:buChar char="●"/>
              <a:tabLst>
                <a:tab pos="241300" algn="l"/>
              </a:tabLst>
            </a:pPr>
            <a:r>
              <a:rPr dirty="0" sz="2600" b="1">
                <a:latin typeface="Arial"/>
                <a:cs typeface="Arial"/>
              </a:rPr>
              <a:t>Módulo</a:t>
            </a:r>
            <a:r>
              <a:rPr dirty="0" sz="2600" spc="-65" b="1">
                <a:latin typeface="Arial"/>
                <a:cs typeface="Arial"/>
              </a:rPr>
              <a:t> </a:t>
            </a:r>
            <a:r>
              <a:rPr dirty="0" sz="2600" b="1">
                <a:latin typeface="Arial"/>
                <a:cs typeface="Arial"/>
              </a:rPr>
              <a:t>mod_proxy</a:t>
            </a:r>
            <a:endParaRPr sz="2600">
              <a:latin typeface="Arial"/>
              <a:cs typeface="Arial"/>
            </a:endParaRPr>
          </a:p>
          <a:p>
            <a:pPr lvl="1" marL="457200" indent="-215900">
              <a:lnSpc>
                <a:spcPct val="100000"/>
              </a:lnSpc>
              <a:buClr>
                <a:srgbClr val="FFFFFF"/>
              </a:buClr>
              <a:buSzPct val="44230"/>
              <a:buFont typeface="MS UI Gothic"/>
              <a:buChar char="●"/>
              <a:tabLst>
                <a:tab pos="457200" algn="l"/>
              </a:tabLst>
            </a:pPr>
            <a:r>
              <a:rPr dirty="0" sz="2600" b="1">
                <a:solidFill>
                  <a:srgbClr val="0000CC"/>
                </a:solidFill>
                <a:latin typeface="Arial"/>
                <a:cs typeface="Arial"/>
              </a:rPr>
              <a:t>Proxy</a:t>
            </a:r>
            <a:r>
              <a:rPr dirty="0" sz="2600" spc="-45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0000CC"/>
                </a:solidFill>
                <a:latin typeface="Arial"/>
                <a:cs typeface="Arial"/>
              </a:rPr>
              <a:t>Reverso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5039" y="2548890"/>
            <a:ext cx="1257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15">
                <a:solidFill>
                  <a:srgbClr val="FFFFFF"/>
                </a:solidFill>
                <a:latin typeface="MS UI Gothic"/>
                <a:cs typeface="MS UI Gothic"/>
              </a:rPr>
              <a:t>●</a:t>
            </a:r>
            <a:endParaRPr sz="100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5039" y="3553459"/>
            <a:ext cx="1257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15">
                <a:solidFill>
                  <a:srgbClr val="FFFFFF"/>
                </a:solidFill>
                <a:latin typeface="MS UI Gothic"/>
                <a:cs typeface="MS UI Gothic"/>
              </a:rPr>
              <a:t>●</a:t>
            </a:r>
            <a:endParaRPr sz="10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5039" y="4224020"/>
            <a:ext cx="1257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15">
                <a:solidFill>
                  <a:srgbClr val="FFFFFF"/>
                </a:solidFill>
                <a:latin typeface="MS UI Gothic"/>
                <a:cs typeface="MS UI Gothic"/>
              </a:rPr>
              <a:t>●</a:t>
            </a:r>
            <a:endParaRPr sz="1000">
              <a:latin typeface="MS UI Gothic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5039" y="2134870"/>
            <a:ext cx="7486015" cy="2706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8600" marR="40640" indent="-215900">
              <a:lnSpc>
                <a:spcPct val="99900"/>
              </a:lnSpc>
              <a:spcBef>
                <a:spcPts val="100"/>
              </a:spcBef>
              <a:buClr>
                <a:srgbClr val="FFFFFF"/>
              </a:buClr>
              <a:buSzPct val="45454"/>
              <a:buFont typeface="MS UI Gothic"/>
              <a:buChar char="●"/>
              <a:tabLst>
                <a:tab pos="228600" algn="l"/>
              </a:tabLst>
            </a:pP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Aparece para </a:t>
            </a:r>
            <a:r>
              <a:rPr dirty="0" sz="2200" b="1">
                <a:solidFill>
                  <a:srgbClr val="CC0000"/>
                </a:solidFill>
                <a:latin typeface="Arial"/>
                <a:cs typeface="Arial"/>
              </a:rPr>
              <a:t>o </a:t>
            </a: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cliente como </a:t>
            </a:r>
            <a:r>
              <a:rPr dirty="0" sz="2200" b="1">
                <a:solidFill>
                  <a:srgbClr val="CC0000"/>
                </a:solidFill>
                <a:latin typeface="Arial"/>
                <a:cs typeface="Arial"/>
              </a:rPr>
              <a:t>um </a:t>
            </a: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servidor </a:t>
            </a:r>
            <a:r>
              <a:rPr dirty="0" sz="2200" spc="-20" b="1">
                <a:solidFill>
                  <a:srgbClr val="CC0000"/>
                </a:solidFill>
                <a:latin typeface="Arial"/>
                <a:cs typeface="Arial"/>
              </a:rPr>
              <a:t>Web </a:t>
            </a: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comum </a:t>
            </a:r>
            <a:r>
              <a:rPr dirty="0" sz="2200" spc="-60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CC0000"/>
                </a:solidFill>
                <a:latin typeface="Arial"/>
                <a:cs typeface="Arial"/>
              </a:rPr>
              <a:t>O </a:t>
            </a: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usuário faz requisições </a:t>
            </a:r>
            <a:r>
              <a:rPr dirty="0" sz="2200" b="1">
                <a:solidFill>
                  <a:srgbClr val="CC0000"/>
                </a:solidFill>
                <a:latin typeface="Arial"/>
                <a:cs typeface="Arial"/>
              </a:rPr>
              <a:t>ao </a:t>
            </a: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próprio proxy reverso. </a:t>
            </a:r>
            <a:r>
              <a:rPr dirty="0" sz="2200" b="1">
                <a:solidFill>
                  <a:srgbClr val="CC0000"/>
                </a:solidFill>
                <a:latin typeface="Arial"/>
                <a:cs typeface="Arial"/>
              </a:rPr>
              <a:t>O </a:t>
            </a:r>
            <a:r>
              <a:rPr dirty="0" sz="2200" spc="-60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proxy</a:t>
            </a:r>
            <a:r>
              <a:rPr dirty="0" sz="2200" spc="-1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reverso</a:t>
            </a:r>
            <a:r>
              <a:rPr dirty="0" sz="220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decide qual</a:t>
            </a:r>
            <a:r>
              <a:rPr dirty="0" sz="220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servidor</a:t>
            </a:r>
            <a:r>
              <a:rPr dirty="0" sz="220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real</a:t>
            </a:r>
            <a:r>
              <a:rPr dirty="0" sz="220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vai</a:t>
            </a:r>
            <a:r>
              <a:rPr dirty="0" sz="2200" spc="-1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atender</a:t>
            </a:r>
            <a:r>
              <a:rPr dirty="0" sz="2200" b="1">
                <a:solidFill>
                  <a:srgbClr val="CC0000"/>
                </a:solidFill>
                <a:latin typeface="Arial"/>
                <a:cs typeface="Arial"/>
              </a:rPr>
              <a:t> a </a:t>
            </a:r>
            <a:r>
              <a:rPr dirty="0" sz="2200" spc="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requisição</a:t>
            </a:r>
            <a:endParaRPr sz="2200">
              <a:latin typeface="Arial"/>
              <a:cs typeface="Arial"/>
            </a:endParaRPr>
          </a:p>
          <a:p>
            <a:pPr marL="228600" marR="5080">
              <a:lnSpc>
                <a:spcPct val="100000"/>
              </a:lnSpc>
            </a:pP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Por </a:t>
            </a:r>
            <a:r>
              <a:rPr dirty="0" sz="2200" b="1">
                <a:solidFill>
                  <a:srgbClr val="CC0000"/>
                </a:solidFill>
                <a:latin typeface="Arial"/>
                <a:cs typeface="Arial"/>
              </a:rPr>
              <a:t>fim o </a:t>
            </a: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proxy reverso retorna </a:t>
            </a:r>
            <a:r>
              <a:rPr dirty="0" sz="2200" b="1">
                <a:solidFill>
                  <a:srgbClr val="CC0000"/>
                </a:solidFill>
                <a:latin typeface="Arial"/>
                <a:cs typeface="Arial"/>
              </a:rPr>
              <a:t>o </a:t>
            </a: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conteúdo ao usuário </a:t>
            </a:r>
            <a:r>
              <a:rPr dirty="0" sz="2200" spc="-60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como se</a:t>
            </a:r>
            <a:r>
              <a:rPr dirty="0" sz="220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fosse</a:t>
            </a:r>
            <a:r>
              <a:rPr dirty="0" sz="2200" b="1">
                <a:solidFill>
                  <a:srgbClr val="CC0000"/>
                </a:solidFill>
                <a:latin typeface="Arial"/>
                <a:cs typeface="Arial"/>
              </a:rPr>
              <a:t> a</a:t>
            </a: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 origem</a:t>
            </a:r>
            <a:endParaRPr sz="2200">
              <a:latin typeface="Arial"/>
              <a:cs typeface="Arial"/>
            </a:endParaRPr>
          </a:p>
          <a:p>
            <a:pPr marL="228600" marR="590550">
              <a:lnSpc>
                <a:spcPct val="100000"/>
              </a:lnSpc>
            </a:pP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Pode ser usado </a:t>
            </a:r>
            <a:r>
              <a:rPr dirty="0" sz="2200" b="1">
                <a:solidFill>
                  <a:srgbClr val="CC0000"/>
                </a:solidFill>
                <a:latin typeface="Arial"/>
                <a:cs typeface="Arial"/>
              </a:rPr>
              <a:t>em </a:t>
            </a: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balanceamento de carga entre </a:t>
            </a:r>
            <a:r>
              <a:rPr dirty="0" sz="2200" spc="-60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diversos servidores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039" y="237490"/>
            <a:ext cx="442785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/>
              <a:t>Servidor</a:t>
            </a:r>
            <a:r>
              <a:rPr dirty="0" sz="5400" spc="-85"/>
              <a:t> </a:t>
            </a:r>
            <a:r>
              <a:rPr dirty="0" sz="5400" spc="-40"/>
              <a:t>Web</a:t>
            </a:r>
            <a:endParaRPr sz="5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6420" y="1135380"/>
            <a:ext cx="5685789" cy="365252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039" y="237490"/>
            <a:ext cx="442785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/>
              <a:t>Servidor</a:t>
            </a:r>
            <a:r>
              <a:rPr dirty="0" sz="5400" spc="-85"/>
              <a:t> </a:t>
            </a:r>
            <a:r>
              <a:rPr dirty="0" sz="5400" spc="-40"/>
              <a:t>Web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30859" y="1305559"/>
            <a:ext cx="154940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>
                <a:solidFill>
                  <a:srgbClr val="3A3A3A"/>
                </a:solidFill>
                <a:latin typeface="Arial MT"/>
                <a:cs typeface="Arial MT"/>
              </a:rPr>
              <a:t>•</a:t>
            </a:r>
            <a:endParaRPr sz="29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0439" y="1293299"/>
            <a:ext cx="6861175" cy="293497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9685">
              <a:lnSpc>
                <a:spcPct val="100000"/>
              </a:lnSpc>
              <a:spcBef>
                <a:spcPts val="355"/>
              </a:spcBef>
            </a:pPr>
            <a:r>
              <a:rPr dirty="0" sz="2900" spc="-5" b="1">
                <a:solidFill>
                  <a:srgbClr val="3A3A3A"/>
                </a:solidFill>
                <a:latin typeface="Arial"/>
                <a:cs typeface="Arial"/>
              </a:rPr>
              <a:t>Carga</a:t>
            </a:r>
            <a:r>
              <a:rPr dirty="0" sz="2900" spc="-1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900" spc="-5" b="1">
                <a:solidFill>
                  <a:srgbClr val="3A3A3A"/>
                </a:solidFill>
                <a:latin typeface="Arial"/>
                <a:cs typeface="Arial"/>
              </a:rPr>
              <a:t>de</a:t>
            </a:r>
            <a:r>
              <a:rPr dirty="0" sz="2900" spc="-1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900" spc="-25" b="1">
                <a:solidFill>
                  <a:srgbClr val="3A3A3A"/>
                </a:solidFill>
                <a:latin typeface="Arial"/>
                <a:cs typeface="Arial"/>
              </a:rPr>
              <a:t>Trabalho</a:t>
            </a:r>
            <a:endParaRPr sz="2900">
              <a:latin typeface="Arial"/>
              <a:cs typeface="Arial"/>
            </a:endParaRPr>
          </a:p>
          <a:p>
            <a:pPr marL="298450" marR="418465" indent="-285750">
              <a:lnSpc>
                <a:spcPct val="107100"/>
              </a:lnSpc>
              <a:spcBef>
                <a:spcPts val="10"/>
              </a:spcBef>
              <a:buClr>
                <a:srgbClr val="000000"/>
              </a:buClr>
              <a:buFont typeface="Times New Roman"/>
              <a:buChar char="–"/>
              <a:tabLst>
                <a:tab pos="298450" algn="l"/>
              </a:tabLst>
            </a:pPr>
            <a:r>
              <a:rPr dirty="0" sz="2600" b="1">
                <a:solidFill>
                  <a:srgbClr val="0000CC"/>
                </a:solidFill>
                <a:latin typeface="Arial"/>
                <a:cs typeface="Arial"/>
              </a:rPr>
              <a:t>É necessário </a:t>
            </a:r>
            <a:r>
              <a:rPr dirty="0" sz="2600" spc="-5" b="1">
                <a:solidFill>
                  <a:srgbClr val="0000CC"/>
                </a:solidFill>
                <a:latin typeface="Arial"/>
                <a:cs typeface="Arial"/>
              </a:rPr>
              <a:t>delimitar </a:t>
            </a:r>
            <a:r>
              <a:rPr dirty="0" sz="2600" b="1">
                <a:solidFill>
                  <a:srgbClr val="0000CC"/>
                </a:solidFill>
                <a:latin typeface="Arial"/>
                <a:cs typeface="Arial"/>
              </a:rPr>
              <a:t>a carga </a:t>
            </a:r>
            <a:r>
              <a:rPr dirty="0" sz="2600" spc="-5" b="1">
                <a:solidFill>
                  <a:srgbClr val="0000CC"/>
                </a:solidFill>
                <a:latin typeface="Arial"/>
                <a:cs typeface="Arial"/>
              </a:rPr>
              <a:t>para </a:t>
            </a:r>
            <a:r>
              <a:rPr dirty="0" sz="2600" b="1">
                <a:solidFill>
                  <a:srgbClr val="0000CC"/>
                </a:solidFill>
                <a:latin typeface="Arial"/>
                <a:cs typeface="Arial"/>
              </a:rPr>
              <a:t>um </a:t>
            </a:r>
            <a:r>
              <a:rPr dirty="0" sz="2600" spc="-710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600" spc="-20" b="1">
                <a:solidFill>
                  <a:srgbClr val="0000CC"/>
                </a:solidFill>
                <a:latin typeface="Arial"/>
                <a:cs typeface="Arial"/>
              </a:rPr>
              <a:t>servidor.</a:t>
            </a:r>
            <a:r>
              <a:rPr dirty="0" sz="2600" spc="-15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0000CC"/>
                </a:solidFill>
                <a:latin typeface="Arial"/>
                <a:cs typeface="Arial"/>
              </a:rPr>
              <a:t>O</a:t>
            </a:r>
            <a:r>
              <a:rPr dirty="0" sz="2600" spc="-15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0000CC"/>
                </a:solidFill>
                <a:latin typeface="Arial"/>
                <a:cs typeface="Arial"/>
              </a:rPr>
              <a:t>limite</a:t>
            </a:r>
            <a:r>
              <a:rPr dirty="0" sz="2600" spc="10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0000CC"/>
                </a:solidFill>
                <a:latin typeface="Arial"/>
                <a:cs typeface="Arial"/>
              </a:rPr>
              <a:t>é</a:t>
            </a:r>
            <a:r>
              <a:rPr dirty="0" sz="2600" spc="-5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0000CC"/>
                </a:solidFill>
                <a:latin typeface="Arial"/>
                <a:cs typeface="Arial"/>
              </a:rPr>
              <a:t>dependente</a:t>
            </a:r>
            <a:r>
              <a:rPr dirty="0" sz="2600" spc="-5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0000CC"/>
                </a:solidFill>
                <a:latin typeface="Arial"/>
                <a:cs typeface="Arial"/>
              </a:rPr>
              <a:t>de:</a:t>
            </a:r>
            <a:endParaRPr sz="2600">
              <a:latin typeface="Arial"/>
              <a:cs typeface="Arial"/>
            </a:endParaRPr>
          </a:p>
          <a:p>
            <a:pPr lvl="1" marL="698500" indent="-2286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600" spc="-15" b="1">
                <a:solidFill>
                  <a:srgbClr val="CC0000"/>
                </a:solidFill>
                <a:latin typeface="Arial"/>
                <a:cs typeface="Arial"/>
              </a:rPr>
              <a:t>Tipo</a:t>
            </a:r>
            <a:r>
              <a:rPr dirty="0" sz="2600" b="1">
                <a:solidFill>
                  <a:srgbClr val="CC0000"/>
                </a:solidFill>
                <a:latin typeface="Arial"/>
                <a:cs typeface="Arial"/>
              </a:rPr>
              <a:t> do</a:t>
            </a:r>
            <a:r>
              <a:rPr dirty="0" sz="2600" spc="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CC0000"/>
                </a:solidFill>
                <a:latin typeface="Arial"/>
                <a:cs typeface="Arial"/>
              </a:rPr>
              <a:t>conteúdo </a:t>
            </a:r>
            <a:r>
              <a:rPr dirty="0" sz="2600" spc="-5" b="1">
                <a:solidFill>
                  <a:srgbClr val="CC0000"/>
                </a:solidFill>
                <a:latin typeface="Arial"/>
                <a:cs typeface="Arial"/>
              </a:rPr>
              <a:t>(estático </a:t>
            </a:r>
            <a:r>
              <a:rPr dirty="0" sz="2600" b="1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dirty="0" sz="2600" spc="1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CC0000"/>
                </a:solidFill>
                <a:latin typeface="Arial"/>
                <a:cs typeface="Arial"/>
              </a:rPr>
              <a:t>dinâmico)</a:t>
            </a:r>
            <a:endParaRPr sz="2600">
              <a:latin typeface="Arial"/>
              <a:cs typeface="Arial"/>
            </a:endParaRPr>
          </a:p>
          <a:p>
            <a:pPr lvl="1" marL="698500" indent="-2286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600" b="1">
                <a:solidFill>
                  <a:srgbClr val="CC0000"/>
                </a:solidFill>
                <a:latin typeface="Arial"/>
                <a:cs typeface="Arial"/>
              </a:rPr>
              <a:t>Cache</a:t>
            </a:r>
            <a:endParaRPr sz="2600">
              <a:latin typeface="Arial"/>
              <a:cs typeface="Arial"/>
            </a:endParaRPr>
          </a:p>
          <a:p>
            <a:pPr lvl="1" marL="698500" indent="-2286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600" spc="-5" b="1">
                <a:solidFill>
                  <a:srgbClr val="CC0000"/>
                </a:solidFill>
                <a:latin typeface="Arial"/>
                <a:cs typeface="Arial"/>
              </a:rPr>
              <a:t>Limites</a:t>
            </a:r>
            <a:r>
              <a:rPr dirty="0" sz="2600" spc="-1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CC0000"/>
                </a:solidFill>
                <a:latin typeface="Arial"/>
                <a:cs typeface="Arial"/>
              </a:rPr>
              <a:t>de hardware</a:t>
            </a:r>
            <a:r>
              <a:rPr dirty="0" sz="2600" spc="-1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dirty="0" sz="2600" spc="-1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CC0000"/>
                </a:solidFill>
                <a:latin typeface="Arial"/>
                <a:cs typeface="Arial"/>
              </a:rPr>
              <a:t>software</a:t>
            </a:r>
            <a:endParaRPr sz="2600">
              <a:latin typeface="Arial"/>
              <a:cs typeface="Arial"/>
            </a:endParaRPr>
          </a:p>
          <a:p>
            <a:pPr lvl="1" marL="698500" indent="-2286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600" spc="-5" b="1">
                <a:solidFill>
                  <a:srgbClr val="CC0000"/>
                </a:solidFill>
                <a:latin typeface="Arial"/>
                <a:cs typeface="Arial"/>
              </a:rPr>
              <a:t>Etc.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039" y="237490"/>
            <a:ext cx="442785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/>
              <a:t>Servidor</a:t>
            </a:r>
            <a:r>
              <a:rPr dirty="0" sz="5400" spc="-85"/>
              <a:t> </a:t>
            </a:r>
            <a:r>
              <a:rPr dirty="0" sz="5400" spc="-40"/>
              <a:t>Web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30859" y="1305559"/>
            <a:ext cx="154940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>
                <a:latin typeface="Arial MT"/>
                <a:cs typeface="Arial MT"/>
              </a:rPr>
              <a:t>•</a:t>
            </a:r>
            <a:endParaRPr sz="29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0439" y="1325879"/>
            <a:ext cx="7279005" cy="2459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685">
              <a:lnSpc>
                <a:spcPts val="3415"/>
              </a:lnSpc>
              <a:spcBef>
                <a:spcPts val="100"/>
              </a:spcBef>
            </a:pPr>
            <a:r>
              <a:rPr dirty="0" sz="2900" spc="-5" b="1">
                <a:solidFill>
                  <a:srgbClr val="3A3A3A"/>
                </a:solidFill>
                <a:latin typeface="Arial"/>
                <a:cs typeface="Arial"/>
              </a:rPr>
              <a:t>Carga</a:t>
            </a:r>
            <a:r>
              <a:rPr dirty="0" sz="2900" spc="-1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900" spc="-5" b="1">
                <a:solidFill>
                  <a:srgbClr val="3A3A3A"/>
                </a:solidFill>
                <a:latin typeface="Arial"/>
                <a:cs typeface="Arial"/>
              </a:rPr>
              <a:t>de</a:t>
            </a:r>
            <a:r>
              <a:rPr dirty="0" sz="2900" spc="-1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900" spc="-25" b="1">
                <a:solidFill>
                  <a:srgbClr val="3A3A3A"/>
                </a:solidFill>
                <a:latin typeface="Arial"/>
                <a:cs typeface="Arial"/>
              </a:rPr>
              <a:t>Trabalho</a:t>
            </a:r>
            <a:endParaRPr sz="2900">
              <a:latin typeface="Arial"/>
              <a:cs typeface="Arial"/>
            </a:endParaRPr>
          </a:p>
          <a:p>
            <a:pPr marL="298450" marR="5080" indent="-285750">
              <a:lnSpc>
                <a:spcPts val="3340"/>
              </a:lnSpc>
              <a:spcBef>
                <a:spcPts val="160"/>
              </a:spcBef>
              <a:buClr>
                <a:srgbClr val="000000"/>
              </a:buClr>
              <a:buFont typeface="Times New Roman"/>
              <a:buChar char="–"/>
              <a:tabLst>
                <a:tab pos="298450" algn="l"/>
              </a:tabLst>
            </a:pPr>
            <a:r>
              <a:rPr dirty="0" sz="2900" spc="-5" b="1">
                <a:solidFill>
                  <a:srgbClr val="0000CC"/>
                </a:solidFill>
                <a:latin typeface="Arial"/>
                <a:cs typeface="Arial"/>
              </a:rPr>
              <a:t>Possíveis </a:t>
            </a:r>
            <a:r>
              <a:rPr dirty="0" sz="2900" b="1">
                <a:solidFill>
                  <a:srgbClr val="0000CC"/>
                </a:solidFill>
                <a:latin typeface="Arial"/>
                <a:cs typeface="Arial"/>
              </a:rPr>
              <a:t>causas </a:t>
            </a:r>
            <a:r>
              <a:rPr dirty="0" sz="2900" spc="-5" b="1">
                <a:solidFill>
                  <a:srgbClr val="0000CC"/>
                </a:solidFill>
                <a:latin typeface="Arial"/>
                <a:cs typeface="Arial"/>
              </a:rPr>
              <a:t>de </a:t>
            </a:r>
            <a:r>
              <a:rPr dirty="0" sz="2900" b="1">
                <a:solidFill>
                  <a:srgbClr val="0000CC"/>
                </a:solidFill>
                <a:latin typeface="Arial"/>
                <a:cs typeface="Arial"/>
              </a:rPr>
              <a:t>sobrecarga em </a:t>
            </a:r>
            <a:r>
              <a:rPr dirty="0" sz="2900" spc="-5" b="1">
                <a:solidFill>
                  <a:srgbClr val="0000CC"/>
                </a:solidFill>
                <a:latin typeface="Arial"/>
                <a:cs typeface="Arial"/>
              </a:rPr>
              <a:t>um </a:t>
            </a:r>
            <a:r>
              <a:rPr dirty="0" sz="2900" spc="-795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900" spc="-5" b="1">
                <a:solidFill>
                  <a:srgbClr val="0000CC"/>
                </a:solidFill>
                <a:latin typeface="Arial"/>
                <a:cs typeface="Arial"/>
              </a:rPr>
              <a:t>servidor:</a:t>
            </a:r>
            <a:endParaRPr sz="2900">
              <a:latin typeface="Arial"/>
              <a:cs typeface="Arial"/>
            </a:endParaRPr>
          </a:p>
          <a:p>
            <a:pPr lvl="1" marL="698500" indent="-228600">
              <a:lnSpc>
                <a:spcPts val="2910"/>
              </a:lnSpc>
              <a:buClr>
                <a:srgbClr val="000000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500" spc="-25" b="1">
                <a:solidFill>
                  <a:srgbClr val="CC0000"/>
                </a:solidFill>
                <a:latin typeface="Arial"/>
                <a:cs typeface="Arial"/>
              </a:rPr>
              <a:t>Tráfego</a:t>
            </a:r>
            <a:endParaRPr sz="2500">
              <a:latin typeface="Arial"/>
              <a:cs typeface="Arial"/>
            </a:endParaRPr>
          </a:p>
          <a:p>
            <a:pPr lvl="1" marL="698500" indent="-2286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500" spc="-10" b="1">
                <a:solidFill>
                  <a:srgbClr val="CC0000"/>
                </a:solidFill>
                <a:latin typeface="Arial"/>
                <a:cs typeface="Arial"/>
              </a:rPr>
              <a:t>DDoS</a:t>
            </a:r>
            <a:endParaRPr sz="2500">
              <a:latin typeface="Arial"/>
              <a:cs typeface="Arial"/>
            </a:endParaRPr>
          </a:p>
          <a:p>
            <a:pPr lvl="1" marL="698500" indent="-2286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500" spc="-15" b="1">
                <a:solidFill>
                  <a:srgbClr val="CC0000"/>
                </a:solidFill>
                <a:latin typeface="Arial"/>
                <a:cs typeface="Arial"/>
              </a:rPr>
              <a:t>Worms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039" y="237490"/>
            <a:ext cx="442785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/>
              <a:t>Servidor</a:t>
            </a:r>
            <a:r>
              <a:rPr dirty="0" sz="5400" spc="-85"/>
              <a:t> </a:t>
            </a:r>
            <a:r>
              <a:rPr dirty="0" sz="5400" spc="-40"/>
              <a:t>Web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51180" y="1250949"/>
            <a:ext cx="7993380" cy="256286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dirty="0" sz="2900" spc="-5" b="1">
                <a:solidFill>
                  <a:srgbClr val="3A3A3A"/>
                </a:solidFill>
                <a:latin typeface="Arial"/>
                <a:cs typeface="Arial"/>
              </a:rPr>
              <a:t>Carga</a:t>
            </a:r>
            <a:r>
              <a:rPr dirty="0" sz="2900" spc="-1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900" spc="-5" b="1">
                <a:solidFill>
                  <a:srgbClr val="3A3A3A"/>
                </a:solidFill>
                <a:latin typeface="Arial"/>
                <a:cs typeface="Arial"/>
              </a:rPr>
              <a:t>de</a:t>
            </a:r>
            <a:r>
              <a:rPr dirty="0" sz="2900" spc="-1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900" spc="-25" b="1">
                <a:solidFill>
                  <a:srgbClr val="3A3A3A"/>
                </a:solidFill>
                <a:latin typeface="Arial"/>
                <a:cs typeface="Arial"/>
              </a:rPr>
              <a:t>Trabalho</a:t>
            </a:r>
            <a:endParaRPr sz="2900">
              <a:latin typeface="Arial"/>
              <a:cs typeface="Arial"/>
            </a:endParaRPr>
          </a:p>
          <a:p>
            <a:pPr lvl="1" marL="727710" indent="-285750">
              <a:lnSpc>
                <a:spcPct val="100000"/>
              </a:lnSpc>
              <a:spcBef>
                <a:spcPts val="590"/>
              </a:spcBef>
              <a:buClr>
                <a:srgbClr val="000000"/>
              </a:buClr>
              <a:buFont typeface="Times New Roman"/>
              <a:buChar char="–"/>
              <a:tabLst>
                <a:tab pos="727710" algn="l"/>
              </a:tabLst>
            </a:pPr>
            <a:r>
              <a:rPr dirty="0" sz="2900" spc="-5" b="1">
                <a:solidFill>
                  <a:srgbClr val="0000CC"/>
                </a:solidFill>
                <a:latin typeface="Arial"/>
                <a:cs typeface="Arial"/>
              </a:rPr>
              <a:t>Sintomas</a:t>
            </a:r>
            <a:r>
              <a:rPr dirty="0" sz="2900" spc="-25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900" b="1">
                <a:solidFill>
                  <a:srgbClr val="0000CC"/>
                </a:solidFill>
                <a:latin typeface="Arial"/>
                <a:cs typeface="Arial"/>
              </a:rPr>
              <a:t>da</a:t>
            </a:r>
            <a:r>
              <a:rPr dirty="0" sz="2900" spc="-20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900" b="1">
                <a:solidFill>
                  <a:srgbClr val="0000CC"/>
                </a:solidFill>
                <a:latin typeface="Arial"/>
                <a:cs typeface="Arial"/>
              </a:rPr>
              <a:t>Sobrecarga</a:t>
            </a:r>
            <a:endParaRPr sz="2900">
              <a:latin typeface="Arial"/>
              <a:cs typeface="Arial"/>
            </a:endParaRPr>
          </a:p>
          <a:p>
            <a:pPr lvl="2" marL="1127760" indent="-2286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  <a:tabLst>
                <a:tab pos="1127760" algn="l"/>
              </a:tabLst>
            </a:pPr>
            <a:r>
              <a:rPr dirty="0" sz="2500" spc="-5" b="1">
                <a:solidFill>
                  <a:srgbClr val="CC0000"/>
                </a:solidFill>
                <a:latin typeface="Arial"/>
                <a:cs typeface="Arial"/>
              </a:rPr>
              <a:t>Requisições</a:t>
            </a:r>
            <a:r>
              <a:rPr dirty="0" sz="2500" spc="-1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500" spc="-5" b="1">
                <a:solidFill>
                  <a:srgbClr val="CC0000"/>
                </a:solidFill>
                <a:latin typeface="Arial"/>
                <a:cs typeface="Arial"/>
              </a:rPr>
              <a:t>atendidas</a:t>
            </a:r>
            <a:r>
              <a:rPr dirty="0" sz="2500" spc="-1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500" spc="-5" b="1">
                <a:solidFill>
                  <a:srgbClr val="CC0000"/>
                </a:solidFill>
                <a:latin typeface="Arial"/>
                <a:cs typeface="Arial"/>
              </a:rPr>
              <a:t>com</a:t>
            </a:r>
            <a:r>
              <a:rPr dirty="0" sz="2500" spc="-1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500" spc="-5" b="1">
                <a:solidFill>
                  <a:srgbClr val="CC0000"/>
                </a:solidFill>
                <a:latin typeface="Arial"/>
                <a:cs typeface="Arial"/>
              </a:rPr>
              <a:t>atraso</a:t>
            </a:r>
            <a:endParaRPr sz="2500">
              <a:latin typeface="Arial"/>
              <a:cs typeface="Arial"/>
            </a:endParaRPr>
          </a:p>
          <a:p>
            <a:pPr lvl="2" marL="1127760" indent="-228600">
              <a:lnSpc>
                <a:spcPts val="2960"/>
              </a:lnSpc>
              <a:buClr>
                <a:srgbClr val="000000"/>
              </a:buClr>
              <a:buFont typeface="Times New Roman"/>
              <a:buChar char="•"/>
              <a:tabLst>
                <a:tab pos="1127760" algn="l"/>
              </a:tabLst>
            </a:pPr>
            <a:r>
              <a:rPr dirty="0" sz="2500" spc="-5" b="1">
                <a:solidFill>
                  <a:srgbClr val="CC0000"/>
                </a:solidFill>
                <a:latin typeface="Arial"/>
                <a:cs typeface="Arial"/>
              </a:rPr>
              <a:t>Erros</a:t>
            </a:r>
            <a:r>
              <a:rPr dirty="0" sz="2500" spc="-3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500" spc="-5" b="1">
                <a:solidFill>
                  <a:srgbClr val="CC0000"/>
                </a:solidFill>
                <a:latin typeface="Arial"/>
                <a:cs typeface="Arial"/>
              </a:rPr>
              <a:t>HTTP</a:t>
            </a:r>
            <a:r>
              <a:rPr dirty="0" sz="2500" spc="-7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500" spc="-5" b="1">
                <a:solidFill>
                  <a:srgbClr val="CC0000"/>
                </a:solidFill>
                <a:latin typeface="Arial"/>
                <a:cs typeface="Arial"/>
              </a:rPr>
              <a:t>(5XX)</a:t>
            </a:r>
            <a:endParaRPr sz="2500">
              <a:latin typeface="Arial"/>
              <a:cs typeface="Arial"/>
            </a:endParaRPr>
          </a:p>
          <a:p>
            <a:pPr lvl="2" marL="1127125" marR="5080" indent="-228600">
              <a:lnSpc>
                <a:spcPts val="2920"/>
              </a:lnSpc>
              <a:spcBef>
                <a:spcPts val="125"/>
              </a:spcBef>
              <a:buClr>
                <a:srgbClr val="000000"/>
              </a:buClr>
              <a:buFont typeface="Times New Roman"/>
              <a:buChar char="•"/>
              <a:tabLst>
                <a:tab pos="1127760" algn="l"/>
              </a:tabLst>
            </a:pPr>
            <a:r>
              <a:rPr dirty="0" sz="2500" spc="-5" b="1">
                <a:solidFill>
                  <a:srgbClr val="CC0000"/>
                </a:solidFill>
                <a:latin typeface="Arial"/>
                <a:cs typeface="Arial"/>
              </a:rPr>
              <a:t>Conexões TCP recusadas </a:t>
            </a:r>
            <a:r>
              <a:rPr dirty="0" sz="2500" b="1">
                <a:solidFill>
                  <a:srgbClr val="CC0000"/>
                </a:solidFill>
                <a:latin typeface="Arial"/>
                <a:cs typeface="Arial"/>
              </a:rPr>
              <a:t>ou </a:t>
            </a:r>
            <a:r>
              <a:rPr dirty="0" sz="2500" spc="-5" b="1">
                <a:solidFill>
                  <a:srgbClr val="CC0000"/>
                </a:solidFill>
                <a:latin typeface="Arial"/>
                <a:cs typeface="Arial"/>
              </a:rPr>
              <a:t>resetadas </a:t>
            </a:r>
            <a:r>
              <a:rPr dirty="0" sz="2500" spc="-10" b="1">
                <a:solidFill>
                  <a:srgbClr val="CC0000"/>
                </a:solidFill>
                <a:latin typeface="Arial"/>
                <a:cs typeface="Arial"/>
              </a:rPr>
              <a:t>antes </a:t>
            </a:r>
            <a:r>
              <a:rPr dirty="0" sz="2500" spc="-68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500" spc="-5" b="1">
                <a:solidFill>
                  <a:srgbClr val="CC0000"/>
                </a:solidFill>
                <a:latin typeface="Arial"/>
                <a:cs typeface="Arial"/>
              </a:rPr>
              <a:t>de </a:t>
            </a:r>
            <a:r>
              <a:rPr dirty="0" sz="2500" b="1">
                <a:solidFill>
                  <a:srgbClr val="CC0000"/>
                </a:solidFill>
                <a:latin typeface="Arial"/>
                <a:cs typeface="Arial"/>
              </a:rPr>
              <a:t>o</a:t>
            </a:r>
            <a:r>
              <a:rPr dirty="0" sz="2500" spc="-1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500" spc="-5" b="1">
                <a:solidFill>
                  <a:srgbClr val="CC0000"/>
                </a:solidFill>
                <a:latin typeface="Arial"/>
                <a:cs typeface="Arial"/>
              </a:rPr>
              <a:t>conteúdo</a:t>
            </a:r>
            <a:r>
              <a:rPr dirty="0" sz="2500" spc="-1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500" spc="-5" b="1">
                <a:solidFill>
                  <a:srgbClr val="CC0000"/>
                </a:solidFill>
                <a:latin typeface="Arial"/>
                <a:cs typeface="Arial"/>
              </a:rPr>
              <a:t>ser entregue</a:t>
            </a:r>
            <a:r>
              <a:rPr dirty="0" sz="250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500" spc="-5" b="1">
                <a:solidFill>
                  <a:srgbClr val="CC0000"/>
                </a:solidFill>
                <a:latin typeface="Arial"/>
                <a:cs typeface="Arial"/>
              </a:rPr>
              <a:t>ao</a:t>
            </a:r>
            <a:r>
              <a:rPr dirty="0" sz="2500" spc="-1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500" spc="-5" b="1">
                <a:solidFill>
                  <a:srgbClr val="CC0000"/>
                </a:solidFill>
                <a:latin typeface="Arial"/>
                <a:cs typeface="Arial"/>
              </a:rPr>
              <a:t>cliente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039" y="237490"/>
            <a:ext cx="442785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/>
              <a:t>Servidor</a:t>
            </a:r>
            <a:r>
              <a:rPr dirty="0" sz="5400" spc="-85"/>
              <a:t> </a:t>
            </a:r>
            <a:r>
              <a:rPr dirty="0" sz="5400" spc="-40"/>
              <a:t>Web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30859" y="1324609"/>
            <a:ext cx="13716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>
                <a:latin typeface="Arial MT"/>
                <a:cs typeface="Arial MT"/>
              </a:rPr>
              <a:t>•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8060" y="1342390"/>
            <a:ext cx="279273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5" b="1">
                <a:solidFill>
                  <a:srgbClr val="3A3A3A"/>
                </a:solidFill>
                <a:latin typeface="Arial"/>
                <a:cs typeface="Arial"/>
              </a:rPr>
              <a:t>Carga</a:t>
            </a:r>
            <a:r>
              <a:rPr dirty="0" sz="2500" spc="-3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500" spc="-5" b="1">
                <a:solidFill>
                  <a:srgbClr val="3A3A3A"/>
                </a:solidFill>
                <a:latin typeface="Arial"/>
                <a:cs typeface="Arial"/>
              </a:rPr>
              <a:t>de</a:t>
            </a:r>
            <a:r>
              <a:rPr dirty="0" sz="2500" spc="-3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500" spc="-25" b="1">
                <a:solidFill>
                  <a:srgbClr val="3A3A3A"/>
                </a:solidFill>
                <a:latin typeface="Arial"/>
                <a:cs typeface="Arial"/>
              </a:rPr>
              <a:t>Trabalho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0439" y="1723389"/>
            <a:ext cx="36226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</a:tabLst>
            </a:pPr>
            <a:r>
              <a:rPr dirty="0" baseline="3472" sz="2400">
                <a:latin typeface="Times New Roman"/>
                <a:cs typeface="Times New Roman"/>
              </a:rPr>
              <a:t>–	</a:t>
            </a:r>
            <a:r>
              <a:rPr dirty="0" sz="1600" spc="-10" b="1">
                <a:solidFill>
                  <a:srgbClr val="CC0000"/>
                </a:solidFill>
                <a:latin typeface="Arial"/>
                <a:cs typeface="Arial"/>
              </a:rPr>
              <a:t>Técnicas</a:t>
            </a:r>
            <a:r>
              <a:rPr dirty="0" sz="1600" spc="-2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CC0000"/>
                </a:solidFill>
                <a:latin typeface="Arial"/>
                <a:cs typeface="Arial"/>
              </a:rPr>
              <a:t>para</a:t>
            </a:r>
            <a:r>
              <a:rPr dirty="0" sz="1600" spc="-1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CC0000"/>
                </a:solidFill>
                <a:latin typeface="Arial"/>
                <a:cs typeface="Arial"/>
              </a:rPr>
              <a:t>Evitar</a:t>
            </a:r>
            <a:r>
              <a:rPr dirty="0" sz="1600" spc="-1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dirty="0" sz="1600" spc="-1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CC0000"/>
                </a:solidFill>
                <a:latin typeface="Arial"/>
                <a:cs typeface="Arial"/>
              </a:rPr>
              <a:t>Sobrecarga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7639" y="2440940"/>
            <a:ext cx="97155" cy="70104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600">
                <a:latin typeface="Times New Roman"/>
                <a:cs typeface="Times New Roman"/>
              </a:rPr>
              <a:t>•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600">
                <a:latin typeface="Times New Roman"/>
                <a:cs typeface="Times New Roman"/>
              </a:rPr>
              <a:t>•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7639" y="3887470"/>
            <a:ext cx="9715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•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Times New Roman"/>
              <a:buChar char="•"/>
              <a:tabLst>
                <a:tab pos="240665" algn="l"/>
                <a:tab pos="241300" algn="l"/>
              </a:tabLst>
            </a:pPr>
            <a:r>
              <a:rPr dirty="0" sz="1600" spc="-5"/>
              <a:t>Firewalls</a:t>
            </a:r>
            <a:endParaRPr sz="1600"/>
          </a:p>
          <a:p>
            <a:pPr lvl="1" marL="698500" indent="-229235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  <a:tabLst>
                <a:tab pos="698500" algn="l"/>
              </a:tabLst>
            </a:pPr>
            <a:r>
              <a:rPr dirty="0" sz="1600" spc="-10" b="1">
                <a:solidFill>
                  <a:srgbClr val="3A3A3A"/>
                </a:solidFill>
                <a:latin typeface="Arial"/>
                <a:cs typeface="Arial"/>
              </a:rPr>
              <a:t>Controla</a:t>
            </a:r>
            <a:r>
              <a:rPr dirty="0" sz="1600" spc="-5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A3A3A"/>
                </a:solidFill>
                <a:latin typeface="Arial"/>
                <a:cs typeface="Arial"/>
              </a:rPr>
              <a:t>a </a:t>
            </a:r>
            <a:r>
              <a:rPr dirty="0" sz="1600" spc="-10" b="1">
                <a:solidFill>
                  <a:srgbClr val="3A3A3A"/>
                </a:solidFill>
                <a:latin typeface="Arial"/>
                <a:cs typeface="Arial"/>
              </a:rPr>
              <a:t>segurança</a:t>
            </a:r>
            <a:r>
              <a:rPr dirty="0" sz="1600" spc="-5" b="1">
                <a:solidFill>
                  <a:srgbClr val="3A3A3A"/>
                </a:solidFill>
                <a:latin typeface="Arial"/>
                <a:cs typeface="Arial"/>
              </a:rPr>
              <a:t> de</a:t>
            </a:r>
            <a:r>
              <a:rPr dirty="0" sz="160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3A3A3A"/>
                </a:solidFill>
                <a:latin typeface="Arial"/>
                <a:cs typeface="Arial"/>
              </a:rPr>
              <a:t>um</a:t>
            </a:r>
            <a:r>
              <a:rPr dirty="0" sz="1600" spc="5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3A3A3A"/>
                </a:solidFill>
                <a:latin typeface="Arial"/>
                <a:cs typeface="Arial"/>
              </a:rPr>
              <a:t>certo</a:t>
            </a:r>
            <a:r>
              <a:rPr dirty="0" sz="1600" spc="-15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3A3A3A"/>
                </a:solidFill>
                <a:latin typeface="Arial"/>
                <a:cs typeface="Arial"/>
              </a:rPr>
              <a:t>ponto</a:t>
            </a:r>
            <a:r>
              <a:rPr dirty="0" sz="1600" spc="-5" b="1">
                <a:solidFill>
                  <a:srgbClr val="3A3A3A"/>
                </a:solidFill>
                <a:latin typeface="Arial"/>
                <a:cs typeface="Arial"/>
              </a:rPr>
              <a:t> da rede</a:t>
            </a:r>
            <a:endParaRPr sz="1600">
              <a:latin typeface="Arial"/>
              <a:cs typeface="Arial"/>
            </a:endParaRPr>
          </a:p>
          <a:p>
            <a:pPr marL="240665" marR="4062729">
              <a:lnSpc>
                <a:spcPct val="138500"/>
              </a:lnSpc>
            </a:pPr>
            <a:r>
              <a:rPr dirty="0" spc="-10"/>
              <a:t>Gerenciadores </a:t>
            </a:r>
            <a:r>
              <a:rPr dirty="0"/>
              <a:t>de </a:t>
            </a:r>
            <a:r>
              <a:rPr dirty="0" spc="-5"/>
              <a:t>tráfego HTTP </a:t>
            </a:r>
            <a:r>
              <a:rPr dirty="0" spc="-430"/>
              <a:t> </a:t>
            </a:r>
            <a:r>
              <a:rPr dirty="0" spc="-10"/>
              <a:t>Gerenciamento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 spc="-10"/>
              <a:t>banda</a:t>
            </a:r>
          </a:p>
          <a:p>
            <a:pPr lvl="1" marL="697865" marR="5080" indent="-228600">
              <a:lnSpc>
                <a:spcPct val="138500"/>
              </a:lnSpc>
              <a:spcBef>
                <a:spcPts val="10"/>
              </a:spcBef>
              <a:buClr>
                <a:srgbClr val="000000"/>
              </a:buClr>
              <a:buFont typeface="Times New Roman"/>
              <a:buChar char="–"/>
              <a:tabLst>
                <a:tab pos="698500" algn="l"/>
              </a:tabLst>
            </a:pPr>
            <a:r>
              <a:rPr dirty="0" sz="1600" spc="-5" b="1">
                <a:solidFill>
                  <a:srgbClr val="3A3A3A"/>
                </a:solidFill>
                <a:latin typeface="Arial"/>
                <a:cs typeface="Arial"/>
              </a:rPr>
              <a:t>Medir </a:t>
            </a:r>
            <a:r>
              <a:rPr dirty="0" sz="1600" b="1">
                <a:solidFill>
                  <a:srgbClr val="3A3A3A"/>
                </a:solidFill>
                <a:latin typeface="Arial"/>
                <a:cs typeface="Arial"/>
              </a:rPr>
              <a:t>e </a:t>
            </a:r>
            <a:r>
              <a:rPr dirty="0" sz="1600" spc="-5" b="1">
                <a:solidFill>
                  <a:srgbClr val="3A3A3A"/>
                </a:solidFill>
                <a:latin typeface="Arial"/>
                <a:cs typeface="Arial"/>
              </a:rPr>
              <a:t>controlar </a:t>
            </a:r>
            <a:r>
              <a:rPr dirty="0" sz="1600" b="1">
                <a:solidFill>
                  <a:srgbClr val="3A3A3A"/>
                </a:solidFill>
                <a:latin typeface="Arial"/>
                <a:cs typeface="Arial"/>
              </a:rPr>
              <a:t>o </a:t>
            </a:r>
            <a:r>
              <a:rPr dirty="0" sz="1600" spc="-10" b="1">
                <a:solidFill>
                  <a:srgbClr val="3A3A3A"/>
                </a:solidFill>
                <a:latin typeface="Arial"/>
                <a:cs typeface="Arial"/>
              </a:rPr>
              <a:t>tráfego </a:t>
            </a:r>
            <a:r>
              <a:rPr dirty="0" sz="1600" spc="-5" b="1">
                <a:solidFill>
                  <a:srgbClr val="3A3A3A"/>
                </a:solidFill>
                <a:latin typeface="Arial"/>
                <a:cs typeface="Arial"/>
              </a:rPr>
              <a:t>de pacotes na rede de </a:t>
            </a:r>
            <a:r>
              <a:rPr dirty="0" sz="1600" spc="-10" b="1">
                <a:solidFill>
                  <a:srgbClr val="3A3A3A"/>
                </a:solidFill>
                <a:latin typeface="Arial"/>
                <a:cs typeface="Arial"/>
              </a:rPr>
              <a:t>comunicação, </a:t>
            </a:r>
            <a:r>
              <a:rPr dirty="0" sz="1600" spc="-5" b="1">
                <a:solidFill>
                  <a:srgbClr val="3A3A3A"/>
                </a:solidFill>
                <a:latin typeface="Arial"/>
                <a:cs typeface="Arial"/>
              </a:rPr>
              <a:t>para </a:t>
            </a:r>
            <a:r>
              <a:rPr dirty="0" sz="1600" spc="-43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3A3A3A"/>
                </a:solidFill>
                <a:latin typeface="Arial"/>
                <a:cs typeface="Arial"/>
              </a:rPr>
              <a:t>evitar</a:t>
            </a:r>
            <a:r>
              <a:rPr dirty="0" sz="1600" spc="-5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A3A3A"/>
                </a:solidFill>
                <a:latin typeface="Arial"/>
                <a:cs typeface="Arial"/>
              </a:rPr>
              <a:t>a</a:t>
            </a:r>
            <a:r>
              <a:rPr dirty="0" sz="1600" spc="-5" b="1">
                <a:solidFill>
                  <a:srgbClr val="3A3A3A"/>
                </a:solidFill>
                <a:latin typeface="Arial"/>
                <a:cs typeface="Arial"/>
              </a:rPr>
              <a:t> sobrecarga do link</a:t>
            </a:r>
            <a:endParaRPr sz="16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740"/>
              </a:spcBef>
            </a:pPr>
            <a:r>
              <a:rPr dirty="0" spc="-20"/>
              <a:t>Traffic</a:t>
            </a:r>
            <a:r>
              <a:rPr dirty="0" spc="-40"/>
              <a:t> </a:t>
            </a:r>
            <a:r>
              <a:rPr dirty="0" spc="-10"/>
              <a:t>shaping</a:t>
            </a:r>
          </a:p>
          <a:p>
            <a:pPr lvl="1" marL="697865" marR="252729" indent="-228600">
              <a:lnSpc>
                <a:spcPct val="138500"/>
              </a:lnSpc>
              <a:buClr>
                <a:srgbClr val="000000"/>
              </a:buClr>
              <a:buFont typeface="Times New Roman"/>
              <a:buChar char="–"/>
              <a:tabLst>
                <a:tab pos="698500" algn="l"/>
              </a:tabLst>
            </a:pPr>
            <a:r>
              <a:rPr dirty="0" sz="1600" spc="-10" b="1">
                <a:solidFill>
                  <a:srgbClr val="3A3A3A"/>
                </a:solidFill>
                <a:latin typeface="Arial"/>
                <a:cs typeface="Arial"/>
              </a:rPr>
              <a:t>Controlar</a:t>
            </a:r>
            <a:r>
              <a:rPr dirty="0" sz="1600" b="1">
                <a:solidFill>
                  <a:srgbClr val="3A3A3A"/>
                </a:solidFill>
                <a:latin typeface="Arial"/>
                <a:cs typeface="Arial"/>
              </a:rPr>
              <a:t> o</a:t>
            </a:r>
            <a:r>
              <a:rPr dirty="0" sz="1600" spc="-15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3A3A3A"/>
                </a:solidFill>
                <a:latin typeface="Arial"/>
                <a:cs typeface="Arial"/>
              </a:rPr>
              <a:t>tráfego</a:t>
            </a:r>
            <a:r>
              <a:rPr dirty="0" sz="160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3A3A3A"/>
                </a:solidFill>
                <a:latin typeface="Arial"/>
                <a:cs typeface="Arial"/>
              </a:rPr>
              <a:t>na rede</a:t>
            </a:r>
            <a:r>
              <a:rPr dirty="0" sz="160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3A3A3A"/>
                </a:solidFill>
                <a:latin typeface="Arial"/>
                <a:cs typeface="Arial"/>
              </a:rPr>
              <a:t>para</a:t>
            </a:r>
            <a:r>
              <a:rPr dirty="0" sz="1600" spc="5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3A3A3A"/>
                </a:solidFill>
                <a:latin typeface="Arial"/>
                <a:cs typeface="Arial"/>
              </a:rPr>
              <a:t>otimizar</a:t>
            </a:r>
            <a:r>
              <a:rPr dirty="0" sz="1600" b="1">
                <a:solidFill>
                  <a:srgbClr val="3A3A3A"/>
                </a:solidFill>
                <a:latin typeface="Arial"/>
                <a:cs typeface="Arial"/>
              </a:rPr>
              <a:t> e</a:t>
            </a:r>
            <a:r>
              <a:rPr dirty="0" sz="1600" spc="-5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3A3A3A"/>
                </a:solidFill>
                <a:latin typeface="Arial"/>
                <a:cs typeface="Arial"/>
              </a:rPr>
              <a:t>garantir</a:t>
            </a:r>
            <a:r>
              <a:rPr dirty="0" sz="1600" b="1">
                <a:solidFill>
                  <a:srgbClr val="3A3A3A"/>
                </a:solidFill>
                <a:latin typeface="Arial"/>
                <a:cs typeface="Arial"/>
              </a:rPr>
              <a:t> o</a:t>
            </a:r>
            <a:r>
              <a:rPr dirty="0" sz="1600" spc="-5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3A3A3A"/>
                </a:solidFill>
                <a:latin typeface="Arial"/>
                <a:cs typeface="Arial"/>
              </a:rPr>
              <a:t>desempenho </a:t>
            </a:r>
            <a:r>
              <a:rPr dirty="0" sz="1600" spc="-43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3A3A3A"/>
                </a:solidFill>
                <a:latin typeface="Arial"/>
                <a:cs typeface="Arial"/>
              </a:rPr>
              <a:t>(diminuir </a:t>
            </a:r>
            <a:r>
              <a:rPr dirty="0" sz="1600" b="1">
                <a:solidFill>
                  <a:srgbClr val="3A3A3A"/>
                </a:solidFill>
                <a:latin typeface="Arial"/>
                <a:cs typeface="Arial"/>
              </a:rPr>
              <a:t>a</a:t>
            </a:r>
            <a:r>
              <a:rPr dirty="0" sz="1600" spc="-10" b="1">
                <a:solidFill>
                  <a:srgbClr val="3A3A3A"/>
                </a:solidFill>
                <a:latin typeface="Arial"/>
                <a:cs typeface="Arial"/>
              </a:rPr>
              <a:t> latência)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039" y="237490"/>
            <a:ext cx="442785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/>
              <a:t>Servidor</a:t>
            </a:r>
            <a:r>
              <a:rPr dirty="0" sz="5400" spc="-85"/>
              <a:t> </a:t>
            </a:r>
            <a:r>
              <a:rPr dirty="0" sz="5400" spc="-40"/>
              <a:t>Web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30859" y="1324609"/>
            <a:ext cx="14160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0439" y="1342390"/>
            <a:ext cx="6572250" cy="2401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</a:pPr>
            <a:r>
              <a:rPr dirty="0" sz="2600" b="1">
                <a:solidFill>
                  <a:srgbClr val="3A3A3A"/>
                </a:solidFill>
                <a:latin typeface="Arial"/>
                <a:cs typeface="Arial"/>
              </a:rPr>
              <a:t>Carga</a:t>
            </a:r>
            <a:r>
              <a:rPr dirty="0" sz="2600" spc="-25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3A3A3A"/>
                </a:solidFill>
                <a:latin typeface="Arial"/>
                <a:cs typeface="Arial"/>
              </a:rPr>
              <a:t>de</a:t>
            </a:r>
            <a:r>
              <a:rPr dirty="0" sz="2600" spc="-25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600" spc="-20" b="1">
                <a:solidFill>
                  <a:srgbClr val="3A3A3A"/>
                </a:solidFill>
                <a:latin typeface="Arial"/>
                <a:cs typeface="Arial"/>
              </a:rPr>
              <a:t>Trabalho</a:t>
            </a:r>
            <a:endParaRPr sz="26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  <a:tabLst>
                <a:tab pos="298450" algn="l"/>
              </a:tabLst>
            </a:pPr>
            <a:r>
              <a:rPr dirty="0" sz="2600" b="1">
                <a:solidFill>
                  <a:srgbClr val="CC0000"/>
                </a:solidFill>
                <a:latin typeface="Arial"/>
                <a:cs typeface="Arial"/>
              </a:rPr>
              <a:t>Técnicas</a:t>
            </a:r>
            <a:r>
              <a:rPr dirty="0" sz="2600" spc="-1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CC0000"/>
                </a:solidFill>
                <a:latin typeface="Arial"/>
                <a:cs typeface="Arial"/>
              </a:rPr>
              <a:t>para</a:t>
            </a:r>
            <a:r>
              <a:rPr dirty="0" sz="2600" spc="-1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CC0000"/>
                </a:solidFill>
                <a:latin typeface="Arial"/>
                <a:cs typeface="Arial"/>
              </a:rPr>
              <a:t>Evitar</a:t>
            </a:r>
            <a:r>
              <a:rPr dirty="0" sz="2600" spc="-2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dirty="0" sz="2600" spc="-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CC0000"/>
                </a:solidFill>
                <a:latin typeface="Arial"/>
                <a:cs typeface="Arial"/>
              </a:rPr>
              <a:t>Sobrecarga</a:t>
            </a:r>
            <a:endParaRPr sz="2600">
              <a:latin typeface="Arial"/>
              <a:cs typeface="Arial"/>
            </a:endParaRPr>
          </a:p>
          <a:p>
            <a:pPr lvl="1" marL="698500" indent="-228600">
              <a:lnSpc>
                <a:spcPts val="3115"/>
              </a:lnSpc>
              <a:buClr>
                <a:srgbClr val="000000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600" spc="-15" b="1">
                <a:solidFill>
                  <a:srgbClr val="0000CC"/>
                </a:solidFill>
                <a:latin typeface="Arial"/>
                <a:cs typeface="Arial"/>
              </a:rPr>
              <a:t>Web</a:t>
            </a:r>
            <a:r>
              <a:rPr dirty="0" sz="2600" spc="-40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0000CC"/>
                </a:solidFill>
                <a:latin typeface="Arial"/>
                <a:cs typeface="Arial"/>
              </a:rPr>
              <a:t>Cache</a:t>
            </a:r>
            <a:endParaRPr sz="2600">
              <a:latin typeface="Arial"/>
              <a:cs typeface="Arial"/>
            </a:endParaRPr>
          </a:p>
          <a:p>
            <a:pPr lvl="1" marL="698500" indent="-228600">
              <a:lnSpc>
                <a:spcPts val="3115"/>
              </a:lnSpc>
              <a:buClr>
                <a:srgbClr val="000000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600" b="1">
                <a:solidFill>
                  <a:srgbClr val="0000CC"/>
                </a:solidFill>
                <a:latin typeface="Arial"/>
                <a:cs typeface="Arial"/>
              </a:rPr>
              <a:t>Aumentar</a:t>
            </a:r>
            <a:r>
              <a:rPr dirty="0" sz="2600" spc="-30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0000CC"/>
                </a:solidFill>
                <a:latin typeface="Arial"/>
                <a:cs typeface="Arial"/>
              </a:rPr>
              <a:t>os</a:t>
            </a:r>
            <a:r>
              <a:rPr dirty="0" sz="2600" spc="-15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0000CC"/>
                </a:solidFill>
                <a:latin typeface="Arial"/>
                <a:cs typeface="Arial"/>
              </a:rPr>
              <a:t>recursos</a:t>
            </a:r>
            <a:r>
              <a:rPr dirty="0" sz="2600" spc="-15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0000CC"/>
                </a:solidFill>
                <a:latin typeface="Arial"/>
                <a:cs typeface="Arial"/>
              </a:rPr>
              <a:t>de</a:t>
            </a:r>
            <a:r>
              <a:rPr dirty="0" sz="2600" spc="-15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0000CC"/>
                </a:solidFill>
                <a:latin typeface="Arial"/>
                <a:cs typeface="Arial"/>
              </a:rPr>
              <a:t>hardware</a:t>
            </a:r>
            <a:endParaRPr sz="2600">
              <a:latin typeface="Arial"/>
              <a:cs typeface="Arial"/>
            </a:endParaRPr>
          </a:p>
          <a:p>
            <a:pPr lvl="1" marL="698500" indent="-2286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600" b="1">
                <a:solidFill>
                  <a:srgbClr val="0000CC"/>
                </a:solidFill>
                <a:latin typeface="Arial"/>
                <a:cs typeface="Arial"/>
              </a:rPr>
              <a:t>Agrupamento</a:t>
            </a:r>
            <a:r>
              <a:rPr dirty="0" sz="2600" spc="-35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0000CC"/>
                </a:solidFill>
                <a:latin typeface="Arial"/>
                <a:cs typeface="Arial"/>
              </a:rPr>
              <a:t>de</a:t>
            </a:r>
            <a:r>
              <a:rPr dirty="0" sz="2600" spc="-30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0000CC"/>
                </a:solidFill>
                <a:latin typeface="Arial"/>
                <a:cs typeface="Arial"/>
              </a:rPr>
              <a:t>servidores</a:t>
            </a:r>
            <a:endParaRPr sz="26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dirty="0" baseline="3205" sz="3900">
                <a:latin typeface="Times New Roman"/>
                <a:cs typeface="Times New Roman"/>
              </a:rPr>
              <a:t>–</a:t>
            </a:r>
            <a:r>
              <a:rPr dirty="0" baseline="3205" sz="3900" spc="-225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Arial"/>
                <a:cs typeface="Arial"/>
              </a:rPr>
              <a:t>Cl</a:t>
            </a:r>
            <a:r>
              <a:rPr dirty="0" sz="2600" spc="10" b="1">
                <a:latin typeface="Arial"/>
                <a:cs typeface="Arial"/>
              </a:rPr>
              <a:t>u</a:t>
            </a:r>
            <a:r>
              <a:rPr dirty="0" sz="2600" b="1">
                <a:latin typeface="Arial"/>
                <a:cs typeface="Arial"/>
              </a:rPr>
              <a:t>s</a:t>
            </a:r>
            <a:r>
              <a:rPr dirty="0" sz="2600" spc="-10" b="1">
                <a:latin typeface="Arial"/>
                <a:cs typeface="Arial"/>
              </a:rPr>
              <a:t>t</a:t>
            </a:r>
            <a:r>
              <a:rPr dirty="0" sz="2600" spc="10" b="1">
                <a:latin typeface="Arial"/>
                <a:cs typeface="Arial"/>
              </a:rPr>
              <a:t>e</a:t>
            </a:r>
            <a:r>
              <a:rPr dirty="0" sz="2600" b="1">
                <a:latin typeface="Arial"/>
                <a:cs typeface="Arial"/>
              </a:rPr>
              <a:t>r </a:t>
            </a:r>
            <a:r>
              <a:rPr dirty="0" sz="2600" spc="-10" b="1">
                <a:solidFill>
                  <a:srgbClr val="3A3A3A"/>
                </a:solidFill>
                <a:latin typeface="Arial"/>
                <a:cs typeface="Arial"/>
              </a:rPr>
              <a:t>(</a:t>
            </a:r>
            <a:r>
              <a:rPr dirty="0" sz="2600" spc="-5" b="1">
                <a:solidFill>
                  <a:srgbClr val="3A3A3A"/>
                </a:solidFill>
                <a:latin typeface="Arial"/>
                <a:cs typeface="Arial"/>
              </a:rPr>
              <a:t>B</a:t>
            </a:r>
            <a:r>
              <a:rPr dirty="0" sz="2600" spc="10" b="1">
                <a:solidFill>
                  <a:srgbClr val="3A3A3A"/>
                </a:solidFill>
                <a:latin typeface="Arial"/>
                <a:cs typeface="Arial"/>
              </a:rPr>
              <a:t>a</a:t>
            </a:r>
            <a:r>
              <a:rPr dirty="0" sz="2600" spc="-5" b="1">
                <a:solidFill>
                  <a:srgbClr val="3A3A3A"/>
                </a:solidFill>
                <a:latin typeface="Arial"/>
                <a:cs typeface="Arial"/>
              </a:rPr>
              <a:t>l</a:t>
            </a:r>
            <a:r>
              <a:rPr dirty="0" sz="2600" b="1">
                <a:solidFill>
                  <a:srgbClr val="3A3A3A"/>
                </a:solidFill>
                <a:latin typeface="Arial"/>
                <a:cs typeface="Arial"/>
              </a:rPr>
              <a:t>anc</a:t>
            </a:r>
            <a:r>
              <a:rPr dirty="0" sz="2600" spc="10" b="1">
                <a:solidFill>
                  <a:srgbClr val="3A3A3A"/>
                </a:solidFill>
                <a:latin typeface="Arial"/>
                <a:cs typeface="Arial"/>
              </a:rPr>
              <a:t>e</a:t>
            </a:r>
            <a:r>
              <a:rPr dirty="0" sz="2600" b="1">
                <a:solidFill>
                  <a:srgbClr val="3A3A3A"/>
                </a:solidFill>
                <a:latin typeface="Arial"/>
                <a:cs typeface="Arial"/>
              </a:rPr>
              <a:t>amento</a:t>
            </a:r>
            <a:r>
              <a:rPr dirty="0" sz="2600" spc="-5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600" spc="5" b="1">
                <a:solidFill>
                  <a:srgbClr val="3A3A3A"/>
                </a:solidFill>
                <a:latin typeface="Arial"/>
                <a:cs typeface="Arial"/>
              </a:rPr>
              <a:t>d</a:t>
            </a:r>
            <a:r>
              <a:rPr dirty="0" sz="2600" b="1">
                <a:solidFill>
                  <a:srgbClr val="3A3A3A"/>
                </a:solidFill>
                <a:latin typeface="Arial"/>
                <a:cs typeface="Arial"/>
              </a:rPr>
              <a:t>e </a:t>
            </a:r>
            <a:r>
              <a:rPr dirty="0" sz="2600" spc="10" b="1">
                <a:solidFill>
                  <a:srgbClr val="3A3A3A"/>
                </a:solidFill>
                <a:latin typeface="Arial"/>
                <a:cs typeface="Arial"/>
              </a:rPr>
              <a:t>C</a:t>
            </a:r>
            <a:r>
              <a:rPr dirty="0" sz="2600" b="1">
                <a:solidFill>
                  <a:srgbClr val="3A3A3A"/>
                </a:solidFill>
                <a:latin typeface="Arial"/>
                <a:cs typeface="Arial"/>
              </a:rPr>
              <a:t>a</a:t>
            </a:r>
            <a:r>
              <a:rPr dirty="0" sz="2600" spc="-5" b="1">
                <a:solidFill>
                  <a:srgbClr val="3A3A3A"/>
                </a:solidFill>
                <a:latin typeface="Arial"/>
                <a:cs typeface="Arial"/>
              </a:rPr>
              <a:t>r</a:t>
            </a:r>
            <a:r>
              <a:rPr dirty="0" sz="2600" b="1">
                <a:solidFill>
                  <a:srgbClr val="3A3A3A"/>
                </a:solidFill>
                <a:latin typeface="Arial"/>
                <a:cs typeface="Arial"/>
              </a:rPr>
              <a:t>ga)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039" y="237490"/>
            <a:ext cx="442785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/>
              <a:t>Servidor</a:t>
            </a:r>
            <a:r>
              <a:rPr dirty="0" sz="5400" spc="-85"/>
              <a:t> </a:t>
            </a:r>
            <a:r>
              <a:rPr dirty="0" sz="5400" spc="-40"/>
              <a:t>Web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51180" y="1299209"/>
            <a:ext cx="14160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3A3A3A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810" y="1262380"/>
            <a:ext cx="7971790" cy="283210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600" spc="-5" b="1">
                <a:solidFill>
                  <a:srgbClr val="3A3A3A"/>
                </a:solidFill>
                <a:latin typeface="Arial"/>
                <a:cs typeface="Arial"/>
              </a:rPr>
              <a:t>Servidores</a:t>
            </a:r>
            <a:r>
              <a:rPr dirty="0" sz="260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3A3A3A"/>
                </a:solidFill>
                <a:latin typeface="Arial"/>
                <a:cs typeface="Arial"/>
              </a:rPr>
              <a:t>Distribuídos</a:t>
            </a:r>
            <a:endParaRPr sz="2600">
              <a:latin typeface="Arial"/>
              <a:cs typeface="Arial"/>
            </a:endParaRPr>
          </a:p>
          <a:p>
            <a:pPr marL="386080" marR="5080" indent="-285750">
              <a:lnSpc>
                <a:spcPct val="93700"/>
              </a:lnSpc>
              <a:spcBef>
                <a:spcPts val="625"/>
              </a:spcBef>
              <a:buClr>
                <a:srgbClr val="000000"/>
              </a:buClr>
              <a:buFont typeface="Times New Roman"/>
              <a:buChar char="–"/>
              <a:tabLst>
                <a:tab pos="386080" algn="l"/>
              </a:tabLst>
            </a:pPr>
            <a:r>
              <a:rPr dirty="0" sz="2600" spc="-5" b="1">
                <a:solidFill>
                  <a:srgbClr val="CC0000"/>
                </a:solidFill>
                <a:latin typeface="Arial"/>
                <a:cs typeface="Arial"/>
              </a:rPr>
              <a:t>Um</a:t>
            </a:r>
            <a:r>
              <a:rPr dirty="0" sz="2600" spc="-1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CC0000"/>
                </a:solidFill>
                <a:latin typeface="Arial"/>
                <a:cs typeface="Arial"/>
              </a:rPr>
              <a:t>grupo de</a:t>
            </a:r>
            <a:r>
              <a:rPr dirty="0" sz="2600" spc="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CC0000"/>
                </a:solidFill>
                <a:latin typeface="Arial"/>
                <a:cs typeface="Arial"/>
              </a:rPr>
              <a:t>servidores </a:t>
            </a:r>
            <a:r>
              <a:rPr dirty="0" sz="2600" b="1">
                <a:solidFill>
                  <a:srgbClr val="CC0000"/>
                </a:solidFill>
                <a:latin typeface="Arial"/>
                <a:cs typeface="Arial"/>
              </a:rPr>
              <a:t>independentes</a:t>
            </a:r>
            <a:r>
              <a:rPr dirty="0" sz="2600" spc="-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CC0000"/>
                </a:solidFill>
                <a:latin typeface="Arial"/>
                <a:cs typeface="Arial"/>
              </a:rPr>
              <a:t>que</a:t>
            </a:r>
            <a:r>
              <a:rPr dirty="0" sz="2600" spc="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CC0000"/>
                </a:solidFill>
                <a:latin typeface="Arial"/>
                <a:cs typeface="Arial"/>
              </a:rPr>
              <a:t>são </a:t>
            </a:r>
            <a:r>
              <a:rPr dirty="0" sz="2600" spc="-71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CC0000"/>
                </a:solidFill>
                <a:latin typeface="Arial"/>
                <a:cs typeface="Arial"/>
              </a:rPr>
              <a:t>gerenciados como um único </a:t>
            </a:r>
            <a:r>
              <a:rPr dirty="0" sz="2600" spc="-5" b="1">
                <a:solidFill>
                  <a:srgbClr val="CC0000"/>
                </a:solidFill>
                <a:latin typeface="Arial"/>
                <a:cs typeface="Arial"/>
              </a:rPr>
              <a:t>sistema </a:t>
            </a:r>
            <a:r>
              <a:rPr dirty="0" sz="2600" b="1">
                <a:solidFill>
                  <a:srgbClr val="CC0000"/>
                </a:solidFill>
                <a:latin typeface="Arial"/>
                <a:cs typeface="Arial"/>
              </a:rPr>
              <a:t>de </a:t>
            </a:r>
            <a:r>
              <a:rPr dirty="0" sz="2600" spc="-5" b="1">
                <a:solidFill>
                  <a:srgbClr val="CC0000"/>
                </a:solidFill>
                <a:latin typeface="Arial"/>
                <a:cs typeface="Arial"/>
              </a:rPr>
              <a:t>alta </a:t>
            </a:r>
            <a:r>
              <a:rPr dirty="0" sz="2600" b="1">
                <a:solidFill>
                  <a:srgbClr val="CC0000"/>
                </a:solidFill>
                <a:latin typeface="Arial"/>
                <a:cs typeface="Arial"/>
              </a:rPr>
              <a:t> disponibilidade e </a:t>
            </a:r>
            <a:r>
              <a:rPr dirty="0" sz="2600" spc="-5" b="1">
                <a:solidFill>
                  <a:srgbClr val="CC0000"/>
                </a:solidFill>
                <a:latin typeface="Arial"/>
                <a:cs typeface="Arial"/>
              </a:rPr>
              <a:t>maior </a:t>
            </a:r>
            <a:r>
              <a:rPr dirty="0" sz="2600" b="1">
                <a:solidFill>
                  <a:srgbClr val="CC0000"/>
                </a:solidFill>
                <a:latin typeface="Arial"/>
                <a:cs typeface="Arial"/>
              </a:rPr>
              <a:t>escalabilidade </a:t>
            </a:r>
            <a:r>
              <a:rPr dirty="0" sz="2600" spc="-5" b="1">
                <a:solidFill>
                  <a:srgbClr val="CC0000"/>
                </a:solidFill>
                <a:latin typeface="Arial"/>
                <a:cs typeface="Arial"/>
              </a:rPr>
              <a:t>(Grant, </a:t>
            </a:r>
            <a:r>
              <a:rPr dirty="0" sz="2600" b="1">
                <a:solidFill>
                  <a:srgbClr val="CC0000"/>
                </a:solidFill>
                <a:latin typeface="Arial"/>
                <a:cs typeface="Arial"/>
              </a:rPr>
              <a:t> 2000)</a:t>
            </a:r>
            <a:endParaRPr sz="2600">
              <a:latin typeface="Arial"/>
              <a:cs typeface="Arial"/>
            </a:endParaRPr>
          </a:p>
          <a:p>
            <a:pPr marL="386080" indent="-285750">
              <a:lnSpc>
                <a:spcPts val="3115"/>
              </a:lnSpc>
              <a:buClr>
                <a:srgbClr val="000000"/>
              </a:buClr>
              <a:buFont typeface="Times New Roman"/>
              <a:buChar char="–"/>
              <a:tabLst>
                <a:tab pos="386080" algn="l"/>
              </a:tabLst>
            </a:pPr>
            <a:r>
              <a:rPr dirty="0" sz="2600" spc="-15" b="1">
                <a:solidFill>
                  <a:srgbClr val="0000CC"/>
                </a:solidFill>
                <a:latin typeface="Arial"/>
                <a:cs typeface="Arial"/>
              </a:rPr>
              <a:t>Vantagens:</a:t>
            </a:r>
            <a:endParaRPr sz="2600">
              <a:latin typeface="Arial"/>
              <a:cs typeface="Arial"/>
            </a:endParaRPr>
          </a:p>
          <a:p>
            <a:pPr lvl="1" marL="786130" indent="-228600">
              <a:lnSpc>
                <a:spcPts val="3115"/>
              </a:lnSpc>
              <a:buClr>
                <a:srgbClr val="000000"/>
              </a:buClr>
              <a:buFont typeface="Times New Roman"/>
              <a:buChar char="•"/>
              <a:tabLst>
                <a:tab pos="786130" algn="l"/>
              </a:tabLst>
            </a:pPr>
            <a:r>
              <a:rPr dirty="0" sz="2600" spc="-5" b="1">
                <a:solidFill>
                  <a:srgbClr val="CC0000"/>
                </a:solidFill>
                <a:latin typeface="Arial"/>
                <a:cs typeface="Arial"/>
              </a:rPr>
              <a:t>Uma forma</a:t>
            </a:r>
            <a:r>
              <a:rPr dirty="0" sz="2600" spc="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CC0000"/>
                </a:solidFill>
                <a:latin typeface="Arial"/>
                <a:cs typeface="Arial"/>
              </a:rPr>
              <a:t>barata </a:t>
            </a:r>
            <a:r>
              <a:rPr dirty="0" sz="2600" b="1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dirty="0" sz="2600" spc="-5" b="1">
                <a:solidFill>
                  <a:srgbClr val="CC0000"/>
                </a:solidFill>
                <a:latin typeface="Arial"/>
                <a:cs typeface="Arial"/>
              </a:rPr>
              <a:t> eficiente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039" y="237490"/>
            <a:ext cx="442785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/>
              <a:t>Servidor</a:t>
            </a:r>
            <a:r>
              <a:rPr dirty="0" sz="5400" spc="-85"/>
              <a:t> </a:t>
            </a:r>
            <a:r>
              <a:rPr dirty="0" sz="5400" spc="-40"/>
              <a:t>Web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51180" y="1299209"/>
            <a:ext cx="14160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3A3A3A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810" y="1316990"/>
            <a:ext cx="3754754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 b="1">
                <a:solidFill>
                  <a:srgbClr val="3A3A3A"/>
                </a:solidFill>
                <a:latin typeface="Arial"/>
                <a:cs typeface="Arial"/>
              </a:rPr>
              <a:t>Servidores</a:t>
            </a:r>
            <a:r>
              <a:rPr dirty="0" sz="2600" spc="-1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3A3A3A"/>
                </a:solidFill>
                <a:latin typeface="Arial"/>
                <a:cs typeface="Arial"/>
              </a:rPr>
              <a:t>Distribuídos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0519" y="1800860"/>
            <a:ext cx="5901689" cy="3167379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039" y="237490"/>
            <a:ext cx="442785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/>
              <a:t>Servidor</a:t>
            </a:r>
            <a:r>
              <a:rPr dirty="0" sz="5400" spc="-85"/>
              <a:t> </a:t>
            </a:r>
            <a:r>
              <a:rPr dirty="0" sz="5400" spc="-40"/>
              <a:t>Web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51180" y="1299209"/>
            <a:ext cx="14160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3A3A3A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810" y="1262380"/>
            <a:ext cx="7254875" cy="339217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600" spc="-5" b="1">
                <a:solidFill>
                  <a:srgbClr val="3A3A3A"/>
                </a:solidFill>
                <a:latin typeface="Arial"/>
                <a:cs typeface="Arial"/>
              </a:rPr>
              <a:t>Servidores</a:t>
            </a:r>
            <a:r>
              <a:rPr dirty="0" sz="260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3A3A3A"/>
                </a:solidFill>
                <a:latin typeface="Arial"/>
                <a:cs typeface="Arial"/>
              </a:rPr>
              <a:t>Distribuídos</a:t>
            </a:r>
            <a:endParaRPr sz="2600">
              <a:latin typeface="Arial"/>
              <a:cs typeface="Arial"/>
            </a:endParaRPr>
          </a:p>
          <a:p>
            <a:pPr marL="386080" marR="5080" indent="-285750">
              <a:lnSpc>
                <a:spcPts val="2920"/>
              </a:lnSpc>
              <a:spcBef>
                <a:spcPts val="690"/>
              </a:spcBef>
              <a:buClr>
                <a:srgbClr val="000000"/>
              </a:buClr>
              <a:buFont typeface="Times New Roman"/>
              <a:buChar char="–"/>
              <a:tabLst>
                <a:tab pos="386080" algn="l"/>
              </a:tabLst>
            </a:pPr>
            <a:r>
              <a:rPr dirty="0" sz="2600" b="1">
                <a:solidFill>
                  <a:srgbClr val="0000CC"/>
                </a:solidFill>
                <a:latin typeface="Arial"/>
                <a:cs typeface="Arial"/>
              </a:rPr>
              <a:t>São necessários mecanismos de </a:t>
            </a:r>
            <a:r>
              <a:rPr dirty="0" sz="2600" spc="-5" b="1">
                <a:solidFill>
                  <a:srgbClr val="0000CC"/>
                </a:solidFill>
                <a:latin typeface="Arial"/>
                <a:cs typeface="Arial"/>
              </a:rPr>
              <a:t>controle </a:t>
            </a:r>
            <a:r>
              <a:rPr dirty="0" sz="2600" b="1">
                <a:solidFill>
                  <a:srgbClr val="0000CC"/>
                </a:solidFill>
                <a:latin typeface="Arial"/>
                <a:cs typeface="Arial"/>
              </a:rPr>
              <a:t>e </a:t>
            </a:r>
            <a:r>
              <a:rPr dirty="0" sz="2600" spc="-710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0000CC"/>
                </a:solidFill>
                <a:latin typeface="Arial"/>
                <a:cs typeface="Arial"/>
              </a:rPr>
              <a:t>acesso aos servidores </a:t>
            </a:r>
            <a:r>
              <a:rPr dirty="0" sz="2600" spc="-5" b="1">
                <a:solidFill>
                  <a:srgbClr val="0000CC"/>
                </a:solidFill>
                <a:latin typeface="Arial"/>
                <a:cs typeface="Arial"/>
              </a:rPr>
              <a:t>trabalhando </a:t>
            </a:r>
            <a:r>
              <a:rPr dirty="0" sz="2600" b="1">
                <a:solidFill>
                  <a:srgbClr val="0000CC"/>
                </a:solidFill>
                <a:latin typeface="Arial"/>
                <a:cs typeface="Arial"/>
              </a:rPr>
              <a:t>em </a:t>
            </a:r>
            <a:r>
              <a:rPr dirty="0" sz="2600" spc="5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0000CC"/>
                </a:solidFill>
                <a:latin typeface="Arial"/>
                <a:cs typeface="Arial"/>
              </a:rPr>
              <a:t>conjunto</a:t>
            </a:r>
            <a:endParaRPr sz="2600">
              <a:latin typeface="Arial"/>
              <a:cs typeface="Arial"/>
            </a:endParaRPr>
          </a:p>
          <a:p>
            <a:pPr lvl="1" marL="786130" indent="-228600">
              <a:lnSpc>
                <a:spcPct val="100000"/>
              </a:lnSpc>
              <a:spcBef>
                <a:spcPts val="370"/>
              </a:spcBef>
              <a:buClr>
                <a:srgbClr val="000000"/>
              </a:buClr>
              <a:buFont typeface="Times New Roman"/>
              <a:buChar char="•"/>
              <a:tabLst>
                <a:tab pos="786130" algn="l"/>
              </a:tabLst>
            </a:pPr>
            <a:r>
              <a:rPr dirty="0" sz="2600" b="1">
                <a:solidFill>
                  <a:srgbClr val="CC0000"/>
                </a:solidFill>
                <a:latin typeface="Arial"/>
                <a:cs typeface="Arial"/>
              </a:rPr>
              <a:t>Despacho</a:t>
            </a:r>
            <a:r>
              <a:rPr dirty="0" sz="2600" spc="-1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CC0000"/>
                </a:solidFill>
                <a:latin typeface="Arial"/>
                <a:cs typeface="Arial"/>
              </a:rPr>
              <a:t>de </a:t>
            </a:r>
            <a:r>
              <a:rPr dirty="0" sz="2600" spc="-5" b="1">
                <a:solidFill>
                  <a:srgbClr val="CC0000"/>
                </a:solidFill>
                <a:latin typeface="Arial"/>
                <a:cs typeface="Arial"/>
              </a:rPr>
              <a:t>requisições</a:t>
            </a:r>
            <a:endParaRPr sz="2600">
              <a:latin typeface="Arial"/>
              <a:cs typeface="Arial"/>
            </a:endParaRPr>
          </a:p>
          <a:p>
            <a:pPr lvl="1" marL="785495" marR="581025" indent="-228600">
              <a:lnSpc>
                <a:spcPts val="2920"/>
              </a:lnSpc>
              <a:spcBef>
                <a:spcPts val="690"/>
              </a:spcBef>
              <a:buClr>
                <a:srgbClr val="000000"/>
              </a:buClr>
              <a:buFont typeface="Times New Roman"/>
              <a:buChar char="•"/>
              <a:tabLst>
                <a:tab pos="786130" algn="l"/>
              </a:tabLst>
            </a:pPr>
            <a:r>
              <a:rPr dirty="0" sz="2600" spc="-5" b="1">
                <a:solidFill>
                  <a:srgbClr val="CC0000"/>
                </a:solidFill>
                <a:latin typeface="Arial"/>
                <a:cs typeface="Arial"/>
              </a:rPr>
              <a:t>Distribuição</a:t>
            </a:r>
            <a:r>
              <a:rPr dirty="0" sz="2600" spc="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CC0000"/>
                </a:solidFill>
                <a:latin typeface="Arial"/>
                <a:cs typeface="Arial"/>
              </a:rPr>
              <a:t>das</a:t>
            </a:r>
            <a:r>
              <a:rPr dirty="0" sz="2600" spc="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CC0000"/>
                </a:solidFill>
                <a:latin typeface="Arial"/>
                <a:cs typeface="Arial"/>
              </a:rPr>
              <a:t>requisições</a:t>
            </a:r>
            <a:r>
              <a:rPr dirty="0" sz="2600" spc="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CC0000"/>
                </a:solidFill>
                <a:latin typeface="Arial"/>
                <a:cs typeface="Arial"/>
              </a:rPr>
              <a:t>entre</a:t>
            </a:r>
            <a:r>
              <a:rPr dirty="0" sz="2600" spc="1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CC0000"/>
                </a:solidFill>
                <a:latin typeface="Arial"/>
                <a:cs typeface="Arial"/>
              </a:rPr>
              <a:t>os </a:t>
            </a:r>
            <a:r>
              <a:rPr dirty="0" sz="2600" spc="-70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CC0000"/>
                </a:solidFill>
                <a:latin typeface="Arial"/>
                <a:cs typeface="Arial"/>
              </a:rPr>
              <a:t>servidores</a:t>
            </a:r>
            <a:endParaRPr sz="2600">
              <a:latin typeface="Arial"/>
              <a:cs typeface="Arial"/>
            </a:endParaRPr>
          </a:p>
          <a:p>
            <a:pPr lvl="1" marL="786130" indent="-228600">
              <a:lnSpc>
                <a:spcPct val="100000"/>
              </a:lnSpc>
              <a:spcBef>
                <a:spcPts val="370"/>
              </a:spcBef>
              <a:buClr>
                <a:srgbClr val="000000"/>
              </a:buClr>
              <a:buFont typeface="Times New Roman"/>
              <a:buChar char="•"/>
              <a:tabLst>
                <a:tab pos="786130" algn="l"/>
              </a:tabLst>
            </a:pPr>
            <a:r>
              <a:rPr dirty="0" sz="2600" spc="-5" b="1">
                <a:solidFill>
                  <a:srgbClr val="CC0000"/>
                </a:solidFill>
                <a:latin typeface="Arial"/>
                <a:cs typeface="Arial"/>
              </a:rPr>
              <a:t>Políticas </a:t>
            </a:r>
            <a:r>
              <a:rPr dirty="0" sz="2600" b="1">
                <a:solidFill>
                  <a:srgbClr val="CC0000"/>
                </a:solidFill>
                <a:latin typeface="Arial"/>
                <a:cs typeface="Arial"/>
              </a:rPr>
              <a:t>de </a:t>
            </a:r>
            <a:r>
              <a:rPr dirty="0" sz="2600" spc="-5" b="1">
                <a:solidFill>
                  <a:srgbClr val="CC0000"/>
                </a:solidFill>
                <a:latin typeface="Arial"/>
                <a:cs typeface="Arial"/>
              </a:rPr>
              <a:t>distribuição </a:t>
            </a:r>
            <a:r>
              <a:rPr dirty="0" sz="2600" b="1">
                <a:solidFill>
                  <a:srgbClr val="CC0000"/>
                </a:solidFill>
                <a:latin typeface="Arial"/>
                <a:cs typeface="Arial"/>
              </a:rPr>
              <a:t>de requisições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039" y="237490"/>
            <a:ext cx="442785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/>
              <a:t>Servidor</a:t>
            </a:r>
            <a:r>
              <a:rPr dirty="0" sz="5400" spc="-85"/>
              <a:t> </a:t>
            </a:r>
            <a:r>
              <a:rPr dirty="0" sz="5400" spc="-40"/>
              <a:t>Web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94030" y="1270000"/>
            <a:ext cx="8211184" cy="34150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7810" indent="-207010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257810" algn="l"/>
              </a:tabLst>
            </a:pPr>
            <a:r>
              <a:rPr dirty="0" sz="2600" spc="-5" b="1">
                <a:latin typeface="Arial"/>
                <a:cs typeface="Arial"/>
              </a:rPr>
              <a:t>História</a:t>
            </a:r>
            <a:endParaRPr sz="2600">
              <a:latin typeface="Arial"/>
              <a:cs typeface="Arial"/>
            </a:endParaRPr>
          </a:p>
          <a:p>
            <a:pPr lvl="1" marL="473709" marR="248920" indent="-215900">
              <a:lnSpc>
                <a:spcPct val="100000"/>
              </a:lnSpc>
              <a:buClr>
                <a:srgbClr val="FFFFFF"/>
              </a:buClr>
              <a:buSzPct val="44230"/>
              <a:buFont typeface="MS UI Gothic"/>
              <a:buChar char="●"/>
              <a:tabLst>
                <a:tab pos="473709" algn="l"/>
              </a:tabLst>
            </a:pPr>
            <a:r>
              <a:rPr dirty="0" sz="2600" b="1">
                <a:solidFill>
                  <a:srgbClr val="0000CC"/>
                </a:solidFill>
                <a:latin typeface="Arial"/>
                <a:cs typeface="Arial"/>
              </a:rPr>
              <a:t>6 de agosto de 1991: </a:t>
            </a:r>
            <a:r>
              <a:rPr dirty="0" sz="2600" spc="-20" b="1">
                <a:solidFill>
                  <a:srgbClr val="0000CC"/>
                </a:solidFill>
                <a:latin typeface="Arial"/>
                <a:cs typeface="Arial"/>
              </a:rPr>
              <a:t>Tim </a:t>
            </a:r>
            <a:r>
              <a:rPr dirty="0" sz="2600" b="1">
                <a:solidFill>
                  <a:srgbClr val="0000CC"/>
                </a:solidFill>
                <a:latin typeface="Arial"/>
                <a:cs typeface="Arial"/>
              </a:rPr>
              <a:t>posta um resumo em </a:t>
            </a:r>
            <a:r>
              <a:rPr dirty="0" sz="2600" spc="5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0000CC"/>
                </a:solidFill>
                <a:latin typeface="Arial"/>
                <a:cs typeface="Arial"/>
              </a:rPr>
              <a:t>um</a:t>
            </a:r>
            <a:r>
              <a:rPr dirty="0" sz="2600" spc="-10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0000CC"/>
                </a:solidFill>
                <a:latin typeface="Arial"/>
                <a:cs typeface="Arial"/>
              </a:rPr>
              <a:t>grupo</a:t>
            </a:r>
            <a:r>
              <a:rPr dirty="0" sz="2600" spc="-5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0000CC"/>
                </a:solidFill>
                <a:latin typeface="Arial"/>
                <a:cs typeface="Arial"/>
              </a:rPr>
              <a:t>de </a:t>
            </a:r>
            <a:r>
              <a:rPr dirty="0" sz="2600" spc="-5" b="1">
                <a:solidFill>
                  <a:srgbClr val="0000CC"/>
                </a:solidFill>
                <a:latin typeface="Arial"/>
                <a:cs typeface="Arial"/>
              </a:rPr>
              <a:t>notícias</a:t>
            </a:r>
            <a:r>
              <a:rPr dirty="0" sz="2600" spc="5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0000CC"/>
                </a:solidFill>
                <a:latin typeface="Arial"/>
                <a:cs typeface="Arial"/>
              </a:rPr>
              <a:t>relatando</a:t>
            </a:r>
            <a:r>
              <a:rPr dirty="0" sz="2600" spc="5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0000CC"/>
                </a:solidFill>
                <a:latin typeface="Arial"/>
                <a:cs typeface="Arial"/>
              </a:rPr>
              <a:t>suas pesquisas </a:t>
            </a:r>
            <a:r>
              <a:rPr dirty="0" sz="2600" spc="-705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0000CC"/>
                </a:solidFill>
                <a:latin typeface="Arial"/>
                <a:cs typeface="Arial"/>
              </a:rPr>
              <a:t>desenvolvidas</a:t>
            </a:r>
            <a:endParaRPr sz="2600">
              <a:latin typeface="Arial"/>
              <a:cs typeface="Arial"/>
            </a:endParaRPr>
          </a:p>
          <a:p>
            <a:pPr lvl="1" marL="473709" indent="-215900">
              <a:lnSpc>
                <a:spcPts val="3110"/>
              </a:lnSpc>
              <a:buClr>
                <a:srgbClr val="FFFFFF"/>
              </a:buClr>
              <a:buSzPct val="44230"/>
              <a:buFont typeface="MS UI Gothic"/>
              <a:buChar char="●"/>
              <a:tabLst>
                <a:tab pos="473709" algn="l"/>
              </a:tabLst>
            </a:pPr>
            <a:r>
              <a:rPr dirty="0" sz="2600" b="1">
                <a:solidFill>
                  <a:srgbClr val="CC0000"/>
                </a:solidFill>
                <a:latin typeface="Arial"/>
                <a:cs typeface="Arial"/>
              </a:rPr>
              <a:t>Esta</a:t>
            </a:r>
            <a:r>
              <a:rPr dirty="0" sz="2600" spc="-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CC0000"/>
                </a:solidFill>
                <a:latin typeface="Arial"/>
                <a:cs typeface="Arial"/>
              </a:rPr>
              <a:t>data </a:t>
            </a:r>
            <a:r>
              <a:rPr dirty="0" sz="2600" spc="-5" b="1">
                <a:solidFill>
                  <a:srgbClr val="CC0000"/>
                </a:solidFill>
                <a:latin typeface="Arial"/>
                <a:cs typeface="Arial"/>
              </a:rPr>
              <a:t>marca </a:t>
            </a:r>
            <a:r>
              <a:rPr dirty="0" sz="2600" b="1">
                <a:solidFill>
                  <a:srgbClr val="CC0000"/>
                </a:solidFill>
                <a:latin typeface="Arial"/>
                <a:cs typeface="Arial"/>
              </a:rPr>
              <a:t>o</a:t>
            </a:r>
            <a:r>
              <a:rPr dirty="0" sz="2600" spc="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CC0000"/>
                </a:solidFill>
                <a:latin typeface="Arial"/>
                <a:cs typeface="Arial"/>
              </a:rPr>
              <a:t>inicio</a:t>
            </a:r>
            <a:r>
              <a:rPr dirty="0" sz="2600" spc="-1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CC0000"/>
                </a:solidFill>
                <a:latin typeface="Arial"/>
                <a:cs typeface="Arial"/>
              </a:rPr>
              <a:t>da </a:t>
            </a:r>
            <a:r>
              <a:rPr dirty="0" sz="2600" spc="-5" b="1">
                <a:solidFill>
                  <a:srgbClr val="CC0000"/>
                </a:solidFill>
                <a:latin typeface="Arial"/>
                <a:cs typeface="Arial"/>
              </a:rPr>
              <a:t>Internet</a:t>
            </a:r>
            <a:endParaRPr sz="2600">
              <a:latin typeface="Arial"/>
              <a:cs typeface="Arial"/>
            </a:endParaRPr>
          </a:p>
          <a:p>
            <a:pPr marL="508000" marR="30480" indent="-457200">
              <a:lnSpc>
                <a:spcPct val="118600"/>
              </a:lnSpc>
              <a:buFont typeface="Arial MT"/>
              <a:buChar char="•"/>
              <a:tabLst>
                <a:tab pos="507365" algn="l"/>
                <a:tab pos="508000" algn="l"/>
              </a:tabLst>
            </a:pPr>
            <a:r>
              <a:rPr dirty="0" sz="2600" b="1">
                <a:solidFill>
                  <a:srgbClr val="3A3A3A"/>
                </a:solidFill>
                <a:latin typeface="Arial"/>
                <a:cs typeface="Arial"/>
              </a:rPr>
              <a:t>Em poucos anos (1991-1994), a WWW alcança </a:t>
            </a:r>
            <a:r>
              <a:rPr dirty="0" sz="2600" spc="5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3A3A3A"/>
                </a:solidFill>
                <a:latin typeface="Arial"/>
                <a:cs typeface="Arial"/>
              </a:rPr>
              <a:t>grandes proporções devido a sua </a:t>
            </a:r>
            <a:r>
              <a:rPr dirty="0" sz="2600" spc="-5" b="1">
                <a:solidFill>
                  <a:srgbClr val="3A3A3A"/>
                </a:solidFill>
                <a:latin typeface="Arial"/>
                <a:cs typeface="Arial"/>
              </a:rPr>
              <a:t>simplicidade </a:t>
            </a:r>
            <a:r>
              <a:rPr dirty="0" sz="2600" b="1">
                <a:solidFill>
                  <a:srgbClr val="3A3A3A"/>
                </a:solidFill>
                <a:latin typeface="Arial"/>
                <a:cs typeface="Arial"/>
              </a:rPr>
              <a:t>e </a:t>
            </a:r>
            <a:r>
              <a:rPr dirty="0" sz="2600" spc="-71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3A3A3A"/>
                </a:solidFill>
                <a:latin typeface="Arial"/>
                <a:cs typeface="Arial"/>
              </a:rPr>
              <a:t>sua</a:t>
            </a:r>
            <a:r>
              <a:rPr dirty="0" sz="2600" spc="-5" b="1">
                <a:solidFill>
                  <a:srgbClr val="3A3A3A"/>
                </a:solidFill>
                <a:latin typeface="Arial"/>
                <a:cs typeface="Arial"/>
              </a:rPr>
              <a:t> eficiência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039" y="237490"/>
            <a:ext cx="442785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/>
              <a:t>Servidor</a:t>
            </a:r>
            <a:r>
              <a:rPr dirty="0" sz="5400" spc="-85"/>
              <a:t> </a:t>
            </a:r>
            <a:r>
              <a:rPr dirty="0" sz="5400" spc="-40"/>
              <a:t>Web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30859" y="1324609"/>
            <a:ext cx="14160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3A3A3A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0439" y="1342390"/>
            <a:ext cx="4053840" cy="2797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</a:pPr>
            <a:r>
              <a:rPr dirty="0" sz="2600" spc="-5" b="1">
                <a:solidFill>
                  <a:srgbClr val="3A3A3A"/>
                </a:solidFill>
                <a:latin typeface="Arial"/>
                <a:cs typeface="Arial"/>
              </a:rPr>
              <a:t>Servidores</a:t>
            </a:r>
            <a:r>
              <a:rPr dirty="0" sz="260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3A3A3A"/>
                </a:solidFill>
                <a:latin typeface="Arial"/>
                <a:cs typeface="Arial"/>
              </a:rPr>
              <a:t>Distribuídos</a:t>
            </a:r>
            <a:endParaRPr sz="26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  <a:tabLst>
                <a:tab pos="298450" algn="l"/>
              </a:tabLst>
            </a:pPr>
            <a:r>
              <a:rPr dirty="0" sz="2600" spc="-5" b="1">
                <a:solidFill>
                  <a:srgbClr val="0000CC"/>
                </a:solidFill>
                <a:latin typeface="Arial"/>
                <a:cs typeface="Arial"/>
              </a:rPr>
              <a:t>Dificuldades</a:t>
            </a:r>
            <a:endParaRPr sz="2600">
              <a:latin typeface="Arial"/>
              <a:cs typeface="Arial"/>
            </a:endParaRPr>
          </a:p>
          <a:p>
            <a:pPr lvl="1" marL="698500" indent="-228600">
              <a:lnSpc>
                <a:spcPts val="3115"/>
              </a:lnSpc>
              <a:buClr>
                <a:srgbClr val="000000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600" spc="-5" b="1">
                <a:solidFill>
                  <a:srgbClr val="CC0000"/>
                </a:solidFill>
                <a:latin typeface="Arial"/>
                <a:cs typeface="Arial"/>
              </a:rPr>
              <a:t>Difícil</a:t>
            </a:r>
            <a:r>
              <a:rPr dirty="0" sz="2600" spc="-8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CC0000"/>
                </a:solidFill>
                <a:latin typeface="Arial"/>
                <a:cs typeface="Arial"/>
              </a:rPr>
              <a:t>gerenciamento</a:t>
            </a:r>
            <a:endParaRPr sz="2600">
              <a:latin typeface="Arial"/>
              <a:cs typeface="Arial"/>
            </a:endParaRPr>
          </a:p>
          <a:p>
            <a:pPr lvl="1" marL="698500" indent="-228600">
              <a:lnSpc>
                <a:spcPts val="3115"/>
              </a:lnSpc>
              <a:buClr>
                <a:srgbClr val="000000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600" b="1">
                <a:solidFill>
                  <a:srgbClr val="CC0000"/>
                </a:solidFill>
                <a:latin typeface="Arial"/>
                <a:cs typeface="Arial"/>
              </a:rPr>
              <a:t>Instalar</a:t>
            </a:r>
            <a:r>
              <a:rPr dirty="0" sz="2600" spc="-4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CC0000"/>
                </a:solidFill>
                <a:latin typeface="Arial"/>
                <a:cs typeface="Arial"/>
              </a:rPr>
              <a:t>softwares</a:t>
            </a:r>
            <a:endParaRPr sz="2600">
              <a:latin typeface="Arial"/>
              <a:cs typeface="Arial"/>
            </a:endParaRPr>
          </a:p>
          <a:p>
            <a:pPr lvl="1" marL="698500" indent="-2286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600" b="1">
                <a:solidFill>
                  <a:srgbClr val="CC0000"/>
                </a:solidFill>
                <a:latin typeface="Arial"/>
                <a:cs typeface="Arial"/>
              </a:rPr>
              <a:t>Configurar</a:t>
            </a:r>
            <a:endParaRPr sz="2600">
              <a:latin typeface="Arial"/>
              <a:cs typeface="Arial"/>
            </a:endParaRPr>
          </a:p>
          <a:p>
            <a:pPr lvl="1" marL="698500" indent="-2286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600" b="1">
                <a:solidFill>
                  <a:srgbClr val="CC0000"/>
                </a:solidFill>
                <a:latin typeface="Arial"/>
                <a:cs typeface="Arial"/>
              </a:rPr>
              <a:t>Gerenciar</a:t>
            </a:r>
            <a:endParaRPr sz="2600">
              <a:latin typeface="Arial"/>
              <a:cs typeface="Arial"/>
            </a:endParaRPr>
          </a:p>
          <a:p>
            <a:pPr lvl="1" marL="698500" indent="-2286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600" b="1">
                <a:solidFill>
                  <a:srgbClr val="CC0000"/>
                </a:solidFill>
                <a:latin typeface="Arial"/>
                <a:cs typeface="Arial"/>
              </a:rPr>
              <a:t>Operar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0439" y="4494529"/>
            <a:ext cx="772731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5760" indent="-35369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96153"/>
              <a:buFont typeface="MS UI Gothic"/>
              <a:buChar char="➔"/>
              <a:tabLst>
                <a:tab pos="366395" algn="l"/>
              </a:tabLst>
            </a:pPr>
            <a:r>
              <a:rPr dirty="0" sz="2600" b="1">
                <a:solidFill>
                  <a:srgbClr val="009900"/>
                </a:solidFill>
                <a:latin typeface="Arial"/>
                <a:cs typeface="Arial"/>
              </a:rPr>
              <a:t>Cluster</a:t>
            </a:r>
            <a:r>
              <a:rPr dirty="0" sz="2600" spc="-15" b="1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009900"/>
                </a:solidFill>
                <a:latin typeface="Arial"/>
                <a:cs typeface="Arial"/>
              </a:rPr>
              <a:t>na</a:t>
            </a:r>
            <a:r>
              <a:rPr dirty="0" sz="2600" spc="-5" b="1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009900"/>
                </a:solidFill>
                <a:latin typeface="Arial"/>
                <a:cs typeface="Arial"/>
              </a:rPr>
              <a:t>visão do </a:t>
            </a:r>
            <a:r>
              <a:rPr dirty="0" sz="2600" spc="-5" b="1">
                <a:solidFill>
                  <a:srgbClr val="009900"/>
                </a:solidFill>
                <a:latin typeface="Arial"/>
                <a:cs typeface="Arial"/>
              </a:rPr>
              <a:t>cliente </a:t>
            </a:r>
            <a:r>
              <a:rPr dirty="0" sz="2600" b="1">
                <a:solidFill>
                  <a:srgbClr val="009900"/>
                </a:solidFill>
                <a:latin typeface="Arial"/>
                <a:cs typeface="Arial"/>
              </a:rPr>
              <a:t>é</a:t>
            </a:r>
            <a:r>
              <a:rPr dirty="0" sz="2600" spc="-5" b="1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009900"/>
                </a:solidFill>
                <a:latin typeface="Arial"/>
                <a:cs typeface="Arial"/>
              </a:rPr>
              <a:t>um</a:t>
            </a:r>
            <a:r>
              <a:rPr dirty="0" sz="2600" spc="-5" b="1">
                <a:solidFill>
                  <a:srgbClr val="009900"/>
                </a:solidFill>
                <a:latin typeface="Arial"/>
                <a:cs typeface="Arial"/>
              </a:rPr>
              <a:t> sistema </a:t>
            </a:r>
            <a:r>
              <a:rPr dirty="0" sz="2600" b="1">
                <a:solidFill>
                  <a:srgbClr val="009900"/>
                </a:solidFill>
                <a:latin typeface="Arial"/>
                <a:cs typeface="Arial"/>
              </a:rPr>
              <a:t>único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1170" y="237490"/>
            <a:ext cx="311150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"/>
              <a:t>Atividade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32130" y="1342390"/>
            <a:ext cx="7390130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9710" marR="5080" indent="-207010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219710" algn="l"/>
              </a:tabLst>
            </a:pPr>
            <a:r>
              <a:rPr dirty="0" sz="2800" spc="-5" b="1">
                <a:latin typeface="Arial"/>
                <a:cs typeface="Arial"/>
              </a:rPr>
              <a:t>Disponível </a:t>
            </a:r>
            <a:r>
              <a:rPr dirty="0" sz="2800" spc="-10" b="1">
                <a:latin typeface="Arial"/>
                <a:cs typeface="Arial"/>
              </a:rPr>
              <a:t>no Moodle </a:t>
            </a:r>
            <a:r>
              <a:rPr dirty="0" sz="2800" spc="-5" b="1">
                <a:latin typeface="Arial"/>
                <a:cs typeface="Arial"/>
              </a:rPr>
              <a:t>conforme </a:t>
            </a:r>
            <a:r>
              <a:rPr dirty="0" sz="2800" spc="-10" b="1">
                <a:latin typeface="Arial"/>
                <a:cs typeface="Arial"/>
              </a:rPr>
              <a:t>consta </a:t>
            </a:r>
            <a:r>
              <a:rPr dirty="0" sz="2800" spc="-5" b="1">
                <a:latin typeface="Arial"/>
                <a:cs typeface="Arial"/>
              </a:rPr>
              <a:t>no </a:t>
            </a:r>
            <a:r>
              <a:rPr dirty="0" sz="2800" spc="-765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cronograma </a:t>
            </a:r>
            <a:r>
              <a:rPr dirty="0" sz="2800" spc="-5" b="1">
                <a:latin typeface="Arial"/>
                <a:cs typeface="Arial"/>
              </a:rPr>
              <a:t>da disciplina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1120" y="237490"/>
            <a:ext cx="391287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" b="1">
                <a:latin typeface="Arial"/>
                <a:cs typeface="Arial"/>
              </a:rPr>
              <a:t>Referências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240" y="1342390"/>
            <a:ext cx="6500495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Arial MT"/>
                <a:cs typeface="Arial MT"/>
              </a:rPr>
              <a:t>ESTRELA,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J.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5">
                <a:latin typeface="Arial MT"/>
                <a:cs typeface="Arial MT"/>
              </a:rPr>
              <a:t>C;</a:t>
            </a:r>
            <a:r>
              <a:rPr dirty="0" sz="2600" spc="15">
                <a:latin typeface="Arial MT"/>
                <a:cs typeface="Arial MT"/>
              </a:rPr>
              <a:t> </a:t>
            </a:r>
            <a:r>
              <a:rPr dirty="0" sz="2600" b="1">
                <a:latin typeface="Arial"/>
                <a:cs typeface="Arial"/>
              </a:rPr>
              <a:t>Notas</a:t>
            </a:r>
            <a:r>
              <a:rPr dirty="0" sz="2600" spc="-5" b="1">
                <a:latin typeface="Arial"/>
                <a:cs typeface="Arial"/>
              </a:rPr>
              <a:t> </a:t>
            </a:r>
            <a:r>
              <a:rPr dirty="0" sz="2600" b="1">
                <a:latin typeface="Arial"/>
                <a:cs typeface="Arial"/>
              </a:rPr>
              <a:t>de</a:t>
            </a:r>
            <a:r>
              <a:rPr dirty="0" sz="2600" spc="-114" b="1">
                <a:latin typeface="Arial"/>
                <a:cs typeface="Arial"/>
              </a:rPr>
              <a:t> </a:t>
            </a:r>
            <a:r>
              <a:rPr dirty="0" sz="2600" b="1">
                <a:latin typeface="Arial"/>
                <a:cs typeface="Arial"/>
              </a:rPr>
              <a:t>Aula</a:t>
            </a:r>
            <a:r>
              <a:rPr dirty="0" sz="2600" spc="-10" b="1">
                <a:latin typeface="Arial"/>
                <a:cs typeface="Arial"/>
              </a:rPr>
              <a:t> </a:t>
            </a:r>
            <a:r>
              <a:rPr dirty="0" sz="2600" b="1">
                <a:latin typeface="Arial"/>
                <a:cs typeface="Arial"/>
              </a:rPr>
              <a:t>– </a:t>
            </a:r>
            <a:r>
              <a:rPr dirty="0" sz="2600" spc="-5" b="1">
                <a:latin typeface="Arial"/>
                <a:cs typeface="Arial"/>
              </a:rPr>
              <a:t>Sistemas </a:t>
            </a:r>
            <a:r>
              <a:rPr dirty="0" sz="2600" spc="-710" b="1">
                <a:latin typeface="Arial"/>
                <a:cs typeface="Arial"/>
              </a:rPr>
              <a:t> </a:t>
            </a:r>
            <a:r>
              <a:rPr dirty="0" sz="2600" b="1">
                <a:latin typeface="Arial"/>
                <a:cs typeface="Arial"/>
              </a:rPr>
              <a:t>Computacionais</a:t>
            </a:r>
            <a:r>
              <a:rPr dirty="0" sz="2600" spc="-20" b="1">
                <a:latin typeface="Arial"/>
                <a:cs typeface="Arial"/>
              </a:rPr>
              <a:t> </a:t>
            </a:r>
            <a:r>
              <a:rPr dirty="0" sz="2600" spc="-5" b="1">
                <a:latin typeface="Arial"/>
                <a:cs typeface="Arial"/>
              </a:rPr>
              <a:t>Distribuídos</a:t>
            </a:r>
            <a:r>
              <a:rPr dirty="0" sz="2600" spc="-15" b="1">
                <a:latin typeface="Arial"/>
                <a:cs typeface="Arial"/>
              </a:rPr>
              <a:t> </a:t>
            </a:r>
            <a:r>
              <a:rPr dirty="0" sz="2600" b="1">
                <a:latin typeface="Arial"/>
                <a:cs typeface="Arial"/>
              </a:rPr>
              <a:t>-</a:t>
            </a:r>
            <a:r>
              <a:rPr dirty="0" sz="2600" spc="-15" b="1">
                <a:latin typeface="Arial"/>
                <a:cs typeface="Arial"/>
              </a:rPr>
              <a:t> </a:t>
            </a:r>
            <a:r>
              <a:rPr dirty="0" sz="2600" b="1">
                <a:latin typeface="Arial"/>
                <a:cs typeface="Arial"/>
              </a:rPr>
              <a:t>2017/2018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6170" y="237490"/>
            <a:ext cx="437324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5"/>
              <a:t>Próxima</a:t>
            </a:r>
            <a:r>
              <a:rPr dirty="0" sz="5400" spc="-295"/>
              <a:t> </a:t>
            </a:r>
            <a:r>
              <a:rPr dirty="0" sz="5400" spc="-5"/>
              <a:t>Aula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32130" y="1342390"/>
            <a:ext cx="29343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9710" indent="-207010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219710" algn="l"/>
              </a:tabLst>
            </a:pPr>
            <a:r>
              <a:rPr dirty="0" sz="2800" spc="-10" b="1">
                <a:latin typeface="Arial"/>
                <a:cs typeface="Arial"/>
              </a:rPr>
              <a:t>Servidor</a:t>
            </a:r>
            <a:r>
              <a:rPr dirty="0" sz="2800" spc="-45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Samba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039" y="237490"/>
            <a:ext cx="442785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/>
              <a:t>Servidor</a:t>
            </a:r>
            <a:r>
              <a:rPr dirty="0" sz="5400" spc="-85"/>
              <a:t> </a:t>
            </a:r>
            <a:r>
              <a:rPr dirty="0" sz="5400" spc="-40"/>
              <a:t>Web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19430" y="1234440"/>
            <a:ext cx="8107680" cy="2828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2410" marR="433070" indent="-20701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Verdana"/>
              <a:buChar char="•"/>
              <a:tabLst>
                <a:tab pos="232410" algn="l"/>
              </a:tabLst>
            </a:pPr>
            <a:r>
              <a:rPr dirty="0" sz="3200" spc="-5" b="1">
                <a:solidFill>
                  <a:srgbClr val="3A3A3A"/>
                </a:solidFill>
                <a:latin typeface="Arial"/>
                <a:cs typeface="Arial"/>
              </a:rPr>
              <a:t>Programa </a:t>
            </a:r>
            <a:r>
              <a:rPr dirty="0" sz="3200" b="1">
                <a:solidFill>
                  <a:srgbClr val="3A3A3A"/>
                </a:solidFill>
                <a:latin typeface="Arial"/>
                <a:cs typeface="Arial"/>
              </a:rPr>
              <a:t>de </a:t>
            </a:r>
            <a:r>
              <a:rPr dirty="0" sz="3200" spc="-5" b="1">
                <a:solidFill>
                  <a:srgbClr val="3A3A3A"/>
                </a:solidFill>
                <a:latin typeface="Arial"/>
                <a:cs typeface="Arial"/>
              </a:rPr>
              <a:t>computador </a:t>
            </a:r>
            <a:r>
              <a:rPr dirty="0" sz="3200" b="1">
                <a:solidFill>
                  <a:srgbClr val="3A3A3A"/>
                </a:solidFill>
                <a:latin typeface="Arial"/>
                <a:cs typeface="Arial"/>
              </a:rPr>
              <a:t>responsável </a:t>
            </a:r>
            <a:r>
              <a:rPr dirty="0" sz="3200" spc="-875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3A3A3A"/>
                </a:solidFill>
                <a:latin typeface="Arial"/>
                <a:cs typeface="Arial"/>
              </a:rPr>
              <a:t>por aceitar</a:t>
            </a:r>
            <a:r>
              <a:rPr dirty="0" sz="3200" spc="-1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3A3A3A"/>
                </a:solidFill>
                <a:latin typeface="Arial"/>
                <a:cs typeface="Arial"/>
              </a:rPr>
              <a:t>requisições</a:t>
            </a:r>
            <a:r>
              <a:rPr dirty="0" sz="320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3A3A3A"/>
                </a:solidFill>
                <a:latin typeface="Arial"/>
                <a:cs typeface="Arial"/>
              </a:rPr>
              <a:t>HTTP</a:t>
            </a:r>
            <a:endParaRPr sz="3200">
              <a:latin typeface="Arial"/>
              <a:cs typeface="Arial"/>
            </a:endParaRPr>
          </a:p>
          <a:p>
            <a:pPr marL="232410" indent="-207010">
              <a:lnSpc>
                <a:spcPts val="3835"/>
              </a:lnSpc>
              <a:buClr>
                <a:srgbClr val="000000"/>
              </a:buClr>
              <a:buFont typeface="Verdana"/>
              <a:buChar char="•"/>
              <a:tabLst>
                <a:tab pos="232410" algn="l"/>
              </a:tabLst>
            </a:pPr>
            <a:r>
              <a:rPr dirty="0" sz="3200" b="1">
                <a:solidFill>
                  <a:srgbClr val="3A3A3A"/>
                </a:solidFill>
                <a:latin typeface="Arial"/>
                <a:cs typeface="Arial"/>
              </a:rPr>
              <a:t>Necessita</a:t>
            </a:r>
            <a:r>
              <a:rPr dirty="0" sz="3200" spc="-15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3A3A3A"/>
                </a:solidFill>
                <a:latin typeface="Arial"/>
                <a:cs typeface="Arial"/>
              </a:rPr>
              <a:t>de</a:t>
            </a:r>
            <a:r>
              <a:rPr dirty="0" sz="3200" spc="-1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3A3A3A"/>
                </a:solidFill>
                <a:latin typeface="Arial"/>
                <a:cs typeface="Arial"/>
              </a:rPr>
              <a:t>clientes</a:t>
            </a:r>
            <a:r>
              <a:rPr dirty="0" sz="3200" spc="-15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3A3A3A"/>
                </a:solidFill>
                <a:latin typeface="Arial"/>
                <a:cs typeface="Arial"/>
              </a:rPr>
              <a:t>(Navegadores)</a:t>
            </a:r>
            <a:endParaRPr sz="3200">
              <a:latin typeface="Arial"/>
              <a:cs typeface="Arial"/>
            </a:endParaRPr>
          </a:p>
          <a:p>
            <a:pPr marL="232410" indent="-207010">
              <a:lnSpc>
                <a:spcPts val="3835"/>
              </a:lnSpc>
              <a:buClr>
                <a:srgbClr val="000000"/>
              </a:buClr>
              <a:buFont typeface="Verdana"/>
              <a:buChar char="•"/>
              <a:tabLst>
                <a:tab pos="232410" algn="l"/>
              </a:tabLst>
            </a:pPr>
            <a:r>
              <a:rPr dirty="0" sz="3200" spc="-5" b="1">
                <a:solidFill>
                  <a:srgbClr val="3A3A3A"/>
                </a:solidFill>
                <a:latin typeface="Arial"/>
                <a:cs typeface="Arial"/>
              </a:rPr>
              <a:t>As</a:t>
            </a:r>
            <a:r>
              <a:rPr dirty="0" sz="3200" spc="-1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3A3A3A"/>
                </a:solidFill>
                <a:latin typeface="Arial"/>
                <a:cs typeface="Arial"/>
              </a:rPr>
              <a:t>respostas</a:t>
            </a:r>
            <a:r>
              <a:rPr dirty="0" sz="3200" spc="-5" b="1">
                <a:solidFill>
                  <a:srgbClr val="3A3A3A"/>
                </a:solidFill>
                <a:latin typeface="Arial"/>
                <a:cs typeface="Arial"/>
              </a:rPr>
              <a:t> podem</a:t>
            </a:r>
            <a:r>
              <a:rPr dirty="0" sz="3200" spc="-1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3A3A3A"/>
                </a:solidFill>
                <a:latin typeface="Arial"/>
                <a:cs typeface="Arial"/>
              </a:rPr>
              <a:t>ser</a:t>
            </a:r>
            <a:r>
              <a:rPr dirty="0" sz="3200" spc="-5" b="1">
                <a:solidFill>
                  <a:srgbClr val="3A3A3A"/>
                </a:solidFill>
                <a:latin typeface="Arial"/>
                <a:cs typeface="Arial"/>
              </a:rPr>
              <a:t> compostas</a:t>
            </a:r>
            <a:r>
              <a:rPr dirty="0" sz="3200" spc="-1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3A3A3A"/>
                </a:solidFill>
                <a:latin typeface="Arial"/>
                <a:cs typeface="Arial"/>
              </a:rPr>
              <a:t>de:</a:t>
            </a:r>
            <a:endParaRPr sz="3200">
              <a:latin typeface="Arial"/>
              <a:cs typeface="Arial"/>
            </a:endParaRPr>
          </a:p>
          <a:p>
            <a:pPr lvl="1" marL="448309" marR="17780" indent="-215900">
              <a:lnSpc>
                <a:spcPct val="100000"/>
              </a:lnSpc>
              <a:buClr>
                <a:srgbClr val="FFFFFF"/>
              </a:buClr>
              <a:buSzPct val="44642"/>
              <a:buFont typeface="MS UI Gothic"/>
              <a:buChar char="●"/>
              <a:tabLst>
                <a:tab pos="448309" algn="l"/>
              </a:tabLst>
            </a:pPr>
            <a:r>
              <a:rPr dirty="0" sz="2800" spc="-10" b="1">
                <a:solidFill>
                  <a:srgbClr val="3A3A3A"/>
                </a:solidFill>
                <a:latin typeface="Arial"/>
                <a:cs typeface="Arial"/>
              </a:rPr>
              <a:t>Arquivos</a:t>
            </a:r>
            <a:r>
              <a:rPr dirty="0" sz="2800" spc="-5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3A3A3A"/>
                </a:solidFill>
                <a:latin typeface="Arial"/>
                <a:cs typeface="Arial"/>
              </a:rPr>
              <a:t>(Vídeos,</a:t>
            </a:r>
            <a:r>
              <a:rPr dirty="0" sz="280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3A3A3A"/>
                </a:solidFill>
                <a:latin typeface="Arial"/>
                <a:cs typeface="Arial"/>
              </a:rPr>
              <a:t>imagens,</a:t>
            </a:r>
            <a:r>
              <a:rPr dirty="0" sz="2800" spc="5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3A3A3A"/>
                </a:solidFill>
                <a:latin typeface="Arial"/>
                <a:cs typeface="Arial"/>
              </a:rPr>
              <a:t>etc)</a:t>
            </a:r>
            <a:r>
              <a:rPr dirty="0" sz="2800" spc="5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3A3A3A"/>
                </a:solidFill>
                <a:latin typeface="Arial"/>
                <a:cs typeface="Arial"/>
              </a:rPr>
              <a:t>Documentos </a:t>
            </a:r>
            <a:r>
              <a:rPr dirty="0" sz="2800" spc="-765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3A3A3A"/>
                </a:solidFill>
                <a:latin typeface="Arial"/>
                <a:cs typeface="Arial"/>
              </a:rPr>
              <a:t>HTML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039" y="237490"/>
            <a:ext cx="442785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/>
              <a:t>Servidor</a:t>
            </a:r>
            <a:r>
              <a:rPr dirty="0" sz="5400" spc="-85"/>
              <a:t> </a:t>
            </a:r>
            <a:r>
              <a:rPr dirty="0" sz="5400" spc="-40"/>
              <a:t>Web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32130" y="1270000"/>
            <a:ext cx="8227695" cy="319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9710" marR="5080" indent="-20701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Verdana"/>
              <a:buChar char="•"/>
              <a:tabLst>
                <a:tab pos="219710" algn="l"/>
              </a:tabLst>
            </a:pPr>
            <a:r>
              <a:rPr dirty="0" sz="2600" b="1">
                <a:solidFill>
                  <a:srgbClr val="3A3A3A"/>
                </a:solidFill>
                <a:latin typeface="Arial"/>
                <a:cs typeface="Arial"/>
              </a:rPr>
              <a:t>O </a:t>
            </a:r>
            <a:r>
              <a:rPr dirty="0" sz="2600" spc="-15" b="1" i="1">
                <a:solidFill>
                  <a:srgbClr val="0000CC"/>
                </a:solidFill>
                <a:latin typeface="Arial"/>
                <a:cs typeface="Arial"/>
              </a:rPr>
              <a:t>HyperText </a:t>
            </a:r>
            <a:r>
              <a:rPr dirty="0" sz="2600" spc="-5" b="1" i="1">
                <a:solidFill>
                  <a:srgbClr val="0000CC"/>
                </a:solidFill>
                <a:latin typeface="Arial"/>
                <a:cs typeface="Arial"/>
              </a:rPr>
              <a:t>Transport</a:t>
            </a:r>
            <a:r>
              <a:rPr dirty="0" sz="2600" spc="-10" b="1" i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600" b="1" i="1">
                <a:solidFill>
                  <a:srgbClr val="0000CC"/>
                </a:solidFill>
                <a:latin typeface="Arial"/>
                <a:cs typeface="Arial"/>
              </a:rPr>
              <a:t>Protocol</a:t>
            </a:r>
            <a:r>
              <a:rPr dirty="0" sz="2600" spc="35" b="1" i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3A3A3A"/>
                </a:solidFill>
                <a:latin typeface="Arial"/>
                <a:cs typeface="Arial"/>
              </a:rPr>
              <a:t>é um</a:t>
            </a:r>
            <a:r>
              <a:rPr dirty="0" sz="2600" spc="-5" b="1">
                <a:solidFill>
                  <a:srgbClr val="3A3A3A"/>
                </a:solidFill>
                <a:latin typeface="Arial"/>
                <a:cs typeface="Arial"/>
              </a:rPr>
              <a:t> protocolo </a:t>
            </a:r>
            <a:r>
              <a:rPr dirty="0" sz="2600" b="1">
                <a:solidFill>
                  <a:srgbClr val="3A3A3A"/>
                </a:solidFill>
                <a:latin typeface="Arial"/>
                <a:cs typeface="Arial"/>
              </a:rPr>
              <a:t>no </a:t>
            </a:r>
            <a:r>
              <a:rPr dirty="0" sz="2600" spc="-71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3A3A3A"/>
                </a:solidFill>
                <a:latin typeface="Arial"/>
                <a:cs typeface="Arial"/>
              </a:rPr>
              <a:t>nível de aplicação para sistemas </a:t>
            </a:r>
            <a:r>
              <a:rPr dirty="0" sz="2600" spc="-5" b="1">
                <a:solidFill>
                  <a:srgbClr val="3A3A3A"/>
                </a:solidFill>
                <a:latin typeface="Arial"/>
                <a:cs typeface="Arial"/>
              </a:rPr>
              <a:t>distribuídos </a:t>
            </a:r>
            <a:r>
              <a:rPr dirty="0" sz="260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3A3A3A"/>
                </a:solidFill>
                <a:latin typeface="Arial"/>
                <a:cs typeface="Arial"/>
              </a:rPr>
              <a:t>colaborativos</a:t>
            </a:r>
            <a:r>
              <a:rPr dirty="0" sz="2600" spc="1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3A3A3A"/>
                </a:solidFill>
                <a:latin typeface="Arial"/>
                <a:cs typeface="Arial"/>
              </a:rPr>
              <a:t>que </a:t>
            </a:r>
            <a:r>
              <a:rPr dirty="0" sz="2600" spc="-5" b="1">
                <a:solidFill>
                  <a:srgbClr val="3A3A3A"/>
                </a:solidFill>
                <a:latin typeface="Arial"/>
                <a:cs typeface="Arial"/>
              </a:rPr>
              <a:t>trocam</a:t>
            </a:r>
            <a:r>
              <a:rPr dirty="0" sz="2600" spc="5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3A3A3A"/>
                </a:solidFill>
                <a:latin typeface="Arial"/>
                <a:cs typeface="Arial"/>
              </a:rPr>
              <a:t>informações</a:t>
            </a:r>
            <a:r>
              <a:rPr dirty="0" sz="2600" b="1">
                <a:solidFill>
                  <a:srgbClr val="3A3A3A"/>
                </a:solidFill>
                <a:latin typeface="Arial"/>
                <a:cs typeface="Arial"/>
              </a:rPr>
              <a:t> por </a:t>
            </a:r>
            <a:r>
              <a:rPr dirty="0" sz="2600" spc="5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3A3A3A"/>
                </a:solidFill>
                <a:latin typeface="Arial"/>
                <a:cs typeface="Arial"/>
              </a:rPr>
              <a:t>hipermídia</a:t>
            </a:r>
            <a:r>
              <a:rPr dirty="0" sz="2600" spc="-1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3A3A3A"/>
                </a:solidFill>
                <a:latin typeface="Arial"/>
                <a:cs typeface="Arial"/>
              </a:rPr>
              <a:t>(HTML,</a:t>
            </a:r>
            <a:r>
              <a:rPr dirty="0" sz="2600" spc="-1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3A3A3A"/>
                </a:solidFill>
                <a:latin typeface="Arial"/>
                <a:cs typeface="Arial"/>
              </a:rPr>
              <a:t>Links,</a:t>
            </a:r>
            <a:r>
              <a:rPr dirty="0" sz="2600" spc="-1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3A3A3A"/>
                </a:solidFill>
                <a:latin typeface="Arial"/>
                <a:cs typeface="Arial"/>
              </a:rPr>
              <a:t>etc)</a:t>
            </a:r>
            <a:endParaRPr sz="2600">
              <a:latin typeface="Arial"/>
              <a:cs typeface="Arial"/>
            </a:endParaRPr>
          </a:p>
          <a:p>
            <a:pPr marL="469900" marR="13970" indent="-457200">
              <a:lnSpc>
                <a:spcPts val="3120"/>
              </a:lnSpc>
              <a:spcBef>
                <a:spcPts val="9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600" b="1">
                <a:solidFill>
                  <a:srgbClr val="3A3A3A"/>
                </a:solidFill>
                <a:latin typeface="Arial"/>
                <a:cs typeface="Arial"/>
              </a:rPr>
              <a:t>O </a:t>
            </a:r>
            <a:r>
              <a:rPr dirty="0" sz="2600" spc="-5" b="1">
                <a:solidFill>
                  <a:srgbClr val="3A3A3A"/>
                </a:solidFill>
                <a:latin typeface="Arial"/>
                <a:cs typeface="Arial"/>
              </a:rPr>
              <a:t>protocolo </a:t>
            </a:r>
            <a:r>
              <a:rPr dirty="0" sz="2600" b="1">
                <a:solidFill>
                  <a:srgbClr val="3A3A3A"/>
                </a:solidFill>
                <a:latin typeface="Arial"/>
                <a:cs typeface="Arial"/>
              </a:rPr>
              <a:t>HTTP tem sido </a:t>
            </a:r>
            <a:r>
              <a:rPr dirty="0" sz="2600" spc="-5" b="1">
                <a:solidFill>
                  <a:srgbClr val="3A3A3A"/>
                </a:solidFill>
                <a:latin typeface="Arial"/>
                <a:cs typeface="Arial"/>
              </a:rPr>
              <a:t>utilizado </a:t>
            </a:r>
            <a:r>
              <a:rPr dirty="0" sz="2600" b="1">
                <a:solidFill>
                  <a:srgbClr val="3A3A3A"/>
                </a:solidFill>
                <a:latin typeface="Arial"/>
                <a:cs typeface="Arial"/>
              </a:rPr>
              <a:t>desde 1990 </a:t>
            </a:r>
            <a:r>
              <a:rPr dirty="0" sz="2600" spc="5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3A3A3A"/>
                </a:solidFill>
                <a:latin typeface="Arial"/>
                <a:cs typeface="Arial"/>
              </a:rPr>
              <a:t>e atualmente está na</a:t>
            </a:r>
            <a:r>
              <a:rPr dirty="0" sz="2600" spc="1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3A3A3A"/>
                </a:solidFill>
                <a:latin typeface="Arial"/>
                <a:cs typeface="Arial"/>
              </a:rPr>
              <a:t>versão</a:t>
            </a:r>
            <a:r>
              <a:rPr dirty="0" sz="2600" spc="5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3A3A3A"/>
                </a:solidFill>
                <a:latin typeface="Arial"/>
                <a:cs typeface="Arial"/>
              </a:rPr>
              <a:t>1.1 (HTTP/1.1)</a:t>
            </a:r>
            <a:r>
              <a:rPr dirty="0" sz="2600" b="1">
                <a:solidFill>
                  <a:srgbClr val="3A3A3A"/>
                </a:solidFill>
                <a:latin typeface="Arial"/>
                <a:cs typeface="Arial"/>
              </a:rPr>
              <a:t> – RFC </a:t>
            </a:r>
            <a:r>
              <a:rPr dirty="0" sz="2600" spc="-71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3A3A3A"/>
                </a:solidFill>
                <a:latin typeface="Arial"/>
                <a:cs typeface="Arial"/>
              </a:rPr>
              <a:t>2616 com atualização </a:t>
            </a:r>
            <a:r>
              <a:rPr dirty="0" sz="2600" spc="-5" b="1">
                <a:solidFill>
                  <a:srgbClr val="3A3A3A"/>
                </a:solidFill>
                <a:latin typeface="Arial"/>
                <a:cs typeface="Arial"/>
              </a:rPr>
              <a:t>recente </a:t>
            </a:r>
            <a:r>
              <a:rPr dirty="0" sz="2600" b="1">
                <a:solidFill>
                  <a:srgbClr val="3A3A3A"/>
                </a:solidFill>
                <a:latin typeface="Arial"/>
                <a:cs typeface="Arial"/>
              </a:rPr>
              <a:t>para a versão </a:t>
            </a:r>
            <a:r>
              <a:rPr dirty="0" sz="2600" spc="-5" b="1">
                <a:solidFill>
                  <a:srgbClr val="3A3A3A"/>
                </a:solidFill>
                <a:latin typeface="Arial"/>
                <a:cs typeface="Arial"/>
              </a:rPr>
              <a:t>2.0 </a:t>
            </a:r>
            <a:r>
              <a:rPr dirty="0" sz="2600" b="1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3A3A3A"/>
                </a:solidFill>
                <a:latin typeface="Arial"/>
                <a:cs typeface="Arial"/>
              </a:rPr>
              <a:t>(RFC</a:t>
            </a:r>
            <a:r>
              <a:rPr dirty="0" sz="2600" b="1">
                <a:solidFill>
                  <a:srgbClr val="3A3A3A"/>
                </a:solidFill>
                <a:latin typeface="Arial"/>
                <a:cs typeface="Arial"/>
              </a:rPr>
              <a:t> 7540)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039" y="237490"/>
            <a:ext cx="442785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/>
              <a:t>Servidor</a:t>
            </a:r>
            <a:r>
              <a:rPr dirty="0" sz="5400" spc="-85"/>
              <a:t> </a:t>
            </a:r>
            <a:r>
              <a:rPr dirty="0" sz="5400" spc="-40"/>
              <a:t>Web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35940" y="1344929"/>
            <a:ext cx="12382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Arial MT"/>
                <a:cs typeface="Arial MT"/>
              </a:rPr>
              <a:t>•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5030" y="1360170"/>
            <a:ext cx="7509509" cy="71247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ts val="2770"/>
              </a:lnSpc>
              <a:spcBef>
                <a:spcPts val="70"/>
              </a:spcBef>
            </a:pPr>
            <a:r>
              <a:rPr dirty="0" sz="2200" b="1">
                <a:latin typeface="Arial"/>
                <a:cs typeface="Arial"/>
              </a:rPr>
              <a:t>A</a:t>
            </a:r>
            <a:r>
              <a:rPr dirty="0" sz="2200" spc="-10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resposta </a:t>
            </a:r>
            <a:r>
              <a:rPr dirty="0" sz="2200" b="1">
                <a:latin typeface="Arial"/>
                <a:cs typeface="Arial"/>
              </a:rPr>
              <a:t>de</a:t>
            </a:r>
            <a:r>
              <a:rPr dirty="0" sz="2200" spc="-1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uma</a:t>
            </a:r>
            <a:r>
              <a:rPr dirty="0" sz="220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requisição</a:t>
            </a:r>
            <a:r>
              <a:rPr dirty="0" sz="2200" spc="-1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deve</a:t>
            </a:r>
            <a:r>
              <a:rPr dirty="0" sz="2200" spc="-1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ter</a:t>
            </a:r>
            <a:r>
              <a:rPr dirty="0" sz="2200" spc="-1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um</a:t>
            </a:r>
            <a:r>
              <a:rPr dirty="0" sz="2200" spc="-15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código</a:t>
            </a:r>
            <a:r>
              <a:rPr dirty="0" sz="2200" b="1">
                <a:latin typeface="Arial"/>
                <a:cs typeface="Arial"/>
              </a:rPr>
              <a:t> e </a:t>
            </a:r>
            <a:r>
              <a:rPr dirty="0" sz="2200" spc="-5" b="1">
                <a:latin typeface="Arial"/>
                <a:cs typeface="Arial"/>
              </a:rPr>
              <a:t>uma </a:t>
            </a:r>
            <a:r>
              <a:rPr dirty="0" sz="2200" spc="-60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frase de</a:t>
            </a:r>
            <a:r>
              <a:rPr dirty="0" sz="220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razão: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0439" y="2032000"/>
            <a:ext cx="139700" cy="108331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800">
                <a:latin typeface="Times New Roman"/>
                <a:cs typeface="Times New Roman"/>
              </a:rPr>
              <a:t>–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800">
                <a:latin typeface="Times New Roman"/>
                <a:cs typeface="Times New Roman"/>
              </a:rPr>
              <a:t>–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latin typeface="Times New Roman"/>
                <a:cs typeface="Times New Roman"/>
              </a:rPr>
              <a:t>–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0439" y="352044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–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0439" y="422529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–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6189" y="2045970"/>
            <a:ext cx="7491730" cy="2846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78740">
              <a:lnSpc>
                <a:spcPct val="128499"/>
              </a:lnSpc>
              <a:spcBef>
                <a:spcPts val="105"/>
              </a:spcBef>
            </a:pPr>
            <a:r>
              <a:rPr dirty="0" sz="1800" spc="-10" b="1">
                <a:solidFill>
                  <a:srgbClr val="CC0000"/>
                </a:solidFill>
                <a:latin typeface="Arial"/>
                <a:cs typeface="Arial"/>
              </a:rPr>
              <a:t>1xx:</a:t>
            </a:r>
            <a:r>
              <a:rPr dirty="0" sz="1800" spc="1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CC0000"/>
                </a:solidFill>
                <a:latin typeface="Arial"/>
                <a:cs typeface="Arial"/>
              </a:rPr>
              <a:t>Informational</a:t>
            </a:r>
            <a:r>
              <a:rPr dirty="0" sz="1800" spc="1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– </a:t>
            </a:r>
            <a:r>
              <a:rPr dirty="0" sz="1800" spc="-5" b="1">
                <a:latin typeface="Arial"/>
                <a:cs typeface="Arial"/>
              </a:rPr>
              <a:t>Requisição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recebida</a:t>
            </a:r>
            <a:r>
              <a:rPr dirty="0" sz="180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continuando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o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processo 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CC0000"/>
                </a:solidFill>
                <a:latin typeface="Arial"/>
                <a:cs typeface="Arial"/>
              </a:rPr>
              <a:t>2xx: Success </a:t>
            </a:r>
            <a:r>
              <a:rPr dirty="0" sz="1800" b="1">
                <a:latin typeface="Arial"/>
                <a:cs typeface="Arial"/>
              </a:rPr>
              <a:t>– A </a:t>
            </a:r>
            <a:r>
              <a:rPr dirty="0" sz="1800" spc="-10" b="1">
                <a:latin typeface="Arial"/>
                <a:cs typeface="Arial"/>
              </a:rPr>
              <a:t>ação </a:t>
            </a:r>
            <a:r>
              <a:rPr dirty="0" sz="1800" b="1">
                <a:latin typeface="Arial"/>
                <a:cs typeface="Arial"/>
              </a:rPr>
              <a:t>foi </a:t>
            </a:r>
            <a:r>
              <a:rPr dirty="0" sz="1800" spc="-5" b="1">
                <a:latin typeface="Arial"/>
                <a:cs typeface="Arial"/>
              </a:rPr>
              <a:t>recebida com </a:t>
            </a:r>
            <a:r>
              <a:rPr dirty="0" sz="1800" spc="-10" b="1">
                <a:latin typeface="Arial"/>
                <a:cs typeface="Arial"/>
              </a:rPr>
              <a:t>sucesso, </a:t>
            </a:r>
            <a:r>
              <a:rPr dirty="0" sz="1800" spc="-5" b="1">
                <a:latin typeface="Arial"/>
                <a:cs typeface="Arial"/>
              </a:rPr>
              <a:t>entendida </a:t>
            </a:r>
            <a:r>
              <a:rPr dirty="0" sz="1800" b="1">
                <a:latin typeface="Arial"/>
                <a:cs typeface="Arial"/>
              </a:rPr>
              <a:t>e </a:t>
            </a:r>
            <a:r>
              <a:rPr dirty="0" sz="1800" spc="-5" b="1">
                <a:latin typeface="Arial"/>
                <a:cs typeface="Arial"/>
              </a:rPr>
              <a:t>aceita </a:t>
            </a:r>
            <a:r>
              <a:rPr dirty="0" sz="1800" spc="-490" b="1"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CC0000"/>
                </a:solidFill>
                <a:latin typeface="Arial"/>
                <a:cs typeface="Arial"/>
              </a:rPr>
              <a:t>3xx:</a:t>
            </a:r>
            <a:r>
              <a:rPr dirty="0" sz="180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CC0000"/>
                </a:solidFill>
                <a:latin typeface="Arial"/>
                <a:cs typeface="Arial"/>
              </a:rPr>
              <a:t>Redirection</a:t>
            </a:r>
            <a:r>
              <a:rPr dirty="0" sz="1800" spc="1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–</a:t>
            </a:r>
            <a:r>
              <a:rPr dirty="0" sz="1800" spc="-5" b="1">
                <a:latin typeface="Arial"/>
                <a:cs typeface="Arial"/>
              </a:rPr>
              <a:t> Outras </a:t>
            </a:r>
            <a:r>
              <a:rPr dirty="0" sz="1800" spc="-10" b="1">
                <a:latin typeface="Arial"/>
                <a:cs typeface="Arial"/>
              </a:rPr>
              <a:t>ações </a:t>
            </a:r>
            <a:r>
              <a:rPr dirty="0" sz="1800" spc="-5" b="1">
                <a:latin typeface="Arial"/>
                <a:cs typeface="Arial"/>
              </a:rPr>
              <a:t>devem </a:t>
            </a:r>
            <a:r>
              <a:rPr dirty="0" sz="1800" spc="-10" b="1">
                <a:latin typeface="Arial"/>
                <a:cs typeface="Arial"/>
              </a:rPr>
              <a:t>ser</a:t>
            </a:r>
            <a:r>
              <a:rPr dirty="0" sz="1800" spc="-5" b="1">
                <a:latin typeface="Arial"/>
                <a:cs typeface="Arial"/>
              </a:rPr>
              <a:t> tomadas </a:t>
            </a:r>
            <a:r>
              <a:rPr dirty="0" sz="1800" b="1">
                <a:latin typeface="Arial"/>
                <a:cs typeface="Arial"/>
              </a:rPr>
              <a:t>a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fim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de </a:t>
            </a:r>
            <a:r>
              <a:rPr dirty="0" sz="180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completar </a:t>
            </a:r>
            <a:r>
              <a:rPr dirty="0" sz="1800" b="1">
                <a:latin typeface="Arial"/>
                <a:cs typeface="Arial"/>
              </a:rPr>
              <a:t>o </a:t>
            </a:r>
            <a:r>
              <a:rPr dirty="0" sz="1800" spc="-5" b="1">
                <a:latin typeface="Arial"/>
                <a:cs typeface="Arial"/>
              </a:rPr>
              <a:t>pedido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28200"/>
              </a:lnSpc>
              <a:spcBef>
                <a:spcPts val="10"/>
              </a:spcBef>
            </a:pPr>
            <a:r>
              <a:rPr dirty="0" sz="1800" spc="-10" b="1">
                <a:solidFill>
                  <a:srgbClr val="CC0000"/>
                </a:solidFill>
                <a:latin typeface="Arial"/>
                <a:cs typeface="Arial"/>
              </a:rPr>
              <a:t>4xx:</a:t>
            </a:r>
            <a:r>
              <a:rPr dirty="0" sz="1800" spc="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CC0000"/>
                </a:solidFill>
                <a:latin typeface="Arial"/>
                <a:cs typeface="Arial"/>
              </a:rPr>
              <a:t>Client</a:t>
            </a:r>
            <a:r>
              <a:rPr dirty="0" sz="180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CC0000"/>
                </a:solidFill>
                <a:latin typeface="Arial"/>
                <a:cs typeface="Arial"/>
              </a:rPr>
              <a:t>error</a:t>
            </a:r>
            <a:r>
              <a:rPr dirty="0" sz="1800" spc="2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–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O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pedido</a:t>
            </a:r>
            <a:r>
              <a:rPr dirty="0" sz="180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contém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sintaxe inválida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ou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não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pode </a:t>
            </a:r>
            <a:r>
              <a:rPr dirty="0" sz="1800" spc="-10" b="1">
                <a:latin typeface="Arial"/>
                <a:cs typeface="Arial"/>
              </a:rPr>
              <a:t>ser </a:t>
            </a:r>
            <a:r>
              <a:rPr dirty="0" sz="1800" spc="-484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completada</a:t>
            </a:r>
            <a:endParaRPr sz="1800">
              <a:latin typeface="Arial"/>
              <a:cs typeface="Arial"/>
            </a:endParaRPr>
          </a:p>
          <a:p>
            <a:pPr marL="12700" marR="34925">
              <a:lnSpc>
                <a:spcPct val="128200"/>
              </a:lnSpc>
              <a:spcBef>
                <a:spcPts val="10"/>
              </a:spcBef>
            </a:pPr>
            <a:r>
              <a:rPr dirty="0" sz="1800" spc="-5">
                <a:latin typeface="Arial MT"/>
                <a:cs typeface="Arial MT"/>
              </a:rPr>
              <a:t>5xx: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Server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error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b="1">
                <a:latin typeface="Arial"/>
                <a:cs typeface="Arial"/>
              </a:rPr>
              <a:t>–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O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servidor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não</a:t>
            </a:r>
            <a:r>
              <a:rPr dirty="0" sz="180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conseguiu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atender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uma</a:t>
            </a:r>
            <a:r>
              <a:rPr dirty="0" sz="1800" spc="1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solicitação </a:t>
            </a:r>
            <a:r>
              <a:rPr dirty="0" sz="1800" spc="-484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aparentemente </a:t>
            </a:r>
            <a:r>
              <a:rPr dirty="0" sz="1800" spc="-5" b="1">
                <a:latin typeface="Arial"/>
                <a:cs typeface="Arial"/>
              </a:rPr>
              <a:t>válida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039" y="237490"/>
            <a:ext cx="442785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/>
              <a:t>Servidor</a:t>
            </a:r>
            <a:r>
              <a:rPr dirty="0" sz="5400" spc="-85"/>
              <a:t> </a:t>
            </a:r>
            <a:r>
              <a:rPr dirty="0" sz="5400" spc="-40"/>
              <a:t>Web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10540" y="1342390"/>
            <a:ext cx="7861934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1590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44642"/>
              <a:buFont typeface="MS UI Gothic"/>
              <a:buChar char="●"/>
              <a:tabLst>
                <a:tab pos="241300" algn="l"/>
              </a:tabLst>
            </a:pPr>
            <a:r>
              <a:rPr dirty="0" sz="2800" spc="-5" b="1">
                <a:latin typeface="Arial"/>
                <a:cs typeface="Arial"/>
              </a:rPr>
              <a:t>Características</a:t>
            </a:r>
            <a:endParaRPr sz="2800">
              <a:latin typeface="Arial"/>
              <a:cs typeface="Arial"/>
            </a:endParaRPr>
          </a:p>
          <a:p>
            <a:pPr lvl="1" marL="457200" indent="-215900">
              <a:lnSpc>
                <a:spcPct val="100000"/>
              </a:lnSpc>
              <a:buClr>
                <a:srgbClr val="FFFFFF"/>
              </a:buClr>
              <a:buSzPct val="44642"/>
              <a:buFont typeface="MS UI Gothic"/>
              <a:buChar char="●"/>
              <a:tabLst>
                <a:tab pos="457200" algn="l"/>
              </a:tabLst>
            </a:pPr>
            <a:r>
              <a:rPr dirty="0" sz="2800" spc="-40" b="1">
                <a:solidFill>
                  <a:srgbClr val="0000CC"/>
                </a:solidFill>
                <a:latin typeface="Arial"/>
                <a:cs typeface="Arial"/>
              </a:rPr>
              <a:t>Troca</a:t>
            </a:r>
            <a:r>
              <a:rPr dirty="0" sz="2800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0000CC"/>
                </a:solidFill>
                <a:latin typeface="Arial"/>
                <a:cs typeface="Arial"/>
              </a:rPr>
              <a:t>de</a:t>
            </a:r>
            <a:r>
              <a:rPr dirty="0" sz="2800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0000CC"/>
                </a:solidFill>
                <a:latin typeface="Arial"/>
                <a:cs typeface="Arial"/>
              </a:rPr>
              <a:t>informações:</a:t>
            </a:r>
            <a:r>
              <a:rPr dirty="0" sz="2800" spc="10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0000CC"/>
                </a:solidFill>
                <a:latin typeface="Arial"/>
                <a:cs typeface="Arial"/>
              </a:rPr>
              <a:t>Request</a:t>
            </a:r>
            <a:r>
              <a:rPr dirty="0" sz="2800" spc="10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0000CC"/>
                </a:solidFill>
                <a:latin typeface="Arial"/>
                <a:cs typeface="Arial"/>
              </a:rPr>
              <a:t>e </a:t>
            </a:r>
            <a:r>
              <a:rPr dirty="0" sz="2800" spc="-10" b="1">
                <a:solidFill>
                  <a:srgbClr val="0000CC"/>
                </a:solidFill>
                <a:latin typeface="Arial"/>
                <a:cs typeface="Arial"/>
              </a:rPr>
              <a:t>Response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140" y="2289810"/>
            <a:ext cx="1257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15">
                <a:solidFill>
                  <a:srgbClr val="FFFFFF"/>
                </a:solidFill>
                <a:latin typeface="MS UI Gothic"/>
                <a:cs typeface="MS UI Gothic"/>
              </a:rPr>
              <a:t>●</a:t>
            </a:r>
            <a:endParaRPr sz="100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2510" y="2195829"/>
            <a:ext cx="25984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Formato</a:t>
            </a:r>
            <a:r>
              <a:rPr dirty="0" sz="2400" spc="-6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genérico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5039" y="3013710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-195">
                <a:solidFill>
                  <a:srgbClr val="FFFFFF"/>
                </a:solidFill>
                <a:latin typeface="MS UI Gothic"/>
                <a:cs typeface="MS UI Gothic"/>
              </a:rPr>
              <a:t>●</a:t>
            </a:r>
            <a:endParaRPr sz="1050">
              <a:latin typeface="MS UI Gothic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5039" y="3379470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-195">
                <a:solidFill>
                  <a:srgbClr val="FFFFFF"/>
                </a:solidFill>
                <a:latin typeface="MS UI Gothic"/>
                <a:cs typeface="MS UI Gothic"/>
              </a:rPr>
              <a:t>●</a:t>
            </a:r>
            <a:endParaRPr sz="105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5039" y="3745229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-195">
                <a:solidFill>
                  <a:srgbClr val="FFFFFF"/>
                </a:solidFill>
                <a:latin typeface="MS UI Gothic"/>
                <a:cs typeface="MS UI Gothic"/>
              </a:rPr>
              <a:t>●</a:t>
            </a:r>
            <a:endParaRPr sz="1050">
              <a:latin typeface="MS UI Gothic"/>
              <a:cs typeface="MS UI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5039" y="2561589"/>
            <a:ext cx="6624320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8600" marR="5080" indent="-21590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43750"/>
              <a:buFont typeface="MS UI Gothic"/>
              <a:buChar char="●"/>
              <a:tabLst>
                <a:tab pos="228600" algn="l"/>
              </a:tabLst>
            </a:pPr>
            <a:r>
              <a:rPr dirty="0" sz="2400" spc="-5" b="1">
                <a:solidFill>
                  <a:srgbClr val="CC0000"/>
                </a:solidFill>
                <a:latin typeface="Arial"/>
                <a:cs typeface="Arial"/>
              </a:rPr>
              <a:t>L1: Linha inicial</a:t>
            </a:r>
            <a:r>
              <a:rPr dirty="0" sz="2400" spc="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CC0000"/>
                </a:solidFill>
                <a:latin typeface="Arial"/>
                <a:cs typeface="Arial"/>
              </a:rPr>
              <a:t>(request-line </a:t>
            </a:r>
            <a:r>
              <a:rPr dirty="0" sz="2400" b="1">
                <a:solidFill>
                  <a:srgbClr val="CC0000"/>
                </a:solidFill>
                <a:latin typeface="Arial"/>
                <a:cs typeface="Arial"/>
              </a:rPr>
              <a:t>ou</a:t>
            </a:r>
            <a:r>
              <a:rPr dirty="0" sz="2400" spc="-1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CC0000"/>
                </a:solidFill>
                <a:latin typeface="Arial"/>
                <a:cs typeface="Arial"/>
              </a:rPr>
              <a:t>status-line) </a:t>
            </a:r>
            <a:r>
              <a:rPr dirty="0" sz="2400" spc="-65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CC0000"/>
                </a:solidFill>
                <a:latin typeface="Arial"/>
                <a:cs typeface="Arial"/>
              </a:rPr>
              <a:t>L2: Cabeçalho</a:t>
            </a:r>
            <a:r>
              <a:rPr dirty="0" sz="2400" spc="-1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C0000"/>
                </a:solidFill>
                <a:latin typeface="Arial"/>
                <a:cs typeface="Arial"/>
              </a:rPr>
              <a:t>da</a:t>
            </a:r>
            <a:r>
              <a:rPr dirty="0" sz="2400" spc="-10" b="1">
                <a:solidFill>
                  <a:srgbClr val="CC0000"/>
                </a:solidFill>
                <a:latin typeface="Arial"/>
                <a:cs typeface="Arial"/>
              </a:rPr>
              <a:t> mensagem</a:t>
            </a:r>
            <a:r>
              <a:rPr dirty="0" sz="2400" spc="-5" b="1">
                <a:solidFill>
                  <a:srgbClr val="CC0000"/>
                </a:solidFill>
                <a:latin typeface="Arial"/>
                <a:cs typeface="Arial"/>
              </a:rPr>
              <a:t> (opcional)</a:t>
            </a:r>
            <a:endParaRPr sz="2400">
              <a:latin typeface="Arial"/>
              <a:cs typeface="Arial"/>
            </a:endParaRPr>
          </a:p>
          <a:p>
            <a:pPr marL="228600" marR="2836545">
              <a:lnSpc>
                <a:spcPct val="100000"/>
              </a:lnSpc>
            </a:pPr>
            <a:r>
              <a:rPr dirty="0" sz="2400" spc="-5" b="1">
                <a:solidFill>
                  <a:srgbClr val="CC0000"/>
                </a:solidFill>
                <a:latin typeface="Arial"/>
                <a:cs typeface="Arial"/>
              </a:rPr>
              <a:t>L3: Linha vazia (CRFL) </a:t>
            </a:r>
            <a:r>
              <a:rPr dirty="0" sz="240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CC0000"/>
                </a:solidFill>
                <a:latin typeface="Arial"/>
                <a:cs typeface="Arial"/>
              </a:rPr>
              <a:t>L4:</a:t>
            </a:r>
            <a:r>
              <a:rPr dirty="0" sz="2400" spc="-2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CC0000"/>
                </a:solidFill>
                <a:latin typeface="Arial"/>
                <a:cs typeface="Arial"/>
              </a:rPr>
              <a:t>Corpo</a:t>
            </a:r>
            <a:r>
              <a:rPr dirty="0" sz="2400" spc="-2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CC0000"/>
                </a:solidFill>
                <a:latin typeface="Arial"/>
                <a:cs typeface="Arial"/>
              </a:rPr>
              <a:t>da</a:t>
            </a:r>
            <a:r>
              <a:rPr dirty="0" sz="2400" spc="-2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CC0000"/>
                </a:solidFill>
                <a:latin typeface="Arial"/>
                <a:cs typeface="Arial"/>
              </a:rPr>
              <a:t>mensagem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039" y="237490"/>
            <a:ext cx="442785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/>
              <a:t>Servidor</a:t>
            </a:r>
            <a:r>
              <a:rPr dirty="0" sz="5400" spc="-85"/>
              <a:t> </a:t>
            </a:r>
            <a:r>
              <a:rPr dirty="0" sz="5400" spc="-40"/>
              <a:t>Web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10540" y="1324609"/>
            <a:ext cx="8355965" cy="1680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15900">
              <a:lnSpc>
                <a:spcPts val="3295"/>
              </a:lnSpc>
              <a:spcBef>
                <a:spcPts val="100"/>
              </a:spcBef>
              <a:buClr>
                <a:srgbClr val="FFFFFF"/>
              </a:buClr>
              <a:buSzPct val="44642"/>
              <a:buFont typeface="MS UI Gothic"/>
              <a:buChar char="●"/>
              <a:tabLst>
                <a:tab pos="241300" algn="l"/>
              </a:tabLst>
            </a:pPr>
            <a:r>
              <a:rPr dirty="0" sz="2800" spc="-5" b="1">
                <a:latin typeface="Arial"/>
                <a:cs typeface="Arial"/>
              </a:rPr>
              <a:t>Características</a:t>
            </a:r>
            <a:endParaRPr sz="2800">
              <a:latin typeface="Arial"/>
              <a:cs typeface="Arial"/>
            </a:endParaRPr>
          </a:p>
          <a:p>
            <a:pPr lvl="1" marL="457200" marR="17780" indent="-215900">
              <a:lnSpc>
                <a:spcPts val="3220"/>
              </a:lnSpc>
              <a:spcBef>
                <a:spcPts val="160"/>
              </a:spcBef>
              <a:buClr>
                <a:srgbClr val="FFFFFF"/>
              </a:buClr>
              <a:buSzPct val="44642"/>
              <a:buFont typeface="MS UI Gothic"/>
              <a:buChar char="●"/>
              <a:tabLst>
                <a:tab pos="457200" algn="l"/>
              </a:tabLst>
            </a:pPr>
            <a:r>
              <a:rPr dirty="0" sz="2800" spc="-10" b="1">
                <a:solidFill>
                  <a:srgbClr val="0000CC"/>
                </a:solidFill>
                <a:latin typeface="Arial"/>
                <a:cs typeface="Arial"/>
              </a:rPr>
              <a:t>Pode </a:t>
            </a:r>
            <a:r>
              <a:rPr dirty="0" sz="2800" spc="-5" b="1">
                <a:solidFill>
                  <a:srgbClr val="0000CC"/>
                </a:solidFill>
                <a:latin typeface="Arial"/>
                <a:cs typeface="Arial"/>
              </a:rPr>
              <a:t>ter informações </a:t>
            </a:r>
            <a:r>
              <a:rPr dirty="0" sz="2800" b="1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dirty="0" sz="2800" spc="-5" b="1">
                <a:solidFill>
                  <a:srgbClr val="0000CC"/>
                </a:solidFill>
                <a:latin typeface="Arial"/>
                <a:cs typeface="Arial"/>
              </a:rPr>
              <a:t>respeito do recurso </a:t>
            </a:r>
            <a:r>
              <a:rPr dirty="0" sz="2800" spc="-10" b="1">
                <a:solidFill>
                  <a:srgbClr val="0000CC"/>
                </a:solidFill>
                <a:latin typeface="Arial"/>
                <a:cs typeface="Arial"/>
              </a:rPr>
              <a:t>no </a:t>
            </a:r>
            <a:r>
              <a:rPr dirty="0" sz="2800" spc="-765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0000CC"/>
                </a:solidFill>
                <a:latin typeface="Arial"/>
                <a:cs typeface="Arial"/>
              </a:rPr>
              <a:t>corpo</a:t>
            </a:r>
            <a:r>
              <a:rPr dirty="0" sz="2800" spc="-20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0000CC"/>
                </a:solidFill>
                <a:latin typeface="Arial"/>
                <a:cs typeface="Arial"/>
              </a:rPr>
              <a:t>da </a:t>
            </a:r>
            <a:r>
              <a:rPr dirty="0" sz="2800" spc="-10" b="1">
                <a:solidFill>
                  <a:srgbClr val="0000CC"/>
                </a:solidFill>
                <a:latin typeface="Arial"/>
                <a:cs typeface="Arial"/>
              </a:rPr>
              <a:t>mensagem</a:t>
            </a:r>
            <a:endParaRPr sz="2800">
              <a:latin typeface="Arial"/>
              <a:cs typeface="Arial"/>
            </a:endParaRPr>
          </a:p>
          <a:p>
            <a:pPr lvl="2" marL="673100" indent="-215900">
              <a:lnSpc>
                <a:spcPct val="100000"/>
              </a:lnSpc>
              <a:spcBef>
                <a:spcPts val="495"/>
              </a:spcBef>
              <a:buClr>
                <a:srgbClr val="FFFFFF"/>
              </a:buClr>
              <a:buSzPct val="45454"/>
              <a:buFont typeface="MS UI Gothic"/>
              <a:buChar char="●"/>
              <a:tabLst>
                <a:tab pos="673100" algn="l"/>
              </a:tabLst>
            </a:pPr>
            <a:r>
              <a:rPr dirty="0" sz="2200" spc="-5" b="1">
                <a:latin typeface="Arial"/>
                <a:cs typeface="Arial"/>
              </a:rPr>
              <a:t>Exemplos: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0939" y="3950970"/>
            <a:ext cx="1257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15">
                <a:solidFill>
                  <a:srgbClr val="FFFFFF"/>
                </a:solidFill>
                <a:latin typeface="MS UI Gothic"/>
                <a:cs typeface="MS UI Gothic"/>
              </a:rPr>
              <a:t>●</a:t>
            </a:r>
            <a:endParaRPr sz="100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0939" y="2980689"/>
            <a:ext cx="7144384" cy="166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8600" marR="5080" indent="-215900">
              <a:lnSpc>
                <a:spcPct val="122000"/>
              </a:lnSpc>
              <a:spcBef>
                <a:spcPts val="100"/>
              </a:spcBef>
              <a:buClr>
                <a:srgbClr val="FFFFFF"/>
              </a:buClr>
              <a:buSzPct val="45454"/>
              <a:buFont typeface="MS UI Gothic"/>
              <a:buChar char="●"/>
              <a:tabLst>
                <a:tab pos="228600" algn="l"/>
              </a:tabLst>
            </a:pP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Last-modified: data </a:t>
            </a:r>
            <a:r>
              <a:rPr dirty="0" sz="2200" b="1">
                <a:solidFill>
                  <a:srgbClr val="CC0000"/>
                </a:solidFill>
                <a:latin typeface="Arial"/>
                <a:cs typeface="Arial"/>
              </a:rPr>
              <a:t>da </a:t>
            </a: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última modificação; Content- </a:t>
            </a:r>
            <a:r>
              <a:rPr dirty="0" sz="2200" spc="-60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length:</a:t>
            </a:r>
            <a:r>
              <a:rPr dirty="0" sz="2200" spc="-1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tamanho;</a:t>
            </a:r>
            <a:endParaRPr sz="2200">
              <a:latin typeface="Arial"/>
              <a:cs typeface="Arial"/>
            </a:endParaRPr>
          </a:p>
          <a:p>
            <a:pPr marL="228600" marR="504825">
              <a:lnSpc>
                <a:spcPct val="122000"/>
              </a:lnSpc>
            </a:pP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Content-type </a:t>
            </a:r>
            <a:r>
              <a:rPr dirty="0" sz="2200" b="1">
                <a:solidFill>
                  <a:srgbClr val="CC0000"/>
                </a:solidFill>
                <a:latin typeface="Arial"/>
                <a:cs typeface="Arial"/>
              </a:rPr>
              <a:t>– </a:t>
            </a:r>
            <a:r>
              <a:rPr dirty="0" sz="2200" spc="-10" b="1">
                <a:solidFill>
                  <a:srgbClr val="CC0000"/>
                </a:solidFill>
                <a:latin typeface="Arial"/>
                <a:cs typeface="Arial"/>
              </a:rPr>
              <a:t>MIME </a:t>
            </a: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(Multipurpose Internet Mail </a:t>
            </a:r>
            <a:r>
              <a:rPr dirty="0" sz="2200" spc="-60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Extensions):</a:t>
            </a:r>
            <a:r>
              <a:rPr dirty="0" sz="2200" spc="-1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tipo</a:t>
            </a:r>
            <a:r>
              <a:rPr dirty="0" sz="220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de</a:t>
            </a:r>
            <a:r>
              <a:rPr dirty="0" sz="220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CC0000"/>
                </a:solidFill>
                <a:latin typeface="Arial"/>
                <a:cs typeface="Arial"/>
              </a:rPr>
              <a:t>formato.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Luiz Henrique Proença Soares</dc:creator>
  <dc:title>Apresentação do PowerPoint</dc:title>
  <dcterms:created xsi:type="dcterms:W3CDTF">2023-01-20T11:23:04Z</dcterms:created>
  <dcterms:modified xsi:type="dcterms:W3CDTF">2023-01-20T11:23:04Z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2018-09-13T00:00:00Z</vt:filetime>
  </property>
  <property fmtid="{D5CDD505-2E9C-101B-9397-08002B2CF9AE}" pid="3" name="Creator">
    <vt:lpwstr>Impress</vt:lpwstr>
  </property>
  <property fmtid="{D5CDD505-2E9C-101B-9397-08002B2CF9AE}" pid="4" name="LastSaved">
    <vt:filetime>2023-01-20T00:00:00Z</vt:filetime>
  </property>
</Properties>
</file>