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72" r:id="rId11"/>
    <p:sldId id="273" r:id="rId12"/>
    <p:sldId id="274" r:id="rId13"/>
    <p:sldId id="275" r:id="rId14"/>
    <p:sldId id="264" r:id="rId15"/>
    <p:sldId id="267" r:id="rId16"/>
    <p:sldId id="268" r:id="rId17"/>
    <p:sldId id="269" r:id="rId18"/>
    <p:sldId id="271" r:id="rId19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68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7667" y="2048636"/>
            <a:ext cx="6836664" cy="1922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5867" y="1408175"/>
            <a:ext cx="10240264" cy="393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brackets.i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667" y="2048636"/>
            <a:ext cx="6836664" cy="1749838"/>
          </a:xfrm>
          <a:prstGeom prst="rect">
            <a:avLst/>
          </a:prstGeom>
        </p:spPr>
        <p:txBody>
          <a:bodyPr vert="horz" wrap="square" lIns="0" tIns="45275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3565"/>
              </a:spcBef>
            </a:pPr>
            <a:r>
              <a:rPr lang="pt-BR" spc="-65" dirty="0" smtClean="0"/>
              <a:t>HTML</a:t>
            </a:r>
            <a:br>
              <a:rPr lang="pt-BR" spc="-65" dirty="0" smtClean="0"/>
            </a:br>
            <a:r>
              <a:rPr sz="2400" dirty="0" smtClean="0">
                <a:solidFill>
                  <a:srgbClr val="000000"/>
                </a:solidFill>
                <a:latin typeface="Calibri"/>
                <a:cs typeface="Calibri"/>
              </a:rPr>
              <a:t>Aula</a:t>
            </a:r>
            <a:r>
              <a:rPr sz="2400" spc="-25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01</a:t>
            </a:r>
            <a:r>
              <a:rPr sz="24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sz="24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Introdução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7507"/>
            <a:ext cx="4979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5" dirty="0">
                <a:solidFill>
                  <a:srgbClr val="006FC0"/>
                </a:solidFill>
              </a:rPr>
              <a:t>Web</a:t>
            </a:r>
            <a:r>
              <a:rPr sz="4000" spc="-80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Internet</a:t>
            </a:r>
            <a:r>
              <a:rPr sz="4000" spc="-70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–</a:t>
            </a:r>
            <a:r>
              <a:rPr sz="4000" spc="-65" dirty="0">
                <a:solidFill>
                  <a:srgbClr val="006FC0"/>
                </a:solidFill>
              </a:rPr>
              <a:t> </a:t>
            </a:r>
            <a:r>
              <a:rPr sz="4000" spc="-25" dirty="0">
                <a:solidFill>
                  <a:srgbClr val="006FC0"/>
                </a:solidFill>
              </a:rPr>
              <a:t>1º.</a:t>
            </a:r>
            <a:r>
              <a:rPr sz="4000" spc="-65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Passo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56310" y="914400"/>
            <a:ext cx="10398125" cy="0"/>
          </a:xfrm>
          <a:custGeom>
            <a:avLst/>
            <a:gdLst/>
            <a:ahLst/>
            <a:cxnLst/>
            <a:rect l="l" t="t" r="r" b="b"/>
            <a:pathLst>
              <a:path w="10398125">
                <a:moveTo>
                  <a:pt x="0" y="0"/>
                </a:moveTo>
                <a:lnTo>
                  <a:pt x="10397871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165097"/>
            <a:ext cx="59772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pt-BR" sz="2400" b="1" dirty="0" smtClean="0">
                <a:latin typeface="Calibri"/>
                <a:cs typeface="Calibri"/>
              </a:rPr>
              <a:t>Salve na pasta </a:t>
            </a:r>
            <a:r>
              <a:rPr lang="pt-BR" sz="2400" b="1" dirty="0" err="1" smtClean="0">
                <a:latin typeface="Calibri"/>
                <a:cs typeface="Calibri"/>
              </a:rPr>
              <a:t>htdocs</a:t>
            </a:r>
            <a:r>
              <a:rPr lang="pt-BR" sz="2400" b="1" dirty="0" smtClean="0">
                <a:latin typeface="Calibri"/>
                <a:cs typeface="Calibri"/>
              </a:rPr>
              <a:t>, se algo estiver salvo lá, basta </a:t>
            </a:r>
            <a:r>
              <a:rPr lang="pt-BR" sz="2400" b="1" dirty="0" err="1" smtClean="0">
                <a:latin typeface="Calibri"/>
                <a:cs typeface="Calibri"/>
              </a:rPr>
              <a:t>apgar</a:t>
            </a:r>
            <a:r>
              <a:rPr lang="pt-BR" sz="2400" b="1" dirty="0" smtClean="0">
                <a:latin typeface="Calibri"/>
                <a:cs typeface="Calibri"/>
              </a:rPr>
              <a:t> e criar uma pasta com o nome que desejar para o arquivo. </a:t>
            </a:r>
            <a:endParaRPr sz="2400" b="1" dirty="0">
              <a:latin typeface="Calibri"/>
              <a:cs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981200"/>
            <a:ext cx="7489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4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7507"/>
            <a:ext cx="4979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5" dirty="0">
                <a:solidFill>
                  <a:srgbClr val="006FC0"/>
                </a:solidFill>
              </a:rPr>
              <a:t>Web</a:t>
            </a:r>
            <a:r>
              <a:rPr sz="4000" spc="-80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Internet</a:t>
            </a:r>
            <a:r>
              <a:rPr sz="4000" spc="-70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–</a:t>
            </a:r>
            <a:r>
              <a:rPr sz="4000" spc="-65" dirty="0">
                <a:solidFill>
                  <a:srgbClr val="006FC0"/>
                </a:solidFill>
              </a:rPr>
              <a:t> </a:t>
            </a:r>
            <a:r>
              <a:rPr sz="4000" spc="-25" dirty="0">
                <a:solidFill>
                  <a:srgbClr val="006FC0"/>
                </a:solidFill>
              </a:rPr>
              <a:t>1º.</a:t>
            </a:r>
            <a:r>
              <a:rPr sz="4000" spc="-65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Passo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56310" y="914400"/>
            <a:ext cx="10398125" cy="0"/>
          </a:xfrm>
          <a:custGeom>
            <a:avLst/>
            <a:gdLst/>
            <a:ahLst/>
            <a:cxnLst/>
            <a:rect l="l" t="t" r="r" b="b"/>
            <a:pathLst>
              <a:path w="10398125">
                <a:moveTo>
                  <a:pt x="0" y="0"/>
                </a:moveTo>
                <a:lnTo>
                  <a:pt x="10397871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165097"/>
            <a:ext cx="59772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pt-BR" sz="2400" b="1" dirty="0" smtClean="0">
                <a:latin typeface="Calibri"/>
                <a:cs typeface="Calibri"/>
              </a:rPr>
              <a:t>Nosso arquivo ficará aqui. Para acessar basta ir no navegador e usar o “</a:t>
            </a:r>
            <a:r>
              <a:rPr lang="pt-BR" sz="2400" b="1" dirty="0" err="1" smtClean="0">
                <a:latin typeface="Calibri"/>
                <a:cs typeface="Calibri"/>
              </a:rPr>
              <a:t>localhost</a:t>
            </a:r>
            <a:r>
              <a:rPr lang="pt-BR" sz="2400" b="1" dirty="0" smtClean="0">
                <a:latin typeface="Calibri"/>
                <a:cs typeface="Calibri"/>
              </a:rPr>
              <a:t>” e ele abrirá o arquivo</a:t>
            </a:r>
            <a:endParaRPr sz="2400" b="1" dirty="0">
              <a:latin typeface="Calibri"/>
              <a:cs typeface="Calibri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256" y="2057400"/>
            <a:ext cx="6619875" cy="428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6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7507"/>
            <a:ext cx="4979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5" dirty="0">
                <a:solidFill>
                  <a:srgbClr val="006FC0"/>
                </a:solidFill>
              </a:rPr>
              <a:t>Web</a:t>
            </a:r>
            <a:r>
              <a:rPr sz="4000" spc="-80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Internet</a:t>
            </a:r>
            <a:r>
              <a:rPr sz="4000" spc="-70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–</a:t>
            </a:r>
            <a:r>
              <a:rPr sz="4000" spc="-65" dirty="0">
                <a:solidFill>
                  <a:srgbClr val="006FC0"/>
                </a:solidFill>
              </a:rPr>
              <a:t> </a:t>
            </a:r>
            <a:r>
              <a:rPr sz="4000" spc="-25" dirty="0">
                <a:solidFill>
                  <a:srgbClr val="006FC0"/>
                </a:solidFill>
              </a:rPr>
              <a:t>1º.</a:t>
            </a:r>
            <a:r>
              <a:rPr sz="4000" spc="-65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Passo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56310" y="914400"/>
            <a:ext cx="10398125" cy="0"/>
          </a:xfrm>
          <a:custGeom>
            <a:avLst/>
            <a:gdLst/>
            <a:ahLst/>
            <a:cxnLst/>
            <a:rect l="l" t="t" r="r" b="b"/>
            <a:pathLst>
              <a:path w="10398125">
                <a:moveTo>
                  <a:pt x="0" y="0"/>
                </a:moveTo>
                <a:lnTo>
                  <a:pt x="10397871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165097"/>
            <a:ext cx="59772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pt-BR" sz="2400" b="1" dirty="0" smtClean="0">
                <a:latin typeface="Calibri"/>
                <a:cs typeface="Calibri"/>
              </a:rPr>
              <a:t>Usando o “</a:t>
            </a:r>
            <a:r>
              <a:rPr lang="pt-BR" sz="2400" b="1" dirty="0" err="1" smtClean="0">
                <a:latin typeface="Calibri"/>
                <a:cs typeface="Calibri"/>
              </a:rPr>
              <a:t>localhost</a:t>
            </a:r>
            <a:r>
              <a:rPr lang="pt-BR" sz="2400" b="1" dirty="0" smtClean="0">
                <a:latin typeface="Calibri"/>
                <a:cs typeface="Calibri"/>
              </a:rPr>
              <a:t>” para executar</a:t>
            </a:r>
            <a:endParaRPr sz="2400" b="1" dirty="0">
              <a:latin typeface="Calibri"/>
              <a:cs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97949"/>
            <a:ext cx="9067800" cy="48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8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7507"/>
            <a:ext cx="4979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5" dirty="0">
                <a:solidFill>
                  <a:srgbClr val="006FC0"/>
                </a:solidFill>
              </a:rPr>
              <a:t>Web</a:t>
            </a:r>
            <a:r>
              <a:rPr sz="4000" spc="-80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Internet</a:t>
            </a:r>
            <a:r>
              <a:rPr sz="4000" spc="-70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–</a:t>
            </a:r>
            <a:r>
              <a:rPr sz="4000" spc="-65" dirty="0">
                <a:solidFill>
                  <a:srgbClr val="006FC0"/>
                </a:solidFill>
              </a:rPr>
              <a:t> </a:t>
            </a:r>
            <a:r>
              <a:rPr sz="4000" spc="-25" dirty="0">
                <a:solidFill>
                  <a:srgbClr val="006FC0"/>
                </a:solidFill>
              </a:rPr>
              <a:t>1º.</a:t>
            </a:r>
            <a:r>
              <a:rPr sz="4000" spc="-65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Passo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56310" y="914400"/>
            <a:ext cx="10398125" cy="0"/>
          </a:xfrm>
          <a:custGeom>
            <a:avLst/>
            <a:gdLst/>
            <a:ahLst/>
            <a:cxnLst/>
            <a:rect l="l" t="t" r="r" b="b"/>
            <a:pathLst>
              <a:path w="10398125">
                <a:moveTo>
                  <a:pt x="0" y="0"/>
                </a:moveTo>
                <a:lnTo>
                  <a:pt x="10397871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165096"/>
            <a:ext cx="89128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pt-BR" sz="2400" b="1" dirty="0" smtClean="0">
                <a:latin typeface="Calibri"/>
                <a:cs typeface="Calibri"/>
              </a:rPr>
              <a:t>Depois de criar nosso diretório, iremos agora criar nossa primeira página HTML, para isso abra o Bloco de Notas</a:t>
            </a:r>
            <a:endParaRPr sz="24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4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7507"/>
            <a:ext cx="103111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5" dirty="0">
                <a:solidFill>
                  <a:srgbClr val="006FC0"/>
                </a:solidFill>
              </a:rPr>
              <a:t>Web</a:t>
            </a:r>
            <a:r>
              <a:rPr sz="4000" spc="-70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Internet</a:t>
            </a:r>
            <a:r>
              <a:rPr sz="4000" spc="-60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–</a:t>
            </a:r>
            <a:r>
              <a:rPr sz="4000" spc="-55" dirty="0">
                <a:solidFill>
                  <a:srgbClr val="006FC0"/>
                </a:solidFill>
              </a:rPr>
              <a:t> </a:t>
            </a:r>
            <a:r>
              <a:rPr sz="4000" spc="-50" dirty="0">
                <a:solidFill>
                  <a:srgbClr val="006FC0"/>
                </a:solidFill>
              </a:rPr>
              <a:t>Exemplo</a:t>
            </a:r>
            <a:r>
              <a:rPr sz="4000" spc="-70" dirty="0">
                <a:solidFill>
                  <a:srgbClr val="006FC0"/>
                </a:solidFill>
              </a:rPr>
              <a:t> </a:t>
            </a:r>
            <a:r>
              <a:rPr sz="4000" spc="-20" dirty="0">
                <a:solidFill>
                  <a:srgbClr val="006FC0"/>
                </a:solidFill>
              </a:rPr>
              <a:t>01</a:t>
            </a:r>
            <a:r>
              <a:rPr sz="4000" spc="-60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–</a:t>
            </a:r>
            <a:r>
              <a:rPr sz="4000" spc="-60" dirty="0">
                <a:solidFill>
                  <a:srgbClr val="006FC0"/>
                </a:solidFill>
              </a:rPr>
              <a:t> </a:t>
            </a:r>
            <a:r>
              <a:rPr sz="2700" spc="-25" dirty="0">
                <a:solidFill>
                  <a:srgbClr val="006FC0"/>
                </a:solidFill>
              </a:rPr>
              <a:t>Salvar</a:t>
            </a:r>
            <a:r>
              <a:rPr sz="2700" spc="-45" dirty="0">
                <a:solidFill>
                  <a:srgbClr val="006FC0"/>
                </a:solidFill>
              </a:rPr>
              <a:t> </a:t>
            </a:r>
            <a:r>
              <a:rPr sz="2700" spc="-10" dirty="0">
                <a:solidFill>
                  <a:srgbClr val="006FC0"/>
                </a:solidFill>
              </a:rPr>
              <a:t>no</a:t>
            </a:r>
            <a:r>
              <a:rPr sz="2700" spc="-45" dirty="0">
                <a:solidFill>
                  <a:srgbClr val="006FC0"/>
                </a:solidFill>
              </a:rPr>
              <a:t> </a:t>
            </a:r>
            <a:r>
              <a:rPr sz="2700" spc="-25" dirty="0">
                <a:solidFill>
                  <a:srgbClr val="006FC0"/>
                </a:solidFill>
              </a:rPr>
              <a:t>diretório</a:t>
            </a:r>
            <a:r>
              <a:rPr sz="2700" spc="-55" dirty="0">
                <a:solidFill>
                  <a:srgbClr val="006FC0"/>
                </a:solidFill>
              </a:rPr>
              <a:t> Web</a:t>
            </a:r>
            <a:r>
              <a:rPr sz="2700" spc="-35" dirty="0">
                <a:solidFill>
                  <a:srgbClr val="006FC0"/>
                </a:solidFill>
              </a:rPr>
              <a:t> </a:t>
            </a:r>
            <a:r>
              <a:rPr sz="2700" spc="-30" dirty="0">
                <a:solidFill>
                  <a:srgbClr val="006FC0"/>
                </a:solidFill>
              </a:rPr>
              <a:t>Internet</a:t>
            </a:r>
            <a:endParaRPr sz="2700"/>
          </a:p>
        </p:txBody>
      </p:sp>
      <p:sp>
        <p:nvSpPr>
          <p:cNvPr id="3" name="object 3"/>
          <p:cNvSpPr/>
          <p:nvPr/>
        </p:nvSpPr>
        <p:spPr>
          <a:xfrm>
            <a:off x="956310" y="914400"/>
            <a:ext cx="10398125" cy="0"/>
          </a:xfrm>
          <a:custGeom>
            <a:avLst/>
            <a:gdLst/>
            <a:ahLst/>
            <a:cxnLst/>
            <a:rect l="l" t="t" r="r" b="b"/>
            <a:pathLst>
              <a:path w="10398125">
                <a:moveTo>
                  <a:pt x="0" y="0"/>
                </a:moveTo>
                <a:lnTo>
                  <a:pt x="10397871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aixaDeTexto 4"/>
          <p:cNvSpPr txBox="1"/>
          <p:nvPr/>
        </p:nvSpPr>
        <p:spPr>
          <a:xfrm>
            <a:off x="30480" y="1065659"/>
            <a:ext cx="294132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/>
              <a:t>Por momento não use nenhum editor de código, usaremos o Bloco de Notas. Entender o que se faz é extremamente necessário para descansar lá na frente</a:t>
            </a:r>
            <a:endParaRPr lang="pt-BR" sz="25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065659"/>
            <a:ext cx="9220200" cy="57923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7507"/>
            <a:ext cx="68751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5" dirty="0">
                <a:solidFill>
                  <a:srgbClr val="006FC0"/>
                </a:solidFill>
              </a:rPr>
              <a:t>Web</a:t>
            </a:r>
            <a:r>
              <a:rPr sz="4000" spc="-75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Internet</a:t>
            </a:r>
            <a:r>
              <a:rPr sz="4000" spc="-65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–</a:t>
            </a:r>
            <a:r>
              <a:rPr sz="4000" spc="-60" dirty="0">
                <a:solidFill>
                  <a:srgbClr val="006FC0"/>
                </a:solidFill>
              </a:rPr>
              <a:t> </a:t>
            </a:r>
            <a:r>
              <a:rPr sz="2400" spc="-20" dirty="0">
                <a:solidFill>
                  <a:srgbClr val="006FC0"/>
                </a:solidFill>
              </a:rPr>
              <a:t>Lista</a:t>
            </a:r>
            <a:r>
              <a:rPr sz="2400" spc="-50" dirty="0">
                <a:solidFill>
                  <a:srgbClr val="006FC0"/>
                </a:solidFill>
              </a:rPr>
              <a:t> </a:t>
            </a:r>
            <a:r>
              <a:rPr sz="2400" spc="-25" dirty="0">
                <a:solidFill>
                  <a:srgbClr val="006FC0"/>
                </a:solidFill>
              </a:rPr>
              <a:t>ordenada</a:t>
            </a:r>
            <a:r>
              <a:rPr sz="2400" spc="-45" dirty="0">
                <a:solidFill>
                  <a:srgbClr val="006FC0"/>
                </a:solidFill>
              </a:rPr>
              <a:t> </a:t>
            </a:r>
            <a:r>
              <a:rPr sz="2400" dirty="0">
                <a:solidFill>
                  <a:srgbClr val="006FC0"/>
                </a:solidFill>
              </a:rPr>
              <a:t>e</a:t>
            </a:r>
            <a:r>
              <a:rPr sz="2400" spc="-35" dirty="0">
                <a:solidFill>
                  <a:srgbClr val="006FC0"/>
                </a:solidFill>
              </a:rPr>
              <a:t> </a:t>
            </a:r>
            <a:r>
              <a:rPr sz="2400" spc="-15" dirty="0">
                <a:solidFill>
                  <a:srgbClr val="006FC0"/>
                </a:solidFill>
              </a:rPr>
              <a:t>não</a:t>
            </a:r>
            <a:r>
              <a:rPr sz="2400" spc="-45" dirty="0">
                <a:solidFill>
                  <a:srgbClr val="006FC0"/>
                </a:solidFill>
              </a:rPr>
              <a:t> </a:t>
            </a:r>
            <a:r>
              <a:rPr sz="2400" spc="-25" dirty="0">
                <a:solidFill>
                  <a:srgbClr val="006FC0"/>
                </a:solidFill>
              </a:rPr>
              <a:t>ordenada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56310" y="914400"/>
            <a:ext cx="10398125" cy="0"/>
          </a:xfrm>
          <a:custGeom>
            <a:avLst/>
            <a:gdLst/>
            <a:ahLst/>
            <a:cxnLst/>
            <a:rect l="l" t="t" r="r" b="b"/>
            <a:pathLst>
              <a:path w="10398125">
                <a:moveTo>
                  <a:pt x="0" y="0"/>
                </a:moveTo>
                <a:lnTo>
                  <a:pt x="10397871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59" y="1065659"/>
            <a:ext cx="11036394" cy="54054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7507"/>
            <a:ext cx="44526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5" dirty="0">
                <a:solidFill>
                  <a:srgbClr val="006FC0"/>
                </a:solidFill>
              </a:rPr>
              <a:t>Web</a:t>
            </a:r>
            <a:r>
              <a:rPr sz="4000" spc="-90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Internet</a:t>
            </a:r>
            <a:r>
              <a:rPr sz="4000" spc="-80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–</a:t>
            </a:r>
            <a:r>
              <a:rPr sz="4000" spc="-75" dirty="0">
                <a:solidFill>
                  <a:srgbClr val="006FC0"/>
                </a:solidFill>
              </a:rPr>
              <a:t> </a:t>
            </a:r>
            <a:r>
              <a:rPr sz="2800" spc="-30" dirty="0">
                <a:solidFill>
                  <a:srgbClr val="006FC0"/>
                </a:solidFill>
              </a:rPr>
              <a:t>Atributos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28877" y="914400"/>
            <a:ext cx="10398125" cy="0"/>
          </a:xfrm>
          <a:custGeom>
            <a:avLst/>
            <a:gdLst/>
            <a:ahLst/>
            <a:cxnLst/>
            <a:rect l="l" t="t" r="r" b="b"/>
            <a:pathLst>
              <a:path w="10398125">
                <a:moveTo>
                  <a:pt x="0" y="0"/>
                </a:moveTo>
                <a:lnTo>
                  <a:pt x="10397871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10972800" cy="58361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7507"/>
            <a:ext cx="44526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5" dirty="0">
                <a:solidFill>
                  <a:srgbClr val="006FC0"/>
                </a:solidFill>
              </a:rPr>
              <a:t>Web</a:t>
            </a:r>
            <a:r>
              <a:rPr sz="4000" spc="-90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Internet</a:t>
            </a:r>
            <a:r>
              <a:rPr sz="4000" spc="-80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–</a:t>
            </a:r>
            <a:r>
              <a:rPr sz="4000" spc="-75" dirty="0">
                <a:solidFill>
                  <a:srgbClr val="006FC0"/>
                </a:solidFill>
              </a:rPr>
              <a:t> </a:t>
            </a:r>
            <a:r>
              <a:rPr sz="2800" spc="-30" dirty="0">
                <a:solidFill>
                  <a:srgbClr val="006FC0"/>
                </a:solidFill>
              </a:rPr>
              <a:t>Atributos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28877" y="914400"/>
            <a:ext cx="10398125" cy="0"/>
          </a:xfrm>
          <a:custGeom>
            <a:avLst/>
            <a:gdLst/>
            <a:ahLst/>
            <a:cxnLst/>
            <a:rect l="l" t="t" r="r" b="b"/>
            <a:pathLst>
              <a:path w="10398125">
                <a:moveTo>
                  <a:pt x="0" y="0"/>
                </a:moveTo>
                <a:lnTo>
                  <a:pt x="10397871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1051347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7507"/>
            <a:ext cx="48247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5" dirty="0">
                <a:solidFill>
                  <a:srgbClr val="006FC0"/>
                </a:solidFill>
              </a:rPr>
              <a:t>Web</a:t>
            </a:r>
            <a:r>
              <a:rPr sz="4000" spc="-75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Internet</a:t>
            </a:r>
            <a:r>
              <a:rPr sz="4000" spc="-65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–</a:t>
            </a:r>
            <a:r>
              <a:rPr sz="4000" spc="-65" dirty="0">
                <a:solidFill>
                  <a:srgbClr val="006FC0"/>
                </a:solidFill>
              </a:rPr>
              <a:t> </a:t>
            </a:r>
            <a:r>
              <a:rPr sz="2800" spc="-30" dirty="0">
                <a:solidFill>
                  <a:srgbClr val="006FC0"/>
                </a:solidFill>
              </a:rPr>
              <a:t>Exercício</a:t>
            </a:r>
            <a:r>
              <a:rPr sz="2800" spc="-55" dirty="0">
                <a:solidFill>
                  <a:srgbClr val="006FC0"/>
                </a:solidFill>
              </a:rPr>
              <a:t> </a:t>
            </a:r>
            <a:r>
              <a:rPr sz="2800" spc="-15" dirty="0">
                <a:solidFill>
                  <a:srgbClr val="006FC0"/>
                </a:solidFill>
              </a:rPr>
              <a:t>01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28877" y="914400"/>
            <a:ext cx="10398125" cy="0"/>
          </a:xfrm>
          <a:custGeom>
            <a:avLst/>
            <a:gdLst/>
            <a:ahLst/>
            <a:cxnLst/>
            <a:rect l="l" t="t" r="r" b="b"/>
            <a:pathLst>
              <a:path w="10398125">
                <a:moveTo>
                  <a:pt x="0" y="0"/>
                </a:moveTo>
                <a:lnTo>
                  <a:pt x="10397871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7363" y="803605"/>
            <a:ext cx="10325100" cy="3065583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Aluno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deverá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criar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uma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página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HTML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com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códigos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aprendidos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até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momento.</a:t>
            </a:r>
            <a:endParaRPr sz="2000" dirty="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100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000" b="1" spc="-5" dirty="0">
                <a:latin typeface="Calibri"/>
                <a:cs typeface="Calibri"/>
              </a:rPr>
              <a:t>Criar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uma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página</a:t>
            </a:r>
            <a:r>
              <a:rPr sz="2000" b="1" spc="-10" dirty="0">
                <a:latin typeface="Calibri"/>
                <a:cs typeface="Calibri"/>
              </a:rPr>
              <a:t> padrão;</a:t>
            </a:r>
            <a:endParaRPr sz="2000" dirty="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100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000" b="1" spc="-10" dirty="0" err="1">
                <a:latin typeface="Calibri"/>
                <a:cs typeface="Calibri"/>
              </a:rPr>
              <a:t>Acrescentar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 smtClean="0">
                <a:latin typeface="Calibri"/>
                <a:cs typeface="Calibri"/>
              </a:rPr>
              <a:t>u</a:t>
            </a:r>
            <a:r>
              <a:rPr lang="pt-BR" sz="2000" b="1" spc="-5" dirty="0" smtClean="0">
                <a:latin typeface="Calibri"/>
                <a:cs typeface="Calibri"/>
              </a:rPr>
              <a:t>m</a:t>
            </a:r>
            <a:r>
              <a:rPr sz="2000" b="1" spc="-5" dirty="0" smtClean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título</a:t>
            </a:r>
            <a:r>
              <a:rPr sz="2000" b="1" spc="-15" dirty="0">
                <a:latin typeface="Calibri"/>
                <a:cs typeface="Calibri"/>
              </a:rPr>
              <a:t> para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sua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página;</a:t>
            </a:r>
            <a:endParaRPr sz="2000" dirty="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100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lang="pt-BR" sz="2000" b="1" spc="-5" dirty="0" smtClean="0">
                <a:latin typeface="Calibri"/>
                <a:cs typeface="Calibri"/>
              </a:rPr>
              <a:t>Inserir um link para redirecionar até outra página</a:t>
            </a:r>
          </a:p>
          <a:p>
            <a:pPr marL="927100" lvl="1" indent="-457834">
              <a:lnSpc>
                <a:spcPct val="100000"/>
              </a:lnSpc>
              <a:spcBef>
                <a:spcPts val="100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000" b="1" spc="-5" dirty="0" err="1" smtClean="0">
                <a:latin typeface="Calibri"/>
                <a:cs typeface="Calibri"/>
              </a:rPr>
              <a:t>Usar</a:t>
            </a:r>
            <a:r>
              <a:rPr sz="2000" b="1" spc="-15" dirty="0" smtClean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dois títulos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diferentes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100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000" b="1" spc="-25" dirty="0" err="1" smtClean="0">
                <a:latin typeface="Calibri"/>
                <a:cs typeface="Calibri"/>
              </a:rPr>
              <a:t>Gravar</a:t>
            </a:r>
            <a:r>
              <a:rPr sz="2000" b="1" spc="20" dirty="0" smtClean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 err="1">
                <a:latin typeface="Calibri"/>
                <a:cs typeface="Calibri"/>
              </a:rPr>
              <a:t>página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 err="1" smtClean="0">
                <a:latin typeface="Calibri"/>
                <a:cs typeface="Calibri"/>
              </a:rPr>
              <a:t>em</a:t>
            </a:r>
            <a:r>
              <a:rPr lang="pt-BR" sz="2000" b="1" spc="-5" dirty="0" smtClean="0">
                <a:latin typeface="Calibri"/>
                <a:cs typeface="Calibri"/>
              </a:rPr>
              <a:t> um diretório e salvar para aulas futuras</a:t>
            </a:r>
            <a:r>
              <a:rPr sz="2000" b="1" spc="-5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1000"/>
              </a:spcBef>
              <a:buAutoNum type="alphaLcParenR"/>
              <a:tabLst>
                <a:tab pos="927100" algn="l"/>
                <a:tab pos="927735" algn="l"/>
              </a:tabLst>
            </a:pPr>
            <a:r>
              <a:rPr sz="2000" b="1" spc="-10" dirty="0">
                <a:latin typeface="Calibri"/>
                <a:cs typeface="Calibri"/>
              </a:rPr>
              <a:t>Exemplo: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Ex01-</a:t>
            </a:r>
            <a:r>
              <a:rPr lang="pt-BR" sz="20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Aula01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5770"/>
            <a:ext cx="52400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80" dirty="0">
                <a:solidFill>
                  <a:srgbClr val="006FC0"/>
                </a:solidFill>
              </a:rPr>
              <a:t>Web</a:t>
            </a:r>
            <a:r>
              <a:rPr sz="4000" spc="-85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Internet</a:t>
            </a:r>
            <a:r>
              <a:rPr sz="4000" spc="-80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–</a:t>
            </a:r>
            <a:r>
              <a:rPr sz="4000" spc="-75" dirty="0">
                <a:solidFill>
                  <a:srgbClr val="006FC0"/>
                </a:solidFill>
              </a:rPr>
              <a:t> </a:t>
            </a:r>
            <a:r>
              <a:rPr sz="2800" spc="-20" dirty="0">
                <a:solidFill>
                  <a:srgbClr val="006FC0"/>
                </a:solidFill>
              </a:rPr>
              <a:t>Definição</a:t>
            </a:r>
            <a:r>
              <a:rPr sz="2800" spc="-60" dirty="0">
                <a:solidFill>
                  <a:srgbClr val="006FC0"/>
                </a:solidFill>
              </a:rPr>
              <a:t> </a:t>
            </a:r>
            <a:r>
              <a:rPr sz="2800" spc="-25" dirty="0">
                <a:solidFill>
                  <a:srgbClr val="006FC0"/>
                </a:solidFill>
              </a:rPr>
              <a:t>Html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6939" y="1802384"/>
            <a:ext cx="10187940" cy="40646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HTML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, </a:t>
            </a:r>
            <a:r>
              <a:rPr sz="2400" b="1" spc="-30" dirty="0">
                <a:latin typeface="Calibri"/>
                <a:cs typeface="Calibri"/>
              </a:rPr>
              <a:t>HyperText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Markup</a:t>
            </a:r>
            <a:r>
              <a:rPr sz="2400" b="1" spc="-5" dirty="0">
                <a:latin typeface="Calibri"/>
                <a:cs typeface="Calibri"/>
              </a:rPr>
              <a:t> Language, fornece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estrutura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conteúdo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significado,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definindo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esse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conteúdo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como,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por</a:t>
            </a:r>
            <a:r>
              <a:rPr sz="2400" b="1" spc="-20" dirty="0">
                <a:latin typeface="Calibri"/>
                <a:cs typeface="Calibri"/>
              </a:rPr>
              <a:t> exemplo,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títulos,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parágrafos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ou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imagens.</a:t>
            </a:r>
            <a:endParaRPr sz="2400">
              <a:latin typeface="Calibri"/>
              <a:cs typeface="Calibri"/>
            </a:endParaRPr>
          </a:p>
          <a:p>
            <a:pPr marL="241300" marR="66675" indent="-228600">
              <a:lnSpc>
                <a:spcPts val="259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CSS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, ou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Cascading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Style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Sheets,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é uma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linguagem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de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apresentação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criada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para </a:t>
            </a:r>
            <a:r>
              <a:rPr sz="2400" b="1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definir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estilo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da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aparência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conteúdo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usando,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por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exemplo,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fontes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ou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cores.</a:t>
            </a:r>
            <a:endParaRPr sz="2400">
              <a:latin typeface="Calibri"/>
              <a:cs typeface="Calibri"/>
            </a:endParaRPr>
          </a:p>
          <a:p>
            <a:pPr marL="241300" marR="283845" indent="-228600">
              <a:lnSpc>
                <a:spcPts val="259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As duas </a:t>
            </a:r>
            <a:r>
              <a:rPr sz="2400" b="1" spc="-5" dirty="0">
                <a:latin typeface="Calibri"/>
                <a:cs typeface="Calibri"/>
              </a:rPr>
              <a:t>linguagens </a:t>
            </a:r>
            <a:r>
              <a:rPr sz="2400" b="1" dirty="0">
                <a:latin typeface="Calibri"/>
                <a:cs typeface="Calibri"/>
              </a:rPr>
              <a:t>- HTML e </a:t>
            </a:r>
            <a:r>
              <a:rPr sz="2400" b="1" spc="-5" dirty="0">
                <a:latin typeface="Calibri"/>
                <a:cs typeface="Calibri"/>
              </a:rPr>
              <a:t>CSS </a:t>
            </a:r>
            <a:r>
              <a:rPr sz="2400" b="1" dirty="0">
                <a:latin typeface="Calibri"/>
                <a:cs typeface="Calibri"/>
              </a:rPr>
              <a:t>- são </a:t>
            </a:r>
            <a:r>
              <a:rPr sz="2400" b="1" spc="-10" dirty="0">
                <a:latin typeface="Calibri"/>
                <a:cs typeface="Calibri"/>
              </a:rPr>
              <a:t>independentes </a:t>
            </a:r>
            <a:r>
              <a:rPr sz="2400" b="1" dirty="0">
                <a:latin typeface="Calibri"/>
                <a:cs typeface="Calibri"/>
              </a:rPr>
              <a:t>uma da </a:t>
            </a:r>
            <a:r>
              <a:rPr sz="2400" b="1" spc="-10" dirty="0">
                <a:latin typeface="Calibri"/>
                <a:cs typeface="Calibri"/>
              </a:rPr>
              <a:t>outra </a:t>
            </a:r>
            <a:r>
              <a:rPr sz="2400" b="1" dirty="0">
                <a:latin typeface="Calibri"/>
                <a:cs typeface="Calibri"/>
              </a:rPr>
              <a:t>e </a:t>
            </a:r>
            <a:r>
              <a:rPr sz="2400" b="1" spc="-10" dirty="0">
                <a:latin typeface="Calibri"/>
                <a:cs typeface="Calibri"/>
              </a:rPr>
              <a:t>devem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permanecer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assim.</a:t>
            </a:r>
            <a:endParaRPr sz="2400">
              <a:latin typeface="Calibri"/>
              <a:cs typeface="Calibri"/>
            </a:endParaRPr>
          </a:p>
          <a:p>
            <a:pPr marL="241300" marR="66675" indent="-228600">
              <a:lnSpc>
                <a:spcPct val="9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CSS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não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deve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ser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escrito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dentro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de um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documento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HTML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vice-versa.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Como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regra,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HTML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sempre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representará</a:t>
            </a:r>
            <a:r>
              <a:rPr sz="24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conteúdo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e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CSS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sempre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representará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b="1" spc="-5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aparência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desse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conteúdo.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6310" y="1468374"/>
            <a:ext cx="10398125" cy="0"/>
          </a:xfrm>
          <a:custGeom>
            <a:avLst/>
            <a:gdLst/>
            <a:ahLst/>
            <a:cxnLst/>
            <a:rect l="l" t="t" r="r" b="b"/>
            <a:pathLst>
              <a:path w="10398125">
                <a:moveTo>
                  <a:pt x="0" y="0"/>
                </a:moveTo>
                <a:lnTo>
                  <a:pt x="10397871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5770"/>
            <a:ext cx="62147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80" dirty="0">
                <a:solidFill>
                  <a:srgbClr val="006FC0"/>
                </a:solidFill>
              </a:rPr>
              <a:t>Web</a:t>
            </a:r>
            <a:r>
              <a:rPr sz="4000" spc="-70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Internet</a:t>
            </a:r>
            <a:r>
              <a:rPr sz="4000" spc="-70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–</a:t>
            </a:r>
            <a:r>
              <a:rPr sz="4000" spc="-65" dirty="0">
                <a:solidFill>
                  <a:srgbClr val="006FC0"/>
                </a:solidFill>
              </a:rPr>
              <a:t> </a:t>
            </a:r>
            <a:r>
              <a:rPr sz="2800" spc="-30" dirty="0" err="1">
                <a:solidFill>
                  <a:srgbClr val="006FC0"/>
                </a:solidFill>
              </a:rPr>
              <a:t>Instalação</a:t>
            </a:r>
            <a:r>
              <a:rPr sz="2800" spc="-60" dirty="0">
                <a:solidFill>
                  <a:srgbClr val="006FC0"/>
                </a:solidFill>
              </a:rPr>
              <a:t> </a:t>
            </a:r>
            <a:r>
              <a:rPr sz="2800" spc="-15" dirty="0" smtClean="0">
                <a:solidFill>
                  <a:srgbClr val="006FC0"/>
                </a:solidFill>
              </a:rPr>
              <a:t>d</a:t>
            </a:r>
            <a:r>
              <a:rPr lang="pt-BR" sz="2800" spc="-15" dirty="0" smtClean="0">
                <a:solidFill>
                  <a:srgbClr val="006FC0"/>
                </a:solidFill>
              </a:rPr>
              <a:t>o Editor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3873"/>
            <a:ext cx="10146665" cy="5262338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Uma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página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HTML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é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um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documentos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texto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simples.</a:t>
            </a:r>
            <a:endParaRPr sz="2000" dirty="0">
              <a:latin typeface="Calibri"/>
              <a:cs typeface="Calibri"/>
            </a:endParaRPr>
          </a:p>
          <a:p>
            <a:pPr marL="241300" marR="291465" indent="-228600">
              <a:lnSpc>
                <a:spcPts val="2380"/>
              </a:lnSpc>
              <a:spcBef>
                <a:spcPts val="103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Ela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pode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ser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produzida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com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qualquer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editor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texto.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caso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utilizaremos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o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Editor </a:t>
            </a:r>
            <a:r>
              <a:rPr sz="2000" b="1" spc="-4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Sublime.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Ver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link: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  <a:hlinkClick r:id="rId2"/>
              </a:rPr>
              <a:t>https://</a:t>
            </a:r>
            <a:r>
              <a:rPr sz="2000" b="1" u="heavy" spc="-1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  <a:hlinkClick r:id="rId2"/>
              </a:rPr>
              <a:t>www.sublimetext.com/</a:t>
            </a:r>
            <a:endParaRPr lang="pt-BR" sz="2000" b="1" u="heavy" spc="-15" dirty="0" smtClean="0">
              <a:solidFill>
                <a:srgbClr val="FF0000"/>
              </a:solidFill>
              <a:uFill>
                <a:solidFill>
                  <a:srgbClr val="FF0000"/>
                </a:solidFill>
              </a:uFill>
              <a:cs typeface="Calibri"/>
            </a:endParaRPr>
          </a:p>
          <a:p>
            <a:pPr marL="241300" marR="291465" indent="-228600">
              <a:lnSpc>
                <a:spcPts val="2380"/>
              </a:lnSpc>
              <a:spcBef>
                <a:spcPts val="1030"/>
              </a:spcBef>
              <a:buFont typeface="Wingdings"/>
              <a:buChar char=""/>
              <a:tabLst>
                <a:tab pos="241300" algn="l"/>
              </a:tabLst>
            </a:pPr>
            <a:r>
              <a:rPr lang="pt-BR" sz="2000" b="1" spc="-1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Calibri"/>
              </a:rPr>
              <a:t>                                 </a:t>
            </a:r>
            <a:r>
              <a:rPr lang="pt-BR" sz="2000" b="1" u="heavy" spc="-1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Calibri"/>
                <a:hlinkClick r:id="rId3"/>
              </a:rPr>
              <a:t>https</a:t>
            </a:r>
            <a:r>
              <a:rPr lang="pt-BR" sz="20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Calibri"/>
                <a:hlinkClick r:id="rId3"/>
              </a:rPr>
              <a:t>://notepad-plus-plus.org/downloads</a:t>
            </a:r>
            <a:r>
              <a:rPr lang="pt-BR" sz="2000" b="1" u="heavy" spc="-1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Calibri"/>
                <a:hlinkClick r:id="rId3"/>
              </a:rPr>
              <a:t>/</a:t>
            </a:r>
            <a:endParaRPr lang="pt-BR" sz="2000" b="1" u="heavy" spc="-15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Calibri"/>
              <a:cs typeface="Calibri"/>
            </a:endParaRPr>
          </a:p>
          <a:p>
            <a:pPr marL="241300" marR="291465" indent="-228600">
              <a:lnSpc>
                <a:spcPts val="2380"/>
              </a:lnSpc>
              <a:spcBef>
                <a:spcPts val="1030"/>
              </a:spcBef>
              <a:buFont typeface="Wingdings"/>
              <a:buChar char=""/>
              <a:tabLst>
                <a:tab pos="241300" algn="l"/>
              </a:tabLst>
            </a:pPr>
            <a:r>
              <a:rPr lang="pt-BR" sz="2000" b="1" spc="-1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Calibri"/>
              </a:rPr>
              <a:t>                                 </a:t>
            </a:r>
            <a:r>
              <a:rPr lang="pt-BR" sz="2000" b="1" u="heavy" spc="-1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Calibri"/>
                <a:hlinkClick r:id="rId4"/>
              </a:rPr>
              <a:t>https</a:t>
            </a:r>
            <a:r>
              <a:rPr lang="pt-BR" sz="20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Calibri"/>
                <a:hlinkClick r:id="rId4"/>
              </a:rPr>
              <a:t>://brackets.io</a:t>
            </a:r>
            <a:r>
              <a:rPr lang="pt-BR" sz="2000" b="1" u="heavy" spc="-1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Calibri"/>
                <a:hlinkClick r:id="rId4"/>
              </a:rPr>
              <a:t>/</a:t>
            </a:r>
            <a:endParaRPr lang="pt-BR" sz="2000" b="1" u="heavy" spc="-15" dirty="0" smtClean="0">
              <a:solidFill>
                <a:srgbClr val="FF0000"/>
              </a:solidFill>
              <a:uFill>
                <a:solidFill>
                  <a:srgbClr val="FF0000"/>
                </a:solidFill>
              </a:uFill>
              <a:cs typeface="Calibri"/>
            </a:endParaRPr>
          </a:p>
          <a:p>
            <a:pPr marL="241300" marR="291465" indent="-228600">
              <a:lnSpc>
                <a:spcPts val="2380"/>
              </a:lnSpc>
              <a:spcBef>
                <a:spcPts val="1030"/>
              </a:spcBef>
              <a:buFont typeface="Wingdings"/>
              <a:buChar char=""/>
              <a:tabLst>
                <a:tab pos="241300" algn="l"/>
              </a:tabLst>
            </a:pPr>
            <a:r>
              <a:rPr lang="pt-BR" sz="2000" b="1" spc="-1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Calibri"/>
              </a:rPr>
              <a:t>                                 </a:t>
            </a:r>
            <a:r>
              <a:rPr lang="pt-BR" sz="2000" b="1" u="heavy" spc="-1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Calibri"/>
                <a:hlinkClick r:id="rId5"/>
              </a:rPr>
              <a:t>https</a:t>
            </a:r>
            <a:r>
              <a:rPr lang="pt-BR" sz="20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Calibri"/>
                <a:hlinkClick r:id="rId5"/>
              </a:rPr>
              <a:t>://code.visualstudio.com</a:t>
            </a:r>
            <a:r>
              <a:rPr lang="pt-BR" sz="2000" b="1" u="heavy" spc="-1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Calibri"/>
                <a:hlinkClick r:id="rId5"/>
              </a:rPr>
              <a:t>/</a:t>
            </a:r>
            <a:r>
              <a:rPr lang="pt-BR" sz="2000" b="1" u="heavy" spc="-1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            </a:t>
            </a:r>
            <a:endParaRPr sz="2000" dirty="0">
              <a:latin typeface="Calibri"/>
              <a:cs typeface="Calibri"/>
            </a:endParaRPr>
          </a:p>
          <a:p>
            <a:pPr marL="241300" marR="268605" indent="-228600">
              <a:lnSpc>
                <a:spcPts val="2380"/>
              </a:lnSpc>
              <a:spcBef>
                <a:spcPts val="103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dirty="0" smtClean="0">
                <a:latin typeface="Calibri"/>
                <a:cs typeface="Calibri"/>
              </a:rPr>
              <a:t>As </a:t>
            </a:r>
            <a:r>
              <a:rPr sz="2000" b="1" dirty="0">
                <a:latin typeface="Calibri"/>
                <a:cs typeface="Calibri"/>
              </a:rPr>
              <a:t>páginas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Web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contêm</a:t>
            </a:r>
            <a:r>
              <a:rPr sz="2000" b="1" dirty="0">
                <a:latin typeface="Calibri"/>
                <a:cs typeface="Calibri"/>
              </a:rPr>
              <a:t> algumas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marcas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especiais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para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determinar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papel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 </a:t>
            </a:r>
            <a:r>
              <a:rPr sz="2000" b="1" spc="-5" dirty="0">
                <a:latin typeface="Calibri"/>
                <a:cs typeface="Calibri"/>
              </a:rPr>
              <a:t>cada </a:t>
            </a:r>
            <a:r>
              <a:rPr sz="2000" b="1" spc="-4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elemento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dentro</a:t>
            </a:r>
            <a:r>
              <a:rPr sz="2000" b="1" dirty="0">
                <a:latin typeface="Calibri"/>
                <a:cs typeface="Calibri"/>
              </a:rPr>
              <a:t> do </a:t>
            </a:r>
            <a:r>
              <a:rPr sz="2000" b="1" spc="-20" dirty="0">
                <a:latin typeface="Calibri"/>
                <a:cs typeface="Calibri"/>
              </a:rPr>
              <a:t>texto.</a:t>
            </a:r>
            <a:endParaRPr sz="2000" dirty="0">
              <a:latin typeface="Calibri"/>
              <a:cs typeface="Calibri"/>
            </a:endParaRPr>
          </a:p>
          <a:p>
            <a:pPr marL="241300" marR="1701800" indent="-241300">
              <a:lnSpc>
                <a:spcPts val="3370"/>
              </a:lnSpc>
              <a:spcBef>
                <a:spcPts val="204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Alguns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elementos</a:t>
            </a:r>
            <a:r>
              <a:rPr sz="20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são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marcados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como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títulos,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outros</a:t>
            </a:r>
            <a:r>
              <a:rPr sz="20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como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parágrafos. </a:t>
            </a:r>
            <a:r>
              <a:rPr sz="2000" b="1" spc="-4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Por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Exemplo: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&lt;title&gt;Primeira</a:t>
            </a:r>
            <a:r>
              <a:rPr sz="20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Página&lt;/title&gt;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ou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&lt;p&gt;Eu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estou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bem.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&lt;p&gt;</a:t>
            </a:r>
            <a:endParaRPr sz="2000" dirty="0">
              <a:latin typeface="Calibri"/>
              <a:cs typeface="Calibri"/>
            </a:endParaRPr>
          </a:p>
          <a:p>
            <a:pPr marL="241300" marR="566420" indent="-228600">
              <a:lnSpc>
                <a:spcPts val="2380"/>
              </a:lnSpc>
              <a:spcBef>
                <a:spcPts val="80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Essas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marcas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são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chamadas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&lt;tags&gt;</a:t>
            </a:r>
            <a:r>
              <a:rPr sz="2000" b="1" dirty="0">
                <a:latin typeface="Calibri"/>
                <a:cs typeface="Calibri"/>
              </a:rPr>
              <a:t> 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estão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especificadas </a:t>
            </a:r>
            <a:r>
              <a:rPr sz="2000" b="1" spc="-10" dirty="0">
                <a:latin typeface="Calibri"/>
                <a:cs typeface="Calibri"/>
              </a:rPr>
              <a:t>dentro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linguagem </a:t>
            </a:r>
            <a:r>
              <a:rPr sz="2000" b="1" spc="-48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utilizada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para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criar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 </a:t>
            </a:r>
            <a:r>
              <a:rPr sz="2000" b="1" spc="-5" dirty="0">
                <a:latin typeface="Calibri"/>
                <a:cs typeface="Calibri"/>
              </a:rPr>
              <a:t>páginas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html.</a:t>
            </a:r>
            <a:endParaRPr sz="20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380"/>
              </a:lnSpc>
              <a:spcBef>
                <a:spcPts val="994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código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HTML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é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compostos</a:t>
            </a:r>
            <a:r>
              <a:rPr sz="20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por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FF0000"/>
                </a:solidFill>
                <a:latin typeface="Calibri"/>
                <a:cs typeface="Calibri"/>
              </a:rPr>
              <a:t>TAGs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(etiquetas)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que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servem</a:t>
            </a:r>
            <a:r>
              <a:rPr sz="20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como</a:t>
            </a:r>
            <a:r>
              <a:rPr sz="20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comandos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para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 </a:t>
            </a:r>
            <a:r>
              <a:rPr sz="2000" b="1" spc="-4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código.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6310" y="1468374"/>
            <a:ext cx="10398125" cy="0"/>
          </a:xfrm>
          <a:custGeom>
            <a:avLst/>
            <a:gdLst/>
            <a:ahLst/>
            <a:cxnLst/>
            <a:rect l="l" t="t" r="r" b="b"/>
            <a:pathLst>
              <a:path w="10398125">
                <a:moveTo>
                  <a:pt x="0" y="0"/>
                </a:moveTo>
                <a:lnTo>
                  <a:pt x="10397871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5770"/>
            <a:ext cx="68548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80" dirty="0">
                <a:solidFill>
                  <a:srgbClr val="006FC0"/>
                </a:solidFill>
              </a:rPr>
              <a:t>Web</a:t>
            </a:r>
            <a:r>
              <a:rPr sz="4000" spc="-75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Internet</a:t>
            </a:r>
            <a:r>
              <a:rPr sz="4000" spc="-70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–</a:t>
            </a:r>
            <a:r>
              <a:rPr sz="4000" spc="-70" dirty="0">
                <a:solidFill>
                  <a:srgbClr val="006FC0"/>
                </a:solidFill>
              </a:rPr>
              <a:t> </a:t>
            </a:r>
            <a:r>
              <a:rPr sz="2800" spc="-65" dirty="0">
                <a:solidFill>
                  <a:srgbClr val="006FC0"/>
                </a:solidFill>
              </a:rPr>
              <a:t>Browser,</a:t>
            </a:r>
            <a:r>
              <a:rPr sz="2800" spc="-35" dirty="0">
                <a:solidFill>
                  <a:srgbClr val="006FC0"/>
                </a:solidFill>
              </a:rPr>
              <a:t> </a:t>
            </a:r>
            <a:r>
              <a:rPr sz="2800" spc="-75" dirty="0">
                <a:solidFill>
                  <a:srgbClr val="006FC0"/>
                </a:solidFill>
              </a:rPr>
              <a:t>Tags</a:t>
            </a:r>
            <a:r>
              <a:rPr sz="2800" spc="-45" dirty="0">
                <a:solidFill>
                  <a:srgbClr val="006FC0"/>
                </a:solidFill>
              </a:rPr>
              <a:t> </a:t>
            </a:r>
            <a:r>
              <a:rPr sz="2800" dirty="0">
                <a:solidFill>
                  <a:srgbClr val="006FC0"/>
                </a:solidFill>
              </a:rPr>
              <a:t>e</a:t>
            </a:r>
            <a:r>
              <a:rPr sz="2800" spc="-40" dirty="0">
                <a:solidFill>
                  <a:srgbClr val="006FC0"/>
                </a:solidFill>
              </a:rPr>
              <a:t> </a:t>
            </a:r>
            <a:r>
              <a:rPr sz="2800" spc="-30" dirty="0">
                <a:solidFill>
                  <a:srgbClr val="006FC0"/>
                </a:solidFill>
              </a:rPr>
              <a:t>Elementos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7509" y="1500886"/>
            <a:ext cx="7219950" cy="524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84530" indent="-228600">
              <a:lnSpc>
                <a:spcPct val="12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  <a:tab pos="2214245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Cada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TAG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informa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ao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Browser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(Chrome, Explore,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Mozila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Edge)	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como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ele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deverá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formatar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texto.</a:t>
            </a:r>
            <a:endParaRPr sz="2400" dirty="0">
              <a:latin typeface="Calibri"/>
              <a:cs typeface="Calibri"/>
            </a:endParaRPr>
          </a:p>
          <a:p>
            <a:pPr marL="241300" marR="127635" indent="-228600">
              <a:lnSpc>
                <a:spcPct val="120000"/>
              </a:lnSpc>
              <a:spcBef>
                <a:spcPts val="100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As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Tags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são </a:t>
            </a:r>
            <a:r>
              <a:rPr sz="2400" b="1" spc="-10" dirty="0">
                <a:latin typeface="Calibri"/>
                <a:cs typeface="Calibri"/>
              </a:rPr>
              <a:t>códigos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que </a:t>
            </a:r>
            <a:r>
              <a:rPr sz="2400" b="1" spc="-10" dirty="0">
                <a:latin typeface="Calibri"/>
                <a:cs typeface="Calibri"/>
              </a:rPr>
              <a:t>devem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estar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dentro</a:t>
            </a:r>
            <a:r>
              <a:rPr sz="2400" b="1" dirty="0">
                <a:latin typeface="Calibri"/>
                <a:cs typeface="Calibri"/>
              </a:rPr>
              <a:t> dos </a:t>
            </a:r>
            <a:r>
              <a:rPr sz="2400" b="1" spc="-5" dirty="0">
                <a:latin typeface="Calibri"/>
                <a:cs typeface="Calibri"/>
              </a:rPr>
              <a:t>sinais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 </a:t>
            </a:r>
            <a:r>
              <a:rPr sz="2400" b="1" spc="-5" dirty="0">
                <a:latin typeface="Calibri"/>
                <a:cs typeface="Calibri"/>
              </a:rPr>
              <a:t>menor </a:t>
            </a:r>
            <a:r>
              <a:rPr sz="2400" b="1" dirty="0">
                <a:latin typeface="Calibri"/>
                <a:cs typeface="Calibri"/>
              </a:rPr>
              <a:t>que (&lt;) e </a:t>
            </a:r>
            <a:r>
              <a:rPr sz="2400" b="1" spc="-5" dirty="0">
                <a:latin typeface="Calibri"/>
                <a:cs typeface="Calibri"/>
              </a:rPr>
              <a:t>maior </a:t>
            </a:r>
            <a:r>
              <a:rPr sz="2400" b="1" dirty="0">
                <a:latin typeface="Calibri"/>
                <a:cs typeface="Calibri"/>
              </a:rPr>
              <a:t>que (&gt;). Elas podem ser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únicos </a:t>
            </a:r>
            <a:r>
              <a:rPr sz="2400" b="1" dirty="0">
                <a:latin typeface="Calibri"/>
                <a:cs typeface="Calibri"/>
              </a:rPr>
              <a:t>ou duplos, </a:t>
            </a:r>
            <a:r>
              <a:rPr sz="2400" b="1" spc="-10" dirty="0">
                <a:latin typeface="Calibri"/>
                <a:cs typeface="Calibri"/>
              </a:rPr>
              <a:t>com </a:t>
            </a:r>
            <a:r>
              <a:rPr sz="2400" b="1" spc="-5" dirty="0">
                <a:latin typeface="Calibri"/>
                <a:cs typeface="Calibri"/>
              </a:rPr>
              <a:t>início </a:t>
            </a:r>
            <a:r>
              <a:rPr sz="2400" b="1" dirty="0">
                <a:latin typeface="Calibri"/>
                <a:cs typeface="Calibri"/>
              </a:rPr>
              <a:t>e </a:t>
            </a:r>
            <a:r>
              <a:rPr sz="2400" b="1" spc="-5" dirty="0">
                <a:latin typeface="Calibri"/>
                <a:cs typeface="Calibri"/>
              </a:rPr>
              <a:t>fim. </a:t>
            </a:r>
            <a:r>
              <a:rPr sz="2400" b="1" spc="-10" dirty="0">
                <a:latin typeface="Calibri"/>
                <a:cs typeface="Calibri"/>
              </a:rPr>
              <a:t>Exemplos: </a:t>
            </a:r>
            <a:r>
              <a:rPr sz="2400" b="1" spc="-75" dirty="0">
                <a:latin typeface="Calibri"/>
                <a:cs typeface="Calibri"/>
              </a:rPr>
              <a:t>TAG 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único: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&lt;br </a:t>
            </a:r>
            <a:r>
              <a:rPr sz="2400" b="1" dirty="0">
                <a:latin typeface="Calibri"/>
                <a:cs typeface="Calibri"/>
              </a:rPr>
              <a:t>/&gt; 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75" dirty="0">
                <a:latin typeface="Calibri"/>
                <a:cs typeface="Calibri"/>
              </a:rPr>
              <a:t>TAG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duplo: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&lt;p&gt;....&lt;/p&gt;.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maioria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das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TAGS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da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página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HTML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precisam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ser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abertas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 depois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fechadas: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&lt; &gt;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(abre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tag)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 &lt; /&gt;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(fecha </a:t>
            </a:r>
            <a:r>
              <a:rPr sz="2400" b="1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tag)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Exemplo: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&lt;html&gt;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...conteúdo...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&lt;/html&gt;.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3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As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Tags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podem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ser </a:t>
            </a:r>
            <a:r>
              <a:rPr sz="2400" b="1" spc="-5" dirty="0">
                <a:latin typeface="Calibri"/>
                <a:cs typeface="Calibri"/>
              </a:rPr>
              <a:t>únicos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ou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duplos, </a:t>
            </a:r>
            <a:r>
              <a:rPr sz="2400" b="1" spc="-10" dirty="0">
                <a:latin typeface="Calibri"/>
                <a:cs typeface="Calibri"/>
              </a:rPr>
              <a:t>com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início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 fim.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b="1" spc="-10" dirty="0">
                <a:latin typeface="Calibri"/>
                <a:cs typeface="Calibri"/>
              </a:rPr>
              <a:t>Exemplos: </a:t>
            </a:r>
            <a:r>
              <a:rPr sz="2400" b="1" spc="-65" dirty="0">
                <a:latin typeface="Calibri"/>
                <a:cs typeface="Calibri"/>
              </a:rPr>
              <a:t>Tag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único: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&lt;br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/&gt;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75" dirty="0">
                <a:latin typeface="Calibri"/>
                <a:cs typeface="Calibri"/>
              </a:rPr>
              <a:t>TAG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duplo: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&lt;p&gt;....&lt;/p&gt;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6310" y="1468374"/>
            <a:ext cx="10398125" cy="0"/>
          </a:xfrm>
          <a:custGeom>
            <a:avLst/>
            <a:gdLst/>
            <a:ahLst/>
            <a:cxnLst/>
            <a:rect l="l" t="t" r="r" b="b"/>
            <a:pathLst>
              <a:path w="10398125">
                <a:moveTo>
                  <a:pt x="0" y="0"/>
                </a:moveTo>
                <a:lnTo>
                  <a:pt x="10397871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1175" y="2430752"/>
            <a:ext cx="4207127" cy="3097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5770"/>
            <a:ext cx="67398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80" dirty="0">
                <a:solidFill>
                  <a:srgbClr val="006FC0"/>
                </a:solidFill>
              </a:rPr>
              <a:t>Web</a:t>
            </a:r>
            <a:r>
              <a:rPr sz="4000" spc="-70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Internet</a:t>
            </a:r>
            <a:r>
              <a:rPr sz="4000" spc="-65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–</a:t>
            </a:r>
            <a:r>
              <a:rPr sz="4000" spc="-60" dirty="0">
                <a:solidFill>
                  <a:srgbClr val="006FC0"/>
                </a:solidFill>
              </a:rPr>
              <a:t> </a:t>
            </a:r>
            <a:r>
              <a:rPr sz="2800" spc="-35" dirty="0">
                <a:solidFill>
                  <a:srgbClr val="006FC0"/>
                </a:solidFill>
              </a:rPr>
              <a:t>Estrutura</a:t>
            </a:r>
            <a:r>
              <a:rPr sz="2800" spc="-60" dirty="0">
                <a:solidFill>
                  <a:srgbClr val="006FC0"/>
                </a:solidFill>
              </a:rPr>
              <a:t> </a:t>
            </a:r>
            <a:r>
              <a:rPr sz="2800" spc="-25" dirty="0">
                <a:solidFill>
                  <a:srgbClr val="006FC0"/>
                </a:solidFill>
              </a:rPr>
              <a:t>Básica</a:t>
            </a:r>
            <a:r>
              <a:rPr sz="2800" spc="-45" dirty="0">
                <a:solidFill>
                  <a:srgbClr val="006FC0"/>
                </a:solidFill>
              </a:rPr>
              <a:t> </a:t>
            </a:r>
            <a:r>
              <a:rPr sz="2800" spc="-15" dirty="0">
                <a:solidFill>
                  <a:srgbClr val="006FC0"/>
                </a:solidFill>
              </a:rPr>
              <a:t>de</a:t>
            </a:r>
            <a:r>
              <a:rPr sz="2800" spc="-40" dirty="0">
                <a:solidFill>
                  <a:srgbClr val="006FC0"/>
                </a:solidFill>
              </a:rPr>
              <a:t> </a:t>
            </a:r>
            <a:r>
              <a:rPr sz="2800" spc="-25" dirty="0">
                <a:solidFill>
                  <a:srgbClr val="006FC0"/>
                </a:solidFill>
              </a:rPr>
              <a:t>HTML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6939" y="1407449"/>
            <a:ext cx="6236970" cy="504190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Estrutura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um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doc.html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 spc="-5" dirty="0">
                <a:latin typeface="Calibri"/>
                <a:cs typeface="Calibri"/>
              </a:rPr>
              <a:t>&lt;!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DOCTYPE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html&gt;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b="1" spc="-10" dirty="0">
                <a:latin typeface="Calibri"/>
                <a:cs typeface="Calibri"/>
              </a:rPr>
              <a:t>&lt;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html</a:t>
            </a:r>
            <a:r>
              <a:rPr sz="2400" b="1" spc="-10" dirty="0"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94"/>
              </a:spcBef>
            </a:pPr>
            <a:r>
              <a:rPr sz="2400" b="1" spc="-5" dirty="0">
                <a:latin typeface="Calibri"/>
                <a:cs typeface="Calibri"/>
              </a:rPr>
              <a:t>&lt;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head</a:t>
            </a:r>
            <a:r>
              <a:rPr sz="2400" b="1" spc="-5" dirty="0"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1005"/>
              </a:spcBef>
            </a:pPr>
            <a:r>
              <a:rPr sz="2400" b="1" spc="-5" dirty="0">
                <a:latin typeface="Calibri"/>
                <a:cs typeface="Calibri"/>
              </a:rPr>
              <a:t>&lt;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title</a:t>
            </a:r>
            <a:r>
              <a:rPr sz="2400" b="1" spc="-5" dirty="0">
                <a:latin typeface="Calibri"/>
                <a:cs typeface="Calibri"/>
              </a:rPr>
              <a:t>&gt;Título </a:t>
            </a:r>
            <a:r>
              <a:rPr sz="2400" b="1" dirty="0">
                <a:latin typeface="Calibri"/>
                <a:cs typeface="Calibri"/>
              </a:rPr>
              <a:t>da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Home</a:t>
            </a:r>
            <a:r>
              <a:rPr sz="2400" b="1" spc="-10" dirty="0">
                <a:latin typeface="Calibri"/>
                <a:cs typeface="Calibri"/>
              </a:rPr>
              <a:t> Page&lt;/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title</a:t>
            </a:r>
            <a:r>
              <a:rPr sz="2400" b="1" spc="-10" dirty="0"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2400" b="1" spc="-5" dirty="0">
                <a:latin typeface="Calibri"/>
                <a:cs typeface="Calibri"/>
              </a:rPr>
              <a:t>&lt;/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head</a:t>
            </a:r>
            <a:r>
              <a:rPr sz="2400" b="1" spc="-5" dirty="0"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b="1" spc="-5" dirty="0">
                <a:latin typeface="Calibri"/>
                <a:cs typeface="Calibri"/>
              </a:rPr>
              <a:t>&lt;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body</a:t>
            </a:r>
            <a:r>
              <a:rPr sz="2400" b="1" spc="-5" dirty="0"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05"/>
              </a:spcBef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***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Conteúdo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da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Home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Page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***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b="1" spc="-5" dirty="0">
                <a:latin typeface="Calibri"/>
                <a:cs typeface="Calibri"/>
              </a:rPr>
              <a:t>&lt;/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body</a:t>
            </a:r>
            <a:r>
              <a:rPr sz="2400" b="1" spc="-5" dirty="0"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b="1" spc="-5" dirty="0">
                <a:latin typeface="Calibri"/>
                <a:cs typeface="Calibri"/>
              </a:rPr>
              <a:t>&lt;/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html</a:t>
            </a:r>
            <a:r>
              <a:rPr sz="2400" b="1" spc="-5" dirty="0"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6310" y="1468374"/>
            <a:ext cx="10398125" cy="0"/>
          </a:xfrm>
          <a:custGeom>
            <a:avLst/>
            <a:gdLst/>
            <a:ahLst/>
            <a:cxnLst/>
            <a:rect l="l" t="t" r="r" b="b"/>
            <a:pathLst>
              <a:path w="10398125">
                <a:moveTo>
                  <a:pt x="0" y="0"/>
                </a:moveTo>
                <a:lnTo>
                  <a:pt x="10397871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5770"/>
            <a:ext cx="67398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80" dirty="0">
                <a:solidFill>
                  <a:srgbClr val="006FC0"/>
                </a:solidFill>
              </a:rPr>
              <a:t>Web</a:t>
            </a:r>
            <a:r>
              <a:rPr sz="4000" spc="-70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Internet</a:t>
            </a:r>
            <a:r>
              <a:rPr sz="4000" spc="-65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–</a:t>
            </a:r>
            <a:r>
              <a:rPr sz="4000" spc="-60" dirty="0">
                <a:solidFill>
                  <a:srgbClr val="006FC0"/>
                </a:solidFill>
              </a:rPr>
              <a:t> </a:t>
            </a:r>
            <a:r>
              <a:rPr sz="2800" spc="-35" dirty="0">
                <a:solidFill>
                  <a:srgbClr val="006FC0"/>
                </a:solidFill>
              </a:rPr>
              <a:t>Estrutura</a:t>
            </a:r>
            <a:r>
              <a:rPr sz="2800" spc="-60" dirty="0">
                <a:solidFill>
                  <a:srgbClr val="006FC0"/>
                </a:solidFill>
              </a:rPr>
              <a:t> </a:t>
            </a:r>
            <a:r>
              <a:rPr sz="2800" spc="-25" dirty="0">
                <a:solidFill>
                  <a:srgbClr val="006FC0"/>
                </a:solidFill>
              </a:rPr>
              <a:t>Básica</a:t>
            </a:r>
            <a:r>
              <a:rPr sz="2800" spc="-45" dirty="0">
                <a:solidFill>
                  <a:srgbClr val="006FC0"/>
                </a:solidFill>
              </a:rPr>
              <a:t> </a:t>
            </a:r>
            <a:r>
              <a:rPr sz="2800" spc="-15" dirty="0">
                <a:solidFill>
                  <a:srgbClr val="006FC0"/>
                </a:solidFill>
              </a:rPr>
              <a:t>de</a:t>
            </a:r>
            <a:r>
              <a:rPr sz="2800" spc="-40" dirty="0">
                <a:solidFill>
                  <a:srgbClr val="006FC0"/>
                </a:solidFill>
              </a:rPr>
              <a:t> </a:t>
            </a:r>
            <a:r>
              <a:rPr sz="2800" spc="-25" dirty="0">
                <a:solidFill>
                  <a:srgbClr val="006FC0"/>
                </a:solidFill>
              </a:rPr>
              <a:t>HTML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6939" y="1407449"/>
            <a:ext cx="6236970" cy="504190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Estrutura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um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doc.html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 spc="-5" dirty="0">
                <a:latin typeface="Calibri"/>
                <a:cs typeface="Calibri"/>
              </a:rPr>
              <a:t>&lt;!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DOCTYPE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html&gt;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b="1" spc="-10" dirty="0">
                <a:latin typeface="Calibri"/>
                <a:cs typeface="Calibri"/>
              </a:rPr>
              <a:t>&lt;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html</a:t>
            </a:r>
            <a:r>
              <a:rPr sz="2400" b="1" spc="-10" dirty="0"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94"/>
              </a:spcBef>
            </a:pPr>
            <a:r>
              <a:rPr sz="2400" b="1" spc="-5" dirty="0">
                <a:latin typeface="Calibri"/>
                <a:cs typeface="Calibri"/>
              </a:rPr>
              <a:t>&lt;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head</a:t>
            </a:r>
            <a:r>
              <a:rPr sz="2400" b="1" spc="-5" dirty="0"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1005"/>
              </a:spcBef>
            </a:pPr>
            <a:r>
              <a:rPr sz="2400" b="1" spc="-5" dirty="0">
                <a:latin typeface="Calibri"/>
                <a:cs typeface="Calibri"/>
              </a:rPr>
              <a:t>&lt;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title</a:t>
            </a:r>
            <a:r>
              <a:rPr sz="2400" b="1" spc="-5" dirty="0">
                <a:latin typeface="Calibri"/>
                <a:cs typeface="Calibri"/>
              </a:rPr>
              <a:t>&gt;Título </a:t>
            </a:r>
            <a:r>
              <a:rPr sz="2400" b="1" dirty="0">
                <a:latin typeface="Calibri"/>
                <a:cs typeface="Calibri"/>
              </a:rPr>
              <a:t>da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Home</a:t>
            </a:r>
            <a:r>
              <a:rPr sz="2400" b="1" spc="-10" dirty="0">
                <a:latin typeface="Calibri"/>
                <a:cs typeface="Calibri"/>
              </a:rPr>
              <a:t> Page&lt;/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title</a:t>
            </a:r>
            <a:r>
              <a:rPr sz="2400" b="1" spc="-10" dirty="0"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2400" b="1" spc="-5" dirty="0">
                <a:latin typeface="Calibri"/>
                <a:cs typeface="Calibri"/>
              </a:rPr>
              <a:t>&lt;/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head</a:t>
            </a:r>
            <a:r>
              <a:rPr sz="2400" b="1" spc="-5" dirty="0"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b="1" spc="-5" dirty="0">
                <a:latin typeface="Calibri"/>
                <a:cs typeface="Calibri"/>
              </a:rPr>
              <a:t>&lt;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body</a:t>
            </a:r>
            <a:r>
              <a:rPr sz="2400" b="1" spc="-5" dirty="0"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05"/>
              </a:spcBef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***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Conteúdo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da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Home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Page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***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b="1" spc="-5" dirty="0">
                <a:latin typeface="Calibri"/>
                <a:cs typeface="Calibri"/>
              </a:rPr>
              <a:t>&lt;/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body</a:t>
            </a:r>
            <a:r>
              <a:rPr sz="2400" b="1" spc="-5" dirty="0"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b="1" spc="-5" dirty="0">
                <a:latin typeface="Calibri"/>
                <a:cs typeface="Calibri"/>
              </a:rPr>
              <a:t>&lt;/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html</a:t>
            </a:r>
            <a:r>
              <a:rPr sz="2400" b="1" spc="-5" dirty="0"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6310" y="1468374"/>
            <a:ext cx="10398125" cy="0"/>
          </a:xfrm>
          <a:custGeom>
            <a:avLst/>
            <a:gdLst/>
            <a:ahLst/>
            <a:cxnLst/>
            <a:rect l="l" t="t" r="r" b="b"/>
            <a:pathLst>
              <a:path w="10398125">
                <a:moveTo>
                  <a:pt x="0" y="0"/>
                </a:moveTo>
                <a:lnTo>
                  <a:pt x="10397871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401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5770"/>
            <a:ext cx="44018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80" dirty="0">
                <a:solidFill>
                  <a:srgbClr val="006FC0"/>
                </a:solidFill>
              </a:rPr>
              <a:t>Web</a:t>
            </a:r>
            <a:r>
              <a:rPr sz="4000" spc="-90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Internet</a:t>
            </a:r>
            <a:r>
              <a:rPr sz="4000" spc="-90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-</a:t>
            </a:r>
            <a:r>
              <a:rPr sz="4000" spc="-60" dirty="0">
                <a:solidFill>
                  <a:srgbClr val="006FC0"/>
                </a:solidFill>
              </a:rPr>
              <a:t> </a:t>
            </a:r>
            <a:r>
              <a:rPr sz="4000" spc="-25" dirty="0">
                <a:solidFill>
                  <a:srgbClr val="006FC0"/>
                </a:solidFill>
              </a:rPr>
              <a:t>Títulos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75867" y="1408175"/>
            <a:ext cx="7937500" cy="393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latin typeface="Calibri"/>
                <a:cs typeface="Calibri"/>
              </a:rPr>
              <a:t>Texto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inserido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entre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&lt;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h1</a:t>
            </a:r>
            <a:r>
              <a:rPr sz="2400" b="1" spc="-5" dirty="0">
                <a:latin typeface="Calibri"/>
                <a:cs typeface="Calibri"/>
              </a:rPr>
              <a:t>&gt;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Título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&lt;/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h1</a:t>
            </a:r>
            <a:r>
              <a:rPr sz="2400" b="1" spc="-5" dirty="0">
                <a:latin typeface="Calibri"/>
                <a:cs typeface="Calibri"/>
              </a:rPr>
              <a:t>&gt;: Visualização: </a:t>
            </a:r>
            <a:r>
              <a:rPr sz="4000" b="1" spc="-5" dirty="0">
                <a:latin typeface="Calibri"/>
                <a:cs typeface="Calibri"/>
              </a:rPr>
              <a:t>Título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b="1" spc="-60" dirty="0">
                <a:latin typeface="Calibri"/>
                <a:cs typeface="Calibri"/>
              </a:rPr>
              <a:t>Texto</a:t>
            </a:r>
            <a:r>
              <a:rPr sz="2400" b="1" dirty="0">
                <a:latin typeface="Calibri"/>
                <a:cs typeface="Calibri"/>
              </a:rPr>
              <a:t> inserido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entre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&lt;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h2</a:t>
            </a:r>
            <a:r>
              <a:rPr sz="2400" b="1" spc="-5" dirty="0">
                <a:latin typeface="Calibri"/>
                <a:cs typeface="Calibri"/>
              </a:rPr>
              <a:t>&gt;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Título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&lt;/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h2</a:t>
            </a:r>
            <a:r>
              <a:rPr sz="2400" b="1" spc="-5" dirty="0">
                <a:latin typeface="Calibri"/>
                <a:cs typeface="Calibri"/>
              </a:rPr>
              <a:t>&gt;: Visualização: </a:t>
            </a:r>
            <a:r>
              <a:rPr sz="3200" b="1" spc="-10" dirty="0">
                <a:latin typeface="Calibri"/>
                <a:cs typeface="Calibri"/>
              </a:rPr>
              <a:t>Título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60" dirty="0">
                <a:latin typeface="Calibri"/>
                <a:cs typeface="Calibri"/>
              </a:rPr>
              <a:t>Texto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inserido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entre</a:t>
            </a:r>
            <a:r>
              <a:rPr sz="2400" b="1" spc="-5" dirty="0">
                <a:latin typeface="Calibri"/>
                <a:cs typeface="Calibri"/>
              </a:rPr>
              <a:t> &lt;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h3</a:t>
            </a:r>
            <a:r>
              <a:rPr sz="2400" b="1" spc="-5" dirty="0">
                <a:latin typeface="Calibri"/>
                <a:cs typeface="Calibri"/>
              </a:rPr>
              <a:t>&gt; Título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&lt;/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h3</a:t>
            </a:r>
            <a:r>
              <a:rPr sz="2400" b="1" spc="-5" dirty="0">
                <a:latin typeface="Calibri"/>
                <a:cs typeface="Calibri"/>
              </a:rPr>
              <a:t>&gt;: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Visualização: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Título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latin typeface="Calibri"/>
                <a:cs typeface="Calibri"/>
              </a:rPr>
              <a:t>&lt;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h4</a:t>
            </a:r>
            <a:r>
              <a:rPr sz="2400" b="1" spc="-5" dirty="0">
                <a:latin typeface="Calibri"/>
                <a:cs typeface="Calibri"/>
              </a:rPr>
              <a:t>&gt;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...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&lt;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h5</a:t>
            </a:r>
            <a:r>
              <a:rPr sz="2400" b="1" spc="-5" dirty="0">
                <a:latin typeface="Calibri"/>
                <a:cs typeface="Calibri"/>
              </a:rPr>
              <a:t>&gt;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...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&lt;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h6</a:t>
            </a:r>
            <a:r>
              <a:rPr sz="2400" b="1" spc="-5" dirty="0">
                <a:latin typeface="Calibri"/>
                <a:cs typeface="Calibri"/>
              </a:rPr>
              <a:t>&gt;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6310" y="1468374"/>
            <a:ext cx="10398125" cy="0"/>
          </a:xfrm>
          <a:custGeom>
            <a:avLst/>
            <a:gdLst/>
            <a:ahLst/>
            <a:cxnLst/>
            <a:rect l="l" t="t" r="r" b="b"/>
            <a:pathLst>
              <a:path w="10398125">
                <a:moveTo>
                  <a:pt x="0" y="0"/>
                </a:moveTo>
                <a:lnTo>
                  <a:pt x="10397871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5770"/>
            <a:ext cx="79527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761480" algn="l"/>
              </a:tabLst>
            </a:pPr>
            <a:r>
              <a:rPr sz="4000" spc="-210" dirty="0">
                <a:solidFill>
                  <a:srgbClr val="006FC0"/>
                </a:solidFill>
              </a:rPr>
              <a:t>W</a:t>
            </a:r>
            <a:r>
              <a:rPr sz="4000" spc="-35" dirty="0">
                <a:solidFill>
                  <a:srgbClr val="006FC0"/>
                </a:solidFill>
              </a:rPr>
              <a:t>e</a:t>
            </a:r>
            <a:r>
              <a:rPr sz="4000" dirty="0">
                <a:solidFill>
                  <a:srgbClr val="006FC0"/>
                </a:solidFill>
              </a:rPr>
              <a:t>b</a:t>
            </a:r>
            <a:r>
              <a:rPr sz="4000" spc="-70" dirty="0">
                <a:solidFill>
                  <a:srgbClr val="006FC0"/>
                </a:solidFill>
              </a:rPr>
              <a:t> </a:t>
            </a:r>
            <a:r>
              <a:rPr sz="4000" spc="-5" dirty="0">
                <a:solidFill>
                  <a:srgbClr val="006FC0"/>
                </a:solidFill>
              </a:rPr>
              <a:t>I</a:t>
            </a:r>
            <a:r>
              <a:rPr sz="4000" spc="-90" dirty="0">
                <a:solidFill>
                  <a:srgbClr val="006FC0"/>
                </a:solidFill>
              </a:rPr>
              <a:t>n</a:t>
            </a:r>
            <a:r>
              <a:rPr sz="4000" spc="-65" dirty="0">
                <a:solidFill>
                  <a:srgbClr val="006FC0"/>
                </a:solidFill>
              </a:rPr>
              <a:t>t</a:t>
            </a:r>
            <a:r>
              <a:rPr sz="4000" spc="-35" dirty="0">
                <a:solidFill>
                  <a:srgbClr val="006FC0"/>
                </a:solidFill>
              </a:rPr>
              <a:t>er</a:t>
            </a:r>
            <a:r>
              <a:rPr sz="4000" spc="-50" dirty="0">
                <a:solidFill>
                  <a:srgbClr val="006FC0"/>
                </a:solidFill>
              </a:rPr>
              <a:t>n</a:t>
            </a:r>
            <a:r>
              <a:rPr sz="4000" spc="-60" dirty="0">
                <a:solidFill>
                  <a:srgbClr val="006FC0"/>
                </a:solidFill>
              </a:rPr>
              <a:t>e</a:t>
            </a:r>
            <a:r>
              <a:rPr sz="4000" dirty="0">
                <a:solidFill>
                  <a:srgbClr val="006FC0"/>
                </a:solidFill>
              </a:rPr>
              <a:t>t</a:t>
            </a:r>
            <a:r>
              <a:rPr sz="4000" spc="-70" dirty="0">
                <a:solidFill>
                  <a:srgbClr val="006FC0"/>
                </a:solidFill>
              </a:rPr>
              <a:t> </a:t>
            </a:r>
            <a:r>
              <a:rPr sz="2700" dirty="0">
                <a:solidFill>
                  <a:srgbClr val="006FC0"/>
                </a:solidFill>
              </a:rPr>
              <a:t>–</a:t>
            </a:r>
            <a:r>
              <a:rPr sz="2700" spc="-35" dirty="0">
                <a:solidFill>
                  <a:srgbClr val="006FC0"/>
                </a:solidFill>
              </a:rPr>
              <a:t> </a:t>
            </a:r>
            <a:r>
              <a:rPr sz="2700" spc="-20" dirty="0">
                <a:solidFill>
                  <a:srgbClr val="006FC0"/>
                </a:solidFill>
              </a:rPr>
              <a:t>E</a:t>
            </a:r>
            <a:r>
              <a:rPr sz="2700" spc="-90" dirty="0">
                <a:solidFill>
                  <a:srgbClr val="006FC0"/>
                </a:solidFill>
              </a:rPr>
              <a:t>x</a:t>
            </a:r>
            <a:r>
              <a:rPr sz="2700" spc="-25" dirty="0">
                <a:solidFill>
                  <a:srgbClr val="006FC0"/>
                </a:solidFill>
              </a:rPr>
              <a:t>e</a:t>
            </a:r>
            <a:r>
              <a:rPr sz="2700" spc="-15" dirty="0">
                <a:solidFill>
                  <a:srgbClr val="006FC0"/>
                </a:solidFill>
              </a:rPr>
              <a:t>c</a:t>
            </a:r>
            <a:r>
              <a:rPr sz="2700" spc="-25" dirty="0">
                <a:solidFill>
                  <a:srgbClr val="006FC0"/>
                </a:solidFill>
              </a:rPr>
              <a:t>u</a:t>
            </a:r>
            <a:r>
              <a:rPr sz="2700" spc="-55" dirty="0">
                <a:solidFill>
                  <a:srgbClr val="006FC0"/>
                </a:solidFill>
              </a:rPr>
              <a:t>t</a:t>
            </a:r>
            <a:r>
              <a:rPr sz="2700" spc="-25" dirty="0">
                <a:solidFill>
                  <a:srgbClr val="006FC0"/>
                </a:solidFill>
              </a:rPr>
              <a:t>a</a:t>
            </a:r>
            <a:r>
              <a:rPr sz="2700" dirty="0">
                <a:solidFill>
                  <a:srgbClr val="006FC0"/>
                </a:solidFill>
              </a:rPr>
              <a:t>r</a:t>
            </a:r>
            <a:r>
              <a:rPr sz="2700" spc="-50" dirty="0">
                <a:solidFill>
                  <a:srgbClr val="006FC0"/>
                </a:solidFill>
              </a:rPr>
              <a:t> </a:t>
            </a:r>
            <a:r>
              <a:rPr sz="2700" dirty="0">
                <a:solidFill>
                  <a:srgbClr val="006FC0"/>
                </a:solidFill>
              </a:rPr>
              <a:t>o</a:t>
            </a:r>
            <a:r>
              <a:rPr sz="2700" spc="-30" dirty="0">
                <a:solidFill>
                  <a:srgbClr val="006FC0"/>
                </a:solidFill>
              </a:rPr>
              <a:t> G</a:t>
            </a:r>
            <a:r>
              <a:rPr sz="2700" spc="-25" dirty="0">
                <a:solidFill>
                  <a:srgbClr val="006FC0"/>
                </a:solidFill>
              </a:rPr>
              <a:t>e</a:t>
            </a:r>
            <a:r>
              <a:rPr sz="2700" spc="-60" dirty="0">
                <a:solidFill>
                  <a:srgbClr val="006FC0"/>
                </a:solidFill>
              </a:rPr>
              <a:t>r</a:t>
            </a:r>
            <a:r>
              <a:rPr sz="2700" spc="-25" dirty="0">
                <a:solidFill>
                  <a:srgbClr val="006FC0"/>
                </a:solidFill>
              </a:rPr>
              <a:t>en</a:t>
            </a:r>
            <a:r>
              <a:rPr sz="2700" spc="-30" dirty="0">
                <a:solidFill>
                  <a:srgbClr val="006FC0"/>
                </a:solidFill>
              </a:rPr>
              <a:t>c</a:t>
            </a:r>
            <a:r>
              <a:rPr sz="2700" spc="-10" dirty="0">
                <a:solidFill>
                  <a:srgbClr val="006FC0"/>
                </a:solidFill>
              </a:rPr>
              <a:t>i</a:t>
            </a:r>
            <a:r>
              <a:rPr sz="2700" spc="-25" dirty="0">
                <a:solidFill>
                  <a:srgbClr val="006FC0"/>
                </a:solidFill>
              </a:rPr>
              <a:t>ado</a:t>
            </a:r>
            <a:r>
              <a:rPr sz="2700" dirty="0">
                <a:solidFill>
                  <a:srgbClr val="006FC0"/>
                </a:solidFill>
              </a:rPr>
              <a:t>r</a:t>
            </a:r>
            <a:r>
              <a:rPr sz="2700" spc="-50" dirty="0">
                <a:solidFill>
                  <a:srgbClr val="006FC0"/>
                </a:solidFill>
              </a:rPr>
              <a:t> </a:t>
            </a:r>
            <a:r>
              <a:rPr sz="2700" spc="-20" dirty="0">
                <a:solidFill>
                  <a:srgbClr val="006FC0"/>
                </a:solidFill>
              </a:rPr>
              <a:t>d</a:t>
            </a:r>
            <a:r>
              <a:rPr sz="2700" dirty="0">
                <a:solidFill>
                  <a:srgbClr val="006FC0"/>
                </a:solidFill>
              </a:rPr>
              <a:t>e	</a:t>
            </a:r>
            <a:r>
              <a:rPr sz="2700" spc="-30" dirty="0">
                <a:solidFill>
                  <a:srgbClr val="006FC0"/>
                </a:solidFill>
              </a:rPr>
              <a:t>A</a:t>
            </a:r>
            <a:r>
              <a:rPr sz="2700" spc="-65" dirty="0">
                <a:solidFill>
                  <a:srgbClr val="006FC0"/>
                </a:solidFill>
              </a:rPr>
              <a:t>r</a:t>
            </a:r>
            <a:r>
              <a:rPr sz="2700" spc="-25" dirty="0">
                <a:solidFill>
                  <a:srgbClr val="006FC0"/>
                </a:solidFill>
              </a:rPr>
              <a:t>q</a:t>
            </a:r>
            <a:r>
              <a:rPr sz="2700" spc="-30" dirty="0">
                <a:solidFill>
                  <a:srgbClr val="006FC0"/>
                </a:solidFill>
              </a:rPr>
              <a:t>u</a:t>
            </a:r>
            <a:r>
              <a:rPr sz="2700" spc="-10" dirty="0">
                <a:solidFill>
                  <a:srgbClr val="006FC0"/>
                </a:solidFill>
              </a:rPr>
              <a:t>i</a:t>
            </a:r>
            <a:r>
              <a:rPr sz="2700" spc="-55" dirty="0">
                <a:solidFill>
                  <a:srgbClr val="006FC0"/>
                </a:solidFill>
              </a:rPr>
              <a:t>v</a:t>
            </a:r>
            <a:r>
              <a:rPr sz="2700" spc="-25" dirty="0">
                <a:solidFill>
                  <a:srgbClr val="006FC0"/>
                </a:solidFill>
              </a:rPr>
              <a:t>o</a:t>
            </a:r>
            <a:r>
              <a:rPr sz="2700" dirty="0">
                <a:solidFill>
                  <a:srgbClr val="006FC0"/>
                </a:solidFill>
              </a:rPr>
              <a:t>s</a:t>
            </a:r>
            <a:endParaRPr sz="2700"/>
          </a:p>
        </p:txBody>
      </p:sp>
      <p:sp>
        <p:nvSpPr>
          <p:cNvPr id="3" name="object 3"/>
          <p:cNvSpPr/>
          <p:nvPr/>
        </p:nvSpPr>
        <p:spPr>
          <a:xfrm>
            <a:off x="956310" y="1468374"/>
            <a:ext cx="10398125" cy="0"/>
          </a:xfrm>
          <a:custGeom>
            <a:avLst/>
            <a:gdLst/>
            <a:ahLst/>
            <a:cxnLst/>
            <a:rect l="l" t="t" r="r" b="b"/>
            <a:pathLst>
              <a:path w="10398125">
                <a:moveTo>
                  <a:pt x="0" y="0"/>
                </a:moveTo>
                <a:lnTo>
                  <a:pt x="10397871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498" y="1676400"/>
            <a:ext cx="9001747" cy="48148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7507"/>
            <a:ext cx="4979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5" dirty="0">
                <a:solidFill>
                  <a:srgbClr val="006FC0"/>
                </a:solidFill>
              </a:rPr>
              <a:t>Web</a:t>
            </a:r>
            <a:r>
              <a:rPr sz="4000" spc="-80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Internet</a:t>
            </a:r>
            <a:r>
              <a:rPr sz="4000" spc="-70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–</a:t>
            </a:r>
            <a:r>
              <a:rPr sz="4000" spc="-65" dirty="0">
                <a:solidFill>
                  <a:srgbClr val="006FC0"/>
                </a:solidFill>
              </a:rPr>
              <a:t> </a:t>
            </a:r>
            <a:r>
              <a:rPr sz="4000" spc="-25" dirty="0">
                <a:solidFill>
                  <a:srgbClr val="006FC0"/>
                </a:solidFill>
              </a:rPr>
              <a:t>1º.</a:t>
            </a:r>
            <a:r>
              <a:rPr sz="4000" spc="-65" dirty="0">
                <a:solidFill>
                  <a:srgbClr val="006FC0"/>
                </a:solidFill>
              </a:rPr>
              <a:t> </a:t>
            </a:r>
            <a:r>
              <a:rPr sz="4000" spc="-45" dirty="0">
                <a:solidFill>
                  <a:srgbClr val="006FC0"/>
                </a:solidFill>
              </a:rPr>
              <a:t>Passo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56310" y="914400"/>
            <a:ext cx="10398125" cy="0"/>
          </a:xfrm>
          <a:custGeom>
            <a:avLst/>
            <a:gdLst/>
            <a:ahLst/>
            <a:cxnLst/>
            <a:rect l="l" t="t" r="r" b="b"/>
            <a:pathLst>
              <a:path w="10398125">
                <a:moveTo>
                  <a:pt x="0" y="0"/>
                </a:moveTo>
                <a:lnTo>
                  <a:pt x="10397871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165097"/>
            <a:ext cx="59772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latin typeface="Calibri"/>
                <a:cs typeface="Calibri"/>
              </a:rPr>
              <a:t>Criar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um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diretório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com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nome: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Web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 smtClean="0">
                <a:latin typeface="Calibri"/>
                <a:cs typeface="Calibri"/>
              </a:rPr>
              <a:t>Internet</a:t>
            </a:r>
            <a:r>
              <a:rPr lang="pt-BR" sz="2400" b="1" spc="-15" dirty="0" smtClean="0">
                <a:latin typeface="Calibri"/>
                <a:cs typeface="Calibri"/>
              </a:rPr>
              <a:t>, vamos usar o </a:t>
            </a:r>
            <a:r>
              <a:rPr lang="pt-BR" sz="2400" b="1" spc="-15" dirty="0" err="1" smtClean="0">
                <a:latin typeface="Calibri"/>
                <a:cs typeface="Calibri"/>
              </a:rPr>
              <a:t>Xampp</a:t>
            </a:r>
            <a:r>
              <a:rPr lang="pt-BR" sz="2400" b="1" spc="-15" dirty="0" smtClean="0">
                <a:latin typeface="Calibri"/>
                <a:cs typeface="Calibri"/>
              </a:rPr>
              <a:t> para já pensar em Mobile </a:t>
            </a:r>
            <a:r>
              <a:rPr lang="pt-BR" sz="2400" b="1" spc="-15" dirty="0" err="1" smtClean="0">
                <a:latin typeface="Calibri"/>
                <a:cs typeface="Calibri"/>
              </a:rPr>
              <a:t>First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981200"/>
            <a:ext cx="6248400" cy="4747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679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 MT</vt:lpstr>
      <vt:lpstr>Calibri</vt:lpstr>
      <vt:lpstr>Calibri Light</vt:lpstr>
      <vt:lpstr>Wingdings</vt:lpstr>
      <vt:lpstr>Office Theme</vt:lpstr>
      <vt:lpstr>HTML Aula 01 – Introdução</vt:lpstr>
      <vt:lpstr>Web Internet – Definição Html</vt:lpstr>
      <vt:lpstr>Web Internet – Instalação do Editor</vt:lpstr>
      <vt:lpstr>Web Internet – Browser, Tags e Elementos</vt:lpstr>
      <vt:lpstr>Web Internet – Estrutura Básica de HTML</vt:lpstr>
      <vt:lpstr>Web Internet – Estrutura Básica de HTML</vt:lpstr>
      <vt:lpstr>Web Internet - Títulos</vt:lpstr>
      <vt:lpstr>Web Internet – Executar o Gerenciador de Arquivos</vt:lpstr>
      <vt:lpstr>Web Internet – 1º. Passo</vt:lpstr>
      <vt:lpstr>Web Internet – 1º. Passo</vt:lpstr>
      <vt:lpstr>Web Internet – 1º. Passo</vt:lpstr>
      <vt:lpstr>Web Internet – 1º. Passo</vt:lpstr>
      <vt:lpstr>Web Internet – 1º. Passo</vt:lpstr>
      <vt:lpstr>Web Internet – Exemplo 01 – Salvar no diretório Web Internet</vt:lpstr>
      <vt:lpstr>Web Internet – Lista ordenada e não ordenada</vt:lpstr>
      <vt:lpstr>Web Internet – Atributos</vt:lpstr>
      <vt:lpstr>Web Internet – Atributos</vt:lpstr>
      <vt:lpstr>Web Internet – Exercício 01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Hermes Hildebrand</dc:creator>
  <cp:lastModifiedBy>Usuário do Windows</cp:lastModifiedBy>
  <cp:revision>7</cp:revision>
  <dcterms:created xsi:type="dcterms:W3CDTF">2023-01-20T11:33:38Z</dcterms:created>
  <dcterms:modified xsi:type="dcterms:W3CDTF">2023-01-20T12:23:07Z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2023-01-20T00:00:00Z</vt:filetime>
  </property>
</Properties>
</file>