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263" r:id="rId9"/>
    <p:sldId id="28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9" r:id="rId28"/>
    <p:sldId id="281" r:id="rId29"/>
    <p:sldId id="282" r:id="rId30"/>
    <p:sldId id="283" r:id="rId31"/>
    <p:sldId id="284" r:id="rId32"/>
    <p:sldId id="285" r:id="rId33"/>
    <p:sldId id="286" r:id="rId34"/>
  </p:sldIdLst>
  <p:sldSz cx="10083800" cy="7556500"/>
  <p:notesSz cx="100838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01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78720" cy="7556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20" y="12700"/>
            <a:ext cx="10062210" cy="12573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252219"/>
            <a:ext cx="10078720" cy="29209"/>
          </a:xfrm>
          <a:custGeom>
            <a:avLst/>
            <a:gdLst/>
            <a:ahLst/>
            <a:cxnLst/>
            <a:rect l="l" t="t" r="r" b="b"/>
            <a:pathLst>
              <a:path w="10078720" h="29209">
                <a:moveTo>
                  <a:pt x="10078720" y="0"/>
                </a:moveTo>
                <a:lnTo>
                  <a:pt x="10062210" y="0"/>
                </a:lnTo>
                <a:lnTo>
                  <a:pt x="10062210" y="7620"/>
                </a:lnTo>
                <a:lnTo>
                  <a:pt x="16510" y="7620"/>
                </a:lnTo>
                <a:lnTo>
                  <a:pt x="16510" y="0"/>
                </a:lnTo>
                <a:lnTo>
                  <a:pt x="0" y="0"/>
                </a:lnTo>
                <a:lnTo>
                  <a:pt x="0" y="7620"/>
                </a:lnTo>
                <a:lnTo>
                  <a:pt x="0" y="29210"/>
                </a:lnTo>
                <a:lnTo>
                  <a:pt x="10078720" y="29210"/>
                </a:lnTo>
                <a:lnTo>
                  <a:pt x="10078720" y="7620"/>
                </a:lnTo>
                <a:lnTo>
                  <a:pt x="10078720" y="0"/>
                </a:lnTo>
                <a:close/>
              </a:path>
            </a:pathLst>
          </a:custGeom>
          <a:solidFill>
            <a:srgbClr val="41C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21411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40C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17728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40C6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140459"/>
            <a:ext cx="10078720" cy="36830"/>
          </a:xfrm>
          <a:custGeom>
            <a:avLst/>
            <a:gdLst/>
            <a:ahLst/>
            <a:cxnLst/>
            <a:rect l="l" t="t" r="r" b="b"/>
            <a:pathLst>
              <a:path w="10078720" h="36830">
                <a:moveTo>
                  <a:pt x="16510" y="0"/>
                </a:moveTo>
                <a:lnTo>
                  <a:pt x="0" y="0"/>
                </a:lnTo>
                <a:lnTo>
                  <a:pt x="0" y="36830"/>
                </a:lnTo>
                <a:lnTo>
                  <a:pt x="16497" y="36830"/>
                </a:lnTo>
                <a:lnTo>
                  <a:pt x="16510" y="0"/>
                </a:lnTo>
                <a:close/>
              </a:path>
              <a:path w="10078720" h="36830">
                <a:moveTo>
                  <a:pt x="10078720" y="0"/>
                </a:moveTo>
                <a:lnTo>
                  <a:pt x="10062210" y="0"/>
                </a:lnTo>
                <a:lnTo>
                  <a:pt x="10062210" y="36830"/>
                </a:lnTo>
                <a:lnTo>
                  <a:pt x="10078720" y="3683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FC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103629"/>
            <a:ext cx="10078720" cy="36830"/>
          </a:xfrm>
          <a:custGeom>
            <a:avLst/>
            <a:gdLst/>
            <a:ahLst/>
            <a:cxnLst/>
            <a:rect l="l" t="t" r="r" b="b"/>
            <a:pathLst>
              <a:path w="10078720" h="36830">
                <a:moveTo>
                  <a:pt x="16510" y="0"/>
                </a:moveTo>
                <a:lnTo>
                  <a:pt x="0" y="0"/>
                </a:lnTo>
                <a:lnTo>
                  <a:pt x="0" y="36830"/>
                </a:lnTo>
                <a:lnTo>
                  <a:pt x="16497" y="36830"/>
                </a:lnTo>
                <a:lnTo>
                  <a:pt x="16510" y="0"/>
                </a:lnTo>
                <a:close/>
              </a:path>
              <a:path w="10078720" h="36830">
                <a:moveTo>
                  <a:pt x="10078720" y="0"/>
                </a:moveTo>
                <a:lnTo>
                  <a:pt x="10062210" y="0"/>
                </a:lnTo>
                <a:lnTo>
                  <a:pt x="10062210" y="36830"/>
                </a:lnTo>
                <a:lnTo>
                  <a:pt x="10078720" y="3683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EC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06552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EC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028699"/>
            <a:ext cx="10078720" cy="36830"/>
          </a:xfrm>
          <a:custGeom>
            <a:avLst/>
            <a:gdLst/>
            <a:ahLst/>
            <a:cxnLst/>
            <a:rect l="l" t="t" r="r" b="b"/>
            <a:pathLst>
              <a:path w="10078720" h="36830">
                <a:moveTo>
                  <a:pt x="16510" y="0"/>
                </a:moveTo>
                <a:lnTo>
                  <a:pt x="0" y="0"/>
                </a:lnTo>
                <a:lnTo>
                  <a:pt x="0" y="36830"/>
                </a:lnTo>
                <a:lnTo>
                  <a:pt x="16497" y="36830"/>
                </a:lnTo>
                <a:lnTo>
                  <a:pt x="16510" y="0"/>
                </a:lnTo>
                <a:close/>
              </a:path>
              <a:path w="10078720" h="36830">
                <a:moveTo>
                  <a:pt x="10078720" y="0"/>
                </a:moveTo>
                <a:lnTo>
                  <a:pt x="10062210" y="0"/>
                </a:lnTo>
                <a:lnTo>
                  <a:pt x="10062210" y="36830"/>
                </a:lnTo>
                <a:lnTo>
                  <a:pt x="10078720" y="3683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DC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99059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DC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95376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CC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6952"/>
            <a:ext cx="10078720" cy="36830"/>
          </a:xfrm>
          <a:custGeom>
            <a:avLst/>
            <a:gdLst/>
            <a:ahLst/>
            <a:cxnLst/>
            <a:rect l="l" t="t" r="r" b="b"/>
            <a:pathLst>
              <a:path w="10078720" h="36830">
                <a:moveTo>
                  <a:pt x="16510" y="0"/>
                </a:moveTo>
                <a:lnTo>
                  <a:pt x="0" y="0"/>
                </a:lnTo>
                <a:lnTo>
                  <a:pt x="0" y="36817"/>
                </a:lnTo>
                <a:lnTo>
                  <a:pt x="16497" y="36817"/>
                </a:lnTo>
                <a:lnTo>
                  <a:pt x="16510" y="0"/>
                </a:lnTo>
                <a:close/>
              </a:path>
              <a:path w="10078720" h="36830">
                <a:moveTo>
                  <a:pt x="10078720" y="0"/>
                </a:moveTo>
                <a:lnTo>
                  <a:pt x="10062210" y="0"/>
                </a:lnTo>
                <a:lnTo>
                  <a:pt x="10062210" y="36817"/>
                </a:lnTo>
                <a:lnTo>
                  <a:pt x="10078720" y="36817"/>
                </a:lnTo>
                <a:lnTo>
                  <a:pt x="10078720" y="0"/>
                </a:lnTo>
                <a:close/>
              </a:path>
            </a:pathLst>
          </a:custGeom>
          <a:solidFill>
            <a:srgbClr val="3BC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878839"/>
            <a:ext cx="10078720" cy="38735"/>
          </a:xfrm>
          <a:custGeom>
            <a:avLst/>
            <a:gdLst/>
            <a:ahLst/>
            <a:cxnLst/>
            <a:rect l="l" t="t" r="r" b="b"/>
            <a:pathLst>
              <a:path w="10078720" h="38734">
                <a:moveTo>
                  <a:pt x="16510" y="0"/>
                </a:moveTo>
                <a:lnTo>
                  <a:pt x="0" y="0"/>
                </a:lnTo>
                <a:lnTo>
                  <a:pt x="0" y="38112"/>
                </a:lnTo>
                <a:lnTo>
                  <a:pt x="16497" y="38112"/>
                </a:lnTo>
                <a:lnTo>
                  <a:pt x="16510" y="0"/>
                </a:lnTo>
                <a:close/>
              </a:path>
              <a:path w="10078720" h="38734">
                <a:moveTo>
                  <a:pt x="10078720" y="0"/>
                </a:moveTo>
                <a:lnTo>
                  <a:pt x="10062210" y="0"/>
                </a:lnTo>
                <a:lnTo>
                  <a:pt x="10062210" y="38112"/>
                </a:lnTo>
                <a:lnTo>
                  <a:pt x="10078720" y="38112"/>
                </a:lnTo>
                <a:lnTo>
                  <a:pt x="10078720" y="0"/>
                </a:lnTo>
                <a:close/>
              </a:path>
            </a:pathLst>
          </a:custGeom>
          <a:solidFill>
            <a:srgbClr val="3BC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84200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AB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805179"/>
            <a:ext cx="10078720" cy="36830"/>
          </a:xfrm>
          <a:custGeom>
            <a:avLst/>
            <a:gdLst/>
            <a:ahLst/>
            <a:cxnLst/>
            <a:rect l="l" t="t" r="r" b="b"/>
            <a:pathLst>
              <a:path w="10078720" h="36830">
                <a:moveTo>
                  <a:pt x="16510" y="0"/>
                </a:moveTo>
                <a:lnTo>
                  <a:pt x="0" y="0"/>
                </a:lnTo>
                <a:lnTo>
                  <a:pt x="0" y="36830"/>
                </a:lnTo>
                <a:lnTo>
                  <a:pt x="16497" y="36830"/>
                </a:lnTo>
                <a:lnTo>
                  <a:pt x="16510" y="0"/>
                </a:lnTo>
                <a:close/>
              </a:path>
              <a:path w="10078720" h="36830">
                <a:moveTo>
                  <a:pt x="10078720" y="0"/>
                </a:moveTo>
                <a:lnTo>
                  <a:pt x="10062210" y="0"/>
                </a:lnTo>
                <a:lnTo>
                  <a:pt x="10062210" y="36830"/>
                </a:lnTo>
                <a:lnTo>
                  <a:pt x="10078720" y="3683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9B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76707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9BE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73024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8BD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55319"/>
            <a:ext cx="10078720" cy="74930"/>
          </a:xfrm>
          <a:custGeom>
            <a:avLst/>
            <a:gdLst/>
            <a:ahLst/>
            <a:cxnLst/>
            <a:rect l="l" t="t" r="r" b="b"/>
            <a:pathLst>
              <a:path w="10078720" h="74929">
                <a:moveTo>
                  <a:pt x="16510" y="0"/>
                </a:moveTo>
                <a:lnTo>
                  <a:pt x="0" y="0"/>
                </a:lnTo>
                <a:lnTo>
                  <a:pt x="0" y="36830"/>
                </a:lnTo>
                <a:lnTo>
                  <a:pt x="0" y="38100"/>
                </a:lnTo>
                <a:lnTo>
                  <a:pt x="0" y="74930"/>
                </a:lnTo>
                <a:lnTo>
                  <a:pt x="16497" y="74930"/>
                </a:lnTo>
                <a:lnTo>
                  <a:pt x="16497" y="38100"/>
                </a:lnTo>
                <a:lnTo>
                  <a:pt x="16510" y="36830"/>
                </a:lnTo>
                <a:lnTo>
                  <a:pt x="16510" y="0"/>
                </a:lnTo>
                <a:close/>
              </a:path>
              <a:path w="10078720" h="74929">
                <a:moveTo>
                  <a:pt x="10078720" y="0"/>
                </a:moveTo>
                <a:lnTo>
                  <a:pt x="10062210" y="0"/>
                </a:lnTo>
                <a:lnTo>
                  <a:pt x="10062210" y="36830"/>
                </a:lnTo>
                <a:lnTo>
                  <a:pt x="10062210" y="38100"/>
                </a:lnTo>
                <a:lnTo>
                  <a:pt x="10062210" y="74930"/>
                </a:lnTo>
                <a:lnTo>
                  <a:pt x="10078720" y="74930"/>
                </a:lnTo>
                <a:lnTo>
                  <a:pt x="10078720" y="38100"/>
                </a:lnTo>
                <a:lnTo>
                  <a:pt x="10078720" y="3683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7BC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18489"/>
            <a:ext cx="10078720" cy="36830"/>
          </a:xfrm>
          <a:custGeom>
            <a:avLst/>
            <a:gdLst/>
            <a:ahLst/>
            <a:cxnLst/>
            <a:rect l="l" t="t" r="r" b="b"/>
            <a:pathLst>
              <a:path w="10078720" h="36829">
                <a:moveTo>
                  <a:pt x="16510" y="0"/>
                </a:moveTo>
                <a:lnTo>
                  <a:pt x="0" y="0"/>
                </a:lnTo>
                <a:lnTo>
                  <a:pt x="0" y="36830"/>
                </a:lnTo>
                <a:lnTo>
                  <a:pt x="16497" y="36830"/>
                </a:lnTo>
                <a:lnTo>
                  <a:pt x="16510" y="0"/>
                </a:lnTo>
                <a:close/>
              </a:path>
              <a:path w="10078720" h="36829">
                <a:moveTo>
                  <a:pt x="10078720" y="0"/>
                </a:moveTo>
                <a:lnTo>
                  <a:pt x="10062210" y="0"/>
                </a:lnTo>
                <a:lnTo>
                  <a:pt x="10062210" y="36830"/>
                </a:lnTo>
                <a:lnTo>
                  <a:pt x="10078720" y="3683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6B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81659"/>
            <a:ext cx="10078720" cy="36830"/>
          </a:xfrm>
          <a:custGeom>
            <a:avLst/>
            <a:gdLst/>
            <a:ahLst/>
            <a:cxnLst/>
            <a:rect l="l" t="t" r="r" b="b"/>
            <a:pathLst>
              <a:path w="10078720" h="36829">
                <a:moveTo>
                  <a:pt x="16510" y="0"/>
                </a:moveTo>
                <a:lnTo>
                  <a:pt x="0" y="0"/>
                </a:lnTo>
                <a:lnTo>
                  <a:pt x="0" y="36830"/>
                </a:lnTo>
                <a:lnTo>
                  <a:pt x="16497" y="36830"/>
                </a:lnTo>
                <a:lnTo>
                  <a:pt x="16510" y="0"/>
                </a:lnTo>
                <a:close/>
              </a:path>
              <a:path w="10078720" h="36829">
                <a:moveTo>
                  <a:pt x="10078720" y="0"/>
                </a:moveTo>
                <a:lnTo>
                  <a:pt x="10062210" y="0"/>
                </a:lnTo>
                <a:lnTo>
                  <a:pt x="10062210" y="36830"/>
                </a:lnTo>
                <a:lnTo>
                  <a:pt x="10078720" y="3683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6BA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54355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5B9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50672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4B9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468629"/>
            <a:ext cx="10078720" cy="38100"/>
          </a:xfrm>
          <a:custGeom>
            <a:avLst/>
            <a:gdLst/>
            <a:ahLst/>
            <a:cxnLst/>
            <a:rect l="l" t="t" r="r" b="b"/>
            <a:pathLst>
              <a:path w="10078720" h="38100">
                <a:moveTo>
                  <a:pt x="16510" y="0"/>
                </a:moveTo>
                <a:lnTo>
                  <a:pt x="0" y="0"/>
                </a:lnTo>
                <a:lnTo>
                  <a:pt x="0" y="38100"/>
                </a:lnTo>
                <a:lnTo>
                  <a:pt x="16497" y="38100"/>
                </a:lnTo>
                <a:lnTo>
                  <a:pt x="16510" y="0"/>
                </a:lnTo>
                <a:close/>
              </a:path>
              <a:path w="10078720" h="38100">
                <a:moveTo>
                  <a:pt x="10078720" y="0"/>
                </a:moveTo>
                <a:lnTo>
                  <a:pt x="10062210" y="0"/>
                </a:lnTo>
                <a:lnTo>
                  <a:pt x="10062210" y="38100"/>
                </a:lnTo>
                <a:lnTo>
                  <a:pt x="10078720" y="381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4B8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45592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70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70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3B7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44322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70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70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3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417829"/>
            <a:ext cx="10078720" cy="26670"/>
          </a:xfrm>
          <a:custGeom>
            <a:avLst/>
            <a:gdLst/>
            <a:ahLst/>
            <a:cxnLst/>
            <a:rect l="l" t="t" r="r" b="b"/>
            <a:pathLst>
              <a:path w="10078720" h="2667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0" y="13970"/>
                </a:lnTo>
                <a:lnTo>
                  <a:pt x="0" y="26670"/>
                </a:lnTo>
                <a:lnTo>
                  <a:pt x="16497" y="26670"/>
                </a:lnTo>
                <a:lnTo>
                  <a:pt x="16497" y="13970"/>
                </a:lnTo>
                <a:lnTo>
                  <a:pt x="16510" y="12700"/>
                </a:lnTo>
                <a:lnTo>
                  <a:pt x="16510" y="0"/>
                </a:lnTo>
                <a:close/>
              </a:path>
              <a:path w="10078720" h="2667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62210" y="13970"/>
                </a:lnTo>
                <a:lnTo>
                  <a:pt x="10062210" y="26670"/>
                </a:lnTo>
                <a:lnTo>
                  <a:pt x="10078720" y="26670"/>
                </a:lnTo>
                <a:lnTo>
                  <a:pt x="10078720" y="1397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3B5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40512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1B4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39242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1B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37972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0B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36702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30B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35432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FB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34162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FB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32892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EAF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31622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EAE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70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70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DAE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8955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70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70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DA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7685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70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70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CA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26415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70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70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CAB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25145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70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70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BAB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2387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BAA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22605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70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70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AA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2133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AA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2006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9A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879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9A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752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8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625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8A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498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7A4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371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7A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2445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6A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048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69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69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6A2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778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69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69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5A1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8508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69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69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5A0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7238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69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69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4A0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5968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69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69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49F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6989"/>
            <a:ext cx="10078720" cy="13970"/>
          </a:xfrm>
          <a:custGeom>
            <a:avLst/>
            <a:gdLst/>
            <a:ahLst/>
            <a:cxnLst/>
            <a:rect l="l" t="t" r="r" b="b"/>
            <a:pathLst>
              <a:path w="10078720" h="13969">
                <a:moveTo>
                  <a:pt x="16510" y="0"/>
                </a:moveTo>
                <a:lnTo>
                  <a:pt x="0" y="0"/>
                </a:lnTo>
                <a:lnTo>
                  <a:pt x="0" y="13970"/>
                </a:lnTo>
                <a:lnTo>
                  <a:pt x="16497" y="13970"/>
                </a:lnTo>
                <a:lnTo>
                  <a:pt x="16510" y="0"/>
                </a:lnTo>
                <a:close/>
              </a:path>
              <a:path w="10078720" h="13969">
                <a:moveTo>
                  <a:pt x="10078720" y="0"/>
                </a:moveTo>
                <a:lnTo>
                  <a:pt x="10062210" y="0"/>
                </a:lnTo>
                <a:lnTo>
                  <a:pt x="10062210" y="13970"/>
                </a:lnTo>
                <a:lnTo>
                  <a:pt x="10078720" y="1397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39E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3428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6510" y="0"/>
                </a:moveTo>
                <a:lnTo>
                  <a:pt x="0" y="0"/>
                </a:lnTo>
                <a:lnTo>
                  <a:pt x="0" y="12700"/>
                </a:lnTo>
                <a:lnTo>
                  <a:pt x="16497" y="12700"/>
                </a:lnTo>
                <a:lnTo>
                  <a:pt x="16510" y="0"/>
                </a:lnTo>
                <a:close/>
              </a:path>
              <a:path w="10078720" h="12700">
                <a:moveTo>
                  <a:pt x="10078720" y="0"/>
                </a:moveTo>
                <a:lnTo>
                  <a:pt x="10062210" y="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39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21589"/>
            <a:ext cx="10078720" cy="12700"/>
          </a:xfrm>
          <a:custGeom>
            <a:avLst/>
            <a:gdLst/>
            <a:ahLst/>
            <a:cxnLst/>
            <a:rect l="l" t="t" r="r" b="b"/>
            <a:pathLst>
              <a:path w="10078720" h="12700">
                <a:moveTo>
                  <a:pt x="10078720" y="0"/>
                </a:moveTo>
                <a:lnTo>
                  <a:pt x="0" y="0"/>
                </a:lnTo>
                <a:lnTo>
                  <a:pt x="0" y="2540"/>
                </a:lnTo>
                <a:lnTo>
                  <a:pt x="0" y="12700"/>
                </a:lnTo>
                <a:lnTo>
                  <a:pt x="16497" y="12700"/>
                </a:lnTo>
                <a:lnTo>
                  <a:pt x="16497" y="2540"/>
                </a:lnTo>
                <a:lnTo>
                  <a:pt x="10062210" y="2540"/>
                </a:lnTo>
                <a:lnTo>
                  <a:pt x="10062210" y="12700"/>
                </a:lnTo>
                <a:lnTo>
                  <a:pt x="10078720" y="12700"/>
                </a:lnTo>
                <a:lnTo>
                  <a:pt x="10078720" y="254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29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270"/>
            <a:ext cx="10078720" cy="1092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6149" y="375919"/>
            <a:ext cx="56515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730" y="1797049"/>
            <a:ext cx="9070339" cy="420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3820" y="3418839"/>
            <a:ext cx="2614930" cy="1217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800" dirty="0"/>
              <a:t>HTTP</a:t>
            </a:r>
            <a:endParaRPr sz="7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20" y="293369"/>
            <a:ext cx="38379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Pedido</a:t>
            </a:r>
            <a:r>
              <a:rPr sz="5000" spc="-75" dirty="0"/>
              <a:t> </a:t>
            </a:r>
            <a:r>
              <a:rPr sz="5000" spc="-5" dirty="0"/>
              <a:t>HTTP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99440" y="1924050"/>
            <a:ext cx="18923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320" dirty="0">
                <a:latin typeface="Trebuchet MS"/>
                <a:cs typeface="Trebuchet MS"/>
              </a:rPr>
              <a:t>●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0379"/>
            <a:ext cx="8661400" cy="1601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93600"/>
              </a:lnSpc>
              <a:spcBef>
                <a:spcPts val="375"/>
              </a:spcBef>
            </a:pPr>
            <a:r>
              <a:rPr sz="3600" dirty="0">
                <a:latin typeface="Arial MT"/>
                <a:cs typeface="Arial MT"/>
              </a:rPr>
              <a:t>Um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exemplo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pedido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HTTP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(é 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totalmente transparente para </a:t>
            </a:r>
            <a:r>
              <a:rPr sz="3600" dirty="0">
                <a:latin typeface="Arial MT"/>
                <a:cs typeface="Arial MT"/>
              </a:rPr>
              <a:t>o </a:t>
            </a:r>
            <a:r>
              <a:rPr sz="3600" spc="-5" dirty="0">
                <a:latin typeface="Arial MT"/>
                <a:cs typeface="Arial MT"/>
              </a:rPr>
              <a:t>usuário do 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browser):</a:t>
            </a:r>
            <a:endParaRPr sz="3600" dirty="0">
              <a:latin typeface="Arial MT"/>
              <a:cs typeface="Arial M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40" y="3702050"/>
            <a:ext cx="651510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20" y="293369"/>
            <a:ext cx="38379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Pedido</a:t>
            </a:r>
            <a:r>
              <a:rPr sz="5000" spc="-75" dirty="0"/>
              <a:t> </a:t>
            </a:r>
            <a:r>
              <a:rPr sz="5000" spc="-5" dirty="0"/>
              <a:t>HTTP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58800" y="1925320"/>
            <a:ext cx="18605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295" dirty="0">
                <a:latin typeface="Trebuchet MS"/>
                <a:cs typeface="Trebuchet MS"/>
              </a:rPr>
              <a:t>●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469" y="1769110"/>
            <a:ext cx="8286115" cy="55887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3500" marR="55880" indent="127000">
              <a:lnSpc>
                <a:spcPts val="4020"/>
              </a:lnSpc>
              <a:spcBef>
                <a:spcPts val="459"/>
              </a:spcBef>
            </a:pPr>
            <a:r>
              <a:rPr sz="3550" spc="20" dirty="0">
                <a:latin typeface="Arial MT"/>
                <a:cs typeface="Arial MT"/>
              </a:rPr>
              <a:t>Um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pedido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20" dirty="0">
                <a:latin typeface="Arial MT"/>
                <a:cs typeface="Arial MT"/>
              </a:rPr>
              <a:t>HTTP</a:t>
            </a:r>
            <a:r>
              <a:rPr sz="3550" spc="-65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é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composto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de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quatro </a:t>
            </a:r>
            <a:r>
              <a:rPr sz="3550" spc="-975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partes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básicas:</a:t>
            </a:r>
            <a:endParaRPr sz="3550" dirty="0">
              <a:latin typeface="Arial MT"/>
              <a:cs typeface="Arial MT"/>
            </a:endParaRPr>
          </a:p>
          <a:p>
            <a:pPr marL="445770" indent="-314325">
              <a:lnSpc>
                <a:spcPct val="100000"/>
              </a:lnSpc>
              <a:spcBef>
                <a:spcPts val="1280"/>
              </a:spcBef>
              <a:buSzPct val="74193"/>
              <a:buFont typeface="Trebuchet MS"/>
              <a:buChar char="–"/>
              <a:tabLst>
                <a:tab pos="445134" algn="l"/>
                <a:tab pos="445770" algn="l"/>
                <a:tab pos="2515235" algn="l"/>
              </a:tabLst>
            </a:pPr>
            <a:r>
              <a:rPr sz="3100" spc="15" dirty="0">
                <a:latin typeface="Arial MT"/>
                <a:cs typeface="Arial MT"/>
              </a:rPr>
              <a:t>O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10" dirty="0">
                <a:latin typeface="Arial MT"/>
                <a:cs typeface="Arial MT"/>
              </a:rPr>
              <a:t>método:	ação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10" dirty="0">
                <a:latin typeface="Arial MT"/>
                <a:cs typeface="Arial MT"/>
              </a:rPr>
              <a:t>a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10" dirty="0">
                <a:latin typeface="Arial MT"/>
                <a:cs typeface="Arial MT"/>
              </a:rPr>
              <a:t>ser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5" dirty="0">
                <a:latin typeface="Arial MT"/>
                <a:cs typeface="Arial MT"/>
              </a:rPr>
              <a:t>realizada.</a:t>
            </a:r>
            <a:endParaRPr sz="3100" dirty="0">
              <a:latin typeface="Arial MT"/>
              <a:cs typeface="Arial MT"/>
            </a:endParaRPr>
          </a:p>
          <a:p>
            <a:pPr marL="335280" marR="346710" indent="-203200">
              <a:lnSpc>
                <a:spcPts val="3500"/>
              </a:lnSpc>
              <a:spcBef>
                <a:spcPts val="1340"/>
              </a:spcBef>
              <a:buSzPct val="74193"/>
              <a:buFont typeface="Trebuchet MS"/>
              <a:buChar char="–"/>
              <a:tabLst>
                <a:tab pos="445134" algn="l"/>
                <a:tab pos="445770" algn="l"/>
                <a:tab pos="1697355" algn="l"/>
                <a:tab pos="5619750" algn="l"/>
                <a:tab pos="7710805" algn="l"/>
              </a:tabLst>
            </a:pPr>
            <a:r>
              <a:rPr dirty="0"/>
              <a:t>	</a:t>
            </a:r>
            <a:r>
              <a:rPr sz="3100" spc="10" dirty="0">
                <a:latin typeface="Arial MT"/>
                <a:cs typeface="Arial MT"/>
              </a:rPr>
              <a:t>A</a:t>
            </a:r>
            <a:r>
              <a:rPr sz="3100" spc="-185" dirty="0">
                <a:latin typeface="Arial MT"/>
                <a:cs typeface="Arial MT"/>
              </a:rPr>
              <a:t> </a:t>
            </a:r>
            <a:r>
              <a:rPr sz="3100" spc="5" dirty="0">
                <a:latin typeface="Arial MT"/>
                <a:cs typeface="Arial MT"/>
              </a:rPr>
              <a:t>URI	(Universal </a:t>
            </a:r>
            <a:r>
              <a:rPr sz="3100" spc="10" dirty="0">
                <a:latin typeface="Arial MT"/>
                <a:cs typeface="Arial MT"/>
              </a:rPr>
              <a:t> Resource</a:t>
            </a:r>
            <a:r>
              <a:rPr sz="3100" dirty="0">
                <a:latin typeface="Arial MT"/>
                <a:cs typeface="Arial MT"/>
              </a:rPr>
              <a:t>	</a:t>
            </a:r>
            <a:r>
              <a:rPr sz="3100" spc="-5" dirty="0">
                <a:latin typeface="Arial MT"/>
                <a:cs typeface="Arial MT"/>
              </a:rPr>
              <a:t>I</a:t>
            </a:r>
            <a:r>
              <a:rPr sz="3100" spc="10" dirty="0">
                <a:latin typeface="Arial MT"/>
                <a:cs typeface="Arial MT"/>
              </a:rPr>
              <a:t>den</a:t>
            </a:r>
            <a:r>
              <a:rPr sz="3100" spc="-5" dirty="0">
                <a:latin typeface="Arial MT"/>
                <a:cs typeface="Arial MT"/>
              </a:rPr>
              <a:t>t</a:t>
            </a:r>
            <a:r>
              <a:rPr sz="3100" dirty="0">
                <a:latin typeface="Arial MT"/>
                <a:cs typeface="Arial MT"/>
              </a:rPr>
              <a:t>i</a:t>
            </a:r>
            <a:r>
              <a:rPr sz="3100" spc="-5" dirty="0">
                <a:latin typeface="Arial MT"/>
                <a:cs typeface="Arial MT"/>
              </a:rPr>
              <a:t>f</a:t>
            </a:r>
            <a:r>
              <a:rPr sz="3100" spc="5" dirty="0">
                <a:latin typeface="Arial MT"/>
                <a:cs typeface="Arial MT"/>
              </a:rPr>
              <a:t>ier ):</a:t>
            </a:r>
            <a:r>
              <a:rPr sz="3100" dirty="0">
                <a:latin typeface="Arial MT"/>
                <a:cs typeface="Arial MT"/>
              </a:rPr>
              <a:t>	</a:t>
            </a:r>
            <a:r>
              <a:rPr sz="3100" spc="5" dirty="0">
                <a:latin typeface="Arial MT"/>
                <a:cs typeface="Arial MT"/>
              </a:rPr>
              <a:t>a  informação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5" dirty="0">
                <a:latin typeface="Arial MT"/>
                <a:cs typeface="Arial MT"/>
              </a:rPr>
              <a:t>requisitada.</a:t>
            </a:r>
            <a:endParaRPr sz="3100" dirty="0">
              <a:latin typeface="Arial MT"/>
              <a:cs typeface="Arial MT"/>
            </a:endParaRPr>
          </a:p>
          <a:p>
            <a:pPr marL="445770" indent="-314325">
              <a:lnSpc>
                <a:spcPct val="100000"/>
              </a:lnSpc>
              <a:spcBef>
                <a:spcPts val="970"/>
              </a:spcBef>
              <a:buSzPct val="74193"/>
              <a:buFont typeface="Trebuchet MS"/>
              <a:buChar char="–"/>
              <a:tabLst>
                <a:tab pos="445134" algn="l"/>
                <a:tab pos="445770" algn="l"/>
              </a:tabLst>
            </a:pPr>
            <a:r>
              <a:rPr sz="3100" spc="10" dirty="0">
                <a:latin typeface="Arial MT"/>
                <a:cs typeface="Arial MT"/>
              </a:rPr>
              <a:t>A</a:t>
            </a:r>
            <a:r>
              <a:rPr sz="3100" spc="-190" dirty="0">
                <a:latin typeface="Arial MT"/>
                <a:cs typeface="Arial MT"/>
              </a:rPr>
              <a:t> </a:t>
            </a:r>
            <a:r>
              <a:rPr sz="3100" spc="10" dirty="0">
                <a:latin typeface="Arial MT"/>
                <a:cs typeface="Arial MT"/>
              </a:rPr>
              <a:t>versão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10" dirty="0">
                <a:latin typeface="Arial MT"/>
                <a:cs typeface="Arial MT"/>
              </a:rPr>
              <a:t>do</a:t>
            </a:r>
            <a:r>
              <a:rPr sz="3100" spc="-5" dirty="0">
                <a:latin typeface="Arial MT"/>
                <a:cs typeface="Arial MT"/>
              </a:rPr>
              <a:t> </a:t>
            </a:r>
            <a:r>
              <a:rPr sz="3100" spc="5" dirty="0">
                <a:latin typeface="Arial MT"/>
                <a:cs typeface="Arial MT"/>
              </a:rPr>
              <a:t>protocolo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5" dirty="0">
                <a:latin typeface="Arial MT"/>
                <a:cs typeface="Arial MT"/>
              </a:rPr>
              <a:t>HTTP: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lang="pt-BR" sz="2400" dirty="0"/>
              <a:t>A </a:t>
            </a:r>
            <a:r>
              <a:rPr lang="pt-BR" sz="2400" b="1" dirty="0"/>
              <a:t>atual</a:t>
            </a:r>
            <a:r>
              <a:rPr lang="pt-BR" sz="2400" dirty="0"/>
              <a:t> é a 2.0 e não espere uma </a:t>
            </a:r>
            <a:r>
              <a:rPr lang="pt-BR" sz="2400" b="1" dirty="0"/>
              <a:t>versão</a:t>
            </a:r>
            <a:r>
              <a:rPr lang="pt-BR" sz="2400" dirty="0"/>
              <a:t> mais nova tão cedo, não muda toda hora, mas há uma discussão para o </a:t>
            </a:r>
            <a:r>
              <a:rPr lang="pt-BR" sz="2400" b="1" dirty="0"/>
              <a:t>HTTP</a:t>
            </a:r>
            <a:r>
              <a:rPr lang="pt-BR" sz="2400" dirty="0"/>
              <a:t> 3 o que pode não mudar a API </a:t>
            </a:r>
            <a:r>
              <a:rPr dirty="0" smtClean="0"/>
              <a:t>	</a:t>
            </a:r>
            <a:endParaRPr lang="pt-BR" dirty="0" smtClean="0"/>
          </a:p>
          <a:p>
            <a:pPr marL="445770" indent="-314325">
              <a:lnSpc>
                <a:spcPct val="100000"/>
              </a:lnSpc>
              <a:spcBef>
                <a:spcPts val="970"/>
              </a:spcBef>
              <a:buSzPct val="74193"/>
              <a:buFont typeface="Trebuchet MS"/>
              <a:buChar char="–"/>
              <a:tabLst>
                <a:tab pos="445134" algn="l"/>
                <a:tab pos="445770" algn="l"/>
              </a:tabLst>
            </a:pPr>
            <a:r>
              <a:rPr sz="3100" spc="5" dirty="0" err="1" smtClean="0">
                <a:latin typeface="Arial MT"/>
                <a:cs typeface="Arial MT"/>
              </a:rPr>
              <a:t>Informações</a:t>
            </a:r>
            <a:r>
              <a:rPr sz="3100" spc="15" dirty="0" smtClean="0">
                <a:latin typeface="Arial MT"/>
                <a:cs typeface="Arial MT"/>
              </a:rPr>
              <a:t> </a:t>
            </a:r>
            <a:r>
              <a:rPr sz="3100" spc="5" dirty="0" err="1" smtClean="0">
                <a:latin typeface="Arial MT"/>
                <a:cs typeface="Arial MT"/>
              </a:rPr>
              <a:t>adicionais</a:t>
            </a:r>
            <a:r>
              <a:rPr sz="3100" spc="5" dirty="0" smtClean="0">
                <a:latin typeface="Arial MT"/>
                <a:cs typeface="Arial MT"/>
              </a:rPr>
              <a:t>:</a:t>
            </a:r>
            <a:r>
              <a:rPr sz="3100" spc="10" dirty="0" smtClean="0">
                <a:latin typeface="Arial MT"/>
                <a:cs typeface="Arial MT"/>
              </a:rPr>
              <a:t> </a:t>
            </a:r>
            <a:r>
              <a:rPr sz="3100" spc="5" dirty="0" err="1" smtClean="0">
                <a:latin typeface="Arial MT"/>
                <a:cs typeface="Arial MT"/>
              </a:rPr>
              <a:t>informações</a:t>
            </a:r>
            <a:r>
              <a:rPr sz="3100" spc="5" dirty="0" smtClean="0">
                <a:latin typeface="Arial MT"/>
                <a:cs typeface="Arial MT"/>
              </a:rPr>
              <a:t> </a:t>
            </a:r>
            <a:r>
              <a:rPr sz="3100" spc="-844" dirty="0" smtClean="0">
                <a:latin typeface="Arial MT"/>
                <a:cs typeface="Arial MT"/>
              </a:rPr>
              <a:t> </a:t>
            </a:r>
            <a:r>
              <a:rPr sz="3100" spc="10" dirty="0" err="1" smtClean="0">
                <a:latin typeface="Arial MT"/>
                <a:cs typeface="Arial MT"/>
              </a:rPr>
              <a:t>complementares</a:t>
            </a:r>
            <a:r>
              <a:rPr sz="3100" spc="-15" dirty="0" smtClean="0">
                <a:latin typeface="Arial MT"/>
                <a:cs typeface="Arial MT"/>
              </a:rPr>
              <a:t> </a:t>
            </a:r>
            <a:r>
              <a:rPr sz="3100" spc="10" dirty="0" err="1" smtClean="0">
                <a:latin typeface="Arial MT"/>
                <a:cs typeface="Arial MT"/>
              </a:rPr>
              <a:t>às</a:t>
            </a:r>
            <a:r>
              <a:rPr sz="3100" spc="-10" dirty="0" smtClean="0">
                <a:latin typeface="Arial MT"/>
                <a:cs typeface="Arial MT"/>
              </a:rPr>
              <a:t> </a:t>
            </a:r>
            <a:r>
              <a:rPr sz="3100" spc="10" dirty="0" err="1" smtClean="0">
                <a:latin typeface="Arial MT"/>
                <a:cs typeface="Arial MT"/>
              </a:rPr>
              <a:t>demais</a:t>
            </a:r>
            <a:r>
              <a:rPr sz="3100" spc="10" dirty="0" smtClean="0">
                <a:latin typeface="Arial MT"/>
                <a:cs typeface="Arial MT"/>
              </a:rPr>
              <a:t>.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079" y="293369"/>
            <a:ext cx="65062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Pedido</a:t>
            </a:r>
            <a:r>
              <a:rPr sz="5000" spc="-20" dirty="0"/>
              <a:t> </a:t>
            </a:r>
            <a:r>
              <a:rPr sz="5000" spc="-5" dirty="0"/>
              <a:t>HTTP</a:t>
            </a:r>
            <a:r>
              <a:rPr sz="5000" spc="-120" dirty="0"/>
              <a:t> </a:t>
            </a:r>
            <a:r>
              <a:rPr sz="5000" dirty="0"/>
              <a:t>-</a:t>
            </a:r>
            <a:r>
              <a:rPr sz="5000" spc="-20" dirty="0"/>
              <a:t> </a:t>
            </a:r>
            <a:r>
              <a:rPr sz="5000" spc="-5" dirty="0"/>
              <a:t>Método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99440" y="2621279"/>
            <a:ext cx="28384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490" dirty="0">
                <a:latin typeface="Trebuchet MS"/>
                <a:cs typeface="Trebuchet MS"/>
              </a:rPr>
              <a:t>●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589529"/>
            <a:ext cx="8661400" cy="430810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273050" algn="just">
              <a:lnSpc>
                <a:spcPct val="97300"/>
              </a:lnSpc>
              <a:spcBef>
                <a:spcPts val="229"/>
              </a:spcBef>
            </a:pPr>
            <a:r>
              <a:rPr sz="4000" dirty="0">
                <a:latin typeface="Arial MT"/>
                <a:cs typeface="Arial MT"/>
              </a:rPr>
              <a:t>O </a:t>
            </a:r>
            <a:r>
              <a:rPr sz="4000" spc="-5" dirty="0">
                <a:latin typeface="Arial MT"/>
                <a:cs typeface="Arial MT"/>
              </a:rPr>
              <a:t>método definido será aplicado </a:t>
            </a:r>
            <a:r>
              <a:rPr sz="4000" spc="-10" dirty="0">
                <a:latin typeface="Arial MT"/>
                <a:cs typeface="Arial MT"/>
              </a:rPr>
              <a:t>no </a:t>
            </a:r>
            <a:r>
              <a:rPr sz="4000" spc="-5" dirty="0">
                <a:latin typeface="Arial MT"/>
                <a:cs typeface="Arial MT"/>
              </a:rPr>
              <a:t> objeto</a:t>
            </a:r>
            <a:r>
              <a:rPr sz="4000" spc="110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(a</a:t>
            </a:r>
            <a:r>
              <a:rPr sz="4000" spc="110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informação</a:t>
            </a:r>
            <a:r>
              <a:rPr sz="4000" spc="110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requisitada) </a:t>
            </a:r>
            <a:r>
              <a:rPr sz="400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definido pela</a:t>
            </a:r>
            <a:r>
              <a:rPr sz="4000" spc="-1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URI</a:t>
            </a:r>
            <a:r>
              <a:rPr sz="4000" spc="-5" dirty="0" smtClean="0">
                <a:latin typeface="Arial MT"/>
                <a:cs typeface="Arial MT"/>
              </a:rPr>
              <a:t>.</a:t>
            </a:r>
            <a:endParaRPr lang="pt-BR" sz="4000" spc="-5" dirty="0" smtClean="0">
              <a:latin typeface="Arial MT"/>
              <a:cs typeface="Arial MT"/>
            </a:endParaRPr>
          </a:p>
          <a:p>
            <a:pPr marL="461645">
              <a:lnSpc>
                <a:spcPct val="100000"/>
              </a:lnSpc>
              <a:spcBef>
                <a:spcPts val="480"/>
              </a:spcBef>
              <a:tabLst>
                <a:tab pos="901065" algn="l"/>
              </a:tabLst>
            </a:pPr>
            <a:r>
              <a:rPr lang="pt-BR" sz="2800" dirty="0" smtClean="0">
                <a:solidFill>
                  <a:srgbClr val="282828"/>
                </a:solidFill>
                <a:latin typeface="Arial MT"/>
                <a:cs typeface="Arial MT"/>
              </a:rPr>
              <a:t>A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URI</a:t>
            </a:r>
            <a:r>
              <a:rPr lang="pt-BR" sz="2800" spc="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do</a:t>
            </a:r>
            <a:r>
              <a:rPr lang="pt-BR" sz="28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recurso</a:t>
            </a:r>
            <a:r>
              <a:rPr lang="pt-BR" sz="2800" dirty="0" smtClean="0">
                <a:solidFill>
                  <a:srgbClr val="282828"/>
                </a:solidFill>
                <a:latin typeface="Arial MT"/>
                <a:cs typeface="Arial MT"/>
              </a:rPr>
              <a:t> pode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conter</a:t>
            </a:r>
            <a:r>
              <a:rPr lang="pt-BR" sz="2800" spc="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dados</a:t>
            </a:r>
            <a:r>
              <a:rPr lang="pt-BR" sz="28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separados</a:t>
            </a:r>
            <a:r>
              <a:rPr lang="pt-BR" sz="28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por</a:t>
            </a:r>
            <a:r>
              <a:rPr lang="pt-BR" sz="2800" spc="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'?‘</a:t>
            </a:r>
            <a:endParaRPr lang="pt-BR" sz="2800" dirty="0" smtClean="0">
              <a:latin typeface="Arial MT"/>
              <a:cs typeface="Arial MT"/>
            </a:endParaRPr>
          </a:p>
          <a:p>
            <a:pPr marL="461645">
              <a:lnSpc>
                <a:spcPct val="100000"/>
              </a:lnSpc>
              <a:spcBef>
                <a:spcPts val="565"/>
              </a:spcBef>
              <a:tabLst>
                <a:tab pos="901065" algn="l"/>
              </a:tabLst>
            </a:pPr>
            <a:r>
              <a:rPr lang="pt-BR" sz="2800" spc="175" dirty="0" smtClean="0">
                <a:solidFill>
                  <a:srgbClr val="9A9A31"/>
                </a:solidFill>
                <a:latin typeface="Lucida Sans Unicode"/>
                <a:cs typeface="Lucida Sans Unicode"/>
              </a:rPr>
              <a:t>O</a:t>
            </a:r>
            <a:r>
              <a:rPr lang="pt-BR" sz="28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Exemplo:</a:t>
            </a:r>
            <a:r>
              <a:rPr lang="pt-BR" sz="2800" spc="3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2800" spc="-5" dirty="0" smtClean="0">
                <a:solidFill>
                  <a:srgbClr val="282828"/>
                </a:solidFill>
                <a:latin typeface="Arial MT"/>
                <a:cs typeface="Arial MT"/>
              </a:rPr>
              <a:t>/index.html?dado1=valor1&amp;dado2=valor2</a:t>
            </a:r>
            <a:endParaRPr lang="pt-BR" sz="2800" dirty="0" smtClean="0">
              <a:latin typeface="Arial MT"/>
              <a:cs typeface="Arial MT"/>
            </a:endParaRPr>
          </a:p>
          <a:p>
            <a:pPr marL="12700" marR="5080" indent="273050" algn="just">
              <a:lnSpc>
                <a:spcPct val="97300"/>
              </a:lnSpc>
              <a:spcBef>
                <a:spcPts val="229"/>
              </a:spcBef>
            </a:pPr>
            <a:endParaRPr sz="4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079" y="293369"/>
            <a:ext cx="65062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Pedido</a:t>
            </a:r>
            <a:r>
              <a:rPr sz="5000" spc="-20" dirty="0"/>
              <a:t> </a:t>
            </a:r>
            <a:r>
              <a:rPr sz="5000" spc="-5" dirty="0"/>
              <a:t>HTTP</a:t>
            </a:r>
            <a:r>
              <a:rPr sz="5000" spc="-120" dirty="0"/>
              <a:t> </a:t>
            </a:r>
            <a:r>
              <a:rPr sz="5000" dirty="0"/>
              <a:t>-</a:t>
            </a:r>
            <a:r>
              <a:rPr sz="5000" spc="-20" dirty="0"/>
              <a:t> </a:t>
            </a:r>
            <a:r>
              <a:rPr sz="5000" spc="-5" dirty="0"/>
              <a:t>Método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08000" y="2081529"/>
            <a:ext cx="23241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390" dirty="0">
                <a:latin typeface="Trebuchet MS"/>
                <a:cs typeface="Trebuchet MS"/>
              </a:rPr>
              <a:t>●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859" y="285622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latin typeface="Trebuchet MS"/>
                <a:cs typeface="Trebuchet MS"/>
              </a:rPr>
              <a:t>–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59" y="397129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latin typeface="Trebuchet MS"/>
                <a:cs typeface="Trebuchet MS"/>
              </a:rPr>
              <a:t>–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859" y="508507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latin typeface="Trebuchet MS"/>
                <a:cs typeface="Trebuchet MS"/>
              </a:rPr>
              <a:t>–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2140"/>
              </a:spcBef>
            </a:pPr>
            <a:r>
              <a:rPr sz="3200" dirty="0"/>
              <a:t>O</a:t>
            </a:r>
            <a:r>
              <a:rPr sz="3200" spc="-5" dirty="0"/>
              <a:t> método </a:t>
            </a:r>
            <a:r>
              <a:rPr sz="3200" dirty="0"/>
              <a:t>pode</a:t>
            </a:r>
            <a:r>
              <a:rPr sz="3200" spc="-5" dirty="0"/>
              <a:t> </a:t>
            </a:r>
            <a:r>
              <a:rPr sz="3200" dirty="0"/>
              <a:t>ser</a:t>
            </a:r>
            <a:r>
              <a:rPr sz="3200" spc="-15" dirty="0"/>
              <a:t> </a:t>
            </a:r>
            <a:r>
              <a:rPr sz="3200" dirty="0"/>
              <a:t>um</a:t>
            </a:r>
            <a:r>
              <a:rPr sz="3200" spc="-15" dirty="0"/>
              <a:t> </a:t>
            </a:r>
            <a:r>
              <a:rPr sz="3200" dirty="0"/>
              <a:t>entre</a:t>
            </a:r>
            <a:r>
              <a:rPr sz="3200" spc="-5" dirty="0"/>
              <a:t> vários</a:t>
            </a:r>
            <a:r>
              <a:rPr sz="3200" spc="-10" dirty="0"/>
              <a:t> </a:t>
            </a:r>
            <a:r>
              <a:rPr sz="3200" dirty="0"/>
              <a:t>tipos:</a:t>
            </a:r>
            <a:endParaRPr sz="3200"/>
          </a:p>
          <a:p>
            <a:pPr marL="687705" marR="10160">
              <a:lnSpc>
                <a:spcPts val="3590"/>
              </a:lnSpc>
              <a:spcBef>
                <a:spcPts val="2365"/>
              </a:spcBef>
            </a:pPr>
            <a:r>
              <a:rPr sz="3200" b="1" dirty="0">
                <a:latin typeface="Arial"/>
                <a:cs typeface="Arial"/>
              </a:rPr>
              <a:t>GET</a:t>
            </a:r>
            <a:r>
              <a:rPr sz="3200" dirty="0"/>
              <a:t>:</a:t>
            </a:r>
            <a:r>
              <a:rPr sz="3200" spc="365" dirty="0"/>
              <a:t> </a:t>
            </a:r>
            <a:r>
              <a:rPr sz="3200" dirty="0"/>
              <a:t>retorna</a:t>
            </a:r>
            <a:r>
              <a:rPr sz="3200" spc="375" dirty="0"/>
              <a:t> </a:t>
            </a:r>
            <a:r>
              <a:rPr sz="3200" dirty="0"/>
              <a:t>o</a:t>
            </a:r>
            <a:r>
              <a:rPr sz="3200" spc="380" dirty="0"/>
              <a:t> </a:t>
            </a:r>
            <a:r>
              <a:rPr sz="3200" spc="-5" dirty="0"/>
              <a:t>objeto,</a:t>
            </a:r>
            <a:r>
              <a:rPr sz="3200" spc="370" dirty="0"/>
              <a:t> </a:t>
            </a:r>
            <a:r>
              <a:rPr sz="3200" dirty="0"/>
              <a:t>ou</a:t>
            </a:r>
            <a:r>
              <a:rPr sz="3200" spc="375" dirty="0"/>
              <a:t> </a:t>
            </a:r>
            <a:r>
              <a:rPr sz="3200" dirty="0"/>
              <a:t>seja,</a:t>
            </a:r>
            <a:r>
              <a:rPr sz="3200" spc="365" dirty="0"/>
              <a:t> </a:t>
            </a:r>
            <a:r>
              <a:rPr sz="3200" dirty="0"/>
              <a:t>a</a:t>
            </a:r>
            <a:r>
              <a:rPr sz="3200" spc="380" dirty="0"/>
              <a:t> </a:t>
            </a:r>
            <a:r>
              <a:rPr sz="3200" spc="-5" dirty="0"/>
              <a:t>informação </a:t>
            </a:r>
            <a:r>
              <a:rPr sz="3200" spc="-875" dirty="0"/>
              <a:t> </a:t>
            </a:r>
            <a:r>
              <a:rPr sz="3200" dirty="0"/>
              <a:t>requisitada.</a:t>
            </a:r>
            <a:endParaRPr sz="3200">
              <a:latin typeface="Arial"/>
              <a:cs typeface="Arial"/>
            </a:endParaRPr>
          </a:p>
          <a:p>
            <a:pPr marL="687705" marR="5080">
              <a:lnSpc>
                <a:spcPts val="3579"/>
              </a:lnSpc>
              <a:spcBef>
                <a:spcPts val="1610"/>
              </a:spcBef>
            </a:pPr>
            <a:r>
              <a:rPr sz="3200" b="1" dirty="0">
                <a:latin typeface="Arial"/>
                <a:cs typeface="Arial"/>
              </a:rPr>
              <a:t>HEAD</a:t>
            </a:r>
            <a:r>
              <a:rPr sz="3200" dirty="0"/>
              <a:t>:</a:t>
            </a:r>
            <a:r>
              <a:rPr sz="3200" spc="335" dirty="0"/>
              <a:t> </a:t>
            </a:r>
            <a:r>
              <a:rPr sz="3200" dirty="0"/>
              <a:t>retorna</a:t>
            </a:r>
            <a:r>
              <a:rPr sz="3200" spc="350" dirty="0"/>
              <a:t> </a:t>
            </a:r>
            <a:r>
              <a:rPr sz="3200" dirty="0"/>
              <a:t>somente</a:t>
            </a:r>
            <a:r>
              <a:rPr sz="3200" spc="355" dirty="0"/>
              <a:t> </a:t>
            </a:r>
            <a:r>
              <a:rPr sz="3200" spc="-5" dirty="0"/>
              <a:t>informações</a:t>
            </a:r>
            <a:r>
              <a:rPr sz="3200" spc="360" dirty="0"/>
              <a:t> </a:t>
            </a:r>
            <a:r>
              <a:rPr sz="3200" dirty="0"/>
              <a:t>sobre</a:t>
            </a:r>
            <a:r>
              <a:rPr sz="3200" spc="350" dirty="0"/>
              <a:t> </a:t>
            </a:r>
            <a:r>
              <a:rPr sz="3200" dirty="0"/>
              <a:t>o </a:t>
            </a:r>
            <a:r>
              <a:rPr sz="3200" spc="-875" dirty="0"/>
              <a:t> </a:t>
            </a:r>
            <a:r>
              <a:rPr sz="3200" spc="-5" dirty="0"/>
              <a:t>objeto,</a:t>
            </a:r>
            <a:r>
              <a:rPr sz="3200" spc="-10" dirty="0"/>
              <a:t> </a:t>
            </a:r>
            <a:r>
              <a:rPr sz="3200" spc="-5" dirty="0"/>
              <a:t>como</a:t>
            </a:r>
            <a:r>
              <a:rPr sz="3200" dirty="0"/>
              <a:t> </a:t>
            </a:r>
            <a:r>
              <a:rPr sz="3200" spc="-5" dirty="0"/>
              <a:t>tamanho,</a:t>
            </a:r>
            <a:r>
              <a:rPr sz="3200" dirty="0"/>
              <a:t> </a:t>
            </a:r>
            <a:r>
              <a:rPr sz="3200" spc="-5" dirty="0"/>
              <a:t>data</a:t>
            </a:r>
            <a:r>
              <a:rPr sz="3200" dirty="0"/>
              <a:t> de</a:t>
            </a:r>
            <a:r>
              <a:rPr sz="3200" spc="-5" dirty="0"/>
              <a:t> </a:t>
            </a:r>
            <a:r>
              <a:rPr sz="3200" dirty="0"/>
              <a:t>criação,</a:t>
            </a:r>
            <a:r>
              <a:rPr sz="3200" spc="-10" dirty="0"/>
              <a:t> </a:t>
            </a:r>
            <a:r>
              <a:rPr sz="3200" dirty="0"/>
              <a:t>etc.</a:t>
            </a:r>
            <a:endParaRPr sz="3200">
              <a:latin typeface="Arial"/>
              <a:cs typeface="Arial"/>
            </a:endParaRPr>
          </a:p>
          <a:p>
            <a:pPr marL="687705" marR="5080">
              <a:lnSpc>
                <a:spcPts val="3590"/>
              </a:lnSpc>
              <a:spcBef>
                <a:spcPts val="1600"/>
              </a:spcBef>
              <a:tabLst>
                <a:tab pos="2202815" algn="l"/>
                <a:tab pos="3469640" algn="l"/>
                <a:tab pos="5979160" algn="l"/>
                <a:tab pos="7088505" algn="l"/>
                <a:tab pos="7608570" algn="l"/>
              </a:tabLst>
            </a:pPr>
            <a:r>
              <a:rPr sz="3200" b="1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10" dirty="0">
                <a:latin typeface="Arial"/>
                <a:cs typeface="Arial"/>
              </a:rPr>
              <a:t>T</a:t>
            </a:r>
            <a:r>
              <a:rPr sz="3200" dirty="0"/>
              <a:t>:	</a:t>
            </a:r>
            <a:r>
              <a:rPr sz="3200" spc="5" dirty="0"/>
              <a:t>en</a:t>
            </a:r>
            <a:r>
              <a:rPr sz="3200" dirty="0"/>
              <a:t>via	</a:t>
            </a:r>
            <a:r>
              <a:rPr sz="3200" spc="-5" dirty="0"/>
              <a:t>i</a:t>
            </a:r>
            <a:r>
              <a:rPr sz="3200" spc="5" dirty="0"/>
              <a:t>n</a:t>
            </a:r>
            <a:r>
              <a:rPr sz="3200" spc="-5" dirty="0"/>
              <a:t>f</a:t>
            </a:r>
            <a:r>
              <a:rPr sz="3200" dirty="0"/>
              <a:t>o</a:t>
            </a:r>
            <a:r>
              <a:rPr sz="3200" spc="-10" dirty="0"/>
              <a:t>r</a:t>
            </a:r>
            <a:r>
              <a:rPr sz="3200" dirty="0"/>
              <a:t>m</a:t>
            </a:r>
            <a:r>
              <a:rPr sz="3200" spc="5" dirty="0"/>
              <a:t>a</a:t>
            </a:r>
            <a:r>
              <a:rPr sz="3200" dirty="0"/>
              <a:t>ç</a:t>
            </a:r>
            <a:r>
              <a:rPr sz="3200" spc="5" dirty="0"/>
              <a:t>õe</a:t>
            </a:r>
            <a:r>
              <a:rPr sz="3200" dirty="0"/>
              <a:t>s	</a:t>
            </a:r>
            <a:r>
              <a:rPr sz="3200" spc="5" dirty="0"/>
              <a:t>pa</a:t>
            </a:r>
            <a:r>
              <a:rPr sz="3200" spc="-5" dirty="0"/>
              <a:t>r</a:t>
            </a:r>
            <a:r>
              <a:rPr sz="3200" dirty="0"/>
              <a:t>a	o	</a:t>
            </a:r>
            <a:r>
              <a:rPr sz="3200" spc="5" dirty="0"/>
              <a:t>se</a:t>
            </a:r>
            <a:r>
              <a:rPr sz="3200" dirty="0"/>
              <a:t>rvi</a:t>
            </a:r>
            <a:r>
              <a:rPr sz="3200" spc="5" dirty="0"/>
              <a:t>do</a:t>
            </a:r>
            <a:r>
              <a:rPr sz="3200" dirty="0"/>
              <a:t>r  </a:t>
            </a:r>
            <a:r>
              <a:rPr sz="3200" spc="-15" dirty="0"/>
              <a:t>Web. </a:t>
            </a:r>
            <a:r>
              <a:rPr sz="3200" spc="-5" dirty="0"/>
              <a:t>Método</a:t>
            </a:r>
            <a:r>
              <a:rPr sz="3200" dirty="0"/>
              <a:t> </a:t>
            </a:r>
            <a:r>
              <a:rPr sz="3200" spc="-5" dirty="0"/>
              <a:t>utilizado</a:t>
            </a:r>
            <a:r>
              <a:rPr sz="3200" dirty="0"/>
              <a:t> por</a:t>
            </a:r>
            <a:r>
              <a:rPr sz="3200" spc="-10" dirty="0"/>
              <a:t> </a:t>
            </a:r>
            <a:r>
              <a:rPr sz="3200" spc="-5" dirty="0"/>
              <a:t>scripts.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079" y="293369"/>
            <a:ext cx="65062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Pedido</a:t>
            </a:r>
            <a:r>
              <a:rPr sz="5000" spc="-20" dirty="0"/>
              <a:t> </a:t>
            </a:r>
            <a:r>
              <a:rPr sz="5000" spc="-5" dirty="0"/>
              <a:t>HTTP</a:t>
            </a:r>
            <a:r>
              <a:rPr sz="5000" spc="-120" dirty="0"/>
              <a:t> </a:t>
            </a:r>
            <a:r>
              <a:rPr sz="5000" dirty="0"/>
              <a:t>-</a:t>
            </a:r>
            <a:r>
              <a:rPr sz="5000" spc="-20" dirty="0"/>
              <a:t> </a:t>
            </a:r>
            <a:r>
              <a:rPr sz="5000" spc="-5" dirty="0"/>
              <a:t>Método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53719" y="2179319"/>
            <a:ext cx="25463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445" dirty="0">
                <a:latin typeface="Trebuchet MS"/>
                <a:cs typeface="Trebuchet MS"/>
              </a:rPr>
              <a:t>●</a:t>
            </a:r>
            <a:endParaRPr sz="22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4869" y="2202790"/>
          <a:ext cx="8731250" cy="190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8130"/>
                <a:gridCol w="2134870"/>
                <a:gridCol w="2419350"/>
                <a:gridCol w="1358900"/>
              </a:tblGrid>
              <a:tr h="538261">
                <a:tc>
                  <a:txBody>
                    <a:bodyPr/>
                    <a:lstStyle/>
                    <a:p>
                      <a:pPr marL="389890">
                        <a:lnSpc>
                          <a:spcPts val="4025"/>
                        </a:lnSpc>
                        <a:tabLst>
                          <a:tab pos="1050290" algn="l"/>
                        </a:tabLst>
                      </a:pPr>
                      <a:r>
                        <a:rPr sz="3650" spc="-10" dirty="0">
                          <a:latin typeface="Arial MT"/>
                          <a:cs typeface="Arial MT"/>
                        </a:rPr>
                        <a:t>O	método</a:t>
                      </a:r>
                      <a:endParaRPr sz="36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4025"/>
                        </a:lnSpc>
                        <a:tabLst>
                          <a:tab pos="1405890" algn="l"/>
                        </a:tabLst>
                      </a:pPr>
                      <a:r>
                        <a:rPr sz="3650" spc="-10" dirty="0">
                          <a:latin typeface="Arial MT"/>
                          <a:cs typeface="Arial MT"/>
                        </a:rPr>
                        <a:t>pode	</a:t>
                      </a:r>
                      <a:r>
                        <a:rPr sz="3650" spc="-5" dirty="0">
                          <a:latin typeface="Arial MT"/>
                          <a:cs typeface="Arial MT"/>
                        </a:rPr>
                        <a:t>ser</a:t>
                      </a:r>
                      <a:endParaRPr sz="36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4025"/>
                        </a:lnSpc>
                        <a:tabLst>
                          <a:tab pos="951230" algn="l"/>
                        </a:tabLst>
                      </a:pPr>
                      <a:r>
                        <a:rPr sz="3650" spc="-10" dirty="0">
                          <a:latin typeface="Arial MT"/>
                          <a:cs typeface="Arial MT"/>
                        </a:rPr>
                        <a:t>um	entre</a:t>
                      </a:r>
                      <a:endParaRPr sz="36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025"/>
                        </a:lnSpc>
                      </a:pPr>
                      <a:r>
                        <a:rPr sz="3650" spc="-10" dirty="0">
                          <a:latin typeface="Arial MT"/>
                          <a:cs typeface="Arial MT"/>
                        </a:rPr>
                        <a:t>vários</a:t>
                      </a:r>
                      <a:endParaRPr sz="36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347251">
                <a:tc>
                  <a:txBody>
                    <a:bodyPr/>
                    <a:lstStyle/>
                    <a:p>
                      <a:pPr marL="31750">
                        <a:lnSpc>
                          <a:spcPts val="4195"/>
                        </a:lnSpc>
                      </a:pPr>
                      <a:r>
                        <a:rPr sz="3650" spc="-5" dirty="0">
                          <a:latin typeface="Arial MT"/>
                          <a:cs typeface="Arial MT"/>
                        </a:rPr>
                        <a:t>tipos:</a:t>
                      </a:r>
                      <a:endParaRPr sz="3650">
                        <a:latin typeface="Arial MT"/>
                        <a:cs typeface="Arial MT"/>
                      </a:endParaRPr>
                    </a:p>
                    <a:p>
                      <a:pPr marL="59690">
                        <a:lnSpc>
                          <a:spcPts val="4320"/>
                        </a:lnSpc>
                        <a:spcBef>
                          <a:spcPts val="1989"/>
                        </a:spcBef>
                        <a:tabLst>
                          <a:tab pos="424815" algn="l"/>
                        </a:tabLst>
                      </a:pPr>
                      <a:r>
                        <a:rPr sz="4050" spc="780" baseline="9259" dirty="0">
                          <a:latin typeface="Trebuchet MS"/>
                          <a:cs typeface="Trebuchet MS"/>
                        </a:rPr>
                        <a:t>–	</a:t>
                      </a:r>
                      <a:r>
                        <a:rPr sz="3650" b="1" dirty="0">
                          <a:latin typeface="Arial"/>
                          <a:cs typeface="Arial"/>
                        </a:rPr>
                        <a:t>PUT</a:t>
                      </a:r>
                      <a:r>
                        <a:rPr sz="3650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365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650" spc="-5" dirty="0">
                          <a:latin typeface="Arial MT"/>
                          <a:cs typeface="Arial MT"/>
                        </a:rPr>
                        <a:t>envia</a:t>
                      </a:r>
                      <a:endParaRPr sz="36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350">
                        <a:latin typeface="Times New Roman"/>
                        <a:cs typeface="Times New Roman"/>
                      </a:endParaRPr>
                    </a:p>
                    <a:p>
                      <a:pPr marL="544830">
                        <a:lnSpc>
                          <a:spcPts val="4320"/>
                        </a:lnSpc>
                        <a:spcBef>
                          <a:spcPts val="5"/>
                        </a:spcBef>
                      </a:pPr>
                      <a:r>
                        <a:rPr sz="3650" spc="-10" dirty="0">
                          <a:latin typeface="Arial MT"/>
                          <a:cs typeface="Arial MT"/>
                        </a:rPr>
                        <a:t>uma</a:t>
                      </a:r>
                      <a:endParaRPr sz="365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4320"/>
                        </a:lnSpc>
                        <a:spcBef>
                          <a:spcPts val="5"/>
                        </a:spcBef>
                        <a:tabLst>
                          <a:tab pos="1726564" algn="l"/>
                        </a:tabLst>
                      </a:pPr>
                      <a:r>
                        <a:rPr sz="3650" spc="-10" dirty="0">
                          <a:latin typeface="Arial MT"/>
                          <a:cs typeface="Arial MT"/>
                        </a:rPr>
                        <a:t>cópia	de</a:t>
                      </a:r>
                      <a:endParaRPr sz="365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35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ts val="4320"/>
                        </a:lnSpc>
                        <a:spcBef>
                          <a:spcPts val="5"/>
                        </a:spcBef>
                      </a:pPr>
                      <a:r>
                        <a:rPr sz="3650" spc="-10" dirty="0">
                          <a:latin typeface="Arial MT"/>
                          <a:cs typeface="Arial MT"/>
                        </a:rPr>
                        <a:t>um</a:t>
                      </a:r>
                      <a:endParaRPr sz="365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86460" y="4036059"/>
            <a:ext cx="8720455" cy="23698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403225" marR="34290">
              <a:lnSpc>
                <a:spcPts val="4090"/>
              </a:lnSpc>
              <a:spcBef>
                <a:spcPts val="465"/>
              </a:spcBef>
            </a:pPr>
            <a:r>
              <a:rPr sz="3650" spc="-10" dirty="0">
                <a:latin typeface="Arial MT"/>
                <a:cs typeface="Arial MT"/>
              </a:rPr>
              <a:t>objeto/informação</a:t>
            </a:r>
            <a:r>
              <a:rPr sz="3650" spc="185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para</a:t>
            </a:r>
            <a:r>
              <a:rPr sz="3650" spc="185" dirty="0">
                <a:latin typeface="Arial MT"/>
                <a:cs typeface="Arial MT"/>
              </a:rPr>
              <a:t> </a:t>
            </a:r>
            <a:r>
              <a:rPr sz="3650" spc="-5" dirty="0">
                <a:latin typeface="Arial MT"/>
                <a:cs typeface="Arial MT"/>
              </a:rPr>
              <a:t>ser</a:t>
            </a:r>
            <a:r>
              <a:rPr sz="3650" spc="195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armazenado </a:t>
            </a:r>
            <a:r>
              <a:rPr sz="3650" spc="-1000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num</a:t>
            </a:r>
            <a:r>
              <a:rPr sz="3650" spc="-15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servidor </a:t>
            </a:r>
            <a:r>
              <a:rPr sz="3650" spc="-25" dirty="0">
                <a:latin typeface="Arial MT"/>
                <a:cs typeface="Arial MT"/>
              </a:rPr>
              <a:t>Web.</a:t>
            </a:r>
            <a:endParaRPr sz="3650">
              <a:latin typeface="Arial MT"/>
              <a:cs typeface="Arial MT"/>
            </a:endParaRPr>
          </a:p>
          <a:p>
            <a:pPr marL="403225" marR="30480" indent="-365760">
              <a:lnSpc>
                <a:spcPts val="4090"/>
              </a:lnSpc>
              <a:spcBef>
                <a:spcPts val="1820"/>
              </a:spcBef>
              <a:tabLst>
                <a:tab pos="403225" algn="l"/>
              </a:tabLst>
            </a:pPr>
            <a:r>
              <a:rPr sz="4050" spc="780" baseline="9259" dirty="0">
                <a:latin typeface="Trebuchet MS"/>
                <a:cs typeface="Trebuchet MS"/>
              </a:rPr>
              <a:t>–	</a:t>
            </a:r>
            <a:r>
              <a:rPr sz="3650" b="1" spc="-5" dirty="0">
                <a:latin typeface="Arial"/>
                <a:cs typeface="Arial"/>
              </a:rPr>
              <a:t>DELETE</a:t>
            </a:r>
            <a:r>
              <a:rPr sz="3650" spc="-5" dirty="0">
                <a:latin typeface="Arial MT"/>
                <a:cs typeface="Arial MT"/>
              </a:rPr>
              <a:t>:</a:t>
            </a:r>
            <a:r>
              <a:rPr sz="3650" spc="75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apaga</a:t>
            </a:r>
            <a:r>
              <a:rPr sz="3650" spc="85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um</a:t>
            </a:r>
            <a:r>
              <a:rPr sz="3650" spc="100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objeto</a:t>
            </a:r>
            <a:r>
              <a:rPr sz="3650" spc="95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armazenado </a:t>
            </a:r>
            <a:r>
              <a:rPr sz="3650" spc="-1000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no</a:t>
            </a:r>
            <a:r>
              <a:rPr sz="3650" spc="-15" dirty="0">
                <a:latin typeface="Arial MT"/>
                <a:cs typeface="Arial MT"/>
              </a:rPr>
              <a:t> </a:t>
            </a:r>
            <a:r>
              <a:rPr sz="3650" spc="-5" dirty="0">
                <a:latin typeface="Arial MT"/>
                <a:cs typeface="Arial MT"/>
              </a:rPr>
              <a:t>servidor</a:t>
            </a:r>
            <a:r>
              <a:rPr sz="3650" spc="-10" dirty="0">
                <a:latin typeface="Arial MT"/>
                <a:cs typeface="Arial MT"/>
              </a:rPr>
              <a:t> </a:t>
            </a:r>
            <a:r>
              <a:rPr sz="3650" spc="-25" dirty="0">
                <a:latin typeface="Arial MT"/>
                <a:cs typeface="Arial MT"/>
              </a:rPr>
              <a:t>Web.</a:t>
            </a:r>
            <a:endParaRPr sz="3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60" y="293369"/>
            <a:ext cx="54825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Pedido</a:t>
            </a:r>
            <a:r>
              <a:rPr sz="5000" spc="-25" dirty="0"/>
              <a:t> </a:t>
            </a:r>
            <a:r>
              <a:rPr sz="5000" spc="-5" dirty="0"/>
              <a:t>HTTP</a:t>
            </a:r>
            <a:r>
              <a:rPr sz="5000" spc="-125" dirty="0"/>
              <a:t> </a:t>
            </a:r>
            <a:r>
              <a:rPr sz="5000" dirty="0"/>
              <a:t>-</a:t>
            </a:r>
            <a:r>
              <a:rPr sz="5000" spc="-25" dirty="0"/>
              <a:t> </a:t>
            </a:r>
            <a:r>
              <a:rPr sz="5000" spc="-5" dirty="0"/>
              <a:t>URI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91490" y="1767840"/>
            <a:ext cx="908367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SzPct val="44000"/>
              <a:buFont typeface="Trebuchet MS"/>
              <a:buChar char="●"/>
              <a:tabLst>
                <a:tab pos="297180" algn="l"/>
                <a:tab pos="946150" algn="l"/>
                <a:tab pos="1994535" algn="l"/>
                <a:tab pos="2803525" algn="l"/>
                <a:tab pos="3903345" algn="l"/>
                <a:tab pos="5930265" algn="l"/>
                <a:tab pos="7110095" algn="l"/>
              </a:tabLst>
            </a:pPr>
            <a:r>
              <a:rPr sz="3750" dirty="0">
                <a:latin typeface="Arial MT"/>
                <a:cs typeface="Arial MT"/>
              </a:rPr>
              <a:t>O	</a:t>
            </a:r>
            <a:r>
              <a:rPr sz="3750" spc="-5" dirty="0">
                <a:latin typeface="Arial MT"/>
                <a:cs typeface="Arial MT"/>
              </a:rPr>
              <a:t>tipo	de	URI	utilizada	pelo	protocolo</a:t>
            </a:r>
            <a:endParaRPr sz="3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969" y="2302509"/>
            <a:ext cx="88004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5595" algn="l"/>
                <a:tab pos="2187575" algn="l"/>
                <a:tab pos="4485005" algn="l"/>
                <a:tab pos="5352415" algn="l"/>
                <a:tab pos="6623684" algn="l"/>
                <a:tab pos="7119620" algn="l"/>
              </a:tabLst>
            </a:pPr>
            <a:r>
              <a:rPr sz="3750" spc="-5" dirty="0">
                <a:latin typeface="Arial MT"/>
                <a:cs typeface="Arial MT"/>
              </a:rPr>
              <a:t>HTTP	</a:t>
            </a:r>
            <a:r>
              <a:rPr sz="3750" dirty="0">
                <a:latin typeface="Arial MT"/>
                <a:cs typeface="Arial MT"/>
              </a:rPr>
              <a:t>é	</a:t>
            </a:r>
            <a:r>
              <a:rPr sz="3750" spc="-5" dirty="0">
                <a:latin typeface="Arial MT"/>
                <a:cs typeface="Arial MT"/>
              </a:rPr>
              <a:t>chamada	de	URL	</a:t>
            </a:r>
            <a:r>
              <a:rPr sz="3750" dirty="0">
                <a:latin typeface="Arial MT"/>
                <a:cs typeface="Arial MT"/>
              </a:rPr>
              <a:t>(	</a:t>
            </a:r>
            <a:r>
              <a:rPr sz="3750" spc="-5" dirty="0">
                <a:latin typeface="Arial MT"/>
                <a:cs typeface="Arial MT"/>
              </a:rPr>
              <a:t>Uniform</a:t>
            </a:r>
            <a:endParaRPr sz="3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69" y="2633280"/>
            <a:ext cx="8627745" cy="320802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5"/>
              </a:spcBef>
              <a:tabLst>
                <a:tab pos="6205855" algn="l"/>
              </a:tabLst>
            </a:pPr>
            <a:r>
              <a:rPr sz="3750" spc="-5" dirty="0">
                <a:latin typeface="Arial MT"/>
                <a:cs typeface="Arial MT"/>
              </a:rPr>
              <a:t>Resourde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Locator)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contém	</a:t>
            </a:r>
            <a:r>
              <a:rPr sz="3750" spc="-5" dirty="0">
                <a:latin typeface="Arial MT"/>
                <a:cs typeface="Arial MT"/>
              </a:rPr>
              <a:t>três</a:t>
            </a:r>
            <a:r>
              <a:rPr sz="3750" spc="-7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partes:</a:t>
            </a:r>
            <a:endParaRPr sz="3750">
              <a:latin typeface="Arial MT"/>
              <a:cs typeface="Arial MT"/>
            </a:endParaRPr>
          </a:p>
          <a:p>
            <a:pPr marL="439420" indent="-330200">
              <a:lnSpc>
                <a:spcPct val="100000"/>
              </a:lnSpc>
              <a:spcBef>
                <a:spcPts val="1420"/>
              </a:spcBef>
              <a:buSzPct val="73846"/>
              <a:buFont typeface="Trebuchet MS"/>
              <a:buChar char="–"/>
              <a:tabLst>
                <a:tab pos="438784" algn="l"/>
                <a:tab pos="439420" algn="l"/>
              </a:tabLst>
            </a:pPr>
            <a:r>
              <a:rPr sz="3250" spc="10" dirty="0">
                <a:latin typeface="Arial MT"/>
                <a:cs typeface="Arial MT"/>
              </a:rPr>
              <a:t>A</a:t>
            </a:r>
            <a:r>
              <a:rPr sz="3250" spc="-204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identificação</a:t>
            </a:r>
            <a:r>
              <a:rPr sz="3250" spc="-15" dirty="0">
                <a:latin typeface="Arial MT"/>
                <a:cs typeface="Arial MT"/>
              </a:rPr>
              <a:t> </a:t>
            </a:r>
            <a:r>
              <a:rPr sz="3250" spc="5" dirty="0">
                <a:latin typeface="Arial MT"/>
                <a:cs typeface="Arial MT"/>
              </a:rPr>
              <a:t>do</a:t>
            </a:r>
            <a:r>
              <a:rPr sz="3250" spc="-20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protocolo;</a:t>
            </a:r>
            <a:endParaRPr sz="3250">
              <a:latin typeface="Arial MT"/>
              <a:cs typeface="Arial MT"/>
            </a:endParaRPr>
          </a:p>
          <a:p>
            <a:pPr marL="439420" indent="-330200">
              <a:lnSpc>
                <a:spcPct val="100000"/>
              </a:lnSpc>
              <a:spcBef>
                <a:spcPts val="1080"/>
              </a:spcBef>
              <a:buSzPct val="73846"/>
              <a:buFont typeface="Trebuchet MS"/>
              <a:buChar char="–"/>
              <a:tabLst>
                <a:tab pos="438784" algn="l"/>
                <a:tab pos="439420" algn="l"/>
              </a:tabLst>
            </a:pPr>
            <a:r>
              <a:rPr sz="3250" spc="15" dirty="0">
                <a:latin typeface="Arial MT"/>
                <a:cs typeface="Arial MT"/>
              </a:rPr>
              <a:t>O</a:t>
            </a:r>
            <a:r>
              <a:rPr sz="3250" dirty="0">
                <a:latin typeface="Arial MT"/>
                <a:cs typeface="Arial MT"/>
              </a:rPr>
              <a:t> endereço</a:t>
            </a:r>
            <a:r>
              <a:rPr sz="3250" spc="-5" dirty="0">
                <a:latin typeface="Arial MT"/>
                <a:cs typeface="Arial MT"/>
              </a:rPr>
              <a:t> </a:t>
            </a:r>
            <a:r>
              <a:rPr sz="3250" spc="5" dirty="0">
                <a:latin typeface="Arial MT"/>
                <a:cs typeface="Arial MT"/>
              </a:rPr>
              <a:t>do</a:t>
            </a:r>
            <a:r>
              <a:rPr sz="3250" spc="-5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computador servidor;</a:t>
            </a:r>
            <a:endParaRPr sz="3250">
              <a:latin typeface="Arial MT"/>
              <a:cs typeface="Arial MT"/>
            </a:endParaRPr>
          </a:p>
          <a:p>
            <a:pPr marL="323215" marR="1181735" indent="-214629">
              <a:lnSpc>
                <a:spcPts val="3670"/>
              </a:lnSpc>
              <a:spcBef>
                <a:spcPts val="1395"/>
              </a:spcBef>
              <a:buSzPct val="73846"/>
              <a:buFont typeface="Trebuchet MS"/>
              <a:buChar char="–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3250" spc="15" dirty="0">
                <a:latin typeface="Arial MT"/>
                <a:cs typeface="Arial MT"/>
              </a:rPr>
              <a:t>O </a:t>
            </a:r>
            <a:r>
              <a:rPr sz="3250" dirty="0">
                <a:latin typeface="Arial MT"/>
                <a:cs typeface="Arial MT"/>
              </a:rPr>
              <a:t>documento requisitado </a:t>
            </a:r>
            <a:r>
              <a:rPr sz="3250" spc="5" dirty="0">
                <a:latin typeface="Arial MT"/>
                <a:cs typeface="Arial MT"/>
              </a:rPr>
              <a:t>(pode </a:t>
            </a:r>
            <a:r>
              <a:rPr sz="3250" spc="-5" dirty="0">
                <a:latin typeface="Arial MT"/>
                <a:cs typeface="Arial MT"/>
              </a:rPr>
              <a:t>incluir </a:t>
            </a:r>
            <a:r>
              <a:rPr sz="3250" spc="-890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subdiretórios</a:t>
            </a:r>
            <a:r>
              <a:rPr sz="3250" spc="-10" dirty="0">
                <a:latin typeface="Arial MT"/>
                <a:cs typeface="Arial MT"/>
              </a:rPr>
              <a:t> </a:t>
            </a:r>
            <a:r>
              <a:rPr sz="3250" spc="5" dirty="0">
                <a:latin typeface="Arial MT"/>
                <a:cs typeface="Arial MT"/>
              </a:rPr>
              <a:t>).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60" y="293369"/>
            <a:ext cx="54825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Pedido</a:t>
            </a:r>
            <a:r>
              <a:rPr sz="5000" spc="-25" dirty="0"/>
              <a:t> </a:t>
            </a:r>
            <a:r>
              <a:rPr sz="5000" spc="-5" dirty="0"/>
              <a:t>HTTP</a:t>
            </a:r>
            <a:r>
              <a:rPr sz="5000" spc="-125" dirty="0"/>
              <a:t> </a:t>
            </a:r>
            <a:r>
              <a:rPr sz="5000" dirty="0"/>
              <a:t>-</a:t>
            </a:r>
            <a:r>
              <a:rPr sz="5000" spc="-25" dirty="0"/>
              <a:t> </a:t>
            </a:r>
            <a:r>
              <a:rPr sz="5000" spc="-5" dirty="0"/>
              <a:t>URI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" y="2758439"/>
            <a:ext cx="9071610" cy="25133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490" y="293369"/>
            <a:ext cx="3506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HTTP</a:t>
            </a:r>
            <a:r>
              <a:rPr sz="5000" spc="-145" dirty="0"/>
              <a:t> </a:t>
            </a:r>
            <a:r>
              <a:rPr sz="5000" dirty="0"/>
              <a:t>-</a:t>
            </a:r>
            <a:r>
              <a:rPr sz="5000" spc="-35" dirty="0"/>
              <a:t> </a:t>
            </a:r>
            <a:r>
              <a:rPr sz="5000" spc="-5" dirty="0"/>
              <a:t>URL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09" y="1855470"/>
            <a:ext cx="8780780" cy="5055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929" y="293369"/>
            <a:ext cx="63671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985" algn="l"/>
              </a:tabLst>
            </a:pPr>
            <a:r>
              <a:rPr sz="5000" spc="-5" dirty="0"/>
              <a:t>Pedido	HTTP</a:t>
            </a:r>
            <a:r>
              <a:rPr sz="5000" spc="-145" dirty="0"/>
              <a:t> </a:t>
            </a:r>
            <a:r>
              <a:rPr sz="5000" dirty="0"/>
              <a:t>-</a:t>
            </a:r>
            <a:r>
              <a:rPr sz="5000" spc="-45" dirty="0"/>
              <a:t> Versão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91490" y="2030730"/>
            <a:ext cx="9083675" cy="17176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05435" marR="5080" indent="-293370" algn="just">
              <a:lnSpc>
                <a:spcPts val="4340"/>
              </a:lnSpc>
              <a:spcBef>
                <a:spcPts val="495"/>
              </a:spcBef>
              <a:buSzPct val="44155"/>
              <a:buFont typeface="Trebuchet MS"/>
              <a:buChar char="●"/>
              <a:tabLst>
                <a:tab pos="306070" algn="l"/>
              </a:tabLst>
            </a:pPr>
            <a:r>
              <a:rPr sz="3850" spc="5" dirty="0">
                <a:latin typeface="Arial MT"/>
                <a:cs typeface="Arial MT"/>
              </a:rPr>
              <a:t>Ao</a:t>
            </a:r>
            <a:r>
              <a:rPr sz="3850" spc="10" dirty="0">
                <a:latin typeface="Arial MT"/>
                <a:cs typeface="Arial MT"/>
              </a:rPr>
              <a:t> </a:t>
            </a:r>
            <a:r>
              <a:rPr sz="3850" spc="5" dirty="0">
                <a:latin typeface="Arial MT"/>
                <a:cs typeface="Arial MT"/>
              </a:rPr>
              <a:t>enviar</a:t>
            </a:r>
            <a:r>
              <a:rPr sz="3850" spc="10" dirty="0">
                <a:latin typeface="Arial MT"/>
                <a:cs typeface="Arial MT"/>
              </a:rPr>
              <a:t> o</a:t>
            </a:r>
            <a:r>
              <a:rPr sz="3850" spc="15" dirty="0">
                <a:latin typeface="Arial MT"/>
                <a:cs typeface="Arial MT"/>
              </a:rPr>
              <a:t> </a:t>
            </a:r>
            <a:r>
              <a:rPr sz="3850" spc="5" dirty="0">
                <a:latin typeface="Arial MT"/>
                <a:cs typeface="Arial MT"/>
              </a:rPr>
              <a:t>pedido</a:t>
            </a:r>
            <a:r>
              <a:rPr sz="3850" spc="10" dirty="0">
                <a:latin typeface="Arial MT"/>
                <a:cs typeface="Arial MT"/>
              </a:rPr>
              <a:t> </a:t>
            </a:r>
            <a:r>
              <a:rPr sz="3850" spc="-95" dirty="0">
                <a:latin typeface="Arial MT"/>
                <a:cs typeface="Arial MT"/>
              </a:rPr>
              <a:t>HTTP,</a:t>
            </a:r>
            <a:r>
              <a:rPr sz="3850" spc="-90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o</a:t>
            </a:r>
            <a:r>
              <a:rPr sz="3850" spc="15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browser </a:t>
            </a:r>
            <a:r>
              <a:rPr sz="3850" spc="-1055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informa</a:t>
            </a:r>
            <a:r>
              <a:rPr sz="3850" spc="15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ao</a:t>
            </a:r>
            <a:r>
              <a:rPr sz="3850" spc="15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servidor</a:t>
            </a:r>
            <a:r>
              <a:rPr sz="3850" spc="15" dirty="0">
                <a:latin typeface="Arial MT"/>
                <a:cs typeface="Arial MT"/>
              </a:rPr>
              <a:t> </a:t>
            </a:r>
            <a:r>
              <a:rPr sz="3850" spc="5" dirty="0">
                <a:latin typeface="Arial MT"/>
                <a:cs typeface="Arial MT"/>
              </a:rPr>
              <a:t>qual</a:t>
            </a:r>
            <a:r>
              <a:rPr sz="3850" spc="10" dirty="0">
                <a:latin typeface="Arial MT"/>
                <a:cs typeface="Arial MT"/>
              </a:rPr>
              <a:t> versão</a:t>
            </a:r>
            <a:r>
              <a:rPr sz="3850" spc="15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do </a:t>
            </a:r>
            <a:r>
              <a:rPr sz="3850" spc="15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protocolo</a:t>
            </a:r>
            <a:r>
              <a:rPr sz="3850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HTTP</a:t>
            </a:r>
            <a:r>
              <a:rPr sz="3850" spc="-65" dirty="0">
                <a:latin typeface="Arial MT"/>
                <a:cs typeface="Arial MT"/>
              </a:rPr>
              <a:t> </a:t>
            </a:r>
            <a:r>
              <a:rPr sz="3850" spc="5" dirty="0">
                <a:latin typeface="Arial MT"/>
                <a:cs typeface="Arial MT"/>
              </a:rPr>
              <a:t>ele</a:t>
            </a:r>
            <a:r>
              <a:rPr sz="3850" dirty="0">
                <a:latin typeface="Arial MT"/>
                <a:cs typeface="Arial MT"/>
              </a:rPr>
              <a:t> </a:t>
            </a:r>
            <a:r>
              <a:rPr sz="3850" spc="5" dirty="0">
                <a:latin typeface="Arial MT"/>
                <a:cs typeface="Arial MT"/>
              </a:rPr>
              <a:t>suporta.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50" y="4838700"/>
            <a:ext cx="1974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320" dirty="0">
                <a:latin typeface="Trebuchet MS"/>
                <a:cs typeface="Trebuchet MS"/>
              </a:rPr>
              <a:t>●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59" y="4668520"/>
            <a:ext cx="8111490" cy="17176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137160">
              <a:lnSpc>
                <a:spcPts val="4340"/>
              </a:lnSpc>
              <a:spcBef>
                <a:spcPts val="495"/>
              </a:spcBef>
            </a:pPr>
            <a:r>
              <a:rPr sz="3850" spc="10" dirty="0">
                <a:latin typeface="Arial MT"/>
                <a:cs typeface="Arial MT"/>
              </a:rPr>
              <a:t>Enquanto</a:t>
            </a:r>
            <a:r>
              <a:rPr sz="3850" spc="-5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a</a:t>
            </a:r>
            <a:r>
              <a:rPr sz="3850" spc="-5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versão</a:t>
            </a:r>
            <a:r>
              <a:rPr sz="3850" dirty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HTTP</a:t>
            </a:r>
            <a:r>
              <a:rPr sz="3850" spc="-75" dirty="0">
                <a:latin typeface="Arial MT"/>
                <a:cs typeface="Arial MT"/>
              </a:rPr>
              <a:t> </a:t>
            </a:r>
            <a:r>
              <a:rPr lang="pt-BR" sz="3850" spc="5" dirty="0" smtClean="0">
                <a:latin typeface="Arial MT"/>
                <a:cs typeface="Arial MT"/>
              </a:rPr>
              <a:t>2.0</a:t>
            </a:r>
            <a:r>
              <a:rPr sz="3850" spc="-5" dirty="0" smtClean="0">
                <a:latin typeface="Arial MT"/>
                <a:cs typeface="Arial MT"/>
              </a:rPr>
              <a:t> </a:t>
            </a:r>
            <a:r>
              <a:rPr sz="3850" spc="10" dirty="0">
                <a:latin typeface="Arial MT"/>
                <a:cs typeface="Arial MT"/>
              </a:rPr>
              <a:t>é</a:t>
            </a:r>
            <a:r>
              <a:rPr sz="3850" dirty="0">
                <a:latin typeface="Arial MT"/>
                <a:cs typeface="Arial MT"/>
              </a:rPr>
              <a:t> </a:t>
            </a:r>
            <a:r>
              <a:rPr sz="3850" spc="5" dirty="0">
                <a:latin typeface="Arial MT"/>
                <a:cs typeface="Arial MT"/>
              </a:rPr>
              <a:t>mais </a:t>
            </a:r>
            <a:r>
              <a:rPr sz="3850" spc="-1055" dirty="0">
                <a:latin typeface="Arial MT"/>
                <a:cs typeface="Arial MT"/>
              </a:rPr>
              <a:t> </a:t>
            </a:r>
            <a:r>
              <a:rPr sz="3850" spc="5" dirty="0">
                <a:latin typeface="Arial MT"/>
                <a:cs typeface="Arial MT"/>
              </a:rPr>
              <a:t>atual, muitos </a:t>
            </a:r>
            <a:r>
              <a:rPr sz="3850" spc="10" dirty="0">
                <a:latin typeface="Arial MT"/>
                <a:cs typeface="Arial MT"/>
              </a:rPr>
              <a:t>browsers e servidores </a:t>
            </a:r>
            <a:r>
              <a:rPr sz="3850" spc="15" dirty="0">
                <a:latin typeface="Arial MT"/>
                <a:cs typeface="Arial MT"/>
              </a:rPr>
              <a:t> </a:t>
            </a:r>
            <a:r>
              <a:rPr sz="3850" spc="-10" dirty="0">
                <a:latin typeface="Arial MT"/>
                <a:cs typeface="Arial MT"/>
              </a:rPr>
              <a:t>Web</a:t>
            </a:r>
            <a:r>
              <a:rPr sz="3850" dirty="0">
                <a:latin typeface="Arial MT"/>
                <a:cs typeface="Arial MT"/>
              </a:rPr>
              <a:t> </a:t>
            </a:r>
            <a:r>
              <a:rPr sz="3850" spc="5" dirty="0">
                <a:latin typeface="Arial MT"/>
                <a:cs typeface="Arial MT"/>
              </a:rPr>
              <a:t>ainda utilizam </a:t>
            </a:r>
            <a:r>
              <a:rPr sz="3850" spc="10" dirty="0">
                <a:latin typeface="Arial MT"/>
                <a:cs typeface="Arial MT"/>
              </a:rPr>
              <a:t>a</a:t>
            </a:r>
            <a:r>
              <a:rPr sz="3850" spc="5" dirty="0">
                <a:latin typeface="Arial MT"/>
                <a:cs typeface="Arial MT"/>
              </a:rPr>
              <a:t> </a:t>
            </a:r>
            <a:r>
              <a:rPr sz="3850" spc="10" dirty="0" err="1">
                <a:latin typeface="Arial MT"/>
                <a:cs typeface="Arial MT"/>
              </a:rPr>
              <a:t>versão</a:t>
            </a:r>
            <a:r>
              <a:rPr sz="3850" spc="5" dirty="0">
                <a:latin typeface="Arial MT"/>
                <a:cs typeface="Arial MT"/>
              </a:rPr>
              <a:t> </a:t>
            </a:r>
            <a:r>
              <a:rPr sz="3850" spc="5" dirty="0" smtClean="0">
                <a:latin typeface="Arial MT"/>
                <a:cs typeface="Arial MT"/>
              </a:rPr>
              <a:t>1.</a:t>
            </a:r>
            <a:r>
              <a:rPr lang="pt-BR" sz="3850" spc="5" dirty="0" smtClean="0">
                <a:latin typeface="Arial MT"/>
                <a:cs typeface="Arial MT"/>
              </a:rPr>
              <a:t>1</a:t>
            </a:r>
            <a:r>
              <a:rPr sz="3850" spc="5" dirty="0" smtClean="0">
                <a:latin typeface="Arial MT"/>
                <a:cs typeface="Arial MT"/>
              </a:rPr>
              <a:t>.</a:t>
            </a:r>
            <a:endParaRPr sz="38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9" y="91440"/>
            <a:ext cx="5240020" cy="12039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1087120">
              <a:lnSpc>
                <a:spcPts val="4480"/>
              </a:lnSpc>
              <a:spcBef>
                <a:spcPts val="515"/>
              </a:spcBef>
            </a:pPr>
            <a:r>
              <a:rPr spc="-5" dirty="0"/>
              <a:t>Pedido </a:t>
            </a:r>
            <a:r>
              <a:rPr spc="-10" dirty="0"/>
              <a:t>HTTP </a:t>
            </a:r>
            <a:r>
              <a:rPr spc="-5" dirty="0"/>
              <a:t> I</a:t>
            </a:r>
            <a:r>
              <a:rPr spc="-10" dirty="0"/>
              <a:t>n</a:t>
            </a:r>
            <a:r>
              <a:rPr dirty="0"/>
              <a:t>f</a:t>
            </a:r>
            <a:r>
              <a:rPr spc="-5" dirty="0"/>
              <a:t>or</a:t>
            </a:r>
            <a:r>
              <a:rPr spc="-15" dirty="0"/>
              <a:t>m</a:t>
            </a:r>
            <a:r>
              <a:rPr spc="-5" dirty="0"/>
              <a:t>a</a:t>
            </a:r>
            <a:r>
              <a:rPr spc="5" dirty="0"/>
              <a:t>ç</a:t>
            </a:r>
            <a:r>
              <a:rPr spc="-5" dirty="0"/>
              <a:t>õe</a:t>
            </a:r>
            <a:r>
              <a:rPr dirty="0"/>
              <a:t>s</a:t>
            </a:r>
            <a:r>
              <a:rPr spc="-225" dirty="0"/>
              <a:t> </a:t>
            </a:r>
            <a:r>
              <a:rPr dirty="0"/>
              <a:t>A</a:t>
            </a:r>
            <a:r>
              <a:rPr spc="-20" dirty="0"/>
              <a:t>d</a:t>
            </a:r>
            <a:r>
              <a:rPr spc="-5" dirty="0"/>
              <a:t>i</a:t>
            </a:r>
            <a:r>
              <a:rPr spc="5" dirty="0"/>
              <a:t>c</a:t>
            </a:r>
            <a:r>
              <a:rPr spc="-10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spc="-20" dirty="0"/>
              <a:t>a</a:t>
            </a:r>
            <a:r>
              <a:rPr spc="-5" dirty="0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790" y="2042159"/>
            <a:ext cx="9105900" cy="43922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4000" marR="17780" indent="-228600" algn="just">
              <a:lnSpc>
                <a:spcPct val="94300"/>
              </a:lnSpc>
              <a:spcBef>
                <a:spcPts val="315"/>
              </a:spcBef>
              <a:buSzPct val="43333"/>
              <a:buFont typeface="Trebuchet MS"/>
              <a:buChar char="●"/>
              <a:tabLst>
                <a:tab pos="254000" algn="l"/>
              </a:tabLst>
            </a:pPr>
            <a:r>
              <a:rPr sz="3000" spc="5" dirty="0">
                <a:latin typeface="Arial MT"/>
                <a:cs typeface="Arial MT"/>
              </a:rPr>
              <a:t>São maneiras do browser informar ao </a:t>
            </a:r>
            <a:r>
              <a:rPr sz="3000" dirty="0">
                <a:latin typeface="Arial MT"/>
                <a:cs typeface="Arial MT"/>
              </a:rPr>
              <a:t>servidor </a:t>
            </a:r>
            <a:r>
              <a:rPr sz="3000" spc="-15" dirty="0">
                <a:latin typeface="Arial MT"/>
                <a:cs typeface="Arial MT"/>
              </a:rPr>
              <a:t>Web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algumas preferências definidas na </a:t>
            </a:r>
            <a:r>
              <a:rPr sz="3000" dirty="0">
                <a:latin typeface="Arial MT"/>
                <a:cs typeface="Arial MT"/>
              </a:rPr>
              <a:t>configuração </a:t>
            </a:r>
            <a:r>
              <a:rPr sz="3000" spc="5" dirty="0">
                <a:latin typeface="Arial MT"/>
                <a:cs typeface="Arial MT"/>
              </a:rPr>
              <a:t>do 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browser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como: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endParaRPr sz="3300">
              <a:latin typeface="Arial MT"/>
              <a:cs typeface="Arial MT"/>
            </a:endParaRPr>
          </a:p>
          <a:p>
            <a:pPr marL="576580" lvl="1" indent="-265430">
              <a:lnSpc>
                <a:spcPct val="100000"/>
              </a:lnSpc>
              <a:spcBef>
                <a:spcPts val="2085"/>
              </a:spcBef>
              <a:buSzPct val="73076"/>
              <a:buFont typeface="Trebuchet MS"/>
              <a:buChar char="–"/>
              <a:tabLst>
                <a:tab pos="575945" algn="l"/>
                <a:tab pos="576580" algn="l"/>
              </a:tabLst>
            </a:pPr>
            <a:r>
              <a:rPr sz="2600" spc="-15" dirty="0">
                <a:latin typeface="Arial MT"/>
                <a:cs typeface="Arial MT"/>
              </a:rPr>
              <a:t>Tipo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de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documento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aceitos.</a:t>
            </a:r>
            <a:endParaRPr sz="2600">
              <a:latin typeface="Arial MT"/>
              <a:cs typeface="Arial MT"/>
            </a:endParaRPr>
          </a:p>
          <a:p>
            <a:pPr marL="482600" marR="79375" lvl="1" indent="-171450">
              <a:lnSpc>
                <a:spcPts val="2950"/>
              </a:lnSpc>
              <a:spcBef>
                <a:spcPts val="1130"/>
              </a:spcBef>
              <a:buSzPct val="73076"/>
              <a:buFont typeface="Trebuchet MS"/>
              <a:buChar char="–"/>
              <a:tabLst>
                <a:tab pos="575945" algn="l"/>
                <a:tab pos="576580" algn="l"/>
              </a:tabLst>
            </a:pPr>
            <a:r>
              <a:rPr dirty="0"/>
              <a:t>	</a:t>
            </a:r>
            <a:r>
              <a:rPr sz="2600" spc="10" dirty="0">
                <a:latin typeface="Arial MT"/>
                <a:cs typeface="Arial MT"/>
              </a:rPr>
              <a:t>Linguagem </a:t>
            </a:r>
            <a:r>
              <a:rPr sz="2600" spc="5" dirty="0">
                <a:latin typeface="Arial MT"/>
                <a:cs typeface="Arial MT"/>
              </a:rPr>
              <a:t>preferida </a:t>
            </a:r>
            <a:r>
              <a:rPr sz="2600" spc="10" dirty="0">
                <a:latin typeface="Arial MT"/>
                <a:cs typeface="Arial MT"/>
              </a:rPr>
              <a:t>para </a:t>
            </a:r>
            <a:r>
              <a:rPr sz="2600" spc="15" dirty="0">
                <a:latin typeface="Arial MT"/>
                <a:cs typeface="Arial MT"/>
              </a:rPr>
              <a:t>os </a:t>
            </a:r>
            <a:r>
              <a:rPr sz="2600" spc="10" dirty="0">
                <a:latin typeface="Arial MT"/>
                <a:cs typeface="Arial MT"/>
              </a:rPr>
              <a:t>documentos HTML </a:t>
            </a:r>
            <a:r>
              <a:rPr sz="2600" spc="5" dirty="0">
                <a:latin typeface="Arial MT"/>
                <a:cs typeface="Arial MT"/>
              </a:rPr>
              <a:t>que são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retornados.</a:t>
            </a:r>
            <a:endParaRPr sz="2600">
              <a:latin typeface="Arial MT"/>
              <a:cs typeface="Arial MT"/>
            </a:endParaRPr>
          </a:p>
          <a:p>
            <a:pPr marL="576580" lvl="1" indent="-265430">
              <a:lnSpc>
                <a:spcPct val="100000"/>
              </a:lnSpc>
              <a:spcBef>
                <a:spcPts val="819"/>
              </a:spcBef>
              <a:buSzPct val="73076"/>
              <a:buFont typeface="Trebuchet MS"/>
              <a:buChar char="–"/>
              <a:tabLst>
                <a:tab pos="575945" algn="l"/>
                <a:tab pos="576580" algn="l"/>
              </a:tabLst>
            </a:pPr>
            <a:r>
              <a:rPr sz="2600" spc="5" dirty="0">
                <a:latin typeface="Arial MT"/>
                <a:cs typeface="Arial MT"/>
              </a:rPr>
              <a:t>Set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de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caracteres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suportados.</a:t>
            </a:r>
            <a:endParaRPr sz="2600">
              <a:latin typeface="Arial MT"/>
              <a:cs typeface="Arial MT"/>
            </a:endParaRPr>
          </a:p>
          <a:p>
            <a:pPr marL="576580" lvl="1" indent="-265430">
              <a:lnSpc>
                <a:spcPct val="100000"/>
              </a:lnSpc>
              <a:spcBef>
                <a:spcPts val="890"/>
              </a:spcBef>
              <a:buSzPct val="73076"/>
              <a:buFont typeface="Trebuchet MS"/>
              <a:buChar char="–"/>
              <a:tabLst>
                <a:tab pos="575945" algn="l"/>
                <a:tab pos="576580" algn="l"/>
              </a:tabLst>
            </a:pPr>
            <a:r>
              <a:rPr sz="2600" spc="5" dirty="0">
                <a:latin typeface="Arial MT"/>
                <a:cs typeface="Arial MT"/>
              </a:rPr>
              <a:t>Etc.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239" y="309880"/>
            <a:ext cx="4928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O</a:t>
            </a:r>
            <a:r>
              <a:rPr sz="4800" spc="-35" dirty="0"/>
              <a:t> </a:t>
            </a:r>
            <a:r>
              <a:rPr sz="4800" spc="-10" dirty="0"/>
              <a:t>protocolo</a:t>
            </a:r>
            <a:r>
              <a:rPr sz="4800" spc="-35" dirty="0"/>
              <a:t> </a:t>
            </a:r>
            <a:r>
              <a:rPr sz="4800" spc="-10" dirty="0"/>
              <a:t>HTTP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2790" y="1774189"/>
            <a:ext cx="299720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-30" dirty="0" err="1">
                <a:latin typeface="Arial MT"/>
                <a:cs typeface="Arial MT"/>
              </a:rPr>
              <a:t>Você</a:t>
            </a:r>
            <a:r>
              <a:rPr sz="3150" spc="-60" dirty="0">
                <a:latin typeface="Arial MT"/>
                <a:cs typeface="Arial MT"/>
              </a:rPr>
              <a:t> </a:t>
            </a:r>
            <a:r>
              <a:rPr sz="3150" spc="15" dirty="0" smtClean="0">
                <a:latin typeface="Arial MT"/>
                <a:cs typeface="Arial MT"/>
              </a:rPr>
              <a:t>en</a:t>
            </a:r>
            <a:r>
              <a:rPr lang="pt-BR" sz="3150" spc="15" dirty="0" err="1" smtClean="0">
                <a:latin typeface="Arial MT"/>
                <a:cs typeface="Arial MT"/>
              </a:rPr>
              <a:t>ten</a:t>
            </a:r>
            <a:r>
              <a:rPr sz="3150" spc="15" dirty="0" err="1" smtClean="0">
                <a:latin typeface="Arial MT"/>
                <a:cs typeface="Arial MT"/>
              </a:rPr>
              <a:t>derá</a:t>
            </a:r>
            <a:r>
              <a:rPr sz="3150" spc="15" dirty="0">
                <a:latin typeface="Arial MT"/>
                <a:cs typeface="Arial MT"/>
              </a:rPr>
              <a:t>:</a:t>
            </a:r>
            <a:endParaRPr sz="31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180" y="3176269"/>
            <a:ext cx="1689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28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819" y="3039110"/>
            <a:ext cx="789432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20" dirty="0">
                <a:latin typeface="Arial MT"/>
                <a:cs typeface="Arial MT"/>
              </a:rPr>
              <a:t>O</a:t>
            </a:r>
            <a:r>
              <a:rPr sz="3150" spc="15" dirty="0">
                <a:latin typeface="Arial MT"/>
                <a:cs typeface="Arial MT"/>
              </a:rPr>
              <a:t> </a:t>
            </a:r>
            <a:r>
              <a:rPr sz="3150" spc="20" dirty="0">
                <a:latin typeface="Arial MT"/>
                <a:cs typeface="Arial MT"/>
              </a:rPr>
              <a:t>que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é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e</a:t>
            </a:r>
            <a:r>
              <a:rPr sz="3150" spc="20" dirty="0">
                <a:latin typeface="Arial MT"/>
                <a:cs typeface="Arial MT"/>
              </a:rPr>
              <a:t> como </a:t>
            </a:r>
            <a:r>
              <a:rPr sz="3150" spc="10" dirty="0">
                <a:latin typeface="Arial MT"/>
                <a:cs typeface="Arial MT"/>
              </a:rPr>
              <a:t>funciona</a:t>
            </a:r>
            <a:r>
              <a:rPr sz="3150" spc="20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o</a:t>
            </a:r>
            <a:r>
              <a:rPr sz="3150" spc="10" dirty="0">
                <a:latin typeface="Arial MT"/>
                <a:cs typeface="Arial MT"/>
              </a:rPr>
              <a:t> protocolo</a:t>
            </a:r>
            <a:r>
              <a:rPr sz="3150" spc="25" dirty="0">
                <a:latin typeface="Arial MT"/>
                <a:cs typeface="Arial MT"/>
              </a:rPr>
              <a:t> </a:t>
            </a:r>
            <a:r>
              <a:rPr sz="3150" spc="-70" dirty="0">
                <a:latin typeface="Arial MT"/>
                <a:cs typeface="Arial MT"/>
              </a:rPr>
              <a:t>HTTP.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180" y="4441189"/>
            <a:ext cx="1689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28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819" y="4302760"/>
            <a:ext cx="742188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15" dirty="0">
                <a:latin typeface="Arial MT"/>
                <a:cs typeface="Arial MT"/>
              </a:rPr>
              <a:t>Quais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são </a:t>
            </a:r>
            <a:r>
              <a:rPr sz="3150" spc="10" dirty="0">
                <a:latin typeface="Arial MT"/>
                <a:cs typeface="Arial MT"/>
              </a:rPr>
              <a:t>as </a:t>
            </a:r>
            <a:r>
              <a:rPr sz="3150" spc="15" dirty="0">
                <a:latin typeface="Arial MT"/>
                <a:cs typeface="Arial MT"/>
              </a:rPr>
              <a:t>partes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de</a:t>
            </a:r>
            <a:r>
              <a:rPr sz="3150" spc="5" dirty="0">
                <a:latin typeface="Arial MT"/>
                <a:cs typeface="Arial MT"/>
              </a:rPr>
              <a:t> </a:t>
            </a:r>
            <a:r>
              <a:rPr sz="3150" spc="20" dirty="0">
                <a:latin typeface="Arial MT"/>
                <a:cs typeface="Arial MT"/>
              </a:rPr>
              <a:t>um</a:t>
            </a:r>
            <a:r>
              <a:rPr sz="3150" spc="10" dirty="0">
                <a:latin typeface="Arial MT"/>
                <a:cs typeface="Arial MT"/>
              </a:rPr>
              <a:t> pedido</a:t>
            </a:r>
            <a:r>
              <a:rPr sz="3150" spc="15" dirty="0">
                <a:latin typeface="Arial MT"/>
                <a:cs typeface="Arial MT"/>
              </a:rPr>
              <a:t> </a:t>
            </a:r>
            <a:r>
              <a:rPr sz="3150" spc="-70" dirty="0">
                <a:latin typeface="Arial MT"/>
                <a:cs typeface="Arial MT"/>
              </a:rPr>
              <a:t>HTTP.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180" y="5704839"/>
            <a:ext cx="1689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28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819" y="5567679"/>
            <a:ext cx="809815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15" dirty="0">
                <a:latin typeface="Arial MT"/>
                <a:cs typeface="Arial MT"/>
              </a:rPr>
              <a:t>Quais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são </a:t>
            </a:r>
            <a:r>
              <a:rPr sz="3150" spc="10" dirty="0">
                <a:latin typeface="Arial MT"/>
                <a:cs typeface="Arial MT"/>
              </a:rPr>
              <a:t>as </a:t>
            </a:r>
            <a:r>
              <a:rPr sz="3150" spc="15" dirty="0">
                <a:latin typeface="Arial MT"/>
                <a:cs typeface="Arial MT"/>
              </a:rPr>
              <a:t>partes</a:t>
            </a:r>
            <a:r>
              <a:rPr sz="3150" spc="5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de</a:t>
            </a:r>
            <a:r>
              <a:rPr sz="3150" spc="5" dirty="0">
                <a:latin typeface="Arial MT"/>
                <a:cs typeface="Arial MT"/>
              </a:rPr>
              <a:t> </a:t>
            </a:r>
            <a:r>
              <a:rPr sz="3150" spc="20" dirty="0">
                <a:latin typeface="Arial MT"/>
                <a:cs typeface="Arial MT"/>
              </a:rPr>
              <a:t>um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a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15" dirty="0">
                <a:latin typeface="Arial MT"/>
                <a:cs typeface="Arial MT"/>
              </a:rPr>
              <a:t>resposta </a:t>
            </a:r>
            <a:r>
              <a:rPr sz="3150" spc="-70" dirty="0">
                <a:latin typeface="Arial MT"/>
                <a:cs typeface="Arial MT"/>
              </a:rPr>
              <a:t>HTTP.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93369"/>
            <a:ext cx="657923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Pedido</a:t>
            </a:r>
            <a:r>
              <a:rPr sz="5000" spc="-30" dirty="0"/>
              <a:t> </a:t>
            </a:r>
            <a:r>
              <a:rPr sz="5000" spc="-5" dirty="0"/>
              <a:t>HTTP</a:t>
            </a:r>
            <a:r>
              <a:rPr sz="5000" spc="-125" dirty="0"/>
              <a:t> </a:t>
            </a:r>
            <a:r>
              <a:rPr sz="5000" spc="-5" dirty="0"/>
              <a:t>completo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069" y="2015489"/>
            <a:ext cx="8199120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2426970"/>
            <a:ext cx="20320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340" dirty="0">
                <a:latin typeface="Trebuchet MS"/>
                <a:cs typeface="Trebuchet MS"/>
              </a:rPr>
              <a:t>●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50" y="2251710"/>
            <a:ext cx="8782685" cy="17665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187960" algn="just">
              <a:lnSpc>
                <a:spcPct val="94200"/>
              </a:lnSpc>
              <a:spcBef>
                <a:spcPts val="405"/>
              </a:spcBef>
            </a:pPr>
            <a:r>
              <a:rPr sz="3950" spc="20" dirty="0">
                <a:latin typeface="Arial MT"/>
                <a:cs typeface="Arial MT"/>
              </a:rPr>
              <a:t>O </a:t>
            </a:r>
            <a:r>
              <a:rPr sz="3950" spc="10" dirty="0">
                <a:latin typeface="Arial MT"/>
                <a:cs typeface="Arial MT"/>
              </a:rPr>
              <a:t>servidor </a:t>
            </a:r>
            <a:r>
              <a:rPr sz="3950" spc="-5" dirty="0">
                <a:latin typeface="Arial MT"/>
                <a:cs typeface="Arial MT"/>
              </a:rPr>
              <a:t>Web </a:t>
            </a:r>
            <a:r>
              <a:rPr sz="3950" spc="15" dirty="0">
                <a:latin typeface="Arial MT"/>
                <a:cs typeface="Arial MT"/>
              </a:rPr>
              <a:t>ao receber o </a:t>
            </a:r>
            <a:r>
              <a:rPr sz="3950" spc="10" dirty="0">
                <a:latin typeface="Arial MT"/>
                <a:cs typeface="Arial MT"/>
              </a:rPr>
              <a:t>pedido, </a:t>
            </a:r>
            <a:r>
              <a:rPr sz="3950" spc="15" dirty="0">
                <a:latin typeface="Arial MT"/>
                <a:cs typeface="Arial MT"/>
              </a:rPr>
              <a:t> processa-o</a:t>
            </a:r>
            <a:r>
              <a:rPr sz="3950" spc="2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de</a:t>
            </a:r>
            <a:r>
              <a:rPr sz="3950" spc="2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modo</a:t>
            </a:r>
            <a:r>
              <a:rPr sz="3950" spc="2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a</a:t>
            </a:r>
            <a:r>
              <a:rPr sz="3950" spc="2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determinar</a:t>
            </a:r>
            <a:r>
              <a:rPr sz="3950" spc="15" dirty="0">
                <a:latin typeface="Arial MT"/>
                <a:cs typeface="Arial MT"/>
              </a:rPr>
              <a:t> o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que</a:t>
            </a:r>
            <a:r>
              <a:rPr sz="3950" spc="97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deverá</a:t>
            </a:r>
            <a:r>
              <a:rPr sz="3950" spc="98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ser</a:t>
            </a:r>
            <a:r>
              <a:rPr sz="3950" spc="975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feito.</a:t>
            </a:r>
            <a:r>
              <a:rPr sz="3950" spc="96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Em</a:t>
            </a:r>
            <a:r>
              <a:rPr sz="3950" spc="98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relação</a:t>
            </a:r>
            <a:r>
              <a:rPr sz="3950" spc="98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ao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50" y="3953510"/>
            <a:ext cx="6012180" cy="1198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4460"/>
              </a:lnSpc>
              <a:spcBef>
                <a:spcPts val="509"/>
              </a:spcBef>
              <a:tabLst>
                <a:tab pos="1631950" algn="l"/>
                <a:tab pos="1877695" algn="l"/>
                <a:tab pos="2785110" algn="l"/>
                <a:tab pos="3767454" algn="l"/>
                <a:tab pos="4170045" algn="l"/>
              </a:tabLst>
            </a:pPr>
            <a:r>
              <a:rPr sz="3950" spc="15" dirty="0">
                <a:latin typeface="Arial MT"/>
                <a:cs typeface="Arial MT"/>
              </a:rPr>
              <a:t>pedido		do	</a:t>
            </a:r>
            <a:r>
              <a:rPr sz="3950" spc="10" dirty="0">
                <a:latin typeface="Arial MT"/>
                <a:cs typeface="Arial MT"/>
              </a:rPr>
              <a:t>slide	ante</a:t>
            </a:r>
            <a:r>
              <a:rPr sz="3950" spc="20" dirty="0">
                <a:latin typeface="Arial MT"/>
                <a:cs typeface="Arial MT"/>
              </a:rPr>
              <a:t>r</a:t>
            </a:r>
            <a:r>
              <a:rPr sz="3950" spc="10" dirty="0">
                <a:latin typeface="Arial MT"/>
                <a:cs typeface="Arial MT"/>
              </a:rPr>
              <a:t>io</a:t>
            </a:r>
            <a:r>
              <a:rPr sz="3950" spc="-220" dirty="0">
                <a:latin typeface="Arial MT"/>
                <a:cs typeface="Arial MT"/>
              </a:rPr>
              <a:t>r</a:t>
            </a:r>
            <a:r>
              <a:rPr sz="3950" spc="5" dirty="0">
                <a:latin typeface="Arial MT"/>
                <a:cs typeface="Arial MT"/>
              </a:rPr>
              <a:t>,  </a:t>
            </a:r>
            <a:r>
              <a:rPr sz="3950" spc="-5" dirty="0">
                <a:latin typeface="Arial MT"/>
                <a:cs typeface="Arial MT"/>
              </a:rPr>
              <a:t>Web	</a:t>
            </a:r>
            <a:r>
              <a:rPr sz="3950" spc="15" dirty="0">
                <a:latin typeface="Arial MT"/>
                <a:cs typeface="Arial MT"/>
              </a:rPr>
              <a:t>deverá	</a:t>
            </a:r>
            <a:r>
              <a:rPr sz="3950" spc="10" dirty="0">
                <a:latin typeface="Arial MT"/>
                <a:cs typeface="Arial MT"/>
              </a:rPr>
              <a:t>procurar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2748" y="3953510"/>
            <a:ext cx="2553970" cy="1198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3030">
              <a:lnSpc>
                <a:spcPts val="4600"/>
              </a:lnSpc>
              <a:spcBef>
                <a:spcPts val="130"/>
              </a:spcBef>
              <a:tabLst>
                <a:tab pos="739775" algn="l"/>
              </a:tabLst>
            </a:pPr>
            <a:r>
              <a:rPr sz="3950" spc="15" dirty="0">
                <a:latin typeface="Arial MT"/>
                <a:cs typeface="Arial MT"/>
              </a:rPr>
              <a:t>o	</a:t>
            </a:r>
            <a:r>
              <a:rPr sz="3950" spc="10" dirty="0">
                <a:latin typeface="Arial MT"/>
                <a:cs typeface="Arial MT"/>
              </a:rPr>
              <a:t>servidor</a:t>
            </a:r>
            <a:endParaRPr sz="3950">
              <a:latin typeface="Arial MT"/>
              <a:cs typeface="Arial MT"/>
            </a:endParaRPr>
          </a:p>
          <a:p>
            <a:pPr marL="12700">
              <a:lnSpc>
                <a:spcPts val="4600"/>
              </a:lnSpc>
              <a:tabLst>
                <a:tab pos="881380" algn="l"/>
              </a:tabLst>
            </a:pPr>
            <a:r>
              <a:rPr sz="3950" spc="15" dirty="0">
                <a:latin typeface="Arial MT"/>
                <a:cs typeface="Arial MT"/>
              </a:rPr>
              <a:t>o	</a:t>
            </a:r>
            <a:r>
              <a:rPr sz="3950" spc="10" dirty="0">
                <a:latin typeface="Arial MT"/>
                <a:cs typeface="Arial MT"/>
              </a:rPr>
              <a:t>arquivo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750" y="5087620"/>
            <a:ext cx="57683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40990" algn="l"/>
                <a:tab pos="3926840" algn="l"/>
              </a:tabLst>
            </a:pPr>
            <a:r>
              <a:rPr sz="3950" spc="10" dirty="0">
                <a:latin typeface="Arial MT"/>
                <a:cs typeface="Arial MT"/>
              </a:rPr>
              <a:t>index</a:t>
            </a:r>
            <a:r>
              <a:rPr sz="3950" dirty="0">
                <a:latin typeface="Arial MT"/>
                <a:cs typeface="Arial MT"/>
              </a:rPr>
              <a:t>.</a:t>
            </a:r>
            <a:r>
              <a:rPr sz="3950" spc="10" dirty="0">
                <a:latin typeface="Arial MT"/>
                <a:cs typeface="Arial MT"/>
              </a:rPr>
              <a:t>html</a:t>
            </a:r>
            <a:r>
              <a:rPr sz="3950" dirty="0">
                <a:latin typeface="Arial MT"/>
                <a:cs typeface="Arial MT"/>
              </a:rPr>
              <a:t>	</a:t>
            </a:r>
            <a:r>
              <a:rPr sz="3950" spc="15" dirty="0">
                <a:latin typeface="Arial MT"/>
                <a:cs typeface="Arial MT"/>
              </a:rPr>
              <a:t>no</a:t>
            </a:r>
            <a:r>
              <a:rPr sz="3950" dirty="0">
                <a:latin typeface="Arial MT"/>
                <a:cs typeface="Arial MT"/>
              </a:rPr>
              <a:t>	</a:t>
            </a:r>
            <a:r>
              <a:rPr sz="3950" spc="10" dirty="0">
                <a:latin typeface="Arial MT"/>
                <a:cs typeface="Arial MT"/>
              </a:rPr>
              <a:t>diretório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9582" y="5087620"/>
            <a:ext cx="25158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21230" algn="l"/>
              </a:tabLst>
            </a:pPr>
            <a:r>
              <a:rPr sz="3950" dirty="0">
                <a:latin typeface="Arial MT"/>
                <a:cs typeface="Arial MT"/>
              </a:rPr>
              <a:t>i</a:t>
            </a:r>
            <a:r>
              <a:rPr sz="3950" spc="10" dirty="0">
                <a:latin typeface="Arial MT"/>
                <a:cs typeface="Arial MT"/>
              </a:rPr>
              <a:t>nternet</a:t>
            </a:r>
            <a:r>
              <a:rPr sz="3950" dirty="0">
                <a:latin typeface="Arial MT"/>
                <a:cs typeface="Arial MT"/>
              </a:rPr>
              <a:t>	</a:t>
            </a:r>
            <a:r>
              <a:rPr sz="3950" spc="15" dirty="0">
                <a:latin typeface="Arial MT"/>
                <a:cs typeface="Arial MT"/>
              </a:rPr>
              <a:t>e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750" y="5654040"/>
            <a:ext cx="49460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latin typeface="Arial MT"/>
                <a:cs typeface="Arial MT"/>
              </a:rPr>
              <a:t>retorna-lo</a:t>
            </a:r>
            <a:r>
              <a:rPr sz="3950" spc="-3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ao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browser.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66060" y="293369"/>
            <a:ext cx="45421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Resposta</a:t>
            </a:r>
            <a:r>
              <a:rPr sz="5000" spc="-95" dirty="0"/>
              <a:t> </a:t>
            </a:r>
            <a:r>
              <a:rPr sz="5000" dirty="0"/>
              <a:t>HTTP</a:t>
            </a:r>
            <a:endParaRPr sz="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440" y="24003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2263140"/>
            <a:ext cx="8648065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161290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Arial MT"/>
                <a:cs typeface="Arial MT"/>
              </a:rPr>
              <a:t>Um</a:t>
            </a:r>
            <a:r>
              <a:rPr sz="3200" spc="3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exemplo</a:t>
            </a:r>
            <a:r>
              <a:rPr sz="3200" spc="3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3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resposta</a:t>
            </a:r>
            <a:r>
              <a:rPr sz="3200" spc="3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HTTP</a:t>
            </a:r>
            <a:r>
              <a:rPr sz="3200" spc="30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(é</a:t>
            </a:r>
            <a:r>
              <a:rPr sz="3200" spc="3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totalmente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transparente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 usuário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 browser):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6060" y="293369"/>
            <a:ext cx="45421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Resposta</a:t>
            </a:r>
            <a:r>
              <a:rPr sz="5000" spc="-95" dirty="0"/>
              <a:t> </a:t>
            </a:r>
            <a:r>
              <a:rPr sz="5000" dirty="0"/>
              <a:t>HTTP</a:t>
            </a:r>
            <a:endParaRPr sz="5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0570" y="3671570"/>
            <a:ext cx="6038850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2430779"/>
            <a:ext cx="20320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340" dirty="0">
                <a:latin typeface="Trebuchet MS"/>
                <a:cs typeface="Trebuchet MS"/>
              </a:rPr>
              <a:t>●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559" y="2251710"/>
            <a:ext cx="8781415" cy="12179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246379">
              <a:lnSpc>
                <a:spcPts val="4540"/>
              </a:lnSpc>
              <a:spcBef>
                <a:spcPts val="505"/>
              </a:spcBef>
              <a:tabLst>
                <a:tab pos="1586230" algn="l"/>
                <a:tab pos="3798570" algn="l"/>
                <a:tab pos="5372735" algn="l"/>
                <a:tab pos="5902325" algn="l"/>
                <a:tab pos="8027670" algn="l"/>
              </a:tabLst>
            </a:pPr>
            <a:r>
              <a:rPr sz="4050" spc="-15" dirty="0">
                <a:latin typeface="Arial MT"/>
                <a:cs typeface="Arial MT"/>
              </a:rPr>
              <a:t>Um</a:t>
            </a:r>
            <a:r>
              <a:rPr sz="4050" spc="-10" dirty="0">
                <a:latin typeface="Arial MT"/>
                <a:cs typeface="Arial MT"/>
              </a:rPr>
              <a:t>a</a:t>
            </a:r>
            <a:r>
              <a:rPr sz="4050" dirty="0">
                <a:latin typeface="Arial MT"/>
                <a:cs typeface="Arial MT"/>
              </a:rPr>
              <a:t>	</a:t>
            </a:r>
            <a:r>
              <a:rPr sz="4050" spc="-10" dirty="0">
                <a:latin typeface="Arial MT"/>
                <a:cs typeface="Arial MT"/>
              </a:rPr>
              <a:t>resp</a:t>
            </a:r>
            <a:r>
              <a:rPr sz="4050" spc="-20" dirty="0">
                <a:latin typeface="Arial MT"/>
                <a:cs typeface="Arial MT"/>
              </a:rPr>
              <a:t>o</a:t>
            </a:r>
            <a:r>
              <a:rPr sz="4050" spc="-5" dirty="0">
                <a:latin typeface="Arial MT"/>
                <a:cs typeface="Arial MT"/>
              </a:rPr>
              <a:t>sta</a:t>
            </a:r>
            <a:r>
              <a:rPr sz="4050" dirty="0">
                <a:latin typeface="Arial MT"/>
                <a:cs typeface="Arial MT"/>
              </a:rPr>
              <a:t>	</a:t>
            </a:r>
            <a:r>
              <a:rPr sz="4050" spc="-20" dirty="0">
                <a:latin typeface="Arial MT"/>
                <a:cs typeface="Arial MT"/>
              </a:rPr>
              <a:t>H</a:t>
            </a:r>
            <a:r>
              <a:rPr sz="4050" spc="-5" dirty="0">
                <a:latin typeface="Arial MT"/>
                <a:cs typeface="Arial MT"/>
              </a:rPr>
              <a:t>T</a:t>
            </a:r>
            <a:r>
              <a:rPr sz="4050" spc="-15" dirty="0">
                <a:latin typeface="Arial MT"/>
                <a:cs typeface="Arial MT"/>
              </a:rPr>
              <a:t>T</a:t>
            </a:r>
            <a:r>
              <a:rPr sz="4050" spc="-10" dirty="0">
                <a:latin typeface="Arial MT"/>
                <a:cs typeface="Arial MT"/>
              </a:rPr>
              <a:t>P</a:t>
            </a:r>
            <a:r>
              <a:rPr sz="4050" dirty="0">
                <a:latin typeface="Arial MT"/>
                <a:cs typeface="Arial MT"/>
              </a:rPr>
              <a:t>	</a:t>
            </a:r>
            <a:r>
              <a:rPr sz="4050" spc="-10" dirty="0">
                <a:latin typeface="Arial MT"/>
                <a:cs typeface="Arial MT"/>
              </a:rPr>
              <a:t>é</a:t>
            </a:r>
            <a:r>
              <a:rPr sz="4050" dirty="0">
                <a:latin typeface="Arial MT"/>
                <a:cs typeface="Arial MT"/>
              </a:rPr>
              <a:t>	</a:t>
            </a:r>
            <a:r>
              <a:rPr sz="4050" spc="-5" dirty="0">
                <a:latin typeface="Arial MT"/>
                <a:cs typeface="Arial MT"/>
              </a:rPr>
              <a:t>f</a:t>
            </a:r>
            <a:r>
              <a:rPr sz="4050" spc="-20" dirty="0">
                <a:latin typeface="Arial MT"/>
                <a:cs typeface="Arial MT"/>
              </a:rPr>
              <a:t>o</a:t>
            </a:r>
            <a:r>
              <a:rPr sz="4050" spc="-10" dirty="0">
                <a:latin typeface="Arial MT"/>
                <a:cs typeface="Arial MT"/>
              </a:rPr>
              <a:t>r</a:t>
            </a:r>
            <a:r>
              <a:rPr sz="4050" dirty="0">
                <a:latin typeface="Arial MT"/>
                <a:cs typeface="Arial MT"/>
              </a:rPr>
              <a:t>m</a:t>
            </a:r>
            <a:r>
              <a:rPr sz="4050" spc="-20" dirty="0">
                <a:latin typeface="Arial MT"/>
                <a:cs typeface="Arial MT"/>
              </a:rPr>
              <a:t>a</a:t>
            </a:r>
            <a:r>
              <a:rPr sz="4050" spc="-15" dirty="0">
                <a:latin typeface="Arial MT"/>
                <a:cs typeface="Arial MT"/>
              </a:rPr>
              <a:t>d</a:t>
            </a:r>
            <a:r>
              <a:rPr sz="4050" spc="-10" dirty="0">
                <a:latin typeface="Arial MT"/>
                <a:cs typeface="Arial MT"/>
              </a:rPr>
              <a:t>a</a:t>
            </a:r>
            <a:r>
              <a:rPr sz="4050" dirty="0">
                <a:latin typeface="Arial MT"/>
                <a:cs typeface="Arial MT"/>
              </a:rPr>
              <a:t>	</a:t>
            </a:r>
            <a:r>
              <a:rPr sz="4050" spc="-15" dirty="0">
                <a:latin typeface="Arial MT"/>
                <a:cs typeface="Arial MT"/>
              </a:rPr>
              <a:t>p</a:t>
            </a:r>
            <a:r>
              <a:rPr sz="4050" spc="-20" dirty="0">
                <a:latin typeface="Arial MT"/>
                <a:cs typeface="Arial MT"/>
              </a:rPr>
              <a:t>o</a:t>
            </a:r>
            <a:r>
              <a:rPr sz="4050" spc="-5" dirty="0">
                <a:latin typeface="Arial MT"/>
                <a:cs typeface="Arial MT"/>
              </a:rPr>
              <a:t>r  </a:t>
            </a:r>
            <a:r>
              <a:rPr sz="4050" spc="-10" dirty="0">
                <a:latin typeface="Arial MT"/>
                <a:cs typeface="Arial MT"/>
              </a:rPr>
              <a:t>três</a:t>
            </a:r>
            <a:r>
              <a:rPr sz="4050" dirty="0">
                <a:latin typeface="Arial MT"/>
                <a:cs typeface="Arial MT"/>
              </a:rPr>
              <a:t> </a:t>
            </a:r>
            <a:r>
              <a:rPr sz="4050" spc="-10" dirty="0">
                <a:latin typeface="Arial MT"/>
                <a:cs typeface="Arial MT"/>
              </a:rPr>
              <a:t>elementos: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59" y="3636009"/>
            <a:ext cx="8970645" cy="29267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72440" marR="43815" indent="-408940">
              <a:lnSpc>
                <a:spcPts val="3950"/>
              </a:lnSpc>
              <a:spcBef>
                <a:spcPts val="450"/>
              </a:spcBef>
              <a:buSzPct val="74285"/>
              <a:buFont typeface="Trebuchet MS"/>
              <a:buChar char="–"/>
              <a:tabLst>
                <a:tab pos="471805" algn="l"/>
                <a:tab pos="472440" algn="l"/>
                <a:tab pos="1863725" algn="l"/>
                <a:tab pos="2660015" algn="l"/>
                <a:tab pos="4274820" algn="l"/>
                <a:tab pos="6483985" algn="l"/>
                <a:tab pos="8422005" algn="l"/>
              </a:tabLst>
            </a:pPr>
            <a:r>
              <a:rPr sz="3500" spc="-5" dirty="0">
                <a:latin typeface="Arial MT"/>
                <a:cs typeface="Arial MT"/>
              </a:rPr>
              <a:t>Li</a:t>
            </a:r>
            <a:r>
              <a:rPr sz="3500" spc="5" dirty="0">
                <a:latin typeface="Arial MT"/>
                <a:cs typeface="Arial MT"/>
              </a:rPr>
              <a:t>nha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5" dirty="0">
                <a:latin typeface="Arial MT"/>
                <a:cs typeface="Arial MT"/>
              </a:rPr>
              <a:t>de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15" dirty="0">
                <a:latin typeface="Arial MT"/>
                <a:cs typeface="Arial MT"/>
              </a:rPr>
              <a:t>s</a:t>
            </a:r>
            <a:r>
              <a:rPr sz="3500" spc="-10" dirty="0">
                <a:latin typeface="Arial MT"/>
                <a:cs typeface="Arial MT"/>
              </a:rPr>
              <a:t>t</a:t>
            </a:r>
            <a:r>
              <a:rPr sz="3500" dirty="0">
                <a:latin typeface="Arial MT"/>
                <a:cs typeface="Arial MT"/>
              </a:rPr>
              <a:t>atu</a:t>
            </a:r>
            <a:r>
              <a:rPr sz="3500" spc="15" dirty="0">
                <a:latin typeface="Arial MT"/>
                <a:cs typeface="Arial MT"/>
              </a:rPr>
              <a:t>s</a:t>
            </a:r>
            <a:r>
              <a:rPr sz="3500" dirty="0">
                <a:latin typeface="Arial MT"/>
                <a:cs typeface="Arial MT"/>
              </a:rPr>
              <a:t>:	</a:t>
            </a:r>
            <a:r>
              <a:rPr sz="3500" spc="-5" dirty="0">
                <a:latin typeface="Arial MT"/>
                <a:cs typeface="Arial MT"/>
              </a:rPr>
              <a:t>in</a:t>
            </a:r>
            <a:r>
              <a:rPr sz="3500" spc="5" dirty="0">
                <a:latin typeface="Arial MT"/>
                <a:cs typeface="Arial MT"/>
              </a:rPr>
              <a:t>d</a:t>
            </a:r>
            <a:r>
              <a:rPr sz="3500" spc="-5" dirty="0">
                <a:latin typeface="Arial MT"/>
                <a:cs typeface="Arial MT"/>
              </a:rPr>
              <a:t>ic</a:t>
            </a:r>
            <a:r>
              <a:rPr sz="3500" spc="5" dirty="0">
                <a:latin typeface="Arial MT"/>
                <a:cs typeface="Arial MT"/>
              </a:rPr>
              <a:t>a</a:t>
            </a:r>
            <a:r>
              <a:rPr sz="3500" dirty="0">
                <a:latin typeface="Arial MT"/>
                <a:cs typeface="Arial MT"/>
              </a:rPr>
              <a:t>n</a:t>
            </a:r>
            <a:r>
              <a:rPr sz="3500" spc="5" dirty="0">
                <a:latin typeface="Arial MT"/>
                <a:cs typeface="Arial MT"/>
              </a:rPr>
              <a:t>do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15" dirty="0">
                <a:latin typeface="Arial MT"/>
                <a:cs typeface="Arial MT"/>
              </a:rPr>
              <a:t>s</a:t>
            </a:r>
            <a:r>
              <a:rPr sz="3500" dirty="0">
                <a:latin typeface="Arial MT"/>
                <a:cs typeface="Arial MT"/>
              </a:rPr>
              <a:t>u</a:t>
            </a:r>
            <a:r>
              <a:rPr sz="3500" spc="15" dirty="0">
                <a:latin typeface="Arial MT"/>
                <a:cs typeface="Arial MT"/>
              </a:rPr>
              <a:t>c</a:t>
            </a:r>
            <a:r>
              <a:rPr sz="3500" dirty="0">
                <a:latin typeface="Arial MT"/>
                <a:cs typeface="Arial MT"/>
              </a:rPr>
              <a:t>e</a:t>
            </a:r>
            <a:r>
              <a:rPr sz="3500" spc="15" dirty="0">
                <a:latin typeface="Arial MT"/>
                <a:cs typeface="Arial MT"/>
              </a:rPr>
              <a:t>s</a:t>
            </a:r>
            <a:r>
              <a:rPr sz="3500" spc="5" dirty="0">
                <a:latin typeface="Arial MT"/>
                <a:cs typeface="Arial MT"/>
              </a:rPr>
              <a:t>so</a:t>
            </a:r>
            <a:r>
              <a:rPr sz="3500" dirty="0">
                <a:latin typeface="Arial MT"/>
                <a:cs typeface="Arial MT"/>
              </a:rPr>
              <a:t>	ou  falha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spc="5" dirty="0">
                <a:latin typeface="Arial MT"/>
                <a:cs typeface="Arial MT"/>
              </a:rPr>
              <a:t>do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pedido.</a:t>
            </a:r>
            <a:endParaRPr sz="3500">
              <a:latin typeface="Arial MT"/>
              <a:cs typeface="Arial MT"/>
            </a:endParaRPr>
          </a:p>
          <a:p>
            <a:pPr marL="472440" marR="43180" indent="-408940">
              <a:lnSpc>
                <a:spcPts val="3940"/>
              </a:lnSpc>
              <a:spcBef>
                <a:spcPts val="1425"/>
              </a:spcBef>
              <a:buSzPct val="74285"/>
              <a:buFont typeface="Trebuchet MS"/>
              <a:buChar char="–"/>
              <a:tabLst>
                <a:tab pos="471805" algn="l"/>
                <a:tab pos="472440" algn="l"/>
                <a:tab pos="2882265" algn="l"/>
                <a:tab pos="3804920" algn="l"/>
                <a:tab pos="6559550" algn="l"/>
                <a:tab pos="8423275" algn="l"/>
              </a:tabLst>
            </a:pPr>
            <a:r>
              <a:rPr sz="3500" spc="5" dirty="0">
                <a:latin typeface="Arial MT"/>
                <a:cs typeface="Arial MT"/>
              </a:rPr>
              <a:t>Des</a:t>
            </a:r>
            <a:r>
              <a:rPr sz="3500" spc="15" dirty="0">
                <a:latin typeface="Arial MT"/>
                <a:cs typeface="Arial MT"/>
              </a:rPr>
              <a:t>c</a:t>
            </a:r>
            <a:r>
              <a:rPr sz="3500" dirty="0">
                <a:latin typeface="Arial MT"/>
                <a:cs typeface="Arial MT"/>
              </a:rPr>
              <a:t>ri</a:t>
            </a:r>
            <a:r>
              <a:rPr sz="3500" spc="15" dirty="0">
                <a:latin typeface="Arial MT"/>
                <a:cs typeface="Arial MT"/>
              </a:rPr>
              <a:t>ç</a:t>
            </a:r>
            <a:r>
              <a:rPr sz="3500" dirty="0">
                <a:latin typeface="Arial MT"/>
                <a:cs typeface="Arial MT"/>
              </a:rPr>
              <a:t>ã</a:t>
            </a:r>
            <a:r>
              <a:rPr sz="3500" spc="5" dirty="0">
                <a:latin typeface="Arial MT"/>
                <a:cs typeface="Arial MT"/>
              </a:rPr>
              <a:t>o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5" dirty="0">
                <a:latin typeface="Arial MT"/>
                <a:cs typeface="Arial MT"/>
              </a:rPr>
              <a:t>da</a:t>
            </a:r>
            <a:r>
              <a:rPr sz="3500" dirty="0">
                <a:latin typeface="Arial MT"/>
                <a:cs typeface="Arial MT"/>
              </a:rPr>
              <a:t>	</a:t>
            </a:r>
            <a:r>
              <a:rPr sz="3500" spc="-5" dirty="0">
                <a:latin typeface="Arial MT"/>
                <a:cs typeface="Arial MT"/>
              </a:rPr>
              <a:t>inf</a:t>
            </a:r>
            <a:r>
              <a:rPr sz="3500" spc="5" dirty="0">
                <a:latin typeface="Arial MT"/>
                <a:cs typeface="Arial MT"/>
              </a:rPr>
              <a:t>or</a:t>
            </a:r>
            <a:r>
              <a:rPr sz="3500" dirty="0">
                <a:latin typeface="Arial MT"/>
                <a:cs typeface="Arial MT"/>
              </a:rPr>
              <a:t>m</a:t>
            </a:r>
            <a:r>
              <a:rPr sz="3500" spc="5" dirty="0">
                <a:latin typeface="Arial MT"/>
                <a:cs typeface="Arial MT"/>
              </a:rPr>
              <a:t>a</a:t>
            </a:r>
            <a:r>
              <a:rPr sz="3500" spc="15" dirty="0">
                <a:latin typeface="Arial MT"/>
                <a:cs typeface="Arial MT"/>
              </a:rPr>
              <a:t>ç</a:t>
            </a:r>
            <a:r>
              <a:rPr sz="3500" dirty="0">
                <a:latin typeface="Arial MT"/>
                <a:cs typeface="Arial MT"/>
              </a:rPr>
              <a:t>ão:	</a:t>
            </a:r>
            <a:r>
              <a:rPr sz="3500" spc="15" dirty="0">
                <a:latin typeface="Arial MT"/>
                <a:cs typeface="Arial MT"/>
              </a:rPr>
              <a:t>c</a:t>
            </a:r>
            <a:r>
              <a:rPr sz="3500" dirty="0">
                <a:latin typeface="Arial MT"/>
                <a:cs typeface="Arial MT"/>
              </a:rPr>
              <a:t>o</a:t>
            </a:r>
            <a:r>
              <a:rPr sz="3500" spc="5" dirty="0">
                <a:latin typeface="Arial MT"/>
                <a:cs typeface="Arial MT"/>
              </a:rPr>
              <a:t>n</a:t>
            </a:r>
            <a:r>
              <a:rPr sz="3500" spc="-10" dirty="0">
                <a:latin typeface="Arial MT"/>
                <a:cs typeface="Arial MT"/>
              </a:rPr>
              <a:t>t</a:t>
            </a:r>
            <a:r>
              <a:rPr sz="3500" spc="-5" dirty="0">
                <a:latin typeface="Arial MT"/>
                <a:cs typeface="Arial MT"/>
              </a:rPr>
              <a:t>i</a:t>
            </a:r>
            <a:r>
              <a:rPr sz="3500" spc="5" dirty="0">
                <a:latin typeface="Arial MT"/>
                <a:cs typeface="Arial MT"/>
              </a:rPr>
              <a:t>da</a:t>
            </a:r>
            <a:r>
              <a:rPr sz="3500" dirty="0">
                <a:latin typeface="Arial MT"/>
                <a:cs typeface="Arial MT"/>
              </a:rPr>
              <a:t>	na  resposta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( Metainformação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/MIME).</a:t>
            </a:r>
            <a:endParaRPr sz="3500">
              <a:latin typeface="Arial MT"/>
              <a:cs typeface="Arial MT"/>
            </a:endParaRPr>
          </a:p>
          <a:p>
            <a:pPr marL="472440" indent="-408940">
              <a:lnSpc>
                <a:spcPct val="100000"/>
              </a:lnSpc>
              <a:spcBef>
                <a:spcPts val="1085"/>
              </a:spcBef>
              <a:buSzPct val="74285"/>
              <a:buFont typeface="Trebuchet MS"/>
              <a:buChar char="–"/>
              <a:tabLst>
                <a:tab pos="471805" algn="l"/>
                <a:tab pos="472440" algn="l"/>
                <a:tab pos="989965" algn="l"/>
                <a:tab pos="5079365" algn="l"/>
              </a:tabLst>
            </a:pPr>
            <a:r>
              <a:rPr sz="3500" spc="5" dirty="0">
                <a:latin typeface="Arial MT"/>
                <a:cs typeface="Arial MT"/>
              </a:rPr>
              <a:t>A	</a:t>
            </a:r>
            <a:r>
              <a:rPr sz="3500" dirty="0">
                <a:latin typeface="Arial MT"/>
                <a:cs typeface="Arial MT"/>
              </a:rPr>
              <a:t>própria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informação:	que</a:t>
            </a:r>
            <a:r>
              <a:rPr sz="3500" spc="-2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foi</a:t>
            </a:r>
            <a:r>
              <a:rPr sz="3500" spc="-3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requisitada.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6060" y="293369"/>
            <a:ext cx="45421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Resposta</a:t>
            </a:r>
            <a:r>
              <a:rPr sz="5000" spc="-95" dirty="0"/>
              <a:t> </a:t>
            </a:r>
            <a:r>
              <a:rPr sz="5000" dirty="0"/>
              <a:t>HTTP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Resposta</a:t>
            </a:r>
            <a:r>
              <a:rPr spc="-35" dirty="0"/>
              <a:t> </a:t>
            </a:r>
            <a:r>
              <a:rPr spc="-5" dirty="0"/>
              <a:t>HTTP</a:t>
            </a:r>
            <a:r>
              <a:rPr spc="-114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230" y="1945639"/>
            <a:ext cx="20955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355" dirty="0">
                <a:latin typeface="Trebuchet MS"/>
                <a:cs typeface="Trebuchet MS"/>
              </a:rPr>
              <a:t>●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50" y="1764029"/>
            <a:ext cx="8231505" cy="44240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 marR="30480" indent="146050">
              <a:lnSpc>
                <a:spcPts val="4670"/>
              </a:lnSpc>
              <a:spcBef>
                <a:spcPts val="509"/>
              </a:spcBef>
            </a:pPr>
            <a:r>
              <a:rPr sz="4150" dirty="0">
                <a:latin typeface="Arial MT"/>
                <a:cs typeface="Arial MT"/>
              </a:rPr>
              <a:t>A</a:t>
            </a:r>
            <a:r>
              <a:rPr sz="4150" spc="-235" dirty="0">
                <a:latin typeface="Arial MT"/>
                <a:cs typeface="Arial MT"/>
              </a:rPr>
              <a:t> </a:t>
            </a:r>
            <a:r>
              <a:rPr sz="4150" spc="-5" dirty="0">
                <a:latin typeface="Arial MT"/>
                <a:cs typeface="Arial MT"/>
              </a:rPr>
              <a:t>linha </a:t>
            </a:r>
            <a:r>
              <a:rPr sz="4150" dirty="0">
                <a:latin typeface="Arial MT"/>
                <a:cs typeface="Arial MT"/>
              </a:rPr>
              <a:t>de </a:t>
            </a:r>
            <a:r>
              <a:rPr sz="4150" spc="-5" dirty="0">
                <a:latin typeface="Arial MT"/>
                <a:cs typeface="Arial MT"/>
              </a:rPr>
              <a:t>status</a:t>
            </a:r>
            <a:r>
              <a:rPr sz="4150" spc="10" dirty="0">
                <a:latin typeface="Arial MT"/>
                <a:cs typeface="Arial MT"/>
              </a:rPr>
              <a:t> </a:t>
            </a:r>
            <a:r>
              <a:rPr sz="4150" spc="-5" dirty="0">
                <a:latin typeface="Arial MT"/>
                <a:cs typeface="Arial MT"/>
              </a:rPr>
              <a:t>traz</a:t>
            </a:r>
            <a:r>
              <a:rPr sz="4150" spc="5" dirty="0">
                <a:latin typeface="Arial MT"/>
                <a:cs typeface="Arial MT"/>
              </a:rPr>
              <a:t> </a:t>
            </a:r>
            <a:r>
              <a:rPr sz="4150" dirty="0">
                <a:latin typeface="Arial MT"/>
                <a:cs typeface="Arial MT"/>
              </a:rPr>
              <a:t>as</a:t>
            </a:r>
            <a:r>
              <a:rPr sz="4150" spc="5" dirty="0">
                <a:latin typeface="Arial MT"/>
                <a:cs typeface="Arial MT"/>
              </a:rPr>
              <a:t> </a:t>
            </a:r>
            <a:r>
              <a:rPr sz="4150" spc="-5" dirty="0">
                <a:latin typeface="Arial MT"/>
                <a:cs typeface="Arial MT"/>
              </a:rPr>
              <a:t>seguintes </a:t>
            </a:r>
            <a:r>
              <a:rPr sz="4150" spc="-1135" dirty="0">
                <a:latin typeface="Arial MT"/>
                <a:cs typeface="Arial MT"/>
              </a:rPr>
              <a:t> </a:t>
            </a:r>
            <a:r>
              <a:rPr sz="4150" dirty="0">
                <a:latin typeface="Arial MT"/>
                <a:cs typeface="Arial MT"/>
              </a:rPr>
              <a:t>informações:</a:t>
            </a:r>
            <a:endParaRPr sz="4150">
              <a:latin typeface="Arial MT"/>
              <a:cs typeface="Arial MT"/>
            </a:endParaRPr>
          </a:p>
          <a:p>
            <a:pPr marL="481330" indent="-364490">
              <a:lnSpc>
                <a:spcPct val="100000"/>
              </a:lnSpc>
              <a:spcBef>
                <a:spcPts val="1460"/>
              </a:spcBef>
              <a:buSzPct val="73611"/>
              <a:buFont typeface="Trebuchet MS"/>
              <a:buChar char="–"/>
              <a:tabLst>
                <a:tab pos="480695" algn="l"/>
                <a:tab pos="481330" algn="l"/>
              </a:tabLst>
            </a:pPr>
            <a:r>
              <a:rPr sz="3600" spc="5" dirty="0">
                <a:latin typeface="Arial MT"/>
                <a:cs typeface="Arial MT"/>
              </a:rPr>
              <a:t>A</a:t>
            </a:r>
            <a:r>
              <a:rPr sz="3600" spc="-20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versão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protocolo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HTTP;</a:t>
            </a:r>
            <a:endParaRPr sz="3600">
              <a:latin typeface="Arial MT"/>
              <a:cs typeface="Arial MT"/>
            </a:endParaRPr>
          </a:p>
          <a:p>
            <a:pPr marL="352425" marR="1273175" indent="-236220">
              <a:lnSpc>
                <a:spcPts val="4050"/>
              </a:lnSpc>
              <a:spcBef>
                <a:spcPts val="1540"/>
              </a:spcBef>
              <a:buSzPct val="73611"/>
              <a:buFont typeface="Trebuchet MS"/>
              <a:buChar char="–"/>
              <a:tabLst>
                <a:tab pos="480695" algn="l"/>
                <a:tab pos="481330" algn="l"/>
              </a:tabLst>
            </a:pPr>
            <a:r>
              <a:rPr dirty="0"/>
              <a:t>	</a:t>
            </a:r>
            <a:r>
              <a:rPr sz="3600" spc="5" dirty="0">
                <a:latin typeface="Arial MT"/>
                <a:cs typeface="Arial MT"/>
              </a:rPr>
              <a:t>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código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status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que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define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o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resultado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pedido;</a:t>
            </a:r>
            <a:endParaRPr sz="3600">
              <a:latin typeface="Arial MT"/>
              <a:cs typeface="Arial MT"/>
            </a:endParaRPr>
          </a:p>
          <a:p>
            <a:pPr marL="352425" marR="130175" indent="-236220">
              <a:lnSpc>
                <a:spcPts val="4050"/>
              </a:lnSpc>
              <a:spcBef>
                <a:spcPts val="1450"/>
              </a:spcBef>
              <a:buSzPct val="73611"/>
              <a:buFont typeface="Trebuchet MS"/>
              <a:buChar char="–"/>
              <a:tabLst>
                <a:tab pos="480695" algn="l"/>
                <a:tab pos="481330" algn="l"/>
              </a:tabLst>
            </a:pPr>
            <a:r>
              <a:rPr dirty="0"/>
              <a:t>	</a:t>
            </a:r>
            <a:r>
              <a:rPr sz="3600" dirty="0">
                <a:latin typeface="Arial MT"/>
                <a:cs typeface="Arial MT"/>
              </a:rPr>
              <a:t>Uma </a:t>
            </a:r>
            <a:r>
              <a:rPr sz="3600" spc="-5" dirty="0">
                <a:latin typeface="Arial MT"/>
                <a:cs typeface="Arial MT"/>
              </a:rPr>
              <a:t>pequena </a:t>
            </a:r>
            <a:r>
              <a:rPr sz="3600" dirty="0">
                <a:latin typeface="Arial MT"/>
                <a:cs typeface="Arial MT"/>
              </a:rPr>
              <a:t>frase explicando </a:t>
            </a:r>
            <a:r>
              <a:rPr sz="3600" spc="5" dirty="0">
                <a:latin typeface="Arial MT"/>
                <a:cs typeface="Arial MT"/>
              </a:rPr>
              <a:t>o </a:t>
            </a:r>
            <a:r>
              <a:rPr sz="3600" dirty="0">
                <a:latin typeface="Arial MT"/>
                <a:cs typeface="Arial MT"/>
              </a:rPr>
              <a:t>que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significa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o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código.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Resposta</a:t>
            </a:r>
            <a:r>
              <a:rPr spc="-35" dirty="0"/>
              <a:t> </a:t>
            </a:r>
            <a:r>
              <a:rPr spc="-5" dirty="0"/>
              <a:t>HTTP</a:t>
            </a:r>
            <a:r>
              <a:rPr spc="-114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Status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2730" rIns="0" bIns="0" rtlCol="0">
            <a:spAutoFit/>
          </a:bodyPr>
          <a:lstStyle/>
          <a:p>
            <a:pPr marL="255904" indent="-194310">
              <a:lnSpc>
                <a:spcPct val="100000"/>
              </a:lnSpc>
              <a:spcBef>
                <a:spcPts val="110"/>
              </a:spcBef>
              <a:buSzPct val="44117"/>
              <a:buFont typeface="Trebuchet MS"/>
              <a:buChar char="●"/>
              <a:tabLst>
                <a:tab pos="256540" algn="l"/>
                <a:tab pos="6506845" algn="l"/>
              </a:tabLst>
            </a:pPr>
            <a:r>
              <a:rPr sz="3400" spc="5" dirty="0"/>
              <a:t>Os</a:t>
            </a:r>
            <a:r>
              <a:rPr sz="3400" spc="20" dirty="0"/>
              <a:t> </a:t>
            </a:r>
            <a:r>
              <a:rPr sz="3400" dirty="0"/>
              <a:t>principais</a:t>
            </a:r>
            <a:r>
              <a:rPr sz="3400" spc="20" dirty="0"/>
              <a:t> </a:t>
            </a:r>
            <a:r>
              <a:rPr sz="3400" spc="5" dirty="0"/>
              <a:t>códigos</a:t>
            </a:r>
            <a:r>
              <a:rPr sz="3400" spc="20" dirty="0"/>
              <a:t> </a:t>
            </a:r>
            <a:r>
              <a:rPr sz="3400" dirty="0"/>
              <a:t>de</a:t>
            </a:r>
            <a:r>
              <a:rPr sz="3400" spc="20" dirty="0"/>
              <a:t> </a:t>
            </a:r>
            <a:r>
              <a:rPr sz="3400" spc="5" dirty="0"/>
              <a:t>status	existentes:</a:t>
            </a:r>
            <a:endParaRPr sz="3400"/>
          </a:p>
          <a:p>
            <a:pPr marL="36195">
              <a:lnSpc>
                <a:spcPct val="100000"/>
              </a:lnSpc>
              <a:buFont typeface="Trebuchet MS"/>
              <a:buChar char="●"/>
            </a:pPr>
            <a:endParaRPr sz="3800"/>
          </a:p>
          <a:p>
            <a:pPr marL="514984" marR="231775" lvl="1" indent="-194310">
              <a:lnSpc>
                <a:spcPts val="3340"/>
              </a:lnSpc>
              <a:spcBef>
                <a:spcPts val="2525"/>
              </a:spcBef>
              <a:buSzPct val="74576"/>
              <a:buFont typeface="Trebuchet MS"/>
              <a:buChar char="–"/>
              <a:tabLst>
                <a:tab pos="620395" algn="l"/>
                <a:tab pos="621030" algn="l"/>
              </a:tabLst>
            </a:pPr>
            <a:r>
              <a:rPr dirty="0"/>
              <a:t>	</a:t>
            </a:r>
            <a:r>
              <a:rPr sz="2950" b="1" spc="10" dirty="0">
                <a:latin typeface="Arial"/>
                <a:cs typeface="Arial"/>
              </a:rPr>
              <a:t>200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spc="10" dirty="0">
                <a:latin typeface="Arial MT"/>
                <a:cs typeface="Arial MT"/>
              </a:rPr>
              <a:t>(Document </a:t>
            </a:r>
            <a:r>
              <a:rPr sz="2950" spc="5" dirty="0">
                <a:latin typeface="Arial MT"/>
                <a:cs typeface="Arial MT"/>
              </a:rPr>
              <a:t>follows): pedido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bem</a:t>
            </a:r>
            <a:r>
              <a:rPr sz="2950" spc="5" dirty="0">
                <a:latin typeface="Arial MT"/>
                <a:cs typeface="Arial MT"/>
              </a:rPr>
              <a:t> sucedido.</a:t>
            </a:r>
            <a:r>
              <a:rPr sz="2950" spc="-16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 </a:t>
            </a:r>
            <a:r>
              <a:rPr sz="2950" spc="-805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informação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requisitada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será retornada.</a:t>
            </a:r>
            <a:endParaRPr sz="2950">
              <a:latin typeface="Arial MT"/>
              <a:cs typeface="Arial MT"/>
            </a:endParaRPr>
          </a:p>
          <a:p>
            <a:pPr marL="514984" marR="43180" lvl="1" indent="-194310">
              <a:lnSpc>
                <a:spcPts val="3329"/>
              </a:lnSpc>
              <a:spcBef>
                <a:spcPts val="1210"/>
              </a:spcBef>
              <a:buSzPct val="74576"/>
              <a:buFont typeface="Trebuchet MS"/>
              <a:buChar char="–"/>
              <a:tabLst>
                <a:tab pos="620395" algn="l"/>
                <a:tab pos="621030" algn="l"/>
                <a:tab pos="1460500" algn="l"/>
              </a:tabLst>
            </a:pPr>
            <a:r>
              <a:rPr dirty="0"/>
              <a:t>	</a:t>
            </a:r>
            <a:r>
              <a:rPr sz="2950" b="1" spc="10" dirty="0">
                <a:latin typeface="Arial"/>
                <a:cs typeface="Arial"/>
              </a:rPr>
              <a:t>401	</a:t>
            </a:r>
            <a:r>
              <a:rPr sz="2950" spc="5" dirty="0">
                <a:latin typeface="Arial MT"/>
                <a:cs typeface="Arial MT"/>
              </a:rPr>
              <a:t>( </a:t>
            </a:r>
            <a:r>
              <a:rPr sz="2950" spc="10" dirty="0">
                <a:latin typeface="Arial MT"/>
                <a:cs typeface="Arial MT"/>
              </a:rPr>
              <a:t>Unautorized </a:t>
            </a:r>
            <a:r>
              <a:rPr sz="2950" spc="5" dirty="0">
                <a:latin typeface="Arial MT"/>
                <a:cs typeface="Arial MT"/>
              </a:rPr>
              <a:t>): </a:t>
            </a:r>
            <a:r>
              <a:rPr sz="2950" spc="10" dirty="0">
                <a:latin typeface="Arial MT"/>
                <a:cs typeface="Arial MT"/>
              </a:rPr>
              <a:t>a informação </a:t>
            </a:r>
            <a:r>
              <a:rPr sz="2950" spc="5" dirty="0">
                <a:latin typeface="Arial MT"/>
                <a:cs typeface="Arial MT"/>
              </a:rPr>
              <a:t>requisitada </a:t>
            </a:r>
            <a:r>
              <a:rPr sz="2950" spc="10" dirty="0">
                <a:latin typeface="Arial MT"/>
                <a:cs typeface="Arial MT"/>
              </a:rPr>
              <a:t>é de 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acesso</a:t>
            </a:r>
            <a:r>
              <a:rPr sz="2950" spc="5" dirty="0">
                <a:latin typeface="Arial MT"/>
                <a:cs typeface="Arial MT"/>
              </a:rPr>
              <a:t> restrito, </a:t>
            </a:r>
            <a:r>
              <a:rPr sz="2950" spc="10" dirty="0">
                <a:latin typeface="Arial MT"/>
                <a:cs typeface="Arial MT"/>
              </a:rPr>
              <a:t>sendo</a:t>
            </a:r>
            <a:r>
              <a:rPr sz="2950" spc="5" dirty="0">
                <a:latin typeface="Arial MT"/>
                <a:cs typeface="Arial MT"/>
              </a:rPr>
              <a:t> necessário</a:t>
            </a:r>
            <a:r>
              <a:rPr sz="2950" spc="10" dirty="0">
                <a:latin typeface="Arial MT"/>
                <a:cs typeface="Arial MT"/>
              </a:rPr>
              <a:t> se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autenticar.</a:t>
            </a:r>
            <a:endParaRPr sz="2950">
              <a:latin typeface="Arial MT"/>
              <a:cs typeface="Arial MT"/>
            </a:endParaRPr>
          </a:p>
          <a:p>
            <a:pPr marL="620395" lvl="1" indent="-299720">
              <a:lnSpc>
                <a:spcPct val="100000"/>
              </a:lnSpc>
              <a:spcBef>
                <a:spcPts val="925"/>
              </a:spcBef>
              <a:buSzPct val="74576"/>
              <a:buFont typeface="Trebuchet MS"/>
              <a:buChar char="–"/>
              <a:tabLst>
                <a:tab pos="620395" algn="l"/>
                <a:tab pos="621030" algn="l"/>
                <a:tab pos="1460500" algn="l"/>
              </a:tabLst>
            </a:pPr>
            <a:r>
              <a:rPr sz="2950" b="1" spc="10" dirty="0">
                <a:latin typeface="Arial"/>
                <a:cs typeface="Arial"/>
              </a:rPr>
              <a:t>403	</a:t>
            </a:r>
            <a:r>
              <a:rPr sz="2950" spc="5" dirty="0">
                <a:latin typeface="Arial MT"/>
                <a:cs typeface="Arial MT"/>
              </a:rPr>
              <a:t>(Forbidden): acesso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proibido.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Resposta</a:t>
            </a:r>
            <a:r>
              <a:rPr spc="-35" dirty="0"/>
              <a:t> </a:t>
            </a:r>
            <a:r>
              <a:rPr spc="-5" dirty="0"/>
              <a:t>HTTP</a:t>
            </a:r>
            <a:r>
              <a:rPr spc="-114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1918969"/>
            <a:ext cx="1752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300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869" y="1771650"/>
            <a:ext cx="8209915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157595" algn="l"/>
              </a:tabLst>
            </a:pPr>
            <a:r>
              <a:rPr sz="3350" spc="5" dirty="0">
                <a:latin typeface="Arial MT"/>
                <a:cs typeface="Arial MT"/>
              </a:rPr>
              <a:t>Os </a:t>
            </a:r>
            <a:r>
              <a:rPr sz="3350" spc="-5" dirty="0">
                <a:latin typeface="Arial MT"/>
                <a:cs typeface="Arial MT"/>
              </a:rPr>
              <a:t>pr</a:t>
            </a:r>
            <a:r>
              <a:rPr sz="3350" spc="-10" dirty="0">
                <a:latin typeface="Arial MT"/>
                <a:cs typeface="Arial MT"/>
              </a:rPr>
              <a:t>i</a:t>
            </a:r>
            <a:r>
              <a:rPr sz="3350" spc="10" dirty="0">
                <a:latin typeface="Arial MT"/>
                <a:cs typeface="Arial MT"/>
              </a:rPr>
              <a:t>n</a:t>
            </a:r>
            <a:r>
              <a:rPr sz="3350" spc="5" dirty="0">
                <a:latin typeface="Arial MT"/>
                <a:cs typeface="Arial MT"/>
              </a:rPr>
              <a:t>c</a:t>
            </a:r>
            <a:r>
              <a:rPr sz="3350" spc="-10" dirty="0">
                <a:latin typeface="Arial MT"/>
                <a:cs typeface="Arial MT"/>
              </a:rPr>
              <a:t>i</a:t>
            </a:r>
            <a:r>
              <a:rPr sz="3350" dirty="0">
                <a:latin typeface="Arial MT"/>
                <a:cs typeface="Arial MT"/>
              </a:rPr>
              <a:t>p</a:t>
            </a:r>
            <a:r>
              <a:rPr sz="3350" spc="10" dirty="0">
                <a:latin typeface="Arial MT"/>
                <a:cs typeface="Arial MT"/>
              </a:rPr>
              <a:t>a</a:t>
            </a:r>
            <a:r>
              <a:rPr sz="3350" spc="-10" dirty="0">
                <a:latin typeface="Arial MT"/>
                <a:cs typeface="Arial MT"/>
              </a:rPr>
              <a:t>i</a:t>
            </a:r>
            <a:r>
              <a:rPr sz="3350" spc="5" dirty="0">
                <a:latin typeface="Arial MT"/>
                <a:cs typeface="Arial MT"/>
              </a:rPr>
              <a:t>s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10" dirty="0">
                <a:latin typeface="Arial MT"/>
                <a:cs typeface="Arial MT"/>
              </a:rPr>
              <a:t>c</a:t>
            </a:r>
            <a:r>
              <a:rPr sz="3350" dirty="0">
                <a:latin typeface="Arial MT"/>
                <a:cs typeface="Arial MT"/>
              </a:rPr>
              <a:t>ód</a:t>
            </a:r>
            <a:r>
              <a:rPr sz="3350" spc="-10" dirty="0">
                <a:latin typeface="Arial MT"/>
                <a:cs typeface="Arial MT"/>
              </a:rPr>
              <a:t>i</a:t>
            </a:r>
            <a:r>
              <a:rPr sz="3350" dirty="0">
                <a:latin typeface="Arial MT"/>
                <a:cs typeface="Arial MT"/>
              </a:rPr>
              <a:t>g</a:t>
            </a:r>
            <a:r>
              <a:rPr sz="3350" spc="10" dirty="0">
                <a:latin typeface="Arial MT"/>
                <a:cs typeface="Arial MT"/>
              </a:rPr>
              <a:t>o</a:t>
            </a:r>
            <a:r>
              <a:rPr sz="3350" spc="5" dirty="0">
                <a:latin typeface="Arial MT"/>
                <a:cs typeface="Arial MT"/>
              </a:rPr>
              <a:t>s</a:t>
            </a:r>
            <a:r>
              <a:rPr sz="3350" dirty="0">
                <a:latin typeface="Arial MT"/>
                <a:cs typeface="Arial MT"/>
              </a:rPr>
              <a:t> d</a:t>
            </a:r>
            <a:r>
              <a:rPr sz="3350" spc="5" dirty="0">
                <a:latin typeface="Arial MT"/>
                <a:cs typeface="Arial MT"/>
              </a:rPr>
              <a:t>e st</a:t>
            </a:r>
            <a:r>
              <a:rPr sz="3350" dirty="0">
                <a:latin typeface="Arial MT"/>
                <a:cs typeface="Arial MT"/>
              </a:rPr>
              <a:t>a</a:t>
            </a:r>
            <a:r>
              <a:rPr sz="3350" spc="5" dirty="0">
                <a:latin typeface="Arial MT"/>
                <a:cs typeface="Arial MT"/>
              </a:rPr>
              <a:t>t</a:t>
            </a:r>
            <a:r>
              <a:rPr sz="3350" dirty="0">
                <a:latin typeface="Arial MT"/>
                <a:cs typeface="Arial MT"/>
              </a:rPr>
              <a:t>u</a:t>
            </a:r>
            <a:r>
              <a:rPr sz="3350" spc="5" dirty="0">
                <a:latin typeface="Arial MT"/>
                <a:cs typeface="Arial MT"/>
              </a:rPr>
              <a:t>s</a:t>
            </a:r>
            <a:r>
              <a:rPr sz="3350" dirty="0">
                <a:latin typeface="Arial MT"/>
                <a:cs typeface="Arial MT"/>
              </a:rPr>
              <a:t>	</a:t>
            </a:r>
            <a:r>
              <a:rPr sz="3350" spc="-5" dirty="0">
                <a:latin typeface="Arial MT"/>
                <a:cs typeface="Arial MT"/>
              </a:rPr>
              <a:t>existe</a:t>
            </a:r>
            <a:r>
              <a:rPr sz="3350" spc="10" dirty="0">
                <a:latin typeface="Arial MT"/>
                <a:cs typeface="Arial MT"/>
              </a:rPr>
              <a:t>n</a:t>
            </a:r>
            <a:r>
              <a:rPr sz="3350" spc="-5" dirty="0">
                <a:latin typeface="Arial MT"/>
                <a:cs typeface="Arial MT"/>
              </a:rPr>
              <a:t>tes: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59" y="3108960"/>
            <a:ext cx="8656955" cy="27006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28600" marR="30480" indent="-190500">
              <a:lnSpc>
                <a:spcPct val="94200"/>
              </a:lnSpc>
              <a:spcBef>
                <a:spcPts val="320"/>
              </a:spcBef>
              <a:buSzPct val="74137"/>
              <a:buFont typeface="Trebuchet MS"/>
              <a:buChar char="–"/>
              <a:tabLst>
                <a:tab pos="332105" algn="l"/>
                <a:tab pos="332740" algn="l"/>
                <a:tab pos="1160780" algn="l"/>
                <a:tab pos="3329940" algn="l"/>
              </a:tabLst>
            </a:pPr>
            <a:r>
              <a:rPr dirty="0"/>
              <a:t>	</a:t>
            </a:r>
            <a:r>
              <a:rPr sz="2900" b="1" spc="10" dirty="0">
                <a:latin typeface="Arial"/>
                <a:cs typeface="Arial"/>
              </a:rPr>
              <a:t>404	</a:t>
            </a:r>
            <a:r>
              <a:rPr sz="2900" spc="5" dirty="0">
                <a:latin typeface="Arial MT"/>
                <a:cs typeface="Arial MT"/>
              </a:rPr>
              <a:t>(Not</a:t>
            </a:r>
            <a:r>
              <a:rPr sz="2900" spc="1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found):	a </a:t>
            </a:r>
            <a:r>
              <a:rPr sz="2900" spc="5" dirty="0">
                <a:latin typeface="Arial MT"/>
                <a:cs typeface="Arial MT"/>
              </a:rPr>
              <a:t>informação</a:t>
            </a:r>
            <a:r>
              <a:rPr sz="2900" spc="10" dirty="0">
                <a:latin typeface="Arial MT"/>
                <a:cs typeface="Arial MT"/>
              </a:rPr>
              <a:t> </a:t>
            </a:r>
            <a:r>
              <a:rPr sz="2900" spc="5" dirty="0">
                <a:latin typeface="Arial MT"/>
                <a:cs typeface="Arial MT"/>
              </a:rPr>
              <a:t>requisitada</a:t>
            </a:r>
            <a:r>
              <a:rPr sz="2900" spc="10" dirty="0">
                <a:latin typeface="Arial MT"/>
                <a:cs typeface="Arial MT"/>
              </a:rPr>
              <a:t> não </a:t>
            </a:r>
            <a:r>
              <a:rPr sz="2900" spc="5" dirty="0">
                <a:latin typeface="Arial MT"/>
                <a:cs typeface="Arial MT"/>
              </a:rPr>
              <a:t>foi</a:t>
            </a:r>
            <a:r>
              <a:rPr sz="2900" spc="10" dirty="0">
                <a:latin typeface="Arial MT"/>
                <a:cs typeface="Arial MT"/>
              </a:rPr>
              <a:t> encontrada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15" dirty="0">
                <a:latin typeface="Arial MT"/>
                <a:cs typeface="Arial MT"/>
              </a:rPr>
              <a:t>ou </a:t>
            </a:r>
            <a:r>
              <a:rPr sz="2900" spc="20" dirty="0">
                <a:latin typeface="Arial MT"/>
                <a:cs typeface="Arial MT"/>
              </a:rPr>
              <a:t> </a:t>
            </a:r>
            <a:r>
              <a:rPr sz="2900" spc="5" dirty="0">
                <a:latin typeface="Arial MT"/>
                <a:cs typeface="Arial MT"/>
              </a:rPr>
              <a:t>teve permissão </a:t>
            </a:r>
            <a:r>
              <a:rPr sz="2900" spc="15" dirty="0">
                <a:latin typeface="Arial MT"/>
                <a:cs typeface="Arial MT"/>
              </a:rPr>
              <a:t>de </a:t>
            </a:r>
            <a:r>
              <a:rPr sz="2900" spc="10" dirty="0">
                <a:latin typeface="Arial MT"/>
                <a:cs typeface="Arial MT"/>
              </a:rPr>
              <a:t>acesso negada. A </a:t>
            </a:r>
            <a:r>
              <a:rPr sz="2900" spc="5" dirty="0">
                <a:latin typeface="Arial MT"/>
                <a:cs typeface="Arial MT"/>
              </a:rPr>
              <a:t>primeira </a:t>
            </a:r>
            <a:r>
              <a:rPr sz="2900" spc="10" dirty="0">
                <a:latin typeface="Arial MT"/>
                <a:cs typeface="Arial MT"/>
              </a:rPr>
              <a:t> opção</a:t>
            </a:r>
            <a:r>
              <a:rPr sz="2900" spc="12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é</a:t>
            </a:r>
            <a:r>
              <a:rPr sz="2900" spc="130" dirty="0">
                <a:latin typeface="Arial MT"/>
                <a:cs typeface="Arial MT"/>
              </a:rPr>
              <a:t> </a:t>
            </a:r>
            <a:r>
              <a:rPr sz="2900" spc="5" dirty="0">
                <a:latin typeface="Arial MT"/>
                <a:cs typeface="Arial MT"/>
              </a:rPr>
              <a:t>muito</a:t>
            </a:r>
            <a:r>
              <a:rPr sz="2900" spc="130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freqüente</a:t>
            </a:r>
            <a:r>
              <a:rPr sz="2900" spc="135" dirty="0">
                <a:latin typeface="Arial MT"/>
                <a:cs typeface="Arial MT"/>
              </a:rPr>
              <a:t> </a:t>
            </a:r>
            <a:r>
              <a:rPr sz="2900" spc="15" dirty="0">
                <a:latin typeface="Arial MT"/>
                <a:cs typeface="Arial MT"/>
              </a:rPr>
              <a:t>na</a:t>
            </a:r>
            <a:r>
              <a:rPr sz="2900" spc="125" dirty="0">
                <a:latin typeface="Arial MT"/>
                <a:cs typeface="Arial MT"/>
              </a:rPr>
              <a:t> </a:t>
            </a:r>
            <a:r>
              <a:rPr sz="2900" spc="5" dirty="0">
                <a:latin typeface="Arial MT"/>
                <a:cs typeface="Arial MT"/>
              </a:rPr>
              <a:t>Internet</a:t>
            </a:r>
            <a:r>
              <a:rPr sz="2900" spc="13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e</a:t>
            </a:r>
            <a:r>
              <a:rPr sz="2900" spc="12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pode </a:t>
            </a:r>
            <a:r>
              <a:rPr sz="2900" spc="15" dirty="0">
                <a:latin typeface="Arial MT"/>
                <a:cs typeface="Arial MT"/>
              </a:rPr>
              <a:t> </a:t>
            </a:r>
            <a:r>
              <a:rPr sz="2900" spc="5" dirty="0">
                <a:latin typeface="Arial MT"/>
                <a:cs typeface="Arial MT"/>
              </a:rPr>
              <a:t>ocorrer por erro </a:t>
            </a:r>
            <a:r>
              <a:rPr sz="2900" spc="15" dirty="0">
                <a:latin typeface="Arial MT"/>
                <a:cs typeface="Arial MT"/>
              </a:rPr>
              <a:t>de</a:t>
            </a:r>
            <a:r>
              <a:rPr sz="2900" spc="10" dirty="0">
                <a:latin typeface="Arial MT"/>
                <a:cs typeface="Arial MT"/>
              </a:rPr>
              <a:t> </a:t>
            </a:r>
            <a:r>
              <a:rPr sz="2900" spc="5" dirty="0">
                <a:latin typeface="Arial MT"/>
                <a:cs typeface="Arial MT"/>
              </a:rPr>
              <a:t>digitação</a:t>
            </a:r>
            <a:r>
              <a:rPr sz="2900" spc="10" dirty="0">
                <a:latin typeface="Arial MT"/>
                <a:cs typeface="Arial MT"/>
              </a:rPr>
              <a:t> de uma</a:t>
            </a:r>
            <a:r>
              <a:rPr sz="2900" spc="1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URL.</a:t>
            </a:r>
            <a:endParaRPr sz="2900">
              <a:latin typeface="Arial MT"/>
              <a:cs typeface="Arial MT"/>
            </a:endParaRPr>
          </a:p>
          <a:p>
            <a:pPr marL="228600" marR="43815" indent="-190500">
              <a:lnSpc>
                <a:spcPts val="3279"/>
              </a:lnSpc>
              <a:spcBef>
                <a:spcPts val="1245"/>
              </a:spcBef>
              <a:buSzPct val="74137"/>
              <a:buFont typeface="Trebuchet MS"/>
              <a:buChar char="–"/>
              <a:tabLst>
                <a:tab pos="332105" algn="l"/>
                <a:tab pos="332740" algn="l"/>
                <a:tab pos="1160780" algn="l"/>
              </a:tabLst>
            </a:pPr>
            <a:r>
              <a:rPr dirty="0"/>
              <a:t>	</a:t>
            </a:r>
            <a:r>
              <a:rPr sz="2900" b="1" spc="10" dirty="0">
                <a:latin typeface="Arial"/>
                <a:cs typeface="Arial"/>
              </a:rPr>
              <a:t>500	</a:t>
            </a:r>
            <a:r>
              <a:rPr sz="2900" spc="10" dirty="0">
                <a:latin typeface="Arial MT"/>
                <a:cs typeface="Arial MT"/>
              </a:rPr>
              <a:t>(Server</a:t>
            </a:r>
            <a:r>
              <a:rPr sz="2900" dirty="0">
                <a:latin typeface="Arial MT"/>
                <a:cs typeface="Arial MT"/>
              </a:rPr>
              <a:t> </a:t>
            </a:r>
            <a:r>
              <a:rPr sz="2900" spc="5" dirty="0">
                <a:latin typeface="Arial MT"/>
                <a:cs typeface="Arial MT"/>
              </a:rPr>
              <a:t>Error): erro</a:t>
            </a:r>
            <a:r>
              <a:rPr sz="2900" spc="10" dirty="0">
                <a:latin typeface="Arial MT"/>
                <a:cs typeface="Arial MT"/>
              </a:rPr>
              <a:t> no</a:t>
            </a:r>
            <a:r>
              <a:rPr sz="2900" spc="5" dirty="0">
                <a:latin typeface="Arial MT"/>
                <a:cs typeface="Arial MT"/>
              </a:rPr>
              <a:t> servidor </a:t>
            </a:r>
            <a:r>
              <a:rPr sz="2900" spc="-5" dirty="0">
                <a:latin typeface="Arial MT"/>
                <a:cs typeface="Arial MT"/>
              </a:rPr>
              <a:t>Web.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Comum </a:t>
            </a:r>
            <a:r>
              <a:rPr sz="2900" spc="1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quando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da</a:t>
            </a:r>
            <a:r>
              <a:rPr sz="2900" spc="15" dirty="0">
                <a:latin typeface="Arial MT"/>
                <a:cs typeface="Arial MT"/>
              </a:rPr>
              <a:t> </a:t>
            </a:r>
            <a:r>
              <a:rPr sz="2900" spc="10" dirty="0">
                <a:latin typeface="Arial MT"/>
                <a:cs typeface="Arial MT"/>
              </a:rPr>
              <a:t>execução de</a:t>
            </a:r>
            <a:r>
              <a:rPr sz="2900" spc="5" dirty="0">
                <a:latin typeface="Arial MT"/>
                <a:cs typeface="Arial MT"/>
              </a:rPr>
              <a:t> scripts.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Resposta</a:t>
            </a:r>
            <a:r>
              <a:rPr spc="-35" dirty="0"/>
              <a:t> </a:t>
            </a:r>
            <a:r>
              <a:rPr spc="-5" dirty="0"/>
              <a:t>HTTP</a:t>
            </a:r>
            <a:r>
              <a:rPr spc="-114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1918969"/>
            <a:ext cx="1752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300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869" y="1771650"/>
            <a:ext cx="8209915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157595" algn="l"/>
              </a:tabLst>
            </a:pPr>
            <a:r>
              <a:rPr sz="3350" spc="5" dirty="0">
                <a:latin typeface="Arial MT"/>
                <a:cs typeface="Arial MT"/>
              </a:rPr>
              <a:t>Os </a:t>
            </a:r>
            <a:r>
              <a:rPr sz="3350" spc="-5" dirty="0">
                <a:latin typeface="Arial MT"/>
                <a:cs typeface="Arial MT"/>
              </a:rPr>
              <a:t>pr</a:t>
            </a:r>
            <a:r>
              <a:rPr sz="3350" spc="-10" dirty="0">
                <a:latin typeface="Arial MT"/>
                <a:cs typeface="Arial MT"/>
              </a:rPr>
              <a:t>i</a:t>
            </a:r>
            <a:r>
              <a:rPr sz="3350" spc="10" dirty="0">
                <a:latin typeface="Arial MT"/>
                <a:cs typeface="Arial MT"/>
              </a:rPr>
              <a:t>n</a:t>
            </a:r>
            <a:r>
              <a:rPr sz="3350" spc="5" dirty="0">
                <a:latin typeface="Arial MT"/>
                <a:cs typeface="Arial MT"/>
              </a:rPr>
              <a:t>c</a:t>
            </a:r>
            <a:r>
              <a:rPr sz="3350" spc="-10" dirty="0">
                <a:latin typeface="Arial MT"/>
                <a:cs typeface="Arial MT"/>
              </a:rPr>
              <a:t>i</a:t>
            </a:r>
            <a:r>
              <a:rPr sz="3350" dirty="0">
                <a:latin typeface="Arial MT"/>
                <a:cs typeface="Arial MT"/>
              </a:rPr>
              <a:t>p</a:t>
            </a:r>
            <a:r>
              <a:rPr sz="3350" spc="10" dirty="0">
                <a:latin typeface="Arial MT"/>
                <a:cs typeface="Arial MT"/>
              </a:rPr>
              <a:t>a</a:t>
            </a:r>
            <a:r>
              <a:rPr sz="3350" spc="-10" dirty="0">
                <a:latin typeface="Arial MT"/>
                <a:cs typeface="Arial MT"/>
              </a:rPr>
              <a:t>i</a:t>
            </a:r>
            <a:r>
              <a:rPr sz="3350" spc="5" dirty="0">
                <a:latin typeface="Arial MT"/>
                <a:cs typeface="Arial MT"/>
              </a:rPr>
              <a:t>s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10" dirty="0">
                <a:latin typeface="Arial MT"/>
                <a:cs typeface="Arial MT"/>
              </a:rPr>
              <a:t>c</a:t>
            </a:r>
            <a:r>
              <a:rPr sz="3350" dirty="0">
                <a:latin typeface="Arial MT"/>
                <a:cs typeface="Arial MT"/>
              </a:rPr>
              <a:t>ód</a:t>
            </a:r>
            <a:r>
              <a:rPr sz="3350" spc="-10" dirty="0">
                <a:latin typeface="Arial MT"/>
                <a:cs typeface="Arial MT"/>
              </a:rPr>
              <a:t>i</a:t>
            </a:r>
            <a:r>
              <a:rPr sz="3350" dirty="0">
                <a:latin typeface="Arial MT"/>
                <a:cs typeface="Arial MT"/>
              </a:rPr>
              <a:t>g</a:t>
            </a:r>
            <a:r>
              <a:rPr sz="3350" spc="10" dirty="0">
                <a:latin typeface="Arial MT"/>
                <a:cs typeface="Arial MT"/>
              </a:rPr>
              <a:t>o</a:t>
            </a:r>
            <a:r>
              <a:rPr sz="3350" spc="5" dirty="0">
                <a:latin typeface="Arial MT"/>
                <a:cs typeface="Arial MT"/>
              </a:rPr>
              <a:t>s</a:t>
            </a:r>
            <a:r>
              <a:rPr sz="3350" dirty="0">
                <a:latin typeface="Arial MT"/>
                <a:cs typeface="Arial MT"/>
              </a:rPr>
              <a:t> d</a:t>
            </a:r>
            <a:r>
              <a:rPr sz="3350" spc="5" dirty="0">
                <a:latin typeface="Arial MT"/>
                <a:cs typeface="Arial MT"/>
              </a:rPr>
              <a:t>e st</a:t>
            </a:r>
            <a:r>
              <a:rPr sz="3350" dirty="0">
                <a:latin typeface="Arial MT"/>
                <a:cs typeface="Arial MT"/>
              </a:rPr>
              <a:t>a</a:t>
            </a:r>
            <a:r>
              <a:rPr sz="3350" spc="5" dirty="0">
                <a:latin typeface="Arial MT"/>
                <a:cs typeface="Arial MT"/>
              </a:rPr>
              <a:t>t</a:t>
            </a:r>
            <a:r>
              <a:rPr sz="3350" dirty="0">
                <a:latin typeface="Arial MT"/>
                <a:cs typeface="Arial MT"/>
              </a:rPr>
              <a:t>u</a:t>
            </a:r>
            <a:r>
              <a:rPr sz="3350" spc="5" dirty="0">
                <a:latin typeface="Arial MT"/>
                <a:cs typeface="Arial MT"/>
              </a:rPr>
              <a:t>s</a:t>
            </a:r>
            <a:r>
              <a:rPr sz="3350" dirty="0">
                <a:latin typeface="Arial MT"/>
                <a:cs typeface="Arial MT"/>
              </a:rPr>
              <a:t>	</a:t>
            </a:r>
            <a:r>
              <a:rPr sz="3350" spc="-5" dirty="0">
                <a:latin typeface="Arial MT"/>
                <a:cs typeface="Arial MT"/>
              </a:rPr>
              <a:t>existe</a:t>
            </a:r>
            <a:r>
              <a:rPr sz="3350" spc="10" dirty="0">
                <a:latin typeface="Arial MT"/>
                <a:cs typeface="Arial MT"/>
              </a:rPr>
              <a:t>n</a:t>
            </a:r>
            <a:r>
              <a:rPr sz="3350" spc="-5" dirty="0">
                <a:latin typeface="Arial MT"/>
                <a:cs typeface="Arial MT"/>
              </a:rPr>
              <a:t>tes: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59" y="3108960"/>
            <a:ext cx="8656955" cy="439235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680"/>
              </a:spcBef>
              <a:buClr>
                <a:srgbClr val="CD9A00"/>
              </a:buClr>
              <a:buSzPct val="71428"/>
              <a:buFont typeface="Lucida Sans Unicode"/>
              <a:buChar char="■"/>
              <a:tabLst>
                <a:tab pos="460375" algn="l"/>
                <a:tab pos="461009" algn="l"/>
              </a:tabLst>
            </a:pPr>
            <a:r>
              <a:rPr dirty="0"/>
              <a:t>	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Códigos</a:t>
            </a:r>
            <a:r>
              <a:rPr lang="pt-BR" sz="3600" spc="-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de 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status</a:t>
            </a:r>
            <a:r>
              <a:rPr lang="pt-BR" sz="3600" spc="-3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da 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resposta:</a:t>
            </a:r>
            <a:endParaRPr lang="pt-BR" sz="3600" dirty="0" smtClean="0">
              <a:latin typeface="Arial MT"/>
              <a:cs typeface="Arial MT"/>
            </a:endParaRPr>
          </a:p>
          <a:p>
            <a:pPr marL="461645">
              <a:lnSpc>
                <a:spcPct val="100000"/>
              </a:lnSpc>
              <a:spcBef>
                <a:spcPts val="565"/>
              </a:spcBef>
              <a:tabLst>
                <a:tab pos="901065" algn="l"/>
              </a:tabLst>
            </a:pPr>
            <a:r>
              <a:rPr lang="pt-BR" sz="2000" spc="175" dirty="0" smtClean="0">
                <a:solidFill>
                  <a:srgbClr val="9A9A31"/>
                </a:solidFill>
                <a:latin typeface="Lucida Sans Unicode"/>
                <a:cs typeface="Lucida Sans Unicode"/>
              </a:rPr>
              <a:t>O</a:t>
            </a:r>
            <a:r>
              <a:rPr lang="pt-BR" sz="20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1xx: Mensagem de</a:t>
            </a:r>
            <a:r>
              <a:rPr lang="pt-BR" sz="3200" spc="-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informação</a:t>
            </a:r>
            <a:endParaRPr lang="pt-BR" sz="3200" dirty="0" smtClean="0">
              <a:latin typeface="Arial MT"/>
              <a:cs typeface="Arial MT"/>
            </a:endParaRPr>
          </a:p>
          <a:p>
            <a:pPr marL="461645">
              <a:lnSpc>
                <a:spcPct val="100000"/>
              </a:lnSpc>
              <a:spcBef>
                <a:spcPts val="575"/>
              </a:spcBef>
              <a:tabLst>
                <a:tab pos="901065" algn="l"/>
              </a:tabLst>
            </a:pPr>
            <a:r>
              <a:rPr lang="pt-BR" sz="2000" spc="175" dirty="0" smtClean="0">
                <a:solidFill>
                  <a:srgbClr val="9A9A31"/>
                </a:solidFill>
                <a:latin typeface="Lucida Sans Unicode"/>
                <a:cs typeface="Lucida Sans Unicode"/>
              </a:rPr>
              <a:t>O</a:t>
            </a:r>
            <a:r>
              <a:rPr lang="pt-BR" sz="20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2xx:</a:t>
            </a:r>
            <a:r>
              <a:rPr lang="pt-BR" sz="3200" spc="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Sucesso</a:t>
            </a:r>
            <a:r>
              <a:rPr lang="pt-BR" sz="32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no</a:t>
            </a:r>
            <a:r>
              <a:rPr lang="pt-BR" sz="32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atendimento</a:t>
            </a:r>
            <a:r>
              <a:rPr lang="pt-BR" sz="32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à</a:t>
            </a:r>
            <a:r>
              <a:rPr lang="pt-BR" sz="32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requisição</a:t>
            </a:r>
            <a:endParaRPr lang="pt-BR" sz="3200" dirty="0" smtClean="0">
              <a:latin typeface="Arial MT"/>
              <a:cs typeface="Arial MT"/>
            </a:endParaRPr>
          </a:p>
          <a:p>
            <a:pPr marL="461645">
              <a:lnSpc>
                <a:spcPct val="100000"/>
              </a:lnSpc>
              <a:spcBef>
                <a:spcPts val="565"/>
              </a:spcBef>
              <a:tabLst>
                <a:tab pos="901065" algn="l"/>
              </a:tabLst>
            </a:pPr>
            <a:r>
              <a:rPr lang="pt-BR" sz="2000" spc="175" dirty="0" smtClean="0">
                <a:solidFill>
                  <a:srgbClr val="9A9A31"/>
                </a:solidFill>
                <a:latin typeface="Lucida Sans Unicode"/>
                <a:cs typeface="Lucida Sans Unicode"/>
              </a:rPr>
              <a:t>O</a:t>
            </a:r>
            <a:r>
              <a:rPr lang="pt-BR" sz="20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3xx:</a:t>
            </a:r>
            <a:r>
              <a:rPr lang="pt-BR" sz="3200" spc="1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Redirecionamento</a:t>
            </a:r>
            <a:r>
              <a:rPr lang="pt-BR" sz="32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para</a:t>
            </a:r>
            <a:r>
              <a:rPr lang="pt-BR" sz="3200" spc="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outro</a:t>
            </a:r>
            <a:r>
              <a:rPr lang="pt-BR" sz="32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servidor/recurso</a:t>
            </a:r>
            <a:endParaRPr lang="pt-BR" sz="3200" dirty="0" smtClean="0">
              <a:latin typeface="Arial MT"/>
              <a:cs typeface="Arial MT"/>
            </a:endParaRPr>
          </a:p>
          <a:p>
            <a:pPr marL="461645">
              <a:lnSpc>
                <a:spcPct val="100000"/>
              </a:lnSpc>
              <a:spcBef>
                <a:spcPts val="575"/>
              </a:spcBef>
              <a:tabLst>
                <a:tab pos="901065" algn="l"/>
              </a:tabLst>
            </a:pPr>
            <a:r>
              <a:rPr lang="pt-BR" sz="2000" spc="175" dirty="0" smtClean="0">
                <a:solidFill>
                  <a:srgbClr val="9A9A31"/>
                </a:solidFill>
                <a:latin typeface="Lucida Sans Unicode"/>
                <a:cs typeface="Lucida Sans Unicode"/>
              </a:rPr>
              <a:t>O</a:t>
            </a:r>
            <a:r>
              <a:rPr lang="pt-BR" sz="20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4xx:</a:t>
            </a:r>
            <a:r>
              <a:rPr lang="pt-BR" sz="32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Erro</a:t>
            </a:r>
            <a:r>
              <a:rPr lang="pt-BR" sz="32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no atendimento</a:t>
            </a:r>
            <a:r>
              <a:rPr lang="pt-BR" sz="32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ao</a:t>
            </a:r>
            <a:r>
              <a:rPr lang="pt-BR" sz="32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cliente</a:t>
            </a:r>
            <a:endParaRPr lang="pt-BR" sz="3200" dirty="0" smtClean="0">
              <a:latin typeface="Arial MT"/>
              <a:cs typeface="Arial MT"/>
            </a:endParaRPr>
          </a:p>
          <a:p>
            <a:pPr marL="461645">
              <a:lnSpc>
                <a:spcPct val="100000"/>
              </a:lnSpc>
              <a:spcBef>
                <a:spcPts val="565"/>
              </a:spcBef>
              <a:tabLst>
                <a:tab pos="901065" algn="l"/>
              </a:tabLst>
            </a:pPr>
            <a:r>
              <a:rPr lang="pt-BR" sz="2000" spc="175" dirty="0" smtClean="0">
                <a:solidFill>
                  <a:srgbClr val="9A9A31"/>
                </a:solidFill>
                <a:latin typeface="Lucida Sans Unicode"/>
                <a:cs typeface="Lucida Sans Unicode"/>
              </a:rPr>
              <a:t>O</a:t>
            </a:r>
            <a:r>
              <a:rPr lang="pt-BR" sz="20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5xx: Erro</a:t>
            </a:r>
            <a:r>
              <a:rPr lang="pt-BR" sz="3200" spc="-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do</a:t>
            </a:r>
            <a:r>
              <a:rPr lang="pt-BR" sz="3200" spc="-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servidor</a:t>
            </a:r>
            <a:r>
              <a:rPr lang="pt-BR" sz="32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200" spc="-5" dirty="0" smtClean="0">
                <a:solidFill>
                  <a:srgbClr val="282828"/>
                </a:solidFill>
                <a:latin typeface="Arial MT"/>
                <a:cs typeface="Arial MT"/>
              </a:rPr>
              <a:t>Web</a:t>
            </a:r>
            <a:endParaRPr lang="pt-BR" sz="3200" dirty="0" smtClean="0">
              <a:latin typeface="Arial MT"/>
              <a:cs typeface="Arial MT"/>
            </a:endParaRPr>
          </a:p>
          <a:p>
            <a:pPr marL="228600" marR="30480" indent="-190500">
              <a:lnSpc>
                <a:spcPct val="94200"/>
              </a:lnSpc>
              <a:spcBef>
                <a:spcPts val="320"/>
              </a:spcBef>
              <a:buSzPct val="74137"/>
              <a:buFont typeface="Trebuchet MS"/>
              <a:buChar char="–"/>
              <a:tabLst>
                <a:tab pos="332105" algn="l"/>
                <a:tab pos="332740" algn="l"/>
                <a:tab pos="1160780" algn="l"/>
                <a:tab pos="3329940" algn="l"/>
              </a:tabLst>
            </a:pPr>
            <a:endParaRPr sz="29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7666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989" y="91440"/>
            <a:ext cx="5666105" cy="12039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951230">
              <a:lnSpc>
                <a:spcPts val="4480"/>
              </a:lnSpc>
              <a:spcBef>
                <a:spcPts val="515"/>
              </a:spcBef>
              <a:tabLst>
                <a:tab pos="3114675" algn="l"/>
              </a:tabLst>
            </a:pPr>
            <a:r>
              <a:rPr spc="-5" dirty="0"/>
              <a:t>Resposta </a:t>
            </a:r>
            <a:r>
              <a:rPr spc="-10" dirty="0"/>
              <a:t>HTTP </a:t>
            </a:r>
            <a:r>
              <a:rPr spc="-5" dirty="0"/>
              <a:t> </a:t>
            </a:r>
            <a:r>
              <a:rPr spc="-10" dirty="0"/>
              <a:t>D</a:t>
            </a:r>
            <a:r>
              <a:rPr spc="-5" dirty="0"/>
              <a:t>e</a:t>
            </a:r>
            <a:r>
              <a:rPr dirty="0"/>
              <a:t>scr</a:t>
            </a:r>
            <a:r>
              <a:rPr spc="-10" dirty="0"/>
              <a:t>i</a:t>
            </a:r>
            <a:r>
              <a:rPr spc="5" dirty="0"/>
              <a:t>ç</a:t>
            </a:r>
            <a:r>
              <a:rPr spc="-5" dirty="0"/>
              <a:t>ã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d</a:t>
            </a:r>
            <a:r>
              <a:rPr dirty="0"/>
              <a:t>a	I</a:t>
            </a:r>
            <a:r>
              <a:rPr spc="-5" dirty="0"/>
              <a:t>nf</a:t>
            </a:r>
            <a:r>
              <a:rPr spc="-10" dirty="0"/>
              <a:t>o</a:t>
            </a:r>
            <a:r>
              <a:rPr dirty="0"/>
              <a:t>r</a:t>
            </a:r>
            <a:r>
              <a:rPr spc="-15" dirty="0"/>
              <a:t>m</a:t>
            </a:r>
            <a:r>
              <a:rPr spc="-5" dirty="0"/>
              <a:t>a</a:t>
            </a:r>
            <a:r>
              <a:rPr dirty="0"/>
              <a:t>ç</a:t>
            </a:r>
            <a:r>
              <a:rPr spc="-5" dirty="0"/>
              <a:t>ã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931670"/>
            <a:ext cx="1974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320" dirty="0">
                <a:latin typeface="Trebuchet MS"/>
                <a:cs typeface="Trebuchet MS"/>
              </a:rPr>
              <a:t>●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857750"/>
            <a:ext cx="1974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320" dirty="0">
                <a:latin typeface="Trebuchet MS"/>
                <a:cs typeface="Trebuchet MS"/>
              </a:rPr>
              <a:t>●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050" y="1766570"/>
            <a:ext cx="8797290" cy="4073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255270" algn="just">
              <a:lnSpc>
                <a:spcPts val="4270"/>
              </a:lnSpc>
              <a:spcBef>
                <a:spcPts val="490"/>
              </a:spcBef>
            </a:pPr>
            <a:r>
              <a:rPr sz="3800" spc="5" dirty="0">
                <a:latin typeface="Arial MT"/>
                <a:cs typeface="Arial MT"/>
              </a:rPr>
              <a:t>Uma das </a:t>
            </a:r>
            <a:r>
              <a:rPr sz="3800" dirty="0">
                <a:latin typeface="Arial MT"/>
                <a:cs typeface="Arial MT"/>
              </a:rPr>
              <a:t>partes </a:t>
            </a:r>
            <a:r>
              <a:rPr sz="3800" spc="5" dirty="0">
                <a:latin typeface="Arial MT"/>
                <a:cs typeface="Arial MT"/>
              </a:rPr>
              <a:t>mais </a:t>
            </a:r>
            <a:r>
              <a:rPr sz="3800" dirty="0">
                <a:latin typeface="Arial MT"/>
                <a:cs typeface="Arial MT"/>
              </a:rPr>
              <a:t>importantes de 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uma resposta </a:t>
            </a:r>
            <a:r>
              <a:rPr sz="3800" spc="5" dirty="0">
                <a:latin typeface="Arial MT"/>
                <a:cs typeface="Arial MT"/>
              </a:rPr>
              <a:t>HTTP é a </a:t>
            </a:r>
            <a:r>
              <a:rPr sz="3800" dirty="0">
                <a:latin typeface="Arial MT"/>
                <a:cs typeface="Arial MT"/>
              </a:rPr>
              <a:t>informação que 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define</a:t>
            </a:r>
            <a:r>
              <a:rPr sz="3800" spc="5" dirty="0">
                <a:latin typeface="Arial MT"/>
                <a:cs typeface="Arial MT"/>
              </a:rPr>
              <a:t> o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tipo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documento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que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está 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5" dirty="0">
                <a:latin typeface="Arial MT"/>
                <a:cs typeface="Arial MT"/>
              </a:rPr>
              <a:t>sendo </a:t>
            </a:r>
            <a:r>
              <a:rPr sz="3800" dirty="0">
                <a:latin typeface="Arial MT"/>
                <a:cs typeface="Arial MT"/>
              </a:rPr>
              <a:t>retornado </a:t>
            </a:r>
            <a:r>
              <a:rPr sz="3800" spc="5" dirty="0">
                <a:latin typeface="Arial MT"/>
                <a:cs typeface="Arial MT"/>
              </a:rPr>
              <a:t>ao </a:t>
            </a:r>
            <a:r>
              <a:rPr sz="3800" spc="-25" dirty="0">
                <a:latin typeface="Arial MT"/>
                <a:cs typeface="Arial MT"/>
              </a:rPr>
              <a:t>browser, </a:t>
            </a:r>
            <a:r>
              <a:rPr sz="3800" dirty="0">
                <a:latin typeface="Arial MT"/>
                <a:cs typeface="Arial MT"/>
              </a:rPr>
              <a:t>de </a:t>
            </a:r>
            <a:r>
              <a:rPr sz="3800" spc="5" dirty="0">
                <a:latin typeface="Arial MT"/>
                <a:cs typeface="Arial MT"/>
              </a:rPr>
              <a:t>modo 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" dirty="0">
                <a:latin typeface="Arial MT"/>
                <a:cs typeface="Arial MT"/>
              </a:rPr>
              <a:t>que</a:t>
            </a:r>
            <a:r>
              <a:rPr sz="3800" spc="-1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ele</a:t>
            </a:r>
            <a:r>
              <a:rPr sz="3800" spc="-5" dirty="0">
                <a:latin typeface="Arial MT"/>
                <a:cs typeface="Arial MT"/>
              </a:rPr>
              <a:t> </a:t>
            </a:r>
            <a:r>
              <a:rPr sz="3800" spc="5" dirty="0">
                <a:latin typeface="Arial MT"/>
                <a:cs typeface="Arial MT"/>
              </a:rPr>
              <a:t>possa</a:t>
            </a:r>
            <a:r>
              <a:rPr sz="3800" spc="-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exibi-lo</a:t>
            </a:r>
            <a:r>
              <a:rPr sz="3800" spc="-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adequadamente.</a:t>
            </a:r>
            <a:endParaRPr sz="3800">
              <a:latin typeface="Arial MT"/>
              <a:cs typeface="Arial MT"/>
            </a:endParaRPr>
          </a:p>
          <a:p>
            <a:pPr marL="12700" marR="8890" indent="191770" algn="just">
              <a:lnSpc>
                <a:spcPts val="4270"/>
              </a:lnSpc>
              <a:spcBef>
                <a:spcPts val="1680"/>
              </a:spcBef>
            </a:pPr>
            <a:r>
              <a:rPr sz="3800" spc="5" dirty="0">
                <a:latin typeface="Arial MT"/>
                <a:cs typeface="Arial MT"/>
              </a:rPr>
              <a:t>Essa </a:t>
            </a:r>
            <a:r>
              <a:rPr sz="3800" dirty="0">
                <a:latin typeface="Arial MT"/>
                <a:cs typeface="Arial MT"/>
              </a:rPr>
              <a:t>informação </a:t>
            </a:r>
            <a:r>
              <a:rPr sz="3800" spc="5" dirty="0">
                <a:latin typeface="Arial MT"/>
                <a:cs typeface="Arial MT"/>
              </a:rPr>
              <a:t>é </a:t>
            </a:r>
            <a:r>
              <a:rPr sz="3800" dirty="0">
                <a:latin typeface="Arial MT"/>
                <a:cs typeface="Arial MT"/>
              </a:rPr>
              <a:t>codificada pelo tipo 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MIME</a:t>
            </a:r>
            <a:r>
              <a:rPr sz="3800" spc="-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(Multi</a:t>
            </a:r>
            <a:r>
              <a:rPr sz="3800" spc="-1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Purpose</a:t>
            </a:r>
            <a:r>
              <a:rPr sz="3800" spc="-5" dirty="0">
                <a:latin typeface="Arial MT"/>
                <a:cs typeface="Arial MT"/>
              </a:rPr>
              <a:t> </a:t>
            </a:r>
            <a:r>
              <a:rPr sz="3800" spc="5" dirty="0">
                <a:latin typeface="Arial MT"/>
                <a:cs typeface="Arial MT"/>
              </a:rPr>
              <a:t>Mail</a:t>
            </a:r>
            <a:r>
              <a:rPr sz="3800" spc="-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Extensions).</a:t>
            </a:r>
            <a:endParaRPr sz="3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989" y="91440"/>
            <a:ext cx="5666105" cy="12039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951230">
              <a:lnSpc>
                <a:spcPts val="4480"/>
              </a:lnSpc>
              <a:spcBef>
                <a:spcPts val="515"/>
              </a:spcBef>
              <a:tabLst>
                <a:tab pos="3114675" algn="l"/>
              </a:tabLst>
            </a:pPr>
            <a:r>
              <a:rPr spc="-5" dirty="0"/>
              <a:t>Resposta </a:t>
            </a:r>
            <a:r>
              <a:rPr spc="-10" dirty="0"/>
              <a:t>HTTP </a:t>
            </a:r>
            <a:r>
              <a:rPr spc="-5" dirty="0"/>
              <a:t> </a:t>
            </a:r>
            <a:r>
              <a:rPr spc="-10" dirty="0"/>
              <a:t>D</a:t>
            </a:r>
            <a:r>
              <a:rPr spc="-5" dirty="0"/>
              <a:t>e</a:t>
            </a:r>
            <a:r>
              <a:rPr dirty="0"/>
              <a:t>scr</a:t>
            </a:r>
            <a:r>
              <a:rPr spc="-10" dirty="0"/>
              <a:t>i</a:t>
            </a:r>
            <a:r>
              <a:rPr spc="5" dirty="0"/>
              <a:t>ç</a:t>
            </a:r>
            <a:r>
              <a:rPr spc="-5" dirty="0"/>
              <a:t>ã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d</a:t>
            </a:r>
            <a:r>
              <a:rPr dirty="0"/>
              <a:t>a	I</a:t>
            </a:r>
            <a:r>
              <a:rPr spc="-5" dirty="0"/>
              <a:t>nf</a:t>
            </a:r>
            <a:r>
              <a:rPr spc="-10" dirty="0"/>
              <a:t>o</a:t>
            </a:r>
            <a:r>
              <a:rPr dirty="0"/>
              <a:t>r</a:t>
            </a:r>
            <a:r>
              <a:rPr spc="-15" dirty="0"/>
              <a:t>m</a:t>
            </a:r>
            <a:r>
              <a:rPr spc="-5" dirty="0"/>
              <a:t>a</a:t>
            </a:r>
            <a:r>
              <a:rPr dirty="0"/>
              <a:t>ç</a:t>
            </a:r>
            <a:r>
              <a:rPr spc="-5" dirty="0"/>
              <a:t>ã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2419350"/>
            <a:ext cx="19240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315" dirty="0">
                <a:latin typeface="Trebuchet MS"/>
                <a:cs typeface="Trebuchet MS"/>
              </a:rPr>
              <a:t>●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969" y="2255520"/>
            <a:ext cx="8798560" cy="22021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73990" algn="just">
              <a:lnSpc>
                <a:spcPct val="93600"/>
              </a:lnSpc>
              <a:spcBef>
                <a:spcPts val="385"/>
              </a:spcBef>
            </a:pPr>
            <a:r>
              <a:rPr sz="3750" dirty="0">
                <a:latin typeface="Arial MT"/>
                <a:cs typeface="Arial MT"/>
              </a:rPr>
              <a:t>Em </a:t>
            </a:r>
            <a:r>
              <a:rPr sz="3750" spc="-5" dirty="0">
                <a:latin typeface="Arial MT"/>
                <a:cs typeface="Arial MT"/>
              </a:rPr>
              <a:t>outras palavras, </a:t>
            </a:r>
            <a:r>
              <a:rPr sz="3750" dirty="0">
                <a:latin typeface="Arial MT"/>
                <a:cs typeface="Arial MT"/>
              </a:rPr>
              <a:t>o </a:t>
            </a:r>
            <a:r>
              <a:rPr sz="3750" spc="-5" dirty="0">
                <a:latin typeface="Arial MT"/>
                <a:cs typeface="Arial MT"/>
              </a:rPr>
              <a:t>servidor </a:t>
            </a:r>
            <a:r>
              <a:rPr sz="3750" spc="-25" dirty="0">
                <a:latin typeface="Arial MT"/>
                <a:cs typeface="Arial MT"/>
              </a:rPr>
              <a:t>Web, </a:t>
            </a:r>
            <a:r>
              <a:rPr sz="3750" spc="-5" dirty="0">
                <a:latin typeface="Arial MT"/>
                <a:cs typeface="Arial MT"/>
              </a:rPr>
              <a:t>ao 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receber</a:t>
            </a:r>
            <a:r>
              <a:rPr sz="3750" dirty="0">
                <a:latin typeface="Arial MT"/>
                <a:cs typeface="Arial MT"/>
              </a:rPr>
              <a:t> o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pedido,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procura</a:t>
            </a:r>
            <a:r>
              <a:rPr sz="3750" dirty="0">
                <a:latin typeface="Arial MT"/>
                <a:cs typeface="Arial MT"/>
              </a:rPr>
              <a:t> o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arquivo</a:t>
            </a:r>
            <a:r>
              <a:rPr sz="3750" dirty="0">
                <a:latin typeface="Arial MT"/>
                <a:cs typeface="Arial MT"/>
              </a:rPr>
              <a:t> e </a:t>
            </a:r>
            <a:r>
              <a:rPr sz="3750" spc="-103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checa a sua </a:t>
            </a:r>
            <a:r>
              <a:rPr sz="3750" spc="-10" dirty="0">
                <a:latin typeface="Arial MT"/>
                <a:cs typeface="Arial MT"/>
              </a:rPr>
              <a:t>extensão </a:t>
            </a:r>
            <a:r>
              <a:rPr sz="3750" dirty="0">
                <a:latin typeface="Arial MT"/>
                <a:cs typeface="Arial MT"/>
              </a:rPr>
              <a:t>(.html), realizando 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uma</a:t>
            </a:r>
            <a:r>
              <a:rPr sz="3750" spc="484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consulta</a:t>
            </a:r>
            <a:r>
              <a:rPr sz="3750" spc="48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em</a:t>
            </a:r>
            <a:r>
              <a:rPr sz="3750" spc="49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uma</a:t>
            </a:r>
            <a:r>
              <a:rPr sz="3750" spc="484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grande</a:t>
            </a:r>
            <a:r>
              <a:rPr sz="3750" spc="484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tabela</a:t>
            </a:r>
            <a:r>
              <a:rPr sz="3750" spc="49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de</a:t>
            </a:r>
            <a:endParaRPr sz="3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969" y="4395470"/>
            <a:ext cx="8799195" cy="220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4210"/>
              </a:lnSpc>
              <a:spcBef>
                <a:spcPts val="480"/>
              </a:spcBef>
            </a:pPr>
            <a:r>
              <a:rPr sz="3750" spc="-5" dirty="0">
                <a:latin typeface="Arial MT"/>
                <a:cs typeface="Arial MT"/>
              </a:rPr>
              <a:t>tipos</a:t>
            </a:r>
            <a:r>
              <a:rPr sz="3750" dirty="0">
                <a:latin typeface="Arial MT"/>
                <a:cs typeface="Arial MT"/>
              </a:rPr>
              <a:t> MIME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que</a:t>
            </a:r>
            <a:r>
              <a:rPr sz="3750" dirty="0">
                <a:latin typeface="Arial MT"/>
                <a:cs typeface="Arial MT"/>
              </a:rPr>
              <a:t> indica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o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código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que 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deverá</a:t>
            </a:r>
            <a:r>
              <a:rPr sz="3750" dirty="0">
                <a:latin typeface="Arial MT"/>
                <a:cs typeface="Arial MT"/>
              </a:rPr>
              <a:t> ser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usado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para</a:t>
            </a:r>
            <a:r>
              <a:rPr sz="3750" dirty="0">
                <a:latin typeface="Arial MT"/>
                <a:cs typeface="Arial MT"/>
              </a:rPr>
              <a:t> cada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extensão </a:t>
            </a:r>
            <a:r>
              <a:rPr sz="3750" spc="-103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existente. </a:t>
            </a:r>
            <a:r>
              <a:rPr sz="3750" spc="-5" dirty="0">
                <a:latin typeface="Arial MT"/>
                <a:cs typeface="Arial MT"/>
              </a:rPr>
              <a:t>No </a:t>
            </a:r>
            <a:r>
              <a:rPr sz="3750" dirty="0">
                <a:latin typeface="Arial MT"/>
                <a:cs typeface="Arial MT"/>
              </a:rPr>
              <a:t>caso </a:t>
            </a:r>
            <a:r>
              <a:rPr sz="3750" spc="-5" dirty="0">
                <a:latin typeface="Arial MT"/>
                <a:cs typeface="Arial MT"/>
              </a:rPr>
              <a:t>de arquivos .html/htm, </a:t>
            </a:r>
            <a:r>
              <a:rPr sz="3750" spc="-103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o</a:t>
            </a:r>
            <a:r>
              <a:rPr sz="3750" spc="-5" dirty="0">
                <a:latin typeface="Arial MT"/>
                <a:cs typeface="Arial MT"/>
              </a:rPr>
              <a:t> tipo </a:t>
            </a:r>
            <a:r>
              <a:rPr sz="3750" dirty="0">
                <a:latin typeface="Arial MT"/>
                <a:cs typeface="Arial MT"/>
              </a:rPr>
              <a:t>MIME</a:t>
            </a:r>
            <a:r>
              <a:rPr sz="3750" spc="-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é</a:t>
            </a:r>
            <a:r>
              <a:rPr sz="3750" spc="-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o</a:t>
            </a:r>
            <a:r>
              <a:rPr sz="3750" spc="-5" dirty="0">
                <a:latin typeface="Arial MT"/>
                <a:cs typeface="Arial MT"/>
              </a:rPr>
              <a:t> text/html.</a:t>
            </a:r>
            <a:endParaRPr sz="3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489" y="375919"/>
            <a:ext cx="6228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5430" algn="l"/>
                <a:tab pos="2381885" algn="l"/>
              </a:tabLst>
            </a:pP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que	</a:t>
            </a:r>
            <a:r>
              <a:rPr dirty="0"/>
              <a:t>é</a:t>
            </a:r>
            <a:r>
              <a:rPr spc="-10" dirty="0"/>
              <a:t> </a:t>
            </a:r>
            <a:r>
              <a:rPr dirty="0"/>
              <a:t>o	</a:t>
            </a:r>
            <a:r>
              <a:rPr spc="-5" dirty="0"/>
              <a:t>protocolo</a:t>
            </a:r>
            <a:r>
              <a:rPr spc="-75" dirty="0"/>
              <a:t> </a:t>
            </a:r>
            <a:r>
              <a:rPr spc="-10" dirty="0"/>
              <a:t>HTTP?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09" y="2246629"/>
            <a:ext cx="16319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6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2110739"/>
            <a:ext cx="8690610" cy="13684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107950">
              <a:lnSpc>
                <a:spcPct val="94100"/>
              </a:lnSpc>
              <a:spcBef>
                <a:spcPts val="335"/>
              </a:spcBef>
              <a:tabLst>
                <a:tab pos="2774950" algn="l"/>
                <a:tab pos="5259070" algn="l"/>
              </a:tabLst>
            </a:pPr>
            <a:r>
              <a:rPr sz="3050" dirty="0">
                <a:latin typeface="Arial MT"/>
                <a:cs typeface="Arial MT"/>
              </a:rPr>
              <a:t>Hyper</a:t>
            </a:r>
            <a:r>
              <a:rPr sz="3050" spc="-30" dirty="0">
                <a:latin typeface="Arial MT"/>
                <a:cs typeface="Arial MT"/>
              </a:rPr>
              <a:t> </a:t>
            </a:r>
            <a:r>
              <a:rPr sz="3050" spc="-85" dirty="0">
                <a:latin typeface="Arial MT"/>
                <a:cs typeface="Arial MT"/>
              </a:rPr>
              <a:t>Text</a:t>
            </a:r>
            <a:r>
              <a:rPr sz="3050" spc="-40" dirty="0">
                <a:latin typeface="Arial MT"/>
                <a:cs typeface="Arial MT"/>
              </a:rPr>
              <a:t> </a:t>
            </a:r>
            <a:r>
              <a:rPr sz="3050" spc="-15" dirty="0">
                <a:latin typeface="Arial MT"/>
                <a:cs typeface="Arial MT"/>
              </a:rPr>
              <a:t>Transfer</a:t>
            </a:r>
            <a:r>
              <a:rPr sz="3050" spc="3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Protocol	</a:t>
            </a:r>
            <a:r>
              <a:rPr sz="3050" spc="10" dirty="0">
                <a:latin typeface="Arial MT"/>
                <a:cs typeface="Arial MT"/>
              </a:rPr>
              <a:t>é</a:t>
            </a:r>
            <a:r>
              <a:rPr sz="3050" spc="-15" dirty="0">
                <a:latin typeface="Arial MT"/>
                <a:cs typeface="Arial MT"/>
              </a:rPr>
              <a:t> </a:t>
            </a:r>
            <a:r>
              <a:rPr sz="3050" spc="10" dirty="0">
                <a:latin typeface="Arial MT"/>
                <a:cs typeface="Arial MT"/>
              </a:rPr>
              <a:t>o</a:t>
            </a:r>
            <a:r>
              <a:rPr sz="3050" spc="-1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protocolo</a:t>
            </a:r>
            <a:r>
              <a:rPr sz="3050" spc="-1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usado </a:t>
            </a:r>
            <a:r>
              <a:rPr sz="3050" spc="-835" dirty="0">
                <a:latin typeface="Arial MT"/>
                <a:cs typeface="Arial MT"/>
              </a:rPr>
              <a:t> </a:t>
            </a:r>
            <a:r>
              <a:rPr sz="3050" spc="5" dirty="0">
                <a:latin typeface="Arial MT"/>
                <a:cs typeface="Arial MT"/>
              </a:rPr>
              <a:t>na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-5" dirty="0">
                <a:latin typeface="Arial MT"/>
                <a:cs typeface="Arial MT"/>
              </a:rPr>
              <a:t>World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10" dirty="0">
                <a:latin typeface="Arial MT"/>
                <a:cs typeface="Arial MT"/>
              </a:rPr>
              <a:t>Wide	</a:t>
            </a:r>
            <a:r>
              <a:rPr sz="3050" spc="-10" dirty="0">
                <a:latin typeface="Arial MT"/>
                <a:cs typeface="Arial MT"/>
              </a:rPr>
              <a:t>Web </a:t>
            </a:r>
            <a:r>
              <a:rPr sz="3050" spc="5" dirty="0">
                <a:latin typeface="Arial MT"/>
                <a:cs typeface="Arial MT"/>
              </a:rPr>
              <a:t>para </a:t>
            </a:r>
            <a:r>
              <a:rPr sz="3050" spc="10" dirty="0">
                <a:latin typeface="Arial MT"/>
                <a:cs typeface="Arial MT"/>
              </a:rPr>
              <a:t>a </a:t>
            </a:r>
            <a:r>
              <a:rPr sz="3050" dirty="0">
                <a:latin typeface="Arial MT"/>
                <a:cs typeface="Arial MT"/>
              </a:rPr>
              <a:t>distribuição </a:t>
            </a:r>
            <a:r>
              <a:rPr sz="3050" spc="10" dirty="0">
                <a:latin typeface="Arial MT"/>
                <a:cs typeface="Arial MT"/>
              </a:rPr>
              <a:t>e </a:t>
            </a:r>
            <a:r>
              <a:rPr sz="3050" spc="1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recuperação</a:t>
            </a:r>
            <a:r>
              <a:rPr sz="3050" spc="-5" dirty="0">
                <a:latin typeface="Arial MT"/>
                <a:cs typeface="Arial MT"/>
              </a:rPr>
              <a:t> </a:t>
            </a:r>
            <a:r>
              <a:rPr sz="3050" spc="5" dirty="0">
                <a:latin typeface="Arial MT"/>
                <a:cs typeface="Arial MT"/>
              </a:rPr>
              <a:t>de</a:t>
            </a:r>
            <a:r>
              <a:rPr sz="3050" dirty="0">
                <a:latin typeface="Arial MT"/>
                <a:cs typeface="Arial MT"/>
              </a:rPr>
              <a:t> informação.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909" y="4203700"/>
            <a:ext cx="8864600" cy="19767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87960" marR="5080" indent="-175260">
              <a:lnSpc>
                <a:spcPts val="3440"/>
              </a:lnSpc>
              <a:spcBef>
                <a:spcPts val="415"/>
              </a:spcBef>
              <a:buSzPct val="44262"/>
              <a:buFont typeface="Trebuchet MS"/>
              <a:buChar char="●"/>
              <a:tabLst>
                <a:tab pos="187960" algn="l"/>
              </a:tabLst>
            </a:pPr>
            <a:r>
              <a:rPr sz="3050" spc="10" dirty="0">
                <a:latin typeface="Arial MT"/>
                <a:cs typeface="Arial MT"/>
              </a:rPr>
              <a:t>A </a:t>
            </a:r>
            <a:r>
              <a:rPr sz="3050" dirty="0">
                <a:latin typeface="Arial MT"/>
                <a:cs typeface="Arial MT"/>
              </a:rPr>
              <a:t>troca </a:t>
            </a:r>
            <a:r>
              <a:rPr sz="3050" spc="5" dirty="0">
                <a:latin typeface="Arial MT"/>
                <a:cs typeface="Arial MT"/>
              </a:rPr>
              <a:t>de </a:t>
            </a:r>
            <a:r>
              <a:rPr sz="3050" dirty="0">
                <a:latin typeface="Arial MT"/>
                <a:cs typeface="Arial MT"/>
              </a:rPr>
              <a:t>informações entre </a:t>
            </a:r>
            <a:r>
              <a:rPr sz="3050" spc="5" dirty="0">
                <a:latin typeface="Arial MT"/>
                <a:cs typeface="Arial MT"/>
              </a:rPr>
              <a:t>um browser </a:t>
            </a:r>
            <a:r>
              <a:rPr sz="3050" spc="10" dirty="0">
                <a:latin typeface="Arial MT"/>
                <a:cs typeface="Arial MT"/>
              </a:rPr>
              <a:t>e </a:t>
            </a:r>
            <a:r>
              <a:rPr sz="3050" spc="5" dirty="0">
                <a:latin typeface="Arial MT"/>
                <a:cs typeface="Arial MT"/>
              </a:rPr>
              <a:t>um </a:t>
            </a:r>
            <a:r>
              <a:rPr sz="3050" spc="1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servidor</a:t>
            </a:r>
            <a:r>
              <a:rPr sz="3050" spc="5" dirty="0">
                <a:latin typeface="Arial MT"/>
                <a:cs typeface="Arial MT"/>
              </a:rPr>
              <a:t> </a:t>
            </a:r>
            <a:r>
              <a:rPr sz="3050" spc="-10" dirty="0">
                <a:latin typeface="Arial MT"/>
                <a:cs typeface="Arial MT"/>
              </a:rPr>
              <a:t>Web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10" dirty="0">
                <a:latin typeface="Arial MT"/>
                <a:cs typeface="Arial MT"/>
              </a:rPr>
              <a:t>é</a:t>
            </a:r>
            <a:r>
              <a:rPr sz="3050" spc="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toda feita</a:t>
            </a:r>
            <a:r>
              <a:rPr sz="3050" spc="-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através</a:t>
            </a:r>
            <a:r>
              <a:rPr sz="3050" spc="10" dirty="0">
                <a:latin typeface="Arial MT"/>
                <a:cs typeface="Arial MT"/>
              </a:rPr>
              <a:t> </a:t>
            </a:r>
            <a:r>
              <a:rPr sz="3050" spc="5" dirty="0">
                <a:latin typeface="Arial MT"/>
                <a:cs typeface="Arial MT"/>
              </a:rPr>
              <a:t>desse</a:t>
            </a:r>
            <a:r>
              <a:rPr sz="3050" spc="-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protocolo, </a:t>
            </a:r>
            <a:r>
              <a:rPr sz="3050" spc="-83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que foi criado</a:t>
            </a:r>
            <a:r>
              <a:rPr sz="3050" spc="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especificamente</a:t>
            </a:r>
            <a:r>
              <a:rPr sz="3050" spc="-5" dirty="0">
                <a:latin typeface="Arial MT"/>
                <a:cs typeface="Arial MT"/>
              </a:rPr>
              <a:t> </a:t>
            </a:r>
            <a:r>
              <a:rPr sz="3050" spc="5" dirty="0">
                <a:latin typeface="Arial MT"/>
                <a:cs typeface="Arial MT"/>
              </a:rPr>
              <a:t>para </a:t>
            </a:r>
            <a:r>
              <a:rPr sz="3050" spc="10" dirty="0">
                <a:latin typeface="Arial MT"/>
                <a:cs typeface="Arial MT"/>
              </a:rPr>
              <a:t>a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-5" dirty="0">
                <a:latin typeface="Arial MT"/>
                <a:cs typeface="Arial MT"/>
              </a:rPr>
              <a:t>World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10" dirty="0">
                <a:latin typeface="Arial MT"/>
                <a:cs typeface="Arial MT"/>
              </a:rPr>
              <a:t>Wide</a:t>
            </a:r>
            <a:endParaRPr sz="3050">
              <a:latin typeface="Arial MT"/>
              <a:cs typeface="Arial MT"/>
            </a:endParaRPr>
          </a:p>
          <a:p>
            <a:pPr marL="187960">
              <a:lnSpc>
                <a:spcPct val="100000"/>
              </a:lnSpc>
              <a:spcBef>
                <a:spcPts val="1065"/>
              </a:spcBef>
            </a:pPr>
            <a:r>
              <a:rPr sz="3050" spc="-10" dirty="0">
                <a:latin typeface="Arial MT"/>
                <a:cs typeface="Arial MT"/>
              </a:rPr>
              <a:t>Web.</a:t>
            </a:r>
            <a:endParaRPr sz="3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950" y="293369"/>
            <a:ext cx="4272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0" dirty="0"/>
              <a:t>Tipos</a:t>
            </a:r>
            <a:r>
              <a:rPr sz="5000" spc="-30" dirty="0"/>
              <a:t> </a:t>
            </a:r>
            <a:r>
              <a:rPr sz="5000" spc="-5" dirty="0"/>
              <a:t>de</a:t>
            </a:r>
            <a:r>
              <a:rPr sz="5000" spc="-45" dirty="0"/>
              <a:t> </a:t>
            </a:r>
            <a:r>
              <a:rPr sz="5000" spc="-5" dirty="0"/>
              <a:t>MIME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52450" y="1916430"/>
            <a:ext cx="1689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28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69" y="1774190"/>
            <a:ext cx="57848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5" dirty="0">
                <a:latin typeface="Arial MT"/>
                <a:cs typeface="Arial MT"/>
              </a:rPr>
              <a:t>Alguns</a:t>
            </a:r>
            <a:r>
              <a:rPr sz="3250" spc="-15" dirty="0">
                <a:latin typeface="Arial MT"/>
                <a:cs typeface="Arial MT"/>
              </a:rPr>
              <a:t> </a:t>
            </a:r>
            <a:r>
              <a:rPr sz="3250" spc="-10" dirty="0">
                <a:latin typeface="Arial MT"/>
                <a:cs typeface="Arial MT"/>
              </a:rPr>
              <a:t>tipos</a:t>
            </a:r>
            <a:r>
              <a:rPr sz="3250" spc="-15" dirty="0">
                <a:latin typeface="Arial MT"/>
                <a:cs typeface="Arial MT"/>
              </a:rPr>
              <a:t> </a:t>
            </a:r>
            <a:r>
              <a:rPr sz="3250" spc="-5" dirty="0">
                <a:latin typeface="Arial MT"/>
                <a:cs typeface="Arial MT"/>
              </a:rPr>
              <a:t>MIME</a:t>
            </a:r>
            <a:r>
              <a:rPr sz="3250" spc="-10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conhecidos: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430" y="2951988"/>
            <a:ext cx="8616315" cy="31534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22580" indent="-284480">
              <a:lnSpc>
                <a:spcPct val="100000"/>
              </a:lnSpc>
              <a:spcBef>
                <a:spcPts val="1025"/>
              </a:spcBef>
              <a:buSzPct val="73214"/>
              <a:buFont typeface="Trebuchet MS"/>
              <a:buChar char="–"/>
              <a:tabLst>
                <a:tab pos="321945" algn="l"/>
                <a:tab pos="322580" algn="l"/>
                <a:tab pos="2092960" algn="l"/>
              </a:tabLst>
            </a:pPr>
            <a:r>
              <a:rPr sz="2800" b="1" dirty="0">
                <a:latin typeface="Arial"/>
                <a:cs typeface="Arial"/>
              </a:rPr>
              <a:t>text/plain	</a:t>
            </a:r>
            <a:r>
              <a:rPr sz="2800" spc="5" dirty="0">
                <a:latin typeface="Arial MT"/>
                <a:cs typeface="Arial MT"/>
              </a:rPr>
              <a:t>-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arquivo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no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formato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texto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(ASCII);</a:t>
            </a:r>
            <a:endParaRPr sz="2800">
              <a:latin typeface="Arial MT"/>
              <a:cs typeface="Arial MT"/>
            </a:endParaRPr>
          </a:p>
          <a:p>
            <a:pPr marL="223520" marR="30480" indent="-185420">
              <a:lnSpc>
                <a:spcPts val="3160"/>
              </a:lnSpc>
              <a:spcBef>
                <a:spcPts val="1200"/>
              </a:spcBef>
              <a:buSzPct val="73214"/>
              <a:buFont typeface="Trebuchet MS"/>
              <a:buChar char="–"/>
              <a:tabLst>
                <a:tab pos="321945" algn="l"/>
                <a:tab pos="322580" algn="l"/>
                <a:tab pos="4182110" algn="l"/>
              </a:tabLst>
            </a:pPr>
            <a:r>
              <a:rPr dirty="0"/>
              <a:t>	</a:t>
            </a:r>
            <a:r>
              <a:rPr sz="2800" b="1" spc="5" dirty="0">
                <a:latin typeface="Arial"/>
                <a:cs typeface="Arial"/>
              </a:rPr>
              <a:t>text/html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spc="10" dirty="0">
                <a:latin typeface="Arial MT"/>
                <a:cs typeface="Arial MT"/>
              </a:rPr>
              <a:t>–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documento	</a:t>
            </a:r>
            <a:r>
              <a:rPr sz="2800" spc="10" dirty="0">
                <a:latin typeface="Arial MT"/>
                <a:cs typeface="Arial MT"/>
              </a:rPr>
              <a:t>no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formato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HTML,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padrão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para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documentos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Web;</a:t>
            </a:r>
            <a:endParaRPr sz="2800">
              <a:latin typeface="Arial MT"/>
              <a:cs typeface="Arial MT"/>
            </a:endParaRPr>
          </a:p>
          <a:p>
            <a:pPr marL="322580" indent="-284480">
              <a:lnSpc>
                <a:spcPct val="100000"/>
              </a:lnSpc>
              <a:spcBef>
                <a:spcPts val="869"/>
              </a:spcBef>
              <a:buSzPct val="73214"/>
              <a:buFont typeface="Trebuchet MS"/>
              <a:buChar char="–"/>
              <a:tabLst>
                <a:tab pos="321945" algn="l"/>
                <a:tab pos="322580" algn="l"/>
              </a:tabLst>
            </a:pPr>
            <a:r>
              <a:rPr sz="2800" b="1" spc="5" dirty="0">
                <a:latin typeface="Arial"/>
                <a:cs typeface="Arial"/>
              </a:rPr>
              <a:t>application/zip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5" dirty="0">
                <a:latin typeface="Arial MT"/>
                <a:cs typeface="Arial MT"/>
              </a:rPr>
              <a:t>-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arquivo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compactado;</a:t>
            </a:r>
            <a:endParaRPr sz="2800">
              <a:latin typeface="Arial MT"/>
              <a:cs typeface="Arial MT"/>
            </a:endParaRPr>
          </a:p>
          <a:p>
            <a:pPr marL="322580" indent="-284480">
              <a:lnSpc>
                <a:spcPct val="100000"/>
              </a:lnSpc>
              <a:spcBef>
                <a:spcPts val="930"/>
              </a:spcBef>
              <a:buSzPct val="73214"/>
              <a:buFont typeface="Trebuchet MS"/>
              <a:buChar char="–"/>
              <a:tabLst>
                <a:tab pos="321945" algn="l"/>
                <a:tab pos="322580" algn="l"/>
              </a:tabLst>
            </a:pPr>
            <a:r>
              <a:rPr sz="2800" b="1" spc="5" dirty="0">
                <a:latin typeface="Arial"/>
                <a:cs typeface="Arial"/>
              </a:rPr>
              <a:t>image/gif </a:t>
            </a:r>
            <a:r>
              <a:rPr sz="2800" spc="5" dirty="0">
                <a:latin typeface="Arial MT"/>
                <a:cs typeface="Arial MT"/>
              </a:rPr>
              <a:t>-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imagem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codificada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no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formato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GIF;</a:t>
            </a:r>
            <a:endParaRPr sz="2800">
              <a:latin typeface="Arial MT"/>
              <a:cs typeface="Arial MT"/>
            </a:endParaRPr>
          </a:p>
          <a:p>
            <a:pPr marL="322580" indent="-284480">
              <a:lnSpc>
                <a:spcPct val="100000"/>
              </a:lnSpc>
              <a:spcBef>
                <a:spcPts val="940"/>
              </a:spcBef>
              <a:buSzPct val="73214"/>
              <a:buFont typeface="Trebuchet MS"/>
              <a:buChar char="–"/>
              <a:tabLst>
                <a:tab pos="321945" algn="l"/>
                <a:tab pos="322580" algn="l"/>
              </a:tabLst>
            </a:pPr>
            <a:r>
              <a:rPr sz="2800" b="1" spc="5" dirty="0">
                <a:latin typeface="Arial"/>
                <a:cs typeface="Arial"/>
              </a:rPr>
              <a:t>image/jpeg </a:t>
            </a:r>
            <a:r>
              <a:rPr sz="2800" spc="5" dirty="0">
                <a:latin typeface="Arial MT"/>
                <a:cs typeface="Arial MT"/>
              </a:rPr>
              <a:t>-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imagem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codificada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no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formato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JPEG.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5989" y="91440"/>
            <a:ext cx="5666105" cy="12039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951230">
              <a:lnSpc>
                <a:spcPts val="4480"/>
              </a:lnSpc>
              <a:spcBef>
                <a:spcPts val="515"/>
              </a:spcBef>
              <a:tabLst>
                <a:tab pos="3114675" algn="l"/>
              </a:tabLst>
            </a:pPr>
            <a:r>
              <a:rPr sz="4000" spc="-5" dirty="0">
                <a:latin typeface="Arial MT"/>
                <a:cs typeface="Arial MT"/>
              </a:rPr>
              <a:t>Resposta </a:t>
            </a:r>
            <a:r>
              <a:rPr sz="4000" spc="-10" dirty="0">
                <a:latin typeface="Arial MT"/>
                <a:cs typeface="Arial MT"/>
              </a:rPr>
              <a:t>HTTP </a:t>
            </a:r>
            <a:r>
              <a:rPr sz="4000" spc="-5" dirty="0">
                <a:latin typeface="Arial MT"/>
                <a:cs typeface="Arial MT"/>
              </a:rPr>
              <a:t> </a:t>
            </a:r>
            <a:r>
              <a:rPr sz="4000" spc="-10" dirty="0">
                <a:latin typeface="Arial MT"/>
                <a:cs typeface="Arial MT"/>
              </a:rPr>
              <a:t>D</a:t>
            </a:r>
            <a:r>
              <a:rPr sz="4000" spc="-5" dirty="0">
                <a:latin typeface="Arial MT"/>
                <a:cs typeface="Arial MT"/>
              </a:rPr>
              <a:t>e</a:t>
            </a:r>
            <a:r>
              <a:rPr sz="4000" dirty="0">
                <a:latin typeface="Arial MT"/>
                <a:cs typeface="Arial MT"/>
              </a:rPr>
              <a:t>scr</a:t>
            </a:r>
            <a:r>
              <a:rPr sz="4000" spc="-10" dirty="0">
                <a:latin typeface="Arial MT"/>
                <a:cs typeface="Arial MT"/>
              </a:rPr>
              <a:t>i</a:t>
            </a:r>
            <a:r>
              <a:rPr sz="4000" spc="5" dirty="0">
                <a:latin typeface="Arial MT"/>
                <a:cs typeface="Arial MT"/>
              </a:rPr>
              <a:t>ç</a:t>
            </a:r>
            <a:r>
              <a:rPr sz="4000" spc="-5" dirty="0">
                <a:latin typeface="Arial MT"/>
                <a:cs typeface="Arial MT"/>
              </a:rPr>
              <a:t>ã</a:t>
            </a:r>
            <a:r>
              <a:rPr sz="4000" dirty="0">
                <a:latin typeface="Arial MT"/>
                <a:cs typeface="Arial MT"/>
              </a:rPr>
              <a:t>o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d</a:t>
            </a:r>
            <a:r>
              <a:rPr sz="4000" dirty="0">
                <a:latin typeface="Arial MT"/>
                <a:cs typeface="Arial MT"/>
              </a:rPr>
              <a:t>a	I</a:t>
            </a:r>
            <a:r>
              <a:rPr sz="4000" spc="-5" dirty="0">
                <a:latin typeface="Arial MT"/>
                <a:cs typeface="Arial MT"/>
              </a:rPr>
              <a:t>nf</a:t>
            </a:r>
            <a:r>
              <a:rPr sz="4000" spc="-10" dirty="0">
                <a:latin typeface="Arial MT"/>
                <a:cs typeface="Arial MT"/>
              </a:rPr>
              <a:t>o</a:t>
            </a:r>
            <a:r>
              <a:rPr sz="4000" dirty="0">
                <a:latin typeface="Arial MT"/>
                <a:cs typeface="Arial MT"/>
              </a:rPr>
              <a:t>r</a:t>
            </a:r>
            <a:r>
              <a:rPr sz="4000" spc="-15" dirty="0">
                <a:latin typeface="Arial MT"/>
                <a:cs typeface="Arial MT"/>
              </a:rPr>
              <a:t>m</a:t>
            </a:r>
            <a:r>
              <a:rPr sz="4000" spc="-5" dirty="0">
                <a:latin typeface="Arial MT"/>
                <a:cs typeface="Arial MT"/>
              </a:rPr>
              <a:t>a</a:t>
            </a:r>
            <a:r>
              <a:rPr sz="4000" dirty="0">
                <a:latin typeface="Arial MT"/>
                <a:cs typeface="Arial MT"/>
              </a:rPr>
              <a:t>ç</a:t>
            </a:r>
            <a:r>
              <a:rPr sz="4000" spc="-5" dirty="0">
                <a:latin typeface="Arial MT"/>
                <a:cs typeface="Arial MT"/>
              </a:rPr>
              <a:t>ã</a:t>
            </a:r>
            <a:r>
              <a:rPr sz="4000" dirty="0">
                <a:latin typeface="Arial MT"/>
                <a:cs typeface="Arial MT"/>
              </a:rPr>
              <a:t>o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2452370"/>
            <a:ext cx="2374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400" dirty="0">
                <a:latin typeface="Trebuchet MS"/>
                <a:cs typeface="Trebuchet MS"/>
              </a:rPr>
              <a:t>●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710" y="2242819"/>
            <a:ext cx="8722360" cy="21170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477520" algn="just">
              <a:lnSpc>
                <a:spcPct val="94100"/>
              </a:lnSpc>
              <a:spcBef>
                <a:spcPts val="465"/>
              </a:spcBef>
            </a:pPr>
            <a:r>
              <a:rPr sz="4750" spc="10" dirty="0"/>
              <a:t>Outros</a:t>
            </a:r>
            <a:r>
              <a:rPr sz="4750" spc="15" dirty="0"/>
              <a:t> </a:t>
            </a:r>
            <a:r>
              <a:rPr sz="4750" spc="10" dirty="0"/>
              <a:t>tipos</a:t>
            </a:r>
            <a:r>
              <a:rPr sz="4750" spc="15" dirty="0"/>
              <a:t> de</a:t>
            </a:r>
            <a:r>
              <a:rPr sz="4750" spc="20" dirty="0"/>
              <a:t> </a:t>
            </a:r>
            <a:r>
              <a:rPr sz="4750" spc="10" dirty="0"/>
              <a:t>informação </a:t>
            </a:r>
            <a:r>
              <a:rPr sz="4750" spc="15" dirty="0"/>
              <a:t> </a:t>
            </a:r>
            <a:r>
              <a:rPr sz="4750" spc="10" dirty="0"/>
              <a:t>sobre </a:t>
            </a:r>
            <a:r>
              <a:rPr sz="4750" spc="15" dirty="0"/>
              <a:t>o arquivo que </a:t>
            </a:r>
            <a:r>
              <a:rPr sz="4750" spc="10" dirty="0"/>
              <a:t>está sendo </a:t>
            </a:r>
            <a:r>
              <a:rPr sz="4750" spc="15" dirty="0"/>
              <a:t> </a:t>
            </a:r>
            <a:r>
              <a:rPr sz="4750" spc="10" dirty="0"/>
              <a:t>retornado:</a:t>
            </a:r>
            <a:r>
              <a:rPr sz="4750" spc="185" dirty="0"/>
              <a:t> </a:t>
            </a:r>
            <a:r>
              <a:rPr sz="4750" spc="10" dirty="0"/>
              <a:t>-</a:t>
            </a:r>
            <a:r>
              <a:rPr sz="4750" spc="95" dirty="0"/>
              <a:t> </a:t>
            </a:r>
            <a:r>
              <a:rPr sz="4750" spc="-60" dirty="0"/>
              <a:t>Tamanho</a:t>
            </a:r>
            <a:r>
              <a:rPr sz="4750" spc="185" dirty="0"/>
              <a:t> </a:t>
            </a:r>
            <a:r>
              <a:rPr sz="4750" spc="15" dirty="0"/>
              <a:t>em</a:t>
            </a:r>
            <a:r>
              <a:rPr sz="4750" spc="185" dirty="0"/>
              <a:t> </a:t>
            </a:r>
            <a:r>
              <a:rPr sz="4750" spc="10" dirty="0"/>
              <a:t>bytes;</a:t>
            </a:r>
            <a:endParaRPr sz="4750"/>
          </a:p>
        </p:txBody>
      </p:sp>
      <p:sp>
        <p:nvSpPr>
          <p:cNvPr id="5" name="object 5"/>
          <p:cNvSpPr txBox="1"/>
          <p:nvPr/>
        </p:nvSpPr>
        <p:spPr>
          <a:xfrm>
            <a:off x="815339" y="4388103"/>
            <a:ext cx="6810375" cy="163830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414020" indent="-388620">
              <a:lnSpc>
                <a:spcPct val="100000"/>
              </a:lnSpc>
              <a:spcBef>
                <a:spcPts val="1465"/>
              </a:spcBef>
              <a:buSzPct val="74698"/>
              <a:buFont typeface="Trebuchet MS"/>
              <a:buChar char="–"/>
              <a:tabLst>
                <a:tab pos="414020" algn="l"/>
              </a:tabLst>
            </a:pPr>
            <a:r>
              <a:rPr sz="4150" dirty="0">
                <a:latin typeface="Arial MT"/>
                <a:cs typeface="Arial MT"/>
              </a:rPr>
              <a:t>Última</a:t>
            </a:r>
            <a:r>
              <a:rPr sz="4150" spc="-20" dirty="0">
                <a:latin typeface="Arial MT"/>
                <a:cs typeface="Arial MT"/>
              </a:rPr>
              <a:t> </a:t>
            </a:r>
            <a:r>
              <a:rPr sz="4150" dirty="0">
                <a:latin typeface="Arial MT"/>
                <a:cs typeface="Arial MT"/>
              </a:rPr>
              <a:t>data</a:t>
            </a:r>
            <a:r>
              <a:rPr sz="4150" spc="-20" dirty="0">
                <a:latin typeface="Arial MT"/>
                <a:cs typeface="Arial MT"/>
              </a:rPr>
              <a:t> </a:t>
            </a:r>
            <a:r>
              <a:rPr sz="4150" spc="5" dirty="0">
                <a:latin typeface="Arial MT"/>
                <a:cs typeface="Arial MT"/>
              </a:rPr>
              <a:t>de</a:t>
            </a:r>
            <a:r>
              <a:rPr sz="4150" spc="-15" dirty="0">
                <a:latin typeface="Arial MT"/>
                <a:cs typeface="Arial MT"/>
              </a:rPr>
              <a:t> </a:t>
            </a:r>
            <a:r>
              <a:rPr sz="4150" dirty="0">
                <a:latin typeface="Arial MT"/>
                <a:cs typeface="Arial MT"/>
              </a:rPr>
              <a:t>atualização;</a:t>
            </a:r>
            <a:endParaRPr sz="4150">
              <a:latin typeface="Arial MT"/>
              <a:cs typeface="Arial MT"/>
            </a:endParaRPr>
          </a:p>
          <a:p>
            <a:pPr marL="414020" indent="-388620">
              <a:lnSpc>
                <a:spcPct val="100000"/>
              </a:lnSpc>
              <a:spcBef>
                <a:spcPts val="1370"/>
              </a:spcBef>
              <a:buSzPct val="74698"/>
              <a:buFont typeface="Trebuchet MS"/>
              <a:buChar char="–"/>
              <a:tabLst>
                <a:tab pos="414020" algn="l"/>
              </a:tabLst>
            </a:pPr>
            <a:r>
              <a:rPr sz="4150" dirty="0">
                <a:latin typeface="Arial MT"/>
                <a:cs typeface="Arial MT"/>
              </a:rPr>
              <a:t>etc.</a:t>
            </a:r>
            <a:endParaRPr sz="4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91440"/>
            <a:ext cx="5608320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3189" algn="ctr">
              <a:lnSpc>
                <a:spcPts val="4640"/>
              </a:lnSpc>
              <a:spcBef>
                <a:spcPts val="100"/>
              </a:spcBef>
            </a:pPr>
            <a:r>
              <a:rPr spc="-5" dirty="0"/>
              <a:t>Resposta</a:t>
            </a:r>
            <a:r>
              <a:rPr spc="-95" dirty="0"/>
              <a:t> </a:t>
            </a:r>
            <a:r>
              <a:rPr spc="-10" dirty="0"/>
              <a:t>HTTP</a:t>
            </a:r>
          </a:p>
          <a:p>
            <a:pPr algn="ctr">
              <a:lnSpc>
                <a:spcPts val="4640"/>
              </a:lnSpc>
              <a:tabLst>
                <a:tab pos="3099435" algn="l"/>
              </a:tabLst>
            </a:pPr>
            <a:r>
              <a:rPr dirty="0"/>
              <a:t>A</a:t>
            </a:r>
            <a:r>
              <a:rPr spc="-240" dirty="0"/>
              <a:t> </a:t>
            </a:r>
            <a:r>
              <a:rPr spc="-5" dirty="0"/>
              <a:t>informação	requisitada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609" y="1931670"/>
            <a:ext cx="19240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315" dirty="0">
                <a:latin typeface="Trebuchet MS"/>
                <a:cs typeface="Trebuchet MS"/>
              </a:rPr>
              <a:t>●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969" y="1767840"/>
            <a:ext cx="8708390" cy="220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133350" algn="just">
              <a:lnSpc>
                <a:spcPts val="4210"/>
              </a:lnSpc>
              <a:spcBef>
                <a:spcPts val="480"/>
              </a:spcBef>
            </a:pPr>
            <a:r>
              <a:rPr sz="3750" dirty="0">
                <a:latin typeface="Arial MT"/>
                <a:cs typeface="Arial MT"/>
              </a:rPr>
              <a:t>A última </a:t>
            </a:r>
            <a:r>
              <a:rPr sz="3750" spc="-5" dirty="0">
                <a:latin typeface="Arial MT"/>
                <a:cs typeface="Arial MT"/>
              </a:rPr>
              <a:t>parte de uma resposta HTTP </a:t>
            </a:r>
            <a:r>
              <a:rPr sz="3750" dirty="0">
                <a:latin typeface="Arial MT"/>
                <a:cs typeface="Arial MT"/>
              </a:rPr>
              <a:t>é 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sempre a </a:t>
            </a:r>
            <a:r>
              <a:rPr sz="3750" spc="-5" dirty="0">
                <a:latin typeface="Arial MT"/>
                <a:cs typeface="Arial MT"/>
              </a:rPr>
              <a:t>informação que foi requisitada, </a:t>
            </a:r>
            <a:r>
              <a:rPr sz="3750" spc="-103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que pode </a:t>
            </a:r>
            <a:r>
              <a:rPr sz="3750" dirty="0">
                <a:latin typeface="Arial MT"/>
                <a:cs typeface="Arial MT"/>
              </a:rPr>
              <a:t>ser </a:t>
            </a:r>
            <a:r>
              <a:rPr sz="3750" spc="-5" dirty="0">
                <a:latin typeface="Arial MT"/>
                <a:cs typeface="Arial MT"/>
              </a:rPr>
              <a:t>um documento HTML, uma </a:t>
            </a:r>
            <a:r>
              <a:rPr sz="3750" spc="-103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imagem </a:t>
            </a:r>
            <a:r>
              <a:rPr sz="3750" spc="-105" dirty="0">
                <a:latin typeface="Arial MT"/>
                <a:cs typeface="Arial MT"/>
              </a:rPr>
              <a:t>GIF,</a:t>
            </a:r>
            <a:r>
              <a:rPr sz="3750" spc="-1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etc.</a:t>
            </a:r>
            <a:endParaRPr sz="3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609" y="5025390"/>
            <a:ext cx="19240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315" dirty="0">
                <a:latin typeface="Trebuchet MS"/>
                <a:cs typeface="Trebuchet MS"/>
              </a:rPr>
              <a:t>●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69" y="4861559"/>
            <a:ext cx="8603615" cy="11315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133350">
              <a:lnSpc>
                <a:spcPts val="4210"/>
              </a:lnSpc>
              <a:spcBef>
                <a:spcPts val="480"/>
              </a:spcBef>
              <a:tabLst>
                <a:tab pos="2130425" algn="l"/>
                <a:tab pos="7639050" algn="l"/>
              </a:tabLst>
            </a:pPr>
            <a:r>
              <a:rPr sz="3750" dirty="0">
                <a:latin typeface="Arial MT"/>
                <a:cs typeface="Arial MT"/>
              </a:rPr>
              <a:t>Essa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informação,</a:t>
            </a:r>
            <a:r>
              <a:rPr sz="3750" spc="1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independente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do	tipo, </a:t>
            </a:r>
            <a:r>
              <a:rPr sz="3750" spc="-102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é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sempre	em formato</a:t>
            </a:r>
            <a:r>
              <a:rPr sz="3750" spc="-229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ASCII</a:t>
            </a:r>
            <a:r>
              <a:rPr sz="3750" spc="-1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(texto</a:t>
            </a:r>
            <a:r>
              <a:rPr sz="3750" spc="-10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puro).</a:t>
            </a:r>
            <a:endParaRPr sz="3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060" y="293369"/>
            <a:ext cx="45421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Resposta</a:t>
            </a:r>
            <a:r>
              <a:rPr sz="5000" spc="-100" dirty="0"/>
              <a:t> </a:t>
            </a:r>
            <a:r>
              <a:rPr sz="5000" dirty="0"/>
              <a:t>HTTP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2015489"/>
            <a:ext cx="7984490" cy="4888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070" y="293369"/>
            <a:ext cx="51435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1545" algn="l"/>
              </a:tabLst>
            </a:pPr>
            <a:r>
              <a:rPr sz="5000" dirty="0"/>
              <a:t>O</a:t>
            </a:r>
            <a:r>
              <a:rPr sz="5000" spc="-15" dirty="0"/>
              <a:t> </a:t>
            </a:r>
            <a:r>
              <a:rPr sz="5000" dirty="0"/>
              <a:t>prot</a:t>
            </a:r>
            <a:r>
              <a:rPr sz="5000" spc="5" dirty="0"/>
              <a:t>o</a:t>
            </a:r>
            <a:r>
              <a:rPr sz="5000" dirty="0"/>
              <a:t>c</a:t>
            </a:r>
            <a:r>
              <a:rPr sz="5000" spc="5" dirty="0"/>
              <a:t>o</a:t>
            </a:r>
            <a:r>
              <a:rPr sz="5000" spc="-5" dirty="0"/>
              <a:t>l</a:t>
            </a:r>
            <a:r>
              <a:rPr sz="5000" dirty="0"/>
              <a:t>o	</a:t>
            </a:r>
            <a:r>
              <a:rPr sz="5000" spc="-5" dirty="0"/>
              <a:t>H</a:t>
            </a:r>
            <a:r>
              <a:rPr sz="5000" dirty="0"/>
              <a:t>TTP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91490" y="1924049"/>
            <a:ext cx="18034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310" dirty="0">
                <a:latin typeface="Trebuchet MS"/>
                <a:cs typeface="Trebuchet MS"/>
              </a:rPr>
              <a:t>●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" y="1771650"/>
            <a:ext cx="8824595" cy="15449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162560" algn="just">
              <a:lnSpc>
                <a:spcPts val="3900"/>
              </a:lnSpc>
              <a:spcBef>
                <a:spcPts val="450"/>
              </a:spcBef>
            </a:pPr>
            <a:r>
              <a:rPr sz="3450" spc="15" dirty="0">
                <a:latin typeface="Arial MT"/>
                <a:cs typeface="Arial MT"/>
              </a:rPr>
              <a:t>O </a:t>
            </a:r>
            <a:r>
              <a:rPr sz="3450" spc="10" dirty="0">
                <a:latin typeface="Arial MT"/>
                <a:cs typeface="Arial MT"/>
              </a:rPr>
              <a:t>HTTP </a:t>
            </a:r>
            <a:r>
              <a:rPr sz="3450" spc="5" dirty="0">
                <a:latin typeface="Arial MT"/>
                <a:cs typeface="Arial MT"/>
              </a:rPr>
              <a:t>define </a:t>
            </a:r>
            <a:r>
              <a:rPr sz="3450" spc="15" dirty="0">
                <a:latin typeface="Arial MT"/>
                <a:cs typeface="Arial MT"/>
              </a:rPr>
              <a:t>uma </a:t>
            </a:r>
            <a:r>
              <a:rPr sz="3450" spc="10" dirty="0">
                <a:latin typeface="Arial MT"/>
                <a:cs typeface="Arial MT"/>
              </a:rPr>
              <a:t>forma </a:t>
            </a:r>
            <a:r>
              <a:rPr sz="3450" spc="5" dirty="0">
                <a:latin typeface="Arial MT"/>
                <a:cs typeface="Arial MT"/>
              </a:rPr>
              <a:t>de </a:t>
            </a:r>
            <a:r>
              <a:rPr sz="3450" spc="10" dirty="0">
                <a:latin typeface="Arial MT"/>
                <a:cs typeface="Arial MT"/>
              </a:rPr>
              <a:t>conversação </a:t>
            </a:r>
            <a:r>
              <a:rPr sz="3450" spc="15" dirty="0">
                <a:latin typeface="Arial MT"/>
                <a:cs typeface="Arial MT"/>
              </a:rPr>
              <a:t> </a:t>
            </a:r>
            <a:r>
              <a:rPr sz="3450" spc="10" dirty="0">
                <a:latin typeface="Arial MT"/>
                <a:cs typeface="Arial MT"/>
              </a:rPr>
              <a:t>no </a:t>
            </a:r>
            <a:r>
              <a:rPr sz="3450" spc="5" dirty="0">
                <a:latin typeface="Arial MT"/>
                <a:cs typeface="Arial MT"/>
              </a:rPr>
              <a:t>estilo pedido-resposta </a:t>
            </a:r>
            <a:r>
              <a:rPr sz="3450" spc="10" dirty="0">
                <a:latin typeface="Arial MT"/>
                <a:cs typeface="Arial MT"/>
              </a:rPr>
              <a:t>entre um </a:t>
            </a:r>
            <a:r>
              <a:rPr sz="3450" spc="5" dirty="0">
                <a:latin typeface="Arial MT"/>
                <a:cs typeface="Arial MT"/>
              </a:rPr>
              <a:t>cliente </a:t>
            </a:r>
            <a:r>
              <a:rPr sz="3450" dirty="0">
                <a:latin typeface="Arial MT"/>
                <a:cs typeface="Arial MT"/>
              </a:rPr>
              <a:t>(o </a:t>
            </a:r>
            <a:r>
              <a:rPr sz="3450" spc="-944" dirty="0">
                <a:latin typeface="Arial MT"/>
                <a:cs typeface="Arial MT"/>
              </a:rPr>
              <a:t> </a:t>
            </a:r>
            <a:r>
              <a:rPr sz="3450" spc="10" dirty="0">
                <a:latin typeface="Arial MT"/>
                <a:cs typeface="Arial MT"/>
              </a:rPr>
              <a:t>browser)</a:t>
            </a:r>
            <a:r>
              <a:rPr sz="3450" dirty="0">
                <a:latin typeface="Arial MT"/>
                <a:cs typeface="Arial MT"/>
              </a:rPr>
              <a:t> </a:t>
            </a:r>
            <a:r>
              <a:rPr sz="3450" spc="10" dirty="0">
                <a:latin typeface="Arial MT"/>
                <a:cs typeface="Arial MT"/>
              </a:rPr>
              <a:t>e</a:t>
            </a:r>
            <a:r>
              <a:rPr sz="3450" spc="15" dirty="0">
                <a:latin typeface="Arial MT"/>
                <a:cs typeface="Arial MT"/>
              </a:rPr>
              <a:t> </a:t>
            </a:r>
            <a:r>
              <a:rPr sz="3450" spc="10" dirty="0">
                <a:latin typeface="Arial MT"/>
                <a:cs typeface="Arial MT"/>
              </a:rPr>
              <a:t>um</a:t>
            </a:r>
            <a:r>
              <a:rPr sz="3450" spc="15" dirty="0">
                <a:latin typeface="Arial MT"/>
                <a:cs typeface="Arial MT"/>
              </a:rPr>
              <a:t> </a:t>
            </a:r>
            <a:r>
              <a:rPr sz="3450" spc="5" dirty="0">
                <a:latin typeface="Arial MT"/>
                <a:cs typeface="Arial MT"/>
              </a:rPr>
              <a:t>servidor</a:t>
            </a:r>
            <a:r>
              <a:rPr sz="3450" spc="20" dirty="0">
                <a:latin typeface="Arial MT"/>
                <a:cs typeface="Arial MT"/>
              </a:rPr>
              <a:t> </a:t>
            </a:r>
            <a:r>
              <a:rPr sz="3450" spc="5" dirty="0">
                <a:latin typeface="Arial MT"/>
                <a:cs typeface="Arial MT"/>
              </a:rPr>
              <a:t>(o</a:t>
            </a:r>
            <a:r>
              <a:rPr sz="3450" spc="15" dirty="0">
                <a:latin typeface="Arial MT"/>
                <a:cs typeface="Arial MT"/>
              </a:rPr>
              <a:t> </a:t>
            </a:r>
            <a:r>
              <a:rPr sz="3450" spc="5" dirty="0">
                <a:latin typeface="Arial MT"/>
                <a:cs typeface="Arial MT"/>
              </a:rPr>
              <a:t>servidor</a:t>
            </a:r>
            <a:r>
              <a:rPr sz="3450" spc="20" dirty="0">
                <a:latin typeface="Arial MT"/>
                <a:cs typeface="Arial MT"/>
              </a:rPr>
              <a:t> </a:t>
            </a:r>
            <a:r>
              <a:rPr sz="3450" spc="-5" dirty="0">
                <a:latin typeface="Arial MT"/>
                <a:cs typeface="Arial MT"/>
              </a:rPr>
              <a:t>Web).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4292600"/>
            <a:ext cx="18034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310" dirty="0">
                <a:latin typeface="Trebuchet MS"/>
                <a:cs typeface="Trebuchet MS"/>
              </a:rPr>
              <a:t>●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380" y="4140200"/>
            <a:ext cx="8825230" cy="10496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539750">
              <a:lnSpc>
                <a:spcPts val="3900"/>
              </a:lnSpc>
              <a:spcBef>
                <a:spcPts val="450"/>
              </a:spcBef>
              <a:tabLst>
                <a:tab pos="1380490" algn="l"/>
                <a:tab pos="1776730" algn="l"/>
                <a:tab pos="2291080" algn="l"/>
                <a:tab pos="2700655" algn="l"/>
                <a:tab pos="3945890" algn="l"/>
                <a:tab pos="5060315" algn="l"/>
                <a:tab pos="5608320" algn="l"/>
                <a:tab pos="5794375" algn="l"/>
                <a:tab pos="6313805" algn="l"/>
                <a:tab pos="6554470" algn="l"/>
                <a:tab pos="7141845" algn="l"/>
                <a:tab pos="7314565" algn="l"/>
              </a:tabLst>
            </a:pPr>
            <a:r>
              <a:rPr sz="3450" spc="-380" dirty="0">
                <a:latin typeface="Arial MT"/>
                <a:cs typeface="Arial MT"/>
              </a:rPr>
              <a:t>T</a:t>
            </a:r>
            <a:r>
              <a:rPr sz="3450" spc="5" dirty="0">
                <a:latin typeface="Arial MT"/>
                <a:cs typeface="Arial MT"/>
              </a:rPr>
              <a:t>od</a:t>
            </a:r>
            <a:r>
              <a:rPr sz="3450" spc="10" dirty="0">
                <a:latin typeface="Arial MT"/>
                <a:cs typeface="Arial MT"/>
              </a:rPr>
              <a:t>a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10" dirty="0">
                <a:latin typeface="Arial MT"/>
                <a:cs typeface="Arial MT"/>
              </a:rPr>
              <a:t>a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10" dirty="0">
                <a:latin typeface="Arial MT"/>
                <a:cs typeface="Arial MT"/>
              </a:rPr>
              <a:t>co</a:t>
            </a:r>
            <a:r>
              <a:rPr sz="3450" spc="15" dirty="0">
                <a:latin typeface="Arial MT"/>
                <a:cs typeface="Arial MT"/>
              </a:rPr>
              <a:t>n</a:t>
            </a:r>
            <a:r>
              <a:rPr sz="3450" spc="5" dirty="0">
                <a:latin typeface="Arial MT"/>
                <a:cs typeface="Arial MT"/>
              </a:rPr>
              <a:t>v</a:t>
            </a:r>
            <a:r>
              <a:rPr sz="3450" spc="15" dirty="0">
                <a:latin typeface="Arial MT"/>
                <a:cs typeface="Arial MT"/>
              </a:rPr>
              <a:t>e</a:t>
            </a:r>
            <a:r>
              <a:rPr sz="3450" spc="10" dirty="0">
                <a:latin typeface="Arial MT"/>
                <a:cs typeface="Arial MT"/>
              </a:rPr>
              <a:t>rsação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10" dirty="0">
                <a:latin typeface="Arial MT"/>
                <a:cs typeface="Arial MT"/>
              </a:rPr>
              <a:t>se</a:t>
            </a:r>
            <a:r>
              <a:rPr sz="3450" dirty="0">
                <a:latin typeface="Arial MT"/>
                <a:cs typeface="Arial MT"/>
              </a:rPr>
              <a:t>		</a:t>
            </a:r>
            <a:r>
              <a:rPr sz="3450" spc="15" dirty="0">
                <a:latin typeface="Arial MT"/>
                <a:cs typeface="Arial MT"/>
              </a:rPr>
              <a:t>d</a:t>
            </a:r>
            <a:r>
              <a:rPr sz="3450" spc="10" dirty="0">
                <a:latin typeface="Arial MT"/>
                <a:cs typeface="Arial MT"/>
              </a:rPr>
              <a:t>á</a:t>
            </a:r>
            <a:r>
              <a:rPr sz="3450" dirty="0">
                <a:latin typeface="Arial MT"/>
                <a:cs typeface="Arial MT"/>
              </a:rPr>
              <a:t>		</a:t>
            </a:r>
            <a:r>
              <a:rPr sz="3450" spc="5" dirty="0">
                <a:latin typeface="Arial MT"/>
                <a:cs typeface="Arial MT"/>
              </a:rPr>
              <a:t>n</a:t>
            </a:r>
            <a:r>
              <a:rPr sz="3450" spc="10" dirty="0">
                <a:latin typeface="Arial MT"/>
                <a:cs typeface="Arial MT"/>
              </a:rPr>
              <a:t>o</a:t>
            </a:r>
            <a:r>
              <a:rPr sz="3450" dirty="0">
                <a:latin typeface="Arial MT"/>
                <a:cs typeface="Arial MT"/>
              </a:rPr>
              <a:t>		</a:t>
            </a:r>
            <a:r>
              <a:rPr sz="3450" spc="5" dirty="0">
                <a:latin typeface="Arial MT"/>
                <a:cs typeface="Arial MT"/>
              </a:rPr>
              <a:t>f</a:t>
            </a:r>
            <a:r>
              <a:rPr sz="3450" dirty="0">
                <a:latin typeface="Arial MT"/>
                <a:cs typeface="Arial MT"/>
              </a:rPr>
              <a:t>or</a:t>
            </a:r>
            <a:r>
              <a:rPr sz="3450" spc="30" dirty="0">
                <a:latin typeface="Arial MT"/>
                <a:cs typeface="Arial MT"/>
              </a:rPr>
              <a:t>m</a:t>
            </a:r>
            <a:r>
              <a:rPr sz="3450" spc="5" dirty="0">
                <a:latin typeface="Arial MT"/>
                <a:cs typeface="Arial MT"/>
              </a:rPr>
              <a:t>a</a:t>
            </a:r>
            <a:r>
              <a:rPr sz="3450" spc="10" dirty="0">
                <a:latin typeface="Arial MT"/>
                <a:cs typeface="Arial MT"/>
              </a:rPr>
              <a:t>t</a:t>
            </a:r>
            <a:r>
              <a:rPr sz="3450" spc="5" dirty="0">
                <a:latin typeface="Arial MT"/>
                <a:cs typeface="Arial MT"/>
              </a:rPr>
              <a:t>o  AS</a:t>
            </a:r>
            <a:r>
              <a:rPr sz="3450" dirty="0">
                <a:latin typeface="Arial MT"/>
                <a:cs typeface="Arial MT"/>
              </a:rPr>
              <a:t>C</a:t>
            </a:r>
            <a:r>
              <a:rPr sz="3450" spc="15" dirty="0">
                <a:latin typeface="Arial MT"/>
                <a:cs typeface="Arial MT"/>
              </a:rPr>
              <a:t>I</a:t>
            </a:r>
            <a:r>
              <a:rPr sz="3450" spc="5" dirty="0">
                <a:latin typeface="Arial MT"/>
                <a:cs typeface="Arial MT"/>
              </a:rPr>
              <a:t>I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5" dirty="0">
                <a:latin typeface="Arial MT"/>
                <a:cs typeface="Arial MT"/>
              </a:rPr>
              <a:t>(</a:t>
            </a:r>
            <a:r>
              <a:rPr sz="3450" spc="10" dirty="0">
                <a:latin typeface="Arial MT"/>
                <a:cs typeface="Arial MT"/>
              </a:rPr>
              <a:t>te</a:t>
            </a:r>
            <a:r>
              <a:rPr sz="3450" spc="5" dirty="0">
                <a:latin typeface="Arial MT"/>
                <a:cs typeface="Arial MT"/>
              </a:rPr>
              <a:t>x</a:t>
            </a:r>
            <a:r>
              <a:rPr sz="3450" spc="15" dirty="0">
                <a:latin typeface="Arial MT"/>
                <a:cs typeface="Arial MT"/>
              </a:rPr>
              <a:t>t</a:t>
            </a:r>
            <a:r>
              <a:rPr sz="3450" spc="10" dirty="0">
                <a:latin typeface="Arial MT"/>
                <a:cs typeface="Arial MT"/>
              </a:rPr>
              <a:t>o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5" dirty="0">
                <a:latin typeface="Arial MT"/>
                <a:cs typeface="Arial MT"/>
              </a:rPr>
              <a:t>pu</a:t>
            </a:r>
            <a:r>
              <a:rPr sz="3450" spc="10" dirty="0">
                <a:latin typeface="Arial MT"/>
                <a:cs typeface="Arial MT"/>
              </a:rPr>
              <a:t>r</a:t>
            </a:r>
            <a:r>
              <a:rPr sz="3450" spc="5" dirty="0">
                <a:latin typeface="Arial MT"/>
                <a:cs typeface="Arial MT"/>
              </a:rPr>
              <a:t>o)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5" dirty="0">
                <a:latin typeface="Arial MT"/>
                <a:cs typeface="Arial MT"/>
              </a:rPr>
              <a:t>a</a:t>
            </a:r>
            <a:r>
              <a:rPr sz="3450" spc="10" dirty="0">
                <a:latin typeface="Arial MT"/>
                <a:cs typeface="Arial MT"/>
              </a:rPr>
              <a:t>t</a:t>
            </a:r>
            <a:r>
              <a:rPr sz="3450" spc="15" dirty="0">
                <a:latin typeface="Arial MT"/>
                <a:cs typeface="Arial MT"/>
              </a:rPr>
              <a:t>r</a:t>
            </a:r>
            <a:r>
              <a:rPr sz="3450" spc="5" dirty="0">
                <a:latin typeface="Arial MT"/>
                <a:cs typeface="Arial MT"/>
              </a:rPr>
              <a:t>avé</a:t>
            </a:r>
            <a:r>
              <a:rPr sz="3450" spc="10" dirty="0">
                <a:latin typeface="Arial MT"/>
                <a:cs typeface="Arial MT"/>
              </a:rPr>
              <a:t>s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5" dirty="0">
                <a:latin typeface="Arial MT"/>
                <a:cs typeface="Arial MT"/>
              </a:rPr>
              <a:t>d</a:t>
            </a:r>
            <a:r>
              <a:rPr sz="3450" spc="10" dirty="0">
                <a:latin typeface="Arial MT"/>
                <a:cs typeface="Arial MT"/>
              </a:rPr>
              <a:t>e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5" dirty="0">
                <a:latin typeface="Arial MT"/>
                <a:cs typeface="Arial MT"/>
              </a:rPr>
              <a:t>u</a:t>
            </a:r>
            <a:r>
              <a:rPr sz="3450" spc="15" dirty="0">
                <a:latin typeface="Arial MT"/>
                <a:cs typeface="Arial MT"/>
              </a:rPr>
              <a:t>m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10" dirty="0">
                <a:latin typeface="Arial MT"/>
                <a:cs typeface="Arial MT"/>
              </a:rPr>
              <a:t>c</a:t>
            </a:r>
            <a:r>
              <a:rPr sz="3450" spc="15" dirty="0">
                <a:latin typeface="Arial MT"/>
                <a:cs typeface="Arial MT"/>
              </a:rPr>
              <a:t>o</a:t>
            </a:r>
            <a:r>
              <a:rPr sz="3450" dirty="0">
                <a:latin typeface="Arial MT"/>
                <a:cs typeface="Arial MT"/>
              </a:rPr>
              <a:t>njun</a:t>
            </a:r>
            <a:r>
              <a:rPr sz="3450" spc="10" dirty="0">
                <a:latin typeface="Arial MT"/>
                <a:cs typeface="Arial MT"/>
              </a:rPr>
              <a:t>to</a:t>
            </a:r>
            <a:endParaRPr sz="34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380" y="5130800"/>
            <a:ext cx="8824595" cy="10496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450"/>
              </a:spcBef>
              <a:tabLst>
                <a:tab pos="1066800" algn="l"/>
                <a:tab pos="3665220" algn="l"/>
                <a:tab pos="5724525" algn="l"/>
                <a:tab pos="8199120" algn="l"/>
              </a:tabLst>
            </a:pPr>
            <a:r>
              <a:rPr sz="3450" spc="15" dirty="0">
                <a:latin typeface="Arial MT"/>
                <a:cs typeface="Arial MT"/>
              </a:rPr>
              <a:t>d</a:t>
            </a:r>
            <a:r>
              <a:rPr sz="3450" spc="10" dirty="0">
                <a:latin typeface="Arial MT"/>
                <a:cs typeface="Arial MT"/>
              </a:rPr>
              <a:t>e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10" dirty="0">
                <a:latin typeface="Arial MT"/>
                <a:cs typeface="Arial MT"/>
              </a:rPr>
              <a:t>co</a:t>
            </a:r>
            <a:r>
              <a:rPr sz="3450" spc="30" dirty="0">
                <a:latin typeface="Arial MT"/>
                <a:cs typeface="Arial MT"/>
              </a:rPr>
              <a:t>m</a:t>
            </a:r>
            <a:r>
              <a:rPr sz="3450" spc="5" dirty="0">
                <a:latin typeface="Arial MT"/>
                <a:cs typeface="Arial MT"/>
              </a:rPr>
              <a:t>ando</a:t>
            </a:r>
            <a:r>
              <a:rPr sz="3450" spc="10" dirty="0">
                <a:latin typeface="Arial MT"/>
                <a:cs typeface="Arial MT"/>
              </a:rPr>
              <a:t>s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20" dirty="0">
                <a:latin typeface="Arial MT"/>
                <a:cs typeface="Arial MT"/>
              </a:rPr>
              <a:t>s</a:t>
            </a:r>
            <a:r>
              <a:rPr sz="3450" spc="-15" dirty="0">
                <a:latin typeface="Arial MT"/>
                <a:cs typeface="Arial MT"/>
              </a:rPr>
              <a:t>i</a:t>
            </a:r>
            <a:r>
              <a:rPr sz="3450" spc="30" dirty="0">
                <a:latin typeface="Arial MT"/>
                <a:cs typeface="Arial MT"/>
              </a:rPr>
              <a:t>m</a:t>
            </a:r>
            <a:r>
              <a:rPr sz="3450" dirty="0">
                <a:latin typeface="Arial MT"/>
                <a:cs typeface="Arial MT"/>
              </a:rPr>
              <a:t>ple</a:t>
            </a:r>
            <a:r>
              <a:rPr sz="3450" spc="10" dirty="0">
                <a:latin typeface="Arial MT"/>
                <a:cs typeface="Arial MT"/>
              </a:rPr>
              <a:t>s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5" dirty="0">
                <a:latin typeface="Arial MT"/>
                <a:cs typeface="Arial MT"/>
              </a:rPr>
              <a:t>base</a:t>
            </a:r>
            <a:r>
              <a:rPr sz="3450" spc="15" dirty="0">
                <a:latin typeface="Arial MT"/>
                <a:cs typeface="Arial MT"/>
              </a:rPr>
              <a:t>a</a:t>
            </a:r>
            <a:r>
              <a:rPr sz="3450" spc="5" dirty="0">
                <a:latin typeface="Arial MT"/>
                <a:cs typeface="Arial MT"/>
              </a:rPr>
              <a:t>do</a:t>
            </a:r>
            <a:r>
              <a:rPr sz="3450" spc="10" dirty="0">
                <a:latin typeface="Arial MT"/>
                <a:cs typeface="Arial MT"/>
              </a:rPr>
              <a:t>s</a:t>
            </a:r>
            <a:r>
              <a:rPr sz="3450" dirty="0">
                <a:latin typeface="Arial MT"/>
                <a:cs typeface="Arial MT"/>
              </a:rPr>
              <a:t>	em  </a:t>
            </a:r>
            <a:r>
              <a:rPr sz="3450" spc="5" dirty="0">
                <a:latin typeface="Arial MT"/>
                <a:cs typeface="Arial MT"/>
              </a:rPr>
              <a:t>palavras</a:t>
            </a:r>
            <a:r>
              <a:rPr sz="3450" dirty="0">
                <a:latin typeface="Arial MT"/>
                <a:cs typeface="Arial MT"/>
              </a:rPr>
              <a:t> </a:t>
            </a:r>
            <a:r>
              <a:rPr sz="3450" spc="10" dirty="0">
                <a:latin typeface="Arial MT"/>
                <a:cs typeface="Arial MT"/>
              </a:rPr>
              <a:t>da</a:t>
            </a:r>
            <a:r>
              <a:rPr sz="3450" spc="5" dirty="0">
                <a:latin typeface="Arial MT"/>
                <a:cs typeface="Arial MT"/>
              </a:rPr>
              <a:t> língua </a:t>
            </a:r>
            <a:r>
              <a:rPr sz="3450" dirty="0">
                <a:latin typeface="Arial MT"/>
                <a:cs typeface="Arial MT"/>
              </a:rPr>
              <a:t>inglesa.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20" y="293369"/>
            <a:ext cx="38385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Cliente</a:t>
            </a:r>
            <a:r>
              <a:rPr sz="5000" spc="-70" dirty="0"/>
              <a:t> </a:t>
            </a:r>
            <a:r>
              <a:rPr sz="5000" spc="-5" dirty="0"/>
              <a:t>HTTP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74040" y="2541270"/>
            <a:ext cx="9045575" cy="200118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61950" marR="30480" indent="-323850">
              <a:lnSpc>
                <a:spcPts val="4490"/>
              </a:lnSpc>
              <a:spcBef>
                <a:spcPts val="505"/>
              </a:spcBef>
              <a:buSzPct val="45000"/>
              <a:buFont typeface="Trebuchet MS"/>
              <a:buChar char="●"/>
              <a:tabLst>
                <a:tab pos="361315" algn="l"/>
                <a:tab pos="361950" algn="l"/>
                <a:tab pos="1307465" algn="l"/>
                <a:tab pos="3324860" algn="l"/>
                <a:tab pos="4185285" algn="l"/>
                <a:tab pos="5468620" algn="l"/>
                <a:tab pos="7684134" algn="l"/>
              </a:tabLst>
            </a:pPr>
            <a:r>
              <a:rPr sz="4000" spc="-10" dirty="0">
                <a:latin typeface="Arial MT"/>
                <a:cs typeface="Arial MT"/>
              </a:rPr>
              <a:t>O</a:t>
            </a:r>
            <a:r>
              <a:rPr sz="4000" dirty="0">
                <a:latin typeface="Arial MT"/>
                <a:cs typeface="Arial MT"/>
              </a:rPr>
              <a:t>s	cli</a:t>
            </a:r>
            <a:r>
              <a:rPr sz="4000" spc="-5" dirty="0">
                <a:latin typeface="Arial MT"/>
                <a:cs typeface="Arial MT"/>
              </a:rPr>
              <a:t>ent</a:t>
            </a:r>
            <a:r>
              <a:rPr sz="4000" spc="-10" dirty="0">
                <a:latin typeface="Arial MT"/>
                <a:cs typeface="Arial MT"/>
              </a:rPr>
              <a:t>e</a:t>
            </a:r>
            <a:r>
              <a:rPr sz="4000" dirty="0">
                <a:latin typeface="Arial MT"/>
                <a:cs typeface="Arial MT"/>
              </a:rPr>
              <a:t>s	</a:t>
            </a:r>
            <a:r>
              <a:rPr sz="4000" spc="-5" dirty="0">
                <a:latin typeface="Arial MT"/>
                <a:cs typeface="Arial MT"/>
              </a:rPr>
              <a:t>d</a:t>
            </a:r>
            <a:r>
              <a:rPr sz="4000" dirty="0">
                <a:latin typeface="Arial MT"/>
                <a:cs typeface="Arial MT"/>
              </a:rPr>
              <a:t>e	</a:t>
            </a:r>
            <a:r>
              <a:rPr sz="4000" spc="-5" dirty="0">
                <a:latin typeface="Arial MT"/>
                <a:cs typeface="Arial MT"/>
              </a:rPr>
              <a:t>um</a:t>
            </a:r>
            <a:r>
              <a:rPr sz="4000" dirty="0">
                <a:latin typeface="Arial MT"/>
                <a:cs typeface="Arial MT"/>
              </a:rPr>
              <a:t>a	c</a:t>
            </a:r>
            <a:r>
              <a:rPr sz="4000" spc="-5" dirty="0">
                <a:latin typeface="Arial MT"/>
                <a:cs typeface="Arial MT"/>
              </a:rPr>
              <a:t>one</a:t>
            </a:r>
            <a:r>
              <a:rPr sz="4000" spc="5" dirty="0">
                <a:latin typeface="Arial MT"/>
                <a:cs typeface="Arial MT"/>
              </a:rPr>
              <a:t>x</a:t>
            </a:r>
            <a:r>
              <a:rPr sz="4000" spc="-5" dirty="0">
                <a:latin typeface="Arial MT"/>
                <a:cs typeface="Arial MT"/>
              </a:rPr>
              <a:t>ã</a:t>
            </a:r>
            <a:r>
              <a:rPr sz="4000" dirty="0">
                <a:latin typeface="Arial MT"/>
                <a:cs typeface="Arial MT"/>
              </a:rPr>
              <a:t>o	</a:t>
            </a:r>
            <a:r>
              <a:rPr sz="4000" spc="-10" dirty="0">
                <a:latin typeface="Arial MT"/>
                <a:cs typeface="Arial MT"/>
              </a:rPr>
              <a:t>H</a:t>
            </a:r>
            <a:r>
              <a:rPr sz="4000" spc="-5" dirty="0">
                <a:latin typeface="Arial MT"/>
                <a:cs typeface="Arial MT"/>
              </a:rPr>
              <a:t>T</a:t>
            </a:r>
            <a:r>
              <a:rPr sz="4000" spc="-20" dirty="0">
                <a:latin typeface="Arial MT"/>
                <a:cs typeface="Arial MT"/>
              </a:rPr>
              <a:t>T</a:t>
            </a:r>
            <a:r>
              <a:rPr sz="4000" dirty="0">
                <a:latin typeface="Arial MT"/>
                <a:cs typeface="Arial MT"/>
              </a:rPr>
              <a:t>P  </a:t>
            </a:r>
            <a:r>
              <a:rPr sz="4000" spc="-5" dirty="0">
                <a:latin typeface="Arial MT"/>
                <a:cs typeface="Arial MT"/>
              </a:rPr>
              <a:t>são	os</a:t>
            </a:r>
            <a:r>
              <a:rPr sz="4000" spc="-8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browsers.</a:t>
            </a:r>
            <a:endParaRPr sz="4000" dirty="0">
              <a:latin typeface="Arial MT"/>
              <a:cs typeface="Arial MT"/>
            </a:endParaRPr>
          </a:p>
          <a:p>
            <a:pPr marL="793750" marR="48895" indent="-323850">
              <a:lnSpc>
                <a:spcPts val="3600"/>
              </a:lnSpc>
              <a:spcBef>
                <a:spcPts val="2495"/>
              </a:spcBef>
              <a:tabLst>
                <a:tab pos="793115" algn="l"/>
                <a:tab pos="2667000" algn="l"/>
                <a:tab pos="4110354" algn="l"/>
                <a:tab pos="5644515" algn="l"/>
                <a:tab pos="7136765" algn="l"/>
                <a:tab pos="8762365" algn="l"/>
              </a:tabLst>
            </a:pPr>
            <a:r>
              <a:rPr sz="3600" spc="675" baseline="9259" dirty="0">
                <a:latin typeface="Trebuchet MS"/>
                <a:cs typeface="Trebuchet MS"/>
              </a:rPr>
              <a:t>–	</a:t>
            </a:r>
            <a:r>
              <a:rPr sz="3200" spc="450" dirty="0">
                <a:latin typeface="Arial MT"/>
                <a:cs typeface="Arial MT"/>
              </a:rPr>
              <a:t>E</a:t>
            </a:r>
            <a:r>
              <a:rPr sz="3200" spc="5" dirty="0">
                <a:latin typeface="Arial MT"/>
                <a:cs typeface="Arial MT"/>
              </a:rPr>
              <a:t>x</a:t>
            </a:r>
            <a:r>
              <a:rPr sz="3200" spc="-5" dirty="0">
                <a:latin typeface="Arial MT"/>
                <a:cs typeface="Arial MT"/>
              </a:rPr>
              <a:t>em</a:t>
            </a:r>
            <a:r>
              <a:rPr sz="3200" spc="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l</a:t>
            </a:r>
            <a:r>
              <a:rPr sz="3200" spc="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:	</a:t>
            </a:r>
            <a:r>
              <a:rPr sz="3200" spc="-10" dirty="0">
                <a:latin typeface="Arial MT"/>
                <a:cs typeface="Arial MT"/>
              </a:rPr>
              <a:t>M</a:t>
            </a:r>
            <a:r>
              <a:rPr sz="3200" spc="5" dirty="0">
                <a:latin typeface="Arial MT"/>
                <a:cs typeface="Arial MT"/>
              </a:rPr>
              <a:t>oz</a:t>
            </a:r>
            <a:r>
              <a:rPr sz="3200" spc="-5" dirty="0">
                <a:latin typeface="Arial MT"/>
                <a:cs typeface="Arial MT"/>
              </a:rPr>
              <a:t>il</a:t>
            </a:r>
            <a:r>
              <a:rPr sz="3200" spc="-15" dirty="0">
                <a:latin typeface="Arial MT"/>
                <a:cs typeface="Arial MT"/>
              </a:rPr>
              <a:t>l</a:t>
            </a:r>
            <a:r>
              <a:rPr sz="3200" dirty="0">
                <a:latin typeface="Arial MT"/>
                <a:cs typeface="Arial MT"/>
              </a:rPr>
              <a:t>a	F</a:t>
            </a:r>
            <a:r>
              <a:rPr sz="3200" spc="-15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r</a:t>
            </a:r>
            <a:r>
              <a:rPr sz="3200" spc="5" dirty="0">
                <a:latin typeface="Arial MT"/>
                <a:cs typeface="Arial MT"/>
              </a:rPr>
              <a:t>e</a:t>
            </a:r>
            <a:r>
              <a:rPr sz="3200" spc="-5" dirty="0">
                <a:latin typeface="Arial MT"/>
                <a:cs typeface="Arial MT"/>
              </a:rPr>
              <a:t>f</a:t>
            </a:r>
            <a:r>
              <a:rPr sz="3200" dirty="0">
                <a:latin typeface="Arial MT"/>
                <a:cs typeface="Arial MT"/>
              </a:rPr>
              <a:t>ox,	</a:t>
            </a:r>
            <a:r>
              <a:rPr sz="3200" spc="5" dirty="0">
                <a:latin typeface="Arial MT"/>
                <a:cs typeface="Arial MT"/>
              </a:rPr>
              <a:t>Goo</a:t>
            </a:r>
            <a:r>
              <a:rPr sz="3200" spc="-5" dirty="0">
                <a:latin typeface="Arial MT"/>
                <a:cs typeface="Arial MT"/>
              </a:rPr>
              <a:t>gl</a:t>
            </a:r>
            <a:r>
              <a:rPr sz="3200" dirty="0">
                <a:latin typeface="Arial MT"/>
                <a:cs typeface="Arial MT"/>
              </a:rPr>
              <a:t>e	</a:t>
            </a:r>
            <a:r>
              <a:rPr sz="3200" spc="-5" dirty="0" smtClean="0">
                <a:latin typeface="Arial MT"/>
                <a:cs typeface="Arial MT"/>
              </a:rPr>
              <a:t>C</a:t>
            </a:r>
            <a:r>
              <a:rPr sz="3200" spc="5" dirty="0" smtClean="0">
                <a:latin typeface="Arial MT"/>
                <a:cs typeface="Arial MT"/>
              </a:rPr>
              <a:t>h</a:t>
            </a:r>
            <a:r>
              <a:rPr sz="3200" dirty="0" smtClean="0">
                <a:latin typeface="Arial MT"/>
                <a:cs typeface="Arial MT"/>
              </a:rPr>
              <a:t>r</a:t>
            </a:r>
            <a:r>
              <a:rPr sz="3200" spc="5" dirty="0" smtClean="0">
                <a:latin typeface="Arial MT"/>
                <a:cs typeface="Arial MT"/>
              </a:rPr>
              <a:t>o</a:t>
            </a:r>
            <a:r>
              <a:rPr sz="3200" spc="-10" dirty="0" smtClean="0">
                <a:latin typeface="Arial MT"/>
                <a:cs typeface="Arial MT"/>
              </a:rPr>
              <a:t>m</a:t>
            </a:r>
            <a:r>
              <a:rPr sz="3200" dirty="0" smtClean="0">
                <a:latin typeface="Arial MT"/>
                <a:cs typeface="Arial MT"/>
              </a:rPr>
              <a:t>e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20" y="293369"/>
            <a:ext cx="38385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Cliente</a:t>
            </a:r>
            <a:r>
              <a:rPr sz="5000" spc="-70" dirty="0"/>
              <a:t> </a:t>
            </a:r>
            <a:r>
              <a:rPr sz="5000" spc="-5" dirty="0"/>
              <a:t>HTTP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68325" y="1565447"/>
            <a:ext cx="9045575" cy="602280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95"/>
              </a:spcBef>
              <a:buClr>
                <a:srgbClr val="CD9A00"/>
              </a:buClr>
              <a:buSzPct val="71428"/>
              <a:buFont typeface="Lucida Sans Unicode"/>
              <a:buChar char="■"/>
              <a:tabLst>
                <a:tab pos="460375" algn="l"/>
                <a:tab pos="461009" algn="l"/>
              </a:tabLst>
            </a:pP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Características</a:t>
            </a:r>
            <a:r>
              <a:rPr lang="pt-BR" sz="3600" spc="-9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gerais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451484" algn="l"/>
              </a:tabLst>
            </a:pP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Protocolo</a:t>
            </a:r>
            <a:r>
              <a:rPr lang="pt-BR" sz="3600" spc="-1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da</a:t>
            </a:r>
            <a:r>
              <a:rPr lang="pt-BR" sz="3600" spc="-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camada</a:t>
            </a:r>
            <a:r>
              <a:rPr lang="pt-BR" sz="3600" spc="-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de</a:t>
            </a:r>
            <a:r>
              <a:rPr lang="pt-BR" sz="3600" spc="-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aplicação;</a:t>
            </a:r>
            <a:endParaRPr lang="pt-BR" sz="3600" dirty="0" smtClean="0">
              <a:latin typeface="Arial MT"/>
              <a:cs typeface="Arial MT"/>
            </a:endParaRPr>
          </a:p>
          <a:p>
            <a:pPr marL="12700">
              <a:spcBef>
                <a:spcPts val="800"/>
              </a:spcBef>
            </a:pP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Funciona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baseado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na</a:t>
            </a:r>
            <a:r>
              <a:rPr lang="pt-BR" sz="3600" spc="1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troca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de</a:t>
            </a:r>
            <a:r>
              <a:rPr lang="pt-BR" sz="36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requisição-</a:t>
            </a:r>
            <a:endParaRPr lang="pt-BR" sz="3600" dirty="0" smtClean="0">
              <a:latin typeface="Arial MT"/>
              <a:cs typeface="Arial MT"/>
            </a:endParaRPr>
          </a:p>
          <a:p>
            <a:pPr marL="451484">
              <a:lnSpc>
                <a:spcPct val="100000"/>
              </a:lnSpc>
              <a:spcBef>
                <a:spcPts val="100"/>
              </a:spcBef>
            </a:pP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resposta;</a:t>
            </a:r>
            <a:endParaRPr lang="pt-BR" sz="3600" dirty="0" smtClean="0">
              <a:latin typeface="Arial MT"/>
              <a:cs typeface="Arial MT"/>
            </a:endParaRPr>
          </a:p>
          <a:p>
            <a:pPr marL="451484" marR="527685" indent="-439420">
              <a:lnSpc>
                <a:spcPct val="80000"/>
              </a:lnSpc>
              <a:spcBef>
                <a:spcPts val="575"/>
              </a:spcBef>
              <a:tabLst>
                <a:tab pos="451484" algn="l"/>
              </a:tabLst>
            </a:pPr>
            <a:r>
              <a:rPr lang="pt-BR" sz="36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Cabeçalho</a:t>
            </a:r>
            <a:r>
              <a:rPr lang="pt-BR" sz="36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das</a:t>
            </a:r>
            <a:r>
              <a:rPr lang="pt-BR" sz="36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mensagens</a:t>
            </a:r>
            <a:r>
              <a:rPr lang="pt-BR" sz="36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é texto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puro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(não </a:t>
            </a:r>
            <a:r>
              <a:rPr lang="pt-BR" sz="3600" spc="-65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binário);</a:t>
            </a:r>
            <a:endParaRPr lang="pt-BR" sz="3600" dirty="0" smtClean="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  <a:tabLst>
                <a:tab pos="451484" algn="l"/>
              </a:tabLst>
            </a:pPr>
            <a:r>
              <a:rPr lang="pt-BR" sz="36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Não</a:t>
            </a:r>
            <a:r>
              <a:rPr lang="pt-BR" sz="3600" spc="-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orientado a conexões;</a:t>
            </a:r>
            <a:endParaRPr lang="pt-BR" sz="3600" dirty="0" smtClean="0">
              <a:latin typeface="Arial MT"/>
              <a:cs typeface="Arial MT"/>
            </a:endParaRPr>
          </a:p>
          <a:p>
            <a:pPr marL="451484" marR="5080" indent="-439420">
              <a:lnSpc>
                <a:spcPct val="80000"/>
              </a:lnSpc>
              <a:spcBef>
                <a:spcPts val="575"/>
              </a:spcBef>
              <a:tabLst>
                <a:tab pos="451484" algn="l"/>
              </a:tabLst>
            </a:pPr>
            <a:r>
              <a:rPr lang="pt-BR" sz="3600" spc="175" dirty="0" smtClean="0">
                <a:solidFill>
                  <a:srgbClr val="9A9A31"/>
                </a:solidFill>
                <a:latin typeface="Times New Roman"/>
                <a:cs typeface="Times New Roman"/>
              </a:rPr>
              <a:t>	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Não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guarda</a:t>
            </a:r>
            <a:r>
              <a:rPr lang="pt-BR" sz="36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estado</a:t>
            </a:r>
            <a:r>
              <a:rPr lang="pt-BR" sz="3600" spc="5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entre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conexões</a:t>
            </a:r>
            <a:r>
              <a:rPr lang="pt-BR" sz="3600" spc="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distintas,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isto </a:t>
            </a:r>
            <a:r>
              <a:rPr lang="pt-BR" sz="3600" spc="-65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é,</a:t>
            </a:r>
            <a:r>
              <a:rPr lang="pt-BR" sz="3600" spc="1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cada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conexão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é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nova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para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o</a:t>
            </a:r>
            <a:r>
              <a:rPr lang="pt-BR" sz="3600" dirty="0" smtClean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lang="pt-BR" sz="3600" spc="-5" dirty="0" smtClean="0">
                <a:solidFill>
                  <a:srgbClr val="282828"/>
                </a:solidFill>
                <a:latin typeface="Arial MT"/>
                <a:cs typeface="Arial MT"/>
              </a:rPr>
              <a:t>servidor.</a:t>
            </a:r>
            <a:endParaRPr lang="pt-BR" sz="3600" dirty="0" smtClean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endParaRPr lang="pt-BR" sz="4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42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09" y="646430"/>
            <a:ext cx="8675370" cy="6229350"/>
            <a:chOff x="702309" y="646430"/>
            <a:chExt cx="8675370" cy="6229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499" y="1823719"/>
              <a:ext cx="6142990" cy="43840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589" y="774700"/>
              <a:ext cx="7890509" cy="56324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39" y="646430"/>
              <a:ext cx="8373109" cy="59766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309" y="683260"/>
              <a:ext cx="8675370" cy="6192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230" y="1136650"/>
            <a:ext cx="7416800" cy="5287010"/>
            <a:chOff x="1332230" y="1136650"/>
            <a:chExt cx="7416800" cy="5287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5369" y="1842769"/>
              <a:ext cx="5438139" cy="38760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230" y="1136650"/>
              <a:ext cx="7416800" cy="5287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644650"/>
            <a:ext cx="8726097" cy="4953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603500" y="50165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spc="-5" dirty="0" smtClean="0"/>
              <a:t>Características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329658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661</Words>
  <Application>Microsoft Office PowerPoint</Application>
  <PresentationFormat>Personalizar</PresentationFormat>
  <Paragraphs>166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HTTP</vt:lpstr>
      <vt:lpstr>O protocolo HTTP</vt:lpstr>
      <vt:lpstr>O que é o protocolo HTTP?</vt:lpstr>
      <vt:lpstr>O protocolo HTTP</vt:lpstr>
      <vt:lpstr>Cliente HTTP</vt:lpstr>
      <vt:lpstr>Cliente HTTP</vt:lpstr>
      <vt:lpstr>Apresentação do PowerPoint</vt:lpstr>
      <vt:lpstr>Apresentação do PowerPoint</vt:lpstr>
      <vt:lpstr>Apresentação do PowerPoint</vt:lpstr>
      <vt:lpstr>Pedido HTTP</vt:lpstr>
      <vt:lpstr>Pedido HTTP</vt:lpstr>
      <vt:lpstr>Pedido HTTP - Método</vt:lpstr>
      <vt:lpstr>Pedido HTTP - Método</vt:lpstr>
      <vt:lpstr>Pedido HTTP - Método</vt:lpstr>
      <vt:lpstr>Pedido HTTP - URI</vt:lpstr>
      <vt:lpstr>Pedido HTTP - URI</vt:lpstr>
      <vt:lpstr>HTTP - URL</vt:lpstr>
      <vt:lpstr>Pedido HTTP - Versão</vt:lpstr>
      <vt:lpstr>Pedido HTTP  Informações Adicionais</vt:lpstr>
      <vt:lpstr>Pedido HTTP completo</vt:lpstr>
      <vt:lpstr>Resposta HTTP</vt:lpstr>
      <vt:lpstr>Resposta HTTP</vt:lpstr>
      <vt:lpstr>Resposta HTTP</vt:lpstr>
      <vt:lpstr>Resposta HTTP - Status</vt:lpstr>
      <vt:lpstr>Resposta HTTP - Status</vt:lpstr>
      <vt:lpstr>Resposta HTTP - Status</vt:lpstr>
      <vt:lpstr>Resposta HTTP - Status</vt:lpstr>
      <vt:lpstr>Resposta HTTP  Descrição da Informação</vt:lpstr>
      <vt:lpstr>Resposta HTTP  Descrição da Informação</vt:lpstr>
      <vt:lpstr>Tipos de MIME</vt:lpstr>
      <vt:lpstr>Outros tipos de informação  sobre o arquivo que está sendo  retornado: - Tamanho em bytes;</vt:lpstr>
      <vt:lpstr>Resposta HTTP A informação requisitada</vt:lpstr>
      <vt:lpstr>Resposta HTTP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grautecnico</dc:creator>
  <cp:lastModifiedBy>Usuário do Windows</cp:lastModifiedBy>
  <cp:revision>6</cp:revision>
  <dcterms:created xsi:type="dcterms:W3CDTF">2023-01-20T11:06:14Z</dcterms:created>
  <dcterms:modified xsi:type="dcterms:W3CDTF">2023-01-20T11:34:18Z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2015-11-16T00:00:00Z</vt:filetime>
  </property>
  <property fmtid="{D5CDD505-2E9C-101B-9397-08002B2CF9AE}" pid="3" name="Creator">
    <vt:lpwstr>Impress</vt:lpwstr>
  </property>
  <property fmtid="{D5CDD505-2E9C-101B-9397-08002B2CF9AE}" pid="4" name="LastSaved">
    <vt:filetime>2015-11-16T00:00:00Z</vt:filetime>
  </property>
</Properties>
</file>