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6" r:id="rId12"/>
    <p:sldId id="268" r:id="rId1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6575" y="268604"/>
            <a:ext cx="80708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421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4968" y="6163055"/>
            <a:ext cx="969264" cy="557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2214" y="2520518"/>
            <a:ext cx="571957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476082"/>
            <a:ext cx="8075930" cy="4514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421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Formulários</a:t>
            </a:r>
            <a:r>
              <a:rPr spc="-65" dirty="0"/>
              <a:t> </a:t>
            </a:r>
            <a:r>
              <a:rPr dirty="0"/>
              <a:t>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89686"/>
            <a:ext cx="775335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10" dirty="0"/>
              <a:t>Área</a:t>
            </a:r>
            <a:r>
              <a:rPr sz="4000" spc="-50" dirty="0"/>
              <a:t> </a:t>
            </a:r>
            <a:r>
              <a:rPr sz="4000" spc="5" dirty="0"/>
              <a:t>para</a:t>
            </a:r>
            <a:r>
              <a:rPr sz="4000" spc="-100" dirty="0"/>
              <a:t> </a:t>
            </a:r>
            <a:r>
              <a:rPr sz="4000" spc="20" dirty="0"/>
              <a:t>entrada</a:t>
            </a:r>
            <a:r>
              <a:rPr sz="4000" spc="-125" dirty="0"/>
              <a:t> </a:t>
            </a:r>
            <a:r>
              <a:rPr sz="4000" spc="20" dirty="0"/>
              <a:t>de</a:t>
            </a:r>
            <a:r>
              <a:rPr sz="4000" spc="-35" dirty="0"/>
              <a:t> </a:t>
            </a:r>
            <a:r>
              <a:rPr sz="4000" spc="20" dirty="0"/>
              <a:t>texto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575" y="1635442"/>
            <a:ext cx="7106284" cy="11849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60045" marR="5080" indent="-347980">
              <a:lnSpc>
                <a:spcPct val="102299"/>
              </a:lnSpc>
              <a:spcBef>
                <a:spcPts val="60"/>
              </a:spcBef>
              <a:tabLst>
                <a:tab pos="360045" algn="l"/>
              </a:tabLst>
            </a:pPr>
            <a:r>
              <a:rPr sz="1700" spc="340" dirty="0">
                <a:latin typeface="Cambria Math"/>
                <a:cs typeface="Cambria Math"/>
              </a:rPr>
              <a:t>𝖣	</a:t>
            </a:r>
            <a:r>
              <a:rPr sz="2350" spc="5" dirty="0">
                <a:latin typeface="Verdana"/>
                <a:cs typeface="Verdana"/>
              </a:rPr>
              <a:t>Possibilitam</a:t>
            </a:r>
            <a:r>
              <a:rPr sz="2350" spc="17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a</a:t>
            </a:r>
            <a:r>
              <a:rPr sz="2350" spc="4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entrada</a:t>
            </a:r>
            <a:r>
              <a:rPr sz="2350" spc="45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de</a:t>
            </a:r>
            <a:r>
              <a:rPr sz="2350" spc="-1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texto</a:t>
            </a:r>
            <a:r>
              <a:rPr sz="2350" spc="105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de</a:t>
            </a:r>
            <a:r>
              <a:rPr sz="2350" spc="-15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múltiplas </a:t>
            </a:r>
            <a:r>
              <a:rPr sz="2350" spc="-810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linhas</a:t>
            </a: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360045" algn="l"/>
              </a:tabLst>
            </a:pPr>
            <a:r>
              <a:rPr sz="1700" spc="340" dirty="0">
                <a:latin typeface="Cambria Math"/>
                <a:cs typeface="Cambria Math"/>
              </a:rPr>
              <a:t>𝖣	</a:t>
            </a:r>
            <a:r>
              <a:rPr sz="2350" spc="15" dirty="0">
                <a:latin typeface="Verdana"/>
                <a:cs typeface="Verdana"/>
              </a:rPr>
              <a:t>Elemento:</a:t>
            </a:r>
            <a:r>
              <a:rPr sz="2350" spc="105" dirty="0">
                <a:latin typeface="Verdana"/>
                <a:cs typeface="Verdana"/>
              </a:rPr>
              <a:t> </a:t>
            </a:r>
            <a:r>
              <a:rPr sz="2350" spc="20" dirty="0">
                <a:solidFill>
                  <a:srgbClr val="FF9191"/>
                </a:solidFill>
                <a:latin typeface="Verdana"/>
                <a:cs typeface="Verdana"/>
              </a:rPr>
              <a:t>&lt;TEXTAREA&gt;</a:t>
            </a:r>
            <a:endParaRPr sz="2350">
              <a:latin typeface="Verdana"/>
              <a:cs typeface="Verdan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78" y="3048000"/>
            <a:ext cx="34766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34" y="2895600"/>
            <a:ext cx="290512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68604"/>
            <a:ext cx="55568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Menus</a:t>
            </a:r>
            <a:r>
              <a:rPr spc="20" dirty="0"/>
              <a:t> </a:t>
            </a:r>
            <a:r>
              <a:rPr spc="5" dirty="0"/>
              <a:t>de</a:t>
            </a:r>
            <a:r>
              <a:rPr spc="-70" dirty="0"/>
              <a:t> </a:t>
            </a:r>
            <a:r>
              <a:rPr spc="5" dirty="0"/>
              <a:t>seleção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303083"/>
            <a:ext cx="8006715" cy="1633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565"/>
              </a:lnSpc>
              <a:spcBef>
                <a:spcPts val="125"/>
              </a:spcBef>
              <a:tabLst>
                <a:tab pos="360045" algn="l"/>
              </a:tabLst>
            </a:pPr>
            <a:r>
              <a:rPr sz="1700" spc="340" dirty="0">
                <a:latin typeface="Cambria Math"/>
                <a:cs typeface="Cambria Math"/>
              </a:rPr>
              <a:t>𝖣	</a:t>
            </a:r>
            <a:r>
              <a:rPr sz="2350" spc="25" dirty="0">
                <a:latin typeface="Verdana"/>
                <a:cs typeface="Verdana"/>
              </a:rPr>
              <a:t>Geram</a:t>
            </a:r>
            <a:r>
              <a:rPr sz="2350" spc="20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requisições</a:t>
            </a:r>
            <a:r>
              <a:rPr sz="2350" spc="165" dirty="0">
                <a:latin typeface="Verdana"/>
                <a:cs typeface="Verdana"/>
              </a:rPr>
              <a:t> </a:t>
            </a:r>
            <a:r>
              <a:rPr sz="2350" spc="5" dirty="0">
                <a:latin typeface="Verdana"/>
                <a:cs typeface="Verdana"/>
              </a:rPr>
              <a:t>similares</a:t>
            </a:r>
            <a:r>
              <a:rPr sz="2350" spc="9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a</a:t>
            </a:r>
            <a:r>
              <a:rPr sz="2350" spc="40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checkboxes</a:t>
            </a:r>
            <a:r>
              <a:rPr sz="2350" spc="2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e</a:t>
            </a:r>
            <a:r>
              <a:rPr sz="2350" spc="45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radio</a:t>
            </a:r>
            <a:endParaRPr sz="2350">
              <a:latin typeface="Verdana"/>
              <a:cs typeface="Verdana"/>
            </a:endParaRPr>
          </a:p>
          <a:p>
            <a:pPr marL="360045">
              <a:lnSpc>
                <a:spcPts val="2560"/>
              </a:lnSpc>
            </a:pPr>
            <a:r>
              <a:rPr sz="2350" spc="20" dirty="0">
                <a:latin typeface="Verdana"/>
                <a:cs typeface="Verdana"/>
              </a:rPr>
              <a:t>buttons</a:t>
            </a:r>
            <a:endParaRPr sz="2350">
              <a:latin typeface="Verdana"/>
              <a:cs typeface="Verdana"/>
            </a:endParaRPr>
          </a:p>
          <a:p>
            <a:pPr marL="12700">
              <a:lnSpc>
                <a:spcPts val="2770"/>
              </a:lnSpc>
              <a:tabLst>
                <a:tab pos="360045" algn="l"/>
              </a:tabLst>
            </a:pPr>
            <a:r>
              <a:rPr sz="1700" spc="340" dirty="0">
                <a:latin typeface="Cambria Math"/>
                <a:cs typeface="Cambria Math"/>
              </a:rPr>
              <a:t>𝖣	</a:t>
            </a:r>
            <a:r>
              <a:rPr sz="2350" spc="10" dirty="0">
                <a:latin typeface="Verdana"/>
                <a:cs typeface="Verdana"/>
              </a:rPr>
              <a:t>Consistem</a:t>
            </a:r>
            <a:r>
              <a:rPr sz="2350" spc="160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de</a:t>
            </a:r>
            <a:r>
              <a:rPr sz="2350" spc="-1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um</a:t>
            </a:r>
            <a:r>
              <a:rPr sz="2350" spc="100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par</a:t>
            </a:r>
            <a:r>
              <a:rPr sz="2350" spc="20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de</a:t>
            </a:r>
            <a:r>
              <a:rPr sz="2350" spc="-2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elementos</a:t>
            </a:r>
            <a:endParaRPr sz="2350">
              <a:latin typeface="Verdana"/>
              <a:cs typeface="Verdana"/>
            </a:endParaRPr>
          </a:p>
          <a:p>
            <a:pPr marL="753745" indent="-284480">
              <a:lnSpc>
                <a:spcPts val="2345"/>
              </a:lnSpc>
              <a:buSzPct val="60000"/>
              <a:buFont typeface="Tahoma"/>
              <a:buChar char="►"/>
              <a:tabLst>
                <a:tab pos="753745" algn="l"/>
                <a:tab pos="754380" algn="l"/>
              </a:tabLst>
            </a:pPr>
            <a:r>
              <a:rPr sz="2000" b="1" spc="-10" dirty="0">
                <a:solidFill>
                  <a:srgbClr val="FF9191"/>
                </a:solidFill>
                <a:latin typeface="Verdana"/>
                <a:cs typeface="Verdana"/>
              </a:rPr>
              <a:t>&lt;</a:t>
            </a:r>
            <a:r>
              <a:rPr sz="2000" b="1" spc="15" dirty="0">
                <a:solidFill>
                  <a:srgbClr val="FF9191"/>
                </a:solidFill>
                <a:latin typeface="Verdana"/>
                <a:cs typeface="Verdana"/>
              </a:rPr>
              <a:t>S</a:t>
            </a:r>
            <a:r>
              <a:rPr sz="2000" b="1" dirty="0">
                <a:solidFill>
                  <a:srgbClr val="FF9191"/>
                </a:solidFill>
                <a:latin typeface="Verdana"/>
                <a:cs typeface="Verdana"/>
              </a:rPr>
              <a:t>E</a:t>
            </a:r>
            <a:r>
              <a:rPr sz="2000" b="1" spc="15" dirty="0">
                <a:solidFill>
                  <a:srgbClr val="FF9191"/>
                </a:solidFill>
                <a:latin typeface="Verdana"/>
                <a:cs typeface="Verdana"/>
              </a:rPr>
              <a:t>L</a:t>
            </a:r>
            <a:r>
              <a:rPr sz="2000" b="1" dirty="0">
                <a:solidFill>
                  <a:srgbClr val="FF9191"/>
                </a:solidFill>
                <a:latin typeface="Verdana"/>
                <a:cs typeface="Verdana"/>
              </a:rPr>
              <a:t>E</a:t>
            </a:r>
            <a:r>
              <a:rPr sz="2000" b="1" spc="-10" dirty="0">
                <a:solidFill>
                  <a:srgbClr val="FF9191"/>
                </a:solidFill>
                <a:latin typeface="Verdana"/>
                <a:cs typeface="Verdana"/>
              </a:rPr>
              <a:t>C</a:t>
            </a:r>
            <a:r>
              <a:rPr sz="2000" b="1" dirty="0">
                <a:solidFill>
                  <a:srgbClr val="FF9191"/>
                </a:solidFill>
                <a:latin typeface="Verdana"/>
                <a:cs typeface="Verdana"/>
              </a:rPr>
              <a:t>T</a:t>
            </a:r>
            <a:r>
              <a:rPr sz="2000" b="1" spc="15" dirty="0">
                <a:solidFill>
                  <a:srgbClr val="FF9191"/>
                </a:solidFill>
                <a:latin typeface="Verdana"/>
                <a:cs typeface="Verdana"/>
              </a:rPr>
              <a:t>&gt;</a:t>
            </a:r>
            <a:r>
              <a:rPr sz="2000" b="1" spc="-60" dirty="0">
                <a:solidFill>
                  <a:srgbClr val="FF9191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30" dirty="0">
                <a:latin typeface="Verdana"/>
                <a:cs typeface="Verdana"/>
              </a:rPr>
              <a:t>e</a:t>
            </a:r>
            <a:r>
              <a:rPr sz="2000" spc="15" dirty="0">
                <a:latin typeface="Verdana"/>
                <a:cs typeface="Verdana"/>
              </a:rPr>
              <a:t>f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n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n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m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10" dirty="0">
                <a:latin typeface="Verdana"/>
                <a:cs typeface="Verdana"/>
              </a:rPr>
              <a:t>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c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100" dirty="0">
                <a:latin typeface="Verdana"/>
                <a:cs typeface="Verdana"/>
              </a:rPr>
              <a:t>l</a:t>
            </a:r>
            <a:r>
              <a:rPr sz="2000" spc="30" dirty="0">
                <a:latin typeface="Verdana"/>
                <a:cs typeface="Verdana"/>
              </a:rPr>
              <a:t>eç</a:t>
            </a:r>
            <a:r>
              <a:rPr sz="2000" spc="20" dirty="0">
                <a:latin typeface="Verdana"/>
                <a:cs typeface="Verdana"/>
              </a:rPr>
              <a:t>ã</a:t>
            </a:r>
            <a:r>
              <a:rPr sz="2000" spc="10" dirty="0">
                <a:latin typeface="Verdana"/>
                <a:cs typeface="Verdana"/>
              </a:rPr>
              <a:t>o</a:t>
            </a:r>
            <a:endParaRPr sz="2000">
              <a:latin typeface="Verdana"/>
              <a:cs typeface="Verdana"/>
            </a:endParaRPr>
          </a:p>
          <a:p>
            <a:pPr marL="753745" indent="-284480">
              <a:lnSpc>
                <a:spcPts val="2390"/>
              </a:lnSpc>
              <a:buSzPct val="60000"/>
              <a:buFont typeface="Tahoma"/>
              <a:buChar char="►"/>
              <a:tabLst>
                <a:tab pos="753745" algn="l"/>
                <a:tab pos="754380" algn="l"/>
              </a:tabLst>
            </a:pPr>
            <a:r>
              <a:rPr sz="2000" b="1" spc="-10" dirty="0">
                <a:solidFill>
                  <a:srgbClr val="FF9191"/>
                </a:solidFill>
                <a:latin typeface="Verdana"/>
                <a:cs typeface="Verdana"/>
              </a:rPr>
              <a:t>&lt;</a:t>
            </a:r>
            <a:r>
              <a:rPr sz="2000" b="1" spc="25" dirty="0">
                <a:solidFill>
                  <a:srgbClr val="FF9191"/>
                </a:solidFill>
                <a:latin typeface="Verdana"/>
                <a:cs typeface="Verdana"/>
              </a:rPr>
              <a:t>O</a:t>
            </a:r>
            <a:r>
              <a:rPr sz="2000" b="1" spc="40" dirty="0">
                <a:solidFill>
                  <a:srgbClr val="FF9191"/>
                </a:solidFill>
                <a:latin typeface="Verdana"/>
                <a:cs typeface="Verdana"/>
              </a:rPr>
              <a:t>P</a:t>
            </a:r>
            <a:r>
              <a:rPr sz="2000" b="1" dirty="0">
                <a:solidFill>
                  <a:srgbClr val="FF9191"/>
                </a:solidFill>
                <a:latin typeface="Verdana"/>
                <a:cs typeface="Verdana"/>
              </a:rPr>
              <a:t>T</a:t>
            </a:r>
            <a:r>
              <a:rPr sz="2000" b="1" spc="-10" dirty="0">
                <a:solidFill>
                  <a:srgbClr val="FF9191"/>
                </a:solidFill>
                <a:latin typeface="Verdana"/>
                <a:cs typeface="Verdana"/>
              </a:rPr>
              <a:t>I</a:t>
            </a:r>
            <a:r>
              <a:rPr sz="2000" b="1" spc="25" dirty="0">
                <a:solidFill>
                  <a:srgbClr val="FF9191"/>
                </a:solidFill>
                <a:latin typeface="Verdana"/>
                <a:cs typeface="Verdana"/>
              </a:rPr>
              <a:t>O</a:t>
            </a:r>
            <a:r>
              <a:rPr sz="2000" b="1" spc="30" dirty="0">
                <a:solidFill>
                  <a:srgbClr val="FF9191"/>
                </a:solidFill>
                <a:latin typeface="Verdana"/>
                <a:cs typeface="Verdana"/>
              </a:rPr>
              <a:t>N</a:t>
            </a:r>
            <a:r>
              <a:rPr sz="2000" b="1" spc="15" dirty="0">
                <a:solidFill>
                  <a:srgbClr val="FF9191"/>
                </a:solidFill>
                <a:latin typeface="Verdana"/>
                <a:cs typeface="Verdana"/>
              </a:rPr>
              <a:t>&gt;</a:t>
            </a:r>
            <a:r>
              <a:rPr sz="2000" b="1" spc="-125" dirty="0">
                <a:solidFill>
                  <a:srgbClr val="FF9191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10" dirty="0">
                <a:latin typeface="Verdana"/>
                <a:cs typeface="Verdana"/>
              </a:rPr>
              <a:t>f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n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 </a:t>
            </a:r>
            <a:r>
              <a:rPr sz="2000" spc="35" dirty="0">
                <a:latin typeface="Verdana"/>
                <a:cs typeface="Verdana"/>
              </a:rPr>
              <a:t>v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spc="95" dirty="0">
                <a:latin typeface="Verdana"/>
                <a:cs typeface="Verdana"/>
              </a:rPr>
              <a:t>l</a:t>
            </a:r>
            <a:r>
              <a:rPr sz="2000" spc="5" dirty="0">
                <a:latin typeface="Verdana"/>
                <a:cs typeface="Verdana"/>
              </a:rPr>
              <a:t>or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q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rá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en</a:t>
            </a:r>
            <a:r>
              <a:rPr sz="2000" spc="35" dirty="0">
                <a:latin typeface="Verdana"/>
                <a:cs typeface="Verdana"/>
              </a:rPr>
              <a:t>v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10" dirty="0">
                <a:latin typeface="Verdana"/>
                <a:cs typeface="Verdana"/>
              </a:rPr>
              <a:t>o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71" y="3051964"/>
            <a:ext cx="418147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724400"/>
            <a:ext cx="4048125" cy="15811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786875"/>
            <a:ext cx="3046096" cy="17573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001676"/>
            <a:ext cx="224790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68604"/>
            <a:ext cx="55568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0" dirty="0" smtClean="0"/>
              <a:t>Exercício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36575" y="1303083"/>
            <a:ext cx="8006715" cy="41197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565"/>
              </a:lnSpc>
              <a:spcBef>
                <a:spcPts val="125"/>
              </a:spcBef>
              <a:tabLst>
                <a:tab pos="360045" algn="l"/>
              </a:tabLst>
            </a:pPr>
            <a:r>
              <a:rPr lang="pt-BR" sz="2000" dirty="0" smtClean="0">
                <a:latin typeface="Verdana"/>
                <a:cs typeface="Verdana"/>
              </a:rPr>
              <a:t>Utilizando todos os conhecimentos aprendidos até o momento, crie o seguinte código</a:t>
            </a:r>
          </a:p>
          <a:p>
            <a:pPr marL="12700">
              <a:lnSpc>
                <a:spcPts val="2565"/>
              </a:lnSpc>
              <a:spcBef>
                <a:spcPts val="125"/>
              </a:spcBef>
              <a:tabLst>
                <a:tab pos="360045" algn="l"/>
              </a:tabLst>
            </a:pPr>
            <a:endParaRPr lang="pt-BR" sz="2000" dirty="0">
              <a:latin typeface="Verdana"/>
              <a:cs typeface="Verdana"/>
            </a:endParaRPr>
          </a:p>
          <a:p>
            <a:pPr marL="469900" indent="-457200">
              <a:lnSpc>
                <a:spcPts val="2565"/>
              </a:lnSpc>
              <a:spcBef>
                <a:spcPts val="125"/>
              </a:spcBef>
              <a:buAutoNum type="arabicParenR"/>
              <a:tabLst>
                <a:tab pos="360045" algn="l"/>
              </a:tabLst>
            </a:pPr>
            <a:r>
              <a:rPr lang="pt-BR" sz="2000" dirty="0" smtClean="0">
                <a:latin typeface="Verdana"/>
                <a:cs typeface="Verdana"/>
              </a:rPr>
              <a:t>Crie um formulário de Envio de Contato em um Container</a:t>
            </a:r>
          </a:p>
          <a:p>
            <a:pPr marL="469900" indent="-457200">
              <a:lnSpc>
                <a:spcPts val="2565"/>
              </a:lnSpc>
              <a:spcBef>
                <a:spcPts val="125"/>
              </a:spcBef>
              <a:buAutoNum type="arabicParenR"/>
              <a:tabLst>
                <a:tab pos="360045" algn="l"/>
              </a:tabLst>
            </a:pPr>
            <a:r>
              <a:rPr lang="pt-BR" sz="2000" dirty="0" smtClean="0">
                <a:latin typeface="Verdana"/>
                <a:cs typeface="Verdana"/>
              </a:rPr>
              <a:t>Crie uma lista de solicitação de documentação de usuário</a:t>
            </a:r>
          </a:p>
          <a:p>
            <a:pPr marL="469900" indent="-457200">
              <a:lnSpc>
                <a:spcPts val="2565"/>
              </a:lnSpc>
              <a:spcBef>
                <a:spcPts val="125"/>
              </a:spcBef>
              <a:buAutoNum type="arabicParenR"/>
              <a:tabLst>
                <a:tab pos="360045" algn="l"/>
              </a:tabLst>
            </a:pPr>
            <a:r>
              <a:rPr lang="pt-BR" sz="2000" dirty="0" smtClean="0">
                <a:latin typeface="Verdana"/>
                <a:cs typeface="Verdana"/>
              </a:rPr>
              <a:t>Crie os botões de Limpar e Enviar</a:t>
            </a:r>
          </a:p>
          <a:p>
            <a:pPr marL="469900" indent="-457200">
              <a:lnSpc>
                <a:spcPts val="2565"/>
              </a:lnSpc>
              <a:spcBef>
                <a:spcPts val="125"/>
              </a:spcBef>
              <a:buAutoNum type="arabicParenR"/>
              <a:tabLst>
                <a:tab pos="360045" algn="l"/>
              </a:tabLst>
            </a:pPr>
            <a:r>
              <a:rPr lang="pt-BR" sz="2000" dirty="0" smtClean="0">
                <a:latin typeface="Verdana"/>
                <a:cs typeface="Verdana"/>
              </a:rPr>
              <a:t>Crie uma caixa de reclamações ou sugestões do usuário</a:t>
            </a:r>
          </a:p>
          <a:p>
            <a:pPr marL="469900" indent="-457200">
              <a:lnSpc>
                <a:spcPts val="2565"/>
              </a:lnSpc>
              <a:spcBef>
                <a:spcPts val="125"/>
              </a:spcBef>
              <a:buAutoNum type="arabicParenR"/>
              <a:tabLst>
                <a:tab pos="360045" algn="l"/>
              </a:tabLst>
            </a:pPr>
            <a:r>
              <a:rPr lang="pt-BR" sz="2000" dirty="0" smtClean="0">
                <a:latin typeface="Verdana"/>
                <a:cs typeface="Verdana"/>
              </a:rPr>
              <a:t>Crie uma lista de cardápio onde o usuário monte a sua refeição. </a:t>
            </a:r>
          </a:p>
          <a:p>
            <a:pPr marL="12700">
              <a:lnSpc>
                <a:spcPts val="2565"/>
              </a:lnSpc>
              <a:spcBef>
                <a:spcPts val="125"/>
              </a:spcBef>
              <a:tabLst>
                <a:tab pos="360045" algn="l"/>
              </a:tabLst>
            </a:pPr>
            <a:r>
              <a:rPr lang="pt-BR" sz="2000" dirty="0" smtClean="0">
                <a:latin typeface="Verdana"/>
                <a:cs typeface="Verdana"/>
              </a:rPr>
              <a:t>OBS: Cada lista acima deve se inserida em um Container diferente. Cada uma deve ter seu título e sua recomendação. </a:t>
            </a:r>
            <a:endParaRPr lang="pt-BR" sz="2000" dirty="0">
              <a:latin typeface="Verdana"/>
              <a:cs typeface="Verdana"/>
            </a:endParaRPr>
          </a:p>
          <a:p>
            <a:pPr marL="12700">
              <a:lnSpc>
                <a:spcPts val="2565"/>
              </a:lnSpc>
              <a:spcBef>
                <a:spcPts val="125"/>
              </a:spcBef>
              <a:tabLst>
                <a:tab pos="360045" algn="l"/>
              </a:tabLst>
            </a:pP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7194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68604"/>
            <a:ext cx="57124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Formulários</a:t>
            </a:r>
            <a:r>
              <a:rPr spc="-60" dirty="0"/>
              <a:t> </a:t>
            </a: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62290"/>
            <a:ext cx="7546975" cy="17157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60045" marR="5080" indent="-347980">
              <a:lnSpc>
                <a:spcPts val="2310"/>
              </a:lnSpc>
              <a:spcBef>
                <a:spcPts val="630"/>
              </a:spcBef>
              <a:tabLst>
                <a:tab pos="360045" algn="l"/>
              </a:tabLst>
            </a:pPr>
            <a:r>
              <a:rPr sz="1700" spc="340" dirty="0">
                <a:latin typeface="Cambria Math"/>
                <a:cs typeface="Cambria Math"/>
              </a:rPr>
              <a:t>𝖣	</a:t>
            </a:r>
            <a:r>
              <a:rPr sz="2350" spc="15" dirty="0">
                <a:latin typeface="Verdana"/>
                <a:cs typeface="Verdana"/>
              </a:rPr>
              <a:t>Todo</a:t>
            </a:r>
            <a:r>
              <a:rPr sz="2350" spc="95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formulário</a:t>
            </a:r>
            <a:r>
              <a:rPr sz="2350" spc="90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em</a:t>
            </a:r>
            <a:r>
              <a:rPr sz="2350" spc="10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HTML</a:t>
            </a:r>
            <a:r>
              <a:rPr sz="2350" spc="7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é</a:t>
            </a:r>
            <a:r>
              <a:rPr sz="2350" spc="-15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construído</a:t>
            </a:r>
            <a:r>
              <a:rPr sz="2350" spc="17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usando </a:t>
            </a:r>
            <a:r>
              <a:rPr sz="2350" spc="-81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elementos</a:t>
            </a:r>
            <a:r>
              <a:rPr sz="2350" spc="8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dentro</a:t>
            </a:r>
            <a:r>
              <a:rPr sz="2350" spc="30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de</a:t>
            </a:r>
            <a:r>
              <a:rPr sz="2350" spc="50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um</a:t>
            </a:r>
            <a:r>
              <a:rPr sz="2350" spc="30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bloco</a:t>
            </a:r>
            <a:r>
              <a:rPr sz="2350" spc="100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&lt;FORM&gt;</a:t>
            </a:r>
            <a:endParaRPr sz="2350">
              <a:latin typeface="Verdana"/>
              <a:cs typeface="Verdana"/>
            </a:endParaRPr>
          </a:p>
          <a:p>
            <a:pPr marL="360045" marR="80645" indent="-347980">
              <a:lnSpc>
                <a:spcPts val="2310"/>
              </a:lnSpc>
              <a:spcBef>
                <a:spcPts val="1220"/>
              </a:spcBef>
              <a:tabLst>
                <a:tab pos="360045" algn="l"/>
              </a:tabLst>
            </a:pPr>
            <a:r>
              <a:rPr sz="1700" spc="340" dirty="0">
                <a:latin typeface="Cambria Math"/>
                <a:cs typeface="Cambria Math"/>
              </a:rPr>
              <a:t>𝖣	</a:t>
            </a:r>
            <a:r>
              <a:rPr sz="2350" spc="20" dirty="0">
                <a:latin typeface="Verdana"/>
                <a:cs typeface="Verdana"/>
              </a:rPr>
              <a:t>O</a:t>
            </a:r>
            <a:r>
              <a:rPr sz="2350" spc="25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bloco</a:t>
            </a:r>
            <a:r>
              <a:rPr sz="2350" spc="9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&lt;FORM&gt;</a:t>
            </a:r>
            <a:r>
              <a:rPr sz="2350" spc="100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define</a:t>
            </a:r>
            <a:r>
              <a:rPr sz="2350" spc="-2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a</a:t>
            </a:r>
            <a:r>
              <a:rPr sz="2350" spc="35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URL</a:t>
            </a:r>
            <a:r>
              <a:rPr sz="2350" spc="75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que</a:t>
            </a:r>
            <a:r>
              <a:rPr sz="2350" spc="5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receberá</a:t>
            </a:r>
            <a:r>
              <a:rPr sz="2350" spc="3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o </a:t>
            </a:r>
            <a:r>
              <a:rPr sz="2350" spc="-810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formulário</a:t>
            </a:r>
            <a:r>
              <a:rPr sz="2350" spc="16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e</a:t>
            </a:r>
            <a:r>
              <a:rPr sz="2350" spc="-15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pode</a:t>
            </a:r>
            <a:r>
              <a:rPr sz="2350" spc="5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definir </a:t>
            </a:r>
            <a:r>
              <a:rPr sz="2350" spc="20" dirty="0">
                <a:latin typeface="Verdana"/>
                <a:cs typeface="Verdana"/>
              </a:rPr>
              <a:t>também</a:t>
            </a:r>
            <a:r>
              <a:rPr sz="2350" spc="2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o</a:t>
            </a:r>
            <a:r>
              <a:rPr sz="2350" spc="100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método </a:t>
            </a:r>
            <a:r>
              <a:rPr sz="2350" spc="2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usado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079" y="3686238"/>
            <a:ext cx="6661784" cy="19062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95910" marR="5080" indent="-283845">
              <a:lnSpc>
                <a:spcPct val="98800"/>
              </a:lnSpc>
              <a:spcBef>
                <a:spcPts val="155"/>
              </a:spcBef>
            </a:pPr>
            <a:r>
              <a:rPr sz="1550" b="1" spc="20" dirty="0">
                <a:latin typeface="Verdana"/>
                <a:cs typeface="Verdana"/>
              </a:rPr>
              <a:t>&lt;FORM</a:t>
            </a:r>
            <a:r>
              <a:rPr sz="1550" b="1" spc="125" dirty="0">
                <a:latin typeface="Verdana"/>
                <a:cs typeface="Verdana"/>
              </a:rPr>
              <a:t> </a:t>
            </a:r>
            <a:r>
              <a:rPr sz="1550" b="1" spc="25" dirty="0">
                <a:latin typeface="Verdana"/>
                <a:cs typeface="Verdana"/>
              </a:rPr>
              <a:t>ACTION="URL</a:t>
            </a:r>
            <a:r>
              <a:rPr sz="1550" b="1" spc="40" dirty="0">
                <a:latin typeface="Verdana"/>
                <a:cs typeface="Verdana"/>
              </a:rPr>
              <a:t> </a:t>
            </a:r>
            <a:r>
              <a:rPr sz="1550" b="1" spc="20" dirty="0">
                <a:latin typeface="Verdana"/>
                <a:cs typeface="Verdana"/>
              </a:rPr>
              <a:t>para</a:t>
            </a:r>
            <a:r>
              <a:rPr sz="1550" b="1" spc="140" dirty="0">
                <a:latin typeface="Verdana"/>
                <a:cs typeface="Verdana"/>
              </a:rPr>
              <a:t> </a:t>
            </a:r>
            <a:r>
              <a:rPr sz="1550" b="1" spc="20" dirty="0">
                <a:latin typeface="Verdana"/>
                <a:cs typeface="Verdana"/>
              </a:rPr>
              <a:t>onde</a:t>
            </a:r>
            <a:r>
              <a:rPr sz="1550" b="1" spc="70" dirty="0">
                <a:latin typeface="Verdana"/>
                <a:cs typeface="Verdana"/>
              </a:rPr>
              <a:t> </a:t>
            </a:r>
            <a:r>
              <a:rPr sz="1550" b="1" spc="30" dirty="0">
                <a:latin typeface="Verdana"/>
                <a:cs typeface="Verdana"/>
              </a:rPr>
              <a:t>serão</a:t>
            </a:r>
            <a:r>
              <a:rPr sz="1550" b="1" spc="35" dirty="0">
                <a:latin typeface="Verdana"/>
                <a:cs typeface="Verdana"/>
              </a:rPr>
              <a:t> </a:t>
            </a:r>
            <a:r>
              <a:rPr sz="1550" b="1" spc="25" dirty="0">
                <a:latin typeface="Verdana"/>
                <a:cs typeface="Verdana"/>
              </a:rPr>
              <a:t>enviado</a:t>
            </a:r>
            <a:r>
              <a:rPr sz="1550" b="1" spc="40" dirty="0">
                <a:latin typeface="Verdana"/>
                <a:cs typeface="Verdana"/>
              </a:rPr>
              <a:t> </a:t>
            </a:r>
            <a:r>
              <a:rPr sz="1550" b="1" spc="15" dirty="0">
                <a:latin typeface="Verdana"/>
                <a:cs typeface="Verdana"/>
              </a:rPr>
              <a:t>os</a:t>
            </a:r>
            <a:r>
              <a:rPr sz="1550" b="1" spc="40" dirty="0">
                <a:latin typeface="Verdana"/>
                <a:cs typeface="Verdana"/>
              </a:rPr>
              <a:t> </a:t>
            </a:r>
            <a:r>
              <a:rPr sz="1550" b="1" spc="10" dirty="0">
                <a:latin typeface="Verdana"/>
                <a:cs typeface="Verdana"/>
              </a:rPr>
              <a:t>dados" </a:t>
            </a:r>
            <a:r>
              <a:rPr sz="1550" b="1" spc="-515" dirty="0">
                <a:latin typeface="Verdana"/>
                <a:cs typeface="Verdana"/>
              </a:rPr>
              <a:t> </a:t>
            </a:r>
            <a:r>
              <a:rPr sz="1550" b="1" spc="20" dirty="0">
                <a:latin typeface="Verdana"/>
                <a:cs typeface="Verdana"/>
              </a:rPr>
              <a:t>METHOD="método</a:t>
            </a:r>
            <a:r>
              <a:rPr sz="1550" b="1" spc="25" dirty="0">
                <a:latin typeface="Verdana"/>
                <a:cs typeface="Verdana"/>
              </a:rPr>
              <a:t> </a:t>
            </a:r>
            <a:r>
              <a:rPr sz="1550" b="1" spc="15" dirty="0">
                <a:latin typeface="Verdana"/>
                <a:cs typeface="Verdana"/>
              </a:rPr>
              <a:t>HTTP </a:t>
            </a:r>
            <a:r>
              <a:rPr sz="1550" b="1" spc="10" dirty="0">
                <a:latin typeface="Verdana"/>
                <a:cs typeface="Verdana"/>
              </a:rPr>
              <a:t>(pode </a:t>
            </a:r>
            <a:r>
              <a:rPr sz="1550" b="1" spc="25" dirty="0">
                <a:latin typeface="Verdana"/>
                <a:cs typeface="Verdana"/>
              </a:rPr>
              <a:t>ser GET </a:t>
            </a:r>
            <a:r>
              <a:rPr sz="1550" b="1" spc="20" dirty="0">
                <a:latin typeface="Verdana"/>
                <a:cs typeface="Verdana"/>
              </a:rPr>
              <a:t>ou </a:t>
            </a:r>
            <a:r>
              <a:rPr sz="1550" b="1" spc="30" dirty="0">
                <a:latin typeface="Verdana"/>
                <a:cs typeface="Verdana"/>
              </a:rPr>
              <a:t>POST)" </a:t>
            </a:r>
            <a:r>
              <a:rPr sz="1550" b="1" spc="35" dirty="0">
                <a:latin typeface="Verdana"/>
                <a:cs typeface="Verdana"/>
              </a:rPr>
              <a:t> </a:t>
            </a:r>
            <a:r>
              <a:rPr sz="1550" b="1" spc="20" dirty="0">
                <a:latin typeface="Verdana"/>
                <a:cs typeface="Verdana"/>
              </a:rPr>
              <a:t>ENCTYPE="formato</a:t>
            </a:r>
            <a:r>
              <a:rPr sz="1550" b="1" spc="170" dirty="0">
                <a:latin typeface="Verdana"/>
                <a:cs typeface="Verdana"/>
              </a:rPr>
              <a:t> </a:t>
            </a:r>
            <a:r>
              <a:rPr sz="1550" b="1" spc="5" dirty="0">
                <a:latin typeface="Verdana"/>
                <a:cs typeface="Verdana"/>
              </a:rPr>
              <a:t>de</a:t>
            </a:r>
            <a:r>
              <a:rPr sz="1550" b="1" spc="70" dirty="0">
                <a:latin typeface="Verdana"/>
                <a:cs typeface="Verdana"/>
              </a:rPr>
              <a:t> </a:t>
            </a:r>
            <a:r>
              <a:rPr sz="1550" b="1" spc="20" dirty="0">
                <a:latin typeface="Verdana"/>
                <a:cs typeface="Verdana"/>
              </a:rPr>
              <a:t>codificação"</a:t>
            </a:r>
            <a:endParaRPr sz="1550" dirty="0">
              <a:latin typeface="Verdana"/>
              <a:cs typeface="Verdana"/>
            </a:endParaRPr>
          </a:p>
          <a:p>
            <a:pPr marL="295910">
              <a:lnSpc>
                <a:spcPts val="1830"/>
              </a:lnSpc>
              <a:spcBef>
                <a:spcPts val="15"/>
              </a:spcBef>
            </a:pPr>
            <a:r>
              <a:rPr sz="1550" b="1" spc="20" dirty="0">
                <a:latin typeface="Verdana"/>
                <a:cs typeface="Verdana"/>
              </a:rPr>
              <a:t>TARGET="nome</a:t>
            </a:r>
            <a:r>
              <a:rPr sz="1550" b="1" spc="140" dirty="0">
                <a:latin typeface="Verdana"/>
                <a:cs typeface="Verdana"/>
              </a:rPr>
              <a:t> </a:t>
            </a:r>
            <a:r>
              <a:rPr sz="1550" b="1" spc="10" dirty="0">
                <a:latin typeface="Verdana"/>
                <a:cs typeface="Verdana"/>
              </a:rPr>
              <a:t>da</a:t>
            </a:r>
            <a:r>
              <a:rPr sz="1550" b="1" spc="65" dirty="0">
                <a:latin typeface="Verdana"/>
                <a:cs typeface="Verdana"/>
              </a:rPr>
              <a:t> </a:t>
            </a:r>
            <a:r>
              <a:rPr sz="1550" b="1" spc="35" dirty="0">
                <a:latin typeface="Verdana"/>
                <a:cs typeface="Verdana"/>
              </a:rPr>
              <a:t>janela</a:t>
            </a:r>
            <a:r>
              <a:rPr sz="1550" b="1" spc="-5" dirty="0">
                <a:latin typeface="Verdana"/>
                <a:cs typeface="Verdana"/>
              </a:rPr>
              <a:t> </a:t>
            </a:r>
            <a:r>
              <a:rPr sz="1550" b="1" spc="20" dirty="0">
                <a:latin typeface="Verdana"/>
                <a:cs typeface="Verdana"/>
              </a:rPr>
              <a:t>que</a:t>
            </a:r>
            <a:r>
              <a:rPr sz="1550" b="1" spc="70" dirty="0">
                <a:latin typeface="Verdana"/>
                <a:cs typeface="Verdana"/>
              </a:rPr>
              <a:t> </a:t>
            </a:r>
            <a:r>
              <a:rPr sz="1550" b="1" spc="15" dirty="0">
                <a:latin typeface="Verdana"/>
                <a:cs typeface="Verdana"/>
              </a:rPr>
              <a:t>mostrará</a:t>
            </a:r>
            <a:r>
              <a:rPr sz="1550" b="1" spc="140" dirty="0">
                <a:latin typeface="Verdana"/>
                <a:cs typeface="Verdana"/>
              </a:rPr>
              <a:t> </a:t>
            </a:r>
            <a:r>
              <a:rPr sz="1550" b="1" spc="20" dirty="0">
                <a:latin typeface="Verdana"/>
                <a:cs typeface="Verdana"/>
              </a:rPr>
              <a:t>a</a:t>
            </a:r>
            <a:r>
              <a:rPr sz="1550" b="1" dirty="0">
                <a:latin typeface="Verdana"/>
                <a:cs typeface="Verdana"/>
              </a:rPr>
              <a:t> </a:t>
            </a:r>
            <a:r>
              <a:rPr sz="1550" b="1" spc="20" dirty="0">
                <a:latin typeface="Verdana"/>
                <a:cs typeface="Verdana"/>
              </a:rPr>
              <a:t>resposta"</a:t>
            </a:r>
            <a:r>
              <a:rPr sz="1550" b="1" spc="120" dirty="0">
                <a:latin typeface="Verdana"/>
                <a:cs typeface="Verdana"/>
              </a:rPr>
              <a:t> </a:t>
            </a:r>
            <a:r>
              <a:rPr sz="1550" b="1" spc="30" dirty="0">
                <a:latin typeface="Verdana"/>
                <a:cs typeface="Verdana"/>
              </a:rPr>
              <a:t>&gt;</a:t>
            </a:r>
            <a:endParaRPr sz="1550" dirty="0">
              <a:latin typeface="Verdana"/>
              <a:cs typeface="Verdana"/>
            </a:endParaRPr>
          </a:p>
          <a:p>
            <a:pPr marL="469900">
              <a:lnSpc>
                <a:spcPts val="1830"/>
              </a:lnSpc>
            </a:pPr>
            <a:r>
              <a:rPr sz="1550" b="1" i="1" spc="10" dirty="0">
                <a:latin typeface="Verdana"/>
                <a:cs typeface="Verdana"/>
              </a:rPr>
              <a:t>...</a:t>
            </a:r>
            <a:r>
              <a:rPr sz="1550" b="1" i="1" spc="35" dirty="0">
                <a:latin typeface="Verdana"/>
                <a:cs typeface="Verdana"/>
              </a:rPr>
              <a:t> </a:t>
            </a:r>
            <a:r>
              <a:rPr sz="1550" b="1" i="1" spc="10" dirty="0">
                <a:latin typeface="Verdana"/>
                <a:cs typeface="Verdana"/>
              </a:rPr>
              <a:t>corpo</a:t>
            </a:r>
            <a:r>
              <a:rPr sz="1550" b="1" i="1" spc="95" dirty="0">
                <a:latin typeface="Verdana"/>
                <a:cs typeface="Verdana"/>
              </a:rPr>
              <a:t> </a:t>
            </a:r>
            <a:r>
              <a:rPr sz="1550" b="1" i="1" spc="10" dirty="0">
                <a:latin typeface="Verdana"/>
                <a:cs typeface="Verdana"/>
              </a:rPr>
              <a:t>do</a:t>
            </a:r>
            <a:r>
              <a:rPr sz="1550" b="1" i="1" spc="25" dirty="0">
                <a:latin typeface="Verdana"/>
                <a:cs typeface="Verdana"/>
              </a:rPr>
              <a:t> </a:t>
            </a:r>
            <a:r>
              <a:rPr sz="1550" b="1" i="1" spc="20" dirty="0">
                <a:latin typeface="Verdana"/>
                <a:cs typeface="Verdana"/>
              </a:rPr>
              <a:t>formulário</a:t>
            </a:r>
            <a:endParaRPr sz="1550" dirty="0">
              <a:latin typeface="Verdana"/>
              <a:cs typeface="Verdana"/>
            </a:endParaRPr>
          </a:p>
          <a:p>
            <a:pPr marL="469900">
              <a:lnSpc>
                <a:spcPts val="1830"/>
              </a:lnSpc>
              <a:spcBef>
                <a:spcPts val="15"/>
              </a:spcBef>
            </a:pPr>
            <a:r>
              <a:rPr sz="1550" b="1" i="1" spc="20" dirty="0">
                <a:latin typeface="Verdana"/>
                <a:cs typeface="Verdana"/>
              </a:rPr>
              <a:t>(permite</a:t>
            </a:r>
            <a:r>
              <a:rPr sz="1550" b="1" i="1" spc="60" dirty="0">
                <a:latin typeface="Verdana"/>
                <a:cs typeface="Verdana"/>
              </a:rPr>
              <a:t> </a:t>
            </a:r>
            <a:r>
              <a:rPr sz="1550" b="1" i="1" spc="25" dirty="0">
                <a:latin typeface="Verdana"/>
                <a:cs typeface="Verdana"/>
              </a:rPr>
              <a:t>qualquer</a:t>
            </a:r>
            <a:r>
              <a:rPr sz="1550" b="1" i="1" spc="45" dirty="0">
                <a:latin typeface="Verdana"/>
                <a:cs typeface="Verdana"/>
              </a:rPr>
              <a:t> </a:t>
            </a:r>
            <a:r>
              <a:rPr sz="1550" b="1" i="1" spc="20" dirty="0">
                <a:latin typeface="Verdana"/>
                <a:cs typeface="Verdana"/>
              </a:rPr>
              <a:t>coisa</a:t>
            </a:r>
            <a:r>
              <a:rPr sz="1550" b="1" i="1" spc="60" dirty="0">
                <a:latin typeface="Verdana"/>
                <a:cs typeface="Verdana"/>
              </a:rPr>
              <a:t> </a:t>
            </a:r>
            <a:r>
              <a:rPr sz="1550" b="1" i="1" spc="20" dirty="0">
                <a:latin typeface="Verdana"/>
                <a:cs typeface="Verdana"/>
              </a:rPr>
              <a:t>permitida</a:t>
            </a:r>
            <a:r>
              <a:rPr sz="1550" b="1" i="1" spc="60" dirty="0">
                <a:latin typeface="Verdana"/>
                <a:cs typeface="Verdana"/>
              </a:rPr>
              <a:t> </a:t>
            </a:r>
            <a:r>
              <a:rPr sz="1550" b="1" i="1" spc="40" dirty="0">
                <a:latin typeface="Verdana"/>
                <a:cs typeface="Verdana"/>
              </a:rPr>
              <a:t>em</a:t>
            </a:r>
            <a:r>
              <a:rPr sz="1550" b="1" i="1" spc="20" dirty="0">
                <a:latin typeface="Verdana"/>
                <a:cs typeface="Verdana"/>
              </a:rPr>
              <a:t> &lt;BODY&gt;)</a:t>
            </a:r>
            <a:endParaRPr sz="1550" dirty="0">
              <a:latin typeface="Verdana"/>
              <a:cs typeface="Verdana"/>
            </a:endParaRPr>
          </a:p>
          <a:p>
            <a:pPr marL="469900">
              <a:lnSpc>
                <a:spcPts val="1830"/>
              </a:lnSpc>
            </a:pPr>
            <a:r>
              <a:rPr sz="1550" b="1" i="1" spc="10" dirty="0">
                <a:latin typeface="Verdana"/>
                <a:cs typeface="Verdana"/>
              </a:rPr>
              <a:t>...</a:t>
            </a:r>
            <a:endParaRPr sz="15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b="1" spc="20" dirty="0">
                <a:latin typeface="Verdana"/>
                <a:cs typeface="Verdana"/>
              </a:rPr>
              <a:t>&lt;/FORM&gt;</a:t>
            </a:r>
            <a:endParaRPr sz="15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68604"/>
            <a:ext cx="6027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Formulários</a:t>
            </a:r>
            <a:r>
              <a:rPr spc="-40" dirty="0"/>
              <a:t> </a:t>
            </a:r>
            <a:r>
              <a:rPr spc="-5" dirty="0"/>
              <a:t>e</a:t>
            </a:r>
            <a:r>
              <a:rPr spc="-10" dirty="0"/>
              <a:t> </a:t>
            </a:r>
            <a:r>
              <a:rPr spc="-5" dirty="0"/>
              <a:t>links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4034" y="1476082"/>
            <a:ext cx="8075930" cy="334129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95"/>
              </a:spcBef>
              <a:tabLst>
                <a:tab pos="362585" algn="l"/>
              </a:tabLst>
            </a:pPr>
            <a:r>
              <a:rPr sz="1700" spc="340" dirty="0">
                <a:latin typeface="Cambria Math"/>
                <a:cs typeface="Cambria Math"/>
              </a:rPr>
              <a:t>	</a:t>
            </a:r>
            <a:r>
              <a:rPr spc="10" dirty="0"/>
              <a:t>Formulários</a:t>
            </a:r>
            <a:r>
              <a:rPr spc="140" dirty="0"/>
              <a:t> </a:t>
            </a:r>
            <a:r>
              <a:rPr spc="10" dirty="0"/>
              <a:t>são</a:t>
            </a:r>
            <a:r>
              <a:rPr spc="90" dirty="0"/>
              <a:t> </a:t>
            </a:r>
            <a:r>
              <a:rPr spc="5" dirty="0"/>
              <a:t>similares</a:t>
            </a:r>
            <a:r>
              <a:rPr spc="80" dirty="0"/>
              <a:t> </a:t>
            </a:r>
            <a:r>
              <a:rPr spc="15" dirty="0"/>
              <a:t>a</a:t>
            </a:r>
            <a:r>
              <a:rPr spc="25" dirty="0"/>
              <a:t> </a:t>
            </a:r>
            <a:r>
              <a:rPr spc="10" dirty="0"/>
              <a:t>links.</a:t>
            </a:r>
            <a:endParaRPr sz="1700" dirty="0">
              <a:latin typeface="Cambria Math"/>
              <a:cs typeface="Cambria Math"/>
            </a:endParaRPr>
          </a:p>
          <a:p>
            <a:pPr marL="15240">
              <a:lnSpc>
                <a:spcPts val="2705"/>
              </a:lnSpc>
              <a:spcBef>
                <a:spcPts val="1000"/>
              </a:spcBef>
              <a:tabLst>
                <a:tab pos="362585" algn="l"/>
              </a:tabLst>
            </a:pPr>
            <a:r>
              <a:rPr sz="1700" spc="340" dirty="0">
                <a:latin typeface="Cambria Math"/>
                <a:cs typeface="Cambria Math"/>
              </a:rPr>
              <a:t>	</a:t>
            </a:r>
            <a:r>
              <a:rPr spc="15" dirty="0"/>
              <a:t>Um</a:t>
            </a:r>
            <a:r>
              <a:rPr spc="100" dirty="0"/>
              <a:t> </a:t>
            </a:r>
            <a:r>
              <a:rPr spc="25" dirty="0"/>
              <a:t>par </a:t>
            </a:r>
            <a:r>
              <a:rPr spc="15" dirty="0"/>
              <a:t>formulário-botão</a:t>
            </a:r>
            <a:r>
              <a:rPr spc="185" dirty="0"/>
              <a:t> </a:t>
            </a:r>
            <a:r>
              <a:rPr spc="20" dirty="0"/>
              <a:t>tem</a:t>
            </a:r>
            <a:r>
              <a:rPr spc="30" dirty="0"/>
              <a:t> </a:t>
            </a:r>
            <a:r>
              <a:rPr spc="15" dirty="0"/>
              <a:t>o</a:t>
            </a:r>
            <a:r>
              <a:rPr spc="40" dirty="0"/>
              <a:t> </a:t>
            </a:r>
            <a:r>
              <a:rPr spc="15" dirty="0"/>
              <a:t>mesmo</a:t>
            </a:r>
            <a:r>
              <a:rPr spc="180" dirty="0"/>
              <a:t> </a:t>
            </a:r>
            <a:r>
              <a:rPr spc="15" dirty="0"/>
              <a:t>efeito</a:t>
            </a:r>
            <a:r>
              <a:rPr spc="35" dirty="0"/>
              <a:t> </a:t>
            </a:r>
            <a:r>
              <a:rPr spc="25" dirty="0"/>
              <a:t>que</a:t>
            </a:r>
            <a:endParaRPr sz="1700" dirty="0">
              <a:latin typeface="Cambria Math"/>
              <a:cs typeface="Cambria Math"/>
            </a:endParaRPr>
          </a:p>
          <a:p>
            <a:pPr marL="362585">
              <a:lnSpc>
                <a:spcPts val="2705"/>
              </a:lnSpc>
            </a:pPr>
            <a:r>
              <a:rPr spc="20" dirty="0"/>
              <a:t>um </a:t>
            </a:r>
            <a:r>
              <a:rPr spc="5" dirty="0"/>
              <a:t>link</a:t>
            </a:r>
            <a:r>
              <a:rPr spc="120" dirty="0"/>
              <a:t> </a:t>
            </a:r>
            <a:r>
              <a:rPr spc="10" dirty="0"/>
              <a:t>criado</a:t>
            </a:r>
            <a:r>
              <a:rPr spc="25" dirty="0"/>
              <a:t> </a:t>
            </a:r>
            <a:r>
              <a:rPr spc="15" dirty="0"/>
              <a:t>com</a:t>
            </a:r>
            <a:r>
              <a:rPr spc="80" dirty="0"/>
              <a:t> </a:t>
            </a:r>
            <a:r>
              <a:rPr spc="20" dirty="0"/>
              <a:t>&lt;A</a:t>
            </a:r>
            <a:r>
              <a:rPr spc="55" dirty="0"/>
              <a:t> </a:t>
            </a:r>
            <a:r>
              <a:rPr spc="20" dirty="0"/>
              <a:t>HREF&gt;</a:t>
            </a:r>
          </a:p>
          <a:p>
            <a:pPr marL="756285" indent="-284480">
              <a:lnSpc>
                <a:spcPct val="100000"/>
              </a:lnSpc>
              <a:spcBef>
                <a:spcPts val="775"/>
              </a:spcBef>
              <a:buSzPct val="60000"/>
              <a:buFont typeface="Tahoma"/>
              <a:buChar char="►"/>
              <a:tabLst>
                <a:tab pos="756285" algn="l"/>
                <a:tab pos="756920" algn="l"/>
              </a:tabLst>
            </a:pPr>
            <a:r>
              <a:rPr sz="2000" spc="10" dirty="0"/>
              <a:t>O </a:t>
            </a:r>
            <a:r>
              <a:rPr sz="2000" spc="35" dirty="0"/>
              <a:t>link</a:t>
            </a:r>
            <a:r>
              <a:rPr sz="2000" spc="-170" dirty="0"/>
              <a:t> </a:t>
            </a:r>
            <a:r>
              <a:rPr sz="2000" spc="15" dirty="0"/>
              <a:t>está</a:t>
            </a:r>
            <a:r>
              <a:rPr sz="2000" spc="-120" dirty="0"/>
              <a:t> </a:t>
            </a:r>
            <a:r>
              <a:rPr sz="2000" spc="15" dirty="0"/>
              <a:t>no</a:t>
            </a:r>
            <a:r>
              <a:rPr sz="2000" spc="-50" dirty="0"/>
              <a:t> </a:t>
            </a:r>
            <a:r>
              <a:rPr sz="2000" spc="20" dirty="0"/>
              <a:t>formulário</a:t>
            </a:r>
            <a:r>
              <a:rPr sz="2000" spc="-270" dirty="0"/>
              <a:t> </a:t>
            </a:r>
            <a:r>
              <a:rPr sz="2000" spc="10" dirty="0"/>
              <a:t>e</a:t>
            </a:r>
            <a:r>
              <a:rPr sz="2000" spc="-35" dirty="0"/>
              <a:t> </a:t>
            </a:r>
            <a:r>
              <a:rPr sz="2000" spc="10" dirty="0"/>
              <a:t>o</a:t>
            </a:r>
            <a:r>
              <a:rPr sz="2000" spc="20" dirty="0"/>
              <a:t> evento</a:t>
            </a:r>
            <a:r>
              <a:rPr sz="2000" spc="-130" dirty="0"/>
              <a:t> </a:t>
            </a:r>
            <a:r>
              <a:rPr sz="2000" spc="15" dirty="0"/>
              <a:t>no</a:t>
            </a:r>
            <a:r>
              <a:rPr sz="2000" spc="-55" dirty="0"/>
              <a:t> </a:t>
            </a:r>
            <a:r>
              <a:rPr sz="2000" spc="5" dirty="0"/>
              <a:t>botão</a:t>
            </a:r>
            <a:endParaRPr sz="2000" dirty="0"/>
          </a:p>
          <a:p>
            <a:pPr marL="15240">
              <a:lnSpc>
                <a:spcPct val="100000"/>
              </a:lnSpc>
              <a:spcBef>
                <a:spcPts val="925"/>
              </a:spcBef>
              <a:tabLst>
                <a:tab pos="362585" algn="l"/>
              </a:tabLst>
            </a:pPr>
            <a:r>
              <a:rPr sz="1700" spc="340" dirty="0">
                <a:latin typeface="Cambria Math"/>
                <a:cs typeface="Cambria Math"/>
              </a:rPr>
              <a:t>	</a:t>
            </a:r>
            <a:r>
              <a:rPr spc="20" dirty="0"/>
              <a:t>O</a:t>
            </a:r>
            <a:r>
              <a:rPr spc="-25" dirty="0"/>
              <a:t> </a:t>
            </a:r>
            <a:r>
              <a:rPr spc="10" dirty="0" err="1" smtClean="0"/>
              <a:t>bloco</a:t>
            </a:r>
            <a:endParaRPr lang="pt-BR" spc="10" dirty="0" smtClean="0"/>
          </a:p>
          <a:p>
            <a:pPr marL="15240">
              <a:lnSpc>
                <a:spcPct val="100000"/>
              </a:lnSpc>
              <a:spcBef>
                <a:spcPts val="925"/>
              </a:spcBef>
              <a:tabLst>
                <a:tab pos="362585" algn="l"/>
              </a:tabLst>
            </a:pPr>
            <a:endParaRPr sz="1700" dirty="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910"/>
              </a:spcBef>
              <a:tabLst>
                <a:tab pos="362585" algn="l"/>
              </a:tabLst>
            </a:pPr>
            <a:endParaRPr lang="pt-BR" sz="1700" spc="340" dirty="0" smtClean="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910"/>
              </a:spcBef>
              <a:tabLst>
                <a:tab pos="362585" algn="l"/>
              </a:tabLst>
            </a:pPr>
            <a:endParaRPr lang="pt-BR" sz="1700" spc="340" dirty="0">
              <a:latin typeface="Cambria Math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5" y="3810000"/>
            <a:ext cx="3733800" cy="876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5029200"/>
            <a:ext cx="321945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68604"/>
            <a:ext cx="47631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Envio</a:t>
            </a:r>
            <a:r>
              <a:rPr spc="-30" dirty="0"/>
              <a:t> </a:t>
            </a:r>
            <a:r>
              <a:rPr spc="10" dirty="0"/>
              <a:t>de</a:t>
            </a:r>
            <a:r>
              <a:rPr spc="-75" dirty="0"/>
              <a:t> </a:t>
            </a:r>
            <a:r>
              <a:rPr spc="5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98866"/>
            <a:ext cx="8068945" cy="177651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0045" marR="31750" indent="-347980">
              <a:lnSpc>
                <a:spcPct val="92000"/>
              </a:lnSpc>
              <a:spcBef>
                <a:spcPts val="355"/>
              </a:spcBef>
              <a:tabLst>
                <a:tab pos="360045" algn="l"/>
              </a:tabLst>
            </a:pPr>
            <a:r>
              <a:rPr sz="1700" spc="340" dirty="0">
                <a:latin typeface="Cambria Math"/>
                <a:cs typeface="Cambria Math"/>
              </a:rPr>
              <a:t>𝖣	</a:t>
            </a:r>
            <a:r>
              <a:rPr sz="2350" spc="10" dirty="0">
                <a:latin typeface="Verdana"/>
                <a:cs typeface="Verdana"/>
              </a:rPr>
              <a:t>Vários</a:t>
            </a:r>
            <a:r>
              <a:rPr sz="2350" spc="8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elementos</a:t>
            </a:r>
            <a:r>
              <a:rPr sz="2350" spc="9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HTML</a:t>
            </a:r>
            <a:r>
              <a:rPr sz="2350" spc="8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servem</a:t>
            </a:r>
            <a:r>
              <a:rPr sz="2350" spc="2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para</a:t>
            </a:r>
            <a:r>
              <a:rPr sz="2350" spc="4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entrada</a:t>
            </a:r>
            <a:r>
              <a:rPr sz="2350" spc="40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de </a:t>
            </a:r>
            <a:r>
              <a:rPr sz="2350" spc="30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dados</a:t>
            </a:r>
            <a:r>
              <a:rPr sz="2350" spc="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e</a:t>
            </a:r>
            <a:r>
              <a:rPr sz="2350" spc="55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são</a:t>
            </a:r>
            <a:r>
              <a:rPr sz="2350" spc="2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usados</a:t>
            </a:r>
            <a:r>
              <a:rPr sz="2350" spc="8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dentro</a:t>
            </a:r>
            <a:r>
              <a:rPr sz="2350" spc="15" dirty="0">
                <a:latin typeface="Verdana"/>
                <a:cs typeface="Verdana"/>
              </a:rPr>
              <a:t> </a:t>
            </a:r>
            <a:r>
              <a:rPr sz="2350" spc="30" dirty="0">
                <a:latin typeface="Verdana"/>
                <a:cs typeface="Verdana"/>
              </a:rPr>
              <a:t>de</a:t>
            </a:r>
            <a:r>
              <a:rPr sz="2350" spc="55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formulários.</a:t>
            </a:r>
            <a:r>
              <a:rPr sz="2350" spc="17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Todos </a:t>
            </a:r>
            <a:r>
              <a:rPr sz="2350" spc="2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os elementos</a:t>
            </a:r>
            <a:r>
              <a:rPr sz="2350" spc="90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de</a:t>
            </a:r>
            <a:r>
              <a:rPr sz="2350" spc="50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entrada</a:t>
            </a:r>
            <a:r>
              <a:rPr sz="2350" spc="45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de</a:t>
            </a:r>
            <a:r>
              <a:rPr sz="2350" spc="-15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dados</a:t>
            </a:r>
            <a:r>
              <a:rPr sz="2350" spc="1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têm</a:t>
            </a:r>
            <a:r>
              <a:rPr sz="2350" spc="100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um</a:t>
            </a:r>
            <a:r>
              <a:rPr sz="2350" spc="145" dirty="0">
                <a:latin typeface="Verdana"/>
                <a:cs typeface="Verdana"/>
              </a:rPr>
              <a:t> </a:t>
            </a:r>
            <a:r>
              <a:rPr sz="2350" b="1" spc="30" dirty="0">
                <a:solidFill>
                  <a:srgbClr val="FF9191"/>
                </a:solidFill>
                <a:latin typeface="Verdana"/>
                <a:cs typeface="Verdana"/>
              </a:rPr>
              <a:t>nome </a:t>
            </a:r>
            <a:r>
              <a:rPr sz="2350" b="1" spc="-790" dirty="0">
                <a:solidFill>
                  <a:srgbClr val="FF9191"/>
                </a:solidFill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e</a:t>
            </a:r>
            <a:r>
              <a:rPr sz="2350" spc="4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enviam</a:t>
            </a:r>
            <a:r>
              <a:rPr sz="2350" spc="2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um</a:t>
            </a:r>
            <a:r>
              <a:rPr sz="2350" spc="70" dirty="0">
                <a:latin typeface="Verdana"/>
                <a:cs typeface="Verdana"/>
              </a:rPr>
              <a:t> </a:t>
            </a:r>
            <a:r>
              <a:rPr sz="2350" b="1" spc="5" dirty="0">
                <a:solidFill>
                  <a:srgbClr val="FF9191"/>
                </a:solidFill>
                <a:latin typeface="Verdana"/>
                <a:cs typeface="Verdana"/>
              </a:rPr>
              <a:t>valor</a:t>
            </a:r>
            <a:endParaRPr sz="23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360045" algn="l"/>
              </a:tabLst>
            </a:pPr>
            <a:r>
              <a:rPr sz="1700" spc="340" dirty="0">
                <a:latin typeface="Cambria Math"/>
                <a:cs typeface="Cambria Math"/>
              </a:rPr>
              <a:t>𝖣	</a:t>
            </a:r>
            <a:r>
              <a:rPr sz="2350" spc="20" dirty="0">
                <a:latin typeface="Verdana"/>
                <a:cs typeface="Verdana"/>
              </a:rPr>
              <a:t>Exemplo </a:t>
            </a:r>
            <a:r>
              <a:rPr sz="2350" spc="25" dirty="0">
                <a:latin typeface="Verdana"/>
                <a:cs typeface="Verdana"/>
              </a:rPr>
              <a:t>de</a:t>
            </a:r>
            <a:r>
              <a:rPr sz="2350" spc="50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formulário</a:t>
            </a:r>
            <a:r>
              <a:rPr sz="2350" spc="90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para</a:t>
            </a:r>
            <a:r>
              <a:rPr sz="2350" spc="4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entrada</a:t>
            </a:r>
            <a:r>
              <a:rPr sz="2350" spc="40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de</a:t>
            </a:r>
            <a:r>
              <a:rPr sz="2350" spc="50" dirty="0">
                <a:latin typeface="Verdana"/>
                <a:cs typeface="Verdana"/>
              </a:rPr>
              <a:t> </a:t>
            </a:r>
            <a:r>
              <a:rPr sz="2350" spc="25" dirty="0" smtClean="0">
                <a:latin typeface="Verdana"/>
                <a:cs typeface="Verdana"/>
              </a:rPr>
              <a:t>dados</a:t>
            </a:r>
            <a:endParaRPr sz="2350" dirty="0">
              <a:latin typeface="Verdana"/>
              <a:cs typeface="Verdana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581400"/>
            <a:ext cx="4095750" cy="14382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81400"/>
            <a:ext cx="301942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68604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Disparo</a:t>
            </a:r>
            <a:r>
              <a:rPr spc="-30" dirty="0"/>
              <a:t> </a:t>
            </a:r>
            <a:r>
              <a:rPr spc="5" dirty="0"/>
              <a:t>de</a:t>
            </a:r>
            <a:r>
              <a:rPr spc="-80" dirty="0"/>
              <a:t> </a:t>
            </a:r>
            <a:r>
              <a:rPr spc="5" dirty="0"/>
              <a:t>eventos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71434"/>
            <a:ext cx="7948295" cy="41878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175"/>
              </a:lnSpc>
              <a:spcBef>
                <a:spcPts val="114"/>
              </a:spcBef>
              <a:tabLst>
                <a:tab pos="360045" algn="l"/>
              </a:tabLst>
            </a:pPr>
            <a:r>
              <a:rPr sz="1350" spc="409" dirty="0">
                <a:latin typeface="Cambria Math"/>
                <a:cs typeface="Cambria Math"/>
              </a:rPr>
              <a:t>𝖣	</a:t>
            </a:r>
            <a:r>
              <a:rPr sz="2000" spc="5" dirty="0">
                <a:latin typeface="Verdana"/>
                <a:cs typeface="Verdana"/>
              </a:rPr>
              <a:t>Os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95" dirty="0">
                <a:latin typeface="Verdana"/>
                <a:cs typeface="Verdana"/>
              </a:rPr>
              <a:t>l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m</a:t>
            </a:r>
            <a:r>
              <a:rPr sz="2000" spc="25" dirty="0">
                <a:latin typeface="Verdana"/>
                <a:cs typeface="Verdana"/>
              </a:rPr>
              <a:t>en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5" dirty="0">
                <a:latin typeface="Verdana"/>
                <a:cs typeface="Verdana"/>
              </a:rPr>
              <a:t>s</a:t>
            </a:r>
            <a:r>
              <a:rPr sz="2000" spc="-25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&lt;</a:t>
            </a:r>
            <a:r>
              <a:rPr sz="2000" spc="90" dirty="0">
                <a:latin typeface="Verdana"/>
                <a:cs typeface="Verdana"/>
              </a:rPr>
              <a:t>I</a:t>
            </a:r>
            <a:r>
              <a:rPr sz="2000" spc="5" dirty="0">
                <a:latin typeface="Verdana"/>
                <a:cs typeface="Verdana"/>
              </a:rPr>
              <a:t>N</a:t>
            </a:r>
            <a:r>
              <a:rPr sz="2000" spc="15" dirty="0">
                <a:latin typeface="Verdana"/>
                <a:cs typeface="Verdana"/>
              </a:rPr>
              <a:t>P</a:t>
            </a:r>
            <a:r>
              <a:rPr sz="2000" spc="40" dirty="0">
                <a:latin typeface="Verdana"/>
                <a:cs typeface="Verdana"/>
              </a:rPr>
              <a:t>U</a:t>
            </a:r>
            <a:r>
              <a:rPr sz="2000" spc="-15" dirty="0">
                <a:latin typeface="Verdana"/>
                <a:cs typeface="Verdana"/>
              </a:rPr>
              <a:t>T</a:t>
            </a:r>
            <a:r>
              <a:rPr sz="2000" spc="15" dirty="0">
                <a:latin typeface="Verdana"/>
                <a:cs typeface="Verdana"/>
              </a:rPr>
              <a:t>&gt;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c</a:t>
            </a:r>
            <a:r>
              <a:rPr sz="2000" spc="10" dirty="0">
                <a:latin typeface="Verdana"/>
                <a:cs typeface="Verdana"/>
              </a:rPr>
              <a:t>om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tr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Y</a:t>
            </a:r>
            <a:r>
              <a:rPr sz="2000" spc="10" dirty="0">
                <a:latin typeface="Verdana"/>
                <a:cs typeface="Verdana"/>
              </a:rPr>
              <a:t>PE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b="1" spc="10" dirty="0">
                <a:solidFill>
                  <a:srgbClr val="FF9191"/>
                </a:solidFill>
                <a:latin typeface="Verdana"/>
                <a:cs typeface="Verdana"/>
              </a:rPr>
              <a:t>S</a:t>
            </a:r>
            <a:r>
              <a:rPr sz="2000" b="1" spc="5" dirty="0">
                <a:solidFill>
                  <a:srgbClr val="FF9191"/>
                </a:solidFill>
                <a:latin typeface="Verdana"/>
                <a:cs typeface="Verdana"/>
              </a:rPr>
              <a:t>u</a:t>
            </a:r>
            <a:r>
              <a:rPr sz="2000" b="1" spc="35" dirty="0">
                <a:solidFill>
                  <a:srgbClr val="FF9191"/>
                </a:solidFill>
                <a:latin typeface="Verdana"/>
                <a:cs typeface="Verdana"/>
              </a:rPr>
              <a:t>bm</a:t>
            </a:r>
            <a:r>
              <a:rPr sz="2000" b="1" spc="30" dirty="0">
                <a:solidFill>
                  <a:srgbClr val="FF9191"/>
                </a:solidFill>
                <a:latin typeface="Verdana"/>
                <a:cs typeface="Verdana"/>
              </a:rPr>
              <a:t>i</a:t>
            </a:r>
            <a:r>
              <a:rPr sz="2000" b="1" spc="35" dirty="0">
                <a:solidFill>
                  <a:srgbClr val="FF9191"/>
                </a:solidFill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FF9191"/>
                </a:solidFill>
                <a:latin typeface="Verdana"/>
                <a:cs typeface="Verdana"/>
              </a:rPr>
              <a:t>R</a:t>
            </a:r>
            <a:r>
              <a:rPr sz="2000" b="1" spc="35" dirty="0">
                <a:solidFill>
                  <a:srgbClr val="FF9191"/>
                </a:solidFill>
                <a:latin typeface="Verdana"/>
                <a:cs typeface="Verdana"/>
              </a:rPr>
              <a:t>e</a:t>
            </a:r>
            <a:r>
              <a:rPr sz="2000" b="1" spc="30" dirty="0">
                <a:solidFill>
                  <a:srgbClr val="FF9191"/>
                </a:solidFill>
                <a:latin typeface="Verdana"/>
                <a:cs typeface="Verdana"/>
              </a:rPr>
              <a:t>s</a:t>
            </a:r>
            <a:r>
              <a:rPr sz="2000" b="1" spc="35" dirty="0">
                <a:solidFill>
                  <a:srgbClr val="FF9191"/>
                </a:solidFill>
                <a:latin typeface="Verdana"/>
                <a:cs typeface="Verdana"/>
              </a:rPr>
              <a:t>e</a:t>
            </a:r>
            <a:r>
              <a:rPr sz="2000" b="1" spc="5" dirty="0">
                <a:solidFill>
                  <a:srgbClr val="FF9191"/>
                </a:solidFill>
                <a:latin typeface="Verdana"/>
                <a:cs typeface="Verdana"/>
              </a:rPr>
              <a:t>t</a:t>
            </a:r>
            <a:endParaRPr sz="2000" dirty="0">
              <a:latin typeface="Verdana"/>
              <a:cs typeface="Verdana"/>
            </a:endParaRPr>
          </a:p>
          <a:p>
            <a:pPr marL="360045">
              <a:lnSpc>
                <a:spcPts val="2175"/>
              </a:lnSpc>
            </a:pP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FF9191"/>
                </a:solidFill>
                <a:latin typeface="Verdana"/>
                <a:cs typeface="Verdana"/>
              </a:rPr>
              <a:t>B</a:t>
            </a:r>
            <a:r>
              <a:rPr sz="2000" b="1" spc="5" dirty="0">
                <a:solidFill>
                  <a:srgbClr val="FF9191"/>
                </a:solidFill>
                <a:latin typeface="Verdana"/>
                <a:cs typeface="Verdana"/>
              </a:rPr>
              <a:t>u</a:t>
            </a:r>
            <a:r>
              <a:rPr sz="2000" b="1" spc="20" dirty="0">
                <a:solidFill>
                  <a:srgbClr val="FF9191"/>
                </a:solidFill>
                <a:latin typeface="Verdana"/>
                <a:cs typeface="Verdana"/>
              </a:rPr>
              <a:t>tt</a:t>
            </a:r>
            <a:r>
              <a:rPr sz="2000" b="1" spc="-10" dirty="0">
                <a:solidFill>
                  <a:srgbClr val="FF9191"/>
                </a:solidFill>
                <a:latin typeface="Verdana"/>
                <a:cs typeface="Verdana"/>
              </a:rPr>
              <a:t>o</a:t>
            </a:r>
            <a:r>
              <a:rPr sz="2000" b="1" spc="10" dirty="0">
                <a:solidFill>
                  <a:srgbClr val="FF9191"/>
                </a:solidFill>
                <a:latin typeface="Verdana"/>
                <a:cs typeface="Verdana"/>
              </a:rPr>
              <a:t>n</a:t>
            </a:r>
            <a:r>
              <a:rPr sz="2000" b="1" spc="-25" dirty="0">
                <a:solidFill>
                  <a:srgbClr val="FF9191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se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40" dirty="0">
                <a:latin typeface="Verdana"/>
                <a:cs typeface="Verdana"/>
              </a:rPr>
              <a:t>v</a:t>
            </a:r>
            <a:r>
              <a:rPr sz="2000" spc="30" dirty="0">
                <a:latin typeface="Verdana"/>
                <a:cs typeface="Verdana"/>
              </a:rPr>
              <a:t>e</a:t>
            </a:r>
            <a:r>
              <a:rPr sz="2000" spc="15" dirty="0">
                <a:latin typeface="Verdana"/>
                <a:cs typeface="Verdana"/>
              </a:rPr>
              <a:t>m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2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ra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30" dirty="0">
                <a:latin typeface="Verdana"/>
                <a:cs typeface="Verdana"/>
              </a:rPr>
              <a:t>s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2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2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e</a:t>
            </a:r>
            <a:r>
              <a:rPr sz="2000" spc="40" dirty="0">
                <a:latin typeface="Verdana"/>
                <a:cs typeface="Verdana"/>
              </a:rPr>
              <a:t>v</a:t>
            </a:r>
            <a:r>
              <a:rPr sz="2000" spc="30" dirty="0">
                <a:latin typeface="Verdana"/>
                <a:cs typeface="Verdana"/>
              </a:rPr>
              <a:t>e</a:t>
            </a:r>
            <a:r>
              <a:rPr sz="2000" spc="2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tos</a:t>
            </a:r>
          </a:p>
          <a:p>
            <a:pPr marL="753745" indent="-284480">
              <a:lnSpc>
                <a:spcPts val="2125"/>
              </a:lnSpc>
              <a:spcBef>
                <a:spcPts val="254"/>
              </a:spcBef>
              <a:buSzPct val="58333"/>
              <a:buFont typeface="Tahoma"/>
              <a:buChar char="►"/>
              <a:tabLst>
                <a:tab pos="753745" algn="l"/>
                <a:tab pos="754380" algn="l"/>
              </a:tabLst>
            </a:pPr>
            <a:r>
              <a:rPr sz="1800" spc="-10" dirty="0">
                <a:latin typeface="Verdana"/>
                <a:cs typeface="Verdana"/>
              </a:rPr>
              <a:t>Envio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do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formulário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(Submit)</a:t>
            </a:r>
            <a:endParaRPr sz="1800" dirty="0">
              <a:latin typeface="Verdana"/>
              <a:cs typeface="Verdana"/>
            </a:endParaRPr>
          </a:p>
          <a:p>
            <a:pPr marL="753745" marR="5078730" indent="-283845">
              <a:lnSpc>
                <a:spcPts val="2160"/>
              </a:lnSpc>
              <a:spcBef>
                <a:spcPts val="35"/>
              </a:spcBef>
              <a:buSzPct val="58333"/>
              <a:buFont typeface="Tahoma"/>
              <a:buChar char="►"/>
              <a:tabLst>
                <a:tab pos="753745" algn="l"/>
                <a:tab pos="754380" algn="l"/>
              </a:tabLst>
            </a:pPr>
            <a:r>
              <a:rPr sz="1800" spc="-25" dirty="0">
                <a:latin typeface="Verdana"/>
                <a:cs typeface="Verdana"/>
              </a:rPr>
              <a:t>Reinicialização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do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formulário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(Reset)</a:t>
            </a:r>
            <a:endParaRPr sz="1800" dirty="0">
              <a:latin typeface="Verdana"/>
              <a:cs typeface="Verdana"/>
            </a:endParaRPr>
          </a:p>
          <a:p>
            <a:pPr marL="753745" indent="-284480">
              <a:lnSpc>
                <a:spcPts val="2060"/>
              </a:lnSpc>
              <a:buSzPct val="58333"/>
              <a:buFont typeface="Tahoma"/>
              <a:buChar char="►"/>
              <a:tabLst>
                <a:tab pos="753745" algn="l"/>
                <a:tab pos="754380" algn="l"/>
              </a:tabLst>
            </a:pPr>
            <a:r>
              <a:rPr sz="1800" spc="5" dirty="0">
                <a:latin typeface="Verdana"/>
                <a:cs typeface="Verdana"/>
              </a:rPr>
              <a:t>Evento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programado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por</a:t>
            </a:r>
          </a:p>
          <a:p>
            <a:pPr marL="753745">
              <a:lnSpc>
                <a:spcPts val="2125"/>
              </a:lnSpc>
            </a:pPr>
            <a:r>
              <a:rPr sz="1800" spc="-5" dirty="0">
                <a:latin typeface="Verdana"/>
                <a:cs typeface="Verdana"/>
              </a:rPr>
              <a:t>JavaScript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(Button)</a:t>
            </a:r>
            <a:endParaRPr sz="1800" dirty="0">
              <a:latin typeface="Verdana"/>
              <a:cs typeface="Verdana"/>
            </a:endParaRPr>
          </a:p>
          <a:p>
            <a:pPr marL="360045" marR="4513580" indent="-347980">
              <a:lnSpc>
                <a:spcPts val="2310"/>
              </a:lnSpc>
              <a:spcBef>
                <a:spcPts val="675"/>
              </a:spcBef>
              <a:tabLst>
                <a:tab pos="360045" algn="l"/>
              </a:tabLst>
            </a:pPr>
            <a:r>
              <a:rPr sz="1350" spc="415" dirty="0">
                <a:latin typeface="Cambria Math"/>
                <a:cs typeface="Cambria Math"/>
              </a:rPr>
              <a:t>𝖣	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v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spc="95" dirty="0">
                <a:latin typeface="Verdana"/>
                <a:cs typeface="Verdana"/>
              </a:rPr>
              <a:t>l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2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10" dirty="0">
                <a:latin typeface="Verdana"/>
                <a:cs typeface="Verdana"/>
              </a:rPr>
              <a:t>o 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10" dirty="0">
                <a:latin typeface="Verdana"/>
                <a:cs typeface="Verdana"/>
              </a:rPr>
              <a:t>otão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10" dirty="0">
                <a:latin typeface="Verdana"/>
                <a:cs typeface="Verdana"/>
              </a:rPr>
              <a:t>f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e  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texto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mostrará</a:t>
            </a:r>
            <a:endParaRPr sz="2000" dirty="0">
              <a:latin typeface="Verdana"/>
              <a:cs typeface="Verdana"/>
            </a:endParaRPr>
          </a:p>
          <a:p>
            <a:pPr marL="360045" marR="4692650" indent="-347980">
              <a:lnSpc>
                <a:spcPct val="96900"/>
              </a:lnSpc>
              <a:spcBef>
                <a:spcPts val="565"/>
              </a:spcBef>
              <a:tabLst>
                <a:tab pos="360045" algn="l"/>
              </a:tabLst>
            </a:pPr>
            <a:r>
              <a:rPr sz="1350" spc="270" dirty="0">
                <a:latin typeface="Cambria Math"/>
                <a:cs typeface="Cambria Math"/>
              </a:rPr>
              <a:t>𝖣	</a:t>
            </a:r>
            <a:r>
              <a:rPr sz="2000" spc="5" dirty="0">
                <a:latin typeface="Verdana"/>
                <a:cs typeface="Verdana"/>
              </a:rPr>
              <a:t>Apenas </a:t>
            </a:r>
            <a:r>
              <a:rPr sz="2000" spc="20" dirty="0">
                <a:latin typeface="Verdana"/>
                <a:cs typeface="Verdana"/>
              </a:rPr>
              <a:t>se </a:t>
            </a:r>
            <a:r>
              <a:rPr sz="2000" spc="10" dirty="0">
                <a:latin typeface="Verdana"/>
                <a:cs typeface="Verdana"/>
              </a:rPr>
              <a:t>o </a:t>
            </a:r>
            <a:r>
              <a:rPr sz="2000" dirty="0">
                <a:latin typeface="Verdana"/>
                <a:cs typeface="Verdana"/>
              </a:rPr>
              <a:t>botão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c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20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35" dirty="0">
                <a:latin typeface="Verdana"/>
                <a:cs typeface="Verdana"/>
              </a:rPr>
              <a:t>v</a:t>
            </a:r>
            <a:r>
              <a:rPr sz="2000" spc="-40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spc="15" dirty="0">
                <a:latin typeface="Verdana"/>
                <a:cs typeface="Verdana"/>
              </a:rPr>
              <a:t>m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tr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to  </a:t>
            </a:r>
            <a:r>
              <a:rPr sz="2000" b="1" spc="25" dirty="0">
                <a:solidFill>
                  <a:srgbClr val="FF9191"/>
                </a:solidFill>
                <a:latin typeface="Verdana"/>
                <a:cs typeface="Verdana"/>
              </a:rPr>
              <a:t>name</a:t>
            </a:r>
            <a:r>
              <a:rPr sz="2000" spc="25" dirty="0">
                <a:latin typeface="Verdana"/>
                <a:cs typeface="Verdana"/>
              </a:rPr>
              <a:t>, </a:t>
            </a:r>
            <a:r>
              <a:rPr sz="2000" spc="10" dirty="0">
                <a:latin typeface="Verdana"/>
                <a:cs typeface="Verdana"/>
              </a:rPr>
              <a:t>o </a:t>
            </a:r>
            <a:r>
              <a:rPr sz="2000" spc="15" dirty="0">
                <a:latin typeface="Verdana"/>
                <a:cs typeface="Verdana"/>
              </a:rPr>
              <a:t>conteúdo </a:t>
            </a:r>
            <a:r>
              <a:rPr sz="2000" spc="-10" dirty="0">
                <a:latin typeface="Verdana"/>
                <a:cs typeface="Verdana"/>
              </a:rPr>
              <a:t>de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FF9191"/>
                </a:solidFill>
                <a:latin typeface="Verdana"/>
                <a:cs typeface="Verdana"/>
              </a:rPr>
              <a:t>v</a:t>
            </a:r>
            <a:r>
              <a:rPr sz="2000" b="1" spc="25" dirty="0">
                <a:solidFill>
                  <a:srgbClr val="FF9191"/>
                </a:solidFill>
                <a:latin typeface="Verdana"/>
                <a:cs typeface="Verdana"/>
              </a:rPr>
              <a:t>a</a:t>
            </a:r>
            <a:r>
              <a:rPr sz="2000" b="1" spc="30" dirty="0">
                <a:solidFill>
                  <a:srgbClr val="FF9191"/>
                </a:solidFill>
                <a:latin typeface="Verdana"/>
                <a:cs typeface="Verdana"/>
              </a:rPr>
              <a:t>l</a:t>
            </a:r>
            <a:r>
              <a:rPr sz="2000" b="1" spc="5" dirty="0">
                <a:solidFill>
                  <a:srgbClr val="FF9191"/>
                </a:solidFill>
                <a:latin typeface="Verdana"/>
                <a:cs typeface="Verdana"/>
              </a:rPr>
              <a:t>u</a:t>
            </a:r>
            <a:r>
              <a:rPr sz="2000" b="1" spc="10" dirty="0">
                <a:solidFill>
                  <a:srgbClr val="FF9191"/>
                </a:solidFill>
                <a:latin typeface="Verdana"/>
                <a:cs typeface="Verdana"/>
              </a:rPr>
              <a:t>e</a:t>
            </a:r>
            <a:r>
              <a:rPr sz="2000" b="1" spc="-70" dirty="0">
                <a:solidFill>
                  <a:srgbClr val="FF9191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rá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en</a:t>
            </a:r>
            <a:r>
              <a:rPr sz="2000" spc="35" dirty="0">
                <a:latin typeface="Verdana"/>
                <a:cs typeface="Verdana"/>
              </a:rPr>
              <a:t>v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o  </a:t>
            </a:r>
            <a:r>
              <a:rPr sz="2000" spc="20" dirty="0">
                <a:latin typeface="Verdana"/>
                <a:cs typeface="Verdana"/>
              </a:rPr>
              <a:t>servidor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9" y="2590800"/>
            <a:ext cx="4521369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68604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Disparo</a:t>
            </a:r>
            <a:r>
              <a:rPr spc="-30" dirty="0"/>
              <a:t> </a:t>
            </a:r>
            <a:r>
              <a:rPr spc="5" dirty="0"/>
              <a:t>de</a:t>
            </a:r>
            <a:r>
              <a:rPr spc="-80" dirty="0"/>
              <a:t> </a:t>
            </a:r>
            <a:r>
              <a:rPr spc="5" dirty="0"/>
              <a:t>eventos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71434"/>
            <a:ext cx="7948295" cy="41878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175"/>
              </a:lnSpc>
              <a:spcBef>
                <a:spcPts val="114"/>
              </a:spcBef>
              <a:tabLst>
                <a:tab pos="360045" algn="l"/>
              </a:tabLst>
            </a:pPr>
            <a:r>
              <a:rPr sz="1350" spc="409" dirty="0">
                <a:latin typeface="Cambria Math"/>
                <a:cs typeface="Cambria Math"/>
              </a:rPr>
              <a:t>𝖣	</a:t>
            </a:r>
            <a:r>
              <a:rPr sz="2000" spc="5" dirty="0">
                <a:latin typeface="Verdana"/>
                <a:cs typeface="Verdana"/>
              </a:rPr>
              <a:t>Os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95" dirty="0">
                <a:latin typeface="Verdana"/>
                <a:cs typeface="Verdana"/>
              </a:rPr>
              <a:t>l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m</a:t>
            </a:r>
            <a:r>
              <a:rPr sz="2000" spc="25" dirty="0">
                <a:latin typeface="Verdana"/>
                <a:cs typeface="Verdana"/>
              </a:rPr>
              <a:t>en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5" dirty="0">
                <a:latin typeface="Verdana"/>
                <a:cs typeface="Verdana"/>
              </a:rPr>
              <a:t>s</a:t>
            </a:r>
            <a:r>
              <a:rPr sz="2000" spc="-25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&lt;</a:t>
            </a:r>
            <a:r>
              <a:rPr sz="2000" spc="90" dirty="0">
                <a:latin typeface="Verdana"/>
                <a:cs typeface="Verdana"/>
              </a:rPr>
              <a:t>I</a:t>
            </a:r>
            <a:r>
              <a:rPr sz="2000" spc="5" dirty="0">
                <a:latin typeface="Verdana"/>
                <a:cs typeface="Verdana"/>
              </a:rPr>
              <a:t>N</a:t>
            </a:r>
            <a:r>
              <a:rPr sz="2000" spc="15" dirty="0">
                <a:latin typeface="Verdana"/>
                <a:cs typeface="Verdana"/>
              </a:rPr>
              <a:t>P</a:t>
            </a:r>
            <a:r>
              <a:rPr sz="2000" spc="40" dirty="0">
                <a:latin typeface="Verdana"/>
                <a:cs typeface="Verdana"/>
              </a:rPr>
              <a:t>U</a:t>
            </a:r>
            <a:r>
              <a:rPr sz="2000" spc="-15" dirty="0">
                <a:latin typeface="Verdana"/>
                <a:cs typeface="Verdana"/>
              </a:rPr>
              <a:t>T</a:t>
            </a:r>
            <a:r>
              <a:rPr sz="2000" spc="15" dirty="0">
                <a:latin typeface="Verdana"/>
                <a:cs typeface="Verdana"/>
              </a:rPr>
              <a:t>&gt;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c</a:t>
            </a:r>
            <a:r>
              <a:rPr sz="2000" spc="10" dirty="0">
                <a:latin typeface="Verdana"/>
                <a:cs typeface="Verdana"/>
              </a:rPr>
              <a:t>om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tr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Y</a:t>
            </a:r>
            <a:r>
              <a:rPr sz="2000" spc="10" dirty="0">
                <a:latin typeface="Verdana"/>
                <a:cs typeface="Verdana"/>
              </a:rPr>
              <a:t>PE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b="1" spc="10" dirty="0">
                <a:solidFill>
                  <a:srgbClr val="FF9191"/>
                </a:solidFill>
                <a:latin typeface="Verdana"/>
                <a:cs typeface="Verdana"/>
              </a:rPr>
              <a:t>S</a:t>
            </a:r>
            <a:r>
              <a:rPr sz="2000" b="1" spc="5" dirty="0">
                <a:solidFill>
                  <a:srgbClr val="FF9191"/>
                </a:solidFill>
                <a:latin typeface="Verdana"/>
                <a:cs typeface="Verdana"/>
              </a:rPr>
              <a:t>u</a:t>
            </a:r>
            <a:r>
              <a:rPr sz="2000" b="1" spc="35" dirty="0">
                <a:solidFill>
                  <a:srgbClr val="FF9191"/>
                </a:solidFill>
                <a:latin typeface="Verdana"/>
                <a:cs typeface="Verdana"/>
              </a:rPr>
              <a:t>bm</a:t>
            </a:r>
            <a:r>
              <a:rPr sz="2000" b="1" spc="30" dirty="0">
                <a:solidFill>
                  <a:srgbClr val="FF9191"/>
                </a:solidFill>
                <a:latin typeface="Verdana"/>
                <a:cs typeface="Verdana"/>
              </a:rPr>
              <a:t>i</a:t>
            </a:r>
            <a:r>
              <a:rPr sz="2000" b="1" spc="35" dirty="0">
                <a:solidFill>
                  <a:srgbClr val="FF9191"/>
                </a:solidFill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FF9191"/>
                </a:solidFill>
                <a:latin typeface="Verdana"/>
                <a:cs typeface="Verdana"/>
              </a:rPr>
              <a:t>R</a:t>
            </a:r>
            <a:r>
              <a:rPr sz="2000" b="1" spc="35" dirty="0">
                <a:solidFill>
                  <a:srgbClr val="FF9191"/>
                </a:solidFill>
                <a:latin typeface="Verdana"/>
                <a:cs typeface="Verdana"/>
              </a:rPr>
              <a:t>e</a:t>
            </a:r>
            <a:r>
              <a:rPr sz="2000" b="1" spc="30" dirty="0">
                <a:solidFill>
                  <a:srgbClr val="FF9191"/>
                </a:solidFill>
                <a:latin typeface="Verdana"/>
                <a:cs typeface="Verdana"/>
              </a:rPr>
              <a:t>s</a:t>
            </a:r>
            <a:r>
              <a:rPr sz="2000" b="1" spc="35" dirty="0">
                <a:solidFill>
                  <a:srgbClr val="FF9191"/>
                </a:solidFill>
                <a:latin typeface="Verdana"/>
                <a:cs typeface="Verdana"/>
              </a:rPr>
              <a:t>e</a:t>
            </a:r>
            <a:r>
              <a:rPr sz="2000" b="1" spc="5" dirty="0">
                <a:solidFill>
                  <a:srgbClr val="FF9191"/>
                </a:solidFill>
                <a:latin typeface="Verdana"/>
                <a:cs typeface="Verdana"/>
              </a:rPr>
              <a:t>t</a:t>
            </a:r>
            <a:endParaRPr sz="2000" dirty="0">
              <a:latin typeface="Verdana"/>
              <a:cs typeface="Verdana"/>
            </a:endParaRPr>
          </a:p>
          <a:p>
            <a:pPr marL="360045">
              <a:lnSpc>
                <a:spcPts val="2175"/>
              </a:lnSpc>
            </a:pP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FF9191"/>
                </a:solidFill>
                <a:latin typeface="Verdana"/>
                <a:cs typeface="Verdana"/>
              </a:rPr>
              <a:t>B</a:t>
            </a:r>
            <a:r>
              <a:rPr sz="2000" b="1" spc="5" dirty="0">
                <a:solidFill>
                  <a:srgbClr val="FF9191"/>
                </a:solidFill>
                <a:latin typeface="Verdana"/>
                <a:cs typeface="Verdana"/>
              </a:rPr>
              <a:t>u</a:t>
            </a:r>
            <a:r>
              <a:rPr sz="2000" b="1" spc="20" dirty="0">
                <a:solidFill>
                  <a:srgbClr val="FF9191"/>
                </a:solidFill>
                <a:latin typeface="Verdana"/>
                <a:cs typeface="Verdana"/>
              </a:rPr>
              <a:t>tt</a:t>
            </a:r>
            <a:r>
              <a:rPr sz="2000" b="1" spc="-10" dirty="0">
                <a:solidFill>
                  <a:srgbClr val="FF9191"/>
                </a:solidFill>
                <a:latin typeface="Verdana"/>
                <a:cs typeface="Verdana"/>
              </a:rPr>
              <a:t>o</a:t>
            </a:r>
            <a:r>
              <a:rPr sz="2000" b="1" spc="10" dirty="0">
                <a:solidFill>
                  <a:srgbClr val="FF9191"/>
                </a:solidFill>
                <a:latin typeface="Verdana"/>
                <a:cs typeface="Verdana"/>
              </a:rPr>
              <a:t>n</a:t>
            </a:r>
            <a:r>
              <a:rPr sz="2000" b="1" spc="-25" dirty="0">
                <a:solidFill>
                  <a:srgbClr val="FF9191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se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40" dirty="0">
                <a:latin typeface="Verdana"/>
                <a:cs typeface="Verdana"/>
              </a:rPr>
              <a:t>v</a:t>
            </a:r>
            <a:r>
              <a:rPr sz="2000" spc="30" dirty="0">
                <a:latin typeface="Verdana"/>
                <a:cs typeface="Verdana"/>
              </a:rPr>
              <a:t>e</a:t>
            </a:r>
            <a:r>
              <a:rPr sz="2000" spc="15" dirty="0">
                <a:latin typeface="Verdana"/>
                <a:cs typeface="Verdana"/>
              </a:rPr>
              <a:t>m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2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ra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30" dirty="0">
                <a:latin typeface="Verdana"/>
                <a:cs typeface="Verdana"/>
              </a:rPr>
              <a:t>s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2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2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e</a:t>
            </a:r>
            <a:r>
              <a:rPr sz="2000" spc="40" dirty="0">
                <a:latin typeface="Verdana"/>
                <a:cs typeface="Verdana"/>
              </a:rPr>
              <a:t>v</a:t>
            </a:r>
            <a:r>
              <a:rPr sz="2000" spc="30" dirty="0">
                <a:latin typeface="Verdana"/>
                <a:cs typeface="Verdana"/>
              </a:rPr>
              <a:t>e</a:t>
            </a:r>
            <a:r>
              <a:rPr sz="2000" spc="2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tos</a:t>
            </a:r>
          </a:p>
          <a:p>
            <a:pPr marL="753745" indent="-284480">
              <a:lnSpc>
                <a:spcPts val="2125"/>
              </a:lnSpc>
              <a:spcBef>
                <a:spcPts val="254"/>
              </a:spcBef>
              <a:buSzPct val="58333"/>
              <a:buFont typeface="Tahoma"/>
              <a:buChar char="►"/>
              <a:tabLst>
                <a:tab pos="753745" algn="l"/>
                <a:tab pos="754380" algn="l"/>
              </a:tabLst>
            </a:pPr>
            <a:r>
              <a:rPr sz="1800" spc="-10" dirty="0">
                <a:latin typeface="Verdana"/>
                <a:cs typeface="Verdana"/>
              </a:rPr>
              <a:t>Envio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do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formulário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(Submit)</a:t>
            </a:r>
            <a:endParaRPr sz="1800" dirty="0">
              <a:latin typeface="Verdana"/>
              <a:cs typeface="Verdana"/>
            </a:endParaRPr>
          </a:p>
          <a:p>
            <a:pPr marL="753745" marR="5078730" indent="-283845">
              <a:lnSpc>
                <a:spcPts val="2160"/>
              </a:lnSpc>
              <a:spcBef>
                <a:spcPts val="35"/>
              </a:spcBef>
              <a:buSzPct val="58333"/>
              <a:buFont typeface="Tahoma"/>
              <a:buChar char="►"/>
              <a:tabLst>
                <a:tab pos="753745" algn="l"/>
                <a:tab pos="754380" algn="l"/>
              </a:tabLst>
            </a:pPr>
            <a:r>
              <a:rPr sz="1800" spc="-25" dirty="0">
                <a:latin typeface="Verdana"/>
                <a:cs typeface="Verdana"/>
              </a:rPr>
              <a:t>Reinicialização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do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formulário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(Reset)</a:t>
            </a:r>
            <a:endParaRPr sz="1800" dirty="0">
              <a:latin typeface="Verdana"/>
              <a:cs typeface="Verdana"/>
            </a:endParaRPr>
          </a:p>
          <a:p>
            <a:pPr marL="753745" indent="-284480">
              <a:lnSpc>
                <a:spcPts val="2060"/>
              </a:lnSpc>
              <a:buSzPct val="58333"/>
              <a:buFont typeface="Tahoma"/>
              <a:buChar char="►"/>
              <a:tabLst>
                <a:tab pos="753745" algn="l"/>
                <a:tab pos="754380" algn="l"/>
              </a:tabLst>
            </a:pPr>
            <a:r>
              <a:rPr sz="1800" spc="5" dirty="0">
                <a:latin typeface="Verdana"/>
                <a:cs typeface="Verdana"/>
              </a:rPr>
              <a:t>Evento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programado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por</a:t>
            </a:r>
          </a:p>
          <a:p>
            <a:pPr marL="753745">
              <a:lnSpc>
                <a:spcPts val="2125"/>
              </a:lnSpc>
            </a:pPr>
            <a:r>
              <a:rPr sz="1800" spc="-5" dirty="0">
                <a:latin typeface="Verdana"/>
                <a:cs typeface="Verdana"/>
              </a:rPr>
              <a:t>JavaScript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(Button)</a:t>
            </a:r>
            <a:endParaRPr sz="1800" dirty="0">
              <a:latin typeface="Verdana"/>
              <a:cs typeface="Verdana"/>
            </a:endParaRPr>
          </a:p>
          <a:p>
            <a:pPr marL="360045" marR="4513580" indent="-347980">
              <a:lnSpc>
                <a:spcPts val="2310"/>
              </a:lnSpc>
              <a:spcBef>
                <a:spcPts val="675"/>
              </a:spcBef>
              <a:tabLst>
                <a:tab pos="360045" algn="l"/>
              </a:tabLst>
            </a:pPr>
            <a:r>
              <a:rPr sz="1350" spc="415" dirty="0">
                <a:latin typeface="Cambria Math"/>
                <a:cs typeface="Cambria Math"/>
              </a:rPr>
              <a:t>𝖣	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v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spc="95" dirty="0">
                <a:latin typeface="Verdana"/>
                <a:cs typeface="Verdana"/>
              </a:rPr>
              <a:t>l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2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10" dirty="0">
                <a:latin typeface="Verdana"/>
                <a:cs typeface="Verdana"/>
              </a:rPr>
              <a:t>o 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10" dirty="0">
                <a:latin typeface="Verdana"/>
                <a:cs typeface="Verdana"/>
              </a:rPr>
              <a:t>otão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10" dirty="0">
                <a:latin typeface="Verdana"/>
                <a:cs typeface="Verdana"/>
              </a:rPr>
              <a:t>f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e  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texto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mostrará</a:t>
            </a:r>
            <a:endParaRPr sz="2000" dirty="0">
              <a:latin typeface="Verdana"/>
              <a:cs typeface="Verdana"/>
            </a:endParaRPr>
          </a:p>
          <a:p>
            <a:pPr marL="360045" marR="4692650" indent="-347980">
              <a:lnSpc>
                <a:spcPct val="96900"/>
              </a:lnSpc>
              <a:spcBef>
                <a:spcPts val="565"/>
              </a:spcBef>
              <a:tabLst>
                <a:tab pos="360045" algn="l"/>
              </a:tabLst>
            </a:pPr>
            <a:r>
              <a:rPr sz="1350" spc="270" dirty="0">
                <a:latin typeface="Cambria Math"/>
                <a:cs typeface="Cambria Math"/>
              </a:rPr>
              <a:t>𝖣	</a:t>
            </a:r>
            <a:r>
              <a:rPr sz="2000" spc="5" dirty="0">
                <a:latin typeface="Verdana"/>
                <a:cs typeface="Verdana"/>
              </a:rPr>
              <a:t>Apenas </a:t>
            </a:r>
            <a:r>
              <a:rPr sz="2000" spc="20" dirty="0">
                <a:latin typeface="Verdana"/>
                <a:cs typeface="Verdana"/>
              </a:rPr>
              <a:t>se </a:t>
            </a:r>
            <a:r>
              <a:rPr sz="2000" spc="10" dirty="0">
                <a:latin typeface="Verdana"/>
                <a:cs typeface="Verdana"/>
              </a:rPr>
              <a:t>o </a:t>
            </a:r>
            <a:r>
              <a:rPr sz="2000" dirty="0">
                <a:latin typeface="Verdana"/>
                <a:cs typeface="Verdana"/>
              </a:rPr>
              <a:t>botão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c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20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35" dirty="0">
                <a:latin typeface="Verdana"/>
                <a:cs typeface="Verdana"/>
              </a:rPr>
              <a:t>v</a:t>
            </a:r>
            <a:r>
              <a:rPr sz="2000" spc="-40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spc="15" dirty="0">
                <a:latin typeface="Verdana"/>
                <a:cs typeface="Verdana"/>
              </a:rPr>
              <a:t>m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tr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to  </a:t>
            </a:r>
            <a:r>
              <a:rPr sz="2000" b="1" spc="25" dirty="0">
                <a:solidFill>
                  <a:srgbClr val="FF9191"/>
                </a:solidFill>
                <a:latin typeface="Verdana"/>
                <a:cs typeface="Verdana"/>
              </a:rPr>
              <a:t>name</a:t>
            </a:r>
            <a:r>
              <a:rPr sz="2000" spc="25" dirty="0">
                <a:latin typeface="Verdana"/>
                <a:cs typeface="Verdana"/>
              </a:rPr>
              <a:t>, </a:t>
            </a:r>
            <a:r>
              <a:rPr sz="2000" spc="10" dirty="0">
                <a:latin typeface="Verdana"/>
                <a:cs typeface="Verdana"/>
              </a:rPr>
              <a:t>o </a:t>
            </a:r>
            <a:r>
              <a:rPr sz="2000" spc="15" dirty="0">
                <a:latin typeface="Verdana"/>
                <a:cs typeface="Verdana"/>
              </a:rPr>
              <a:t>conteúdo </a:t>
            </a:r>
            <a:r>
              <a:rPr sz="2000" spc="-10" dirty="0">
                <a:latin typeface="Verdana"/>
                <a:cs typeface="Verdana"/>
              </a:rPr>
              <a:t>de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FF9191"/>
                </a:solidFill>
                <a:latin typeface="Verdana"/>
                <a:cs typeface="Verdana"/>
              </a:rPr>
              <a:t>v</a:t>
            </a:r>
            <a:r>
              <a:rPr sz="2000" b="1" spc="25" dirty="0">
                <a:solidFill>
                  <a:srgbClr val="FF9191"/>
                </a:solidFill>
                <a:latin typeface="Verdana"/>
                <a:cs typeface="Verdana"/>
              </a:rPr>
              <a:t>a</a:t>
            </a:r>
            <a:r>
              <a:rPr sz="2000" b="1" spc="30" dirty="0">
                <a:solidFill>
                  <a:srgbClr val="FF9191"/>
                </a:solidFill>
                <a:latin typeface="Verdana"/>
                <a:cs typeface="Verdana"/>
              </a:rPr>
              <a:t>l</a:t>
            </a:r>
            <a:r>
              <a:rPr sz="2000" b="1" spc="5" dirty="0">
                <a:solidFill>
                  <a:srgbClr val="FF9191"/>
                </a:solidFill>
                <a:latin typeface="Verdana"/>
                <a:cs typeface="Verdana"/>
              </a:rPr>
              <a:t>u</a:t>
            </a:r>
            <a:r>
              <a:rPr sz="2000" b="1" spc="10" dirty="0">
                <a:solidFill>
                  <a:srgbClr val="FF9191"/>
                </a:solidFill>
                <a:latin typeface="Verdana"/>
                <a:cs typeface="Verdana"/>
              </a:rPr>
              <a:t>e</a:t>
            </a:r>
            <a:r>
              <a:rPr sz="2000" b="1" spc="-70" dirty="0">
                <a:solidFill>
                  <a:srgbClr val="FF9191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rá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en</a:t>
            </a:r>
            <a:r>
              <a:rPr sz="2000" spc="35" dirty="0">
                <a:latin typeface="Verdana"/>
                <a:cs typeface="Verdana"/>
              </a:rPr>
              <a:t>v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o  </a:t>
            </a:r>
            <a:r>
              <a:rPr sz="2000" spc="20" dirty="0">
                <a:latin typeface="Verdana"/>
                <a:cs typeface="Verdana"/>
              </a:rPr>
              <a:t>servidor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31883"/>
            <a:ext cx="3256339" cy="30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68604"/>
            <a:ext cx="52635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Entrada</a:t>
            </a:r>
            <a:r>
              <a:rPr spc="-30" dirty="0"/>
              <a:t> </a:t>
            </a:r>
            <a:r>
              <a:rPr spc="10" dirty="0"/>
              <a:t>de</a:t>
            </a:r>
            <a:r>
              <a:rPr spc="-80" dirty="0"/>
              <a:t> </a:t>
            </a:r>
            <a:r>
              <a:rPr spc="10" dirty="0"/>
              <a:t>texto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62290"/>
            <a:ext cx="7714615" cy="6813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60045" marR="5080" indent="-347980">
              <a:lnSpc>
                <a:spcPts val="2310"/>
              </a:lnSpc>
              <a:spcBef>
                <a:spcPts val="630"/>
              </a:spcBef>
              <a:tabLst>
                <a:tab pos="360045" algn="l"/>
              </a:tabLst>
            </a:pPr>
            <a:r>
              <a:rPr sz="1700" spc="340" dirty="0">
                <a:latin typeface="Cambria Math"/>
                <a:cs typeface="Cambria Math"/>
              </a:rPr>
              <a:t>𝖣	</a:t>
            </a:r>
            <a:r>
              <a:rPr sz="2350" spc="15" dirty="0">
                <a:latin typeface="Verdana"/>
                <a:cs typeface="Verdana"/>
              </a:rPr>
              <a:t>Elementos</a:t>
            </a:r>
            <a:r>
              <a:rPr sz="2350" spc="85" dirty="0">
                <a:latin typeface="Verdana"/>
                <a:cs typeface="Verdana"/>
              </a:rPr>
              <a:t> </a:t>
            </a:r>
            <a:r>
              <a:rPr sz="2350" spc="5" dirty="0">
                <a:latin typeface="Verdana"/>
                <a:cs typeface="Verdana"/>
              </a:rPr>
              <a:t>&lt;INPUT&gt;</a:t>
            </a:r>
            <a:r>
              <a:rPr sz="2350" spc="24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com</a:t>
            </a:r>
            <a:r>
              <a:rPr sz="2350" spc="130" dirty="0">
                <a:latin typeface="Verdana"/>
                <a:cs typeface="Verdana"/>
              </a:rPr>
              <a:t> </a:t>
            </a:r>
            <a:r>
              <a:rPr sz="2350" b="1" spc="15" dirty="0">
                <a:solidFill>
                  <a:srgbClr val="FF9191"/>
                </a:solidFill>
                <a:latin typeface="Verdana"/>
                <a:cs typeface="Verdana"/>
              </a:rPr>
              <a:t>TYPE="text"</a:t>
            </a:r>
            <a:r>
              <a:rPr sz="2350" b="1" spc="190" dirty="0">
                <a:solidFill>
                  <a:srgbClr val="FF919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latin typeface="Verdana"/>
                <a:cs typeface="Verdana"/>
              </a:rPr>
              <a:t>podem </a:t>
            </a:r>
            <a:r>
              <a:rPr sz="2350" spc="-815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ser</a:t>
            </a:r>
            <a:r>
              <a:rPr sz="2350" spc="20" dirty="0">
                <a:latin typeface="Verdana"/>
                <a:cs typeface="Verdana"/>
              </a:rPr>
              <a:t> usados</a:t>
            </a:r>
            <a:r>
              <a:rPr sz="2350" spc="8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para</a:t>
            </a:r>
            <a:r>
              <a:rPr sz="2350" spc="40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entrada</a:t>
            </a:r>
            <a:r>
              <a:rPr sz="2350" spc="35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de</a:t>
            </a:r>
            <a:r>
              <a:rPr sz="2350" spc="-1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texto</a:t>
            </a:r>
            <a:endParaRPr sz="23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3997769"/>
            <a:ext cx="6715125" cy="6813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565"/>
              </a:lnSpc>
              <a:spcBef>
                <a:spcPts val="125"/>
              </a:spcBef>
              <a:tabLst>
                <a:tab pos="360045" algn="l"/>
              </a:tabLst>
            </a:pPr>
            <a:r>
              <a:rPr sz="1700" spc="340" dirty="0">
                <a:latin typeface="Cambria Math"/>
                <a:cs typeface="Cambria Math"/>
              </a:rPr>
              <a:t>𝖣	</a:t>
            </a:r>
            <a:r>
              <a:rPr sz="2350" spc="15" dirty="0">
                <a:latin typeface="Verdana"/>
                <a:cs typeface="Verdana"/>
              </a:rPr>
              <a:t>Com</a:t>
            </a:r>
            <a:r>
              <a:rPr sz="2350" spc="95" dirty="0">
                <a:latin typeface="Verdana"/>
                <a:cs typeface="Verdana"/>
              </a:rPr>
              <a:t> </a:t>
            </a:r>
            <a:r>
              <a:rPr sz="2350" spc="10" dirty="0">
                <a:solidFill>
                  <a:srgbClr val="FF9191"/>
                </a:solidFill>
                <a:latin typeface="Verdana"/>
                <a:cs typeface="Verdana"/>
              </a:rPr>
              <a:t>TYPE="password"</a:t>
            </a:r>
            <a:r>
              <a:rPr sz="2350" spc="250" dirty="0">
                <a:solidFill>
                  <a:srgbClr val="FF9191"/>
                </a:solidFill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o</a:t>
            </a:r>
            <a:r>
              <a:rPr sz="2350" spc="30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texto</a:t>
            </a:r>
            <a:r>
              <a:rPr sz="2350" spc="3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digitado</a:t>
            </a:r>
            <a:r>
              <a:rPr sz="2350" spc="3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é</a:t>
            </a:r>
            <a:endParaRPr sz="2350">
              <a:latin typeface="Verdana"/>
              <a:cs typeface="Verdana"/>
            </a:endParaRPr>
          </a:p>
          <a:p>
            <a:pPr marL="360045">
              <a:lnSpc>
                <a:spcPts val="2565"/>
              </a:lnSpc>
            </a:pPr>
            <a:r>
              <a:rPr sz="2350" spc="15" dirty="0">
                <a:latin typeface="Verdana"/>
                <a:cs typeface="Verdana"/>
              </a:rPr>
              <a:t>ocultado</a:t>
            </a:r>
            <a:r>
              <a:rPr sz="2350" spc="9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na</a:t>
            </a:r>
            <a:r>
              <a:rPr sz="2350" spc="40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tela</a:t>
            </a:r>
            <a:r>
              <a:rPr sz="2350" spc="35" dirty="0">
                <a:latin typeface="Verdana"/>
                <a:cs typeface="Verdana"/>
              </a:rPr>
              <a:t> </a:t>
            </a:r>
            <a:r>
              <a:rPr sz="2350" spc="30" dirty="0">
                <a:latin typeface="Verdana"/>
                <a:cs typeface="Verdana"/>
              </a:rPr>
              <a:t>do</a:t>
            </a:r>
            <a:r>
              <a:rPr sz="2350" spc="2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browser</a:t>
            </a:r>
            <a:endParaRPr sz="2350">
              <a:latin typeface="Verdana"/>
              <a:cs typeface="Verdana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57932"/>
            <a:ext cx="4729899" cy="17044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44" y="4878324"/>
            <a:ext cx="4702098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68604"/>
            <a:ext cx="49688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Campos</a:t>
            </a:r>
            <a:r>
              <a:rPr spc="-70" dirty="0"/>
              <a:t> </a:t>
            </a:r>
            <a:r>
              <a:rPr spc="-5" dirty="0"/>
              <a:t>ocultos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44002"/>
            <a:ext cx="7821930" cy="40452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60045" marR="632460" indent="-347980">
              <a:lnSpc>
                <a:spcPts val="2740"/>
              </a:lnSpc>
              <a:spcBef>
                <a:spcPts val="715"/>
              </a:spcBef>
              <a:tabLst>
                <a:tab pos="360045" algn="l"/>
              </a:tabLst>
            </a:pPr>
            <a:r>
              <a:rPr sz="2000" spc="390" dirty="0">
                <a:latin typeface="Cambria Math"/>
                <a:cs typeface="Cambria Math"/>
              </a:rPr>
              <a:t>𝖣	</a:t>
            </a:r>
            <a:r>
              <a:rPr sz="2800" spc="-5" dirty="0">
                <a:latin typeface="Verdana"/>
                <a:cs typeface="Verdana"/>
              </a:rPr>
              <a:t>Campos </a:t>
            </a:r>
            <a:r>
              <a:rPr sz="2800" spc="15" dirty="0">
                <a:latin typeface="Verdana"/>
                <a:cs typeface="Verdana"/>
              </a:rPr>
              <a:t>ocultos </a:t>
            </a:r>
            <a:r>
              <a:rPr sz="2800" dirty="0">
                <a:latin typeface="Verdana"/>
                <a:cs typeface="Verdana"/>
              </a:rPr>
              <a:t>consistem </a:t>
            </a:r>
            <a:r>
              <a:rPr sz="2800" spc="-5" dirty="0">
                <a:latin typeface="Verdana"/>
                <a:cs typeface="Verdana"/>
              </a:rPr>
              <a:t>de </a:t>
            </a:r>
            <a:r>
              <a:rPr sz="2800" spc="15" dirty="0">
                <a:latin typeface="Verdana"/>
                <a:cs typeface="Verdana"/>
              </a:rPr>
              <a:t>um </a:t>
            </a:r>
            <a:r>
              <a:rPr sz="2800" spc="-15" dirty="0">
                <a:latin typeface="Verdana"/>
                <a:cs typeface="Verdana"/>
              </a:rPr>
              <a:t>par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15" dirty="0">
                <a:latin typeface="Verdana"/>
                <a:cs typeface="Verdana"/>
              </a:rPr>
              <a:t>nome/valor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embutido</a:t>
            </a:r>
            <a:r>
              <a:rPr sz="2800" spc="-110" dirty="0">
                <a:latin typeface="Verdana"/>
                <a:cs typeface="Verdana"/>
              </a:rPr>
              <a:t> </a:t>
            </a:r>
            <a:r>
              <a:rPr sz="2800" spc="15" dirty="0">
                <a:latin typeface="Verdana"/>
                <a:cs typeface="Verdana"/>
              </a:rPr>
              <a:t>no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código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HTML</a:t>
            </a:r>
            <a:endParaRPr sz="2800" dirty="0">
              <a:latin typeface="Verdana"/>
              <a:cs typeface="Verdana"/>
            </a:endParaRPr>
          </a:p>
          <a:p>
            <a:pPr marL="360045" marR="751205" indent="-347980">
              <a:lnSpc>
                <a:spcPct val="79400"/>
              </a:lnSpc>
              <a:spcBef>
                <a:spcPts val="805"/>
              </a:spcBef>
              <a:tabLst>
                <a:tab pos="360045" algn="l"/>
              </a:tabLst>
            </a:pPr>
            <a:r>
              <a:rPr sz="2000" spc="390" dirty="0">
                <a:latin typeface="Cambria Math"/>
                <a:cs typeface="Cambria Math"/>
              </a:rPr>
              <a:t>𝖣	</a:t>
            </a:r>
            <a:r>
              <a:rPr sz="2800" dirty="0">
                <a:latin typeface="Verdana"/>
                <a:cs typeface="Verdana"/>
              </a:rPr>
              <a:t>São </a:t>
            </a:r>
            <a:r>
              <a:rPr sz="2800" spc="15" dirty="0">
                <a:latin typeface="Verdana"/>
                <a:cs typeface="Verdana"/>
              </a:rPr>
              <a:t>úteis </a:t>
            </a:r>
            <a:r>
              <a:rPr sz="2800" spc="-5" dirty="0">
                <a:latin typeface="Verdana"/>
                <a:cs typeface="Verdana"/>
              </a:rPr>
              <a:t>para </a:t>
            </a:r>
            <a:r>
              <a:rPr sz="2800" spc="5" dirty="0">
                <a:latin typeface="Verdana"/>
                <a:cs typeface="Verdana"/>
              </a:rPr>
              <a:t>que o </a:t>
            </a:r>
            <a:r>
              <a:rPr sz="2800" dirty="0">
                <a:latin typeface="Verdana"/>
                <a:cs typeface="Verdana"/>
              </a:rPr>
              <a:t>autor </a:t>
            </a:r>
            <a:r>
              <a:rPr sz="2800" spc="-5" dirty="0">
                <a:latin typeface="Verdana"/>
                <a:cs typeface="Verdana"/>
              </a:rPr>
              <a:t>da </a:t>
            </a:r>
            <a:r>
              <a:rPr sz="2800" spc="10" dirty="0">
                <a:latin typeface="Verdana"/>
                <a:cs typeface="Verdana"/>
              </a:rPr>
              <a:t>página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possa</a:t>
            </a:r>
            <a:r>
              <a:rPr sz="2800" spc="60" dirty="0">
                <a:latin typeface="Verdana"/>
                <a:cs typeface="Verdana"/>
              </a:rPr>
              <a:t> </a:t>
            </a:r>
            <a:r>
              <a:rPr sz="2800" spc="15" dirty="0">
                <a:latin typeface="Verdana"/>
                <a:cs typeface="Verdana"/>
              </a:rPr>
              <a:t>enviar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informações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ao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servidor</a:t>
            </a:r>
            <a:endParaRPr sz="2800" dirty="0">
              <a:latin typeface="Verdana"/>
              <a:cs typeface="Verdana"/>
            </a:endParaRPr>
          </a:p>
          <a:p>
            <a:pPr marL="753745" indent="-284480">
              <a:lnSpc>
                <a:spcPct val="100000"/>
              </a:lnSpc>
              <a:spcBef>
                <a:spcPts val="190"/>
              </a:spcBef>
              <a:buSzPct val="57446"/>
              <a:buFont typeface="Tahoma"/>
              <a:buChar char="►"/>
              <a:tabLst>
                <a:tab pos="754380" algn="l"/>
              </a:tabLst>
            </a:pPr>
            <a:r>
              <a:rPr sz="2350" spc="10" dirty="0">
                <a:latin typeface="Verdana"/>
                <a:cs typeface="Verdana"/>
              </a:rPr>
              <a:t>Informações</a:t>
            </a:r>
            <a:r>
              <a:rPr sz="2350" spc="24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sobre</a:t>
            </a:r>
            <a:r>
              <a:rPr sz="2350" spc="5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configuração</a:t>
            </a:r>
            <a:r>
              <a:rPr sz="2350" spc="180" dirty="0">
                <a:latin typeface="Verdana"/>
                <a:cs typeface="Verdana"/>
              </a:rPr>
              <a:t> </a:t>
            </a:r>
            <a:r>
              <a:rPr sz="2350" spc="30" dirty="0">
                <a:latin typeface="Verdana"/>
                <a:cs typeface="Verdana"/>
              </a:rPr>
              <a:t>da</a:t>
            </a:r>
            <a:r>
              <a:rPr sz="2350" spc="-20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aplicação</a:t>
            </a:r>
            <a:endParaRPr sz="2350" dirty="0">
              <a:latin typeface="Verdana"/>
              <a:cs typeface="Verdana"/>
            </a:endParaRPr>
          </a:p>
          <a:p>
            <a:pPr marL="753745" marR="223520" indent="-283845">
              <a:lnSpc>
                <a:spcPts val="2310"/>
              </a:lnSpc>
              <a:spcBef>
                <a:spcPts val="710"/>
              </a:spcBef>
              <a:buSzPct val="57446"/>
              <a:buFont typeface="Tahoma"/>
              <a:buChar char="►"/>
              <a:tabLst>
                <a:tab pos="754380" algn="l"/>
              </a:tabLst>
            </a:pPr>
            <a:r>
              <a:rPr sz="2350" spc="15" dirty="0">
                <a:latin typeface="Verdana"/>
                <a:cs typeface="Verdana"/>
              </a:rPr>
              <a:t>Comandos,</a:t>
            </a:r>
            <a:r>
              <a:rPr sz="2350" spc="180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para</a:t>
            </a:r>
            <a:r>
              <a:rPr sz="2350" spc="-30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selecionar</a:t>
            </a:r>
            <a:r>
              <a:rPr sz="2350" spc="17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comportamentos </a:t>
            </a:r>
            <a:r>
              <a:rPr sz="2350" spc="-815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diferentes </a:t>
            </a:r>
            <a:r>
              <a:rPr sz="2350" spc="30" dirty="0">
                <a:latin typeface="Verdana"/>
                <a:cs typeface="Verdana"/>
              </a:rPr>
              <a:t>da</a:t>
            </a:r>
            <a:r>
              <a:rPr sz="2350" spc="4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aplicação</a:t>
            </a:r>
            <a:endParaRPr sz="2350" dirty="0">
              <a:latin typeface="Verdana"/>
              <a:cs typeface="Verdana"/>
            </a:endParaRPr>
          </a:p>
          <a:p>
            <a:pPr marL="753745" marR="5080" indent="-283845">
              <a:lnSpc>
                <a:spcPts val="2310"/>
              </a:lnSpc>
              <a:spcBef>
                <a:spcPts val="715"/>
              </a:spcBef>
              <a:buSzPct val="57446"/>
              <a:buFont typeface="Tahoma"/>
              <a:buChar char="►"/>
              <a:tabLst>
                <a:tab pos="754380" algn="l"/>
              </a:tabLst>
            </a:pPr>
            <a:r>
              <a:rPr sz="2350" spc="15" dirty="0">
                <a:latin typeface="Verdana"/>
                <a:cs typeface="Verdana"/>
              </a:rPr>
              <a:t>Parâmetros</a:t>
            </a:r>
            <a:r>
              <a:rPr sz="2350" spc="8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especiais</a:t>
            </a:r>
            <a:r>
              <a:rPr sz="2350" spc="85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para</a:t>
            </a:r>
            <a:r>
              <a:rPr sz="2350" spc="40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controle</a:t>
            </a:r>
            <a:r>
              <a:rPr sz="2350" spc="120" dirty="0">
                <a:latin typeface="Verdana"/>
                <a:cs typeface="Verdana"/>
              </a:rPr>
              <a:t> </a:t>
            </a:r>
            <a:r>
              <a:rPr sz="2350" spc="30" dirty="0">
                <a:latin typeface="Verdana"/>
                <a:cs typeface="Verdana"/>
              </a:rPr>
              <a:t>da </a:t>
            </a:r>
            <a:r>
              <a:rPr sz="2350" spc="35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aplicação,</a:t>
            </a:r>
            <a:r>
              <a:rPr sz="2350" spc="100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sessão</a:t>
            </a:r>
            <a:r>
              <a:rPr sz="2350" spc="10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ou</a:t>
            </a:r>
            <a:r>
              <a:rPr sz="2350" spc="40" dirty="0">
                <a:latin typeface="Verdana"/>
                <a:cs typeface="Verdana"/>
              </a:rPr>
              <a:t> </a:t>
            </a:r>
            <a:r>
              <a:rPr sz="2350" spc="30" dirty="0">
                <a:latin typeface="Verdana"/>
                <a:cs typeface="Verdana"/>
              </a:rPr>
              <a:t>dados</a:t>
            </a:r>
            <a:r>
              <a:rPr sz="2350" spc="95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que</a:t>
            </a:r>
            <a:r>
              <a:rPr sz="2350" spc="-15" dirty="0">
                <a:latin typeface="Verdana"/>
                <a:cs typeface="Verdana"/>
              </a:rPr>
              <a:t> </a:t>
            </a:r>
            <a:r>
              <a:rPr sz="2350" spc="25" dirty="0">
                <a:latin typeface="Verdana"/>
                <a:cs typeface="Verdana"/>
              </a:rPr>
              <a:t>pertencem</a:t>
            </a:r>
            <a:r>
              <a:rPr sz="2350" spc="100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ao </a:t>
            </a:r>
            <a:r>
              <a:rPr sz="2350" spc="-810" dirty="0">
                <a:latin typeface="Verdana"/>
                <a:cs typeface="Verdana"/>
              </a:rPr>
              <a:t> </a:t>
            </a:r>
            <a:r>
              <a:rPr sz="2350" spc="20" dirty="0">
                <a:latin typeface="Verdana"/>
                <a:cs typeface="Verdana"/>
              </a:rPr>
              <a:t>contexto</a:t>
            </a:r>
            <a:r>
              <a:rPr sz="2350" spc="100" dirty="0">
                <a:latin typeface="Verdana"/>
                <a:cs typeface="Verdana"/>
              </a:rPr>
              <a:t> </a:t>
            </a:r>
            <a:r>
              <a:rPr sz="2350" spc="30" dirty="0">
                <a:latin typeface="Verdana"/>
                <a:cs typeface="Verdana"/>
              </a:rPr>
              <a:t>da</a:t>
            </a:r>
            <a:r>
              <a:rPr sz="2350" spc="4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aplicação</a:t>
            </a:r>
            <a:endParaRPr sz="2350" dirty="0">
              <a:latin typeface="Verdana"/>
              <a:cs typeface="Verdana"/>
            </a:endParaRPr>
          </a:p>
          <a:p>
            <a:pPr marL="12700">
              <a:lnSpc>
                <a:spcPts val="3335"/>
              </a:lnSpc>
              <a:spcBef>
                <a:spcPts val="120"/>
              </a:spcBef>
              <a:tabLst>
                <a:tab pos="360045" algn="l"/>
              </a:tabLst>
            </a:pPr>
            <a:r>
              <a:rPr sz="2000" spc="390" dirty="0">
                <a:latin typeface="Cambria Math"/>
                <a:cs typeface="Cambria Math"/>
              </a:rPr>
              <a:t>𝖣	</a:t>
            </a:r>
            <a:r>
              <a:rPr sz="2800" spc="15" dirty="0" err="1" smtClean="0">
                <a:latin typeface="Verdana"/>
                <a:cs typeface="Verdana"/>
              </a:rPr>
              <a:t>Sintaxe</a:t>
            </a:r>
            <a:endParaRPr sz="2800" dirty="0">
              <a:latin typeface="Verdana"/>
              <a:cs typeface="Verdana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730199"/>
            <a:ext cx="6576765" cy="8769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575" y="268604"/>
            <a:ext cx="56610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Chaves</a:t>
            </a:r>
            <a:r>
              <a:rPr spc="-70" dirty="0"/>
              <a:t> </a:t>
            </a:r>
            <a:r>
              <a:rPr dirty="0"/>
              <a:t>booleanas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575" y="1254095"/>
            <a:ext cx="6012180" cy="7575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60045" algn="l"/>
              </a:tabLst>
            </a:pPr>
            <a:r>
              <a:rPr sz="1350" spc="415" dirty="0">
                <a:latin typeface="Cambria Math"/>
                <a:cs typeface="Cambria Math"/>
              </a:rPr>
              <a:t>𝖣	</a:t>
            </a:r>
            <a:r>
              <a:rPr sz="2000" spc="5" dirty="0">
                <a:latin typeface="Verdana"/>
                <a:cs typeface="Verdana"/>
              </a:rPr>
              <a:t>H</a:t>
            </a:r>
            <a:r>
              <a:rPr sz="2000" spc="10" dirty="0">
                <a:latin typeface="Verdana"/>
                <a:cs typeface="Verdana"/>
              </a:rPr>
              <a:t>á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100" dirty="0">
                <a:latin typeface="Verdana"/>
                <a:cs typeface="Verdana"/>
              </a:rPr>
              <a:t>i</a:t>
            </a:r>
            <a:r>
              <a:rPr sz="2000" spc="5" dirty="0">
                <a:latin typeface="Verdana"/>
                <a:cs typeface="Verdana"/>
              </a:rPr>
              <a:t>s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25" dirty="0">
                <a:latin typeface="Verdana"/>
                <a:cs typeface="Verdana"/>
              </a:rPr>
              <a:t>s</a:t>
            </a:r>
            <a:r>
              <a:rPr sz="2000" spc="5" dirty="0">
                <a:latin typeface="Verdana"/>
                <a:cs typeface="Verdana"/>
              </a:rPr>
              <a:t>: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c</a:t>
            </a:r>
            <a:r>
              <a:rPr sz="2000" spc="25" dirty="0">
                <a:latin typeface="Verdana"/>
                <a:cs typeface="Verdana"/>
              </a:rPr>
              <a:t>he</a:t>
            </a:r>
            <a:r>
              <a:rPr sz="2000" spc="35" dirty="0">
                <a:latin typeface="Verdana"/>
                <a:cs typeface="Verdana"/>
              </a:rPr>
              <a:t>ck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35" dirty="0">
                <a:latin typeface="Verdana"/>
                <a:cs typeface="Verdana"/>
              </a:rPr>
              <a:t>x</a:t>
            </a:r>
            <a:r>
              <a:rPr sz="2000" spc="-40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s</a:t>
            </a:r>
            <a:r>
              <a:rPr sz="2000" spc="-24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20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20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60045" algn="l"/>
              </a:tabLst>
            </a:pPr>
            <a:r>
              <a:rPr sz="1350" spc="270" dirty="0">
                <a:latin typeface="Cambria Math"/>
                <a:cs typeface="Cambria Math"/>
              </a:rPr>
              <a:t>𝖣	</a:t>
            </a:r>
            <a:r>
              <a:rPr sz="2000" spc="20" dirty="0">
                <a:latin typeface="Verdana"/>
                <a:cs typeface="Verdana"/>
              </a:rPr>
              <a:t>Checkboxes</a:t>
            </a:r>
            <a:r>
              <a:rPr sz="2000" spc="-24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permitem</a:t>
            </a:r>
            <a:r>
              <a:rPr sz="2000" spc="-22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mais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uma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seleção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575" y="3170999"/>
            <a:ext cx="7861300" cy="119380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60045" marR="5080" indent="-347980">
              <a:lnSpc>
                <a:spcPct val="78100"/>
              </a:lnSpc>
              <a:spcBef>
                <a:spcPts val="645"/>
              </a:spcBef>
              <a:tabLst>
                <a:tab pos="360045" algn="l"/>
              </a:tabLst>
            </a:pPr>
            <a:r>
              <a:rPr sz="1350" spc="265" dirty="0">
                <a:latin typeface="Cambria Math"/>
                <a:cs typeface="Cambria Math"/>
              </a:rPr>
              <a:t>𝖣	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código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acima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enviará</a:t>
            </a:r>
            <a:r>
              <a:rPr sz="2000" spc="-26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nomes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repetidos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contendo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valores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diferentes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na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requisição</a:t>
            </a:r>
            <a:endParaRPr sz="2000">
              <a:latin typeface="Verdana"/>
              <a:cs typeface="Verdana"/>
            </a:endParaRPr>
          </a:p>
          <a:p>
            <a:pPr marL="360045" marR="434340" indent="-347980">
              <a:lnSpc>
                <a:spcPts val="1950"/>
              </a:lnSpc>
              <a:spcBef>
                <a:spcPts val="995"/>
              </a:spcBef>
              <a:tabLst>
                <a:tab pos="360045" algn="l"/>
              </a:tabLst>
            </a:pPr>
            <a:r>
              <a:rPr sz="1350" spc="415" dirty="0">
                <a:latin typeface="Cambria Math"/>
                <a:cs typeface="Cambria Math"/>
              </a:rPr>
              <a:t>𝖣	</a:t>
            </a:r>
            <a:r>
              <a:rPr sz="2000" spc="-25" dirty="0">
                <a:latin typeface="Verdana"/>
                <a:cs typeface="Verdana"/>
              </a:rPr>
              <a:t>R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20" dirty="0">
                <a:latin typeface="Verdana"/>
                <a:cs typeface="Verdana"/>
              </a:rPr>
              <a:t>n</a:t>
            </a:r>
            <a:r>
              <a:rPr sz="2000" spc="30" dirty="0">
                <a:latin typeface="Verdana"/>
                <a:cs typeface="Verdana"/>
              </a:rPr>
              <a:t>s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s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spc="35" dirty="0">
                <a:latin typeface="Verdana"/>
                <a:cs typeface="Verdana"/>
              </a:rPr>
              <a:t>v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30" dirty="0">
                <a:latin typeface="Verdana"/>
                <a:cs typeface="Verdana"/>
              </a:rPr>
              <a:t>e</a:t>
            </a:r>
            <a:r>
              <a:rPr sz="2000" spc="15" dirty="0">
                <a:latin typeface="Verdana"/>
                <a:cs typeface="Verdana"/>
              </a:rPr>
              <a:t>m</a:t>
            </a:r>
            <a:r>
              <a:rPr sz="2000" spc="-22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30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m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n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m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f</a:t>
            </a:r>
            <a:r>
              <a:rPr sz="2000" spc="5" dirty="0">
                <a:latin typeface="Verdana"/>
                <a:cs typeface="Verdana"/>
              </a:rPr>
              <a:t>or</a:t>
            </a:r>
            <a:r>
              <a:rPr sz="2000" spc="-5" dirty="0">
                <a:latin typeface="Verdana"/>
                <a:cs typeface="Verdana"/>
              </a:rPr>
              <a:t>m</a:t>
            </a:r>
            <a:r>
              <a:rPr sz="2000" spc="15" dirty="0">
                <a:latin typeface="Verdana"/>
                <a:cs typeface="Verdana"/>
              </a:rPr>
              <a:t>am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spc="10" dirty="0">
                <a:latin typeface="Verdana"/>
                <a:cs typeface="Verdana"/>
              </a:rPr>
              <a:t>m  </a:t>
            </a:r>
            <a:r>
              <a:rPr sz="2000" spc="-25" dirty="0">
                <a:latin typeface="Verdana"/>
                <a:cs typeface="Verdana"/>
              </a:rPr>
              <a:t>g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5" dirty="0">
                <a:latin typeface="Verdana"/>
                <a:cs typeface="Verdana"/>
              </a:rPr>
              <a:t>o.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N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g</a:t>
            </a:r>
            <a:r>
              <a:rPr sz="2000" spc="5" dirty="0">
                <a:latin typeface="Verdana"/>
                <a:cs typeface="Verdana"/>
              </a:rPr>
              <a:t>r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5" dirty="0">
                <a:latin typeface="Verdana"/>
                <a:cs typeface="Verdana"/>
              </a:rPr>
              <a:t>o,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25" dirty="0">
                <a:latin typeface="Verdana"/>
                <a:cs typeface="Verdana"/>
              </a:rPr>
              <a:t>en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s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m</a:t>
            </a:r>
            <a:r>
              <a:rPr sz="2000" spc="10" dirty="0">
                <a:latin typeface="Verdana"/>
                <a:cs typeface="Verdana"/>
              </a:rPr>
              <a:t>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95" dirty="0">
                <a:latin typeface="Verdana"/>
                <a:cs typeface="Verdana"/>
              </a:rPr>
              <a:t>l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-40" dirty="0">
                <a:latin typeface="Verdana"/>
                <a:cs typeface="Verdana"/>
              </a:rPr>
              <a:t>ç</a:t>
            </a:r>
            <a:r>
              <a:rPr sz="2000" spc="15" dirty="0">
                <a:latin typeface="Verdana"/>
                <a:cs typeface="Verdana"/>
              </a:rPr>
              <a:t>ã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27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é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a</a:t>
            </a:r>
            <a:r>
              <a:rPr sz="2000" spc="30" dirty="0">
                <a:latin typeface="Verdana"/>
                <a:cs typeface="Verdana"/>
              </a:rPr>
              <a:t>c</a:t>
            </a:r>
            <a:r>
              <a:rPr sz="2000" spc="25" dirty="0">
                <a:latin typeface="Verdana"/>
                <a:cs typeface="Verdana"/>
              </a:rPr>
              <a:t>e</a:t>
            </a:r>
            <a:r>
              <a:rPr sz="2000" spc="9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ta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76" y="2079848"/>
            <a:ext cx="7915668" cy="87577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580174"/>
            <a:ext cx="6858000" cy="20841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184</Words>
  <Application>Microsoft Office PowerPoint</Application>
  <PresentationFormat>Apresentação na tela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Tahoma</vt:lpstr>
      <vt:lpstr>Verdana</vt:lpstr>
      <vt:lpstr>Office Theme</vt:lpstr>
      <vt:lpstr>Formulários HTML</vt:lpstr>
      <vt:lpstr>Formulários HTML</vt:lpstr>
      <vt:lpstr>Formulários e links</vt:lpstr>
      <vt:lpstr>Envio de dados</vt:lpstr>
      <vt:lpstr>Disparo de eventos</vt:lpstr>
      <vt:lpstr>Disparo de eventos</vt:lpstr>
      <vt:lpstr>Entrada de texto</vt:lpstr>
      <vt:lpstr>Campos ocultos</vt:lpstr>
      <vt:lpstr>Chaves booleanas</vt:lpstr>
      <vt:lpstr>Área para entrada de texto</vt:lpstr>
      <vt:lpstr>Menus de seleção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Formulários HTML</dc:title>
  <dc:creator>Unknown User</dc:creator>
  <cp:lastModifiedBy>Usuário do Windows</cp:lastModifiedBy>
  <cp:revision>9</cp:revision>
  <dcterms:created xsi:type="dcterms:W3CDTF">2023-01-25T18:41:26Z</dcterms:created>
  <dcterms:modified xsi:type="dcterms:W3CDTF">2023-01-25T19:49:32Z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2023-01-25T00:00:00Z</vt:filetime>
  </property>
  <property fmtid="{D5CDD505-2E9C-101B-9397-08002B2CF9AE}" pid="3" name="LastSaved">
    <vt:filetime>2023-01-25T00:00:00Z</vt:filetime>
  </property>
</Properties>
</file>