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E41E316A-CBC1-4955-AB04-ADFDA5FA4E5B}" type="datetimeFigureOut">
              <a:rPr lang="pt-BR" smtClean="0"/>
              <a:t>24/03/2023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144917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41E316A-CBC1-4955-AB04-ADFDA5FA4E5B}" type="datetimeFigureOut">
              <a:rPr lang="pt-BR" smtClean="0"/>
              <a:t>24/03/2023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121019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41E316A-CBC1-4955-AB04-ADFDA5FA4E5B}" type="datetimeFigureOut">
              <a:rPr lang="pt-BR" smtClean="0"/>
              <a:t>24/03/2023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175349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41E316A-CBC1-4955-AB04-ADFDA5FA4E5B}" type="datetimeFigureOut">
              <a:rPr lang="pt-BR" smtClean="0"/>
              <a:t>24/03/2023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125727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E41E316A-CBC1-4955-AB04-ADFDA5FA4E5B}" type="datetimeFigureOut">
              <a:rPr lang="pt-BR" smtClean="0"/>
              <a:t>24/03/2023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341336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E41E316A-CBC1-4955-AB04-ADFDA5FA4E5B}" type="datetimeFigureOut">
              <a:rPr lang="pt-BR" smtClean="0"/>
              <a:t>24/03/2023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94049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E41E316A-CBC1-4955-AB04-ADFDA5FA4E5B}" type="datetimeFigureOut">
              <a:rPr lang="pt-BR" smtClean="0"/>
              <a:t>24/03/2023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289062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E41E316A-CBC1-4955-AB04-ADFDA5FA4E5B}" type="datetimeFigureOut">
              <a:rPr lang="pt-BR" smtClean="0"/>
              <a:t>24/03/2023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106306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41E316A-CBC1-4955-AB04-ADFDA5FA4E5B}" type="datetimeFigureOut">
              <a:rPr lang="pt-BR" smtClean="0"/>
              <a:t>24/03/2023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402442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41E316A-CBC1-4955-AB04-ADFDA5FA4E5B}" type="datetimeFigureOut">
              <a:rPr lang="pt-BR" smtClean="0"/>
              <a:t>24/03/2023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21294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41E316A-CBC1-4955-AB04-ADFDA5FA4E5B}" type="datetimeFigureOut">
              <a:rPr lang="pt-BR" smtClean="0"/>
              <a:t>24/03/2023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9E06D2-1D21-46CD-9388-E80506BD3B01}" type="slidenum">
              <a:rPr lang="pt-BR" smtClean="0"/>
              <a:t>‹nº›</a:t>
            </a:fld>
            <a:endParaRPr lang="pt-BR"/>
          </a:p>
        </p:txBody>
      </p:sp>
    </p:spTree>
    <p:extLst>
      <p:ext uri="{BB962C8B-B14F-4D97-AF65-F5344CB8AC3E}">
        <p14:creationId xmlns:p14="http://schemas.microsoft.com/office/powerpoint/2010/main" val="60824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316A-CBC1-4955-AB04-ADFDA5FA4E5B}" type="datetimeFigureOut">
              <a:rPr lang="pt-BR" smtClean="0"/>
              <a:t>24/03/2023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06D2-1D21-46CD-9388-E80506BD3B01}" type="slidenum">
              <a:rPr lang="pt-BR" smtClean="0"/>
              <a:t>‹nº›</a:t>
            </a:fld>
            <a:endParaRPr lang="pt-BR"/>
          </a:p>
        </p:txBody>
      </p:sp>
    </p:spTree>
    <p:extLst>
      <p:ext uri="{BB962C8B-B14F-4D97-AF65-F5344CB8AC3E}">
        <p14:creationId xmlns:p14="http://schemas.microsoft.com/office/powerpoint/2010/main" val="360805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CSS</a:t>
            </a:r>
          </a:p>
        </p:txBody>
      </p:sp>
      <p:sp>
        <p:nvSpPr>
          <p:cNvPr id="3" name="Subtítulo 2"/>
          <p:cNvSpPr>
            <a:spLocks noGrp="1"/>
          </p:cNvSpPr>
          <p:nvPr>
            <p:ph type="subTitle" idx="1"/>
          </p:nvPr>
        </p:nvSpPr>
        <p:spPr/>
        <p:txBody>
          <a:bodyPr/>
          <a:lstStyle/>
          <a:p>
            <a:r>
              <a:rPr lang="pt-BR" dirty="0"/>
              <a:t>Introdução</a:t>
            </a:r>
          </a:p>
        </p:txBody>
      </p:sp>
    </p:spTree>
    <p:extLst>
      <p:ext uri="{BB962C8B-B14F-4D97-AF65-F5344CB8AC3E}">
        <p14:creationId xmlns:p14="http://schemas.microsoft.com/office/powerpoint/2010/main" val="4151385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Incluindo CSS na página</a:t>
            </a:r>
          </a:p>
        </p:txBody>
      </p:sp>
      <p:sp>
        <p:nvSpPr>
          <p:cNvPr id="3" name="Espaço Reservado para Conteúdo 2"/>
          <p:cNvSpPr>
            <a:spLocks noGrp="1"/>
          </p:cNvSpPr>
          <p:nvPr>
            <p:ph idx="1"/>
          </p:nvPr>
        </p:nvSpPr>
        <p:spPr/>
        <p:txBody>
          <a:bodyPr>
            <a:normAutofit/>
          </a:bodyPr>
          <a:lstStyle/>
          <a:p>
            <a:pPr marL="0" indent="0">
              <a:buNone/>
            </a:pPr>
            <a:r>
              <a:rPr lang="pt-BR" dirty="0" err="1"/>
              <a:t>Inline</a:t>
            </a:r>
            <a:r>
              <a:rPr lang="pt-BR" dirty="0"/>
              <a:t>: A primeira forma de aplicar CSS a uma página é utilizando o atributo </a:t>
            </a:r>
            <a:r>
              <a:rPr lang="pt-BR" dirty="0" err="1"/>
              <a:t>style</a:t>
            </a:r>
            <a:r>
              <a:rPr lang="pt-BR" dirty="0"/>
              <a:t> em elementos do HTML:</a:t>
            </a:r>
          </a:p>
          <a:p>
            <a:pPr marL="0" indent="0">
              <a:buNone/>
            </a:pPr>
            <a:endParaRPr lang="pt-BR" dirty="0"/>
          </a:p>
          <a:p>
            <a:pPr marL="0" indent="0">
              <a:buNone/>
            </a:pPr>
            <a:endParaRPr lang="pt-BR" dirty="0"/>
          </a:p>
        </p:txBody>
      </p:sp>
      <p:pic>
        <p:nvPicPr>
          <p:cNvPr id="6" name="Imagem 5"/>
          <p:cNvPicPr>
            <a:picLocks noChangeAspect="1"/>
          </p:cNvPicPr>
          <p:nvPr/>
        </p:nvPicPr>
        <p:blipFill>
          <a:blip r:embed="rId2"/>
          <a:stretch>
            <a:fillRect/>
          </a:stretch>
        </p:blipFill>
        <p:spPr>
          <a:xfrm>
            <a:off x="1712335" y="2921505"/>
            <a:ext cx="8817596" cy="2055740"/>
          </a:xfrm>
          <a:prstGeom prst="rect">
            <a:avLst/>
          </a:prstGeom>
        </p:spPr>
      </p:pic>
    </p:spTree>
    <p:extLst>
      <p:ext uri="{BB962C8B-B14F-4D97-AF65-F5344CB8AC3E}">
        <p14:creationId xmlns:p14="http://schemas.microsoft.com/office/powerpoint/2010/main" val="289610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Incluindo CSS na página</a:t>
            </a:r>
          </a:p>
        </p:txBody>
      </p:sp>
      <p:sp>
        <p:nvSpPr>
          <p:cNvPr id="3" name="Espaço Reservado para Conteúdo 2"/>
          <p:cNvSpPr>
            <a:spLocks noGrp="1"/>
          </p:cNvSpPr>
          <p:nvPr>
            <p:ph idx="1"/>
          </p:nvPr>
        </p:nvSpPr>
        <p:spPr/>
        <p:txBody>
          <a:bodyPr>
            <a:normAutofit/>
          </a:bodyPr>
          <a:lstStyle/>
          <a:p>
            <a:pPr marL="0" indent="0">
              <a:buNone/>
            </a:pPr>
            <a:r>
              <a:rPr lang="pt-BR" dirty="0" err="1"/>
              <a:t>Inline</a:t>
            </a:r>
            <a:r>
              <a:rPr lang="pt-BR" dirty="0"/>
              <a:t>: A primeira forma de aplicar CSS a uma página é utilizando o atributo </a:t>
            </a:r>
            <a:r>
              <a:rPr lang="pt-BR" dirty="0" err="1"/>
              <a:t>style</a:t>
            </a:r>
            <a:r>
              <a:rPr lang="pt-BR" dirty="0"/>
              <a:t> em elementos do HTML:</a:t>
            </a:r>
          </a:p>
          <a:p>
            <a:pPr marL="0" indent="0">
              <a:buNone/>
            </a:pPr>
            <a:endParaRPr lang="pt-BR" dirty="0"/>
          </a:p>
          <a:p>
            <a:pPr marL="0" indent="0">
              <a:buNone/>
            </a:pPr>
            <a:endParaRPr lang="pt-BR" dirty="0"/>
          </a:p>
        </p:txBody>
      </p:sp>
      <p:pic>
        <p:nvPicPr>
          <p:cNvPr id="4" name="Imagem 3"/>
          <p:cNvPicPr>
            <a:picLocks noChangeAspect="1"/>
          </p:cNvPicPr>
          <p:nvPr/>
        </p:nvPicPr>
        <p:blipFill>
          <a:blip r:embed="rId2"/>
          <a:stretch>
            <a:fillRect/>
          </a:stretch>
        </p:blipFill>
        <p:spPr>
          <a:xfrm>
            <a:off x="2706398" y="3077369"/>
            <a:ext cx="5324475" cy="1847850"/>
          </a:xfrm>
          <a:prstGeom prst="rect">
            <a:avLst/>
          </a:prstGeom>
        </p:spPr>
      </p:pic>
    </p:spTree>
    <p:extLst>
      <p:ext uri="{BB962C8B-B14F-4D97-AF65-F5344CB8AC3E}">
        <p14:creationId xmlns:p14="http://schemas.microsoft.com/office/powerpoint/2010/main" val="172101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Incluindo CSS na página</a:t>
            </a:r>
          </a:p>
        </p:txBody>
      </p:sp>
      <p:sp>
        <p:nvSpPr>
          <p:cNvPr id="3" name="Espaço Reservado para Conteúdo 2"/>
          <p:cNvSpPr>
            <a:spLocks noGrp="1"/>
          </p:cNvSpPr>
          <p:nvPr>
            <p:ph idx="1"/>
          </p:nvPr>
        </p:nvSpPr>
        <p:spPr/>
        <p:txBody>
          <a:bodyPr>
            <a:normAutofit/>
          </a:bodyPr>
          <a:lstStyle/>
          <a:p>
            <a:pPr marL="0" indent="0">
              <a:buNone/>
            </a:pPr>
            <a:r>
              <a:rPr lang="pt-BR" dirty="0"/>
              <a:t>Interno: A segunda forma é utilizar a </a:t>
            </a:r>
            <a:r>
              <a:rPr lang="pt-BR" dirty="0" err="1"/>
              <a:t>tag</a:t>
            </a:r>
            <a:r>
              <a:rPr lang="pt-BR" dirty="0"/>
              <a:t> </a:t>
            </a:r>
            <a:r>
              <a:rPr lang="pt-BR" dirty="0" err="1"/>
              <a:t>style</a:t>
            </a:r>
            <a:r>
              <a:rPr lang="pt-BR" dirty="0"/>
              <a:t> dentro do </a:t>
            </a:r>
            <a:r>
              <a:rPr lang="pt-BR" dirty="0" err="1"/>
              <a:t>head</a:t>
            </a:r>
            <a:r>
              <a:rPr lang="pt-BR" dirty="0"/>
              <a:t> da página HTML:</a:t>
            </a:r>
          </a:p>
          <a:p>
            <a:pPr marL="0" indent="0">
              <a:buNone/>
            </a:pPr>
            <a:endParaRPr lang="pt-BR" dirty="0"/>
          </a:p>
        </p:txBody>
      </p:sp>
      <p:pic>
        <p:nvPicPr>
          <p:cNvPr id="5" name="Imagem 4"/>
          <p:cNvPicPr>
            <a:picLocks noChangeAspect="1"/>
          </p:cNvPicPr>
          <p:nvPr/>
        </p:nvPicPr>
        <p:blipFill>
          <a:blip r:embed="rId2"/>
          <a:stretch>
            <a:fillRect/>
          </a:stretch>
        </p:blipFill>
        <p:spPr>
          <a:xfrm>
            <a:off x="3052330" y="2337953"/>
            <a:ext cx="5580487" cy="4261139"/>
          </a:xfrm>
          <a:prstGeom prst="rect">
            <a:avLst/>
          </a:prstGeom>
        </p:spPr>
      </p:pic>
    </p:spTree>
    <p:extLst>
      <p:ext uri="{BB962C8B-B14F-4D97-AF65-F5344CB8AC3E}">
        <p14:creationId xmlns:p14="http://schemas.microsoft.com/office/powerpoint/2010/main" val="299444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Incluindo CSS na página</a:t>
            </a:r>
          </a:p>
        </p:txBody>
      </p:sp>
      <p:sp>
        <p:nvSpPr>
          <p:cNvPr id="3" name="Espaço Reservado para Conteúdo 2"/>
          <p:cNvSpPr>
            <a:spLocks noGrp="1"/>
          </p:cNvSpPr>
          <p:nvPr>
            <p:ph idx="1"/>
          </p:nvPr>
        </p:nvSpPr>
        <p:spPr/>
        <p:txBody>
          <a:bodyPr>
            <a:normAutofit/>
          </a:bodyPr>
          <a:lstStyle/>
          <a:p>
            <a:pPr marL="0" indent="0">
              <a:buNone/>
            </a:pPr>
            <a:r>
              <a:rPr lang="pt-BR" dirty="0"/>
              <a:t>Interno: A segunda forma é utilizar a </a:t>
            </a:r>
            <a:r>
              <a:rPr lang="pt-BR" dirty="0" err="1"/>
              <a:t>tag</a:t>
            </a:r>
            <a:r>
              <a:rPr lang="pt-BR" dirty="0"/>
              <a:t> </a:t>
            </a:r>
            <a:r>
              <a:rPr lang="pt-BR" dirty="0" err="1"/>
              <a:t>style</a:t>
            </a:r>
            <a:r>
              <a:rPr lang="pt-BR" dirty="0"/>
              <a:t> dentro do </a:t>
            </a:r>
            <a:r>
              <a:rPr lang="pt-BR" dirty="0" err="1"/>
              <a:t>head</a:t>
            </a:r>
            <a:r>
              <a:rPr lang="pt-BR" dirty="0"/>
              <a:t> da página HTML:</a:t>
            </a:r>
          </a:p>
          <a:p>
            <a:pPr marL="0" indent="0">
              <a:buNone/>
            </a:pPr>
            <a:endParaRPr lang="pt-BR" dirty="0"/>
          </a:p>
        </p:txBody>
      </p:sp>
      <p:pic>
        <p:nvPicPr>
          <p:cNvPr id="4" name="Imagem 3"/>
          <p:cNvPicPr>
            <a:picLocks noChangeAspect="1"/>
          </p:cNvPicPr>
          <p:nvPr/>
        </p:nvPicPr>
        <p:blipFill>
          <a:blip r:embed="rId2"/>
          <a:stretch>
            <a:fillRect/>
          </a:stretch>
        </p:blipFill>
        <p:spPr>
          <a:xfrm>
            <a:off x="2526289" y="2440998"/>
            <a:ext cx="6848475" cy="3409950"/>
          </a:xfrm>
          <a:prstGeom prst="rect">
            <a:avLst/>
          </a:prstGeom>
        </p:spPr>
      </p:pic>
    </p:spTree>
    <p:extLst>
      <p:ext uri="{BB962C8B-B14F-4D97-AF65-F5344CB8AC3E}">
        <p14:creationId xmlns:p14="http://schemas.microsoft.com/office/powerpoint/2010/main" val="37737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Incluindo CSS na página</a:t>
            </a:r>
          </a:p>
        </p:txBody>
      </p:sp>
      <p:sp>
        <p:nvSpPr>
          <p:cNvPr id="3" name="Espaço Reservado para Conteúdo 2"/>
          <p:cNvSpPr>
            <a:spLocks noGrp="1"/>
          </p:cNvSpPr>
          <p:nvPr>
            <p:ph idx="1"/>
          </p:nvPr>
        </p:nvSpPr>
        <p:spPr>
          <a:xfrm>
            <a:off x="765463" y="1119043"/>
            <a:ext cx="10515600" cy="4351338"/>
          </a:xfrm>
        </p:spPr>
        <p:txBody>
          <a:bodyPr>
            <a:normAutofit/>
          </a:bodyPr>
          <a:lstStyle/>
          <a:p>
            <a:pPr marL="0" indent="0">
              <a:buNone/>
            </a:pPr>
            <a:r>
              <a:rPr lang="pt-BR" dirty="0"/>
              <a:t>Externo</a:t>
            </a:r>
          </a:p>
          <a:p>
            <a:pPr marL="0" indent="0">
              <a:buNone/>
            </a:pPr>
            <a:r>
              <a:rPr lang="pt-BR" dirty="0"/>
              <a:t>E a última - porém a mais utilizada - maneira de aplicar CSS é criar um ou mais arquivos com extensão .</a:t>
            </a:r>
            <a:r>
              <a:rPr lang="pt-BR" dirty="0" err="1"/>
              <a:t>css</a:t>
            </a:r>
            <a:r>
              <a:rPr lang="pt-BR" dirty="0"/>
              <a:t> e incluí-los na estrutura </a:t>
            </a:r>
            <a:r>
              <a:rPr lang="pt-BR" dirty="0" err="1"/>
              <a:t>head</a:t>
            </a:r>
            <a:r>
              <a:rPr lang="pt-BR" dirty="0"/>
              <a:t> do HTML:</a:t>
            </a:r>
          </a:p>
        </p:txBody>
      </p:sp>
      <p:pic>
        <p:nvPicPr>
          <p:cNvPr id="5" name="Imagem 4"/>
          <p:cNvPicPr>
            <a:picLocks noChangeAspect="1"/>
          </p:cNvPicPr>
          <p:nvPr/>
        </p:nvPicPr>
        <p:blipFill>
          <a:blip r:embed="rId2"/>
          <a:stretch>
            <a:fillRect/>
          </a:stretch>
        </p:blipFill>
        <p:spPr>
          <a:xfrm>
            <a:off x="3308206" y="2607974"/>
            <a:ext cx="5762625" cy="3981450"/>
          </a:xfrm>
          <a:prstGeom prst="rect">
            <a:avLst/>
          </a:prstGeom>
        </p:spPr>
      </p:pic>
    </p:spTree>
    <p:extLst>
      <p:ext uri="{BB962C8B-B14F-4D97-AF65-F5344CB8AC3E}">
        <p14:creationId xmlns:p14="http://schemas.microsoft.com/office/powerpoint/2010/main" val="173155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Qual a diferença entre CLASS e ID?</a:t>
            </a:r>
          </a:p>
        </p:txBody>
      </p:sp>
      <p:sp>
        <p:nvSpPr>
          <p:cNvPr id="3" name="Espaço Reservado para Conteúdo 2"/>
          <p:cNvSpPr>
            <a:spLocks noGrp="1"/>
          </p:cNvSpPr>
          <p:nvPr>
            <p:ph idx="1"/>
          </p:nvPr>
        </p:nvSpPr>
        <p:spPr>
          <a:xfrm>
            <a:off x="682336" y="1991880"/>
            <a:ext cx="10515600" cy="4351338"/>
          </a:xfrm>
        </p:spPr>
        <p:txBody>
          <a:bodyPr>
            <a:normAutofit/>
          </a:bodyPr>
          <a:lstStyle/>
          <a:p>
            <a:pPr marL="0" indent="0">
              <a:buNone/>
            </a:pPr>
            <a:r>
              <a:rPr lang="pt-BR" dirty="0"/>
              <a:t>Em HTML e CSS, há a possibilidade de aplicar estilos através de '</a:t>
            </a:r>
            <a:r>
              <a:rPr lang="pt-BR" dirty="0" err="1"/>
              <a:t>class</a:t>
            </a:r>
            <a:r>
              <a:rPr lang="pt-BR" dirty="0"/>
              <a:t>' e 'id' e, em </a:t>
            </a:r>
            <a:r>
              <a:rPr lang="pt-BR" dirty="0" err="1"/>
              <a:t>JavaScript</a:t>
            </a:r>
            <a:r>
              <a:rPr lang="pt-BR" dirty="0"/>
              <a:t> é possível identificar algum elemento de uma página por sua classe, id ou </a:t>
            </a:r>
            <a:r>
              <a:rPr lang="pt-BR" dirty="0" err="1"/>
              <a:t>tag</a:t>
            </a:r>
            <a:r>
              <a:rPr lang="pt-BR" dirty="0"/>
              <a:t>. Mas qual a diferença entre '</a:t>
            </a:r>
            <a:r>
              <a:rPr lang="pt-BR" dirty="0" err="1"/>
              <a:t>class</a:t>
            </a:r>
            <a:r>
              <a:rPr lang="pt-BR" dirty="0"/>
              <a:t>' e 'id'?</a:t>
            </a:r>
          </a:p>
        </p:txBody>
      </p:sp>
    </p:spTree>
    <p:extLst>
      <p:ext uri="{BB962C8B-B14F-4D97-AF65-F5344CB8AC3E}">
        <p14:creationId xmlns:p14="http://schemas.microsoft.com/office/powerpoint/2010/main" val="328317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classes?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As classes são uma forma de identificar um grupo de elementos. Através delas, pode-se atribuir formatação a VÁRIOS elementos de uma vez. Exemplo:</a:t>
            </a:r>
          </a:p>
          <a:p>
            <a:pPr marL="0" indent="0">
              <a:buNone/>
            </a:pPr>
            <a:endParaRPr lang="pt-BR" dirty="0"/>
          </a:p>
        </p:txBody>
      </p:sp>
      <p:pic>
        <p:nvPicPr>
          <p:cNvPr id="4" name="Imagem 3"/>
          <p:cNvPicPr>
            <a:picLocks noChangeAspect="1"/>
          </p:cNvPicPr>
          <p:nvPr/>
        </p:nvPicPr>
        <p:blipFill>
          <a:blip r:embed="rId2"/>
          <a:stretch>
            <a:fillRect/>
          </a:stretch>
        </p:blipFill>
        <p:spPr>
          <a:xfrm>
            <a:off x="3061854" y="3260147"/>
            <a:ext cx="5604655" cy="1821007"/>
          </a:xfrm>
          <a:prstGeom prst="rect">
            <a:avLst/>
          </a:prstGeom>
        </p:spPr>
      </p:pic>
    </p:spTree>
    <p:extLst>
      <p:ext uri="{BB962C8B-B14F-4D97-AF65-F5344CB8AC3E}">
        <p14:creationId xmlns:p14="http://schemas.microsoft.com/office/powerpoint/2010/main" val="136871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classes?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As classes são uma forma de identificar um grupo de elementos. Através delas, pode-se atribuir formatação a VÁRIOS elementos de uma vez. Exemplo:</a:t>
            </a:r>
          </a:p>
          <a:p>
            <a:pPr marL="0" indent="0">
              <a:buNone/>
            </a:pPr>
            <a:endParaRPr lang="pt-BR" dirty="0"/>
          </a:p>
        </p:txBody>
      </p:sp>
      <p:pic>
        <p:nvPicPr>
          <p:cNvPr id="5" name="Imagem 4"/>
          <p:cNvPicPr>
            <a:picLocks noChangeAspect="1"/>
          </p:cNvPicPr>
          <p:nvPr/>
        </p:nvPicPr>
        <p:blipFill>
          <a:blip r:embed="rId2"/>
          <a:stretch>
            <a:fillRect/>
          </a:stretch>
        </p:blipFill>
        <p:spPr>
          <a:xfrm>
            <a:off x="2265219" y="3419907"/>
            <a:ext cx="6705600" cy="828675"/>
          </a:xfrm>
          <a:prstGeom prst="rect">
            <a:avLst/>
          </a:prstGeom>
        </p:spPr>
      </p:pic>
    </p:spTree>
    <p:extLst>
      <p:ext uri="{BB962C8B-B14F-4D97-AF65-F5344CB8AC3E}">
        <p14:creationId xmlns:p14="http://schemas.microsoft.com/office/powerpoint/2010/main" val="20374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classes?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As classes são uma forma de identificar um grupo de elementos. Através delas, pode-se atribuir formatação a VÁRIOS elementos de uma vez. Exemplo:</a:t>
            </a:r>
          </a:p>
          <a:p>
            <a:pPr marL="0" indent="0">
              <a:buNone/>
            </a:pPr>
            <a:endParaRPr lang="pt-BR" dirty="0"/>
          </a:p>
        </p:txBody>
      </p:sp>
      <p:pic>
        <p:nvPicPr>
          <p:cNvPr id="5" name="Imagem 4"/>
          <p:cNvPicPr>
            <a:picLocks noChangeAspect="1"/>
          </p:cNvPicPr>
          <p:nvPr/>
        </p:nvPicPr>
        <p:blipFill>
          <a:blip r:embed="rId2"/>
          <a:stretch>
            <a:fillRect/>
          </a:stretch>
        </p:blipFill>
        <p:spPr>
          <a:xfrm>
            <a:off x="3484418" y="3049731"/>
            <a:ext cx="4973782" cy="2882533"/>
          </a:xfrm>
          <a:prstGeom prst="rect">
            <a:avLst/>
          </a:prstGeom>
        </p:spPr>
      </p:pic>
    </p:spTree>
    <p:extLst>
      <p:ext uri="{BB962C8B-B14F-4D97-AF65-F5344CB8AC3E}">
        <p14:creationId xmlns:p14="http://schemas.microsoft.com/office/powerpoint/2010/main" val="1730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classes?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As classes são uma forma de identificar um grupo de elementos. Através delas, pode-se atribuir formatação a VÁRIOS elementos de uma vez. Exemplo:</a:t>
            </a:r>
          </a:p>
          <a:p>
            <a:pPr marL="0" indent="0">
              <a:buNone/>
            </a:pPr>
            <a:endParaRPr lang="pt-BR" dirty="0"/>
          </a:p>
        </p:txBody>
      </p:sp>
      <p:pic>
        <p:nvPicPr>
          <p:cNvPr id="4" name="Imagem 3"/>
          <p:cNvPicPr>
            <a:picLocks noChangeAspect="1"/>
          </p:cNvPicPr>
          <p:nvPr/>
        </p:nvPicPr>
        <p:blipFill>
          <a:blip r:embed="rId2"/>
          <a:stretch>
            <a:fillRect/>
          </a:stretch>
        </p:blipFill>
        <p:spPr>
          <a:xfrm>
            <a:off x="1910628" y="3356191"/>
            <a:ext cx="8219460" cy="2348417"/>
          </a:xfrm>
          <a:prstGeom prst="rect">
            <a:avLst/>
          </a:prstGeom>
        </p:spPr>
      </p:pic>
    </p:spTree>
    <p:extLst>
      <p:ext uri="{BB962C8B-B14F-4D97-AF65-F5344CB8AC3E}">
        <p14:creationId xmlns:p14="http://schemas.microsoft.com/office/powerpoint/2010/main" val="199786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CSS?</a:t>
            </a:r>
          </a:p>
        </p:txBody>
      </p:sp>
      <p:sp>
        <p:nvSpPr>
          <p:cNvPr id="3" name="Espaço Reservado para Conteúdo 2"/>
          <p:cNvSpPr>
            <a:spLocks noGrp="1"/>
          </p:cNvSpPr>
          <p:nvPr>
            <p:ph idx="1"/>
          </p:nvPr>
        </p:nvSpPr>
        <p:spPr/>
        <p:txBody>
          <a:bodyPr/>
          <a:lstStyle/>
          <a:p>
            <a:pPr marL="0" indent="0">
              <a:buNone/>
            </a:pPr>
            <a:r>
              <a:rPr lang="pt-BR" dirty="0"/>
              <a:t>O </a:t>
            </a:r>
            <a:r>
              <a:rPr lang="pt-BR" dirty="0" err="1"/>
              <a:t>Cascading</a:t>
            </a:r>
            <a:r>
              <a:rPr lang="pt-BR" dirty="0"/>
              <a:t> </a:t>
            </a:r>
            <a:r>
              <a:rPr lang="pt-BR" dirty="0" err="1"/>
              <a:t>Style</a:t>
            </a:r>
            <a:r>
              <a:rPr lang="pt-BR" dirty="0"/>
              <a:t> </a:t>
            </a:r>
            <a:r>
              <a:rPr lang="pt-BR" dirty="0" err="1"/>
              <a:t>Sheets</a:t>
            </a:r>
            <a:r>
              <a:rPr lang="pt-BR" dirty="0"/>
              <a:t> (CSS) é uma linguagem utilizada para definir a apresentação (aparência) de documentos que adotam para o seu desenvolvimento linguagens de marcação (como XML, HTML e XHTML e etc..). O CSS define como serão exibidos os elementos contidos no código de um documento e sua maior vantagem é efetuar a separação entre o formato e o conteúdo de um documento.</a:t>
            </a:r>
          </a:p>
        </p:txBody>
      </p:sp>
    </p:spTree>
    <p:extLst>
      <p:ext uri="{BB962C8B-B14F-4D97-AF65-F5344CB8AC3E}">
        <p14:creationId xmlns:p14="http://schemas.microsoft.com/office/powerpoint/2010/main" val="3671155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classes?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Usando </a:t>
            </a:r>
            <a:r>
              <a:rPr lang="pt-BR" dirty="0" err="1"/>
              <a:t>divs</a:t>
            </a:r>
            <a:r>
              <a:rPr lang="pt-BR" dirty="0"/>
              <a:t> para separar cada elemento do CSS</a:t>
            </a:r>
          </a:p>
          <a:p>
            <a:pPr marL="0" indent="0">
              <a:buNone/>
            </a:pPr>
            <a:endParaRPr lang="pt-BR" dirty="0"/>
          </a:p>
        </p:txBody>
      </p:sp>
      <p:pic>
        <p:nvPicPr>
          <p:cNvPr id="5" name="Imagem 4"/>
          <p:cNvPicPr>
            <a:picLocks noChangeAspect="1"/>
          </p:cNvPicPr>
          <p:nvPr/>
        </p:nvPicPr>
        <p:blipFill>
          <a:blip r:embed="rId2"/>
          <a:stretch>
            <a:fillRect/>
          </a:stretch>
        </p:blipFill>
        <p:spPr>
          <a:xfrm>
            <a:off x="855085" y="2430606"/>
            <a:ext cx="4309197" cy="1685691"/>
          </a:xfrm>
          <a:prstGeom prst="rect">
            <a:avLst/>
          </a:prstGeom>
        </p:spPr>
      </p:pic>
      <p:pic>
        <p:nvPicPr>
          <p:cNvPr id="6" name="Imagem 5"/>
          <p:cNvPicPr>
            <a:picLocks noChangeAspect="1"/>
          </p:cNvPicPr>
          <p:nvPr/>
        </p:nvPicPr>
        <p:blipFill>
          <a:blip r:embed="rId3"/>
          <a:stretch>
            <a:fillRect/>
          </a:stretch>
        </p:blipFill>
        <p:spPr>
          <a:xfrm>
            <a:off x="5934508" y="2400930"/>
            <a:ext cx="4278147" cy="2732809"/>
          </a:xfrm>
          <a:prstGeom prst="rect">
            <a:avLst/>
          </a:prstGeom>
        </p:spPr>
      </p:pic>
    </p:spTree>
    <p:extLst>
      <p:ext uri="{BB962C8B-B14F-4D97-AF65-F5344CB8AC3E}">
        <p14:creationId xmlns:p14="http://schemas.microsoft.com/office/powerpoint/2010/main" val="387252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classes?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Usando </a:t>
            </a:r>
            <a:r>
              <a:rPr lang="pt-BR" dirty="0" err="1"/>
              <a:t>divs</a:t>
            </a:r>
            <a:r>
              <a:rPr lang="pt-BR" dirty="0"/>
              <a:t> para separar cada elemento do CSS</a:t>
            </a:r>
          </a:p>
          <a:p>
            <a:pPr marL="0" indent="0">
              <a:buNone/>
            </a:pPr>
            <a:endParaRPr lang="pt-BR" dirty="0"/>
          </a:p>
        </p:txBody>
      </p:sp>
      <p:pic>
        <p:nvPicPr>
          <p:cNvPr id="4" name="Imagem 3"/>
          <p:cNvPicPr>
            <a:picLocks noChangeAspect="1"/>
          </p:cNvPicPr>
          <p:nvPr/>
        </p:nvPicPr>
        <p:blipFill>
          <a:blip r:embed="rId2"/>
          <a:stretch>
            <a:fillRect/>
          </a:stretch>
        </p:blipFill>
        <p:spPr>
          <a:xfrm>
            <a:off x="490257" y="3039360"/>
            <a:ext cx="11182124" cy="1151413"/>
          </a:xfrm>
          <a:prstGeom prst="rect">
            <a:avLst/>
          </a:prstGeom>
        </p:spPr>
      </p:pic>
    </p:spTree>
    <p:extLst>
      <p:ext uri="{BB962C8B-B14F-4D97-AF65-F5344CB8AC3E}">
        <p14:creationId xmlns:p14="http://schemas.microsoft.com/office/powerpoint/2010/main" val="3607957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ids?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As ids são uma forma de identificar um elemento, e devem ser ÚNICAS para cada elemento. É como se fossem impressões digitais de nossos dedos ou </a:t>
            </a:r>
            <a:r>
              <a:rPr lang="pt-BR" dirty="0" err="1"/>
              <a:t>RGs</a:t>
            </a:r>
            <a:r>
              <a:rPr lang="pt-BR" dirty="0"/>
              <a:t>. Através delas, pode-se atribuir formatação a um elemento em especial. Exemplo:</a:t>
            </a:r>
          </a:p>
        </p:txBody>
      </p:sp>
      <p:pic>
        <p:nvPicPr>
          <p:cNvPr id="5" name="Imagem 4"/>
          <p:cNvPicPr>
            <a:picLocks noChangeAspect="1"/>
          </p:cNvPicPr>
          <p:nvPr/>
        </p:nvPicPr>
        <p:blipFill>
          <a:blip r:embed="rId2"/>
          <a:stretch>
            <a:fillRect/>
          </a:stretch>
        </p:blipFill>
        <p:spPr>
          <a:xfrm>
            <a:off x="3261859" y="3707946"/>
            <a:ext cx="5286746" cy="2083253"/>
          </a:xfrm>
          <a:prstGeom prst="rect">
            <a:avLst/>
          </a:prstGeom>
        </p:spPr>
      </p:pic>
    </p:spTree>
    <p:extLst>
      <p:ext uri="{BB962C8B-B14F-4D97-AF65-F5344CB8AC3E}">
        <p14:creationId xmlns:p14="http://schemas.microsoft.com/office/powerpoint/2010/main" val="1470226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ids?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As ids são uma forma de identificar um elemento, e devem ser ÚNICAS para cada elemento. É como se fossem impressões digitais de nossos dedos ou </a:t>
            </a:r>
            <a:r>
              <a:rPr lang="pt-BR" dirty="0" err="1"/>
              <a:t>RGs</a:t>
            </a:r>
            <a:r>
              <a:rPr lang="pt-BR" dirty="0"/>
              <a:t>. Através delas, pode-se atribuir formatação a um elemento em especial. Exemplo:</a:t>
            </a:r>
          </a:p>
        </p:txBody>
      </p:sp>
      <p:pic>
        <p:nvPicPr>
          <p:cNvPr id="4" name="Imagem 3"/>
          <p:cNvPicPr>
            <a:picLocks noChangeAspect="1"/>
          </p:cNvPicPr>
          <p:nvPr/>
        </p:nvPicPr>
        <p:blipFill>
          <a:blip r:embed="rId2"/>
          <a:stretch>
            <a:fillRect/>
          </a:stretch>
        </p:blipFill>
        <p:spPr>
          <a:xfrm>
            <a:off x="5697990" y="3062061"/>
            <a:ext cx="4026581" cy="3534886"/>
          </a:xfrm>
          <a:prstGeom prst="rect">
            <a:avLst/>
          </a:prstGeom>
        </p:spPr>
      </p:pic>
    </p:spTree>
    <p:extLst>
      <p:ext uri="{BB962C8B-B14F-4D97-AF65-F5344CB8AC3E}">
        <p14:creationId xmlns:p14="http://schemas.microsoft.com/office/powerpoint/2010/main" val="416366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ids?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Melhorando o código</a:t>
            </a:r>
          </a:p>
        </p:txBody>
      </p:sp>
      <p:pic>
        <p:nvPicPr>
          <p:cNvPr id="5" name="Imagem 4"/>
          <p:cNvPicPr>
            <a:picLocks noChangeAspect="1"/>
          </p:cNvPicPr>
          <p:nvPr/>
        </p:nvPicPr>
        <p:blipFill>
          <a:blip r:embed="rId2"/>
          <a:stretch>
            <a:fillRect/>
          </a:stretch>
        </p:blipFill>
        <p:spPr>
          <a:xfrm>
            <a:off x="4879974" y="1033463"/>
            <a:ext cx="2914197" cy="5544798"/>
          </a:xfrm>
          <a:prstGeom prst="rect">
            <a:avLst/>
          </a:prstGeom>
        </p:spPr>
      </p:pic>
    </p:spTree>
    <p:extLst>
      <p:ext uri="{BB962C8B-B14F-4D97-AF65-F5344CB8AC3E}">
        <p14:creationId xmlns:p14="http://schemas.microsoft.com/office/powerpoint/2010/main" val="3450119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O que são ids?</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Melhorando o código</a:t>
            </a:r>
          </a:p>
        </p:txBody>
      </p:sp>
      <p:pic>
        <p:nvPicPr>
          <p:cNvPr id="4" name="Imagem 3"/>
          <p:cNvPicPr>
            <a:picLocks noChangeAspect="1"/>
          </p:cNvPicPr>
          <p:nvPr/>
        </p:nvPicPr>
        <p:blipFill>
          <a:blip r:embed="rId2"/>
          <a:stretch>
            <a:fillRect/>
          </a:stretch>
        </p:blipFill>
        <p:spPr>
          <a:xfrm>
            <a:off x="420914" y="2487422"/>
            <a:ext cx="11422743" cy="1127996"/>
          </a:xfrm>
          <a:prstGeom prst="rect">
            <a:avLst/>
          </a:prstGeom>
        </p:spPr>
      </p:pic>
    </p:spTree>
    <p:extLst>
      <p:ext uri="{BB962C8B-B14F-4D97-AF65-F5344CB8AC3E}">
        <p14:creationId xmlns:p14="http://schemas.microsoft.com/office/powerpoint/2010/main" val="270468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Criando um Menu usando apenas HTML e CSS</a:t>
            </a:r>
          </a:p>
        </p:txBody>
      </p:sp>
      <p:pic>
        <p:nvPicPr>
          <p:cNvPr id="5" name="Imagem 4"/>
          <p:cNvPicPr>
            <a:picLocks noChangeAspect="1"/>
          </p:cNvPicPr>
          <p:nvPr/>
        </p:nvPicPr>
        <p:blipFill>
          <a:blip r:embed="rId2"/>
          <a:stretch>
            <a:fillRect/>
          </a:stretch>
        </p:blipFill>
        <p:spPr>
          <a:xfrm>
            <a:off x="2931101" y="2618241"/>
            <a:ext cx="6212899" cy="3037853"/>
          </a:xfrm>
          <a:prstGeom prst="rect">
            <a:avLst/>
          </a:prstGeom>
        </p:spPr>
      </p:pic>
    </p:spTree>
    <p:extLst>
      <p:ext uri="{BB962C8B-B14F-4D97-AF65-F5344CB8AC3E}">
        <p14:creationId xmlns:p14="http://schemas.microsoft.com/office/powerpoint/2010/main" val="1725510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Criando um Menu usando apenas HTML e CSS</a:t>
            </a:r>
          </a:p>
        </p:txBody>
      </p:sp>
      <p:pic>
        <p:nvPicPr>
          <p:cNvPr id="4" name="Imagem 3"/>
          <p:cNvPicPr>
            <a:picLocks noChangeAspect="1"/>
          </p:cNvPicPr>
          <p:nvPr/>
        </p:nvPicPr>
        <p:blipFill>
          <a:blip r:embed="rId2"/>
          <a:stretch>
            <a:fillRect/>
          </a:stretch>
        </p:blipFill>
        <p:spPr>
          <a:xfrm>
            <a:off x="3055937" y="2535237"/>
            <a:ext cx="6915350" cy="3376181"/>
          </a:xfrm>
          <a:prstGeom prst="rect">
            <a:avLst/>
          </a:prstGeom>
        </p:spPr>
      </p:pic>
    </p:spTree>
    <p:extLst>
      <p:ext uri="{BB962C8B-B14F-4D97-AF65-F5344CB8AC3E}">
        <p14:creationId xmlns:p14="http://schemas.microsoft.com/office/powerpoint/2010/main" val="90053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Criando um Menu usando apenas HTML e CSS</a:t>
            </a:r>
          </a:p>
        </p:txBody>
      </p:sp>
      <p:pic>
        <p:nvPicPr>
          <p:cNvPr id="6" name="Imagem 5"/>
          <p:cNvPicPr>
            <a:picLocks noChangeAspect="1"/>
          </p:cNvPicPr>
          <p:nvPr/>
        </p:nvPicPr>
        <p:blipFill>
          <a:blip r:embed="rId2"/>
          <a:stretch>
            <a:fillRect/>
          </a:stretch>
        </p:blipFill>
        <p:spPr>
          <a:xfrm>
            <a:off x="2588305" y="2428935"/>
            <a:ext cx="7194324" cy="3685683"/>
          </a:xfrm>
          <a:prstGeom prst="rect">
            <a:avLst/>
          </a:prstGeom>
        </p:spPr>
      </p:pic>
    </p:spTree>
    <p:extLst>
      <p:ext uri="{BB962C8B-B14F-4D97-AF65-F5344CB8AC3E}">
        <p14:creationId xmlns:p14="http://schemas.microsoft.com/office/powerpoint/2010/main" val="3973138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Criando um Menu usando apenas HTML e CSS</a:t>
            </a:r>
          </a:p>
        </p:txBody>
      </p:sp>
      <p:pic>
        <p:nvPicPr>
          <p:cNvPr id="7" name="Imagem 6"/>
          <p:cNvPicPr>
            <a:picLocks noChangeAspect="1"/>
          </p:cNvPicPr>
          <p:nvPr/>
        </p:nvPicPr>
        <p:blipFill>
          <a:blip r:embed="rId2"/>
          <a:stretch>
            <a:fillRect/>
          </a:stretch>
        </p:blipFill>
        <p:spPr>
          <a:xfrm>
            <a:off x="4046537" y="2520631"/>
            <a:ext cx="3021920" cy="3061422"/>
          </a:xfrm>
          <a:prstGeom prst="rect">
            <a:avLst/>
          </a:prstGeom>
        </p:spPr>
      </p:pic>
    </p:spTree>
    <p:extLst>
      <p:ext uri="{BB962C8B-B14F-4D97-AF65-F5344CB8AC3E}">
        <p14:creationId xmlns:p14="http://schemas.microsoft.com/office/powerpoint/2010/main" val="172025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Por que o CSS foi criado?</a:t>
            </a:r>
          </a:p>
        </p:txBody>
      </p:sp>
      <p:sp>
        <p:nvSpPr>
          <p:cNvPr id="3" name="Espaço Reservado para Conteúdo 2"/>
          <p:cNvSpPr>
            <a:spLocks noGrp="1"/>
          </p:cNvSpPr>
          <p:nvPr>
            <p:ph idx="1"/>
          </p:nvPr>
        </p:nvSpPr>
        <p:spPr/>
        <p:txBody>
          <a:bodyPr>
            <a:normAutofit lnSpcReduction="10000"/>
          </a:bodyPr>
          <a:lstStyle/>
          <a:p>
            <a:r>
              <a:rPr lang="pt-BR" dirty="0"/>
              <a:t>Com a evolução dos recursos de programação, as tecnologias estavam adotando cada vez mais estilos e variações para deixá-las mais elegantes e atrativas para os usuários. Com isto, linguagens de marcação simples como o HTML, que era destinada para apresentar os conteúdos, também precisaram ser aprimoradas.</a:t>
            </a:r>
          </a:p>
          <a:p>
            <a:r>
              <a:rPr lang="pt-BR" dirty="0"/>
              <a:t>Foram criadas novas </a:t>
            </a:r>
            <a:r>
              <a:rPr lang="pt-BR" dirty="0" err="1"/>
              <a:t>tags</a:t>
            </a:r>
            <a:r>
              <a:rPr lang="pt-BR" dirty="0"/>
              <a:t> e atributos de estilo para o HTML e em resumo, ele passou a exercer tanto a função de estruturar o conteúdo quanto de apresentá-lo para o usuário final. Entretanto, isto começou a trazer um problema para os desenvolvedores, pois não havia uma forma de definir, por exemplo, um padrão para todos os cabeçalhos ou conteúdos em diversas páginas. Ou seja, as alterações teriam que ser feitas manualmente, uma a uma.</a:t>
            </a:r>
          </a:p>
        </p:txBody>
      </p:sp>
    </p:spTree>
    <p:extLst>
      <p:ext uri="{BB962C8B-B14F-4D97-AF65-F5344CB8AC3E}">
        <p14:creationId xmlns:p14="http://schemas.microsoft.com/office/powerpoint/2010/main" val="3470378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Criando um Menu usando apenas HTML e CSS</a:t>
            </a:r>
          </a:p>
        </p:txBody>
      </p:sp>
      <p:pic>
        <p:nvPicPr>
          <p:cNvPr id="5" name="Imagem 4"/>
          <p:cNvPicPr>
            <a:picLocks noChangeAspect="1"/>
          </p:cNvPicPr>
          <p:nvPr/>
        </p:nvPicPr>
        <p:blipFill>
          <a:blip r:embed="rId2"/>
          <a:stretch>
            <a:fillRect/>
          </a:stretch>
        </p:blipFill>
        <p:spPr>
          <a:xfrm>
            <a:off x="3348037" y="2532289"/>
            <a:ext cx="5879527" cy="3113768"/>
          </a:xfrm>
          <a:prstGeom prst="rect">
            <a:avLst/>
          </a:prstGeom>
        </p:spPr>
      </p:pic>
    </p:spTree>
    <p:extLst>
      <p:ext uri="{BB962C8B-B14F-4D97-AF65-F5344CB8AC3E}">
        <p14:creationId xmlns:p14="http://schemas.microsoft.com/office/powerpoint/2010/main" val="4252518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Criando um Menu usando apenas HTML e CSS</a:t>
            </a:r>
          </a:p>
        </p:txBody>
      </p:sp>
      <p:pic>
        <p:nvPicPr>
          <p:cNvPr id="4" name="Imagem 3"/>
          <p:cNvPicPr>
            <a:picLocks noChangeAspect="1"/>
          </p:cNvPicPr>
          <p:nvPr/>
        </p:nvPicPr>
        <p:blipFill>
          <a:blip r:embed="rId2"/>
          <a:stretch>
            <a:fillRect/>
          </a:stretch>
        </p:blipFill>
        <p:spPr>
          <a:xfrm>
            <a:off x="3755013" y="2380818"/>
            <a:ext cx="4391025" cy="3733800"/>
          </a:xfrm>
          <a:prstGeom prst="rect">
            <a:avLst/>
          </a:prstGeom>
        </p:spPr>
      </p:pic>
    </p:spTree>
    <p:extLst>
      <p:ext uri="{BB962C8B-B14F-4D97-AF65-F5344CB8AC3E}">
        <p14:creationId xmlns:p14="http://schemas.microsoft.com/office/powerpoint/2010/main" val="1735439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Criando um Menu usando apenas HTML e CSS</a:t>
            </a:r>
          </a:p>
        </p:txBody>
      </p:sp>
      <p:pic>
        <p:nvPicPr>
          <p:cNvPr id="5" name="Imagem 4"/>
          <p:cNvPicPr>
            <a:picLocks noChangeAspect="1"/>
          </p:cNvPicPr>
          <p:nvPr/>
        </p:nvPicPr>
        <p:blipFill>
          <a:blip r:embed="rId2"/>
          <a:stretch>
            <a:fillRect/>
          </a:stretch>
        </p:blipFill>
        <p:spPr>
          <a:xfrm>
            <a:off x="1848983" y="2730272"/>
            <a:ext cx="8604358" cy="2625499"/>
          </a:xfrm>
          <a:prstGeom prst="rect">
            <a:avLst/>
          </a:prstGeom>
        </p:spPr>
      </p:pic>
    </p:spTree>
    <p:extLst>
      <p:ext uri="{BB962C8B-B14F-4D97-AF65-F5344CB8AC3E}">
        <p14:creationId xmlns:p14="http://schemas.microsoft.com/office/powerpoint/2010/main" val="2873297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Feito isso, agora vamos melhorar o nosso código deixando ele simplesmente sem listas e com uma cor diferente  </a:t>
            </a:r>
          </a:p>
        </p:txBody>
      </p:sp>
      <p:pic>
        <p:nvPicPr>
          <p:cNvPr id="4" name="Imagem 3"/>
          <p:cNvPicPr>
            <a:picLocks noChangeAspect="1"/>
          </p:cNvPicPr>
          <p:nvPr/>
        </p:nvPicPr>
        <p:blipFill>
          <a:blip r:embed="rId2"/>
          <a:stretch>
            <a:fillRect/>
          </a:stretch>
        </p:blipFill>
        <p:spPr>
          <a:xfrm>
            <a:off x="8066313" y="2333986"/>
            <a:ext cx="3559629" cy="4410276"/>
          </a:xfrm>
          <a:prstGeom prst="rect">
            <a:avLst/>
          </a:prstGeom>
        </p:spPr>
      </p:pic>
    </p:spTree>
    <p:extLst>
      <p:ext uri="{BB962C8B-B14F-4D97-AF65-F5344CB8AC3E}">
        <p14:creationId xmlns:p14="http://schemas.microsoft.com/office/powerpoint/2010/main" val="2827987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Criando um MENU</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Feito isso, agora vamos melhorar o nosso código deixando ele simplesmente sem listas e com uma cor diferente  </a:t>
            </a:r>
          </a:p>
        </p:txBody>
      </p:sp>
      <p:pic>
        <p:nvPicPr>
          <p:cNvPr id="5" name="Imagem 4"/>
          <p:cNvPicPr>
            <a:picLocks noChangeAspect="1"/>
          </p:cNvPicPr>
          <p:nvPr/>
        </p:nvPicPr>
        <p:blipFill>
          <a:blip r:embed="rId2"/>
          <a:stretch>
            <a:fillRect/>
          </a:stretch>
        </p:blipFill>
        <p:spPr>
          <a:xfrm>
            <a:off x="1624396" y="2846816"/>
            <a:ext cx="8797734" cy="2184265"/>
          </a:xfrm>
          <a:prstGeom prst="rect">
            <a:avLst/>
          </a:prstGeom>
        </p:spPr>
      </p:pic>
    </p:spTree>
    <p:extLst>
      <p:ext uri="{BB962C8B-B14F-4D97-AF65-F5344CB8AC3E}">
        <p14:creationId xmlns:p14="http://schemas.microsoft.com/office/powerpoint/2010/main" val="412103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913903" y="1325563"/>
            <a:ext cx="10367160" cy="5106213"/>
          </a:xfrm>
          <a:prstGeom prst="rect">
            <a:avLst/>
          </a:prstGeom>
        </p:spPr>
      </p:pic>
    </p:spTree>
    <p:extLst>
      <p:ext uri="{BB962C8B-B14F-4D97-AF65-F5344CB8AC3E}">
        <p14:creationId xmlns:p14="http://schemas.microsoft.com/office/powerpoint/2010/main" val="1696442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5" name="Imagem 4"/>
          <p:cNvPicPr>
            <a:picLocks noChangeAspect="1"/>
          </p:cNvPicPr>
          <p:nvPr/>
        </p:nvPicPr>
        <p:blipFill>
          <a:blip r:embed="rId2"/>
          <a:stretch>
            <a:fillRect/>
          </a:stretch>
        </p:blipFill>
        <p:spPr>
          <a:xfrm>
            <a:off x="745174" y="1560079"/>
            <a:ext cx="10410703" cy="5070791"/>
          </a:xfrm>
          <a:prstGeom prst="rect">
            <a:avLst/>
          </a:prstGeom>
        </p:spPr>
      </p:pic>
    </p:spTree>
    <p:extLst>
      <p:ext uri="{BB962C8B-B14F-4D97-AF65-F5344CB8AC3E}">
        <p14:creationId xmlns:p14="http://schemas.microsoft.com/office/powerpoint/2010/main" val="1147824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315355" y="1763279"/>
            <a:ext cx="11502404" cy="3781177"/>
          </a:xfrm>
          <a:prstGeom prst="rect">
            <a:avLst/>
          </a:prstGeom>
        </p:spPr>
      </p:pic>
    </p:spTree>
    <p:extLst>
      <p:ext uri="{BB962C8B-B14F-4D97-AF65-F5344CB8AC3E}">
        <p14:creationId xmlns:p14="http://schemas.microsoft.com/office/powerpoint/2010/main" val="2322461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5" name="Imagem 4"/>
          <p:cNvPicPr>
            <a:picLocks noChangeAspect="1"/>
          </p:cNvPicPr>
          <p:nvPr/>
        </p:nvPicPr>
        <p:blipFill>
          <a:blip r:embed="rId2"/>
          <a:stretch>
            <a:fillRect/>
          </a:stretch>
        </p:blipFill>
        <p:spPr>
          <a:xfrm>
            <a:off x="591128" y="1763280"/>
            <a:ext cx="11108613" cy="4782663"/>
          </a:xfrm>
          <a:prstGeom prst="rect">
            <a:avLst/>
          </a:prstGeom>
        </p:spPr>
      </p:pic>
    </p:spTree>
    <p:extLst>
      <p:ext uri="{BB962C8B-B14F-4D97-AF65-F5344CB8AC3E}">
        <p14:creationId xmlns:p14="http://schemas.microsoft.com/office/powerpoint/2010/main" val="1657271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286325" y="1763280"/>
            <a:ext cx="11638738" cy="3810206"/>
          </a:xfrm>
          <a:prstGeom prst="rect">
            <a:avLst/>
          </a:prstGeom>
        </p:spPr>
      </p:pic>
    </p:spTree>
    <p:extLst>
      <p:ext uri="{BB962C8B-B14F-4D97-AF65-F5344CB8AC3E}">
        <p14:creationId xmlns:p14="http://schemas.microsoft.com/office/powerpoint/2010/main" val="26155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Como escrever código CSS?</a:t>
            </a:r>
          </a:p>
        </p:txBody>
      </p:sp>
      <p:sp>
        <p:nvSpPr>
          <p:cNvPr id="3" name="Espaço Reservado para Conteúdo 2"/>
          <p:cNvSpPr>
            <a:spLocks noGrp="1"/>
          </p:cNvSpPr>
          <p:nvPr>
            <p:ph idx="1"/>
          </p:nvPr>
        </p:nvSpPr>
        <p:spPr/>
        <p:txBody>
          <a:bodyPr>
            <a:normAutofit/>
          </a:bodyPr>
          <a:lstStyle/>
          <a:p>
            <a:r>
              <a:rPr lang="pt-BR" dirty="0"/>
              <a:t>Para escrever código CSS é necessário seguir uma regra. A regra é uma declaração que possui uma sintaxe própria bem simples que define a forma com que o estilo será aplicado aos nossos elementos HTML. Você pode ver a regra a seguir:</a:t>
            </a:r>
          </a:p>
        </p:txBody>
      </p:sp>
      <p:pic>
        <p:nvPicPr>
          <p:cNvPr id="4" name="Imagem 3"/>
          <p:cNvPicPr>
            <a:picLocks noChangeAspect="1"/>
          </p:cNvPicPr>
          <p:nvPr/>
        </p:nvPicPr>
        <p:blipFill>
          <a:blip r:embed="rId2"/>
          <a:stretch>
            <a:fillRect/>
          </a:stretch>
        </p:blipFill>
        <p:spPr>
          <a:xfrm>
            <a:off x="2412855" y="3514292"/>
            <a:ext cx="6181725" cy="2447925"/>
          </a:xfrm>
          <a:prstGeom prst="rect">
            <a:avLst/>
          </a:prstGeom>
        </p:spPr>
      </p:pic>
    </p:spTree>
    <p:extLst>
      <p:ext uri="{BB962C8B-B14F-4D97-AF65-F5344CB8AC3E}">
        <p14:creationId xmlns:p14="http://schemas.microsoft.com/office/powerpoint/2010/main" val="2479793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5" name="Imagem 4"/>
          <p:cNvPicPr>
            <a:picLocks noChangeAspect="1"/>
          </p:cNvPicPr>
          <p:nvPr/>
        </p:nvPicPr>
        <p:blipFill>
          <a:blip r:embed="rId2"/>
          <a:stretch>
            <a:fillRect/>
          </a:stretch>
        </p:blipFill>
        <p:spPr>
          <a:xfrm>
            <a:off x="416955" y="1763279"/>
            <a:ext cx="11315426" cy="3766663"/>
          </a:xfrm>
          <a:prstGeom prst="rect">
            <a:avLst/>
          </a:prstGeom>
        </p:spPr>
      </p:pic>
    </p:spTree>
    <p:extLst>
      <p:ext uri="{BB962C8B-B14F-4D97-AF65-F5344CB8AC3E}">
        <p14:creationId xmlns:p14="http://schemas.microsoft.com/office/powerpoint/2010/main" val="2784284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1055582" y="1516537"/>
            <a:ext cx="9931731" cy="4910842"/>
          </a:xfrm>
          <a:prstGeom prst="rect">
            <a:avLst/>
          </a:prstGeom>
        </p:spPr>
      </p:pic>
    </p:spTree>
    <p:extLst>
      <p:ext uri="{BB962C8B-B14F-4D97-AF65-F5344CB8AC3E}">
        <p14:creationId xmlns:p14="http://schemas.microsoft.com/office/powerpoint/2010/main" val="2542622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5" name="Imagem 4"/>
          <p:cNvPicPr>
            <a:picLocks noChangeAspect="1"/>
          </p:cNvPicPr>
          <p:nvPr/>
        </p:nvPicPr>
        <p:blipFill>
          <a:blip r:embed="rId2"/>
          <a:stretch>
            <a:fillRect/>
          </a:stretch>
        </p:blipFill>
        <p:spPr>
          <a:xfrm>
            <a:off x="547586" y="1648279"/>
            <a:ext cx="11185757" cy="4796064"/>
          </a:xfrm>
          <a:prstGeom prst="rect">
            <a:avLst/>
          </a:prstGeom>
        </p:spPr>
      </p:pic>
    </p:spTree>
    <p:extLst>
      <p:ext uri="{BB962C8B-B14F-4D97-AF65-F5344CB8AC3E}">
        <p14:creationId xmlns:p14="http://schemas.microsoft.com/office/powerpoint/2010/main" val="3763384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6" name="Imagem 5"/>
          <p:cNvPicPr>
            <a:picLocks noChangeAspect="1"/>
          </p:cNvPicPr>
          <p:nvPr/>
        </p:nvPicPr>
        <p:blipFill>
          <a:blip r:embed="rId2"/>
          <a:stretch>
            <a:fillRect/>
          </a:stretch>
        </p:blipFill>
        <p:spPr>
          <a:xfrm>
            <a:off x="194942" y="1763280"/>
            <a:ext cx="11656642" cy="2953863"/>
          </a:xfrm>
          <a:prstGeom prst="rect">
            <a:avLst/>
          </a:prstGeom>
        </p:spPr>
      </p:pic>
    </p:spTree>
    <p:extLst>
      <p:ext uri="{BB962C8B-B14F-4D97-AF65-F5344CB8AC3E}">
        <p14:creationId xmlns:p14="http://schemas.microsoft.com/office/powerpoint/2010/main" val="1019934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333589" y="1951966"/>
            <a:ext cx="11379347" cy="2707120"/>
          </a:xfrm>
          <a:prstGeom prst="rect">
            <a:avLst/>
          </a:prstGeom>
        </p:spPr>
      </p:pic>
    </p:spTree>
    <p:extLst>
      <p:ext uri="{BB962C8B-B14F-4D97-AF65-F5344CB8AC3E}">
        <p14:creationId xmlns:p14="http://schemas.microsoft.com/office/powerpoint/2010/main" val="3814996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5" name="Imagem 4"/>
          <p:cNvPicPr>
            <a:picLocks noChangeAspect="1"/>
          </p:cNvPicPr>
          <p:nvPr/>
        </p:nvPicPr>
        <p:blipFill>
          <a:blip r:embed="rId2"/>
          <a:stretch>
            <a:fillRect/>
          </a:stretch>
        </p:blipFill>
        <p:spPr>
          <a:xfrm>
            <a:off x="222949" y="1908422"/>
            <a:ext cx="11600628" cy="3113520"/>
          </a:xfrm>
          <a:prstGeom prst="rect">
            <a:avLst/>
          </a:prstGeom>
        </p:spPr>
      </p:pic>
    </p:spTree>
    <p:extLst>
      <p:ext uri="{BB962C8B-B14F-4D97-AF65-F5344CB8AC3E}">
        <p14:creationId xmlns:p14="http://schemas.microsoft.com/office/powerpoint/2010/main" val="200651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242783" y="2053566"/>
            <a:ext cx="11844368" cy="3099006"/>
          </a:xfrm>
          <a:prstGeom prst="rect">
            <a:avLst/>
          </a:prstGeom>
        </p:spPr>
      </p:pic>
    </p:spTree>
    <p:extLst>
      <p:ext uri="{BB962C8B-B14F-4D97-AF65-F5344CB8AC3E}">
        <p14:creationId xmlns:p14="http://schemas.microsoft.com/office/powerpoint/2010/main" val="3233518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5" name="Imagem 4"/>
          <p:cNvPicPr>
            <a:picLocks noChangeAspect="1"/>
          </p:cNvPicPr>
          <p:nvPr/>
        </p:nvPicPr>
        <p:blipFill>
          <a:blip r:embed="rId2"/>
          <a:stretch>
            <a:fillRect/>
          </a:stretch>
        </p:blipFill>
        <p:spPr>
          <a:xfrm>
            <a:off x="373412" y="1763280"/>
            <a:ext cx="11512956" cy="4564949"/>
          </a:xfrm>
          <a:prstGeom prst="rect">
            <a:avLst/>
          </a:prstGeom>
        </p:spPr>
      </p:pic>
    </p:spTree>
    <p:extLst>
      <p:ext uri="{BB962C8B-B14F-4D97-AF65-F5344CB8AC3E}">
        <p14:creationId xmlns:p14="http://schemas.microsoft.com/office/powerpoint/2010/main" val="2183126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257298" y="1763280"/>
            <a:ext cx="11763662" cy="3781177"/>
          </a:xfrm>
          <a:prstGeom prst="rect">
            <a:avLst/>
          </a:prstGeom>
        </p:spPr>
      </p:pic>
    </p:spTree>
    <p:extLst>
      <p:ext uri="{BB962C8B-B14F-4D97-AF65-F5344CB8AC3E}">
        <p14:creationId xmlns:p14="http://schemas.microsoft.com/office/powerpoint/2010/main" val="1547658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5" name="Imagem 4"/>
          <p:cNvPicPr>
            <a:picLocks noChangeAspect="1"/>
          </p:cNvPicPr>
          <p:nvPr/>
        </p:nvPicPr>
        <p:blipFill>
          <a:blip r:embed="rId2"/>
          <a:stretch>
            <a:fillRect/>
          </a:stretch>
        </p:blipFill>
        <p:spPr>
          <a:xfrm>
            <a:off x="533067" y="1763280"/>
            <a:ext cx="11284615" cy="3766663"/>
          </a:xfrm>
          <a:prstGeom prst="rect">
            <a:avLst/>
          </a:prstGeom>
        </p:spPr>
      </p:pic>
    </p:spTree>
    <p:extLst>
      <p:ext uri="{BB962C8B-B14F-4D97-AF65-F5344CB8AC3E}">
        <p14:creationId xmlns:p14="http://schemas.microsoft.com/office/powerpoint/2010/main" val="371659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Como escrever código CSS</a:t>
            </a:r>
          </a:p>
        </p:txBody>
      </p:sp>
      <p:sp>
        <p:nvSpPr>
          <p:cNvPr id="3" name="Espaço Reservado para Conteúdo 2"/>
          <p:cNvSpPr>
            <a:spLocks noGrp="1"/>
          </p:cNvSpPr>
          <p:nvPr>
            <p:ph idx="1"/>
          </p:nvPr>
        </p:nvSpPr>
        <p:spPr/>
        <p:txBody>
          <a:bodyPr>
            <a:normAutofit/>
          </a:bodyPr>
          <a:lstStyle/>
          <a:p>
            <a:r>
              <a:rPr lang="pt-BR" dirty="0"/>
              <a:t>Para escrever código CSS é necessário seguir uma regra. A regra é uma declaração que possui uma sintaxe própria bem simples que define a forma com que o estilo será aplicado aos nossos elementos HTML. Você pode ver a regra a seguir:</a:t>
            </a:r>
          </a:p>
        </p:txBody>
      </p:sp>
      <p:pic>
        <p:nvPicPr>
          <p:cNvPr id="5" name="Imagem 4"/>
          <p:cNvPicPr>
            <a:picLocks noChangeAspect="1"/>
          </p:cNvPicPr>
          <p:nvPr/>
        </p:nvPicPr>
        <p:blipFill>
          <a:blip r:embed="rId2"/>
          <a:stretch>
            <a:fillRect/>
          </a:stretch>
        </p:blipFill>
        <p:spPr>
          <a:xfrm>
            <a:off x="2658341" y="3661496"/>
            <a:ext cx="6647296" cy="2136631"/>
          </a:xfrm>
          <a:prstGeom prst="rect">
            <a:avLst/>
          </a:prstGeom>
        </p:spPr>
      </p:pic>
    </p:spTree>
    <p:extLst>
      <p:ext uri="{BB962C8B-B14F-4D97-AF65-F5344CB8AC3E}">
        <p14:creationId xmlns:p14="http://schemas.microsoft.com/office/powerpoint/2010/main" val="370677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Exercício</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endParaRPr lang="pt-BR" dirty="0"/>
          </a:p>
        </p:txBody>
      </p:sp>
      <p:pic>
        <p:nvPicPr>
          <p:cNvPr id="4" name="Imagem 3"/>
          <p:cNvPicPr>
            <a:picLocks noChangeAspect="1"/>
          </p:cNvPicPr>
          <p:nvPr/>
        </p:nvPicPr>
        <p:blipFill>
          <a:blip r:embed="rId2"/>
          <a:stretch>
            <a:fillRect/>
          </a:stretch>
        </p:blipFill>
        <p:spPr>
          <a:xfrm>
            <a:off x="533069" y="2227737"/>
            <a:ext cx="11271888" cy="3752149"/>
          </a:xfrm>
          <a:prstGeom prst="rect">
            <a:avLst/>
          </a:prstGeom>
        </p:spPr>
      </p:pic>
    </p:spTree>
    <p:extLst>
      <p:ext uri="{BB962C8B-B14F-4D97-AF65-F5344CB8AC3E}">
        <p14:creationId xmlns:p14="http://schemas.microsoft.com/office/powerpoint/2010/main" val="1506376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463" y="0"/>
            <a:ext cx="10515600" cy="1325563"/>
          </a:xfrm>
        </p:spPr>
        <p:txBody>
          <a:bodyPr/>
          <a:lstStyle/>
          <a:p>
            <a:pPr algn="ctr"/>
            <a:r>
              <a:rPr lang="pt-BR" dirty="0"/>
              <a:t>Atividade</a:t>
            </a:r>
          </a:p>
        </p:txBody>
      </p:sp>
      <p:sp>
        <p:nvSpPr>
          <p:cNvPr id="3" name="Espaço Reservado para Conteúdo 2"/>
          <p:cNvSpPr>
            <a:spLocks noGrp="1"/>
          </p:cNvSpPr>
          <p:nvPr>
            <p:ph idx="1"/>
          </p:nvPr>
        </p:nvSpPr>
        <p:spPr>
          <a:xfrm>
            <a:off x="692726" y="1763280"/>
            <a:ext cx="10515600" cy="4351338"/>
          </a:xfrm>
        </p:spPr>
        <p:txBody>
          <a:bodyPr>
            <a:normAutofit/>
          </a:bodyPr>
          <a:lstStyle/>
          <a:p>
            <a:pPr marL="0" indent="0">
              <a:buNone/>
            </a:pPr>
            <a:r>
              <a:rPr lang="pt-BR" dirty="0"/>
              <a:t>Crie uma página HTML contendo containers e um MENU simples usando o material aprendido até agora. </a:t>
            </a:r>
          </a:p>
          <a:p>
            <a:pPr marL="0" indent="0">
              <a:buNone/>
            </a:pPr>
            <a:r>
              <a:rPr lang="pt-BR" dirty="0"/>
              <a:t>Deve </a:t>
            </a:r>
            <a:r>
              <a:rPr lang="pt-BR"/>
              <a:t>ser entregue </a:t>
            </a:r>
            <a:r>
              <a:rPr lang="pt-BR" dirty="0"/>
              <a:t>nesta aula. </a:t>
            </a:r>
          </a:p>
        </p:txBody>
      </p:sp>
    </p:spTree>
    <p:extLst>
      <p:ext uri="{BB962C8B-B14F-4D97-AF65-F5344CB8AC3E}">
        <p14:creationId xmlns:p14="http://schemas.microsoft.com/office/powerpoint/2010/main" val="304383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Como escrever código CSS</a:t>
            </a:r>
          </a:p>
        </p:txBody>
      </p:sp>
      <p:sp>
        <p:nvSpPr>
          <p:cNvPr id="3" name="Espaço Reservado para Conteúdo 2"/>
          <p:cNvSpPr>
            <a:spLocks noGrp="1"/>
          </p:cNvSpPr>
          <p:nvPr>
            <p:ph idx="1"/>
          </p:nvPr>
        </p:nvSpPr>
        <p:spPr/>
        <p:txBody>
          <a:bodyPr>
            <a:normAutofit/>
          </a:bodyPr>
          <a:lstStyle/>
          <a:p>
            <a:r>
              <a:rPr lang="pt-BR" dirty="0"/>
              <a:t>A nossa regra como pode ser visto é composta de três partes principais: um seletor, uma propriedade e um valor a se aplicar.</a:t>
            </a:r>
          </a:p>
          <a:p>
            <a:r>
              <a:rPr lang="pt-BR" dirty="0"/>
              <a:t>Explicando de forma grotesca o seletor nada mais é do que o nosso elemento HTML ao qual queremos aplicar a regra (por exemplo: </a:t>
            </a:r>
            <a:r>
              <a:rPr lang="pt-BR" dirty="0" err="1"/>
              <a:t>div</a:t>
            </a:r>
            <a:r>
              <a:rPr lang="pt-BR" dirty="0"/>
              <a:t>, </a:t>
            </a:r>
            <a:r>
              <a:rPr lang="pt-BR" dirty="0" err="1"/>
              <a:t>body</a:t>
            </a:r>
            <a:r>
              <a:rPr lang="pt-BR" dirty="0"/>
              <a:t>).</a:t>
            </a:r>
          </a:p>
          <a:p>
            <a:r>
              <a:rPr lang="pt-BR" dirty="0"/>
              <a:t>A propriedade é o atributo do elemento que será aplicado a regra. (por exemplo: color, </a:t>
            </a:r>
            <a:r>
              <a:rPr lang="pt-BR" dirty="0" err="1"/>
              <a:t>font</a:t>
            </a:r>
            <a:r>
              <a:rPr lang="pt-BR" dirty="0"/>
              <a:t>, position).</a:t>
            </a:r>
          </a:p>
          <a:p>
            <a:r>
              <a:rPr lang="pt-BR" dirty="0"/>
              <a:t>Valor é a característica que o elemento irá assumir (por exemplo: cor azul, tamanho 14 para a fonte).</a:t>
            </a:r>
          </a:p>
          <a:p>
            <a:pPr marL="0" indent="0">
              <a:buNone/>
            </a:pPr>
            <a:endParaRPr lang="pt-BR" dirty="0"/>
          </a:p>
        </p:txBody>
      </p:sp>
    </p:spTree>
    <p:extLst>
      <p:ext uri="{BB962C8B-B14F-4D97-AF65-F5344CB8AC3E}">
        <p14:creationId xmlns:p14="http://schemas.microsoft.com/office/powerpoint/2010/main" val="391547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Como escrever código CSS</a:t>
            </a:r>
          </a:p>
        </p:txBody>
      </p:sp>
      <p:sp>
        <p:nvSpPr>
          <p:cNvPr id="3" name="Espaço Reservado para Conteúdo 2"/>
          <p:cNvSpPr>
            <a:spLocks noGrp="1"/>
          </p:cNvSpPr>
          <p:nvPr>
            <p:ph idx="1"/>
          </p:nvPr>
        </p:nvSpPr>
        <p:spPr/>
        <p:txBody>
          <a:bodyPr>
            <a:normAutofit/>
          </a:bodyPr>
          <a:lstStyle/>
          <a:p>
            <a:r>
              <a:rPr lang="pt-BR" dirty="0"/>
              <a:t>Exemplificando</a:t>
            </a:r>
          </a:p>
          <a:p>
            <a:r>
              <a:rPr lang="pt-BR" dirty="0"/>
              <a:t>Vamos para um exemplo:</a:t>
            </a:r>
          </a:p>
          <a:p>
            <a:pPr marL="0" indent="0">
              <a:buNone/>
            </a:pPr>
            <a:endParaRPr lang="pt-BR" dirty="0"/>
          </a:p>
        </p:txBody>
      </p:sp>
      <p:pic>
        <p:nvPicPr>
          <p:cNvPr id="5" name="Imagem 4"/>
          <p:cNvPicPr>
            <a:picLocks noChangeAspect="1"/>
          </p:cNvPicPr>
          <p:nvPr/>
        </p:nvPicPr>
        <p:blipFill>
          <a:blip r:embed="rId2"/>
          <a:stretch>
            <a:fillRect/>
          </a:stretch>
        </p:blipFill>
        <p:spPr>
          <a:xfrm>
            <a:off x="4011907" y="3065943"/>
            <a:ext cx="6496542" cy="3111020"/>
          </a:xfrm>
          <a:prstGeom prst="rect">
            <a:avLst/>
          </a:prstGeom>
        </p:spPr>
      </p:pic>
    </p:spTree>
    <p:extLst>
      <p:ext uri="{BB962C8B-B14F-4D97-AF65-F5344CB8AC3E}">
        <p14:creationId xmlns:p14="http://schemas.microsoft.com/office/powerpoint/2010/main" val="75301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Como escrever código CSS</a:t>
            </a:r>
          </a:p>
        </p:txBody>
      </p:sp>
      <p:sp>
        <p:nvSpPr>
          <p:cNvPr id="3" name="Espaço Reservado para Conteúdo 2"/>
          <p:cNvSpPr>
            <a:spLocks noGrp="1"/>
          </p:cNvSpPr>
          <p:nvPr>
            <p:ph idx="1"/>
          </p:nvPr>
        </p:nvSpPr>
        <p:spPr/>
        <p:txBody>
          <a:bodyPr>
            <a:normAutofit/>
          </a:bodyPr>
          <a:lstStyle/>
          <a:p>
            <a:r>
              <a:rPr lang="pt-BR" dirty="0"/>
              <a:t>Exemplificando</a:t>
            </a:r>
          </a:p>
          <a:p>
            <a:r>
              <a:rPr lang="pt-BR" dirty="0"/>
              <a:t>Vamos para um exemplo:</a:t>
            </a:r>
          </a:p>
          <a:p>
            <a:pPr marL="0" indent="0">
              <a:buNone/>
            </a:pPr>
            <a:endParaRPr lang="pt-BR" dirty="0"/>
          </a:p>
        </p:txBody>
      </p:sp>
      <p:pic>
        <p:nvPicPr>
          <p:cNvPr id="4" name="Imagem 3"/>
          <p:cNvPicPr>
            <a:picLocks noChangeAspect="1"/>
          </p:cNvPicPr>
          <p:nvPr/>
        </p:nvPicPr>
        <p:blipFill>
          <a:blip r:embed="rId2"/>
          <a:stretch>
            <a:fillRect/>
          </a:stretch>
        </p:blipFill>
        <p:spPr>
          <a:xfrm>
            <a:off x="4176823" y="2851362"/>
            <a:ext cx="7191154" cy="3694455"/>
          </a:xfrm>
          <a:prstGeom prst="rect">
            <a:avLst/>
          </a:prstGeom>
        </p:spPr>
      </p:pic>
    </p:spTree>
    <p:extLst>
      <p:ext uri="{BB962C8B-B14F-4D97-AF65-F5344CB8AC3E}">
        <p14:creationId xmlns:p14="http://schemas.microsoft.com/office/powerpoint/2010/main" val="214481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Incluindo CSS na página</a:t>
            </a:r>
          </a:p>
        </p:txBody>
      </p:sp>
      <p:sp>
        <p:nvSpPr>
          <p:cNvPr id="3" name="Espaço Reservado para Conteúdo 2"/>
          <p:cNvSpPr>
            <a:spLocks noGrp="1"/>
          </p:cNvSpPr>
          <p:nvPr>
            <p:ph idx="1"/>
          </p:nvPr>
        </p:nvSpPr>
        <p:spPr/>
        <p:txBody>
          <a:bodyPr>
            <a:normAutofit/>
          </a:bodyPr>
          <a:lstStyle/>
          <a:p>
            <a:r>
              <a:rPr lang="pt-BR" dirty="0"/>
              <a:t>Existem três formas para incluir o código CSS em seu projeto:</a:t>
            </a:r>
          </a:p>
          <a:p>
            <a:r>
              <a:rPr lang="pt-BR" dirty="0" err="1"/>
              <a:t>Inline</a:t>
            </a:r>
            <a:endParaRPr lang="pt-BR" dirty="0"/>
          </a:p>
          <a:p>
            <a:r>
              <a:rPr lang="pt-BR" dirty="0"/>
              <a:t>Interno</a:t>
            </a:r>
          </a:p>
          <a:p>
            <a:r>
              <a:rPr lang="pt-BR" dirty="0"/>
              <a:t>Externo</a:t>
            </a:r>
          </a:p>
          <a:p>
            <a:endParaRPr lang="pt-BR" dirty="0"/>
          </a:p>
          <a:p>
            <a:pPr marL="0" indent="0">
              <a:buNone/>
            </a:pPr>
            <a:endParaRPr lang="pt-BR" dirty="0"/>
          </a:p>
        </p:txBody>
      </p:sp>
    </p:spTree>
    <p:extLst>
      <p:ext uri="{BB962C8B-B14F-4D97-AF65-F5344CB8AC3E}">
        <p14:creationId xmlns:p14="http://schemas.microsoft.com/office/powerpoint/2010/main" val="96379115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1076</Words>
  <Application>Microsoft Office PowerPoint</Application>
  <PresentationFormat>Widescreen</PresentationFormat>
  <Paragraphs>97</Paragraphs>
  <Slides>51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51</vt:i4>
      </vt:variant>
    </vt:vector>
  </HeadingPairs>
  <TitlesOfParts>
    <vt:vector size="55" baseType="lpstr">
      <vt:lpstr>Arial</vt:lpstr>
      <vt:lpstr>Calibri</vt:lpstr>
      <vt:lpstr>Calibri Light</vt:lpstr>
      <vt:lpstr>Tema do Office</vt:lpstr>
      <vt:lpstr>CSS</vt:lpstr>
      <vt:lpstr>O que é CSS?</vt:lpstr>
      <vt:lpstr>Por que o CSS foi criado?</vt:lpstr>
      <vt:lpstr>Como escrever código CSS?</vt:lpstr>
      <vt:lpstr>Como escrever código CSS</vt:lpstr>
      <vt:lpstr>Como escrever código CSS</vt:lpstr>
      <vt:lpstr>Como escrever código CSS</vt:lpstr>
      <vt:lpstr>Como escrever código CSS</vt:lpstr>
      <vt:lpstr>Incluindo CSS na página</vt:lpstr>
      <vt:lpstr>Incluindo CSS na página</vt:lpstr>
      <vt:lpstr>Incluindo CSS na página</vt:lpstr>
      <vt:lpstr>Incluindo CSS na página</vt:lpstr>
      <vt:lpstr>Incluindo CSS na página</vt:lpstr>
      <vt:lpstr>Incluindo CSS na página</vt:lpstr>
      <vt:lpstr>Qual a diferença entre CLASS e ID?</vt:lpstr>
      <vt:lpstr>O que são classes?</vt:lpstr>
      <vt:lpstr>O que são classes?</vt:lpstr>
      <vt:lpstr>O que são classes?</vt:lpstr>
      <vt:lpstr>O que são classes?</vt:lpstr>
      <vt:lpstr>O que são classes?</vt:lpstr>
      <vt:lpstr>O que são classes?</vt:lpstr>
      <vt:lpstr>O que são ids?</vt:lpstr>
      <vt:lpstr>O que são ids?</vt:lpstr>
      <vt:lpstr>O que são ids?</vt:lpstr>
      <vt:lpstr>O que são ids?</vt:lpstr>
      <vt:lpstr>Criando um MENU</vt:lpstr>
      <vt:lpstr>Criando um MENU</vt:lpstr>
      <vt:lpstr>Criando um MENU</vt:lpstr>
      <vt:lpstr>Criando um MENU</vt:lpstr>
      <vt:lpstr>Criando um MENU</vt:lpstr>
      <vt:lpstr>Criando um MENU</vt:lpstr>
      <vt:lpstr>Criando um MENU</vt:lpstr>
      <vt:lpstr>Criando um MENU</vt:lpstr>
      <vt:lpstr>Criando um MENU</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Atividade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Usuário do Windows</dc:creator>
  <cp:lastModifiedBy>Aluno</cp:lastModifiedBy>
  <cp:revision>15</cp:revision>
  <dcterms:created xsi:type="dcterms:W3CDTF">2023-01-27T17:59:07Z</dcterms:created>
  <dcterms:modified xsi:type="dcterms:W3CDTF">2023-03-24T18:47:42Z</dcterms:modified>
</cp:coreProperties>
</file>