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7140" y="888872"/>
            <a:ext cx="744971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22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57B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140" y="888872"/>
            <a:ext cx="744971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381" y="1832610"/>
            <a:ext cx="7511237" cy="428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90309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57B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6289" y="5246623"/>
            <a:ext cx="39903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3400" spc="-79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-75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-944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3400" spc="-76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400" spc="-56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68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400" spc="-56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83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sz="3400" spc="-56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sz="3400" spc="-95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3400" spc="-175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113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400" spc="-73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400" spc="-885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3400" spc="-140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22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706" y="5547766"/>
            <a:ext cx="1538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85" dirty="0">
                <a:solidFill>
                  <a:srgbClr val="0D0D0D"/>
                </a:solidFill>
                <a:latin typeface="Microsoft Sans Serif"/>
                <a:cs typeface="Microsoft Sans Serif"/>
              </a:rPr>
              <a:t>WEB</a:t>
            </a:r>
            <a:r>
              <a:rPr sz="1600" spc="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600" spc="-360" dirty="0">
                <a:solidFill>
                  <a:srgbClr val="0D0D0D"/>
                </a:solidFill>
                <a:latin typeface="Microsoft Sans Serif"/>
                <a:cs typeface="Microsoft Sans Serif"/>
              </a:rPr>
              <a:t>R</a:t>
            </a:r>
            <a:r>
              <a:rPr sz="1600" spc="-305" dirty="0">
                <a:solidFill>
                  <a:srgbClr val="0D0D0D"/>
                </a:solidFill>
                <a:latin typeface="Microsoft Sans Serif"/>
                <a:cs typeface="Microsoft Sans Serif"/>
              </a:rPr>
              <a:t>ES</a:t>
            </a:r>
            <a:r>
              <a:rPr sz="1600" spc="-300" dirty="0">
                <a:solidFill>
                  <a:srgbClr val="0D0D0D"/>
                </a:solidFill>
                <a:latin typeface="Microsoft Sans Serif"/>
                <a:cs typeface="Microsoft Sans Serif"/>
              </a:rPr>
              <a:t>P</a:t>
            </a:r>
            <a:r>
              <a:rPr sz="16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O</a:t>
            </a:r>
            <a:r>
              <a:rPr sz="1600" spc="-190" dirty="0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sz="1600" spc="-170" dirty="0">
                <a:solidFill>
                  <a:srgbClr val="0D0D0D"/>
                </a:solidFill>
                <a:latin typeface="Microsoft Sans Serif"/>
                <a:cs typeface="Microsoft Sans Serif"/>
              </a:rPr>
              <a:t>S</a:t>
            </a:r>
            <a:r>
              <a:rPr sz="1600" spc="-100" dirty="0">
                <a:solidFill>
                  <a:srgbClr val="0D0D0D"/>
                </a:solidFill>
                <a:latin typeface="Microsoft Sans Serif"/>
                <a:cs typeface="Microsoft Sans Serif"/>
              </a:rPr>
              <a:t>I</a:t>
            </a:r>
            <a:r>
              <a:rPr sz="1600" spc="-220" dirty="0">
                <a:solidFill>
                  <a:srgbClr val="0D0D0D"/>
                </a:solidFill>
                <a:latin typeface="Microsoft Sans Serif"/>
                <a:cs typeface="Microsoft Sans Serif"/>
              </a:rPr>
              <a:t>V</a:t>
            </a:r>
            <a:r>
              <a:rPr sz="1600" spc="-105" dirty="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7018020" cy="236923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204" dirty="0">
                <a:latin typeface="Microsoft Sans Serif"/>
                <a:cs typeface="Microsoft Sans Serif"/>
              </a:rPr>
              <a:t>Podemos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especificar </a:t>
            </a:r>
            <a:r>
              <a:rPr sz="2000" spc="-155" dirty="0">
                <a:latin typeface="Microsoft Sans Serif"/>
                <a:cs typeface="Microsoft Sans Serif"/>
              </a:rPr>
              <a:t>condições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300" dirty="0">
                <a:latin typeface="Microsoft Sans Serif"/>
                <a:cs typeface="Microsoft Sans Serif"/>
              </a:rPr>
              <a:t>CSS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lang="pt-BR" sz="2000" spc="-295" dirty="0" smtClean="0">
                <a:latin typeface="Microsoft Sans Serif"/>
                <a:cs typeface="Microsoft Sans Serif"/>
              </a:rPr>
              <a:t> </a:t>
            </a:r>
            <a:r>
              <a:rPr sz="2000" spc="-60" dirty="0" smtClean="0">
                <a:latin typeface="Microsoft Sans Serif"/>
                <a:cs typeface="Microsoft Sans Serif"/>
              </a:rPr>
              <a:t>de </a:t>
            </a:r>
            <a:r>
              <a:rPr sz="2000" spc="-80" dirty="0">
                <a:latin typeface="Microsoft Sans Serif"/>
                <a:cs typeface="Microsoft Sans Serif"/>
              </a:rPr>
              <a:t>acordo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65" dirty="0">
                <a:latin typeface="Microsoft Sans Serif"/>
                <a:cs typeface="Microsoft Sans Serif"/>
              </a:rPr>
              <a:t>capacidade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exibição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dispositivo.</a:t>
            </a:r>
            <a:endParaRPr sz="2000" dirty="0">
              <a:latin typeface="Microsoft Sans Serif"/>
              <a:cs typeface="Microsoft Sans Serif"/>
            </a:endParaRPr>
          </a:p>
          <a:p>
            <a:pPr marL="12700" marR="6350">
              <a:lnSpc>
                <a:spcPts val="2160"/>
              </a:lnSpc>
              <a:spcBef>
                <a:spcPts val="1405"/>
              </a:spcBef>
            </a:pPr>
            <a:r>
              <a:rPr sz="2000" spc="-430" dirty="0">
                <a:latin typeface="Microsoft Sans Serif"/>
                <a:cs typeface="Microsoft Sans Serif"/>
              </a:rPr>
              <a:t>P</a:t>
            </a:r>
            <a:r>
              <a:rPr sz="2000" spc="-5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e</a:t>
            </a:r>
            <a:r>
              <a:rPr sz="2000" spc="-35" dirty="0">
                <a:latin typeface="Microsoft Sans Serif"/>
                <a:cs typeface="Microsoft Sans Serif"/>
              </a:rPr>
              <a:t>x</a:t>
            </a:r>
            <a:r>
              <a:rPr sz="2000" spc="-114" dirty="0">
                <a:latin typeface="Microsoft Sans Serif"/>
                <a:cs typeface="Microsoft Sans Serif"/>
              </a:rPr>
              <a:t>empl</a:t>
            </a:r>
            <a:r>
              <a:rPr sz="2000" spc="-175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algum</a:t>
            </a:r>
            <a:r>
              <a:rPr sz="2000" spc="-114" dirty="0">
                <a:latin typeface="Microsoft Sans Serif"/>
                <a:cs typeface="Microsoft Sans Serif"/>
              </a:rPr>
              <a:t>a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204" dirty="0">
                <a:latin typeface="Microsoft Sans Serif"/>
                <a:cs typeface="Microsoft Sans Serif"/>
              </a:rPr>
              <a:t>nhas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C</a:t>
            </a:r>
            <a:r>
              <a:rPr sz="2000" spc="-27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po</a:t>
            </a:r>
            <a:r>
              <a:rPr sz="2000" spc="-135" dirty="0">
                <a:latin typeface="Microsoft Sans Serif"/>
                <a:cs typeface="Microsoft Sans Serif"/>
              </a:rPr>
              <a:t>s</a:t>
            </a:r>
            <a:r>
              <a:rPr sz="2000" spc="-24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í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65" dirty="0">
                <a:latin typeface="Microsoft Sans Serif"/>
                <a:cs typeface="Microsoft Sans Serif"/>
              </a:rPr>
              <a:t>el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30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ud</a:t>
            </a:r>
            <a:r>
              <a:rPr sz="2000" spc="-95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4" dirty="0">
                <a:latin typeface="Microsoft Sans Serif"/>
                <a:cs typeface="Microsoft Sans Serif"/>
              </a:rPr>
              <a:t>m</a:t>
            </a:r>
            <a:r>
              <a:rPr sz="2000" spc="-145" dirty="0">
                <a:latin typeface="Microsoft Sans Serif"/>
                <a:cs typeface="Microsoft Sans Serif"/>
              </a:rPr>
              <a:t>a</a:t>
            </a:r>
            <a:r>
              <a:rPr sz="2000" spc="-150" dirty="0">
                <a:latin typeface="Microsoft Sans Serif"/>
                <a:cs typeface="Microsoft Sans Serif"/>
              </a:rPr>
              <a:t>ne</a:t>
            </a:r>
            <a:r>
              <a:rPr sz="2000" spc="-60" dirty="0">
                <a:latin typeface="Microsoft Sans Serif"/>
                <a:cs typeface="Microsoft Sans Serif"/>
              </a:rPr>
              <a:t>i</a:t>
            </a:r>
            <a:r>
              <a:rPr sz="2000" spc="-25" dirty="0">
                <a:latin typeface="Microsoft Sans Serif"/>
                <a:cs typeface="Microsoft Sans Serif"/>
              </a:rPr>
              <a:t>r</a:t>
            </a:r>
            <a:r>
              <a:rPr sz="2000" spc="-5" dirty="0">
                <a:latin typeface="Microsoft Sans Serif"/>
                <a:cs typeface="Microsoft Sans Serif"/>
              </a:rPr>
              <a:t>a 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conteúdo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será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exibido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acordo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suas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dimensões,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tipo 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di</a:t>
            </a:r>
            <a:r>
              <a:rPr sz="2000" spc="-135" dirty="0">
                <a:latin typeface="Microsoft Sans Serif"/>
                <a:cs typeface="Microsoft Sans Serif"/>
              </a:rPr>
              <a:t>s</a:t>
            </a:r>
            <a:r>
              <a:rPr sz="2000" spc="-90" dirty="0">
                <a:latin typeface="Microsoft Sans Serif"/>
                <a:cs typeface="Microsoft Sans Serif"/>
              </a:rPr>
              <a:t>posit</a:t>
            </a:r>
            <a:r>
              <a:rPr sz="2000" spc="-60" dirty="0">
                <a:latin typeface="Microsoft Sans Serif"/>
                <a:cs typeface="Microsoft Sans Serif"/>
              </a:rPr>
              <a:t>i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185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o</a:t>
            </a:r>
            <a:r>
              <a:rPr sz="2000" spc="-40" dirty="0">
                <a:latin typeface="Microsoft Sans Serif"/>
                <a:cs typeface="Microsoft Sans Serif"/>
              </a:rPr>
              <a:t>r</a:t>
            </a:r>
            <a:r>
              <a:rPr sz="2000" spc="-45" dirty="0">
                <a:latin typeface="Microsoft Sans Serif"/>
                <a:cs typeface="Microsoft Sans Serif"/>
              </a:rPr>
              <a:t>i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80" dirty="0">
                <a:latin typeface="Microsoft Sans Serif"/>
                <a:cs typeface="Microsoft Sans Serif"/>
              </a:rPr>
              <a:t>nt</a:t>
            </a:r>
            <a:r>
              <a:rPr sz="2000" spc="-114" dirty="0">
                <a:latin typeface="Microsoft Sans Serif"/>
                <a:cs typeface="Microsoft Sans Serif"/>
              </a:rPr>
              <a:t>a</a:t>
            </a:r>
            <a:r>
              <a:rPr sz="2000" spc="-120" dirty="0">
                <a:latin typeface="Microsoft Sans Serif"/>
                <a:cs typeface="Microsoft Sans Serif"/>
              </a:rPr>
              <a:t>ção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s</a:t>
            </a:r>
            <a:r>
              <a:rPr sz="2000" spc="-24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i</a:t>
            </a:r>
            <a:r>
              <a:rPr sz="2000" spc="-330" dirty="0">
                <a:latin typeface="Microsoft Sans Serif"/>
                <a:cs typeface="Microsoft Sans Serif"/>
              </a:rPr>
              <a:t>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diant</a:t>
            </a:r>
            <a:r>
              <a:rPr sz="2000" spc="-105" dirty="0">
                <a:latin typeface="Microsoft Sans Serif"/>
                <a:cs typeface="Microsoft Sans Serif"/>
              </a:rPr>
              <a:t>e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  <a:spcBef>
                <a:spcPts val="1135"/>
              </a:spcBef>
            </a:pPr>
            <a:r>
              <a:rPr sz="2000" spc="-10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browser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lê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expressões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definidas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na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spc="-130" dirty="0">
                <a:latin typeface="Arial"/>
                <a:cs typeface="Arial"/>
              </a:rPr>
              <a:t>query</a:t>
            </a:r>
            <a:r>
              <a:rPr sz="2000" spc="-130" dirty="0">
                <a:latin typeface="Microsoft Sans Serif"/>
                <a:cs typeface="Microsoft Sans Serif"/>
              </a:rPr>
              <a:t>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caso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dispositivo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110" dirty="0">
                <a:latin typeface="Microsoft Sans Serif"/>
                <a:cs typeface="Microsoft Sans Serif"/>
              </a:rPr>
              <a:t>encaixe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nestas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requisições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300" dirty="0">
                <a:latin typeface="Microsoft Sans Serif"/>
                <a:cs typeface="Microsoft Sans Serif"/>
              </a:rPr>
              <a:t>CSS</a:t>
            </a:r>
            <a:r>
              <a:rPr sz="2000" spc="-2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será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aplicado.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2628722"/>
            <a:ext cx="7437755" cy="1062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spc="-229" dirty="0">
                <a:latin typeface="Microsoft Sans Serif"/>
                <a:cs typeface="Microsoft Sans Serif"/>
              </a:rPr>
              <a:t>As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Media </a:t>
            </a:r>
            <a:r>
              <a:rPr sz="2000" spc="-120" dirty="0">
                <a:latin typeface="Microsoft Sans Serif"/>
                <a:cs typeface="Microsoft Sans Serif"/>
              </a:rPr>
              <a:t>Queries </a:t>
            </a:r>
            <a:r>
              <a:rPr sz="2000" spc="-100" dirty="0">
                <a:latin typeface="Microsoft Sans Serif"/>
                <a:cs typeface="Microsoft Sans Serif"/>
              </a:rPr>
              <a:t>definem </a:t>
            </a:r>
            <a:r>
              <a:rPr sz="2000" spc="-155" dirty="0">
                <a:latin typeface="Microsoft Sans Serif"/>
                <a:cs typeface="Microsoft Sans Serif"/>
              </a:rPr>
              <a:t>condições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o </a:t>
            </a:r>
            <a:r>
              <a:rPr sz="2000" spc="-300" dirty="0">
                <a:latin typeface="Microsoft Sans Serif"/>
                <a:cs typeface="Microsoft Sans Serif"/>
              </a:rPr>
              <a:t>CSS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seja </a:t>
            </a:r>
            <a:r>
              <a:rPr sz="2000" spc="-65" dirty="0">
                <a:latin typeface="Microsoft Sans Serif"/>
                <a:cs typeface="Microsoft Sans Serif"/>
              </a:rPr>
              <a:t>utilizado </a:t>
            </a:r>
            <a:r>
              <a:rPr sz="2000" spc="-220" dirty="0">
                <a:latin typeface="Microsoft Sans Serif"/>
                <a:cs typeface="Microsoft Sans Serif"/>
              </a:rPr>
              <a:t>em </a:t>
            </a:r>
            <a:r>
              <a:rPr sz="2000" spc="-2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cenários específicos.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essas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condições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forem </a:t>
            </a:r>
            <a:r>
              <a:rPr sz="2000" spc="-90" dirty="0">
                <a:latin typeface="Microsoft Sans Serif"/>
                <a:cs typeface="Microsoft Sans Serif"/>
              </a:rPr>
              <a:t>aprovadas,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seja,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 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dispositivo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55" dirty="0">
                <a:latin typeface="Microsoft Sans Serif"/>
                <a:cs typeface="Microsoft Sans Serif"/>
              </a:rPr>
              <a:t>adequar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95" dirty="0">
                <a:latin typeface="Microsoft Sans Serif"/>
                <a:cs typeface="Microsoft Sans Serif"/>
              </a:rPr>
              <a:t>todas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condições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estabelecidas </a:t>
            </a:r>
            <a:r>
              <a:rPr sz="2000" spc="-125" dirty="0">
                <a:latin typeface="Microsoft Sans Serif"/>
                <a:cs typeface="Microsoft Sans Serif"/>
              </a:rPr>
              <a:t>na </a:t>
            </a:r>
            <a:r>
              <a:rPr sz="2000" spc="-195" dirty="0">
                <a:latin typeface="Microsoft Sans Serif"/>
                <a:cs typeface="Microsoft Sans Serif"/>
              </a:rPr>
              <a:t>sua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Media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Qu</a:t>
            </a:r>
            <a:r>
              <a:rPr sz="2000" spc="-10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-135" dirty="0">
                <a:latin typeface="Microsoft Sans Serif"/>
                <a:cs typeface="Microsoft Sans Serif"/>
              </a:rPr>
              <a:t>y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C</a:t>
            </a:r>
            <a:r>
              <a:rPr sz="2000" spc="-27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s</a:t>
            </a:r>
            <a:r>
              <a:rPr sz="2000" spc="-229" dirty="0">
                <a:latin typeface="Microsoft Sans Serif"/>
                <a:cs typeface="Microsoft Sans Serif"/>
              </a:rPr>
              <a:t>e</a:t>
            </a:r>
            <a:r>
              <a:rPr sz="2000" spc="-5" dirty="0">
                <a:latin typeface="Microsoft Sans Serif"/>
                <a:cs typeface="Microsoft Sans Serif"/>
              </a:rPr>
              <a:t>rá </a:t>
            </a:r>
            <a:r>
              <a:rPr sz="2000" spc="-50" dirty="0">
                <a:latin typeface="Microsoft Sans Serif"/>
                <a:cs typeface="Microsoft Sans Serif"/>
              </a:rPr>
              <a:t>aplicad</a:t>
            </a:r>
            <a:r>
              <a:rPr sz="2000" spc="-95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4215129"/>
            <a:ext cx="780288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&lt;link</a:t>
            </a:r>
            <a:r>
              <a:rPr sz="1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rel="stylesheet"</a:t>
            </a:r>
            <a:r>
              <a:rPr sz="1400" spc="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href="estilo.css"</a:t>
            </a:r>
            <a:r>
              <a:rPr sz="1400" spc="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media="screen</a:t>
            </a:r>
            <a:r>
              <a:rPr sz="1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and</a:t>
            </a:r>
            <a:r>
              <a:rPr sz="1400" spc="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(max-width:</a:t>
            </a:r>
            <a:r>
              <a:rPr sz="1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480px)"&gt;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nsolas"/>
              <a:cs typeface="Consolas"/>
            </a:endParaRPr>
          </a:p>
          <a:p>
            <a:pPr marL="356870" marR="33020">
              <a:lnSpc>
                <a:spcPct val="80000"/>
              </a:lnSpc>
              <a:spcBef>
                <a:spcPts val="5"/>
              </a:spcBef>
            </a:pPr>
            <a:r>
              <a:rPr sz="2000" spc="-145" dirty="0">
                <a:latin typeface="Microsoft Sans Serif"/>
                <a:cs typeface="Microsoft Sans Serif"/>
              </a:rPr>
              <a:t>Acima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especificamos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-114" dirty="0">
                <a:latin typeface="Microsoft Sans Serif"/>
                <a:cs typeface="Microsoft Sans Serif"/>
              </a:rPr>
              <a:t> o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arquivo </a:t>
            </a:r>
            <a:r>
              <a:rPr sz="2000" b="1" i="1" spc="-260" dirty="0">
                <a:latin typeface="Arial"/>
                <a:cs typeface="Arial"/>
              </a:rPr>
              <a:t>“estilo.cssF</a:t>
            </a:r>
            <a:r>
              <a:rPr sz="2000" spc="-260" dirty="0">
                <a:latin typeface="Microsoft Sans Serif"/>
                <a:cs typeface="Microsoft Sans Serif"/>
              </a:rPr>
              <a:t>,</a:t>
            </a:r>
            <a:r>
              <a:rPr sz="2000" spc="-254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será </a:t>
            </a:r>
            <a:r>
              <a:rPr sz="2000" spc="-50" dirty="0">
                <a:latin typeface="Microsoft Sans Serif"/>
                <a:cs typeface="Microsoft Sans Serif"/>
              </a:rPr>
              <a:t>aplicado </a:t>
            </a:r>
            <a:r>
              <a:rPr sz="2000" spc="-220" dirty="0">
                <a:latin typeface="Microsoft Sans Serif"/>
                <a:cs typeface="Microsoft Sans Serif"/>
              </a:rPr>
              <a:t>em </a:t>
            </a:r>
            <a:r>
              <a:rPr sz="2000" spc="-2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dispositivos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enquadram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na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condição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b="1" i="1" spc="-265" dirty="0">
                <a:latin typeface="Arial"/>
                <a:cs typeface="Arial"/>
              </a:rPr>
              <a:t>“screenF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(ou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seja,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tem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tela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alta </a:t>
            </a:r>
            <a:r>
              <a:rPr sz="2000" spc="-65" dirty="0">
                <a:latin typeface="Microsoft Sans Serif"/>
                <a:cs typeface="Microsoft Sans Serif"/>
              </a:rPr>
              <a:t>capacidade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150" dirty="0">
                <a:latin typeface="Microsoft Sans Serif"/>
                <a:cs typeface="Microsoft Sans Serif"/>
              </a:rPr>
              <a:t>cores)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e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largura </a:t>
            </a:r>
            <a:r>
              <a:rPr sz="2000" spc="-114" dirty="0">
                <a:latin typeface="Microsoft Sans Serif"/>
                <a:cs typeface="Microsoft Sans Serif"/>
              </a:rPr>
              <a:t>máxima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480px.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2654630"/>
            <a:ext cx="6531609" cy="324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20" dirty="0">
                <a:latin typeface="Microsoft Sans Serif"/>
                <a:cs typeface="Microsoft Sans Serif"/>
              </a:rPr>
              <a:t>Há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uma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lista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características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você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pode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utilizar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aqui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120" dirty="0">
                <a:latin typeface="Microsoft Sans Serif"/>
                <a:cs typeface="Microsoft Sans Serif"/>
              </a:rPr>
              <a:t>selecionar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os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dispositivos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você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quiser: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22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65" dirty="0">
                <a:latin typeface="Microsoft Sans Serif"/>
                <a:cs typeface="Microsoft Sans Serif"/>
              </a:rPr>
              <a:t>width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90" dirty="0">
                <a:latin typeface="Microsoft Sans Serif"/>
                <a:cs typeface="Microsoft Sans Serif"/>
              </a:rPr>
              <a:t>height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70" dirty="0">
                <a:latin typeface="Microsoft Sans Serif"/>
                <a:cs typeface="Microsoft Sans Serif"/>
              </a:rPr>
              <a:t>device-width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80" dirty="0">
                <a:latin typeface="Microsoft Sans Serif"/>
                <a:cs typeface="Microsoft Sans Serif"/>
              </a:rPr>
              <a:t>device-height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5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70" dirty="0">
                <a:latin typeface="Microsoft Sans Serif"/>
                <a:cs typeface="Microsoft Sans Serif"/>
              </a:rPr>
              <a:t>orientation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80" dirty="0">
                <a:latin typeface="Microsoft Sans Serif"/>
                <a:cs typeface="Microsoft Sans Serif"/>
              </a:rPr>
              <a:t>color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150" dirty="0">
                <a:latin typeface="Microsoft Sans Serif"/>
                <a:cs typeface="Microsoft Sans Serif"/>
              </a:rPr>
              <a:t>monochrome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  <a:tabLst>
                <a:tab pos="408305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105" dirty="0">
                <a:latin typeface="Microsoft Sans Serif"/>
                <a:cs typeface="Microsoft Sans Serif"/>
              </a:rPr>
              <a:t>resolution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5"/>
              </a:spcBef>
              <a:tabLst>
                <a:tab pos="463550" algn="l"/>
              </a:tabLst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	</a:t>
            </a:r>
            <a:r>
              <a:rPr sz="1600" spc="-100" dirty="0">
                <a:latin typeface="Microsoft Sans Serif"/>
                <a:cs typeface="Microsoft Sans Serif"/>
              </a:rPr>
              <a:t>etc,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3065" y="1953767"/>
            <a:ext cx="1633220" cy="537210"/>
            <a:chOff x="1123065" y="1953767"/>
            <a:chExt cx="1633220" cy="537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065" y="2099452"/>
              <a:ext cx="653279" cy="182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1953767"/>
              <a:ext cx="395478" cy="5372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543" y="1953767"/>
              <a:ext cx="945642" cy="5372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0383" y="1953767"/>
              <a:ext cx="445769" cy="5372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06830" y="2005964"/>
            <a:ext cx="7549515" cy="444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5"/>
              </a:spcBef>
            </a:pPr>
            <a:r>
              <a:rPr sz="1900" b="1" spc="-135" dirty="0">
                <a:latin typeface="Arial"/>
                <a:cs typeface="Arial"/>
              </a:rPr>
              <a:t>device-height: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spc="-160" dirty="0">
                <a:latin typeface="Microsoft Sans Serif"/>
                <a:cs typeface="Microsoft Sans Serif"/>
              </a:rPr>
              <a:t>Descreve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altura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dispositivo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85" dirty="0">
                <a:latin typeface="Microsoft Sans Serif"/>
                <a:cs typeface="Microsoft Sans Serif"/>
              </a:rPr>
              <a:t>saída(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seja,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toda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tela</a:t>
            </a:r>
            <a:endParaRPr sz="1900">
              <a:latin typeface="Microsoft Sans Serif"/>
              <a:cs typeface="Microsoft Sans Serif"/>
            </a:endParaRPr>
          </a:p>
          <a:p>
            <a:pPr marL="12700" marR="139065">
              <a:lnSpc>
                <a:spcPct val="70000"/>
              </a:lnSpc>
              <a:spcBef>
                <a:spcPts val="340"/>
              </a:spcBef>
            </a:pP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-16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página, </a:t>
            </a:r>
            <a:r>
              <a:rPr sz="1900" spc="-215" dirty="0">
                <a:latin typeface="Microsoft Sans Serif"/>
                <a:cs typeface="Microsoft Sans Serif"/>
              </a:rPr>
              <a:t>em</a:t>
            </a:r>
            <a:r>
              <a:rPr sz="1900" spc="-210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vez</a:t>
            </a:r>
            <a:r>
              <a:rPr sz="1900" spc="-12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 </a:t>
            </a:r>
            <a:r>
              <a:rPr sz="1900" spc="-120" dirty="0">
                <a:latin typeface="Microsoft Sans Serif"/>
                <a:cs typeface="Microsoft Sans Serif"/>
              </a:rPr>
              <a:t>apenas</a:t>
            </a:r>
            <a:r>
              <a:rPr sz="1900" spc="-114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a </a:t>
            </a:r>
            <a:r>
              <a:rPr sz="1900" spc="-35" dirty="0">
                <a:latin typeface="Microsoft Sans Serif"/>
                <a:cs typeface="Microsoft Sans Serif"/>
              </a:rPr>
              <a:t>área </a:t>
            </a:r>
            <a:r>
              <a:rPr sz="1900" spc="-60" dirty="0">
                <a:latin typeface="Microsoft Sans Serif"/>
                <a:cs typeface="Microsoft Sans Serif"/>
              </a:rPr>
              <a:t>de </a:t>
            </a:r>
            <a:r>
              <a:rPr sz="1900" spc="-90" dirty="0">
                <a:latin typeface="Microsoft Sans Serif"/>
                <a:cs typeface="Microsoft Sans Serif"/>
              </a:rPr>
              <a:t>renderização, </a:t>
            </a:r>
            <a:r>
              <a:rPr sz="1900" spc="-15" dirty="0">
                <a:latin typeface="Microsoft Sans Serif"/>
                <a:cs typeface="Microsoft Sans Serif"/>
              </a:rPr>
              <a:t>tal </a:t>
            </a:r>
            <a:r>
              <a:rPr sz="1900" spc="-195" dirty="0">
                <a:latin typeface="Microsoft Sans Serif"/>
                <a:cs typeface="Microsoft Sans Serif"/>
              </a:rPr>
              <a:t>como</a:t>
            </a:r>
            <a:r>
              <a:rPr sz="1900" spc="-19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a </a:t>
            </a:r>
            <a:r>
              <a:rPr sz="1900" spc="-65" dirty="0">
                <a:latin typeface="Microsoft Sans Serif"/>
                <a:cs typeface="Microsoft Sans Serif"/>
              </a:rPr>
              <a:t>janela </a:t>
            </a:r>
            <a:r>
              <a:rPr sz="1900" spc="-60" dirty="0">
                <a:latin typeface="Microsoft Sans Serif"/>
                <a:cs typeface="Microsoft Sans Serif"/>
              </a:rPr>
              <a:t>do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145" dirty="0">
                <a:latin typeface="Microsoft Sans Serif"/>
                <a:cs typeface="Microsoft Sans Serif"/>
              </a:rPr>
              <a:t>documento).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1939"/>
              </a:lnSpc>
              <a:spcBef>
                <a:spcPts val="710"/>
              </a:spcBef>
            </a:pPr>
            <a:r>
              <a:rPr sz="19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device-width:</a:t>
            </a:r>
            <a:r>
              <a:rPr sz="19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spc="-160" dirty="0">
                <a:latin typeface="Microsoft Sans Serif"/>
                <a:cs typeface="Microsoft Sans Serif"/>
              </a:rPr>
              <a:t>Descreve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largura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dispositivo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e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75" dirty="0">
                <a:latin typeface="Microsoft Sans Serif"/>
                <a:cs typeface="Microsoft Sans Serif"/>
              </a:rPr>
              <a:t>saída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55" dirty="0">
                <a:latin typeface="Microsoft Sans Serif"/>
                <a:cs typeface="Microsoft Sans Serif"/>
              </a:rPr>
              <a:t>(ou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seja,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toda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tela</a:t>
            </a:r>
            <a:endParaRPr sz="1900">
              <a:latin typeface="Microsoft Sans Serif"/>
              <a:cs typeface="Microsoft Sans Serif"/>
            </a:endParaRPr>
          </a:p>
          <a:p>
            <a:pPr marL="12700" marR="139065">
              <a:lnSpc>
                <a:spcPct val="70000"/>
              </a:lnSpc>
              <a:spcBef>
                <a:spcPts val="345"/>
              </a:spcBef>
            </a:pP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página,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215" dirty="0">
                <a:latin typeface="Microsoft Sans Serif"/>
                <a:cs typeface="Microsoft Sans Serif"/>
              </a:rPr>
              <a:t>em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vez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apenas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área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90" dirty="0">
                <a:latin typeface="Microsoft Sans Serif"/>
                <a:cs typeface="Microsoft Sans Serif"/>
              </a:rPr>
              <a:t>renderização,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tal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90" dirty="0">
                <a:latin typeface="Microsoft Sans Serif"/>
                <a:cs typeface="Microsoft Sans Serif"/>
              </a:rPr>
              <a:t>como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70" dirty="0">
                <a:latin typeface="Microsoft Sans Serif"/>
                <a:cs typeface="Microsoft Sans Serif"/>
              </a:rPr>
              <a:t>janela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145" dirty="0">
                <a:latin typeface="Microsoft Sans Serif"/>
                <a:cs typeface="Microsoft Sans Serif"/>
              </a:rPr>
              <a:t>documento).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1939"/>
              </a:lnSpc>
              <a:spcBef>
                <a:spcPts val="720"/>
              </a:spcBef>
            </a:pPr>
            <a:r>
              <a:rPr sz="19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height</a:t>
            </a:r>
            <a:r>
              <a:rPr sz="19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A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90" dirty="0">
                <a:latin typeface="Microsoft Sans Serif"/>
                <a:cs typeface="Microsoft Sans Serif"/>
              </a:rPr>
              <a:t>ca</a:t>
            </a:r>
            <a:r>
              <a:rPr sz="1900" spc="-75" dirty="0">
                <a:latin typeface="Microsoft Sans Serif"/>
                <a:cs typeface="Microsoft Sans Serif"/>
              </a:rPr>
              <a:t>r</a:t>
            </a:r>
            <a:r>
              <a:rPr sz="1900" spc="-95" dirty="0">
                <a:latin typeface="Microsoft Sans Serif"/>
                <a:cs typeface="Microsoft Sans Serif"/>
              </a:rPr>
              <a:t>acterí</a:t>
            </a:r>
            <a:r>
              <a:rPr sz="1900" spc="-114" dirty="0">
                <a:latin typeface="Microsoft Sans Serif"/>
                <a:cs typeface="Microsoft Sans Serif"/>
              </a:rPr>
              <a:t>s</a:t>
            </a:r>
            <a:r>
              <a:rPr sz="1900" spc="-20" dirty="0">
                <a:latin typeface="Microsoft Sans Serif"/>
                <a:cs typeface="Microsoft Sans Serif"/>
              </a:rPr>
              <a:t>ti</a:t>
            </a:r>
            <a:r>
              <a:rPr sz="1900" spc="-114" dirty="0">
                <a:latin typeface="Microsoft Sans Serif"/>
                <a:cs typeface="Microsoft Sans Serif"/>
              </a:rPr>
              <a:t>ca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heig</a:t>
            </a:r>
            <a:r>
              <a:rPr sz="1900" spc="-145" dirty="0">
                <a:latin typeface="Microsoft Sans Serif"/>
                <a:cs typeface="Microsoft Sans Serif"/>
              </a:rPr>
              <a:t>h</a:t>
            </a:r>
            <a:r>
              <a:rPr sz="1900" spc="-15" dirty="0">
                <a:latin typeface="Microsoft Sans Serif"/>
                <a:cs typeface="Microsoft Sans Serif"/>
              </a:rPr>
              <a:t>t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descre</a:t>
            </a:r>
            <a:r>
              <a:rPr sz="1900" spc="-170" dirty="0">
                <a:latin typeface="Microsoft Sans Serif"/>
                <a:cs typeface="Microsoft Sans Serif"/>
              </a:rPr>
              <a:t>v</a:t>
            </a:r>
            <a:r>
              <a:rPr sz="1900" spc="-110" dirty="0">
                <a:latin typeface="Microsoft Sans Serif"/>
                <a:cs typeface="Microsoft Sans Serif"/>
              </a:rPr>
              <a:t>e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altu</a:t>
            </a:r>
            <a:r>
              <a:rPr sz="1900" spc="-75" dirty="0">
                <a:latin typeface="Microsoft Sans Serif"/>
                <a:cs typeface="Microsoft Sans Serif"/>
              </a:rPr>
              <a:t>r</a:t>
            </a:r>
            <a:r>
              <a:rPr sz="1900" spc="-10" dirty="0">
                <a:latin typeface="Microsoft Sans Serif"/>
                <a:cs typeface="Microsoft Sans Serif"/>
              </a:rPr>
              <a:t>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da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315" dirty="0">
                <a:latin typeface="Microsoft Sans Serif"/>
                <a:cs typeface="Microsoft Sans Serif"/>
              </a:rPr>
              <a:t>s</a:t>
            </a:r>
            <a:r>
              <a:rPr sz="1900" spc="-120" dirty="0">
                <a:latin typeface="Microsoft Sans Serif"/>
                <a:cs typeface="Microsoft Sans Serif"/>
              </a:rPr>
              <a:t>u</a:t>
            </a:r>
            <a:r>
              <a:rPr sz="1900" spc="-130" dirty="0">
                <a:latin typeface="Microsoft Sans Serif"/>
                <a:cs typeface="Microsoft Sans Serif"/>
              </a:rPr>
              <a:t>p</a:t>
            </a:r>
            <a:r>
              <a:rPr sz="1900" spc="-5" dirty="0">
                <a:latin typeface="Microsoft Sans Serif"/>
                <a:cs typeface="Microsoft Sans Serif"/>
              </a:rPr>
              <a:t>erf</a:t>
            </a:r>
            <a:r>
              <a:rPr sz="1900" spc="-105" dirty="0">
                <a:latin typeface="Microsoft Sans Serif"/>
                <a:cs typeface="Microsoft Sans Serif"/>
              </a:rPr>
              <a:t>íc</a:t>
            </a:r>
            <a:r>
              <a:rPr sz="1900" spc="-60" dirty="0">
                <a:latin typeface="Microsoft Sans Serif"/>
                <a:cs typeface="Microsoft Sans Serif"/>
              </a:rPr>
              <a:t>i</a:t>
            </a:r>
            <a:r>
              <a:rPr sz="1900" spc="-110" dirty="0">
                <a:latin typeface="Microsoft Sans Serif"/>
                <a:cs typeface="Microsoft Sans Serif"/>
              </a:rPr>
              <a:t>e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endParaRPr sz="1900">
              <a:latin typeface="Microsoft Sans Serif"/>
              <a:cs typeface="Microsoft Sans Serif"/>
            </a:endParaRPr>
          </a:p>
          <a:p>
            <a:pPr marL="12700" marR="312420">
              <a:lnSpc>
                <a:spcPct val="70000"/>
              </a:lnSpc>
              <a:spcBef>
                <a:spcPts val="345"/>
              </a:spcBef>
            </a:pPr>
            <a:r>
              <a:rPr sz="1900" spc="-80" dirty="0">
                <a:latin typeface="Microsoft Sans Serif"/>
                <a:cs typeface="Microsoft Sans Serif"/>
              </a:rPr>
              <a:t>renderização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dispositivo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75" dirty="0">
                <a:latin typeface="Microsoft Sans Serif"/>
                <a:cs typeface="Microsoft Sans Serif"/>
              </a:rPr>
              <a:t>saída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(tal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90" dirty="0">
                <a:latin typeface="Microsoft Sans Serif"/>
                <a:cs typeface="Microsoft Sans Serif"/>
              </a:rPr>
              <a:t>como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altura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viewport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da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caixa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página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215" dirty="0">
                <a:latin typeface="Microsoft Sans Serif"/>
                <a:cs typeface="Microsoft Sans Serif"/>
              </a:rPr>
              <a:t>em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220" dirty="0">
                <a:latin typeface="Microsoft Sans Serif"/>
                <a:cs typeface="Microsoft Sans Serif"/>
              </a:rPr>
              <a:t>u</a:t>
            </a:r>
            <a:r>
              <a:rPr sz="1900" spc="-340" dirty="0">
                <a:latin typeface="Microsoft Sans Serif"/>
                <a:cs typeface="Microsoft Sans Serif"/>
              </a:rPr>
              <a:t>m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35" dirty="0">
                <a:latin typeface="Microsoft Sans Serif"/>
                <a:cs typeface="Microsoft Sans Serif"/>
              </a:rPr>
              <a:t>impre</a:t>
            </a:r>
            <a:r>
              <a:rPr sz="1900" spc="-125" dirty="0">
                <a:latin typeface="Microsoft Sans Serif"/>
                <a:cs typeface="Microsoft Sans Serif"/>
              </a:rPr>
              <a:t>s</a:t>
            </a:r>
            <a:r>
              <a:rPr sz="1900" spc="-165" dirty="0">
                <a:latin typeface="Microsoft Sans Serif"/>
                <a:cs typeface="Microsoft Sans Serif"/>
              </a:rPr>
              <a:t>so</a:t>
            </a:r>
            <a:r>
              <a:rPr sz="1900" spc="-125" dirty="0">
                <a:latin typeface="Microsoft Sans Serif"/>
                <a:cs typeface="Microsoft Sans Serif"/>
              </a:rPr>
              <a:t>r</a:t>
            </a:r>
            <a:r>
              <a:rPr sz="1900" spc="-85" dirty="0">
                <a:latin typeface="Microsoft Sans Serif"/>
                <a:cs typeface="Microsoft Sans Serif"/>
              </a:rPr>
              <a:t>a).</a:t>
            </a:r>
            <a:endParaRPr sz="1900">
              <a:latin typeface="Microsoft Sans Serif"/>
              <a:cs typeface="Microsoft Sans Serif"/>
            </a:endParaRPr>
          </a:p>
          <a:p>
            <a:pPr marL="12700" marR="194945">
              <a:lnSpc>
                <a:spcPct val="70000"/>
              </a:lnSpc>
              <a:spcBef>
                <a:spcPts val="1400"/>
              </a:spcBef>
            </a:pPr>
            <a:r>
              <a:rPr sz="19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orientation:</a:t>
            </a:r>
            <a:r>
              <a:rPr sz="19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spc="-105" dirty="0">
                <a:latin typeface="Microsoft Sans Serif"/>
                <a:cs typeface="Microsoft Sans Serif"/>
              </a:rPr>
              <a:t>Indica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215" dirty="0">
                <a:latin typeface="Microsoft Sans Serif"/>
                <a:cs typeface="Microsoft Sans Serif"/>
              </a:rPr>
              <a:t>se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o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viewport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é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40" dirty="0">
                <a:latin typeface="Microsoft Sans Serif"/>
                <a:cs typeface="Microsoft Sans Serif"/>
              </a:rPr>
              <a:t>modo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landscape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(o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visor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é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mais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35" dirty="0">
                <a:latin typeface="Microsoft Sans Serif"/>
                <a:cs typeface="Microsoft Sans Serif"/>
              </a:rPr>
              <a:t>largo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que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mais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alto)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portrait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(o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visor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10" dirty="0">
                <a:latin typeface="Microsoft Sans Serif"/>
                <a:cs typeface="Microsoft Sans Serif"/>
              </a:rPr>
              <a:t>é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mais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alto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65" dirty="0">
                <a:latin typeface="Microsoft Sans Serif"/>
                <a:cs typeface="Microsoft Sans Serif"/>
              </a:rPr>
              <a:t>do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20" dirty="0">
                <a:latin typeface="Microsoft Sans Serif"/>
                <a:cs typeface="Microsoft Sans Serif"/>
              </a:rPr>
              <a:t>que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mais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largo).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1939"/>
              </a:lnSpc>
              <a:spcBef>
                <a:spcPts val="710"/>
              </a:spcBef>
            </a:pPr>
            <a:r>
              <a:rPr sz="19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resolution:</a:t>
            </a:r>
            <a:r>
              <a:rPr sz="19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00" spc="-105" dirty="0">
                <a:latin typeface="Microsoft Sans Serif"/>
                <a:cs typeface="Microsoft Sans Serif"/>
              </a:rPr>
              <a:t>Indica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resolução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95" dirty="0">
                <a:latin typeface="Microsoft Sans Serif"/>
                <a:cs typeface="Microsoft Sans Serif"/>
              </a:rPr>
              <a:t>(densidade</a:t>
            </a:r>
            <a:r>
              <a:rPr sz="1900" spc="50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pixel)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da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75" dirty="0">
                <a:latin typeface="Microsoft Sans Serif"/>
                <a:cs typeface="Microsoft Sans Serif"/>
              </a:rPr>
              <a:t>saída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5" dirty="0">
                <a:latin typeface="Microsoft Sans Serif"/>
                <a:cs typeface="Microsoft Sans Serif"/>
              </a:rPr>
              <a:t>dispositivo.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A</a:t>
            </a:r>
            <a:endParaRPr sz="1900">
              <a:latin typeface="Microsoft Sans Serif"/>
              <a:cs typeface="Microsoft Sans Serif"/>
            </a:endParaRPr>
          </a:p>
          <a:p>
            <a:pPr marL="12700" marR="689610">
              <a:lnSpc>
                <a:spcPct val="70000"/>
              </a:lnSpc>
              <a:spcBef>
                <a:spcPts val="345"/>
              </a:spcBef>
            </a:pPr>
            <a:r>
              <a:rPr sz="1900" spc="-125" dirty="0">
                <a:latin typeface="Microsoft Sans Serif"/>
                <a:cs typeface="Microsoft Sans Serif"/>
              </a:rPr>
              <a:t>resolução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pode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45" dirty="0">
                <a:latin typeface="Microsoft Sans Serif"/>
                <a:cs typeface="Microsoft Sans Serif"/>
              </a:rPr>
              <a:t>ser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80" dirty="0">
                <a:latin typeface="Microsoft Sans Serif"/>
                <a:cs typeface="Microsoft Sans Serif"/>
              </a:rPr>
              <a:t>especificada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215" dirty="0">
                <a:latin typeface="Microsoft Sans Serif"/>
                <a:cs typeface="Microsoft Sans Serif"/>
              </a:rPr>
              <a:t>em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35" dirty="0">
                <a:latin typeface="Microsoft Sans Serif"/>
                <a:cs typeface="Microsoft Sans Serif"/>
              </a:rPr>
              <a:t>pontos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por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05" dirty="0">
                <a:latin typeface="Microsoft Sans Serif"/>
                <a:cs typeface="Microsoft Sans Serif"/>
              </a:rPr>
              <a:t>inch(dpi)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35" dirty="0">
                <a:latin typeface="Microsoft Sans Serif"/>
                <a:cs typeface="Microsoft Sans Serif"/>
              </a:rPr>
              <a:t>pontos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por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centímetro(dpcm).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1939"/>
              </a:lnSpc>
              <a:spcBef>
                <a:spcPts val="720"/>
              </a:spcBef>
            </a:pPr>
            <a:r>
              <a:rPr sz="19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width: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A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0" dirty="0">
                <a:latin typeface="Microsoft Sans Serif"/>
                <a:cs typeface="Microsoft Sans Serif"/>
              </a:rPr>
              <a:t>media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feature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80" dirty="0">
                <a:latin typeface="Microsoft Sans Serif"/>
                <a:cs typeface="Microsoft Sans Serif"/>
              </a:rPr>
              <a:t>width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30" dirty="0">
                <a:latin typeface="Microsoft Sans Serif"/>
                <a:cs typeface="Microsoft Sans Serif"/>
              </a:rPr>
              <a:t>descreve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largura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da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95" dirty="0">
                <a:latin typeface="Microsoft Sans Serif"/>
                <a:cs typeface="Microsoft Sans Serif"/>
              </a:rPr>
              <a:t>superficie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endParaRPr sz="1900">
              <a:latin typeface="Microsoft Sans Serif"/>
              <a:cs typeface="Microsoft Sans Serif"/>
            </a:endParaRPr>
          </a:p>
          <a:p>
            <a:pPr marL="12700" marR="700405">
              <a:lnSpc>
                <a:spcPct val="70000"/>
              </a:lnSpc>
              <a:spcBef>
                <a:spcPts val="340"/>
              </a:spcBef>
            </a:pPr>
            <a:r>
              <a:rPr sz="1900" spc="-90" dirty="0">
                <a:latin typeface="Microsoft Sans Serif"/>
                <a:cs typeface="Microsoft Sans Serif"/>
              </a:rPr>
              <a:t>rend</a:t>
            </a:r>
            <a:r>
              <a:rPr sz="1900" spc="-110" dirty="0">
                <a:latin typeface="Microsoft Sans Serif"/>
                <a:cs typeface="Microsoft Sans Serif"/>
              </a:rPr>
              <a:t>e</a:t>
            </a:r>
            <a:r>
              <a:rPr sz="1900" spc="-15" dirty="0">
                <a:latin typeface="Microsoft Sans Serif"/>
                <a:cs typeface="Microsoft Sans Serif"/>
              </a:rPr>
              <a:t>r</a:t>
            </a:r>
            <a:r>
              <a:rPr sz="1900" spc="-5" dirty="0">
                <a:latin typeface="Microsoft Sans Serif"/>
                <a:cs typeface="Microsoft Sans Serif"/>
              </a:rPr>
              <a:t>i</a:t>
            </a:r>
            <a:r>
              <a:rPr sz="1900" spc="-65" dirty="0">
                <a:latin typeface="Microsoft Sans Serif"/>
                <a:cs typeface="Microsoft Sans Serif"/>
              </a:rPr>
              <a:t>z</a:t>
            </a:r>
            <a:r>
              <a:rPr sz="1900" spc="-80" dirty="0">
                <a:latin typeface="Microsoft Sans Serif"/>
                <a:cs typeface="Microsoft Sans Serif"/>
              </a:rPr>
              <a:t>a</a:t>
            </a:r>
            <a:r>
              <a:rPr sz="1900" spc="-114" dirty="0">
                <a:latin typeface="Microsoft Sans Serif"/>
                <a:cs typeface="Microsoft Sans Serif"/>
              </a:rPr>
              <a:t>ção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do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dispos</a:t>
            </a:r>
            <a:r>
              <a:rPr sz="1900" spc="-55" dirty="0">
                <a:latin typeface="Microsoft Sans Serif"/>
                <a:cs typeface="Microsoft Sans Serif"/>
              </a:rPr>
              <a:t>i</a:t>
            </a:r>
            <a:r>
              <a:rPr sz="1900" spc="-20" dirty="0">
                <a:latin typeface="Microsoft Sans Serif"/>
                <a:cs typeface="Microsoft Sans Serif"/>
              </a:rPr>
              <a:t>ti</a:t>
            </a:r>
            <a:r>
              <a:rPr sz="1900" spc="-160" dirty="0">
                <a:latin typeface="Microsoft Sans Serif"/>
                <a:cs typeface="Microsoft Sans Serif"/>
              </a:rPr>
              <a:t>v</a:t>
            </a:r>
            <a:r>
              <a:rPr sz="1900" spc="-110" dirty="0">
                <a:latin typeface="Microsoft Sans Serif"/>
                <a:cs typeface="Microsoft Sans Serif"/>
              </a:rPr>
              <a:t>o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14" dirty="0">
                <a:latin typeface="Microsoft Sans Serif"/>
                <a:cs typeface="Microsoft Sans Serif"/>
              </a:rPr>
              <a:t>saí</a:t>
            </a:r>
            <a:r>
              <a:rPr sz="1900" spc="-10" dirty="0">
                <a:latin typeface="Microsoft Sans Serif"/>
                <a:cs typeface="Microsoft Sans Serif"/>
              </a:rPr>
              <a:t>da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40" dirty="0">
                <a:latin typeface="Microsoft Sans Serif"/>
                <a:cs typeface="Microsoft Sans Serif"/>
              </a:rPr>
              <a:t>(tal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80" dirty="0">
                <a:latin typeface="Microsoft Sans Serif"/>
                <a:cs typeface="Microsoft Sans Serif"/>
              </a:rPr>
              <a:t>co</a:t>
            </a:r>
            <a:r>
              <a:rPr sz="1900" spc="-300" dirty="0">
                <a:latin typeface="Microsoft Sans Serif"/>
                <a:cs typeface="Microsoft Sans Serif"/>
              </a:rPr>
              <a:t>m</a:t>
            </a:r>
            <a:r>
              <a:rPr sz="1900" spc="-110" dirty="0">
                <a:latin typeface="Microsoft Sans Serif"/>
                <a:cs typeface="Microsoft Sans Serif"/>
              </a:rPr>
              <a:t>o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l</a:t>
            </a:r>
            <a:r>
              <a:rPr sz="1900" spc="-60" dirty="0">
                <a:latin typeface="Microsoft Sans Serif"/>
                <a:cs typeface="Microsoft Sans Serif"/>
              </a:rPr>
              <a:t>arg</a:t>
            </a:r>
            <a:r>
              <a:rPr sz="1900" spc="-80" dirty="0">
                <a:latin typeface="Microsoft Sans Serif"/>
                <a:cs typeface="Microsoft Sans Serif"/>
              </a:rPr>
              <a:t>u</a:t>
            </a:r>
            <a:r>
              <a:rPr sz="1900" spc="-30" dirty="0">
                <a:latin typeface="Microsoft Sans Serif"/>
                <a:cs typeface="Microsoft Sans Serif"/>
              </a:rPr>
              <a:t>r</a:t>
            </a:r>
            <a:r>
              <a:rPr sz="1900" spc="-10" dirty="0">
                <a:latin typeface="Microsoft Sans Serif"/>
                <a:cs typeface="Microsoft Sans Serif"/>
              </a:rPr>
              <a:t>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da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70" dirty="0">
                <a:latin typeface="Microsoft Sans Serif"/>
                <a:cs typeface="Microsoft Sans Serif"/>
              </a:rPr>
              <a:t>janel</a:t>
            </a:r>
            <a:r>
              <a:rPr sz="1900" spc="-80" dirty="0">
                <a:latin typeface="Microsoft Sans Serif"/>
                <a:cs typeface="Microsoft Sans Serif"/>
              </a:rPr>
              <a:t>a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45" dirty="0">
                <a:latin typeface="Microsoft Sans Serif"/>
                <a:cs typeface="Microsoft Sans Serif"/>
              </a:rPr>
              <a:t>do  </a:t>
            </a:r>
            <a:r>
              <a:rPr sz="1900" spc="-155" dirty="0">
                <a:latin typeface="Microsoft Sans Serif"/>
                <a:cs typeface="Microsoft Sans Serif"/>
              </a:rPr>
              <a:t>documento,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70" dirty="0">
                <a:latin typeface="Microsoft Sans Serif"/>
                <a:cs typeface="Microsoft Sans Serif"/>
              </a:rPr>
              <a:t>ou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largura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da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55" dirty="0">
                <a:latin typeface="Microsoft Sans Serif"/>
                <a:cs typeface="Microsoft Sans Serif"/>
              </a:rPr>
              <a:t>caixa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60" dirty="0">
                <a:latin typeface="Microsoft Sans Serif"/>
                <a:cs typeface="Microsoft Sans Serif"/>
              </a:rPr>
              <a:t>de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0" dirty="0">
                <a:latin typeface="Microsoft Sans Serif"/>
                <a:cs typeface="Microsoft Sans Serif"/>
              </a:rPr>
              <a:t>página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215" dirty="0">
                <a:latin typeface="Microsoft Sans Serif"/>
                <a:cs typeface="Microsoft Sans Serif"/>
              </a:rPr>
              <a:t>em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185" dirty="0">
                <a:latin typeface="Microsoft Sans Serif"/>
                <a:cs typeface="Microsoft Sans Serif"/>
              </a:rPr>
              <a:t>uma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125" dirty="0">
                <a:latin typeface="Microsoft Sans Serif"/>
                <a:cs typeface="Microsoft Sans Serif"/>
              </a:rPr>
              <a:t>impressora).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7118984" cy="29787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180" dirty="0">
                <a:latin typeface="Microsoft Sans Serif"/>
                <a:cs typeface="Microsoft Sans Serif"/>
              </a:rPr>
              <a:t>Existem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outras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outros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cenários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precisamos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prever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controlar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formatação </a:t>
            </a:r>
            <a:r>
              <a:rPr sz="2000" spc="-60" dirty="0">
                <a:latin typeface="Microsoft Sans Serif"/>
                <a:cs typeface="Microsoft Sans Serif"/>
              </a:rPr>
              <a:t>do </a:t>
            </a:r>
            <a:r>
              <a:rPr sz="2000" spc="-135" dirty="0">
                <a:latin typeface="Microsoft Sans Serif"/>
                <a:cs typeface="Microsoft Sans Serif"/>
              </a:rPr>
              <a:t>site,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como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por </a:t>
            </a:r>
            <a:r>
              <a:rPr sz="2000" spc="-120" dirty="0">
                <a:latin typeface="Microsoft Sans Serif"/>
                <a:cs typeface="Microsoft Sans Serif"/>
              </a:rPr>
              <a:t>exemplo, </a:t>
            </a:r>
            <a:r>
              <a:rPr sz="2000" spc="-105" dirty="0">
                <a:latin typeface="Microsoft Sans Serif"/>
                <a:cs typeface="Microsoft Sans Serif"/>
              </a:rPr>
              <a:t>quando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usuário </a:t>
            </a:r>
            <a:r>
              <a:rPr sz="2000" spc="-95" dirty="0">
                <a:latin typeface="Microsoft Sans Serif"/>
                <a:cs typeface="Microsoft Sans Serif"/>
              </a:rPr>
              <a:t>imprimir </a:t>
            </a:r>
            <a:r>
              <a:rPr sz="2000" spc="-195" dirty="0">
                <a:latin typeface="Microsoft Sans Serif"/>
                <a:cs typeface="Microsoft Sans Serif"/>
              </a:rPr>
              <a:t>sua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pá</a:t>
            </a:r>
            <a:r>
              <a:rPr sz="2000" spc="-20" dirty="0">
                <a:latin typeface="Microsoft Sans Serif"/>
                <a:cs typeface="Microsoft Sans Serif"/>
              </a:rPr>
              <a:t>g</a:t>
            </a:r>
            <a:r>
              <a:rPr sz="2000" spc="-110" dirty="0">
                <a:latin typeface="Microsoft Sans Serif"/>
                <a:cs typeface="Microsoft Sans Serif"/>
              </a:rPr>
              <a:t>ina</a:t>
            </a:r>
            <a:r>
              <a:rPr sz="2000" spc="-65" dirty="0">
                <a:latin typeface="Microsoft Sans Serif"/>
                <a:cs typeface="Microsoft Sans Serif"/>
              </a:rPr>
              <a:t>.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Quando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alguém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impr</a:t>
            </a:r>
            <a:r>
              <a:rPr sz="2000" spc="-35" dirty="0">
                <a:latin typeface="Microsoft Sans Serif"/>
                <a:cs typeface="Microsoft Sans Serif"/>
              </a:rPr>
              <a:t>i</a:t>
            </a:r>
            <a:r>
              <a:rPr sz="2000" spc="-175" dirty="0">
                <a:latin typeface="Microsoft Sans Serif"/>
                <a:cs typeface="Microsoft Sans Serif"/>
              </a:rPr>
              <a:t>mi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</a:t>
            </a:r>
            <a:r>
              <a:rPr sz="2000" spc="-20" dirty="0">
                <a:latin typeface="Microsoft Sans Serif"/>
                <a:cs typeface="Microsoft Sans Serif"/>
              </a:rPr>
              <a:t>á</a:t>
            </a:r>
            <a:r>
              <a:rPr sz="2000" spc="-70" dirty="0">
                <a:latin typeface="Microsoft Sans Serif"/>
                <a:cs typeface="Microsoft Sans Serif"/>
              </a:rPr>
              <a:t>gina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r</a:t>
            </a:r>
            <a:r>
              <a:rPr sz="2000" spc="-40" dirty="0">
                <a:latin typeface="Microsoft Sans Serif"/>
                <a:cs typeface="Microsoft Sans Serif"/>
              </a:rPr>
              <a:t>tigo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do  </a:t>
            </a:r>
            <a:r>
              <a:rPr sz="2000" spc="-180" dirty="0">
                <a:latin typeface="Microsoft Sans Serif"/>
                <a:cs typeface="Microsoft Sans Serif"/>
              </a:rPr>
              <a:t>UOL,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Terra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qualquer </a:t>
            </a:r>
            <a:r>
              <a:rPr sz="2000" spc="-120" dirty="0">
                <a:latin typeface="Microsoft Sans Serif"/>
                <a:cs typeface="Microsoft Sans Serif"/>
              </a:rPr>
              <a:t>site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140" dirty="0">
                <a:latin typeface="Microsoft Sans Serif"/>
                <a:cs typeface="Microsoft Sans Serif"/>
              </a:rPr>
              <a:t>conteúdo,</a:t>
            </a:r>
            <a:r>
              <a:rPr sz="2000" spc="-13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vários </a:t>
            </a:r>
            <a:r>
              <a:rPr sz="2000" spc="-155" dirty="0">
                <a:latin typeface="Microsoft Sans Serif"/>
                <a:cs typeface="Microsoft Sans Serif"/>
              </a:rPr>
              <a:t>elementos</a:t>
            </a:r>
            <a:r>
              <a:rPr sz="2000" spc="2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não 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precisam </a:t>
            </a:r>
            <a:r>
              <a:rPr sz="2000" spc="-150" dirty="0">
                <a:latin typeface="Microsoft Sans Serif"/>
                <a:cs typeface="Microsoft Sans Serif"/>
              </a:rPr>
              <a:t>ser </a:t>
            </a:r>
            <a:r>
              <a:rPr sz="2000" spc="-180" dirty="0">
                <a:latin typeface="Microsoft Sans Serif"/>
                <a:cs typeface="Microsoft Sans Serif"/>
              </a:rPr>
              <a:t>impressos,</a:t>
            </a:r>
            <a:r>
              <a:rPr sz="2000" spc="17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começando</a:t>
            </a:r>
            <a:r>
              <a:rPr sz="2000" spc="2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pelo </a:t>
            </a:r>
            <a:r>
              <a:rPr sz="2000" spc="-204" dirty="0">
                <a:latin typeface="Microsoft Sans Serif"/>
                <a:cs typeface="Microsoft Sans Serif"/>
              </a:rPr>
              <a:t>menu,</a:t>
            </a:r>
            <a:r>
              <a:rPr sz="2000" spc="1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barra </a:t>
            </a:r>
            <a:r>
              <a:rPr sz="2000" spc="-40" dirty="0">
                <a:latin typeface="Microsoft Sans Serif"/>
                <a:cs typeface="Microsoft Sans Serif"/>
              </a:rPr>
              <a:t>lateral, </a:t>
            </a:r>
            <a:r>
              <a:rPr sz="2000" spc="-50" dirty="0">
                <a:latin typeface="Microsoft Sans Serif"/>
                <a:cs typeface="Microsoft Sans Serif"/>
              </a:rPr>
              <a:t>rodapé 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 marL="12700" marR="156845">
              <a:lnSpc>
                <a:spcPts val="2160"/>
              </a:lnSpc>
              <a:spcBef>
                <a:spcPts val="1440"/>
              </a:spcBef>
            </a:pPr>
            <a:r>
              <a:rPr sz="2000" spc="-15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texto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poderia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melhor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formatado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leitura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papel 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fosse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mais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confortável.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Essa</a:t>
            </a:r>
            <a:r>
              <a:rPr sz="2000" spc="-24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diferença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entre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dispositivos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controlada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pelas </a:t>
            </a:r>
            <a:r>
              <a:rPr sz="2000" spc="-80" dirty="0">
                <a:latin typeface="Microsoft Sans Serif"/>
                <a:cs typeface="Microsoft Sans Serif"/>
              </a:rPr>
              <a:t>"media </a:t>
            </a:r>
            <a:r>
              <a:rPr sz="2000" spc="-85" dirty="0">
                <a:latin typeface="Microsoft Sans Serif"/>
                <a:cs typeface="Microsoft Sans Serif"/>
              </a:rPr>
              <a:t>types". </a:t>
            </a:r>
            <a:r>
              <a:rPr sz="2000" spc="-95" dirty="0">
                <a:latin typeface="Microsoft Sans Serif"/>
                <a:cs typeface="Microsoft Sans Serif"/>
              </a:rPr>
              <a:t>Veja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lista </a:t>
            </a:r>
            <a:r>
              <a:rPr sz="2000" spc="-60" dirty="0">
                <a:latin typeface="Microsoft Sans Serif"/>
                <a:cs typeface="Microsoft Sans Serif"/>
              </a:rPr>
              <a:t>do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pode </a:t>
            </a:r>
            <a:r>
              <a:rPr sz="2000" spc="-150" dirty="0">
                <a:latin typeface="Microsoft Sans Serif"/>
                <a:cs typeface="Microsoft Sans Serif"/>
              </a:rPr>
              <a:t>ser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controlado 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abaixo: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2227284"/>
            <a:ext cx="7359015" cy="337057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14" dirty="0">
                <a:latin typeface="Microsoft Sans Serif"/>
                <a:cs typeface="Microsoft Sans Serif"/>
              </a:rPr>
              <a:t>Tip</a:t>
            </a:r>
            <a:r>
              <a:rPr sz="2000" spc="-135" dirty="0">
                <a:latin typeface="Microsoft Sans Serif"/>
                <a:cs typeface="Microsoft Sans Serif"/>
              </a:rPr>
              <a:t>o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spc="-65" dirty="0">
                <a:latin typeface="Arial"/>
                <a:cs typeface="Arial"/>
              </a:rPr>
              <a:t>“</a:t>
            </a:r>
            <a:r>
              <a:rPr sz="2000" i="1" spc="-175" dirty="0">
                <a:latin typeface="Arial"/>
                <a:cs typeface="Arial"/>
              </a:rPr>
              <a:t>m</a:t>
            </a:r>
            <a:r>
              <a:rPr sz="2000" i="1" spc="-150" dirty="0">
                <a:latin typeface="Arial"/>
                <a:cs typeface="Arial"/>
              </a:rPr>
              <a:t>ed</a:t>
            </a:r>
            <a:r>
              <a:rPr sz="2000" i="1" spc="-55" dirty="0">
                <a:latin typeface="Arial"/>
                <a:cs typeface="Arial"/>
              </a:rPr>
              <a:t>i</a:t>
            </a:r>
            <a:r>
              <a:rPr sz="2000" i="1" spc="-10" dirty="0">
                <a:latin typeface="Arial"/>
                <a:cs typeface="Arial"/>
              </a:rPr>
              <a:t>a”:</a:t>
            </a:r>
            <a:endParaRPr sz="20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229"/>
              </a:spcBef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-16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all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20" dirty="0">
                <a:latin typeface="Microsoft Sans Serif"/>
                <a:cs typeface="Microsoft Sans Serif"/>
              </a:rPr>
              <a:t>este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valor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é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20" dirty="0">
                <a:latin typeface="Microsoft Sans Serif"/>
                <a:cs typeface="Microsoft Sans Serif"/>
              </a:rPr>
              <a:t>usado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para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que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código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45" dirty="0">
                <a:latin typeface="Microsoft Sans Serif"/>
                <a:cs typeface="Microsoft Sans Serif"/>
              </a:rPr>
              <a:t>CSS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seja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aplicado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para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todos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os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dispositivos.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</a:pPr>
            <a:r>
              <a:rPr sz="1600" spc="-114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19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</a:t>
            </a:r>
            <a:r>
              <a:rPr sz="1600" spc="-25" dirty="0">
                <a:latin typeface="Microsoft Sans Serif"/>
                <a:cs typeface="Microsoft Sans Serif"/>
              </a:rPr>
              <a:t>r</a:t>
            </a:r>
            <a:r>
              <a:rPr sz="1600" spc="-15" dirty="0">
                <a:latin typeface="Microsoft Sans Serif"/>
                <a:cs typeface="Microsoft Sans Serif"/>
              </a:rPr>
              <a:t>a</a:t>
            </a:r>
            <a:r>
              <a:rPr sz="1600" spc="-35" dirty="0">
                <a:latin typeface="Microsoft Sans Serif"/>
                <a:cs typeface="Microsoft Sans Serif"/>
              </a:rPr>
              <a:t>ill</a:t>
            </a:r>
            <a:r>
              <a:rPr sz="1600" spc="-65" dirty="0">
                <a:latin typeface="Microsoft Sans Serif"/>
                <a:cs typeface="Microsoft Sans Serif"/>
              </a:rPr>
              <a:t>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</a:t>
            </a:r>
            <a:r>
              <a:rPr sz="1600" spc="-25" dirty="0">
                <a:latin typeface="Microsoft Sans Serif"/>
                <a:cs typeface="Microsoft Sans Serif"/>
              </a:rPr>
              <a:t>r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</a:t>
            </a:r>
            <a:r>
              <a:rPr sz="1600" spc="-95" dirty="0">
                <a:latin typeface="Microsoft Sans Serif"/>
                <a:cs typeface="Microsoft Sans Serif"/>
              </a:rPr>
              <a:t>i</a:t>
            </a:r>
            <a:r>
              <a:rPr sz="1600" spc="-204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p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-195" dirty="0">
                <a:latin typeface="Microsoft Sans Serif"/>
                <a:cs typeface="Microsoft Sans Serif"/>
              </a:rPr>
              <a:t>s</a:t>
            </a:r>
            <a:r>
              <a:rPr sz="1600" spc="-95" dirty="0">
                <a:latin typeface="Microsoft Sans Serif"/>
                <a:cs typeface="Microsoft Sans Serif"/>
              </a:rPr>
              <a:t>i</a:t>
            </a:r>
            <a:r>
              <a:rPr sz="1600" spc="-35" dirty="0">
                <a:latin typeface="Microsoft Sans Serif"/>
                <a:cs typeface="Microsoft Sans Serif"/>
              </a:rPr>
              <a:t>ti</a:t>
            </a:r>
            <a:r>
              <a:rPr sz="1600" spc="-110" dirty="0">
                <a:latin typeface="Microsoft Sans Serif"/>
                <a:cs typeface="Microsoft Sans Serif"/>
              </a:rPr>
              <a:t>v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á</a:t>
            </a:r>
            <a:r>
              <a:rPr sz="1600" spc="-55" dirty="0">
                <a:latin typeface="Microsoft Sans Serif"/>
                <a:cs typeface="Microsoft Sans Serif"/>
              </a:rPr>
              <a:t>te</a:t>
            </a:r>
            <a:r>
              <a:rPr sz="1600" spc="-95" dirty="0">
                <a:latin typeface="Microsoft Sans Serif"/>
                <a:cs typeface="Microsoft Sans Serif"/>
              </a:rPr>
              <a:t>i</a:t>
            </a:r>
            <a:r>
              <a:rPr sz="1600" spc="-215" dirty="0">
                <a:latin typeface="Microsoft Sans Serif"/>
                <a:cs typeface="Microsoft Sans Serif"/>
              </a:rPr>
              <a:t>s</a:t>
            </a:r>
            <a:r>
              <a:rPr sz="1600" spc="-9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ts val="1825"/>
              </a:lnSpc>
              <a:spcBef>
                <a:spcPts val="409"/>
              </a:spcBef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-16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handheld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para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dispositivos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de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30" dirty="0">
                <a:latin typeface="Microsoft Sans Serif"/>
                <a:cs typeface="Microsoft Sans Serif"/>
              </a:rPr>
              <a:t>mão,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celulares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20" dirty="0">
                <a:latin typeface="Microsoft Sans Serif"/>
                <a:cs typeface="Microsoft Sans Serif"/>
              </a:rPr>
              <a:t>outros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dispositivos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deste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perfil.</a:t>
            </a:r>
            <a:endParaRPr sz="1600">
              <a:latin typeface="Microsoft Sans Serif"/>
              <a:cs typeface="Microsoft Sans Serif"/>
            </a:endParaRPr>
          </a:p>
          <a:p>
            <a:pPr marL="186055">
              <a:lnSpc>
                <a:spcPts val="1825"/>
              </a:lnSpc>
            </a:pPr>
            <a:r>
              <a:rPr sz="1600" spc="-105" dirty="0">
                <a:latin typeface="Microsoft Sans Serif"/>
                <a:cs typeface="Microsoft Sans Serif"/>
              </a:rPr>
              <a:t>N</a:t>
            </a:r>
            <a:r>
              <a:rPr sz="1600" spc="-75" dirty="0">
                <a:latin typeface="Microsoft Sans Serif"/>
                <a:cs typeface="Microsoft Sans Serif"/>
              </a:rPr>
              <a:t>o</a:t>
            </a:r>
            <a:r>
              <a:rPr sz="1600" spc="25" dirty="0">
                <a:latin typeface="Microsoft Sans Serif"/>
                <a:cs typeface="Microsoft Sans Serif"/>
              </a:rPr>
              <a:t>r</a:t>
            </a:r>
            <a:r>
              <a:rPr sz="1600" spc="-135" dirty="0">
                <a:latin typeface="Microsoft Sans Serif"/>
                <a:cs typeface="Microsoft Sans Serif"/>
              </a:rPr>
              <a:t>malme</a:t>
            </a:r>
            <a:r>
              <a:rPr sz="1600" spc="-100" dirty="0">
                <a:latin typeface="Microsoft Sans Serif"/>
                <a:cs typeface="Microsoft Sans Serif"/>
              </a:rPr>
              <a:t>nte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com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te</a:t>
            </a:r>
            <a:r>
              <a:rPr sz="1600" spc="-15" dirty="0">
                <a:latin typeface="Microsoft Sans Serif"/>
                <a:cs typeface="Microsoft Sans Serif"/>
              </a:rPr>
              <a:t>l</a:t>
            </a:r>
            <a:r>
              <a:rPr sz="1600" spc="-30" dirty="0">
                <a:latin typeface="Microsoft Sans Serif"/>
                <a:cs typeface="Microsoft Sans Serif"/>
              </a:rPr>
              <a:t>a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q</a:t>
            </a:r>
            <a:r>
              <a:rPr sz="1600" spc="-125" dirty="0">
                <a:latin typeface="Microsoft Sans Serif"/>
                <a:cs typeface="Microsoft Sans Serif"/>
              </a:rPr>
              <a:t>uen</a:t>
            </a:r>
            <a:r>
              <a:rPr sz="1600" spc="-130" dirty="0">
                <a:latin typeface="Microsoft Sans Serif"/>
                <a:cs typeface="Microsoft Sans Serif"/>
              </a:rPr>
              <a:t>a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ba</a:t>
            </a:r>
            <a:r>
              <a:rPr sz="1600" spc="-100" dirty="0">
                <a:latin typeface="Microsoft Sans Serif"/>
                <a:cs typeface="Microsoft Sans Serif"/>
              </a:rPr>
              <a:t>n</a:t>
            </a:r>
            <a:r>
              <a:rPr sz="1600" spc="-110" dirty="0">
                <a:latin typeface="Microsoft Sans Serif"/>
                <a:cs typeface="Microsoft Sans Serif"/>
              </a:rPr>
              <a:t>d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limit</a:t>
            </a:r>
            <a:r>
              <a:rPr sz="1600" spc="-9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da</a:t>
            </a:r>
            <a:r>
              <a:rPr sz="1600" spc="-9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5"/>
              </a:spcBef>
            </a:pPr>
            <a:r>
              <a:rPr sz="1600" spc="-114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19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15" dirty="0">
                <a:latin typeface="Microsoft Sans Serif"/>
                <a:cs typeface="Microsoft Sans Serif"/>
              </a:rPr>
              <a:t>i</a:t>
            </a:r>
            <a:r>
              <a:rPr sz="1600" spc="-105" dirty="0">
                <a:latin typeface="Microsoft Sans Serif"/>
                <a:cs typeface="Microsoft Sans Serif"/>
              </a:rPr>
              <a:t>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</a:t>
            </a:r>
            <a:r>
              <a:rPr sz="1600" spc="-25" dirty="0">
                <a:latin typeface="Microsoft Sans Serif"/>
                <a:cs typeface="Microsoft Sans Serif"/>
              </a:rPr>
              <a:t>r</a:t>
            </a:r>
            <a:r>
              <a:rPr sz="1600" spc="-10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imp</a:t>
            </a:r>
            <a:r>
              <a:rPr sz="1600" spc="-65" dirty="0">
                <a:latin typeface="Microsoft Sans Serif"/>
                <a:cs typeface="Microsoft Sans Serif"/>
              </a:rPr>
              <a:t>r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r>
              <a:rPr sz="1600" spc="-280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ã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270" dirty="0">
                <a:latin typeface="Microsoft Sans Serif"/>
                <a:cs typeface="Microsoft Sans Serif"/>
              </a:rPr>
              <a:t>m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pap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60" dirty="0">
                <a:latin typeface="Microsoft Sans Serif"/>
                <a:cs typeface="Microsoft Sans Serif"/>
              </a:rPr>
              <a:t>l.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-16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projection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para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apresentações,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como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35" dirty="0">
                <a:latin typeface="Microsoft Sans Serif"/>
                <a:cs typeface="Microsoft Sans Serif"/>
              </a:rPr>
              <a:t>PowerPoint.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-16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screen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para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dispositivos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com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telas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coloridas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alta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14" dirty="0">
                <a:latin typeface="Microsoft Sans Serif"/>
                <a:cs typeface="Microsoft Sans Serif"/>
              </a:rPr>
              <a:t>resolução.</a:t>
            </a:r>
            <a:endParaRPr sz="1600">
              <a:latin typeface="Microsoft Sans Serif"/>
              <a:cs typeface="Microsoft Sans Serif"/>
            </a:endParaRPr>
          </a:p>
          <a:p>
            <a:pPr marL="186055" marR="280035" indent="-137160">
              <a:lnSpc>
                <a:spcPts val="1730"/>
              </a:lnSpc>
              <a:spcBef>
                <a:spcPts val="625"/>
              </a:spcBef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-24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tty para </a:t>
            </a:r>
            <a:r>
              <a:rPr sz="1600" spc="-105" dirty="0">
                <a:latin typeface="Microsoft Sans Serif"/>
                <a:cs typeface="Microsoft Sans Serif"/>
              </a:rPr>
              <a:t>dispositivos</a:t>
            </a:r>
            <a:r>
              <a:rPr sz="1600" spc="-100" dirty="0">
                <a:latin typeface="Microsoft Sans Serif"/>
                <a:cs typeface="Microsoft Sans Serif"/>
              </a:rPr>
              <a:t> que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utilizam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uma</a:t>
            </a:r>
            <a:r>
              <a:rPr sz="1600" spc="-15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grade </a:t>
            </a:r>
            <a:r>
              <a:rPr sz="1600" spc="10" dirty="0">
                <a:latin typeface="Microsoft Sans Serif"/>
                <a:cs typeface="Microsoft Sans Serif"/>
              </a:rPr>
              <a:t>fixa </a:t>
            </a:r>
            <a:r>
              <a:rPr sz="1600" spc="-15" dirty="0">
                <a:latin typeface="Microsoft Sans Serif"/>
                <a:cs typeface="Microsoft Sans Serif"/>
              </a:rPr>
              <a:t>para </a:t>
            </a:r>
            <a:r>
              <a:rPr sz="1600" spc="-65" dirty="0">
                <a:latin typeface="Microsoft Sans Serif"/>
                <a:cs typeface="Microsoft Sans Serif"/>
              </a:rPr>
              <a:t>exibição </a:t>
            </a:r>
            <a:r>
              <a:rPr sz="1600" spc="-55" dirty="0">
                <a:latin typeface="Microsoft Sans Serif"/>
                <a:cs typeface="Microsoft Sans Serif"/>
              </a:rPr>
              <a:t>de </a:t>
            </a:r>
            <a:r>
              <a:rPr sz="1600" spc="-95" dirty="0">
                <a:latin typeface="Microsoft Sans Serif"/>
                <a:cs typeface="Microsoft Sans Serif"/>
              </a:rPr>
              <a:t>caracteres,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como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teletypes,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terminais,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dispositivos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portáteis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com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display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limitado.</a:t>
            </a:r>
            <a:endParaRPr sz="1600">
              <a:latin typeface="Microsoft Sans Serif"/>
              <a:cs typeface="Microsoft Sans Serif"/>
            </a:endParaRPr>
          </a:p>
          <a:p>
            <a:pPr marL="186055" marR="5080" indent="-137160">
              <a:lnSpc>
                <a:spcPts val="1730"/>
              </a:lnSpc>
              <a:spcBef>
                <a:spcPts val="595"/>
              </a:spcBef>
            </a:pPr>
            <a:r>
              <a:rPr sz="1600" spc="-33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-24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tv </a:t>
            </a:r>
            <a:r>
              <a:rPr sz="1600" spc="-15" dirty="0">
                <a:latin typeface="Microsoft Sans Serif"/>
                <a:cs typeface="Microsoft Sans Serif"/>
              </a:rPr>
              <a:t>para </a:t>
            </a:r>
            <a:r>
              <a:rPr sz="1600" spc="-105" dirty="0">
                <a:latin typeface="Microsoft Sans Serif"/>
                <a:cs typeface="Microsoft Sans Serif"/>
              </a:rPr>
              <a:t>dispositivos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como</a:t>
            </a:r>
            <a:r>
              <a:rPr sz="1600" spc="-15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televisores,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ou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seja, </a:t>
            </a:r>
            <a:r>
              <a:rPr sz="1600" spc="-185" dirty="0">
                <a:latin typeface="Microsoft Sans Serif"/>
                <a:cs typeface="Microsoft Sans Serif"/>
              </a:rPr>
              <a:t>com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baixa </a:t>
            </a:r>
            <a:r>
              <a:rPr sz="1600" spc="-114" dirty="0">
                <a:latin typeface="Microsoft Sans Serif"/>
                <a:cs typeface="Microsoft Sans Serif"/>
              </a:rPr>
              <a:t>resolução,</a:t>
            </a:r>
            <a:r>
              <a:rPr sz="1600" spc="195" dirty="0">
                <a:latin typeface="Microsoft Sans Serif"/>
                <a:cs typeface="Microsoft Sans Serif"/>
              </a:rPr>
              <a:t> </a:t>
            </a:r>
            <a:r>
              <a:rPr sz="1600" spc="-185" dirty="0">
                <a:latin typeface="Microsoft Sans Serif"/>
                <a:cs typeface="Microsoft Sans Serif"/>
              </a:rPr>
              <a:t>com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boa </a:t>
            </a:r>
            <a:r>
              <a:rPr sz="1600" spc="-60" dirty="0">
                <a:latin typeface="Microsoft Sans Serif"/>
                <a:cs typeface="Microsoft Sans Serif"/>
              </a:rPr>
              <a:t>quantidade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35" dirty="0">
                <a:latin typeface="Microsoft Sans Serif"/>
                <a:cs typeface="Microsoft Sans Serif"/>
              </a:rPr>
              <a:t>c</a:t>
            </a:r>
            <a:r>
              <a:rPr sz="1600" spc="-145" dirty="0">
                <a:latin typeface="Microsoft Sans Serif"/>
                <a:cs typeface="Microsoft Sans Serif"/>
              </a:rPr>
              <a:t>o</a:t>
            </a:r>
            <a:r>
              <a:rPr sz="1600" spc="-125" dirty="0">
                <a:latin typeface="Microsoft Sans Serif"/>
                <a:cs typeface="Microsoft Sans Serif"/>
              </a:rPr>
              <a:t>res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75" dirty="0">
                <a:latin typeface="Microsoft Sans Serif"/>
                <a:cs typeface="Microsoft Sans Serif"/>
              </a:rPr>
              <a:t>sc</a:t>
            </a:r>
            <a:r>
              <a:rPr sz="1600" spc="-160" dirty="0">
                <a:latin typeface="Microsoft Sans Serif"/>
                <a:cs typeface="Microsoft Sans Serif"/>
              </a:rPr>
              <a:t>r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-20" dirty="0">
                <a:latin typeface="Microsoft Sans Serif"/>
                <a:cs typeface="Microsoft Sans Serif"/>
              </a:rPr>
              <a:t>l</a:t>
            </a:r>
            <a:r>
              <a:rPr sz="1600" spc="-15" dirty="0">
                <a:latin typeface="Microsoft Sans Serif"/>
                <a:cs typeface="Microsoft Sans Serif"/>
              </a:rPr>
              <a:t>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limit</a:t>
            </a:r>
            <a:r>
              <a:rPr sz="1600" spc="-9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d</a:t>
            </a:r>
            <a:r>
              <a:rPr sz="1600" spc="-130" dirty="0">
                <a:latin typeface="Microsoft Sans Serif"/>
                <a:cs typeface="Microsoft Sans Serif"/>
              </a:rPr>
              <a:t>o</a:t>
            </a:r>
            <a:r>
              <a:rPr sz="1600" spc="-9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2192782"/>
            <a:ext cx="704469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0" dirty="0">
                <a:latin typeface="Microsoft Sans Serif"/>
                <a:cs typeface="Microsoft Sans Serif"/>
              </a:rPr>
              <a:t>Geralmente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usamos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Media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Queries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dentro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código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70" dirty="0">
                <a:latin typeface="Microsoft Sans Serif"/>
                <a:cs typeface="Microsoft Sans Serif"/>
              </a:rPr>
              <a:t>CSS,</a:t>
            </a:r>
            <a:r>
              <a:rPr sz="2000" spc="-26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bem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mais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organizado. </a:t>
            </a:r>
            <a:r>
              <a:rPr sz="2000" spc="-175" dirty="0">
                <a:latin typeface="Microsoft Sans Serif"/>
                <a:cs typeface="Microsoft Sans Serif"/>
              </a:rPr>
              <a:t>Você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linka </a:t>
            </a:r>
            <a:r>
              <a:rPr sz="2000" spc="-225" dirty="0">
                <a:latin typeface="Microsoft Sans Serif"/>
                <a:cs typeface="Microsoft Sans Serif"/>
              </a:rPr>
              <a:t>seu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300" dirty="0">
                <a:latin typeface="Microsoft Sans Serif"/>
                <a:cs typeface="Microsoft Sans Serif"/>
              </a:rPr>
              <a:t>CSS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normalmente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265" dirty="0">
                <a:latin typeface="Microsoft Sans Serif"/>
                <a:cs typeface="Microsoft Sans Serif"/>
              </a:rPr>
              <a:t>HEAD</a:t>
            </a:r>
            <a:r>
              <a:rPr sz="2000" spc="-26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 </a:t>
            </a:r>
            <a:r>
              <a:rPr sz="2000" spc="-225" dirty="0">
                <a:latin typeface="Microsoft Sans Serif"/>
                <a:cs typeface="Microsoft Sans Serif"/>
              </a:rPr>
              <a:t>seu 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documento: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830" y="3679572"/>
            <a:ext cx="7366634" cy="8801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100" marR="30480">
              <a:lnSpc>
                <a:spcPct val="90000"/>
              </a:lnSpc>
              <a:spcBef>
                <a:spcPts val="345"/>
              </a:spcBef>
            </a:pPr>
            <a:r>
              <a:rPr sz="2000" spc="-459" dirty="0">
                <a:latin typeface="Microsoft Sans Serif"/>
                <a:cs typeface="Microsoft Sans Serif"/>
              </a:rPr>
              <a:t>E</a:t>
            </a:r>
            <a:r>
              <a:rPr sz="2000" spc="-38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dentro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455" dirty="0">
                <a:latin typeface="Microsoft Sans Serif"/>
                <a:cs typeface="Microsoft Sans Serif"/>
              </a:rPr>
              <a:t>c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455" dirty="0">
                <a:latin typeface="Microsoft Sans Serif"/>
                <a:cs typeface="Microsoft Sans Serif"/>
              </a:rPr>
              <a:t>ó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l</a:t>
            </a:r>
            <a:r>
              <a:rPr sz="2000" spc="-455" dirty="0">
                <a:latin typeface="Microsoft Sans Serif"/>
                <a:cs typeface="Microsoft Sans Serif"/>
              </a:rPr>
              <a:t>d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000" spc="-455" dirty="0">
                <a:latin typeface="Microsoft Sans Serif"/>
                <a:cs typeface="Microsoft Sans Serif"/>
              </a:rPr>
              <a:t>i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455" dirty="0">
                <a:latin typeface="Microsoft Sans Serif"/>
                <a:cs typeface="Microsoft Sans Serif"/>
              </a:rPr>
              <a:t>g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k</a:t>
            </a:r>
            <a:r>
              <a:rPr sz="2000" spc="-455" dirty="0">
                <a:latin typeface="Microsoft Sans Serif"/>
                <a:cs typeface="Microsoft Sans Serif"/>
              </a:rPr>
              <a:t>o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r</a:t>
            </a:r>
            <a:r>
              <a:rPr sz="2000" spc="-455" dirty="0">
                <a:latin typeface="Microsoft Sans Serif"/>
                <a:cs typeface="Microsoft Sans Serif"/>
              </a:rPr>
              <a:t>C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el</a:t>
            </a:r>
            <a:r>
              <a:rPr sz="2000" spc="-455" dirty="0">
                <a:latin typeface="Microsoft Sans Serif"/>
                <a:cs typeface="Microsoft Sans Serif"/>
              </a:rPr>
              <a:t>S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455" dirty="0">
                <a:latin typeface="Microsoft Sans Serif"/>
                <a:cs typeface="Microsoft Sans Serif"/>
              </a:rPr>
              <a:t>S</a:t>
            </a:r>
            <a:r>
              <a:rPr sz="2100" spc="-682" baseline="39682" dirty="0">
                <a:solidFill>
                  <a:srgbClr val="006FC0"/>
                </a:solidFill>
                <a:latin typeface="Consolas"/>
                <a:cs typeface="Consolas"/>
              </a:rPr>
              <a:t>"s</a:t>
            </a:r>
            <a:r>
              <a:rPr sz="2000" spc="-455" dirty="0">
                <a:latin typeface="Microsoft Sans Serif"/>
                <a:cs typeface="Microsoft Sans Serif"/>
              </a:rPr>
              <a:t>,</a:t>
            </a:r>
            <a:r>
              <a:rPr sz="2000" spc="-450" dirty="0">
                <a:latin typeface="Microsoft Sans Serif"/>
                <a:cs typeface="Microsoft Sans Serif"/>
              </a:rPr>
              <a:t> 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434" dirty="0">
                <a:latin typeface="Microsoft Sans Serif"/>
                <a:cs typeface="Microsoft Sans Serif"/>
              </a:rPr>
              <a:t>v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000" spc="-434" dirty="0">
                <a:latin typeface="Microsoft Sans Serif"/>
                <a:cs typeface="Microsoft Sans Serif"/>
              </a:rPr>
              <a:t>o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l</a:t>
            </a:r>
            <a:r>
              <a:rPr sz="2000" spc="-434" dirty="0">
                <a:latin typeface="Microsoft Sans Serif"/>
                <a:cs typeface="Microsoft Sans Serif"/>
              </a:rPr>
              <a:t>c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sz="2000" spc="-434" dirty="0">
                <a:latin typeface="Microsoft Sans Serif"/>
                <a:cs typeface="Microsoft Sans Serif"/>
              </a:rPr>
              <a:t>ê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sh</a:t>
            </a:r>
            <a:r>
              <a:rPr sz="2000" spc="-434" dirty="0">
                <a:latin typeface="Microsoft Sans Serif"/>
                <a:cs typeface="Microsoft Sans Serif"/>
              </a:rPr>
              <a:t>v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sz="2000" spc="-434" dirty="0">
                <a:latin typeface="Microsoft Sans Serif"/>
                <a:cs typeface="Microsoft Sans Serif"/>
              </a:rPr>
              <a:t>a</a:t>
            </a:r>
            <a:r>
              <a:rPr sz="2100" spc="-652" baseline="39682" dirty="0">
                <a:solidFill>
                  <a:srgbClr val="006FC0"/>
                </a:solidFill>
                <a:latin typeface="Consolas"/>
                <a:cs typeface="Consolas"/>
              </a:rPr>
              <a:t>et</a:t>
            </a:r>
            <a:r>
              <a:rPr sz="2000" spc="-434" dirty="0">
                <a:latin typeface="Microsoft Sans Serif"/>
                <a:cs typeface="Microsoft Sans Serif"/>
              </a:rPr>
              <a:t>i  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2000" spc="-440" dirty="0">
                <a:latin typeface="Microsoft Sans Serif"/>
                <a:cs typeface="Microsoft Sans Serif"/>
              </a:rPr>
              <a:t>se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h</a:t>
            </a:r>
            <a:r>
              <a:rPr sz="2000" spc="-440" dirty="0">
                <a:latin typeface="Microsoft Sans Serif"/>
                <a:cs typeface="Microsoft Sans Serif"/>
              </a:rPr>
              <a:t>p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re</a:t>
            </a:r>
            <a:r>
              <a:rPr sz="2000" spc="-440" dirty="0">
                <a:latin typeface="Microsoft Sans Serif"/>
                <a:cs typeface="Microsoft Sans Serif"/>
              </a:rPr>
              <a:t>a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f</a:t>
            </a:r>
            <a:r>
              <a:rPr sz="2000" spc="-440" dirty="0">
                <a:latin typeface="Microsoft Sans Serif"/>
                <a:cs typeface="Microsoft Sans Serif"/>
              </a:rPr>
              <a:t>r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440" dirty="0">
                <a:latin typeface="Microsoft Sans Serif"/>
                <a:cs typeface="Microsoft Sans Serif"/>
              </a:rPr>
              <a:t>a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2000" spc="-440" dirty="0">
                <a:latin typeface="Microsoft Sans Serif"/>
                <a:cs typeface="Microsoft Sans Serif"/>
              </a:rPr>
              <a:t>r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es</a:t>
            </a:r>
            <a:r>
              <a:rPr sz="2000" spc="-440" dirty="0">
                <a:latin typeface="Microsoft Sans Serif"/>
                <a:cs typeface="Microsoft Sans Serif"/>
              </a:rPr>
              <a:t>o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440" dirty="0">
                <a:latin typeface="Microsoft Sans Serif"/>
                <a:cs typeface="Microsoft Sans Serif"/>
              </a:rPr>
              <a:t>s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il</a:t>
            </a:r>
            <a:r>
              <a:rPr sz="2000" spc="-440" dirty="0">
                <a:latin typeface="Microsoft Sans Serif"/>
                <a:cs typeface="Microsoft Sans Serif"/>
              </a:rPr>
              <a:t>fa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o.</a:t>
            </a:r>
            <a:r>
              <a:rPr sz="2000" spc="-440" dirty="0">
                <a:latin typeface="Microsoft Sans Serif"/>
                <a:cs typeface="Microsoft Sans Serif"/>
              </a:rPr>
              <a:t>m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cs</a:t>
            </a:r>
            <a:r>
              <a:rPr sz="2000" spc="-440" dirty="0">
                <a:latin typeface="Microsoft Sans Serif"/>
                <a:cs typeface="Microsoft Sans Serif"/>
              </a:rPr>
              <a:t>o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sz="2000" spc="-440" dirty="0">
                <a:latin typeface="Microsoft Sans Serif"/>
                <a:cs typeface="Microsoft Sans Serif"/>
              </a:rPr>
              <a:t>s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"</a:t>
            </a:r>
            <a:r>
              <a:rPr sz="2000" spc="-440" dirty="0">
                <a:latin typeface="Microsoft Sans Serif"/>
                <a:cs typeface="Microsoft Sans Serif"/>
              </a:rPr>
              <a:t>o</a:t>
            </a:r>
            <a:r>
              <a:rPr sz="2100" spc="-660" baseline="39682" dirty="0">
                <a:solidFill>
                  <a:srgbClr val="006FC0"/>
                </a:solidFill>
                <a:latin typeface="Consolas"/>
                <a:cs typeface="Consolas"/>
              </a:rPr>
              <a:t>&gt;</a:t>
            </a:r>
            <a:r>
              <a:rPr sz="2000" spc="-440" dirty="0">
                <a:latin typeface="Microsoft Sans Serif"/>
                <a:cs typeface="Microsoft Sans Serif"/>
              </a:rPr>
              <a:t>s</a:t>
            </a:r>
            <a:r>
              <a:rPr sz="2000" spc="-365" dirty="0">
                <a:latin typeface="Microsoft Sans Serif"/>
                <a:cs typeface="Microsoft Sans Serif"/>
              </a:rPr>
              <a:t> </a:t>
            </a:r>
            <a:r>
              <a:rPr sz="2000" i="1" spc="-95" dirty="0">
                <a:latin typeface="Arial"/>
                <a:cs typeface="Arial"/>
              </a:rPr>
              <a:t>“breakpoints”</a:t>
            </a:r>
            <a:r>
              <a:rPr sz="2000" spc="-95" dirty="0">
                <a:latin typeface="Microsoft Sans Serif"/>
                <a:cs typeface="Microsoft Sans Serif"/>
              </a:rPr>
              <a:t>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condições</a:t>
            </a:r>
            <a:r>
              <a:rPr sz="2000" spc="-1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45" dirty="0">
                <a:latin typeface="Microsoft Sans Serif"/>
                <a:cs typeface="Microsoft Sans Serif"/>
              </a:rPr>
              <a:t>largura </a:t>
            </a:r>
            <a:r>
              <a:rPr sz="2000" spc="-120" dirty="0">
                <a:latin typeface="Microsoft Sans Serif"/>
                <a:cs typeface="Microsoft Sans Serif"/>
              </a:rPr>
              <a:t>das </a:t>
            </a:r>
            <a:r>
              <a:rPr sz="2000" spc="-95" dirty="0">
                <a:latin typeface="Microsoft Sans Serif"/>
                <a:cs typeface="Microsoft Sans Serif"/>
              </a:rPr>
              <a:t>telas </a:t>
            </a:r>
            <a:r>
              <a:rPr sz="2000" spc="-60" dirty="0">
                <a:latin typeface="Microsoft Sans Serif"/>
                <a:cs typeface="Microsoft Sans Serif"/>
              </a:rPr>
              <a:t>do </a:t>
            </a:r>
            <a:r>
              <a:rPr sz="2000" spc="-130" dirty="0">
                <a:latin typeface="Microsoft Sans Serif"/>
                <a:cs typeface="Microsoft Sans Serif"/>
              </a:rPr>
              <a:t>dispositivos,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100" dirty="0">
                <a:latin typeface="Microsoft Sans Serif"/>
                <a:cs typeface="Microsoft Sans Serif"/>
              </a:rPr>
              <a:t>definem 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qu</a:t>
            </a:r>
            <a:r>
              <a:rPr sz="2000" spc="-95" dirty="0">
                <a:latin typeface="Microsoft Sans Serif"/>
                <a:cs typeface="Microsoft Sans Serif"/>
              </a:rPr>
              <a:t>a</a:t>
            </a:r>
            <a:r>
              <a:rPr sz="2000" spc="-120" dirty="0">
                <a:latin typeface="Microsoft Sans Serif"/>
                <a:cs typeface="Microsoft Sans Serif"/>
              </a:rPr>
              <a:t>ndo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ca</a:t>
            </a:r>
            <a:r>
              <a:rPr sz="2000" spc="-9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bl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170" dirty="0">
                <a:latin typeface="Microsoft Sans Serif"/>
                <a:cs typeface="Microsoft Sans Serif"/>
              </a:rPr>
              <a:t>co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95" dirty="0">
                <a:latin typeface="Microsoft Sans Serif"/>
                <a:cs typeface="Microsoft Sans Serif"/>
              </a:rPr>
              <a:t>C</a:t>
            </a:r>
            <a:r>
              <a:rPr sz="2000" spc="-270" dirty="0">
                <a:latin typeface="Microsoft Sans Serif"/>
                <a:cs typeface="Microsoft Sans Serif"/>
              </a:rPr>
              <a:t>S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s</a:t>
            </a:r>
            <a:r>
              <a:rPr sz="2000" spc="-229" dirty="0">
                <a:latin typeface="Microsoft Sans Serif"/>
                <a:cs typeface="Microsoft Sans Serif"/>
              </a:rPr>
              <a:t>e</a:t>
            </a:r>
            <a:r>
              <a:rPr sz="2000" spc="-5" dirty="0">
                <a:latin typeface="Microsoft Sans Serif"/>
                <a:cs typeface="Microsoft Sans Serif"/>
              </a:rPr>
              <a:t>rá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util</a:t>
            </a:r>
            <a:r>
              <a:rPr sz="2000" spc="-40" dirty="0">
                <a:latin typeface="Microsoft Sans Serif"/>
                <a:cs typeface="Microsoft Sans Serif"/>
              </a:rPr>
              <a:t>i</a:t>
            </a:r>
            <a:r>
              <a:rPr sz="2000" spc="-45" dirty="0">
                <a:latin typeface="Microsoft Sans Serif"/>
                <a:cs typeface="Microsoft Sans Serif"/>
              </a:rPr>
              <a:t>za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150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Exemplo:</a:t>
            </a:r>
          </a:p>
          <a:p>
            <a:pPr marL="140335">
              <a:lnSpc>
                <a:spcPct val="100000"/>
              </a:lnSpc>
            </a:pPr>
            <a:endParaRPr sz="2250"/>
          </a:p>
          <a:p>
            <a:pPr marL="606425" marR="508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/* Pra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dispositivos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que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tem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uma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largura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mínima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de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768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pixels.</a:t>
            </a:r>
            <a:r>
              <a:rPr sz="1400" spc="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Tablets, </a:t>
            </a:r>
            <a:r>
              <a:rPr sz="1400" spc="-7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por exemplo.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*/</a:t>
            </a:r>
            <a:endParaRPr sz="1400">
              <a:latin typeface="Consolas"/>
              <a:cs typeface="Consolas"/>
            </a:endParaRPr>
          </a:p>
          <a:p>
            <a:pPr marL="140335"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802640" marR="3155950" indent="-19685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@media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screen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and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(min-width: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768px)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 p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{color: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rgb(200,0,0);}</a:t>
            </a:r>
            <a:endParaRPr sz="140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40335"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tabLst>
                <a:tab pos="999490" algn="l"/>
              </a:tabLst>
            </a:pP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/*	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Com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uma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largura mínima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de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992 pixels.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Monitores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por exemplo.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*/</a:t>
            </a:r>
            <a:endParaRPr sz="1400">
              <a:latin typeface="Consolas"/>
              <a:cs typeface="Consolas"/>
            </a:endParaRPr>
          </a:p>
          <a:p>
            <a:pPr marL="140335"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802640" marR="3155950" indent="-19685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@media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screen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and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(min-width: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992px)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 p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{color: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rgb(0,200,0);}</a:t>
            </a:r>
            <a:endParaRPr sz="140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40335"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/*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Dispositivos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com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largura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mínima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de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1200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pixels.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Por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exemplo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TVs.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*/</a:t>
            </a:r>
            <a:endParaRPr sz="1400">
              <a:latin typeface="Consolas"/>
              <a:cs typeface="Consolas"/>
            </a:endParaRPr>
          </a:p>
          <a:p>
            <a:pPr marL="999490" marR="3058160" indent="-393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@media</a:t>
            </a:r>
            <a:r>
              <a:rPr sz="1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screen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and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(min-width:</a:t>
            </a:r>
            <a:r>
              <a:rPr sz="1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1200px)</a:t>
            </a:r>
            <a:r>
              <a:rPr sz="1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{ </a:t>
            </a:r>
            <a:r>
              <a:rPr sz="1400" spc="-7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 p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{color: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rgb(0,0,200);}</a:t>
            </a:r>
            <a:endParaRPr sz="140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2686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760" dirty="0"/>
              <a:t>A</a:t>
            </a:r>
            <a:r>
              <a:rPr spc="-330" dirty="0"/>
              <a:t> </a:t>
            </a:r>
            <a:r>
              <a:rPr spc="-944" dirty="0"/>
              <a:t>Q</a:t>
            </a:r>
            <a:r>
              <a:rPr spc="-930" dirty="0"/>
              <a:t>U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130" dirty="0"/>
              <a:t>I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102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0" dirty="0">
                <a:latin typeface="Microsoft Sans Serif"/>
                <a:cs typeface="Microsoft Sans Serif"/>
              </a:rPr>
              <a:t>E</a:t>
            </a:r>
            <a:r>
              <a:rPr sz="2000" spc="-229" dirty="0">
                <a:latin typeface="Microsoft Sans Serif"/>
                <a:cs typeface="Microsoft Sans Serif"/>
              </a:rPr>
              <a:t>x</a:t>
            </a:r>
            <a:r>
              <a:rPr sz="2000" spc="-114" dirty="0">
                <a:latin typeface="Microsoft Sans Serif"/>
                <a:cs typeface="Microsoft Sans Serif"/>
              </a:rPr>
              <a:t>emplo</a:t>
            </a:r>
            <a:r>
              <a:rPr sz="2000" spc="-345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033" y="3435222"/>
            <a:ext cx="7694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@media </a:t>
            </a:r>
            <a:r>
              <a:rPr sz="1600" spc="-5" dirty="0">
                <a:solidFill>
                  <a:srgbClr val="0077AA"/>
                </a:solidFill>
                <a:latin typeface="Consolas"/>
                <a:cs typeface="Consolas"/>
              </a:rPr>
              <a:t>tv</a:t>
            </a:r>
            <a:r>
              <a:rPr sz="160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and</a:t>
            </a:r>
            <a:r>
              <a:rPr sz="1600" spc="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min-width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: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700px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)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and</a:t>
            </a:r>
            <a:r>
              <a:rPr sz="160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orientation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: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landscape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 {</a:t>
            </a:r>
            <a:r>
              <a:rPr sz="160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... </a:t>
            </a: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863" y="4313935"/>
            <a:ext cx="791654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@media</a:t>
            </a:r>
            <a:r>
              <a:rPr sz="1600" spc="-2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min-width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:</a:t>
            </a:r>
            <a:r>
              <a:rPr sz="1600" spc="-2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700px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) </a:t>
            </a: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{ 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...</a:t>
            </a:r>
            <a:r>
              <a:rPr sz="1600" spc="-20" dirty="0">
                <a:solidFill>
                  <a:srgbClr val="99005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&lt;</a:t>
            </a:r>
            <a:r>
              <a:rPr sz="1600" spc="-5" dirty="0">
                <a:solidFill>
                  <a:srgbClr val="990054"/>
                </a:solidFill>
                <a:latin typeface="Consolas"/>
                <a:cs typeface="Consolas"/>
              </a:rPr>
              <a:t>link</a:t>
            </a:r>
            <a:r>
              <a:rPr sz="1600" spc="5" dirty="0">
                <a:solidFill>
                  <a:srgbClr val="99005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rel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stylesheet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r>
              <a:rPr sz="1600" spc="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9900"/>
                </a:solidFill>
                <a:latin typeface="Consolas"/>
                <a:cs typeface="Consolas"/>
              </a:rPr>
              <a:t>media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="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screen</a:t>
            </a:r>
            <a:r>
              <a:rPr sz="1600" spc="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77AA"/>
                </a:solidFill>
                <a:latin typeface="Consolas"/>
                <a:cs typeface="Consolas"/>
              </a:rPr>
              <a:t>and</a:t>
            </a:r>
            <a:r>
              <a:rPr sz="1600" spc="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(max-device-height: 799px)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"</a:t>
            </a:r>
            <a:r>
              <a:rPr sz="1600" spc="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/&gt;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194" y="5963208"/>
            <a:ext cx="5472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@media</a:t>
            </a:r>
            <a:r>
              <a:rPr sz="16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print</a:t>
            </a:r>
            <a:r>
              <a:rPr sz="160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and</a:t>
            </a:r>
            <a:r>
              <a:rPr sz="1600" spc="-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min-resolution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:</a:t>
            </a:r>
            <a:r>
              <a:rPr sz="1600" spc="-2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7AA"/>
                </a:solidFill>
                <a:latin typeface="Consolas"/>
                <a:cs typeface="Consolas"/>
              </a:rPr>
              <a:t>300dpi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 {</a:t>
            </a:r>
            <a:r>
              <a:rPr sz="1600" spc="-1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990054"/>
                </a:solidFill>
                <a:latin typeface="Consolas"/>
                <a:cs typeface="Consolas"/>
              </a:rPr>
              <a:t>...</a:t>
            </a:r>
            <a:r>
              <a:rPr sz="1600" dirty="0">
                <a:solidFill>
                  <a:srgbClr val="99005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66315"/>
            <a:ext cx="7019290" cy="340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55" dirty="0">
                <a:latin typeface="Microsoft Sans Serif"/>
                <a:cs typeface="Microsoft Sans Serif"/>
              </a:rPr>
              <a:t>À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me</a:t>
            </a:r>
            <a:r>
              <a:rPr sz="2400" spc="-170" dirty="0">
                <a:latin typeface="Microsoft Sans Serif"/>
                <a:cs typeface="Microsoft Sans Serif"/>
              </a:rPr>
              <a:t>d</a:t>
            </a:r>
            <a:r>
              <a:rPr sz="2400" spc="-20" dirty="0">
                <a:latin typeface="Microsoft Sans Serif"/>
                <a:cs typeface="Microsoft Sans Serif"/>
              </a:rPr>
              <a:t>ida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w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spc="-15" dirty="0">
                <a:latin typeface="Microsoft Sans Serif"/>
                <a:cs typeface="Microsoft Sans Serif"/>
              </a:rPr>
              <a:t>b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29" dirty="0">
                <a:latin typeface="Microsoft Sans Serif"/>
                <a:cs typeface="Microsoft Sans Serif"/>
              </a:rPr>
              <a:t>co</a:t>
            </a:r>
            <a:r>
              <a:rPr sz="2400" spc="-235" dirty="0">
                <a:latin typeface="Microsoft Sans Serif"/>
                <a:cs typeface="Microsoft Sans Serif"/>
              </a:rPr>
              <a:t>n</a:t>
            </a:r>
            <a:r>
              <a:rPr sz="2400" spc="-135" dirty="0">
                <a:latin typeface="Microsoft Sans Serif"/>
                <a:cs typeface="Microsoft Sans Serif"/>
              </a:rPr>
              <a:t>tin</a:t>
            </a:r>
            <a:r>
              <a:rPr sz="2400" spc="-204" dirty="0">
                <a:latin typeface="Microsoft Sans Serif"/>
                <a:cs typeface="Microsoft Sans Serif"/>
              </a:rPr>
              <a:t>u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c</a:t>
            </a:r>
            <a:r>
              <a:rPr sz="2400" spc="-110" dirty="0">
                <a:latin typeface="Microsoft Sans Serif"/>
                <a:cs typeface="Microsoft Sans Serif"/>
              </a:rPr>
              <a:t>r</a:t>
            </a:r>
            <a:r>
              <a:rPr sz="2400" spc="-240" dirty="0">
                <a:latin typeface="Microsoft Sans Serif"/>
                <a:cs typeface="Microsoft Sans Serif"/>
              </a:rPr>
              <a:t>esce</a:t>
            </a:r>
            <a:r>
              <a:rPr sz="2400" spc="-160" dirty="0">
                <a:latin typeface="Microsoft Sans Serif"/>
                <a:cs typeface="Microsoft Sans Serif"/>
              </a:rPr>
              <a:t>r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-150" dirty="0">
                <a:latin typeface="Microsoft Sans Serif"/>
                <a:cs typeface="Microsoft Sans Serif"/>
              </a:rPr>
              <a:t>ing</a:t>
            </a:r>
            <a:r>
              <a:rPr sz="2400" spc="-180" dirty="0">
                <a:latin typeface="Microsoft Sans Serif"/>
                <a:cs typeface="Microsoft Sans Serif"/>
              </a:rPr>
              <a:t>u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75" dirty="0">
                <a:latin typeface="Microsoft Sans Serif"/>
                <a:cs typeface="Microsoft Sans Serif"/>
              </a:rPr>
              <a:t>g</a:t>
            </a:r>
            <a:r>
              <a:rPr sz="2400" spc="-185" dirty="0">
                <a:latin typeface="Microsoft Sans Serif"/>
                <a:cs typeface="Microsoft Sans Serif"/>
              </a:rPr>
              <a:t>em  </a:t>
            </a:r>
            <a:r>
              <a:rPr sz="2400" spc="-254" dirty="0">
                <a:latin typeface="Microsoft Sans Serif"/>
                <a:cs typeface="Microsoft Sans Serif"/>
              </a:rPr>
              <a:t>HTML5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75" dirty="0">
                <a:latin typeface="Microsoft Sans Serif"/>
                <a:cs typeface="Microsoft Sans Serif"/>
              </a:rPr>
              <a:t>CSS3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g</a:t>
            </a:r>
            <a:r>
              <a:rPr sz="2400" spc="-200" dirty="0">
                <a:latin typeface="Microsoft Sans Serif"/>
                <a:cs typeface="Microsoft Sans Serif"/>
              </a:rPr>
              <a:t>anham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no</a:t>
            </a:r>
            <a:r>
              <a:rPr sz="2400" spc="-220" dirty="0">
                <a:latin typeface="Microsoft Sans Serif"/>
                <a:cs typeface="Microsoft Sans Serif"/>
              </a:rPr>
              <a:t>v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elem</a:t>
            </a:r>
            <a:r>
              <a:rPr sz="2400" spc="-180" dirty="0">
                <a:latin typeface="Microsoft Sans Serif"/>
                <a:cs typeface="Microsoft Sans Serif"/>
              </a:rPr>
              <a:t>e</a:t>
            </a:r>
            <a:r>
              <a:rPr sz="2400" spc="-210" dirty="0">
                <a:latin typeface="Microsoft Sans Serif"/>
                <a:cs typeface="Microsoft Sans Serif"/>
              </a:rPr>
              <a:t>ntos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-229" dirty="0">
                <a:latin typeface="Microsoft Sans Serif"/>
                <a:cs typeface="Microsoft Sans Serif"/>
              </a:rPr>
              <a:t>nam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45" dirty="0">
                <a:latin typeface="Microsoft Sans Serif"/>
                <a:cs typeface="Microsoft Sans Serif"/>
              </a:rPr>
              <a:t>m</a:t>
            </a:r>
            <a:r>
              <a:rPr sz="2400" spc="-180" dirty="0">
                <a:latin typeface="Microsoft Sans Serif"/>
                <a:cs typeface="Microsoft Sans Serif"/>
              </a:rPr>
              <a:t>a</a:t>
            </a:r>
            <a:r>
              <a:rPr sz="2400" spc="-190" dirty="0">
                <a:latin typeface="Microsoft Sans Serif"/>
                <a:cs typeface="Microsoft Sans Serif"/>
              </a:rPr>
              <a:t>is  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ple</a:t>
            </a:r>
            <a:r>
              <a:rPr sz="2400" spc="-220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desen</a:t>
            </a:r>
            <a:r>
              <a:rPr sz="2400" spc="-215" dirty="0">
                <a:latin typeface="Microsoft Sans Serif"/>
                <a:cs typeface="Microsoft Sans Serif"/>
              </a:rPr>
              <a:t>v</a:t>
            </a:r>
            <a:r>
              <a:rPr sz="2400" spc="-105" dirty="0">
                <a:latin typeface="Microsoft Sans Serif"/>
                <a:cs typeface="Microsoft Sans Serif"/>
              </a:rPr>
              <a:t>olv</a:t>
            </a:r>
            <a:r>
              <a:rPr sz="2400" spc="-170" dirty="0">
                <a:latin typeface="Microsoft Sans Serif"/>
                <a:cs typeface="Microsoft Sans Serif"/>
              </a:rPr>
              <a:t>iment</a:t>
            </a:r>
            <a:r>
              <a:rPr sz="2400" spc="-1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taref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q</a:t>
            </a:r>
            <a:r>
              <a:rPr sz="2400" spc="-210" dirty="0">
                <a:latin typeface="Microsoft Sans Serif"/>
                <a:cs typeface="Microsoft Sans Serif"/>
              </a:rPr>
              <a:t>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antes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e</a:t>
            </a:r>
            <a:r>
              <a:rPr sz="2400" spc="-75" dirty="0">
                <a:latin typeface="Microsoft Sans Serif"/>
                <a:cs typeface="Microsoft Sans Serif"/>
              </a:rPr>
              <a:t>r</a:t>
            </a:r>
            <a:r>
              <a:rPr sz="2400" spc="-10" dirty="0">
                <a:latin typeface="Microsoft Sans Serif"/>
                <a:cs typeface="Microsoft Sans Serif"/>
              </a:rPr>
              <a:t>a  </a:t>
            </a:r>
            <a:r>
              <a:rPr sz="2400" spc="-250" dirty="0">
                <a:latin typeface="Microsoft Sans Serif"/>
                <a:cs typeface="Microsoft Sans Serif"/>
              </a:rPr>
              <a:t>nece</a:t>
            </a:r>
            <a:r>
              <a:rPr sz="2400" spc="-229" dirty="0">
                <a:latin typeface="Microsoft Sans Serif"/>
                <a:cs typeface="Microsoft Sans Serif"/>
              </a:rPr>
              <a:t>s</a:t>
            </a:r>
            <a:r>
              <a:rPr sz="2400" spc="-110" dirty="0">
                <a:latin typeface="Microsoft Sans Serif"/>
                <a:cs typeface="Microsoft Sans Serif"/>
              </a:rPr>
              <a:t>sári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códi</a:t>
            </a:r>
            <a:r>
              <a:rPr sz="2400" spc="-120" dirty="0">
                <a:latin typeface="Microsoft Sans Serif"/>
                <a:cs typeface="Microsoft Sans Serif"/>
              </a:rPr>
              <a:t>g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a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29" dirty="0">
                <a:latin typeface="Microsoft Sans Serif"/>
                <a:cs typeface="Microsoft Sans Serif"/>
              </a:rPr>
              <a:t>co</a:t>
            </a:r>
            <a:r>
              <a:rPr sz="2400" spc="-370" dirty="0">
                <a:latin typeface="Microsoft Sans Serif"/>
                <a:cs typeface="Microsoft Sans Serif"/>
              </a:rPr>
              <a:t>m</a:t>
            </a:r>
            <a:r>
              <a:rPr sz="2400" spc="-50" dirty="0">
                <a:latin typeface="Microsoft Sans Serif"/>
                <a:cs typeface="Microsoft Sans Serif"/>
              </a:rPr>
              <a:t>pl</a:t>
            </a:r>
            <a:r>
              <a:rPr sz="2400" spc="-145" dirty="0">
                <a:latin typeface="Microsoft Sans Serif"/>
                <a:cs typeface="Microsoft Sans Serif"/>
              </a:rPr>
              <a:t>e</a:t>
            </a:r>
            <a:r>
              <a:rPr sz="2400" spc="-50" dirty="0">
                <a:latin typeface="Microsoft Sans Serif"/>
                <a:cs typeface="Microsoft Sans Serif"/>
              </a:rPr>
              <a:t>x</a:t>
            </a:r>
            <a:r>
              <a:rPr sz="2400" spc="-285" dirty="0">
                <a:latin typeface="Microsoft Sans Serif"/>
                <a:cs typeface="Microsoft Sans Serif"/>
              </a:rPr>
              <a:t>o</a:t>
            </a:r>
            <a:r>
              <a:rPr sz="2400" spc="-275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735"/>
              </a:lnSpc>
              <a:spcBef>
                <a:spcPts val="1105"/>
              </a:spcBef>
            </a:pPr>
            <a:r>
              <a:rPr sz="2400" spc="-275" dirty="0">
                <a:latin typeface="Microsoft Sans Serif"/>
                <a:cs typeface="Microsoft Sans Serif"/>
              </a:rPr>
              <a:t>Com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avanço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dos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sites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responsivos,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novas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unidades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735"/>
              </a:lnSpc>
            </a:pPr>
            <a:r>
              <a:rPr sz="2400" spc="-150" dirty="0">
                <a:latin typeface="Microsoft Sans Serif"/>
                <a:cs typeface="Microsoft Sans Serif"/>
              </a:rPr>
              <a:t>medidas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passaram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existir,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entre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elas:</a:t>
            </a:r>
            <a:endParaRPr sz="2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20"/>
              </a:spcBef>
            </a:pPr>
            <a:r>
              <a:rPr sz="2400" spc="-171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400" spc="-254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endParaRPr sz="2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10"/>
              </a:spcBef>
            </a:pPr>
            <a:r>
              <a:rPr sz="2400" spc="-171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400" spc="-254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vh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vw</a:t>
            </a:r>
            <a:endParaRPr sz="2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15"/>
              </a:spcBef>
            </a:pPr>
            <a:r>
              <a:rPr sz="2400" spc="-171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400" spc="-254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vmin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vmax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888872"/>
            <a:ext cx="4097020" cy="90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5"/>
              </a:spcBef>
            </a:pPr>
            <a:r>
              <a:rPr sz="4400" spc="-124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10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6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3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75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905" dirty="0">
                <a:solidFill>
                  <a:srgbClr val="0D0D0D"/>
                </a:solidFill>
                <a:latin typeface="Trebuchet MS"/>
                <a:cs typeface="Trebuchet MS"/>
              </a:rPr>
              <a:t>V</a:t>
            </a:r>
            <a:r>
              <a:rPr sz="4400" spc="-95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6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017" y="2120900"/>
            <a:ext cx="724344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8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projeto </a:t>
            </a:r>
            <a:r>
              <a:rPr sz="2000" spc="-145" dirty="0">
                <a:latin typeface="Microsoft Sans Serif"/>
                <a:cs typeface="Microsoft Sans Serif"/>
              </a:rPr>
              <a:t>responsivo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8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design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8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site que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adapta </a:t>
            </a:r>
            <a:r>
              <a:rPr sz="2000" spc="-60" dirty="0">
                <a:latin typeface="Microsoft Sans Serif"/>
                <a:cs typeface="Microsoft Sans Serif"/>
              </a:rPr>
              <a:t>ao 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comportamento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usuário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base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tamanho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tela,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plataforma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orientação.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067" y="3802545"/>
            <a:ext cx="4796045" cy="28387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197735"/>
            <a:ext cx="7047230" cy="170878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040"/>
              </a:spcBef>
            </a:pPr>
            <a:r>
              <a:rPr sz="2600" spc="-165" dirty="0">
                <a:latin typeface="Microsoft Sans Serif"/>
                <a:cs typeface="Microsoft Sans Serif"/>
              </a:rPr>
              <a:t>A </a:t>
            </a:r>
            <a:r>
              <a:rPr sz="2600" spc="-114" dirty="0">
                <a:latin typeface="Microsoft Sans Serif"/>
                <a:cs typeface="Microsoft Sans Serif"/>
              </a:rPr>
              <a:t>unidade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105" dirty="0">
                <a:latin typeface="Microsoft Sans Serif"/>
                <a:cs typeface="Microsoft Sans Serif"/>
              </a:rPr>
              <a:t>medida </a:t>
            </a:r>
            <a:r>
              <a:rPr sz="2600" spc="-195" dirty="0">
                <a:latin typeface="Microsoft Sans Serif"/>
                <a:cs typeface="Microsoft Sans Serif"/>
              </a:rPr>
              <a:t>rem </a:t>
            </a:r>
            <a:r>
              <a:rPr sz="2600" spc="1080" dirty="0">
                <a:latin typeface="Microsoft Sans Serif"/>
                <a:cs typeface="Microsoft Sans Serif"/>
              </a:rPr>
              <a:t>— </a:t>
            </a:r>
            <a:r>
              <a:rPr sz="2600" spc="-145" dirty="0">
                <a:latin typeface="Microsoft Sans Serif"/>
                <a:cs typeface="Microsoft Sans Serif"/>
              </a:rPr>
              <a:t>o </a:t>
            </a:r>
            <a:r>
              <a:rPr sz="2600" spc="85" dirty="0">
                <a:latin typeface="Microsoft Sans Serif"/>
                <a:cs typeface="Microsoft Sans Serif"/>
              </a:rPr>
              <a:t>“r” </a:t>
            </a:r>
            <a:r>
              <a:rPr sz="2600" spc="-110" dirty="0">
                <a:latin typeface="Microsoft Sans Serif"/>
                <a:cs typeface="Microsoft Sans Serif"/>
              </a:rPr>
              <a:t>significa </a:t>
            </a:r>
            <a:r>
              <a:rPr sz="2600" spc="-35" dirty="0">
                <a:latin typeface="Microsoft Sans Serif"/>
                <a:cs typeface="Microsoft Sans Serif"/>
              </a:rPr>
              <a:t>“root”: 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“</a:t>
            </a:r>
            <a:r>
              <a:rPr sz="2600" spc="5" dirty="0">
                <a:latin typeface="Microsoft Sans Serif"/>
                <a:cs typeface="Microsoft Sans Serif"/>
              </a:rPr>
              <a:t>r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-140" dirty="0">
                <a:latin typeface="Microsoft Sans Serif"/>
                <a:cs typeface="Microsoft Sans Serif"/>
              </a:rPr>
              <a:t>o</a:t>
            </a:r>
            <a:r>
              <a:rPr sz="2600" spc="-20" dirty="0">
                <a:latin typeface="Microsoft Sans Serif"/>
                <a:cs typeface="Microsoft Sans Serif"/>
              </a:rPr>
              <a:t>t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em”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540" dirty="0">
                <a:latin typeface="Microsoft Sans Serif"/>
                <a:cs typeface="Microsoft Sans Serif"/>
              </a:rPr>
              <a:t>–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é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igua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ao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tamanho</a:t>
            </a:r>
            <a:r>
              <a:rPr sz="2600" spc="-10" dirty="0">
                <a:latin typeface="Microsoft Sans Serif"/>
                <a:cs typeface="Microsoft Sans Serif"/>
              </a:rPr>
              <a:t> da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f</a:t>
            </a:r>
            <a:r>
              <a:rPr sz="2600" spc="-155" dirty="0">
                <a:latin typeface="Microsoft Sans Serif"/>
                <a:cs typeface="Microsoft Sans Serif"/>
              </a:rPr>
              <a:t>onte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20" dirty="0">
                <a:latin typeface="Microsoft Sans Serif"/>
                <a:cs typeface="Microsoft Sans Serif"/>
              </a:rPr>
              <a:t>fixa</a:t>
            </a:r>
            <a:r>
              <a:rPr sz="2600" spc="30" dirty="0">
                <a:latin typeface="Microsoft Sans Serif"/>
                <a:cs typeface="Microsoft Sans Serif"/>
              </a:rPr>
              <a:t>d</a:t>
            </a:r>
            <a:r>
              <a:rPr sz="2600" spc="-10" dirty="0">
                <a:latin typeface="Microsoft Sans Serif"/>
                <a:cs typeface="Microsoft Sans Serif"/>
              </a:rPr>
              <a:t>a  </a:t>
            </a:r>
            <a:r>
              <a:rPr sz="2600" spc="-80" dirty="0">
                <a:latin typeface="Microsoft Sans Serif"/>
                <a:cs typeface="Microsoft Sans Serif"/>
              </a:rPr>
              <a:t>ao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229" dirty="0">
                <a:latin typeface="Microsoft Sans Serif"/>
                <a:cs typeface="Microsoft Sans Serif"/>
              </a:rPr>
              <a:t>e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150" dirty="0">
                <a:latin typeface="Microsoft Sans Serif"/>
                <a:cs typeface="Microsoft Sans Serif"/>
              </a:rPr>
              <a:t>ent</a:t>
            </a:r>
            <a:r>
              <a:rPr sz="2600" spc="-160" dirty="0">
                <a:latin typeface="Microsoft Sans Serif"/>
                <a:cs typeface="Microsoft Sans Serif"/>
              </a:rPr>
              <a:t>o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40" dirty="0">
                <a:latin typeface="Microsoft Sans Serif"/>
                <a:cs typeface="Microsoft Sans Serif"/>
              </a:rPr>
              <a:t>r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160" dirty="0">
                <a:latin typeface="Microsoft Sans Serif"/>
                <a:cs typeface="Microsoft Sans Serif"/>
              </a:rPr>
              <a:t>z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(q</a:t>
            </a:r>
            <a:r>
              <a:rPr sz="2600" spc="-180" dirty="0">
                <a:latin typeface="Microsoft Sans Serif"/>
                <a:cs typeface="Microsoft Sans Serif"/>
              </a:rPr>
              <a:t>u</a:t>
            </a:r>
            <a:r>
              <a:rPr sz="2600" spc="-200" dirty="0">
                <a:latin typeface="Microsoft Sans Serif"/>
                <a:cs typeface="Microsoft Sans Serif"/>
              </a:rPr>
              <a:t>ase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85" dirty="0">
                <a:latin typeface="Microsoft Sans Serif"/>
                <a:cs typeface="Microsoft Sans Serif"/>
              </a:rPr>
              <a:t>se</a:t>
            </a:r>
            <a:r>
              <a:rPr sz="2600" spc="-440" dirty="0">
                <a:latin typeface="Microsoft Sans Serif"/>
                <a:cs typeface="Microsoft Sans Serif"/>
              </a:rPr>
              <a:t>m</a:t>
            </a:r>
            <a:r>
              <a:rPr sz="2600" spc="-55" dirty="0">
                <a:latin typeface="Microsoft Sans Serif"/>
                <a:cs typeface="Microsoft Sans Serif"/>
              </a:rPr>
              <a:t>pre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204" dirty="0">
                <a:latin typeface="Microsoft Sans Serif"/>
                <a:cs typeface="Microsoft Sans Serif"/>
              </a:rPr>
              <a:t>&lt;</a:t>
            </a:r>
            <a:r>
              <a:rPr sz="2600" spc="-229" dirty="0">
                <a:latin typeface="Microsoft Sans Serif"/>
                <a:cs typeface="Microsoft Sans Serif"/>
              </a:rPr>
              <a:t>htm</a:t>
            </a:r>
            <a:r>
              <a:rPr sz="2600" spc="-85" dirty="0">
                <a:latin typeface="Microsoft Sans Serif"/>
                <a:cs typeface="Microsoft Sans Serif"/>
              </a:rPr>
              <a:t>l</a:t>
            </a:r>
            <a:r>
              <a:rPr sz="2600" spc="-35" dirty="0">
                <a:latin typeface="Microsoft Sans Serif"/>
                <a:cs typeface="Microsoft Sans Serif"/>
              </a:rPr>
              <a:t>&gt;).</a:t>
            </a:r>
            <a:endParaRPr sz="2600">
              <a:latin typeface="Microsoft Sans Serif"/>
              <a:cs typeface="Microsoft Sans Serif"/>
            </a:endParaRPr>
          </a:p>
          <a:p>
            <a:pPr marL="12700" marR="221615">
              <a:lnSpc>
                <a:spcPct val="70000"/>
              </a:lnSpc>
              <a:spcBef>
                <a:spcPts val="1390"/>
              </a:spcBef>
            </a:pPr>
            <a:r>
              <a:rPr sz="2600" spc="-515" dirty="0">
                <a:latin typeface="Microsoft Sans Serif"/>
                <a:cs typeface="Microsoft Sans Serif"/>
              </a:rPr>
              <a:t>Em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qua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155" dirty="0">
                <a:latin typeface="Microsoft Sans Serif"/>
                <a:cs typeface="Microsoft Sans Serif"/>
              </a:rPr>
              <a:t>qu</a:t>
            </a:r>
            <a:r>
              <a:rPr sz="2600" spc="-150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uma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das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d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300" dirty="0">
                <a:latin typeface="Microsoft Sans Serif"/>
                <a:cs typeface="Microsoft Sans Serif"/>
              </a:rPr>
              <a:t>vs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an</a:t>
            </a:r>
            <a:r>
              <a:rPr sz="2600" spc="-50" dirty="0">
                <a:latin typeface="Microsoft Sans Serif"/>
                <a:cs typeface="Microsoft Sans Serif"/>
              </a:rPr>
              <a:t>i</a:t>
            </a:r>
            <a:r>
              <a:rPr sz="2600" spc="-210" dirty="0">
                <a:latin typeface="Microsoft Sans Serif"/>
                <a:cs typeface="Microsoft Sans Serif"/>
              </a:rPr>
              <a:t>nh</a:t>
            </a:r>
            <a:r>
              <a:rPr sz="2600" spc="-204" dirty="0">
                <a:latin typeface="Microsoft Sans Serif"/>
                <a:cs typeface="Microsoft Sans Serif"/>
              </a:rPr>
              <a:t>a</a:t>
            </a:r>
            <a:r>
              <a:rPr sz="2600" spc="-10" dirty="0">
                <a:latin typeface="Microsoft Sans Serif"/>
                <a:cs typeface="Microsoft Sans Serif"/>
              </a:rPr>
              <a:t>d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f</a:t>
            </a:r>
            <a:r>
              <a:rPr sz="2600" spc="-140" dirty="0">
                <a:latin typeface="Microsoft Sans Serif"/>
                <a:cs typeface="Microsoft Sans Serif"/>
              </a:rPr>
              <a:t>o</a:t>
            </a:r>
            <a:r>
              <a:rPr sz="2600" spc="-160" dirty="0">
                <a:latin typeface="Microsoft Sans Serif"/>
                <a:cs typeface="Microsoft Sans Serif"/>
              </a:rPr>
              <a:t>nte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e</a:t>
            </a:r>
            <a:r>
              <a:rPr sz="2600" spc="-5" dirty="0">
                <a:latin typeface="Microsoft Sans Serif"/>
                <a:cs typeface="Microsoft Sans Serif"/>
              </a:rPr>
              <a:t>rá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o  </a:t>
            </a:r>
            <a:r>
              <a:rPr sz="2600" spc="-114" dirty="0">
                <a:latin typeface="Microsoft Sans Serif"/>
                <a:cs typeface="Microsoft Sans Serif"/>
              </a:rPr>
              <a:t>ta</a:t>
            </a:r>
            <a:r>
              <a:rPr sz="2600" spc="-225" dirty="0">
                <a:latin typeface="Microsoft Sans Serif"/>
                <a:cs typeface="Microsoft Sans Serif"/>
              </a:rPr>
              <a:t>m</a:t>
            </a:r>
            <a:r>
              <a:rPr sz="2600" spc="-195" dirty="0">
                <a:latin typeface="Microsoft Sans Serif"/>
                <a:cs typeface="Microsoft Sans Serif"/>
              </a:rPr>
              <a:t>anho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e</a:t>
            </a:r>
            <a:r>
              <a:rPr sz="2600" spc="-75" dirty="0">
                <a:latin typeface="Microsoft Sans Serif"/>
                <a:cs typeface="Microsoft Sans Serif"/>
              </a:rPr>
              <a:t>q</a:t>
            </a:r>
            <a:r>
              <a:rPr sz="2600" spc="-150" dirty="0">
                <a:latin typeface="Microsoft Sans Serif"/>
                <a:cs typeface="Microsoft Sans Serif"/>
              </a:rPr>
              <a:t>ui</a:t>
            </a:r>
            <a:r>
              <a:rPr sz="2600" spc="-235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155" dirty="0">
                <a:latin typeface="Microsoft Sans Serif"/>
                <a:cs typeface="Microsoft Sans Serif"/>
              </a:rPr>
              <a:t>ente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16</a:t>
            </a:r>
            <a:r>
              <a:rPr sz="2600" spc="-30" dirty="0">
                <a:latin typeface="Microsoft Sans Serif"/>
                <a:cs typeface="Microsoft Sans Serif"/>
              </a:rPr>
              <a:t>.</a:t>
            </a:r>
            <a:r>
              <a:rPr sz="2600" spc="-10" dirty="0">
                <a:latin typeface="Microsoft Sans Serif"/>
                <a:cs typeface="Microsoft Sans Serif"/>
              </a:rPr>
              <a:t>8p</a:t>
            </a:r>
            <a:r>
              <a:rPr sz="2600" spc="-5" dirty="0">
                <a:latin typeface="Microsoft Sans Serif"/>
                <a:cs typeface="Microsoft Sans Serif"/>
              </a:rPr>
              <a:t>x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4450079"/>
            <a:ext cx="7633970" cy="175450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Consolas"/>
                <a:cs typeface="Consolas"/>
              </a:rPr>
              <a:t>html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font-size: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14px;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div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font-size: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1.2rem;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7136130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114" dirty="0">
                <a:latin typeface="Microsoft Sans Serif"/>
                <a:cs typeface="Microsoft Sans Serif"/>
              </a:rPr>
              <a:t>Diferentemente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do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comportamento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95" dirty="0">
                <a:latin typeface="Microsoft Sans Serif"/>
                <a:cs typeface="Microsoft Sans Serif"/>
              </a:rPr>
              <a:t>unidade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345" dirty="0">
                <a:latin typeface="Microsoft Sans Serif"/>
                <a:cs typeface="Microsoft Sans Serif"/>
              </a:rPr>
              <a:t>REM</a:t>
            </a:r>
            <a:r>
              <a:rPr sz="2000" spc="-3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95" dirty="0">
                <a:latin typeface="Microsoft Sans Serif"/>
                <a:cs typeface="Microsoft Sans Serif"/>
              </a:rPr>
              <a:t>unidade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de 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medida </a:t>
            </a:r>
            <a:r>
              <a:rPr sz="2000" spc="-300" dirty="0">
                <a:latin typeface="Microsoft Sans Serif"/>
                <a:cs typeface="Microsoft Sans Serif"/>
              </a:rPr>
              <a:t>EM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permite </a:t>
            </a:r>
            <a:r>
              <a:rPr sz="2000" spc="-125" dirty="0">
                <a:latin typeface="Microsoft Sans Serif"/>
                <a:cs typeface="Microsoft Sans Serif"/>
              </a:rPr>
              <a:t>que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quando </a:t>
            </a:r>
            <a:r>
              <a:rPr sz="2000" spc="-229" dirty="0">
                <a:latin typeface="Microsoft Sans Serif"/>
                <a:cs typeface="Microsoft Sans Serif"/>
              </a:rPr>
              <a:t>se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tem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8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elemento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valor </a:t>
            </a:r>
            <a:r>
              <a:rPr sz="2000" spc="-215" dirty="0">
                <a:latin typeface="Microsoft Sans Serif"/>
                <a:cs typeface="Microsoft Sans Serif"/>
              </a:rPr>
              <a:t>em </a:t>
            </a:r>
            <a:r>
              <a:rPr sz="2000" spc="-21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dentro </a:t>
            </a:r>
            <a:r>
              <a:rPr sz="2000" spc="-65" dirty="0">
                <a:latin typeface="Microsoft Sans Serif"/>
                <a:cs typeface="Microsoft Sans Serif"/>
              </a:rPr>
              <a:t>de </a:t>
            </a:r>
            <a:r>
              <a:rPr sz="2000" spc="-110" dirty="0">
                <a:latin typeface="Microsoft Sans Serif"/>
                <a:cs typeface="Microsoft Sans Serif"/>
              </a:rPr>
              <a:t>outro</a:t>
            </a:r>
            <a:r>
              <a:rPr sz="2000" spc="3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elemento</a:t>
            </a:r>
            <a:r>
              <a:rPr sz="2000" spc="260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com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valor,</a:t>
            </a:r>
            <a:r>
              <a:rPr sz="2000" spc="33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cada </a:t>
            </a:r>
            <a:r>
              <a:rPr sz="2000" spc="-50" dirty="0">
                <a:latin typeface="Microsoft Sans Serif"/>
                <a:cs typeface="Microsoft Sans Serif"/>
              </a:rPr>
              <a:t>div </a:t>
            </a:r>
            <a:r>
              <a:rPr sz="2000" spc="-75" dirty="0">
                <a:latin typeface="Microsoft Sans Serif"/>
                <a:cs typeface="Microsoft Sans Serif"/>
              </a:rPr>
              <a:t>herda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105" dirty="0">
                <a:latin typeface="Microsoft Sans Serif"/>
                <a:cs typeface="Microsoft Sans Serif"/>
              </a:rPr>
              <a:t>font-size</a:t>
            </a:r>
            <a:r>
              <a:rPr sz="2000" spc="32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de 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seu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elemento-pai, </a:t>
            </a:r>
            <a:r>
              <a:rPr sz="2000" spc="-90" dirty="0">
                <a:latin typeface="Microsoft Sans Serif"/>
                <a:cs typeface="Microsoft Sans Serif"/>
              </a:rPr>
              <a:t>permitindo </a:t>
            </a:r>
            <a:r>
              <a:rPr sz="2000" spc="-120" dirty="0">
                <a:latin typeface="Microsoft Sans Serif"/>
                <a:cs typeface="Microsoft Sans Serif"/>
              </a:rPr>
              <a:t>aumentar </a:t>
            </a:r>
            <a:r>
              <a:rPr sz="2000" spc="-100" dirty="0">
                <a:latin typeface="Microsoft Sans Serif"/>
                <a:cs typeface="Microsoft Sans Serif"/>
              </a:rPr>
              <a:t>gradualmente </a:t>
            </a:r>
            <a:r>
              <a:rPr sz="2000" spc="-229" dirty="0">
                <a:latin typeface="Microsoft Sans Serif"/>
                <a:cs typeface="Microsoft Sans Serif"/>
              </a:rPr>
              <a:t>os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tamanhos </a:t>
            </a:r>
            <a:r>
              <a:rPr sz="2000" spc="-65" dirty="0">
                <a:latin typeface="Microsoft Sans Serif"/>
                <a:cs typeface="Microsoft Sans Serif"/>
              </a:rPr>
              <a:t>de 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fonte.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567" y="3933444"/>
            <a:ext cx="6841490" cy="258508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onsolas"/>
                <a:cs typeface="Consolas"/>
              </a:rPr>
              <a:t>&lt;div&gt;</a:t>
            </a:r>
            <a:endParaRPr sz="1800">
              <a:latin typeface="Consolas"/>
              <a:cs typeface="Consolas"/>
            </a:endParaRPr>
          </a:p>
          <a:p>
            <a:pPr marL="134429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Test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&lt;!-- 14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1.2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16.8px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--&gt;</a:t>
            </a:r>
            <a:endParaRPr sz="180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&lt;div&gt;</a:t>
            </a:r>
            <a:endParaRPr sz="1800">
              <a:latin typeface="Consolas"/>
              <a:cs typeface="Consolas"/>
            </a:endParaRPr>
          </a:p>
          <a:p>
            <a:pPr marL="13442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Test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&lt;!-- 16.8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1.2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20.16px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--&gt;</a:t>
            </a:r>
            <a:endParaRPr sz="1800">
              <a:latin typeface="Consolas"/>
              <a:cs typeface="Consolas"/>
            </a:endParaRPr>
          </a:p>
          <a:p>
            <a:pPr marL="842644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&lt;div&gt;</a:t>
            </a:r>
            <a:endParaRPr sz="1800">
              <a:latin typeface="Consolas"/>
              <a:cs typeface="Consolas"/>
            </a:endParaRPr>
          </a:p>
          <a:p>
            <a:pPr marL="134429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Test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&lt;!-- 20.16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1.2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24.192px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--&gt;</a:t>
            </a:r>
            <a:endParaRPr sz="1800">
              <a:latin typeface="Consolas"/>
              <a:cs typeface="Consolas"/>
            </a:endParaRPr>
          </a:p>
          <a:p>
            <a:pPr marL="842644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46609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66315"/>
            <a:ext cx="7001509" cy="3051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9845">
              <a:lnSpc>
                <a:spcPct val="90000"/>
              </a:lnSpc>
              <a:spcBef>
                <a:spcPts val="385"/>
              </a:spcBef>
            </a:pPr>
            <a:r>
              <a:rPr sz="2400" spc="-150" dirty="0">
                <a:latin typeface="Microsoft Sans Serif"/>
                <a:cs typeface="Microsoft Sans Serif"/>
              </a:rPr>
              <a:t>Muitas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técnicas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web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design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responsivo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dependem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 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regras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percentuais.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No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entanto,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medidas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65" dirty="0">
                <a:latin typeface="Microsoft Sans Serif"/>
                <a:cs typeface="Microsoft Sans Serif"/>
              </a:rPr>
              <a:t>CSS</a:t>
            </a:r>
            <a:r>
              <a:rPr sz="2400" spc="-23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percentuais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275" dirty="0">
                <a:latin typeface="Microsoft Sans Serif"/>
                <a:cs typeface="Microsoft Sans Serif"/>
              </a:rPr>
              <a:t>nem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sempre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são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 </a:t>
            </a:r>
            <a:r>
              <a:rPr sz="2400" spc="-165" dirty="0">
                <a:latin typeface="Microsoft Sans Serif"/>
                <a:cs typeface="Microsoft Sans Serif"/>
              </a:rPr>
              <a:t>melhor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solução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para </a:t>
            </a:r>
            <a:r>
              <a:rPr sz="2400" spc="-145" dirty="0">
                <a:latin typeface="Microsoft Sans Serif"/>
                <a:cs typeface="Microsoft Sans Serif"/>
              </a:rPr>
              <a:t>todos </a:t>
            </a:r>
            <a:r>
              <a:rPr sz="2400" spc="-270" dirty="0">
                <a:latin typeface="Microsoft Sans Serif"/>
                <a:cs typeface="Microsoft Sans Serif"/>
              </a:rPr>
              <a:t>os 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problemas.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90100"/>
              </a:lnSpc>
              <a:spcBef>
                <a:spcPts val="1390"/>
              </a:spcBef>
            </a:pPr>
            <a:r>
              <a:rPr sz="2400" spc="-45" dirty="0">
                <a:latin typeface="Microsoft Sans Serif"/>
                <a:cs typeface="Microsoft Sans Serif"/>
              </a:rPr>
              <a:t>Width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365" dirty="0">
                <a:latin typeface="Microsoft Sans Serif"/>
                <a:cs typeface="Microsoft Sans Serif"/>
              </a:rPr>
              <a:t>CSS</a:t>
            </a:r>
            <a:r>
              <a:rPr sz="2400" spc="-360" dirty="0">
                <a:latin typeface="Microsoft Sans Serif"/>
                <a:cs typeface="Microsoft Sans Serif"/>
              </a:rPr>
              <a:t> </a:t>
            </a:r>
            <a:r>
              <a:rPr lang="pt-BR" sz="2400" spc="-360" dirty="0" smtClean="0">
                <a:latin typeface="Microsoft Sans Serif"/>
                <a:cs typeface="Microsoft Sans Serif"/>
              </a:rPr>
              <a:t> </a:t>
            </a:r>
            <a:r>
              <a:rPr sz="2400" spc="-135" dirty="0" smtClean="0">
                <a:latin typeface="Microsoft Sans Serif"/>
                <a:cs typeface="Microsoft Sans Serif"/>
              </a:rPr>
              <a:t>é</a:t>
            </a:r>
            <a:r>
              <a:rPr sz="2400" spc="-130" dirty="0" smtClean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relativo </a:t>
            </a:r>
            <a:r>
              <a:rPr sz="2400" spc="-75" dirty="0">
                <a:latin typeface="Microsoft Sans Serif"/>
                <a:cs typeface="Microsoft Sans Serif"/>
              </a:rPr>
              <a:t>ao </a:t>
            </a:r>
            <a:r>
              <a:rPr sz="2400" spc="-145" dirty="0">
                <a:latin typeface="Microsoft Sans Serif"/>
                <a:cs typeface="Microsoft Sans Serif"/>
              </a:rPr>
              <a:t>elemento-ancestal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mais </a:t>
            </a:r>
            <a:r>
              <a:rPr sz="2400" spc="-21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próxim</a:t>
            </a:r>
            <a:r>
              <a:rPr sz="2400" spc="-160" dirty="0">
                <a:latin typeface="Microsoft Sans Serif"/>
                <a:cs typeface="Microsoft Sans Serif"/>
              </a:rPr>
              <a:t>o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M</a:t>
            </a:r>
            <a:r>
              <a:rPr sz="2400" spc="-75" dirty="0">
                <a:latin typeface="Microsoft Sans Serif"/>
                <a:cs typeface="Microsoft Sans Serif"/>
              </a:rPr>
              <a:t>a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spc="-185" dirty="0">
                <a:latin typeface="Microsoft Sans Serif"/>
                <a:cs typeface="Microsoft Sans Serif"/>
              </a:rPr>
              <a:t>ocê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qui</a:t>
            </a:r>
            <a:r>
              <a:rPr sz="2400" spc="-190" dirty="0">
                <a:latin typeface="Microsoft Sans Serif"/>
                <a:cs typeface="Microsoft Sans Serif"/>
              </a:rPr>
              <a:t>s</a:t>
            </a:r>
            <a:r>
              <a:rPr sz="2400" spc="-320" dirty="0">
                <a:latin typeface="Microsoft Sans Serif"/>
                <a:cs typeface="Microsoft Sans Serif"/>
              </a:rPr>
              <a:t>es</a:t>
            </a:r>
            <a:r>
              <a:rPr sz="2400" spc="-300" dirty="0">
                <a:latin typeface="Microsoft Sans Serif"/>
                <a:cs typeface="Microsoft Sans Serif"/>
              </a:rPr>
              <a:t>s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365" dirty="0">
                <a:latin typeface="Microsoft Sans Serif"/>
                <a:cs typeface="Microsoft Sans Serif"/>
              </a:rPr>
              <a:t>u</a:t>
            </a:r>
            <a:r>
              <a:rPr sz="2400" spc="-320" dirty="0">
                <a:latin typeface="Microsoft Sans Serif"/>
                <a:cs typeface="Microsoft Sans Serif"/>
              </a:rPr>
              <a:t>s</a:t>
            </a:r>
            <a:r>
              <a:rPr sz="2400" spc="-10" dirty="0">
                <a:latin typeface="Microsoft Sans Serif"/>
                <a:cs typeface="Microsoft Sans Serif"/>
              </a:rPr>
              <a:t>ar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largur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 </a:t>
            </a:r>
            <a:r>
              <a:rPr sz="2400" spc="-65" dirty="0">
                <a:latin typeface="Microsoft Sans Serif"/>
                <a:cs typeface="Microsoft Sans Serif"/>
              </a:rPr>
              <a:t>altura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viewport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ao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invés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largura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do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elemento-pai?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200" dirty="0">
                <a:latin typeface="Microsoft Sans Serif"/>
                <a:cs typeface="Microsoft Sans Serif"/>
              </a:rPr>
              <a:t>I</a:t>
            </a:r>
            <a:r>
              <a:rPr sz="2400" spc="-350" dirty="0">
                <a:latin typeface="Microsoft Sans Serif"/>
                <a:cs typeface="Microsoft Sans Serif"/>
              </a:rPr>
              <a:t>s</a:t>
            </a: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q</a:t>
            </a:r>
            <a:r>
              <a:rPr sz="2400" spc="-145" dirty="0">
                <a:latin typeface="Microsoft Sans Serif"/>
                <a:cs typeface="Microsoft Sans Serif"/>
              </a:rPr>
              <a:t>u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u</a:t>
            </a:r>
            <a:r>
              <a:rPr sz="2400" spc="-65" dirty="0">
                <a:latin typeface="Microsoft Sans Serif"/>
                <a:cs typeface="Microsoft Sans Serif"/>
              </a:rPr>
              <a:t>nida</a:t>
            </a:r>
            <a:r>
              <a:rPr sz="2400" spc="-90" dirty="0">
                <a:latin typeface="Microsoft Sans Serif"/>
                <a:cs typeface="Microsoft Sans Serif"/>
              </a:rPr>
              <a:t>d</a:t>
            </a:r>
            <a:r>
              <a:rPr sz="2400" spc="-270" dirty="0">
                <a:latin typeface="Microsoft Sans Serif"/>
                <a:cs typeface="Microsoft Sans Serif"/>
              </a:rPr>
              <a:t>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vh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vw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</a:t>
            </a:r>
            <a:r>
              <a:rPr sz="2400" spc="-55" dirty="0">
                <a:latin typeface="Microsoft Sans Serif"/>
                <a:cs typeface="Microsoft Sans Serif"/>
              </a:rPr>
              <a:t>r</a:t>
            </a:r>
            <a:r>
              <a:rPr sz="2400" spc="-125" dirty="0">
                <a:latin typeface="Microsoft Sans Serif"/>
                <a:cs typeface="Microsoft Sans Serif"/>
              </a:rPr>
              <a:t>oporcion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260" dirty="0">
                <a:latin typeface="Microsoft Sans Serif"/>
                <a:cs typeface="Microsoft Sans Serif"/>
              </a:rPr>
              <a:t>m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66315"/>
            <a:ext cx="6771005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medida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vh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vw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igual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1/100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altura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largura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da </a:t>
            </a:r>
            <a:r>
              <a:rPr sz="2400" spc="-85" dirty="0">
                <a:latin typeface="Microsoft Sans Serif"/>
                <a:cs typeface="Microsoft Sans Serif"/>
              </a:rPr>
              <a:t>viewport. </a:t>
            </a:r>
            <a:r>
              <a:rPr sz="2400" spc="-204" dirty="0">
                <a:latin typeface="Microsoft Sans Serif"/>
                <a:cs typeface="Microsoft Sans Serif"/>
              </a:rPr>
              <a:t>Então,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por </a:t>
            </a:r>
            <a:r>
              <a:rPr sz="2400" spc="-150" dirty="0">
                <a:latin typeface="Microsoft Sans Serif"/>
                <a:cs typeface="Microsoft Sans Serif"/>
              </a:rPr>
              <a:t>exemplo,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</a:t>
            </a:r>
            <a:r>
              <a:rPr sz="2400" spc="-65" dirty="0">
                <a:latin typeface="Microsoft Sans Serif"/>
                <a:cs typeface="Microsoft Sans Serif"/>
              </a:rPr>
              <a:t>altura </a:t>
            </a:r>
            <a:r>
              <a:rPr sz="2400" spc="-75" dirty="0">
                <a:latin typeface="Microsoft Sans Serif"/>
                <a:cs typeface="Microsoft Sans Serif"/>
              </a:rPr>
              <a:t>do 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navegador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900px, </a:t>
            </a:r>
            <a:r>
              <a:rPr sz="2400" spc="-150" dirty="0">
                <a:latin typeface="Microsoft Sans Serif"/>
                <a:cs typeface="Microsoft Sans Serif"/>
              </a:rPr>
              <a:t>1vh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equivale </a:t>
            </a:r>
            <a:r>
              <a:rPr sz="2400" spc="-15" dirty="0">
                <a:latin typeface="Microsoft Sans Serif"/>
                <a:cs typeface="Microsoft Sans Serif"/>
              </a:rPr>
              <a:t>a 9px </a:t>
            </a:r>
            <a:r>
              <a:rPr sz="2400" spc="-190" dirty="0">
                <a:latin typeface="Microsoft Sans Serif"/>
                <a:cs typeface="Microsoft Sans Serif"/>
              </a:rPr>
              <a:t>e, </a:t>
            </a:r>
            <a:r>
              <a:rPr sz="2400" spc="-18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analo</a:t>
            </a:r>
            <a:r>
              <a:rPr sz="2400" spc="-145" dirty="0">
                <a:latin typeface="Microsoft Sans Serif"/>
                <a:cs typeface="Microsoft Sans Serif"/>
              </a:rPr>
              <a:t>g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260" dirty="0">
                <a:latin typeface="Microsoft Sans Serif"/>
                <a:cs typeface="Microsoft Sans Serif"/>
              </a:rPr>
              <a:t>m</a:t>
            </a:r>
            <a:r>
              <a:rPr sz="2400" spc="-140" dirty="0">
                <a:latin typeface="Microsoft Sans Serif"/>
                <a:cs typeface="Microsoft Sans Serif"/>
              </a:rPr>
              <a:t>ent</a:t>
            </a:r>
            <a:r>
              <a:rPr sz="2400" spc="-260" dirty="0">
                <a:latin typeface="Microsoft Sans Serif"/>
                <a:cs typeface="Microsoft Sans Serif"/>
              </a:rPr>
              <a:t>e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</a:t>
            </a:r>
            <a:r>
              <a:rPr sz="2400" spc="-35" dirty="0">
                <a:latin typeface="Microsoft Sans Serif"/>
                <a:cs typeface="Microsoft Sans Serif"/>
              </a:rPr>
              <a:t>a</a:t>
            </a:r>
            <a:r>
              <a:rPr sz="2400" spc="-80" dirty="0">
                <a:latin typeface="Microsoft Sans Serif"/>
                <a:cs typeface="Microsoft Sans Serif"/>
              </a:rPr>
              <a:t>rgu</a:t>
            </a:r>
            <a:r>
              <a:rPr sz="2400" spc="-75" dirty="0">
                <a:latin typeface="Microsoft Sans Serif"/>
                <a:cs typeface="Microsoft Sans Serif"/>
              </a:rPr>
              <a:t>r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d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vi</a:t>
            </a:r>
            <a:r>
              <a:rPr sz="2400" spc="-180" dirty="0">
                <a:latin typeface="Microsoft Sans Serif"/>
                <a:cs typeface="Microsoft Sans Serif"/>
              </a:rPr>
              <a:t>e</a:t>
            </a:r>
            <a:r>
              <a:rPr sz="2400" spc="-85" dirty="0">
                <a:latin typeface="Microsoft Sans Serif"/>
                <a:cs typeface="Microsoft Sans Serif"/>
              </a:rPr>
              <a:t>w</a:t>
            </a:r>
            <a:r>
              <a:rPr sz="2400" spc="-75" dirty="0">
                <a:latin typeface="Microsoft Sans Serif"/>
                <a:cs typeface="Microsoft Sans Serif"/>
              </a:rPr>
              <a:t>p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7</a:t>
            </a:r>
            <a:r>
              <a:rPr sz="2400" spc="-15" dirty="0">
                <a:latin typeface="Microsoft Sans Serif"/>
                <a:cs typeface="Microsoft Sans Serif"/>
              </a:rPr>
              <a:t>5</a:t>
            </a:r>
            <a:r>
              <a:rPr sz="2400" spc="-25" dirty="0">
                <a:latin typeface="Microsoft Sans Serif"/>
                <a:cs typeface="Microsoft Sans Serif"/>
              </a:rPr>
              <a:t>0</a:t>
            </a:r>
            <a:r>
              <a:rPr sz="2400" spc="-55" dirty="0">
                <a:latin typeface="Microsoft Sans Serif"/>
                <a:cs typeface="Microsoft Sans Serif"/>
              </a:rPr>
              <a:t>px,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1</a:t>
            </a:r>
            <a:r>
              <a:rPr sz="2400" spc="-75" dirty="0">
                <a:latin typeface="Microsoft Sans Serif"/>
                <a:cs typeface="Microsoft Sans Serif"/>
              </a:rPr>
              <a:t>v</a:t>
            </a:r>
            <a:r>
              <a:rPr sz="2400" spc="-80" dirty="0">
                <a:latin typeface="Microsoft Sans Serif"/>
                <a:cs typeface="Microsoft Sans Serif"/>
              </a:rPr>
              <a:t>w  </a:t>
            </a:r>
            <a:r>
              <a:rPr sz="2400" spc="-105" dirty="0">
                <a:latin typeface="Microsoft Sans Serif"/>
                <a:cs typeface="Microsoft Sans Serif"/>
              </a:rPr>
              <a:t>equivale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7.5px.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603" y="4293108"/>
            <a:ext cx="5832475" cy="12014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onsolas"/>
                <a:cs typeface="Consolas"/>
              </a:rPr>
              <a:t>.slide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185" marR="347726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height: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100vh;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width: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80vw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66315"/>
            <a:ext cx="7089775" cy="35318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455" dirty="0">
                <a:latin typeface="Microsoft Sans Serif"/>
                <a:cs typeface="Microsoft Sans Serif"/>
              </a:rPr>
              <a:t>E</a:t>
            </a:r>
            <a:r>
              <a:rPr sz="2400" spc="-375" dirty="0">
                <a:latin typeface="Microsoft Sans Serif"/>
                <a:cs typeface="Microsoft Sans Serif"/>
              </a:rPr>
              <a:t>n</a:t>
            </a:r>
            <a:r>
              <a:rPr sz="2400" spc="-125" dirty="0">
                <a:latin typeface="Microsoft Sans Serif"/>
                <a:cs typeface="Microsoft Sans Serif"/>
              </a:rPr>
              <a:t>quanto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vh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vw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estão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45" dirty="0">
                <a:latin typeface="Microsoft Sans Serif"/>
                <a:cs typeface="Microsoft Sans Serif"/>
              </a:rPr>
              <a:t>sem</a:t>
            </a:r>
            <a:r>
              <a:rPr sz="2400" spc="-225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135" dirty="0">
                <a:latin typeface="Microsoft Sans Serif"/>
                <a:cs typeface="Microsoft Sans Serif"/>
              </a:rPr>
              <a:t>elacionados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com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altu</a:t>
            </a:r>
            <a:r>
              <a:rPr sz="2400" spc="-75" dirty="0">
                <a:latin typeface="Microsoft Sans Serif"/>
                <a:cs typeface="Microsoft Sans Serif"/>
              </a:rPr>
              <a:t>r</a:t>
            </a:r>
            <a:r>
              <a:rPr sz="2400" spc="-10" dirty="0">
                <a:latin typeface="Microsoft Sans Serif"/>
                <a:cs typeface="Microsoft Sans Serif"/>
              </a:rPr>
              <a:t>a 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</a:t>
            </a:r>
            <a:r>
              <a:rPr sz="2400" spc="-40" dirty="0">
                <a:latin typeface="Microsoft Sans Serif"/>
                <a:cs typeface="Microsoft Sans Serif"/>
              </a:rPr>
              <a:t>a</a:t>
            </a:r>
            <a:r>
              <a:rPr sz="2400" spc="-80" dirty="0">
                <a:latin typeface="Microsoft Sans Serif"/>
                <a:cs typeface="Microsoft Sans Serif"/>
              </a:rPr>
              <a:t>rgu</a:t>
            </a:r>
            <a:r>
              <a:rPr sz="2400" spc="-75" dirty="0">
                <a:latin typeface="Microsoft Sans Serif"/>
                <a:cs typeface="Microsoft Sans Serif"/>
              </a:rPr>
              <a:t>r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vi</a:t>
            </a:r>
            <a:r>
              <a:rPr sz="2400" spc="-185" dirty="0">
                <a:latin typeface="Microsoft Sans Serif"/>
                <a:cs typeface="Microsoft Sans Serif"/>
              </a:rPr>
              <a:t>e</a:t>
            </a:r>
            <a:r>
              <a:rPr sz="2400" spc="-80" dirty="0">
                <a:latin typeface="Microsoft Sans Serif"/>
                <a:cs typeface="Microsoft Sans Serif"/>
              </a:rPr>
              <a:t>w</a:t>
            </a:r>
            <a:r>
              <a:rPr sz="2400" spc="-75" dirty="0">
                <a:latin typeface="Microsoft Sans Serif"/>
                <a:cs typeface="Microsoft Sans Serif"/>
              </a:rPr>
              <a:t>p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30" dirty="0">
                <a:latin typeface="Microsoft Sans Serif"/>
                <a:cs typeface="Microsoft Sans Serif"/>
              </a:rPr>
              <a:t>t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respecti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260" dirty="0">
                <a:latin typeface="Microsoft Sans Serif"/>
                <a:cs typeface="Microsoft Sans Serif"/>
              </a:rPr>
              <a:t>m</a:t>
            </a:r>
            <a:r>
              <a:rPr sz="2400" spc="-145" dirty="0">
                <a:latin typeface="Microsoft Sans Serif"/>
                <a:cs typeface="Microsoft Sans Serif"/>
              </a:rPr>
              <a:t>ente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vmin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vm</a:t>
            </a:r>
            <a:r>
              <a:rPr sz="2400" spc="-17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x  </a:t>
            </a:r>
            <a:r>
              <a:rPr sz="2400" spc="-140" dirty="0">
                <a:latin typeface="Microsoft Sans Serif"/>
                <a:cs typeface="Microsoft Sans Serif"/>
              </a:rPr>
              <a:t>estão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relacionados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com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spc="-45" dirty="0">
                <a:latin typeface="Microsoft Sans Serif"/>
                <a:cs typeface="Microsoft Sans Serif"/>
              </a:rPr>
              <a:t>alor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á</a:t>
            </a:r>
            <a:r>
              <a:rPr sz="2400" spc="-140" dirty="0">
                <a:latin typeface="Microsoft Sans Serif"/>
                <a:cs typeface="Microsoft Sans Serif"/>
              </a:rPr>
              <a:t>ximo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mínimo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</a:t>
            </a:r>
            <a:r>
              <a:rPr sz="2400" spc="-170" dirty="0">
                <a:latin typeface="Microsoft Sans Serif"/>
                <a:cs typeface="Microsoft Sans Serif"/>
              </a:rPr>
              <a:t>estas  </a:t>
            </a:r>
            <a:r>
              <a:rPr sz="2400" spc="-100" dirty="0">
                <a:latin typeface="Microsoft Sans Serif"/>
                <a:cs typeface="Microsoft Sans Serif"/>
              </a:rPr>
              <a:t>larguras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alturas, </a:t>
            </a:r>
            <a:r>
              <a:rPr sz="2400" spc="-120" dirty="0">
                <a:latin typeface="Microsoft Sans Serif"/>
                <a:cs typeface="Microsoft Sans Serif"/>
              </a:rPr>
              <a:t>dependendo </a:t>
            </a:r>
            <a:r>
              <a:rPr sz="2400" spc="-75" dirty="0">
                <a:latin typeface="Microsoft Sans Serif"/>
                <a:cs typeface="Microsoft Sans Serif"/>
              </a:rPr>
              <a:t>de </a:t>
            </a:r>
            <a:r>
              <a:rPr sz="2400" spc="-85" dirty="0">
                <a:latin typeface="Microsoft Sans Serif"/>
                <a:cs typeface="Microsoft Sans Serif"/>
              </a:rPr>
              <a:t>qual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 </a:t>
            </a:r>
            <a:r>
              <a:rPr sz="2400" spc="-195" dirty="0">
                <a:latin typeface="Microsoft Sans Serif"/>
                <a:cs typeface="Microsoft Sans Serif"/>
              </a:rPr>
              <a:t>menor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 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maior.</a:t>
            </a:r>
            <a:endParaRPr sz="2400">
              <a:latin typeface="Microsoft Sans Serif"/>
              <a:cs typeface="Microsoft Sans Serif"/>
            </a:endParaRPr>
          </a:p>
          <a:p>
            <a:pPr marL="12700" marR="27305">
              <a:lnSpc>
                <a:spcPct val="90000"/>
              </a:lnSpc>
              <a:spcBef>
                <a:spcPts val="1395"/>
              </a:spcBef>
            </a:pPr>
            <a:r>
              <a:rPr sz="2400" spc="-525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e</a:t>
            </a:r>
            <a:r>
              <a:rPr sz="2400" spc="-50" dirty="0">
                <a:latin typeface="Microsoft Sans Serif"/>
                <a:cs typeface="Microsoft Sans Serif"/>
              </a:rPr>
              <a:t>x</a:t>
            </a:r>
            <a:r>
              <a:rPr sz="2400" spc="-195" dirty="0">
                <a:latin typeface="Microsoft Sans Serif"/>
                <a:cs typeface="Microsoft Sans Serif"/>
              </a:rPr>
              <a:t>em</a:t>
            </a:r>
            <a:r>
              <a:rPr sz="2400" spc="-170" dirty="0">
                <a:latin typeface="Microsoft Sans Serif"/>
                <a:cs typeface="Microsoft Sans Serif"/>
              </a:rPr>
              <a:t>p</a:t>
            </a:r>
            <a:r>
              <a:rPr sz="2400" spc="-55" dirty="0">
                <a:latin typeface="Microsoft Sans Serif"/>
                <a:cs typeface="Microsoft Sans Serif"/>
              </a:rPr>
              <a:t>l</a:t>
            </a:r>
            <a:r>
              <a:rPr sz="2400" spc="-190" dirty="0">
                <a:latin typeface="Microsoft Sans Serif"/>
                <a:cs typeface="Microsoft Sans Serif"/>
              </a:rPr>
              <a:t>o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na</a:t>
            </a:r>
            <a:r>
              <a:rPr sz="2400" spc="-185" dirty="0">
                <a:latin typeface="Microsoft Sans Serif"/>
                <a:cs typeface="Microsoft Sans Serif"/>
              </a:rPr>
              <a:t>v</a:t>
            </a:r>
            <a:r>
              <a:rPr sz="2400" spc="-75" dirty="0">
                <a:latin typeface="Microsoft Sans Serif"/>
                <a:cs typeface="Microsoft Sans Serif"/>
              </a:rPr>
              <a:t>e</a:t>
            </a:r>
            <a:r>
              <a:rPr sz="2400" spc="-130" dirty="0">
                <a:latin typeface="Microsoft Sans Serif"/>
                <a:cs typeface="Microsoft Sans Serif"/>
              </a:rPr>
              <a:t>g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d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f</a:t>
            </a:r>
            <a:r>
              <a:rPr sz="2400" spc="-80" dirty="0">
                <a:latin typeface="Microsoft Sans Serif"/>
                <a:cs typeface="Microsoft Sans Serif"/>
              </a:rPr>
              <a:t>oi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aju</a:t>
            </a:r>
            <a:r>
              <a:rPr sz="2400" spc="-190" dirty="0">
                <a:latin typeface="Microsoft Sans Serif"/>
                <a:cs typeface="Microsoft Sans Serif"/>
              </a:rPr>
              <a:t>s</a:t>
            </a:r>
            <a:r>
              <a:rPr sz="2400" spc="-15" dirty="0">
                <a:latin typeface="Microsoft Sans Serif"/>
                <a:cs typeface="Microsoft Sans Serif"/>
              </a:rPr>
              <a:t>ta</a:t>
            </a:r>
            <a:r>
              <a:rPr sz="2400" spc="-30" dirty="0">
                <a:latin typeface="Microsoft Sans Serif"/>
                <a:cs typeface="Microsoft Sans Serif"/>
              </a:rPr>
              <a:t>d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-30" dirty="0">
                <a:latin typeface="Microsoft Sans Serif"/>
                <a:cs typeface="Microsoft Sans Serif"/>
              </a:rPr>
              <a:t>r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11</a:t>
            </a:r>
            <a:r>
              <a:rPr sz="2400" spc="-25" dirty="0">
                <a:latin typeface="Microsoft Sans Serif"/>
                <a:cs typeface="Microsoft Sans Serif"/>
              </a:rPr>
              <a:t>0</a:t>
            </a:r>
            <a:r>
              <a:rPr sz="2400" spc="-15" dirty="0">
                <a:latin typeface="Microsoft Sans Serif"/>
                <a:cs typeface="Microsoft Sans Serif"/>
              </a:rPr>
              <a:t>0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dirty="0">
                <a:latin typeface="Microsoft Sans Serif"/>
                <a:cs typeface="Microsoft Sans Serif"/>
              </a:rPr>
              <a:t>x 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largura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altura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700px,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1vmin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seria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7px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1vmax </a:t>
            </a:r>
            <a:r>
              <a:rPr sz="2400" spc="-114" dirty="0">
                <a:latin typeface="Microsoft Sans Serif"/>
                <a:cs typeface="Microsoft Sans Serif"/>
              </a:rPr>
              <a:t> seria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11px.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Contudo,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largura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foi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ajustada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para 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800px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altura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definida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para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1080px,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vmin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seria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igual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8px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vmax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10.8px.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46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935" dirty="0"/>
              <a:t>E</a:t>
            </a:r>
            <a:r>
              <a:rPr spc="-340" dirty="0"/>
              <a:t> </a:t>
            </a:r>
            <a:r>
              <a:rPr spc="-795" dirty="0"/>
              <a:t>M</a:t>
            </a:r>
            <a:r>
              <a:rPr spc="-840" dirty="0"/>
              <a:t>E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66315"/>
            <a:ext cx="675830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v</a:t>
            </a:r>
            <a:r>
              <a:rPr sz="2400" spc="-185" dirty="0">
                <a:latin typeface="Microsoft Sans Serif"/>
                <a:cs typeface="Microsoft Sans Serif"/>
              </a:rPr>
              <a:t>ocê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110" dirty="0">
                <a:latin typeface="Microsoft Sans Serif"/>
                <a:cs typeface="Microsoft Sans Serif"/>
              </a:rPr>
              <a:t>reci</a:t>
            </a:r>
            <a:r>
              <a:rPr sz="2400" spc="-210" dirty="0">
                <a:latin typeface="Microsoft Sans Serif"/>
                <a:cs typeface="Microsoft Sans Serif"/>
              </a:rPr>
              <a:t>sa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caixa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qua</a:t>
            </a:r>
            <a:r>
              <a:rPr sz="2400" spc="-90" dirty="0">
                <a:latin typeface="Microsoft Sans Serif"/>
                <a:cs typeface="Microsoft Sans Serif"/>
              </a:rPr>
              <a:t>d</a:t>
            </a:r>
            <a:r>
              <a:rPr sz="2400" spc="-20" dirty="0">
                <a:latin typeface="Microsoft Sans Serif"/>
                <a:cs typeface="Microsoft Sans Serif"/>
              </a:rPr>
              <a:t>r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d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45" dirty="0">
                <a:latin typeface="Microsoft Sans Serif"/>
                <a:cs typeface="Microsoft Sans Serif"/>
              </a:rPr>
              <a:t>sem</a:t>
            </a:r>
            <a:r>
              <a:rPr sz="2400" spc="-225" dirty="0">
                <a:latin typeface="Microsoft Sans Serif"/>
                <a:cs typeface="Microsoft Sans Serif"/>
              </a:rPr>
              <a:t>p</a:t>
            </a:r>
            <a:r>
              <a:rPr sz="2400" spc="-55" dirty="0">
                <a:latin typeface="Microsoft Sans Serif"/>
                <a:cs typeface="Microsoft Sans Serif"/>
              </a:rPr>
              <a:t>re  </a:t>
            </a:r>
            <a:r>
              <a:rPr sz="2400" spc="-114" dirty="0">
                <a:latin typeface="Microsoft Sans Serif"/>
                <a:cs typeface="Microsoft Sans Serif"/>
              </a:rPr>
              <a:t>cobre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viewport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visível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(tocando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todos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quatro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lados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tela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tempo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todo),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podemos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definir: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904" y="3933444"/>
            <a:ext cx="7560945" cy="13233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Consolas"/>
                <a:cs typeface="Consolas"/>
              </a:rPr>
              <a:t>.box</a:t>
            </a:r>
            <a:r>
              <a:rPr sz="2000" spc="-6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5024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height: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100vmax;</a:t>
            </a:r>
            <a:endParaRPr sz="2000">
              <a:latin typeface="Consolas"/>
              <a:cs typeface="Consolas"/>
            </a:endParaRPr>
          </a:p>
          <a:p>
            <a:pPr marL="65024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width:</a:t>
            </a:r>
            <a:r>
              <a:rPr sz="2000" spc="-8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100vmax;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963409" cy="355790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77470">
              <a:lnSpc>
                <a:spcPct val="90000"/>
              </a:lnSpc>
              <a:spcBef>
                <a:spcPts val="340"/>
              </a:spcBef>
            </a:pPr>
            <a:r>
              <a:rPr sz="2000" spc="-175" dirty="0">
                <a:latin typeface="Microsoft Sans Serif"/>
                <a:cs typeface="Microsoft Sans Serif"/>
              </a:rPr>
              <a:t>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tempos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largura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20" dirty="0">
                <a:latin typeface="Microsoft Sans Serif"/>
                <a:cs typeface="Microsoft Sans Serif"/>
              </a:rPr>
              <a:t>fixa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websites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design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sólidos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ficou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trá</a:t>
            </a:r>
            <a:r>
              <a:rPr sz="2000" spc="-130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H</a:t>
            </a:r>
            <a:r>
              <a:rPr sz="2000" spc="-145" dirty="0">
                <a:latin typeface="Microsoft Sans Serif"/>
                <a:cs typeface="Microsoft Sans Serif"/>
              </a:rPr>
              <a:t>o</a:t>
            </a:r>
            <a:r>
              <a:rPr sz="2000" spc="-45" dirty="0">
                <a:latin typeface="Microsoft Sans Serif"/>
                <a:cs typeface="Microsoft Sans Serif"/>
              </a:rPr>
              <a:t>j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temos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5" dirty="0">
                <a:latin typeface="Microsoft Sans Serif"/>
                <a:cs typeface="Microsoft Sans Serif"/>
              </a:rPr>
              <a:t>dar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340" dirty="0">
                <a:latin typeface="Microsoft Sans Serif"/>
                <a:cs typeface="Microsoft Sans Serif"/>
              </a:rPr>
              <a:t>m</a:t>
            </a:r>
            <a:r>
              <a:rPr sz="2000" spc="-150" dirty="0">
                <a:latin typeface="Microsoft Sans Serif"/>
                <a:cs typeface="Microsoft Sans Serif"/>
              </a:rPr>
              <a:t>on</a:t>
            </a:r>
            <a:r>
              <a:rPr sz="2000" spc="-60" dirty="0">
                <a:latin typeface="Microsoft Sans Serif"/>
                <a:cs typeface="Microsoft Sans Serif"/>
              </a:rPr>
              <a:t>i</a:t>
            </a:r>
            <a:r>
              <a:rPr sz="2000" spc="-45" dirty="0">
                <a:latin typeface="Microsoft Sans Serif"/>
                <a:cs typeface="Microsoft Sans Serif"/>
              </a:rPr>
              <a:t>to</a:t>
            </a:r>
            <a:r>
              <a:rPr sz="2000" spc="-30" dirty="0">
                <a:latin typeface="Microsoft Sans Serif"/>
                <a:cs typeface="Microsoft Sans Serif"/>
              </a:rPr>
              <a:t>r</a:t>
            </a:r>
            <a:r>
              <a:rPr sz="2000" spc="-225" dirty="0">
                <a:latin typeface="Microsoft Sans Serif"/>
                <a:cs typeface="Microsoft Sans Serif"/>
              </a:rPr>
              <a:t>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wide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cr</a:t>
            </a:r>
            <a:r>
              <a:rPr sz="2000" spc="-135" dirty="0">
                <a:latin typeface="Microsoft Sans Serif"/>
                <a:cs typeface="Microsoft Sans Serif"/>
              </a:rPr>
              <a:t>e</a:t>
            </a:r>
            <a:r>
              <a:rPr sz="2000" spc="-175" dirty="0">
                <a:latin typeface="Microsoft Sans Serif"/>
                <a:cs typeface="Microsoft Sans Serif"/>
              </a:rPr>
              <a:t>e</a:t>
            </a:r>
            <a:r>
              <a:rPr sz="2000" spc="-180" dirty="0">
                <a:latin typeface="Microsoft Sans Serif"/>
                <a:cs typeface="Microsoft Sans Serif"/>
              </a:rPr>
              <a:t>n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Sma</a:t>
            </a:r>
            <a:r>
              <a:rPr sz="2000" spc="-60" dirty="0">
                <a:latin typeface="Microsoft Sans Serif"/>
                <a:cs typeface="Microsoft Sans Serif"/>
              </a:rPr>
              <a:t>r</a:t>
            </a:r>
            <a:r>
              <a:rPr sz="2000" spc="-1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90" dirty="0">
                <a:latin typeface="Microsoft Sans Serif"/>
                <a:cs typeface="Microsoft Sans Serif"/>
              </a:rPr>
              <a:t>TV</a:t>
            </a:r>
            <a:r>
              <a:rPr sz="2000" spc="-260" dirty="0">
                <a:latin typeface="Microsoft Sans Serif"/>
                <a:cs typeface="Microsoft Sans Serif"/>
              </a:rPr>
              <a:t>s</a:t>
            </a:r>
            <a:r>
              <a:rPr sz="2000" spc="-114" dirty="0">
                <a:latin typeface="Microsoft Sans Serif"/>
                <a:cs typeface="Microsoft Sans Serif"/>
              </a:rPr>
              <a:t>,  </a:t>
            </a:r>
            <a:r>
              <a:rPr sz="2000" spc="-10" dirty="0">
                <a:latin typeface="Microsoft Sans Serif"/>
                <a:cs typeface="Microsoft Sans Serif"/>
              </a:rPr>
              <a:t>ta</a:t>
            </a:r>
            <a:r>
              <a:rPr sz="2000" spc="-25" dirty="0">
                <a:latin typeface="Microsoft Sans Serif"/>
                <a:cs typeface="Microsoft Sans Serif"/>
              </a:rPr>
              <a:t>b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175" dirty="0">
                <a:latin typeface="Microsoft Sans Serif"/>
                <a:cs typeface="Microsoft Sans Serif"/>
              </a:rPr>
              <a:t>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di</a:t>
            </a:r>
            <a:r>
              <a:rPr sz="2000" spc="25" dirty="0">
                <a:latin typeface="Microsoft Sans Serif"/>
                <a:cs typeface="Microsoft Sans Serif"/>
              </a:rPr>
              <a:t>f</a:t>
            </a:r>
            <a:r>
              <a:rPr sz="2000" spc="-95" dirty="0">
                <a:latin typeface="Microsoft Sans Serif"/>
                <a:cs typeface="Microsoft Sans Serif"/>
              </a:rPr>
              <a:t>erent</a:t>
            </a:r>
            <a:r>
              <a:rPr sz="2000" spc="-125" dirty="0">
                <a:latin typeface="Microsoft Sans Serif"/>
                <a:cs typeface="Microsoft Sans Serif"/>
              </a:rPr>
              <a:t>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ta</a:t>
            </a:r>
            <a:r>
              <a:rPr sz="2000" spc="-185" dirty="0">
                <a:latin typeface="Microsoft Sans Serif"/>
                <a:cs typeface="Microsoft Sans Serif"/>
              </a:rPr>
              <a:t>manhos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al</a:t>
            </a:r>
            <a:r>
              <a:rPr sz="2000" spc="-55" dirty="0">
                <a:latin typeface="Microsoft Sans Serif"/>
                <a:cs typeface="Microsoft Sans Serif"/>
              </a:rPr>
              <a:t>é</a:t>
            </a:r>
            <a:r>
              <a:rPr sz="2000" spc="-330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90" dirty="0">
                <a:latin typeface="Microsoft Sans Serif"/>
                <a:cs typeface="Microsoft Sans Serif"/>
              </a:rPr>
              <a:t>sma</a:t>
            </a:r>
            <a:r>
              <a:rPr sz="2000" spc="-65" dirty="0">
                <a:latin typeface="Microsoft Sans Serif"/>
                <a:cs typeface="Microsoft Sans Serif"/>
              </a:rPr>
              <a:t>r</a:t>
            </a:r>
            <a:r>
              <a:rPr sz="2000" spc="-80" dirty="0">
                <a:latin typeface="Microsoft Sans Serif"/>
                <a:cs typeface="Microsoft Sans Serif"/>
              </a:rPr>
              <a:t>tp</a:t>
            </a:r>
            <a:r>
              <a:rPr sz="2000" spc="-114" dirty="0">
                <a:latin typeface="Microsoft Sans Serif"/>
                <a:cs typeface="Microsoft Sans Serif"/>
              </a:rPr>
              <a:t>h</a:t>
            </a:r>
            <a:r>
              <a:rPr sz="2000" spc="-155" dirty="0">
                <a:latin typeface="Microsoft Sans Serif"/>
                <a:cs typeface="Microsoft Sans Serif"/>
              </a:rPr>
              <a:t>on</a:t>
            </a:r>
            <a:r>
              <a:rPr sz="2000" spc="-150" dirty="0">
                <a:latin typeface="Microsoft Sans Serif"/>
                <a:cs typeface="Microsoft Sans Serif"/>
              </a:rPr>
              <a:t>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di</a:t>
            </a:r>
            <a:r>
              <a:rPr sz="2000" spc="25" dirty="0">
                <a:latin typeface="Microsoft Sans Serif"/>
                <a:cs typeface="Microsoft Sans Serif"/>
              </a:rPr>
              <a:t>f</a:t>
            </a:r>
            <a:r>
              <a:rPr sz="2000" spc="-70" dirty="0">
                <a:latin typeface="Microsoft Sans Serif"/>
                <a:cs typeface="Microsoft Sans Serif"/>
              </a:rPr>
              <a:t>e</a:t>
            </a:r>
            <a:r>
              <a:rPr sz="2000" spc="-40" dirty="0">
                <a:latin typeface="Microsoft Sans Serif"/>
                <a:cs typeface="Microsoft Sans Serif"/>
              </a:rPr>
              <a:t>r</a:t>
            </a:r>
            <a:r>
              <a:rPr sz="2000" spc="-175" dirty="0">
                <a:latin typeface="Microsoft Sans Serif"/>
                <a:cs typeface="Microsoft Sans Serif"/>
              </a:rPr>
              <a:t>e</a:t>
            </a:r>
            <a:r>
              <a:rPr sz="2000" spc="-185" dirty="0">
                <a:latin typeface="Microsoft Sans Serif"/>
                <a:cs typeface="Microsoft Sans Serif"/>
              </a:rPr>
              <a:t>n</a:t>
            </a:r>
            <a:r>
              <a:rPr sz="2000" spc="-45" dirty="0">
                <a:latin typeface="Microsoft Sans Serif"/>
                <a:cs typeface="Microsoft Sans Serif"/>
              </a:rPr>
              <a:t>t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229" dirty="0">
                <a:latin typeface="Microsoft Sans Serif"/>
                <a:cs typeface="Microsoft Sans Serif"/>
              </a:rPr>
              <a:t>s  </a:t>
            </a:r>
            <a:r>
              <a:rPr sz="2000" spc="-95" dirty="0">
                <a:latin typeface="Microsoft Sans Serif"/>
                <a:cs typeface="Microsoft Sans Serif"/>
              </a:rPr>
              <a:t>escalas(320px,</a:t>
            </a:r>
            <a:r>
              <a:rPr sz="2000" spc="-30" dirty="0">
                <a:latin typeface="Microsoft Sans Serif"/>
                <a:cs typeface="Microsoft Sans Serif"/>
              </a:rPr>
              <a:t> 480px,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etc)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spc="-170" dirty="0">
                <a:latin typeface="Microsoft Sans Serif"/>
                <a:cs typeface="Microsoft Sans Serif"/>
              </a:rPr>
              <a:t>Junto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essa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diversidade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resoluções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telas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surge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necessidade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imagens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adaptam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acordo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dispositivos.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spc="-125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s</a:t>
            </a:r>
            <a:r>
              <a:rPr sz="2000" spc="-225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luçã</a:t>
            </a:r>
            <a:r>
              <a:rPr sz="2000" spc="-140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4" dirty="0">
                <a:latin typeface="Microsoft Sans Serif"/>
                <a:cs typeface="Microsoft Sans Serif"/>
              </a:rPr>
              <a:t>m</a:t>
            </a:r>
            <a:r>
              <a:rPr sz="2000" spc="-145" dirty="0">
                <a:latin typeface="Microsoft Sans Serif"/>
                <a:cs typeface="Microsoft Sans Serif"/>
              </a:rPr>
              <a:t>a</a:t>
            </a:r>
            <a:r>
              <a:rPr sz="2000" spc="-114" dirty="0">
                <a:latin typeface="Microsoft Sans Serif"/>
                <a:cs typeface="Microsoft Sans Serif"/>
              </a:rPr>
              <a:t>i</a:t>
            </a:r>
            <a:r>
              <a:rPr sz="2000" spc="-240" dirty="0">
                <a:latin typeface="Microsoft Sans Serif"/>
                <a:cs typeface="Microsoft Sans Serif"/>
              </a:rPr>
              <a:t>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90" dirty="0">
                <a:latin typeface="Microsoft Sans Serif"/>
                <a:cs typeface="Microsoft Sans Serif"/>
              </a:rPr>
              <a:t>co</a:t>
            </a:r>
            <a:r>
              <a:rPr sz="2000" spc="-265" dirty="0">
                <a:latin typeface="Microsoft Sans Serif"/>
                <a:cs typeface="Microsoft Sans Serif"/>
              </a:rPr>
              <a:t>m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endParaRPr sz="2000">
              <a:latin typeface="Microsoft Sans Serif"/>
              <a:cs typeface="Microsoft Sans Serif"/>
            </a:endParaRPr>
          </a:p>
          <a:p>
            <a:pPr marL="2167255">
              <a:lnSpc>
                <a:spcPct val="100000"/>
              </a:lnSpc>
              <a:spcBef>
                <a:spcPts val="1950"/>
              </a:spcBef>
            </a:pPr>
            <a:r>
              <a:rPr sz="1600" spc="-10" dirty="0">
                <a:latin typeface="Consolas"/>
                <a:cs typeface="Consolas"/>
              </a:rPr>
              <a:t>img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61239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max-width: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100%;</a:t>
            </a:r>
            <a:endParaRPr sz="1600">
              <a:latin typeface="Consolas"/>
              <a:cs typeface="Consolas"/>
            </a:endParaRPr>
          </a:p>
          <a:p>
            <a:pPr marL="261239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height: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auto;</a:t>
            </a:r>
            <a:endParaRPr sz="1600">
              <a:latin typeface="Consolas"/>
              <a:cs typeface="Consolas"/>
            </a:endParaRPr>
          </a:p>
          <a:p>
            <a:pPr marL="21672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4074160" cy="325310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15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código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apresentado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utiliza</a:t>
            </a:r>
            <a:r>
              <a:rPr sz="2000" spc="-10" dirty="0">
                <a:latin typeface="Microsoft Sans Serif"/>
                <a:cs typeface="Microsoft Sans Serif"/>
              </a:rPr>
              <a:t> a 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propriedade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max-width: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100%;</a:t>
            </a:r>
            <a:r>
              <a:rPr sz="2000" spc="-15" dirty="0">
                <a:latin typeface="Microsoft Sans Serif"/>
                <a:cs typeface="Microsoft Sans Serif"/>
              </a:rPr>
              <a:t> para 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g</a:t>
            </a: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r</a:t>
            </a:r>
            <a:r>
              <a:rPr sz="2000" spc="-105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t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ima</a:t>
            </a:r>
            <a:r>
              <a:rPr sz="2000" spc="-140" dirty="0">
                <a:latin typeface="Microsoft Sans Serif"/>
                <a:cs typeface="Microsoft Sans Serif"/>
              </a:rPr>
              <a:t>g</a:t>
            </a:r>
            <a:r>
              <a:rPr sz="2000" spc="-229" dirty="0">
                <a:latin typeface="Microsoft Sans Serif"/>
                <a:cs typeface="Microsoft Sans Serif"/>
              </a:rPr>
              <a:t>ens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nun</a:t>
            </a:r>
            <a:r>
              <a:rPr sz="2000" spc="-225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a  </a:t>
            </a:r>
            <a:r>
              <a:rPr sz="2000" spc="-70" dirty="0">
                <a:latin typeface="Microsoft Sans Serif"/>
                <a:cs typeface="Microsoft Sans Serif"/>
              </a:rPr>
              <a:t>ult</a:t>
            </a:r>
            <a:r>
              <a:rPr sz="2000" spc="-8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ap</a:t>
            </a:r>
            <a:r>
              <a:rPr sz="2000" spc="-20" dirty="0">
                <a:latin typeface="Microsoft Sans Serif"/>
                <a:cs typeface="Microsoft Sans Serif"/>
              </a:rPr>
              <a:t>a</a:t>
            </a:r>
            <a:r>
              <a:rPr sz="2000" spc="-250" dirty="0">
                <a:latin typeface="Microsoft Sans Serif"/>
                <a:cs typeface="Microsoft Sans Serif"/>
              </a:rPr>
              <a:t>ss</a:t>
            </a:r>
            <a:r>
              <a:rPr sz="2000" spc="-290" dirty="0">
                <a:latin typeface="Microsoft Sans Serif"/>
                <a:cs typeface="Microsoft Sans Serif"/>
              </a:rPr>
              <a:t>e</a:t>
            </a:r>
            <a:r>
              <a:rPr sz="2000" spc="-330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 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la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95" dirty="0">
                <a:latin typeface="Microsoft Sans Serif"/>
                <a:cs typeface="Microsoft Sans Serif"/>
              </a:rPr>
              <a:t>gu</a:t>
            </a:r>
            <a:r>
              <a:rPr sz="2000" spc="-8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l</a:t>
            </a:r>
            <a:r>
              <a:rPr sz="2000" spc="-200" dirty="0">
                <a:latin typeface="Microsoft Sans Serif"/>
                <a:cs typeface="Microsoft Sans Serif"/>
              </a:rPr>
              <a:t>em</a:t>
            </a:r>
            <a:r>
              <a:rPr sz="2000" spc="-155" dirty="0">
                <a:latin typeface="Microsoft Sans Serif"/>
                <a:cs typeface="Microsoft Sans Serif"/>
              </a:rPr>
              <a:t>e</a:t>
            </a:r>
            <a:r>
              <a:rPr sz="2000" spc="-120" dirty="0">
                <a:latin typeface="Microsoft Sans Serif"/>
                <a:cs typeface="Microsoft Sans Serif"/>
              </a:rPr>
              <a:t>nto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pai. 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e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mento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pai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30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ud</a:t>
            </a:r>
            <a:r>
              <a:rPr sz="2000" spc="-95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sua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la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-95" dirty="0">
                <a:latin typeface="Microsoft Sans Serif"/>
                <a:cs typeface="Microsoft Sans Serif"/>
              </a:rPr>
              <a:t>gu</a:t>
            </a:r>
            <a:r>
              <a:rPr sz="2000" spc="-85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a,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  </a:t>
            </a:r>
            <a:r>
              <a:rPr sz="2000" spc="-95" dirty="0">
                <a:latin typeface="Microsoft Sans Serif"/>
                <a:cs typeface="Microsoft Sans Serif"/>
              </a:rPr>
              <a:t>ima</a:t>
            </a:r>
            <a:r>
              <a:rPr sz="2000" spc="-140" dirty="0">
                <a:latin typeface="Microsoft Sans Serif"/>
                <a:cs typeface="Microsoft Sans Serif"/>
              </a:rPr>
              <a:t>g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15" dirty="0">
                <a:latin typeface="Microsoft Sans Serif"/>
                <a:cs typeface="Microsoft Sans Serif"/>
              </a:rPr>
              <a:t>ai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04" dirty="0">
                <a:latin typeface="Microsoft Sans Serif"/>
                <a:cs typeface="Microsoft Sans Serif"/>
              </a:rPr>
              <a:t>m</a:t>
            </a:r>
            <a:r>
              <a:rPr sz="2000" spc="-145" dirty="0">
                <a:latin typeface="Microsoft Sans Serif"/>
                <a:cs typeface="Microsoft Sans Serif"/>
              </a:rPr>
              <a:t>a</a:t>
            </a:r>
            <a:r>
              <a:rPr sz="2000" spc="-90" dirty="0">
                <a:latin typeface="Microsoft Sans Serif"/>
                <a:cs typeface="Microsoft Sans Serif"/>
              </a:rPr>
              <a:t>nter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largur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04" dirty="0">
                <a:latin typeface="Microsoft Sans Serif"/>
                <a:cs typeface="Microsoft Sans Serif"/>
              </a:rPr>
              <a:t>m</a:t>
            </a:r>
            <a:r>
              <a:rPr sz="2000" spc="-145" dirty="0">
                <a:latin typeface="Microsoft Sans Serif"/>
                <a:cs typeface="Microsoft Sans Serif"/>
              </a:rPr>
              <a:t>á</a:t>
            </a:r>
            <a:r>
              <a:rPr sz="2000" spc="-15" dirty="0">
                <a:latin typeface="Microsoft Sans Serif"/>
                <a:cs typeface="Microsoft Sans Serif"/>
              </a:rPr>
              <a:t>x</a:t>
            </a:r>
            <a:r>
              <a:rPr sz="2000" spc="5" dirty="0">
                <a:latin typeface="Microsoft Sans Serif"/>
                <a:cs typeface="Microsoft Sans Serif"/>
              </a:rPr>
              <a:t>i</a:t>
            </a:r>
            <a:r>
              <a:rPr sz="2000" spc="-120" dirty="0">
                <a:latin typeface="Microsoft Sans Serif"/>
                <a:cs typeface="Microsoft Sans Serif"/>
              </a:rPr>
              <a:t>ma  </a:t>
            </a:r>
            <a:r>
              <a:rPr sz="2000" spc="-85" dirty="0">
                <a:latin typeface="Microsoft Sans Serif"/>
                <a:cs typeface="Microsoft Sans Serif"/>
              </a:rPr>
              <a:t>dentro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largura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limite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apresentada 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pe</a:t>
            </a:r>
            <a:r>
              <a:rPr sz="2000" spc="-20" dirty="0">
                <a:latin typeface="Microsoft Sans Serif"/>
                <a:cs typeface="Microsoft Sans Serif"/>
              </a:rPr>
              <a:t>l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l</a:t>
            </a:r>
            <a:r>
              <a:rPr sz="2000" spc="-200" dirty="0">
                <a:latin typeface="Microsoft Sans Serif"/>
                <a:cs typeface="Microsoft Sans Serif"/>
              </a:rPr>
              <a:t>em</a:t>
            </a:r>
            <a:r>
              <a:rPr sz="2000" spc="-155" dirty="0">
                <a:latin typeface="Microsoft Sans Serif"/>
                <a:cs typeface="Microsoft Sans Serif"/>
              </a:rPr>
              <a:t>e</a:t>
            </a:r>
            <a:r>
              <a:rPr sz="2000" spc="-120" dirty="0">
                <a:latin typeface="Microsoft Sans Serif"/>
                <a:cs typeface="Microsoft Sans Serif"/>
              </a:rPr>
              <a:t>nto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acim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2700" marR="523240">
              <a:lnSpc>
                <a:spcPts val="2160"/>
              </a:lnSpc>
              <a:spcBef>
                <a:spcPts val="1440"/>
              </a:spcBef>
            </a:pPr>
            <a:r>
              <a:rPr sz="2000" spc="-15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código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height: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auto;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garante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" dirty="0">
                <a:latin typeface="Microsoft Sans Serif"/>
                <a:cs typeface="Microsoft Sans Serif"/>
              </a:rPr>
              <a:t> p</a:t>
            </a:r>
            <a:r>
              <a:rPr sz="2000" spc="-40" dirty="0">
                <a:latin typeface="Microsoft Sans Serif"/>
                <a:cs typeface="Microsoft Sans Serif"/>
              </a:rPr>
              <a:t>r</a:t>
            </a:r>
            <a:r>
              <a:rPr sz="2000" spc="-80" dirty="0">
                <a:latin typeface="Microsoft Sans Serif"/>
                <a:cs typeface="Microsoft Sans Serif"/>
              </a:rPr>
              <a:t>op</a:t>
            </a:r>
            <a:r>
              <a:rPr sz="2000" spc="-75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spc="-120" dirty="0">
                <a:latin typeface="Microsoft Sans Serif"/>
                <a:cs typeface="Microsoft Sans Serif"/>
              </a:rPr>
              <a:t>ção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im</a:t>
            </a:r>
            <a:r>
              <a:rPr sz="2000" spc="-135" dirty="0">
                <a:latin typeface="Microsoft Sans Serif"/>
                <a:cs typeface="Microsoft Sans Serif"/>
              </a:rPr>
              <a:t>a</a:t>
            </a:r>
            <a:r>
              <a:rPr sz="2000" spc="-50" dirty="0">
                <a:latin typeface="Microsoft Sans Serif"/>
                <a:cs typeface="Microsoft Sans Serif"/>
              </a:rPr>
              <a:t>g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ni</a:t>
            </a:r>
            <a:r>
              <a:rPr sz="2000" spc="-185" dirty="0">
                <a:latin typeface="Microsoft Sans Serif"/>
                <a:cs typeface="Microsoft Sans Serif"/>
              </a:rPr>
              <a:t>v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l</a:t>
            </a:r>
            <a:r>
              <a:rPr sz="2000" spc="-85" dirty="0">
                <a:latin typeface="Microsoft Sans Serif"/>
                <a:cs typeface="Microsoft Sans Serif"/>
              </a:rPr>
              <a:t>an</a:t>
            </a:r>
            <a:r>
              <a:rPr sz="2000" spc="-95" dirty="0">
                <a:latin typeface="Microsoft Sans Serif"/>
                <a:cs typeface="Microsoft Sans Serif"/>
              </a:rPr>
              <a:t>d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  </a:t>
            </a:r>
            <a:r>
              <a:rPr sz="2000" spc="-55" dirty="0">
                <a:latin typeface="Microsoft Sans Serif"/>
                <a:cs typeface="Microsoft Sans Serif"/>
              </a:rPr>
              <a:t>altu</a:t>
            </a:r>
            <a:r>
              <a:rPr sz="2000" spc="-8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</a:t>
            </a:r>
            <a:r>
              <a:rPr sz="2000" spc="-20" dirty="0">
                <a:latin typeface="Microsoft Sans Serif"/>
                <a:cs typeface="Microsoft Sans Serif"/>
              </a:rPr>
              <a:t>a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na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largu</a:t>
            </a:r>
            <a:r>
              <a:rPr sz="2000" spc="-60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a.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2421635"/>
            <a:ext cx="3663696" cy="30525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989445" cy="30001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28625">
              <a:lnSpc>
                <a:spcPts val="2160"/>
              </a:lnSpc>
              <a:spcBef>
                <a:spcPts val="375"/>
              </a:spcBef>
            </a:pPr>
            <a:r>
              <a:rPr sz="2000" b="1" spc="-85" dirty="0">
                <a:latin typeface="Arial"/>
                <a:cs typeface="Arial"/>
              </a:rPr>
              <a:t>&lt;picture&gt;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85" dirty="0" smtClean="0">
                <a:latin typeface="Microsoft Sans Serif"/>
                <a:cs typeface="Microsoft Sans Serif"/>
              </a:rPr>
              <a:t>um</a:t>
            </a:r>
            <a:r>
              <a:rPr lang="pt-BR" sz="2000" spc="-285" dirty="0" smtClean="0">
                <a:latin typeface="Microsoft Sans Serif"/>
                <a:cs typeface="Microsoft Sans Serif"/>
              </a:rPr>
              <a:t> </a:t>
            </a:r>
            <a:r>
              <a:rPr sz="2000" spc="-225" dirty="0" smtClean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novo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elemento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está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introduzida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HTML5</a:t>
            </a:r>
            <a:endParaRPr sz="2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2160"/>
              </a:lnSpc>
              <a:spcBef>
                <a:spcPts val="1405"/>
              </a:spcBef>
            </a:pPr>
            <a:r>
              <a:rPr sz="2000" spc="-204" dirty="0">
                <a:latin typeface="Microsoft Sans Serif"/>
                <a:cs typeface="Microsoft Sans Serif"/>
              </a:rPr>
              <a:t>Esta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 </a:t>
            </a:r>
            <a:r>
              <a:rPr sz="2000" spc="-80" dirty="0">
                <a:latin typeface="Microsoft Sans Serif"/>
                <a:cs typeface="Microsoft Sans Serif"/>
              </a:rPr>
              <a:t>permite </a:t>
            </a:r>
            <a:r>
              <a:rPr sz="2000" spc="-15" dirty="0">
                <a:latin typeface="Microsoft Sans Serif"/>
                <a:cs typeface="Microsoft Sans Serif"/>
              </a:rPr>
              <a:t>tratar </a:t>
            </a:r>
            <a:r>
              <a:rPr sz="2000" spc="-160" dirty="0">
                <a:latin typeface="Microsoft Sans Serif"/>
                <a:cs typeface="Microsoft Sans Serif"/>
              </a:rPr>
              <a:t>imagens</a:t>
            </a:r>
            <a:r>
              <a:rPr sz="2000" spc="-155" dirty="0">
                <a:latin typeface="Microsoft Sans Serif"/>
                <a:cs typeface="Microsoft Sans Serif"/>
              </a:rPr>
              <a:t> responsivas 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225" dirty="0">
                <a:latin typeface="Microsoft Sans Serif"/>
                <a:cs typeface="Microsoft Sans Serif"/>
              </a:rPr>
              <a:t>mesma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forma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tratamos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arquivos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áudio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tag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&lt;audio&gt;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vídeos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ts val="2010"/>
              </a:lnSpc>
            </a:pPr>
            <a:r>
              <a:rPr sz="2000" spc="-20" dirty="0">
                <a:latin typeface="Microsoft Sans Serif"/>
                <a:cs typeface="Microsoft Sans Serif"/>
              </a:rPr>
              <a:t>&lt;video&gt;.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Também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permite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você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aponte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várias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imagens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através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 </a:t>
            </a:r>
            <a:r>
              <a:rPr sz="2000" spc="-165" dirty="0">
                <a:latin typeface="Microsoft Sans Serif"/>
                <a:cs typeface="Microsoft Sans Serif"/>
              </a:rPr>
              <a:t>source.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spc="-145" dirty="0">
                <a:latin typeface="Microsoft Sans Serif"/>
                <a:cs typeface="Microsoft Sans Serif"/>
              </a:rPr>
              <a:t>Permite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carregar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diferentes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arquivos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imagem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através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de:</a:t>
            </a:r>
            <a:endParaRPr sz="200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85"/>
              </a:spcBef>
            </a:pPr>
            <a:r>
              <a:rPr sz="1800" spc="-128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800" spc="8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Me</a:t>
            </a:r>
            <a:r>
              <a:rPr sz="1800" spc="-60" dirty="0">
                <a:latin typeface="Microsoft Sans Serif"/>
                <a:cs typeface="Microsoft Sans Serif"/>
              </a:rPr>
              <a:t>d</a:t>
            </a:r>
            <a:r>
              <a:rPr sz="1800" spc="-15" dirty="0">
                <a:latin typeface="Microsoft Sans Serif"/>
                <a:cs typeface="Microsoft Sans Serif"/>
              </a:rPr>
              <a:t>i</a:t>
            </a:r>
            <a:r>
              <a:rPr sz="1800" spc="-20" dirty="0">
                <a:latin typeface="Microsoft Sans Serif"/>
                <a:cs typeface="Microsoft Sans Serif"/>
              </a:rPr>
              <a:t>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Q</a:t>
            </a:r>
            <a:r>
              <a:rPr sz="1800" spc="-90" dirty="0">
                <a:latin typeface="Microsoft Sans Serif"/>
                <a:cs typeface="Microsoft Sans Serif"/>
              </a:rPr>
              <a:t>u</a:t>
            </a:r>
            <a:r>
              <a:rPr sz="1800" spc="-100" dirty="0">
                <a:latin typeface="Microsoft Sans Serif"/>
                <a:cs typeface="Microsoft Sans Serif"/>
              </a:rPr>
              <a:t>erie</a:t>
            </a:r>
            <a:r>
              <a:rPr sz="1800" spc="-155" dirty="0">
                <a:latin typeface="Microsoft Sans Serif"/>
                <a:cs typeface="Microsoft Sans Serif"/>
              </a:rPr>
              <a:t>s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</a:t>
            </a:r>
            <a:r>
              <a:rPr sz="1800" spc="-15" dirty="0">
                <a:latin typeface="Microsoft Sans Serif"/>
                <a:cs typeface="Microsoft Sans Serif"/>
              </a:rPr>
              <a:t>r</a:t>
            </a:r>
            <a:r>
              <a:rPr sz="1800" spc="-10" dirty="0">
                <a:latin typeface="Microsoft Sans Serif"/>
                <a:cs typeface="Microsoft Sans Serif"/>
              </a:rPr>
              <a:t>a difer</a:t>
            </a:r>
            <a:r>
              <a:rPr sz="1800" spc="-135" dirty="0">
                <a:latin typeface="Microsoft Sans Serif"/>
                <a:cs typeface="Microsoft Sans Serif"/>
              </a:rPr>
              <a:t>en</a:t>
            </a:r>
            <a:r>
              <a:rPr sz="1800" spc="-65" dirty="0">
                <a:latin typeface="Microsoft Sans Serif"/>
                <a:cs typeface="Microsoft Sans Serif"/>
              </a:rPr>
              <a:t>t</a:t>
            </a:r>
            <a:r>
              <a:rPr sz="1800" spc="-204" dirty="0">
                <a:latin typeface="Microsoft Sans Serif"/>
                <a:cs typeface="Microsoft Sans Serif"/>
              </a:rPr>
              <a:t>es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resol</a:t>
            </a:r>
            <a:r>
              <a:rPr sz="1800" spc="-145" dirty="0">
                <a:latin typeface="Microsoft Sans Serif"/>
                <a:cs typeface="Microsoft Sans Serif"/>
              </a:rPr>
              <a:t>u</a:t>
            </a:r>
            <a:r>
              <a:rPr sz="1800" spc="-180" dirty="0">
                <a:latin typeface="Microsoft Sans Serif"/>
                <a:cs typeface="Microsoft Sans Serif"/>
              </a:rPr>
              <a:t>ções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orien</a:t>
            </a:r>
            <a:r>
              <a:rPr sz="1800" spc="-10" dirty="0">
                <a:latin typeface="Microsoft Sans Serif"/>
                <a:cs typeface="Microsoft Sans Serif"/>
              </a:rPr>
              <a:t>ta</a:t>
            </a:r>
            <a:r>
              <a:rPr sz="1800" spc="-180" dirty="0">
                <a:latin typeface="Microsoft Sans Serif"/>
                <a:cs typeface="Microsoft Sans Serif"/>
              </a:rPr>
              <a:t>ções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tela</a:t>
            </a:r>
            <a:endParaRPr sz="1800" dirty="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85"/>
              </a:spcBef>
            </a:pPr>
            <a:r>
              <a:rPr sz="1800" spc="-37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800" spc="-32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Densidade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pixels,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diferentes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tipos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dispositivos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926580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latin typeface="Microsoft Sans Serif"/>
                <a:cs typeface="Microsoft Sans Serif"/>
              </a:rPr>
              <a:t>C</a:t>
            </a:r>
            <a:r>
              <a:rPr sz="2000" spc="-145" dirty="0">
                <a:latin typeface="Microsoft Sans Serif"/>
                <a:cs typeface="Microsoft Sans Serif"/>
              </a:rPr>
              <a:t>o</a:t>
            </a:r>
            <a:r>
              <a:rPr sz="2000" spc="-330" dirty="0">
                <a:latin typeface="Microsoft Sans Serif"/>
                <a:cs typeface="Microsoft Sans Serif"/>
              </a:rPr>
              <a:t>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5" dirty="0">
                <a:latin typeface="Microsoft Sans Serif"/>
                <a:cs typeface="Microsoft Sans Serif"/>
              </a:rPr>
              <a:t>&lt;</a:t>
            </a:r>
            <a:r>
              <a:rPr sz="2000" spc="-90" dirty="0">
                <a:latin typeface="Microsoft Sans Serif"/>
                <a:cs typeface="Microsoft Sans Serif"/>
              </a:rPr>
              <a:t>picture</a:t>
            </a:r>
            <a:r>
              <a:rPr sz="2000" spc="165" dirty="0">
                <a:latin typeface="Microsoft Sans Serif"/>
                <a:cs typeface="Microsoft Sans Serif"/>
              </a:rPr>
              <a:t>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330" dirty="0">
                <a:latin typeface="Microsoft Sans Serif"/>
                <a:cs typeface="Microsoft Sans Serif"/>
              </a:rPr>
              <a:t>s</a:t>
            </a:r>
            <a:r>
              <a:rPr sz="2000" spc="-30" dirty="0">
                <a:latin typeface="Microsoft Sans Serif"/>
                <a:cs typeface="Microsoft Sans Serif"/>
              </a:rPr>
              <a:t>í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85" dirty="0">
                <a:latin typeface="Microsoft Sans Serif"/>
                <a:cs typeface="Microsoft Sans Serif"/>
              </a:rPr>
              <a:t>el: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186055" marR="86995" indent="-137160">
              <a:lnSpc>
                <a:spcPts val="2160"/>
              </a:lnSpc>
              <a:spcBef>
                <a:spcPts val="1500"/>
              </a:spcBef>
            </a:pPr>
            <a:r>
              <a:rPr sz="2000" spc="-42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41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Carregar </a:t>
            </a:r>
            <a:r>
              <a:rPr sz="2000" spc="-114" dirty="0">
                <a:latin typeface="Microsoft Sans Serif"/>
                <a:cs typeface="Microsoft Sans Serif"/>
              </a:rPr>
              <a:t>arquivos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135" dirty="0">
                <a:latin typeface="Microsoft Sans Serif"/>
                <a:cs typeface="Microsoft Sans Serif"/>
              </a:rPr>
              <a:t>tamanho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específico, </a:t>
            </a:r>
            <a:r>
              <a:rPr sz="2000" spc="-70" dirty="0">
                <a:latin typeface="Microsoft Sans Serif"/>
                <a:cs typeface="Microsoft Sans Serif"/>
              </a:rPr>
              <a:t>fazendo </a:t>
            </a:r>
            <a:r>
              <a:rPr sz="2000" spc="-135" dirty="0">
                <a:latin typeface="Microsoft Sans Serif"/>
                <a:cs typeface="Microsoft Sans Serif"/>
              </a:rPr>
              <a:t>melhor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uso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ba</a:t>
            </a:r>
            <a:r>
              <a:rPr sz="2000" spc="-95" dirty="0">
                <a:latin typeface="Microsoft Sans Serif"/>
                <a:cs typeface="Microsoft Sans Serif"/>
              </a:rPr>
              <a:t>n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110" dirty="0">
                <a:latin typeface="Microsoft Sans Serif"/>
                <a:cs typeface="Microsoft Sans Serif"/>
              </a:rPr>
              <a:t>di</a:t>
            </a:r>
            <a:r>
              <a:rPr sz="2000" spc="-135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pon</a:t>
            </a:r>
            <a:r>
              <a:rPr sz="2000" spc="-40" dirty="0">
                <a:latin typeface="Microsoft Sans Serif"/>
                <a:cs typeface="Microsoft Sans Serif"/>
              </a:rPr>
              <a:t>í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65" dirty="0">
                <a:latin typeface="Microsoft Sans Serif"/>
                <a:cs typeface="Microsoft Sans Serif"/>
              </a:rPr>
              <a:t>el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base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di</a:t>
            </a:r>
            <a:r>
              <a:rPr sz="2000" spc="-135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po</a:t>
            </a:r>
            <a:r>
              <a:rPr sz="2000" spc="-135" dirty="0">
                <a:latin typeface="Microsoft Sans Serif"/>
                <a:cs typeface="Microsoft Sans Serif"/>
              </a:rPr>
              <a:t>s</a:t>
            </a:r>
            <a:r>
              <a:rPr sz="2000" spc="-30" dirty="0">
                <a:latin typeface="Microsoft Sans Serif"/>
                <a:cs typeface="Microsoft Sans Serif"/>
              </a:rPr>
              <a:t>i</a:t>
            </a:r>
            <a:r>
              <a:rPr sz="2000" spc="-40" dirty="0">
                <a:latin typeface="Microsoft Sans Serif"/>
                <a:cs typeface="Microsoft Sans Serif"/>
              </a:rPr>
              <a:t>ti</a:t>
            </a:r>
            <a:r>
              <a:rPr sz="2000" spc="-130" dirty="0">
                <a:latin typeface="Microsoft Sans Serif"/>
                <a:cs typeface="Microsoft Sans Serif"/>
              </a:rPr>
              <a:t>v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util</a:t>
            </a:r>
            <a:r>
              <a:rPr sz="2000" spc="-40" dirty="0">
                <a:latin typeface="Microsoft Sans Serif"/>
                <a:cs typeface="Microsoft Sans Serif"/>
              </a:rPr>
              <a:t>i</a:t>
            </a:r>
            <a:r>
              <a:rPr sz="2000" spc="-45" dirty="0">
                <a:latin typeface="Microsoft Sans Serif"/>
                <a:cs typeface="Microsoft Sans Serif"/>
              </a:rPr>
              <a:t>za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150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86055" marR="325755" indent="-137160">
              <a:lnSpc>
                <a:spcPct val="90000"/>
              </a:lnSpc>
              <a:spcBef>
                <a:spcPts val="570"/>
              </a:spcBef>
            </a:pPr>
            <a:r>
              <a:rPr sz="2000" spc="-42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41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Carregar </a:t>
            </a:r>
            <a:r>
              <a:rPr sz="2000" spc="-85" dirty="0">
                <a:latin typeface="Microsoft Sans Serif"/>
                <a:cs typeface="Microsoft Sans Serif"/>
              </a:rPr>
              <a:t>diferentes </a:t>
            </a:r>
            <a:r>
              <a:rPr sz="2000" spc="-160" dirty="0">
                <a:latin typeface="Microsoft Sans Serif"/>
                <a:cs typeface="Microsoft Sans Serif"/>
              </a:rPr>
              <a:t>imagens,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cortes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específicos </a:t>
            </a:r>
            <a:r>
              <a:rPr sz="2000" spc="-15" dirty="0">
                <a:latin typeface="Microsoft Sans Serif"/>
                <a:cs typeface="Microsoft Sans Serif"/>
              </a:rPr>
              <a:t>para </a:t>
            </a:r>
            <a:r>
              <a:rPr sz="2000" spc="-65" dirty="0">
                <a:latin typeface="Microsoft Sans Serif"/>
                <a:cs typeface="Microsoft Sans Serif"/>
              </a:rPr>
              <a:t>cada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resolução, </a:t>
            </a:r>
            <a:r>
              <a:rPr sz="2000" spc="-110" dirty="0">
                <a:latin typeface="Microsoft Sans Serif"/>
                <a:cs typeface="Microsoft Sans Serif"/>
              </a:rPr>
              <a:t>o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55" dirty="0">
                <a:latin typeface="Microsoft Sans Serif"/>
                <a:cs typeface="Microsoft Sans Serif"/>
              </a:rPr>
              <a:t>evita </a:t>
            </a:r>
            <a:r>
              <a:rPr sz="2000" spc="-40" dirty="0">
                <a:latin typeface="Microsoft Sans Serif"/>
                <a:cs typeface="Microsoft Sans Serif"/>
              </a:rPr>
              <a:t>perder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0" dirty="0">
                <a:latin typeface="Microsoft Sans Serif"/>
                <a:cs typeface="Microsoft Sans Serif"/>
              </a:rPr>
              <a:t>qualidade </a:t>
            </a:r>
            <a:r>
              <a:rPr sz="2000" spc="-11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o </a:t>
            </a:r>
            <a:r>
              <a:rPr sz="2000" spc="-95" dirty="0">
                <a:latin typeface="Microsoft Sans Serif"/>
                <a:cs typeface="Microsoft Sans Serif"/>
              </a:rPr>
              <a:t>ponto </a:t>
            </a:r>
            <a:r>
              <a:rPr sz="2000" spc="-35" dirty="0">
                <a:latin typeface="Microsoft Sans Serif"/>
                <a:cs typeface="Microsoft Sans Serif"/>
              </a:rPr>
              <a:t>ideal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exibição 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145" dirty="0">
                <a:latin typeface="Microsoft Sans Serif"/>
                <a:cs typeface="Microsoft Sans Serif"/>
              </a:rPr>
              <a:t>imagem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-21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diferentes </a:t>
            </a:r>
            <a:r>
              <a:rPr sz="2000" spc="-125" dirty="0">
                <a:latin typeface="Microsoft Sans Serif"/>
                <a:cs typeface="Microsoft Sans Serif"/>
              </a:rPr>
              <a:t>dispositivos </a:t>
            </a:r>
            <a:r>
              <a:rPr sz="2000" spc="-120" dirty="0">
                <a:latin typeface="Microsoft Sans Serif"/>
                <a:cs typeface="Microsoft Sans Serif"/>
              </a:rPr>
              <a:t>(o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60" dirty="0">
                <a:latin typeface="Microsoft Sans Serif"/>
                <a:cs typeface="Microsoft Sans Serif"/>
              </a:rPr>
              <a:t>pode 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inutilizar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140" dirty="0">
                <a:latin typeface="Microsoft Sans Serif"/>
                <a:cs typeface="Microsoft Sans Serif"/>
              </a:rPr>
              <a:t>imagem, </a:t>
            </a:r>
            <a:r>
              <a:rPr sz="2000" spc="-65" dirty="0">
                <a:latin typeface="Microsoft Sans Serif"/>
                <a:cs typeface="Microsoft Sans Serif"/>
              </a:rPr>
              <a:t>vide </a:t>
            </a:r>
            <a:r>
              <a:rPr sz="2000" spc="-160" dirty="0">
                <a:latin typeface="Microsoft Sans Serif"/>
                <a:cs typeface="Microsoft Sans Serif"/>
              </a:rPr>
              <a:t>posts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 </a:t>
            </a:r>
            <a:r>
              <a:rPr sz="2000" spc="-140" dirty="0">
                <a:latin typeface="Microsoft Sans Serif"/>
                <a:cs typeface="Microsoft Sans Serif"/>
              </a:rPr>
              <a:t>Facebook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imagens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excedem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tamanho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proposto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cortadas).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ts val="2280"/>
              </a:lnSpc>
              <a:spcBef>
                <a:spcPts val="360"/>
              </a:spcBef>
            </a:pPr>
            <a:r>
              <a:rPr sz="2000" spc="-42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5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Carregar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imagens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maior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resolução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dispositivos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mais</a:t>
            </a:r>
            <a:endParaRPr sz="2000">
              <a:latin typeface="Microsoft Sans Serif"/>
              <a:cs typeface="Microsoft Sans Serif"/>
            </a:endParaRPr>
          </a:p>
          <a:p>
            <a:pPr marL="186055">
              <a:lnSpc>
                <a:spcPts val="2280"/>
              </a:lnSpc>
            </a:pPr>
            <a:r>
              <a:rPr sz="2000" spc="-175" dirty="0">
                <a:latin typeface="Microsoft Sans Serif"/>
                <a:cs typeface="Microsoft Sans Serif"/>
              </a:rPr>
              <a:t>dens</a:t>
            </a:r>
            <a:r>
              <a:rPr sz="2000" spc="-35" dirty="0">
                <a:latin typeface="Microsoft Sans Serif"/>
                <a:cs typeface="Microsoft Sans Serif"/>
              </a:rPr>
              <a:t>idade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pi</a:t>
            </a:r>
            <a:r>
              <a:rPr sz="2000" spc="-40" dirty="0">
                <a:latin typeface="Microsoft Sans Serif"/>
                <a:cs typeface="Microsoft Sans Serif"/>
              </a:rPr>
              <a:t>x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l</a:t>
            </a:r>
            <a:r>
              <a:rPr sz="2000" spc="-370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5477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85" dirty="0"/>
              <a:t>P</a:t>
            </a:r>
            <a:r>
              <a:rPr spc="-670" dirty="0"/>
              <a:t>A</a:t>
            </a:r>
            <a:r>
              <a:rPr spc="-865" dirty="0"/>
              <a:t>R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130" dirty="0"/>
              <a:t>I</a:t>
            </a:r>
            <a:r>
              <a:rPr spc="-1050" dirty="0"/>
              <a:t>G</a:t>
            </a:r>
            <a:r>
              <a:rPr spc="-795" dirty="0"/>
              <a:t>M</a:t>
            </a:r>
            <a:r>
              <a:rPr spc="-760" dirty="0"/>
              <a:t>A</a:t>
            </a:r>
            <a:r>
              <a:rPr spc="-280" dirty="0"/>
              <a:t> 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610" dirty="0"/>
              <a:t>K</a:t>
            </a:r>
            <a:r>
              <a:rPr spc="-969" dirty="0"/>
              <a:t>T</a:t>
            </a:r>
            <a:r>
              <a:rPr spc="-1040" dirty="0"/>
              <a:t>O</a:t>
            </a:r>
            <a:r>
              <a:rPr spc="-844" dirty="0"/>
              <a:t>P</a:t>
            </a:r>
            <a:r>
              <a:rPr spc="-330" dirty="0"/>
              <a:t> </a:t>
            </a:r>
            <a:r>
              <a:rPr spc="-844" dirty="0"/>
              <a:t>X</a:t>
            </a:r>
            <a:r>
              <a:rPr spc="-330" dirty="0"/>
              <a:t> </a:t>
            </a:r>
            <a:r>
              <a:rPr spc="-795" dirty="0"/>
              <a:t>M</a:t>
            </a:r>
            <a:r>
              <a:rPr spc="-860" dirty="0"/>
              <a:t>O</a:t>
            </a:r>
            <a:r>
              <a:rPr spc="-795" dirty="0"/>
              <a:t>B</a:t>
            </a:r>
            <a:r>
              <a:rPr spc="-130" dirty="0"/>
              <a:t>I</a:t>
            </a:r>
            <a:r>
              <a:rPr spc="-710" dirty="0"/>
              <a:t>L</a:t>
            </a:r>
            <a:r>
              <a:rPr spc="-93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76" y="2493264"/>
            <a:ext cx="8308848" cy="321411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116" y="2273935"/>
            <a:ext cx="7106284" cy="39649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281305">
              <a:lnSpc>
                <a:spcPts val="2160"/>
              </a:lnSpc>
              <a:spcBef>
                <a:spcPts val="375"/>
              </a:spcBef>
            </a:pPr>
            <a:r>
              <a:rPr sz="2000" spc="-195" dirty="0">
                <a:latin typeface="Microsoft Sans Serif"/>
                <a:cs typeface="Microsoft Sans Serif"/>
              </a:rPr>
              <a:t>Como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15" dirty="0">
                <a:latin typeface="Microsoft Sans Serif"/>
                <a:cs typeface="Microsoft Sans Serif"/>
              </a:rPr>
              <a:t>tag </a:t>
            </a:r>
            <a:r>
              <a:rPr sz="2000" spc="-35" dirty="0">
                <a:latin typeface="Microsoft Sans Serif"/>
                <a:cs typeface="Microsoft Sans Serif"/>
              </a:rPr>
              <a:t>&lt;picture&gt; </a:t>
            </a:r>
            <a:r>
              <a:rPr sz="2000" spc="-145" dirty="0">
                <a:latin typeface="Microsoft Sans Serif"/>
                <a:cs typeface="Microsoft Sans Serif"/>
              </a:rPr>
              <a:t>funciona? </a:t>
            </a:r>
            <a:r>
              <a:rPr sz="2000" spc="-175" dirty="0">
                <a:latin typeface="Microsoft Sans Serif"/>
                <a:cs typeface="Microsoft Sans Serif"/>
              </a:rPr>
              <a:t>Os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90" dirty="0">
                <a:latin typeface="Microsoft Sans Serif"/>
                <a:cs typeface="Microsoft Sans Serif"/>
              </a:rPr>
              <a:t>passos</a:t>
            </a:r>
            <a:r>
              <a:rPr sz="2000" spc="-18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básicos </a:t>
            </a:r>
            <a:r>
              <a:rPr sz="2000" spc="-15" dirty="0">
                <a:latin typeface="Microsoft Sans Serif"/>
                <a:cs typeface="Microsoft Sans Serif"/>
              </a:rPr>
              <a:t>para </a:t>
            </a:r>
            <a:r>
              <a:rPr sz="2000" spc="-55" dirty="0">
                <a:latin typeface="Microsoft Sans Serif"/>
                <a:cs typeface="Microsoft Sans Serif"/>
              </a:rPr>
              <a:t>utilizar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&lt;picture&gt;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são: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1135"/>
              </a:spcBef>
              <a:buClr>
                <a:srgbClr val="57B6C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30" dirty="0">
                <a:latin typeface="Microsoft Sans Serif"/>
                <a:cs typeface="Microsoft Sans Serif"/>
              </a:rPr>
              <a:t>Abrir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fechar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&lt;picture&gt;&lt;/picture&gt;.</a:t>
            </a:r>
            <a:endParaRPr sz="2000">
              <a:latin typeface="Microsoft Sans Serif"/>
              <a:cs typeface="Microsoft Sans Serif"/>
            </a:endParaRPr>
          </a:p>
          <a:p>
            <a:pPr marL="469900" marR="5080" indent="-457834">
              <a:lnSpc>
                <a:spcPts val="2160"/>
              </a:lnSpc>
              <a:spcBef>
                <a:spcPts val="1435"/>
              </a:spcBef>
              <a:buClr>
                <a:srgbClr val="57B6C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25" dirty="0">
                <a:latin typeface="Microsoft Sans Serif"/>
                <a:cs typeface="Microsoft Sans Serif"/>
              </a:rPr>
              <a:t>Dentro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&lt;picture&gt;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crie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&lt;source&gt;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cada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arquivo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ima</a:t>
            </a:r>
            <a:r>
              <a:rPr sz="2000" spc="-140" dirty="0">
                <a:latin typeface="Microsoft Sans Serif"/>
                <a:cs typeface="Microsoft Sans Serif"/>
              </a:rPr>
              <a:t>g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aponta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150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69900" marR="375285" indent="-457834">
              <a:lnSpc>
                <a:spcPts val="2160"/>
              </a:lnSpc>
              <a:spcBef>
                <a:spcPts val="1395"/>
              </a:spcBef>
              <a:buClr>
                <a:srgbClr val="57B6C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10" dirty="0">
                <a:latin typeface="Microsoft Sans Serif"/>
                <a:cs typeface="Microsoft Sans Serif"/>
              </a:rPr>
              <a:t>Adicione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media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atribuir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Queries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base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na 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resolução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tela,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orientação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tela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densidade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pixels.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ts val="2280"/>
              </a:lnSpc>
              <a:spcBef>
                <a:spcPts val="1130"/>
              </a:spcBef>
              <a:buClr>
                <a:srgbClr val="57B6C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10" dirty="0">
                <a:latin typeface="Microsoft Sans Serif"/>
                <a:cs typeface="Microsoft Sans Serif"/>
              </a:rPr>
              <a:t>Adicione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srcset</a:t>
            </a:r>
            <a:r>
              <a:rPr sz="2000" spc="-15" dirty="0">
                <a:latin typeface="Microsoft Sans Serif"/>
                <a:cs typeface="Microsoft Sans Serif"/>
              </a:rPr>
              <a:t> para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atribuir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caminho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dos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múltiplos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r</a:t>
            </a:r>
            <a:r>
              <a:rPr sz="2000" spc="-120" dirty="0">
                <a:latin typeface="Microsoft Sans Serif"/>
                <a:cs typeface="Microsoft Sans Serif"/>
              </a:rPr>
              <a:t>q</a:t>
            </a:r>
            <a:r>
              <a:rPr sz="2000" spc="-130" dirty="0">
                <a:latin typeface="Microsoft Sans Serif"/>
                <a:cs typeface="Microsoft Sans Serif"/>
              </a:rPr>
              <a:t>u</a:t>
            </a:r>
            <a:r>
              <a:rPr sz="2000" spc="-50" dirty="0">
                <a:latin typeface="Microsoft Sans Serif"/>
                <a:cs typeface="Microsoft Sans Serif"/>
              </a:rPr>
              <a:t>i</a:t>
            </a:r>
            <a:r>
              <a:rPr sz="2000" spc="-130" dirty="0">
                <a:latin typeface="Microsoft Sans Serif"/>
                <a:cs typeface="Microsoft Sans Serif"/>
              </a:rPr>
              <a:t>v</a:t>
            </a:r>
            <a:r>
              <a:rPr sz="2000" spc="-225" dirty="0">
                <a:latin typeface="Microsoft Sans Serif"/>
                <a:cs typeface="Microsoft Sans Serif"/>
              </a:rPr>
              <a:t>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ima</a:t>
            </a:r>
            <a:r>
              <a:rPr sz="2000" spc="-140" dirty="0">
                <a:latin typeface="Microsoft Sans Serif"/>
                <a:cs typeface="Microsoft Sans Serif"/>
              </a:rPr>
              <a:t>g</a:t>
            </a:r>
            <a:r>
              <a:rPr sz="2000" spc="-185" dirty="0">
                <a:latin typeface="Microsoft Sans Serif"/>
                <a:cs typeface="Microsoft Sans Serif"/>
              </a:rPr>
              <a:t>em.</a:t>
            </a:r>
            <a:endParaRPr sz="2000">
              <a:latin typeface="Microsoft Sans Serif"/>
              <a:cs typeface="Microsoft Sans Serif"/>
            </a:endParaRPr>
          </a:p>
          <a:p>
            <a:pPr marL="469900" marR="179705" indent="-457834">
              <a:lnSpc>
                <a:spcPts val="2160"/>
              </a:lnSpc>
              <a:spcBef>
                <a:spcPts val="1440"/>
              </a:spcBef>
              <a:buClr>
                <a:srgbClr val="57B6C0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000" spc="-80" dirty="0">
                <a:latin typeface="Microsoft Sans Serif"/>
                <a:cs typeface="Microsoft Sans Serif"/>
              </a:rPr>
              <a:t>Utilize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fallback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&lt;img&gt;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para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navegadores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não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suportarem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recurso.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61860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exemplo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básico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checa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viewport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menor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768px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</a:t>
            </a:r>
            <a:r>
              <a:rPr sz="2000" spc="-3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95" dirty="0">
                <a:latin typeface="Microsoft Sans Serif"/>
                <a:cs typeface="Microsoft Sans Serif"/>
              </a:rPr>
              <a:t>então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carr</a:t>
            </a:r>
            <a:r>
              <a:rPr sz="2000" spc="-80" dirty="0">
                <a:latin typeface="Microsoft Sans Serif"/>
                <a:cs typeface="Microsoft Sans Serif"/>
              </a:rPr>
              <a:t>e</a:t>
            </a:r>
            <a:r>
              <a:rPr sz="2000" spc="-50" dirty="0">
                <a:latin typeface="Microsoft Sans Serif"/>
                <a:cs typeface="Microsoft Sans Serif"/>
              </a:rPr>
              <a:t>g</a:t>
            </a:r>
            <a:r>
              <a:rPr sz="2000" spc="-5" dirty="0">
                <a:latin typeface="Microsoft Sans Serif"/>
                <a:cs typeface="Microsoft Sans Serif"/>
              </a:rPr>
              <a:t>ar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u</a:t>
            </a:r>
            <a:r>
              <a:rPr sz="2000" spc="-350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ima</a:t>
            </a:r>
            <a:r>
              <a:rPr sz="2000" spc="-140" dirty="0">
                <a:latin typeface="Microsoft Sans Serif"/>
                <a:cs typeface="Microsoft Sans Serif"/>
              </a:rPr>
              <a:t>g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meno</a:t>
            </a:r>
            <a:r>
              <a:rPr sz="2000" spc="-90" dirty="0">
                <a:latin typeface="Microsoft Sans Serif"/>
                <a:cs typeface="Microsoft Sans Serif"/>
              </a:rPr>
              <a:t>r</a:t>
            </a:r>
            <a:r>
              <a:rPr sz="2000" spc="-12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672" y="3462909"/>
            <a:ext cx="6696075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&lt;picture&gt;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210"/>
              </a:spcBef>
            </a:pPr>
            <a:r>
              <a:rPr sz="1600" spc="-10" dirty="0">
                <a:latin typeface="Consolas"/>
                <a:cs typeface="Consolas"/>
              </a:rPr>
              <a:t>&lt;source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srcset="smaller.jpg"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media="(max-width:</a:t>
            </a:r>
            <a:r>
              <a:rPr sz="1600" spc="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768px)"&gt;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205"/>
              </a:spcBef>
            </a:pPr>
            <a:r>
              <a:rPr sz="1600" spc="-10" dirty="0">
                <a:latin typeface="Consolas"/>
                <a:cs typeface="Consolas"/>
              </a:rPr>
              <a:t>&lt;source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srcset="default.jpg"&gt;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210"/>
              </a:spcBef>
            </a:pPr>
            <a:r>
              <a:rPr sz="1600" spc="-10" dirty="0">
                <a:latin typeface="Consolas"/>
                <a:cs typeface="Consolas"/>
              </a:rPr>
              <a:t>&lt;img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srcset="default.jpg"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alt="My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default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image"&gt;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00" spc="-10" dirty="0">
                <a:latin typeface="Consolas"/>
                <a:cs typeface="Consolas"/>
              </a:rPr>
              <a:t>&lt;/picture&gt;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9643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100" dirty="0"/>
              <a:t>V</a:t>
            </a:r>
            <a:r>
              <a:rPr spc="-670" dirty="0"/>
              <a:t>A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54123"/>
            <a:ext cx="7023100" cy="431053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458470">
              <a:lnSpc>
                <a:spcPct val="70000"/>
              </a:lnSpc>
              <a:spcBef>
                <a:spcPts val="605"/>
              </a:spcBef>
            </a:pPr>
            <a:r>
              <a:rPr sz="2200" spc="-145" dirty="0">
                <a:latin typeface="Microsoft Sans Serif"/>
                <a:cs typeface="Microsoft Sans Serif"/>
              </a:rPr>
              <a:t>Podemos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também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utilizar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esquema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abaixo</a:t>
            </a:r>
            <a:r>
              <a:rPr sz="2200" spc="-10" dirty="0">
                <a:latin typeface="Microsoft Sans Serif"/>
                <a:cs typeface="Microsoft Sans Serif"/>
              </a:rPr>
              <a:t> para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configurar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que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determinada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imagem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seja </a:t>
            </a:r>
            <a:r>
              <a:rPr sz="2200" spc="-36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carregada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de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acordo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com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orientação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tela</a:t>
            </a:r>
            <a:r>
              <a:rPr sz="2200" spc="-5" dirty="0">
                <a:latin typeface="Microsoft Sans Serif"/>
                <a:cs typeface="Microsoft Sans Serif"/>
              </a:rPr>
              <a:t> e/ou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em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alguma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das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queries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declaradas.</a:t>
            </a:r>
            <a:endParaRPr sz="2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Microsoft Sans Serif"/>
              <a:cs typeface="Microsoft Sans Serif"/>
            </a:endParaRPr>
          </a:p>
          <a:p>
            <a:pPr marL="1968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&lt;picture&gt;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Consolas"/>
              <a:cs typeface="Consolas"/>
            </a:endParaRPr>
          </a:p>
          <a:p>
            <a:pPr marL="12700" marR="5080" indent="400685">
              <a:lnSpc>
                <a:spcPct val="70000"/>
              </a:lnSpc>
            </a:pPr>
            <a:r>
              <a:rPr sz="1400" dirty="0">
                <a:latin typeface="Consolas"/>
                <a:cs typeface="Consolas"/>
              </a:rPr>
              <a:t>&lt;source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srcset="smaller_landscape.jpg"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media="(max-width: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40em)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(orientation: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landscape)"&gt;</a:t>
            </a:r>
          </a:p>
          <a:p>
            <a:pPr marL="413384">
              <a:lnSpc>
                <a:spcPts val="1430"/>
              </a:lnSpc>
              <a:spcBef>
                <a:spcPts val="890"/>
              </a:spcBef>
            </a:pPr>
            <a:r>
              <a:rPr sz="1400" dirty="0">
                <a:latin typeface="Consolas"/>
                <a:cs typeface="Consolas"/>
              </a:rPr>
              <a:t>&lt;source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srcset="smaller_portrait.jpg"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media="(max-width: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40em)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</a:t>
            </a:r>
          </a:p>
          <a:p>
            <a:pPr marL="12700">
              <a:lnSpc>
                <a:spcPts val="1430"/>
              </a:lnSpc>
            </a:pPr>
            <a:r>
              <a:rPr sz="1400" dirty="0">
                <a:latin typeface="Consolas"/>
                <a:cs typeface="Consolas"/>
              </a:rPr>
              <a:t>(orientation: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portrait)"&gt;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 marL="12700" marR="5080" indent="400685">
              <a:lnSpc>
                <a:spcPct val="70000"/>
              </a:lnSpc>
            </a:pPr>
            <a:r>
              <a:rPr sz="1400" dirty="0">
                <a:latin typeface="Consolas"/>
                <a:cs typeface="Consolas"/>
              </a:rPr>
              <a:t>&lt;source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srcset="default_landscape.jpg"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media="(min-width: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40em)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(orientation: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landscape)"&gt;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 marL="12700" marR="103505" indent="400685">
              <a:lnSpc>
                <a:spcPct val="70000"/>
              </a:lnSpc>
            </a:pPr>
            <a:r>
              <a:rPr sz="1400" dirty="0">
                <a:latin typeface="Consolas"/>
                <a:cs typeface="Consolas"/>
              </a:rPr>
              <a:t>&lt;source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srcset="default_portrait.jpg"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media="(min-width: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40em)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(orientation: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portrait)"&gt;</a:t>
            </a:r>
          </a:p>
          <a:p>
            <a:pPr marL="413384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latin typeface="Consolas"/>
                <a:cs typeface="Consolas"/>
              </a:rPr>
              <a:t>&lt;img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srcset="default_landscape.jpg"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alt="My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default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image"&gt;</a:t>
            </a:r>
          </a:p>
          <a:p>
            <a:pPr marL="19685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Consolas"/>
                <a:cs typeface="Consolas"/>
              </a:rPr>
              <a:t>&lt;/picture&gt;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1200" y="2177097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3493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200" y="2286000"/>
            <a:ext cx="316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9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2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49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93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73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68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76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1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93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944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400" spc="-76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2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0" y="2499677"/>
            <a:ext cx="19964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70" dirty="0">
                <a:solidFill>
                  <a:srgbClr val="0D0D0D"/>
                </a:solidFill>
                <a:latin typeface="Microsoft Sans Serif"/>
                <a:cs typeface="Microsoft Sans Serif"/>
              </a:rPr>
              <a:t>P</a:t>
            </a:r>
            <a:r>
              <a:rPr sz="1600" spc="-360" dirty="0">
                <a:solidFill>
                  <a:srgbClr val="0D0D0D"/>
                </a:solidFill>
                <a:latin typeface="Microsoft Sans Serif"/>
                <a:cs typeface="Microsoft Sans Serif"/>
              </a:rPr>
              <a:t>R</a:t>
            </a:r>
            <a:r>
              <a:rPr sz="1600" spc="-15" dirty="0">
                <a:solidFill>
                  <a:srgbClr val="0D0D0D"/>
                </a:solidFill>
                <a:latin typeface="Microsoft Sans Serif"/>
                <a:cs typeface="Microsoft Sans Serif"/>
              </a:rPr>
              <a:t>OG</a:t>
            </a:r>
            <a:r>
              <a:rPr sz="1600" spc="-360" dirty="0">
                <a:solidFill>
                  <a:srgbClr val="0D0D0D"/>
                </a:solidFill>
                <a:latin typeface="Microsoft Sans Serif"/>
                <a:cs typeface="Microsoft Sans Serif"/>
              </a:rPr>
              <a:t>R</a:t>
            </a:r>
            <a:r>
              <a:rPr sz="1600" spc="-125" dirty="0">
                <a:solidFill>
                  <a:srgbClr val="0D0D0D"/>
                </a:solidFill>
                <a:latin typeface="Microsoft Sans Serif"/>
                <a:cs typeface="Microsoft Sans Serif"/>
              </a:rPr>
              <a:t>AMA</a:t>
            </a:r>
            <a:r>
              <a:rPr sz="1600" spc="-135" dirty="0">
                <a:solidFill>
                  <a:srgbClr val="0D0D0D"/>
                </a:solidFill>
                <a:latin typeface="Microsoft Sans Serif"/>
                <a:cs typeface="Microsoft Sans Serif"/>
              </a:rPr>
              <a:t>Ç</a:t>
            </a:r>
            <a:r>
              <a:rPr sz="1600" spc="-60" dirty="0">
                <a:solidFill>
                  <a:srgbClr val="0D0D0D"/>
                </a:solidFill>
                <a:latin typeface="Microsoft Sans Serif"/>
                <a:cs typeface="Microsoft Sans Serif"/>
              </a:rPr>
              <a:t>ÃO</a:t>
            </a:r>
            <a:r>
              <a:rPr sz="1600" spc="15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600" spc="-185" dirty="0">
                <a:solidFill>
                  <a:srgbClr val="0D0D0D"/>
                </a:solidFill>
                <a:latin typeface="Microsoft Sans Serif"/>
                <a:cs typeface="Microsoft Sans Serif"/>
              </a:rPr>
              <a:t>WEB</a:t>
            </a:r>
            <a:r>
              <a:rPr sz="1600" spc="20" dirty="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0D0D0D"/>
                </a:solidFill>
                <a:latin typeface="Microsoft Sans Serif"/>
                <a:cs typeface="Microsoft Sans Serif"/>
              </a:rPr>
              <a:t>I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888872"/>
            <a:ext cx="2981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10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76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3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77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93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3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10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7805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g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spc="-10" dirty="0">
                <a:latin typeface="Microsoft Sans Serif"/>
                <a:cs typeface="Microsoft Sans Serif"/>
              </a:rPr>
              <a:t>d </a:t>
            </a:r>
            <a:r>
              <a:rPr sz="2000" spc="-55" dirty="0">
                <a:latin typeface="Microsoft Sans Serif"/>
                <a:cs typeface="Microsoft Sans Serif"/>
              </a:rPr>
              <a:t>ajuda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150" dirty="0">
                <a:latin typeface="Microsoft Sans Serif"/>
                <a:cs typeface="Microsoft Sans Serif"/>
              </a:rPr>
              <a:t>ocê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alc</a:t>
            </a:r>
            <a:r>
              <a:rPr sz="2000" spc="-90" dirty="0">
                <a:latin typeface="Microsoft Sans Serif"/>
                <a:cs typeface="Microsoft Sans Serif"/>
              </a:rPr>
              <a:t>a</a:t>
            </a:r>
            <a:r>
              <a:rPr sz="2000" spc="-155" dirty="0">
                <a:latin typeface="Microsoft Sans Serif"/>
                <a:cs typeface="Microsoft Sans Serif"/>
              </a:rPr>
              <a:t>nç</a:t>
            </a:r>
            <a:r>
              <a:rPr sz="2000" spc="-175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r </a:t>
            </a:r>
            <a:r>
              <a:rPr sz="2000" spc="-20" dirty="0">
                <a:latin typeface="Microsoft Sans Serif"/>
                <a:cs typeface="Microsoft Sans Serif"/>
              </a:rPr>
              <a:t>al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spc="-180" dirty="0">
                <a:latin typeface="Microsoft Sans Serif"/>
                <a:cs typeface="Microsoft Sans Serif"/>
              </a:rPr>
              <a:t>nha</a:t>
            </a:r>
            <a:r>
              <a:rPr sz="2000" spc="-280" dirty="0">
                <a:latin typeface="Microsoft Sans Serif"/>
                <a:cs typeface="Microsoft Sans Serif"/>
              </a:rPr>
              <a:t>m</a:t>
            </a:r>
            <a:r>
              <a:rPr sz="2000" spc="-120" dirty="0">
                <a:latin typeface="Microsoft Sans Serif"/>
                <a:cs typeface="Microsoft Sans Serif"/>
              </a:rPr>
              <a:t>ento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cons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135" dirty="0">
                <a:latin typeface="Microsoft Sans Serif"/>
                <a:cs typeface="Microsoft Sans Serif"/>
              </a:rPr>
              <a:t>st</a:t>
            </a:r>
            <a:r>
              <a:rPr sz="2000" spc="-185" dirty="0">
                <a:latin typeface="Microsoft Sans Serif"/>
                <a:cs typeface="Microsoft Sans Serif"/>
              </a:rPr>
              <a:t>ê</a:t>
            </a:r>
            <a:r>
              <a:rPr sz="2000" spc="-125" dirty="0">
                <a:latin typeface="Microsoft Sans Serif"/>
                <a:cs typeface="Microsoft Sans Serif"/>
              </a:rPr>
              <a:t>ncia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spc="-130" dirty="0">
                <a:latin typeface="Microsoft Sans Serif"/>
                <a:cs typeface="Microsoft Sans Serif"/>
              </a:rPr>
              <a:t>icazes 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pouco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04" dirty="0">
                <a:latin typeface="Microsoft Sans Serif"/>
                <a:cs typeface="Microsoft Sans Serif"/>
              </a:rPr>
              <a:t>s</a:t>
            </a:r>
            <a:r>
              <a:rPr sz="2000" spc="75" dirty="0">
                <a:latin typeface="Microsoft Sans Serif"/>
                <a:cs typeface="Microsoft Sans Serif"/>
              </a:rPr>
              <a:t>f</a:t>
            </a:r>
            <a:r>
              <a:rPr sz="2000" spc="-110" dirty="0">
                <a:latin typeface="Microsoft Sans Serif"/>
                <a:cs typeface="Microsoft Sans Serif"/>
              </a:rPr>
              <a:t>orç</a:t>
            </a:r>
            <a:r>
              <a:rPr sz="2000" spc="-180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570" y="3212590"/>
            <a:ext cx="5400321" cy="34436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888872"/>
            <a:ext cx="2981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6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4400" spc="-10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76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3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77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93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3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10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2275458"/>
            <a:ext cx="7826375" cy="8782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345"/>
              </a:spcBef>
            </a:pPr>
            <a:r>
              <a:rPr sz="2000" spc="-10" dirty="0">
                <a:latin typeface="Microsoft Sans Serif"/>
                <a:cs typeface="Microsoft Sans Serif"/>
              </a:rPr>
              <a:t>Grid </a:t>
            </a:r>
            <a:r>
              <a:rPr sz="2000" spc="-114" dirty="0">
                <a:latin typeface="Microsoft Sans Serif"/>
                <a:cs typeface="Microsoft Sans Serif"/>
              </a:rPr>
              <a:t>é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malha</a:t>
            </a:r>
            <a:r>
              <a:rPr sz="2000" spc="-120" dirty="0">
                <a:latin typeface="Microsoft Sans Serif"/>
                <a:cs typeface="Microsoft Sans Serif"/>
              </a:rPr>
              <a:t> que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divide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40" dirty="0">
                <a:latin typeface="Microsoft Sans Serif"/>
                <a:cs typeface="Microsoft Sans Serif"/>
              </a:rPr>
              <a:t>tela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-21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partes </a:t>
            </a:r>
            <a:r>
              <a:rPr sz="2000" spc="-100" dirty="0">
                <a:latin typeface="Microsoft Sans Serif"/>
                <a:cs typeface="Microsoft Sans Serif"/>
              </a:rPr>
              <a:t>proporcionais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possibilita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distribuição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conteúdo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forma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uniforme,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proporcionando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equilíbrio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visual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estrutural.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651" y="2924555"/>
            <a:ext cx="5251704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4403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T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795" dirty="0"/>
              <a:t>M</a:t>
            </a:r>
            <a:r>
              <a:rPr spc="-130" dirty="0"/>
              <a:t>I</a:t>
            </a:r>
            <a:r>
              <a:rPr spc="-885" dirty="0"/>
              <a:t>N</a:t>
            </a:r>
            <a:r>
              <a:rPr spc="-860" dirty="0"/>
              <a:t>O</a:t>
            </a:r>
            <a:r>
              <a:rPr spc="-890" dirty="0"/>
              <a:t>L</a:t>
            </a:r>
            <a:r>
              <a:rPr spc="-860" dirty="0"/>
              <a:t>O</a:t>
            </a:r>
            <a:r>
              <a:rPr spc="-1050" dirty="0"/>
              <a:t>G</a:t>
            </a:r>
            <a:r>
              <a:rPr spc="-130" dirty="0"/>
              <a:t>I</a:t>
            </a:r>
            <a:r>
              <a:rPr spc="-670" dirty="0"/>
              <a:t>A</a:t>
            </a:r>
            <a:r>
              <a:rPr spc="-790" dirty="0"/>
              <a:t>:</a:t>
            </a:r>
            <a:r>
              <a:rPr spc="-300" dirty="0"/>
              <a:t> </a:t>
            </a: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93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80030"/>
            <a:ext cx="1604010" cy="344042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spc="-415" dirty="0">
                <a:latin typeface="Microsoft Sans Serif"/>
                <a:cs typeface="Microsoft Sans Serif"/>
              </a:rPr>
              <a:t>É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blo</a:t>
            </a:r>
            <a:r>
              <a:rPr sz="1800" spc="-90" dirty="0">
                <a:latin typeface="Microsoft Sans Serif"/>
                <a:cs typeface="Microsoft Sans Serif"/>
              </a:rPr>
              <a:t>c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básico 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85" dirty="0">
                <a:latin typeface="Microsoft Sans Serif"/>
                <a:cs typeface="Microsoft Sans Serif"/>
              </a:rPr>
              <a:t>cons</a:t>
            </a:r>
            <a:r>
              <a:rPr sz="1800" spc="-95" dirty="0">
                <a:latin typeface="Microsoft Sans Serif"/>
                <a:cs typeface="Microsoft Sans Serif"/>
              </a:rPr>
              <a:t>t</a:t>
            </a:r>
            <a:r>
              <a:rPr sz="1800" spc="30" dirty="0">
                <a:latin typeface="Microsoft Sans Serif"/>
                <a:cs typeface="Microsoft Sans Serif"/>
              </a:rPr>
              <a:t>r</a:t>
            </a:r>
            <a:r>
              <a:rPr sz="1800" spc="-225" dirty="0">
                <a:latin typeface="Microsoft Sans Serif"/>
                <a:cs typeface="Microsoft Sans Serif"/>
              </a:rPr>
              <a:t>u</a:t>
            </a:r>
            <a:r>
              <a:rPr sz="1800" spc="-195" dirty="0">
                <a:latin typeface="Microsoft Sans Serif"/>
                <a:cs typeface="Microsoft Sans Serif"/>
              </a:rPr>
              <a:t>ç</a:t>
            </a:r>
            <a:r>
              <a:rPr sz="1800" spc="-55" dirty="0">
                <a:latin typeface="Microsoft Sans Serif"/>
                <a:cs typeface="Microsoft Sans Serif"/>
              </a:rPr>
              <a:t>ão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do  </a:t>
            </a:r>
            <a:r>
              <a:rPr sz="1800" spc="-30" dirty="0">
                <a:latin typeface="Microsoft Sans Serif"/>
                <a:cs typeface="Microsoft Sans Serif"/>
              </a:rPr>
              <a:t>grid.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Várias 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u</a:t>
            </a:r>
            <a:r>
              <a:rPr sz="1800" spc="-210" dirty="0">
                <a:latin typeface="Microsoft Sans Serif"/>
                <a:cs typeface="Microsoft Sans Serif"/>
              </a:rPr>
              <a:t>n</a:t>
            </a:r>
            <a:r>
              <a:rPr sz="1800" spc="-15" dirty="0">
                <a:latin typeface="Microsoft Sans Serif"/>
                <a:cs typeface="Microsoft Sans Serif"/>
              </a:rPr>
              <a:t>id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-140" dirty="0">
                <a:latin typeface="Microsoft Sans Serif"/>
                <a:cs typeface="Microsoft Sans Serif"/>
              </a:rPr>
              <a:t>des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</a:t>
            </a:r>
            <a:r>
              <a:rPr sz="1800" spc="-65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r</a:t>
            </a:r>
            <a:r>
              <a:rPr sz="1800" spc="-155" dirty="0">
                <a:latin typeface="Microsoft Sans Serif"/>
                <a:cs typeface="Microsoft Sans Serif"/>
              </a:rPr>
              <a:t>mam  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grid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geral.</a:t>
            </a:r>
            <a:endParaRPr sz="1800">
              <a:latin typeface="Microsoft Sans Serif"/>
              <a:cs typeface="Microsoft Sans Serif"/>
            </a:endParaRPr>
          </a:p>
          <a:p>
            <a:pPr marL="12700" marR="93980">
              <a:lnSpc>
                <a:spcPct val="90000"/>
              </a:lnSpc>
              <a:spcBef>
                <a:spcPts val="1390"/>
              </a:spcBef>
            </a:pPr>
            <a:r>
              <a:rPr sz="1800" spc="-105" dirty="0">
                <a:latin typeface="Microsoft Sans Serif"/>
                <a:cs typeface="Microsoft Sans Serif"/>
              </a:rPr>
              <a:t>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e</a:t>
            </a:r>
            <a:r>
              <a:rPr sz="1800" spc="-40" dirty="0">
                <a:latin typeface="Microsoft Sans Serif"/>
                <a:cs typeface="Microsoft Sans Serif"/>
              </a:rPr>
              <a:t>x</a:t>
            </a:r>
            <a:r>
              <a:rPr sz="1800" spc="-105" dirty="0">
                <a:latin typeface="Microsoft Sans Serif"/>
                <a:cs typeface="Microsoft Sans Serif"/>
              </a:rPr>
              <a:t>emplo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ao  </a:t>
            </a:r>
            <a:r>
              <a:rPr sz="1800" spc="-60" dirty="0">
                <a:latin typeface="Microsoft Sans Serif"/>
                <a:cs typeface="Microsoft Sans Serif"/>
              </a:rPr>
              <a:t>lado,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35" dirty="0">
                <a:latin typeface="Microsoft Sans Serif"/>
                <a:cs typeface="Microsoft Sans Serif"/>
              </a:rPr>
              <a:t>BBC, </a:t>
            </a:r>
            <a:r>
              <a:rPr sz="1800" spc="-229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podemos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v</a:t>
            </a:r>
            <a:r>
              <a:rPr sz="1800" spc="-55" dirty="0">
                <a:latin typeface="Microsoft Sans Serif"/>
                <a:cs typeface="Microsoft Sans Serif"/>
              </a:rPr>
              <a:t>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80" dirty="0">
                <a:latin typeface="Microsoft Sans Serif"/>
                <a:cs typeface="Microsoft Sans Serif"/>
              </a:rPr>
              <a:t>um  </a:t>
            </a:r>
            <a:r>
              <a:rPr sz="1800" spc="-10" dirty="0">
                <a:latin typeface="Microsoft Sans Serif"/>
                <a:cs typeface="Microsoft Sans Serif"/>
              </a:rPr>
              <a:t>grid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doze 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u</a:t>
            </a:r>
            <a:r>
              <a:rPr sz="1800" spc="-210" dirty="0">
                <a:latin typeface="Microsoft Sans Serif"/>
                <a:cs typeface="Microsoft Sans Serif"/>
              </a:rPr>
              <a:t>n</a:t>
            </a:r>
            <a:r>
              <a:rPr sz="1800" spc="-15" dirty="0">
                <a:latin typeface="Microsoft Sans Serif"/>
                <a:cs typeface="Microsoft Sans Serif"/>
              </a:rPr>
              <a:t>id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-145" dirty="0">
                <a:latin typeface="Microsoft Sans Serif"/>
                <a:cs typeface="Microsoft Sans Serif"/>
              </a:rPr>
              <a:t>de</a:t>
            </a:r>
            <a:r>
              <a:rPr sz="1800" spc="-140" dirty="0">
                <a:latin typeface="Microsoft Sans Serif"/>
                <a:cs typeface="Microsoft Sans Serif"/>
              </a:rPr>
              <a:t>s</a:t>
            </a:r>
            <a:r>
              <a:rPr sz="1800" spc="-110" dirty="0">
                <a:latin typeface="Microsoft Sans Serif"/>
                <a:cs typeface="Microsoft Sans Serif"/>
              </a:rPr>
              <a:t>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C</a:t>
            </a:r>
            <a:r>
              <a:rPr sz="1800" spc="-95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da  </a:t>
            </a:r>
            <a:r>
              <a:rPr sz="1800" spc="10" dirty="0">
                <a:latin typeface="Microsoft Sans Serif"/>
                <a:cs typeface="Microsoft Sans Serif"/>
              </a:rPr>
              <a:t>faixa </a:t>
            </a:r>
            <a:r>
              <a:rPr sz="1800" spc="-50" dirty="0">
                <a:latin typeface="Microsoft Sans Serif"/>
                <a:cs typeface="Microsoft Sans Serif"/>
              </a:rPr>
              <a:t>roxa 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representa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uma  </a:t>
            </a:r>
            <a:r>
              <a:rPr sz="1800" spc="-90" dirty="0">
                <a:latin typeface="Microsoft Sans Serif"/>
                <a:cs typeface="Microsoft Sans Serif"/>
              </a:rPr>
              <a:t>unidade.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376" y="1917192"/>
            <a:ext cx="6333744" cy="45034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4253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T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795" dirty="0"/>
              <a:t>M</a:t>
            </a:r>
            <a:r>
              <a:rPr spc="-130" dirty="0"/>
              <a:t>I</a:t>
            </a:r>
            <a:r>
              <a:rPr spc="-885" dirty="0"/>
              <a:t>N</a:t>
            </a:r>
            <a:r>
              <a:rPr spc="-860" dirty="0"/>
              <a:t>O</a:t>
            </a:r>
            <a:r>
              <a:rPr spc="-890" dirty="0"/>
              <a:t>L</a:t>
            </a:r>
            <a:r>
              <a:rPr spc="-860" dirty="0"/>
              <a:t>O</a:t>
            </a:r>
            <a:r>
              <a:rPr spc="-1050" dirty="0"/>
              <a:t>G</a:t>
            </a:r>
            <a:r>
              <a:rPr spc="-130" dirty="0"/>
              <a:t>I</a:t>
            </a:r>
            <a:r>
              <a:rPr spc="-670" dirty="0"/>
              <a:t>A</a:t>
            </a:r>
            <a:r>
              <a:rPr spc="-790" dirty="0"/>
              <a:t>:</a:t>
            </a:r>
            <a:r>
              <a:rPr spc="-300" dirty="0"/>
              <a:t> </a:t>
            </a:r>
            <a:r>
              <a:rPr spc="-935" dirty="0"/>
              <a:t>C</a:t>
            </a:r>
            <a:r>
              <a:rPr spc="-860" dirty="0"/>
              <a:t>O</a:t>
            </a:r>
            <a:r>
              <a:rPr spc="-890" dirty="0"/>
              <a:t>L</a:t>
            </a:r>
            <a:r>
              <a:rPr spc="-930" dirty="0"/>
              <a:t>U</a:t>
            </a:r>
            <a:r>
              <a:rPr spc="-919" dirty="0"/>
              <a:t>N</a:t>
            </a:r>
            <a:r>
              <a:rPr spc="-76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7525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os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blocos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formados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mais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unidades.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colunas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“sustentam”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conteúdo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página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3" y="2997707"/>
            <a:ext cx="5742432" cy="3631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888872"/>
            <a:ext cx="5528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89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10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90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r>
              <a:rPr sz="4400" spc="-3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93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75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4400" spc="-95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3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700" dirty="0">
                <a:solidFill>
                  <a:srgbClr val="0D0D0D"/>
                </a:solidFill>
                <a:latin typeface="Trebuchet MS"/>
                <a:cs typeface="Trebuchet MS"/>
              </a:rPr>
              <a:t>(</a:t>
            </a:r>
            <a:r>
              <a:rPr sz="4400" spc="-71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95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90" dirty="0">
                <a:solidFill>
                  <a:srgbClr val="0D0D0D"/>
                </a:solidFill>
                <a:latin typeface="Trebuchet MS"/>
                <a:cs typeface="Trebuchet MS"/>
              </a:rPr>
              <a:t>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81926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spc="-14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os</a:t>
            </a:r>
            <a:r>
              <a:rPr sz="2000" spc="-2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divisores </a:t>
            </a:r>
            <a:r>
              <a:rPr sz="2000" spc="-114" dirty="0">
                <a:latin typeface="Microsoft Sans Serif"/>
                <a:cs typeface="Microsoft Sans Serif"/>
              </a:rPr>
              <a:t>horizontais </a:t>
            </a:r>
            <a:r>
              <a:rPr sz="2000" spc="-10" dirty="0">
                <a:latin typeface="Microsoft Sans Serif"/>
                <a:cs typeface="Microsoft Sans Serif"/>
              </a:rPr>
              <a:t>da </a:t>
            </a:r>
            <a:r>
              <a:rPr sz="2000" spc="-60" dirty="0">
                <a:latin typeface="Microsoft Sans Serif"/>
                <a:cs typeface="Microsoft Sans Serif"/>
              </a:rPr>
              <a:t>página. </a:t>
            </a:r>
            <a:r>
              <a:rPr sz="2000" spc="-229" dirty="0">
                <a:latin typeface="Microsoft Sans Serif"/>
                <a:cs typeface="Microsoft Sans Serif"/>
              </a:rPr>
              <a:t>As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colunas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devem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existir 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dent</a:t>
            </a:r>
            <a:r>
              <a:rPr sz="2000" spc="-90" dirty="0">
                <a:latin typeface="Microsoft Sans Serif"/>
                <a:cs typeface="Microsoft Sans Serif"/>
              </a:rPr>
              <a:t>r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u</a:t>
            </a:r>
            <a:r>
              <a:rPr sz="2000" spc="-350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150" dirty="0">
                <a:latin typeface="Microsoft Sans Serif"/>
                <a:cs typeface="Microsoft Sans Serif"/>
              </a:rPr>
              <a:t>nha.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pre</a:t>
            </a:r>
            <a:r>
              <a:rPr sz="2000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spc="-114" dirty="0">
                <a:latin typeface="Microsoft Sans Serif"/>
                <a:cs typeface="Microsoft Sans Serif"/>
              </a:rPr>
              <a:t>ênci</a:t>
            </a:r>
            <a:r>
              <a:rPr sz="2000" spc="-150" dirty="0">
                <a:latin typeface="Microsoft Sans Serif"/>
                <a:cs typeface="Microsoft Sans Serif"/>
              </a:rPr>
              <a:t>a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co</a:t>
            </a:r>
            <a:r>
              <a:rPr sz="2000" spc="-60" dirty="0">
                <a:latin typeface="Microsoft Sans Serif"/>
                <a:cs typeface="Microsoft Sans Serif"/>
              </a:rPr>
              <a:t>l</a:t>
            </a:r>
            <a:r>
              <a:rPr sz="2000" spc="-204" dirty="0">
                <a:latin typeface="Microsoft Sans Serif"/>
                <a:cs typeface="Microsoft Sans Serif"/>
              </a:rPr>
              <a:t>unas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dent</a:t>
            </a:r>
            <a:r>
              <a:rPr sz="2000" spc="-90" dirty="0">
                <a:latin typeface="Microsoft Sans Serif"/>
                <a:cs typeface="Microsoft Sans Serif"/>
              </a:rPr>
              <a:t>r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ca</a:t>
            </a:r>
            <a:r>
              <a:rPr sz="2000" spc="-260" dirty="0">
                <a:latin typeface="Microsoft Sans Serif"/>
                <a:cs typeface="Microsoft Sans Serif"/>
              </a:rPr>
              <a:t>m</a:t>
            </a:r>
            <a:r>
              <a:rPr sz="2000" spc="-120" dirty="0">
                <a:latin typeface="Microsoft Sans Serif"/>
                <a:cs typeface="Microsoft Sans Serif"/>
              </a:rPr>
              <a:t>pos  </a:t>
            </a:r>
            <a:r>
              <a:rPr sz="2000" spc="-85" dirty="0">
                <a:latin typeface="Microsoft Sans Serif"/>
                <a:cs typeface="Microsoft Sans Serif"/>
              </a:rPr>
              <a:t>de</a:t>
            </a:r>
            <a:r>
              <a:rPr sz="2000" spc="-110" dirty="0">
                <a:latin typeface="Microsoft Sans Serif"/>
                <a:cs typeface="Microsoft Sans Serif"/>
              </a:rPr>
              <a:t>v</a:t>
            </a:r>
            <a:r>
              <a:rPr sz="2000" spc="-70" dirty="0">
                <a:latin typeface="Microsoft Sans Serif"/>
                <a:cs typeface="Microsoft Sans Serif"/>
              </a:rPr>
              <a:t>e</a:t>
            </a:r>
            <a:r>
              <a:rPr sz="2000" spc="-40" dirty="0">
                <a:latin typeface="Microsoft Sans Serif"/>
                <a:cs typeface="Microsoft Sans Serif"/>
              </a:rPr>
              <a:t>r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35" dirty="0">
                <a:latin typeface="Microsoft Sans Serif"/>
                <a:cs typeface="Microsoft Sans Serif"/>
              </a:rPr>
              <a:t>a</a:t>
            </a:r>
            <a:r>
              <a:rPr sz="2000" spc="-330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ter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mesma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altu</a:t>
            </a:r>
            <a:r>
              <a:rPr sz="2000" spc="-75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a.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844" y="3285744"/>
            <a:ext cx="5544311" cy="33893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888872"/>
            <a:ext cx="5634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89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10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90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r>
              <a:rPr sz="4400" spc="-3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77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725" dirty="0">
                <a:solidFill>
                  <a:srgbClr val="0D0D0D"/>
                </a:solidFill>
                <a:latin typeface="Trebuchet MS"/>
                <a:cs typeface="Trebuchet MS"/>
              </a:rPr>
              <a:t>Z</a:t>
            </a:r>
            <a:r>
              <a:rPr sz="4400" spc="-93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3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93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95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7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6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696722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45" dirty="0">
                <a:latin typeface="Microsoft Sans Serif"/>
                <a:cs typeface="Microsoft Sans Serif"/>
              </a:rPr>
              <a:t>Doze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unidades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mais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fáceis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dividir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duas,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três,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quatro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seis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colunas.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2924555"/>
            <a:ext cx="5173980" cy="3782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032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5" dirty="0"/>
              <a:t>D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050" dirty="0"/>
              <a:t>G</a:t>
            </a:r>
            <a:r>
              <a:rPr spc="-975" dirty="0"/>
              <a:t>N</a:t>
            </a:r>
            <a:r>
              <a:rPr spc="-315" dirty="0"/>
              <a:t> 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1040" dirty="0"/>
              <a:t>T</a:t>
            </a:r>
            <a:r>
              <a:rPr spc="-670" dirty="0"/>
              <a:t>Á</a:t>
            </a:r>
            <a:r>
              <a:rPr spc="-1040" dirty="0"/>
              <a:t>T</a:t>
            </a:r>
            <a:r>
              <a:rPr spc="-130" dirty="0"/>
              <a:t>I</a:t>
            </a:r>
            <a:r>
              <a:rPr spc="-935" dirty="0"/>
              <a:t>C</a:t>
            </a:r>
            <a:r>
              <a:rPr spc="-9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116" y="2127196"/>
            <a:ext cx="4742180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1260"/>
              </a:spcBef>
              <a:buClr>
                <a:srgbClr val="57B6C0"/>
              </a:buClr>
              <a:buSzPct val="95000"/>
              <a:buFont typeface="Arial MT"/>
              <a:buChar char="•"/>
              <a:tabLst>
                <a:tab pos="104775" algn="l"/>
              </a:tabLst>
            </a:pPr>
            <a:r>
              <a:rPr sz="2000" spc="-150" dirty="0">
                <a:latin typeface="Microsoft Sans Serif"/>
                <a:cs typeface="Microsoft Sans Serif"/>
              </a:rPr>
              <a:t>Fica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ót</a:t>
            </a:r>
            <a:r>
              <a:rPr sz="2000" spc="-25" dirty="0">
                <a:latin typeface="Microsoft Sans Serif"/>
                <a:cs typeface="Microsoft Sans Serif"/>
              </a:rPr>
              <a:t>i</a:t>
            </a:r>
            <a:r>
              <a:rPr sz="2000" spc="-220" dirty="0">
                <a:latin typeface="Microsoft Sans Serif"/>
                <a:cs typeface="Microsoft Sans Serif"/>
              </a:rPr>
              <a:t>mo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de</a:t>
            </a:r>
            <a:r>
              <a:rPr sz="2000" spc="-135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ktop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mesmo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not</a:t>
            </a:r>
            <a:r>
              <a:rPr sz="2000" spc="-165" dirty="0">
                <a:latin typeface="Microsoft Sans Serif"/>
                <a:cs typeface="Microsoft Sans Serif"/>
              </a:rPr>
              <a:t>e</a:t>
            </a:r>
            <a:r>
              <a:rPr sz="2000" spc="-80" dirty="0">
                <a:latin typeface="Microsoft Sans Serif"/>
                <a:cs typeface="Microsoft Sans Serif"/>
              </a:rPr>
              <a:t>bo</a:t>
            </a:r>
            <a:r>
              <a:rPr sz="2000" spc="-75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k.</a:t>
            </a:r>
            <a:endParaRPr sz="2000" dirty="0">
              <a:latin typeface="Microsoft Sans Serif"/>
              <a:cs typeface="Microsoft Sans Serif"/>
            </a:endParaRPr>
          </a:p>
          <a:p>
            <a:pPr marL="104139" indent="-92075">
              <a:lnSpc>
                <a:spcPct val="100000"/>
              </a:lnSpc>
              <a:spcBef>
                <a:spcPts val="1160"/>
              </a:spcBef>
              <a:buClr>
                <a:srgbClr val="57B6C0"/>
              </a:buClr>
              <a:buSzPct val="95000"/>
              <a:buFont typeface="Arial MT"/>
              <a:buChar char="•"/>
              <a:tabLst>
                <a:tab pos="104775" algn="l"/>
              </a:tabLst>
            </a:pPr>
            <a:r>
              <a:rPr sz="2000" spc="-120" dirty="0">
                <a:latin typeface="Microsoft Sans Serif"/>
                <a:cs typeface="Microsoft Sans Serif"/>
              </a:rPr>
              <a:t>N</a:t>
            </a:r>
            <a:r>
              <a:rPr sz="2000" spc="-110" dirty="0">
                <a:latin typeface="Microsoft Sans Serif"/>
                <a:cs typeface="Microsoft Sans Serif"/>
              </a:rPr>
              <a:t>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ce</a:t>
            </a:r>
            <a:r>
              <a:rPr sz="2000" spc="-60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ular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preci</a:t>
            </a:r>
            <a:r>
              <a:rPr sz="2000" spc="-1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75" dirty="0" smtClean="0">
                <a:latin typeface="Microsoft Sans Serif"/>
                <a:cs typeface="Microsoft Sans Serif"/>
              </a:rPr>
              <a:t>Z</a:t>
            </a:r>
            <a:r>
              <a:rPr sz="2000" spc="-155" dirty="0" smtClean="0">
                <a:latin typeface="Microsoft Sans Serif"/>
                <a:cs typeface="Microsoft Sans Serif"/>
              </a:rPr>
              <a:t>o</a:t>
            </a:r>
            <a:r>
              <a:rPr sz="2000" spc="-220" dirty="0" smtClean="0">
                <a:latin typeface="Microsoft Sans Serif"/>
                <a:cs typeface="Microsoft Sans Serif"/>
              </a:rPr>
              <a:t>om</a:t>
            </a:r>
            <a:r>
              <a:rPr lang="pt-BR" sz="2000" spc="-10" dirty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3" y="3159251"/>
            <a:ext cx="5039868" cy="33787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888872"/>
            <a:ext cx="5634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86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4400" spc="-79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890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1050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90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r>
              <a:rPr sz="4400" spc="-3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77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86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4400" spc="-725" dirty="0">
                <a:solidFill>
                  <a:srgbClr val="0D0D0D"/>
                </a:solidFill>
                <a:latin typeface="Trebuchet MS"/>
                <a:cs typeface="Trebuchet MS"/>
              </a:rPr>
              <a:t>Z</a:t>
            </a:r>
            <a:r>
              <a:rPr sz="4400" spc="-93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3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4400" spc="-93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4400" spc="-88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4400" spc="-13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4400" spc="-95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67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4400" spc="-77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4400" spc="-84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4400" spc="-69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7004684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0" dirty="0">
                <a:latin typeface="Microsoft Sans Serif"/>
                <a:cs typeface="Microsoft Sans Serif"/>
              </a:rPr>
              <a:t>Aqui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temos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exemplo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quatro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colunas,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seja,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três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unidades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por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coluna.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772" y="3140964"/>
            <a:ext cx="5934456" cy="336956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5634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T</a:t>
            </a:r>
            <a:r>
              <a:rPr spc="-840" dirty="0"/>
              <a:t>E</a:t>
            </a:r>
            <a:r>
              <a:rPr spc="-865" dirty="0"/>
              <a:t>R</a:t>
            </a:r>
            <a:r>
              <a:rPr spc="-795" dirty="0"/>
              <a:t>M</a:t>
            </a:r>
            <a:r>
              <a:rPr spc="-130" dirty="0"/>
              <a:t>I</a:t>
            </a:r>
            <a:r>
              <a:rPr spc="-885" dirty="0"/>
              <a:t>N</a:t>
            </a:r>
            <a:r>
              <a:rPr spc="-860" dirty="0"/>
              <a:t>O</a:t>
            </a:r>
            <a:r>
              <a:rPr spc="-890" dirty="0"/>
              <a:t>L</a:t>
            </a:r>
            <a:r>
              <a:rPr spc="-860" dirty="0"/>
              <a:t>O</a:t>
            </a:r>
            <a:r>
              <a:rPr spc="-1050" dirty="0"/>
              <a:t>G</a:t>
            </a:r>
            <a:r>
              <a:rPr spc="-130" dirty="0"/>
              <a:t>I</a:t>
            </a:r>
            <a:r>
              <a:rPr spc="-670" dirty="0"/>
              <a:t>A</a:t>
            </a:r>
            <a:r>
              <a:rPr spc="-790" dirty="0"/>
              <a:t>:</a:t>
            </a:r>
            <a:r>
              <a:rPr spc="-300" dirty="0"/>
              <a:t> </a:t>
            </a:r>
            <a:r>
              <a:rPr spc="-775" dirty="0"/>
              <a:t>D</a:t>
            </a:r>
            <a:r>
              <a:rPr spc="-860" dirty="0"/>
              <a:t>O</a:t>
            </a:r>
            <a:r>
              <a:rPr spc="-725" dirty="0"/>
              <a:t>Z</a:t>
            </a:r>
            <a:r>
              <a:rPr spc="-935" dirty="0"/>
              <a:t>E</a:t>
            </a:r>
            <a:r>
              <a:rPr spc="-310" dirty="0"/>
              <a:t> </a:t>
            </a:r>
            <a:r>
              <a:rPr spc="-930" dirty="0"/>
              <a:t>U</a:t>
            </a:r>
            <a:r>
              <a:rPr spc="-885" dirty="0"/>
              <a:t>N</a:t>
            </a:r>
            <a:r>
              <a:rPr spc="-130" dirty="0"/>
              <a:t>I</a:t>
            </a:r>
            <a:r>
              <a:rPr spc="-950" dirty="0"/>
              <a:t>D</a:t>
            </a:r>
            <a:r>
              <a:rPr spc="-670" dirty="0"/>
              <a:t>A</a:t>
            </a:r>
            <a:r>
              <a:rPr spc="-775" dirty="0"/>
              <a:t>D</a:t>
            </a:r>
            <a:r>
              <a:rPr spc="-840" dirty="0"/>
              <a:t>E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73935"/>
            <a:ext cx="7108825" cy="24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95" dirty="0">
                <a:latin typeface="Arial"/>
                <a:cs typeface="Arial"/>
              </a:rPr>
              <a:t>B</a:t>
            </a:r>
            <a:r>
              <a:rPr sz="2000" b="1" spc="-140" dirty="0">
                <a:latin typeface="Arial"/>
                <a:cs typeface="Arial"/>
              </a:rPr>
              <a:t>enefí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155" dirty="0">
                <a:latin typeface="Arial"/>
                <a:cs typeface="Arial"/>
              </a:rPr>
              <a:t>ios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pa</a:t>
            </a:r>
            <a:r>
              <a:rPr sz="2000" b="1" spc="-75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usuár</a:t>
            </a:r>
            <a:r>
              <a:rPr sz="2000" b="1" spc="-90" dirty="0">
                <a:latin typeface="Arial"/>
                <a:cs typeface="Arial"/>
              </a:rPr>
              <a:t>i</a:t>
            </a:r>
            <a:r>
              <a:rPr sz="2000" b="1" spc="-155" dirty="0">
                <a:latin typeface="Arial"/>
                <a:cs typeface="Arial"/>
              </a:rPr>
              <a:t>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sz="2000" spc="-142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375" dirty="0">
                <a:latin typeface="Microsoft Sans Serif"/>
                <a:cs typeface="Microsoft Sans Serif"/>
              </a:rPr>
              <a:t>F</a:t>
            </a:r>
            <a:r>
              <a:rPr sz="2000" spc="-65" dirty="0">
                <a:latin typeface="Microsoft Sans Serif"/>
                <a:cs typeface="Microsoft Sans Serif"/>
              </a:rPr>
              <a:t>acil</a:t>
            </a:r>
            <a:r>
              <a:rPr sz="2000" spc="-35" dirty="0">
                <a:latin typeface="Microsoft Sans Serif"/>
                <a:cs typeface="Microsoft Sans Serif"/>
              </a:rPr>
              <a:t>i</a:t>
            </a:r>
            <a:r>
              <a:rPr sz="2000" spc="-10" dirty="0">
                <a:latin typeface="Microsoft Sans Serif"/>
                <a:cs typeface="Microsoft Sans Serif"/>
              </a:rPr>
              <a:t>ta 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75" dirty="0">
                <a:latin typeface="Microsoft Sans Serif"/>
                <a:cs typeface="Microsoft Sans Serif"/>
              </a:rPr>
              <a:t>itu</a:t>
            </a:r>
            <a:r>
              <a:rPr sz="2000" spc="-9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scaneamento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l</a:t>
            </a:r>
            <a:r>
              <a:rPr sz="2000" spc="-200" dirty="0">
                <a:latin typeface="Microsoft Sans Serif"/>
                <a:cs typeface="Microsoft Sans Serif"/>
              </a:rPr>
              <a:t>em</a:t>
            </a:r>
            <a:r>
              <a:rPr sz="2000" spc="-155" dirty="0">
                <a:latin typeface="Microsoft Sans Serif"/>
                <a:cs typeface="Microsoft Sans Serif"/>
              </a:rPr>
              <a:t>e</a:t>
            </a:r>
            <a:r>
              <a:rPr sz="2000" spc="-170" dirty="0">
                <a:latin typeface="Microsoft Sans Serif"/>
                <a:cs typeface="Microsoft Sans Serif"/>
              </a:rPr>
              <a:t>nto</a:t>
            </a:r>
            <a:r>
              <a:rPr sz="2000" spc="-204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60"/>
              </a:spcBef>
            </a:pPr>
            <a:r>
              <a:rPr sz="2000" spc="-142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M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114" dirty="0">
                <a:latin typeface="Microsoft Sans Serif"/>
                <a:cs typeface="Microsoft Sans Serif"/>
              </a:rPr>
              <a:t>lh</a:t>
            </a:r>
            <a:r>
              <a:rPr sz="2000" spc="-145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e</a:t>
            </a:r>
            <a:r>
              <a:rPr sz="2000" spc="-40" dirty="0">
                <a:latin typeface="Microsoft Sans Serif"/>
                <a:cs typeface="Microsoft Sans Serif"/>
              </a:rPr>
              <a:t>xp</a:t>
            </a:r>
            <a:r>
              <a:rPr sz="2000" spc="-35" dirty="0">
                <a:latin typeface="Microsoft Sans Serif"/>
                <a:cs typeface="Microsoft Sans Serif"/>
              </a:rPr>
              <a:t>eri</a:t>
            </a:r>
            <a:r>
              <a:rPr sz="2000" spc="-75" dirty="0">
                <a:latin typeface="Microsoft Sans Serif"/>
                <a:cs typeface="Microsoft Sans Serif"/>
              </a:rPr>
              <a:t>ê</a:t>
            </a:r>
            <a:r>
              <a:rPr sz="2000" spc="-125" dirty="0">
                <a:latin typeface="Microsoft Sans Serif"/>
                <a:cs typeface="Microsoft Sans Serif"/>
              </a:rPr>
              <a:t>ncia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vi</a:t>
            </a:r>
            <a:r>
              <a:rPr sz="2000" spc="-190" dirty="0">
                <a:latin typeface="Microsoft Sans Serif"/>
                <a:cs typeface="Microsoft Sans Serif"/>
              </a:rPr>
              <a:t>s</a:t>
            </a:r>
            <a:r>
              <a:rPr sz="2000" spc="-95" dirty="0">
                <a:latin typeface="Microsoft Sans Serif"/>
                <a:cs typeface="Microsoft Sans Serif"/>
              </a:rPr>
              <a:t>ual.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360"/>
              </a:spcBef>
            </a:pPr>
            <a:r>
              <a:rPr sz="2000" spc="-42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6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latin typeface="Microsoft Sans Serif"/>
                <a:cs typeface="Microsoft Sans Serif"/>
              </a:rPr>
              <a:t>Menos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esforço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cognitivo</a:t>
            </a:r>
            <a:r>
              <a:rPr sz="2000" spc="-15" dirty="0">
                <a:latin typeface="Microsoft Sans Serif"/>
                <a:cs typeface="Microsoft Sans Serif"/>
              </a:rPr>
              <a:t> para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interpretar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conteúdo.</a:t>
            </a:r>
            <a:endParaRPr sz="2000">
              <a:latin typeface="Microsoft Sans Serif"/>
              <a:cs typeface="Microsoft Sans Serif"/>
            </a:endParaRPr>
          </a:p>
          <a:p>
            <a:pPr marL="186055" marR="5080" indent="-137160">
              <a:lnSpc>
                <a:spcPts val="2160"/>
              </a:lnSpc>
              <a:spcBef>
                <a:spcPts val="625"/>
              </a:spcBef>
            </a:pPr>
            <a:r>
              <a:rPr sz="2000" spc="-42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6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olho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humano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percebe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distribuição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proporcional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elementos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 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associa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informações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maior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facilidade.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526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5" dirty="0"/>
              <a:t>D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1050" dirty="0"/>
              <a:t>G</a:t>
            </a:r>
            <a:r>
              <a:rPr spc="-975" dirty="0"/>
              <a:t>N</a:t>
            </a:r>
            <a:r>
              <a:rPr spc="-315" dirty="0"/>
              <a:t> </a:t>
            </a:r>
            <a:r>
              <a:rPr spc="-865" dirty="0"/>
              <a:t>R</a:t>
            </a:r>
            <a:r>
              <a:rPr spc="-840" dirty="0"/>
              <a:t>E</a:t>
            </a:r>
            <a:r>
              <a:rPr spc="-600" dirty="0"/>
              <a:t>S</a:t>
            </a:r>
            <a:r>
              <a:rPr spc="-755" dirty="0"/>
              <a:t>P</a:t>
            </a:r>
            <a:r>
              <a:rPr spc="-860" dirty="0"/>
              <a:t>O</a:t>
            </a:r>
            <a:r>
              <a:rPr spc="-885" dirty="0"/>
              <a:t>N</a:t>
            </a:r>
            <a:r>
              <a:rPr spc="-600" dirty="0"/>
              <a:t>S</a:t>
            </a:r>
            <a:r>
              <a:rPr spc="-130" dirty="0"/>
              <a:t>I</a:t>
            </a:r>
            <a:r>
              <a:rPr spc="-969" dirty="0"/>
              <a:t>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436" y="2273935"/>
            <a:ext cx="3232785" cy="2129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49225" marR="889000" indent="-137160">
              <a:lnSpc>
                <a:spcPts val="2160"/>
              </a:lnSpc>
              <a:spcBef>
                <a:spcPts val="375"/>
              </a:spcBef>
            </a:pPr>
            <a:r>
              <a:rPr sz="2000" spc="-142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5" dirty="0">
                <a:latin typeface="Microsoft Sans Serif"/>
                <a:cs typeface="Microsoft Sans Serif"/>
              </a:rPr>
              <a:t>ay</a:t>
            </a:r>
            <a:r>
              <a:rPr sz="2000" spc="-120" dirty="0">
                <a:latin typeface="Microsoft Sans Serif"/>
                <a:cs typeface="Microsoft Sans Serif"/>
              </a:rPr>
              <a:t>out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r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50" dirty="0">
                <a:latin typeface="Microsoft Sans Serif"/>
                <a:cs typeface="Microsoft Sans Serif"/>
              </a:rPr>
              <a:t>sp</a:t>
            </a:r>
            <a:r>
              <a:rPr sz="2000" spc="-155" dirty="0">
                <a:latin typeface="Microsoft Sans Serif"/>
                <a:cs typeface="Microsoft Sans Serif"/>
              </a:rPr>
              <a:t>o</a:t>
            </a:r>
            <a:r>
              <a:rPr sz="2000" spc="-125" dirty="0">
                <a:latin typeface="Microsoft Sans Serif"/>
                <a:cs typeface="Microsoft Sans Serif"/>
              </a:rPr>
              <a:t>n</a:t>
            </a:r>
            <a:r>
              <a:rPr sz="2000" spc="-145" dirty="0">
                <a:latin typeface="Microsoft Sans Serif"/>
                <a:cs typeface="Microsoft Sans Serif"/>
              </a:rPr>
              <a:t>d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às  </a:t>
            </a:r>
            <a:r>
              <a:rPr sz="2000" spc="-165" dirty="0">
                <a:latin typeface="Microsoft Sans Serif"/>
                <a:cs typeface="Microsoft Sans Serif"/>
              </a:rPr>
              <a:t>v</a:t>
            </a:r>
            <a:r>
              <a:rPr sz="2000" spc="-10" dirty="0">
                <a:latin typeface="Microsoft Sans Serif"/>
                <a:cs typeface="Microsoft Sans Serif"/>
              </a:rPr>
              <a:t>ar</a:t>
            </a:r>
            <a:r>
              <a:rPr sz="2000" dirty="0">
                <a:latin typeface="Microsoft Sans Serif"/>
                <a:cs typeface="Microsoft Sans Serif"/>
              </a:rPr>
              <a:t>i</a:t>
            </a:r>
            <a:r>
              <a:rPr sz="2000" spc="-114" dirty="0">
                <a:latin typeface="Microsoft Sans Serif"/>
                <a:cs typeface="Microsoft Sans Serif"/>
              </a:rPr>
              <a:t>açõe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te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a.</a:t>
            </a:r>
            <a:endParaRPr sz="2000">
              <a:latin typeface="Microsoft Sans Serif"/>
              <a:cs typeface="Microsoft Sans Serif"/>
            </a:endParaRPr>
          </a:p>
          <a:p>
            <a:pPr marL="149225" marR="227329" indent="-137160">
              <a:lnSpc>
                <a:spcPts val="2160"/>
              </a:lnSpc>
              <a:spcBef>
                <a:spcPts val="600"/>
              </a:spcBef>
            </a:pPr>
            <a:r>
              <a:rPr sz="2000" spc="-142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459" dirty="0">
                <a:latin typeface="Microsoft Sans Serif"/>
                <a:cs typeface="Microsoft Sans Serif"/>
              </a:rPr>
              <a:t>É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45" dirty="0">
                <a:latin typeface="Microsoft Sans Serif"/>
                <a:cs typeface="Microsoft Sans Serif"/>
              </a:rPr>
              <a:t>mesmo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i</a:t>
            </a:r>
            <a:r>
              <a:rPr sz="2000" spc="120" dirty="0">
                <a:latin typeface="Microsoft Sans Serif"/>
                <a:cs typeface="Microsoft Sans Serif"/>
              </a:rPr>
              <a:t>te</a:t>
            </a:r>
            <a:r>
              <a:rPr sz="2000" spc="85" dirty="0">
                <a:latin typeface="Microsoft Sans Serif"/>
                <a:cs typeface="Microsoft Sans Serif"/>
              </a:rPr>
              <a:t>/</a:t>
            </a:r>
            <a:r>
              <a:rPr sz="2000" spc="-114" dirty="0">
                <a:latin typeface="Microsoft Sans Serif"/>
                <a:cs typeface="Microsoft Sans Serif"/>
              </a:rPr>
              <a:t>có</a:t>
            </a:r>
            <a:r>
              <a:rPr sz="2000" spc="-135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35" dirty="0">
                <a:latin typeface="Microsoft Sans Serif"/>
                <a:cs typeface="Microsoft Sans Serif"/>
              </a:rPr>
              <a:t>g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</a:t>
            </a:r>
            <a:r>
              <a:rPr sz="2000" spc="-30" dirty="0">
                <a:latin typeface="Microsoft Sans Serif"/>
                <a:cs typeface="Microsoft Sans Serif"/>
              </a:rPr>
              <a:t>r</a:t>
            </a:r>
            <a:r>
              <a:rPr sz="2000" spc="-5" dirty="0">
                <a:latin typeface="Microsoft Sans Serif"/>
                <a:cs typeface="Microsoft Sans Serif"/>
              </a:rPr>
              <a:t>a  </a:t>
            </a:r>
            <a:r>
              <a:rPr sz="2000" spc="-95" dirty="0">
                <a:latin typeface="Microsoft Sans Serif"/>
                <a:cs typeface="Microsoft Sans Serif"/>
              </a:rPr>
              <a:t>todas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mídia</a:t>
            </a:r>
            <a:r>
              <a:rPr sz="2000" spc="-145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49225" marR="5080" indent="-137160">
              <a:lnSpc>
                <a:spcPct val="90100"/>
              </a:lnSpc>
              <a:spcBef>
                <a:spcPts val="565"/>
              </a:spcBef>
            </a:pPr>
            <a:r>
              <a:rPr sz="2000" spc="-1425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2000" spc="-35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P</a:t>
            </a:r>
            <a:r>
              <a:rPr sz="2000" spc="-110" dirty="0">
                <a:latin typeface="Microsoft Sans Serif"/>
                <a:cs typeface="Microsoft Sans Serif"/>
              </a:rPr>
              <a:t>r</a:t>
            </a:r>
            <a:r>
              <a:rPr sz="2000" spc="-150" dirty="0">
                <a:latin typeface="Microsoft Sans Serif"/>
                <a:cs typeface="Microsoft Sans Serif"/>
              </a:rPr>
              <a:t>ec</a:t>
            </a:r>
            <a:r>
              <a:rPr sz="2000" spc="-60" dirty="0">
                <a:latin typeface="Microsoft Sans Serif"/>
                <a:cs typeface="Microsoft Sans Serif"/>
              </a:rPr>
              <a:t>i</a:t>
            </a:r>
            <a:r>
              <a:rPr sz="2000" spc="-225" dirty="0">
                <a:latin typeface="Microsoft Sans Serif"/>
                <a:cs typeface="Microsoft Sans Serif"/>
              </a:rPr>
              <a:t>samos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ev</a:t>
            </a:r>
            <a:r>
              <a:rPr sz="2000" spc="-40" dirty="0">
                <a:latin typeface="Microsoft Sans Serif"/>
                <a:cs typeface="Microsoft Sans Serif"/>
              </a:rPr>
              <a:t>i</a:t>
            </a:r>
            <a:r>
              <a:rPr sz="2000" spc="-10" dirty="0">
                <a:latin typeface="Microsoft Sans Serif"/>
                <a:cs typeface="Microsoft Sans Serif"/>
              </a:rPr>
              <a:t>tar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4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i</a:t>
            </a:r>
            <a:r>
              <a:rPr sz="2000" spc="-55" dirty="0">
                <a:latin typeface="Microsoft Sans Serif"/>
                <a:cs typeface="Microsoft Sans Serif"/>
              </a:rPr>
              <a:t>te  </a:t>
            </a:r>
            <a:r>
              <a:rPr sz="2000" spc="-210" dirty="0">
                <a:latin typeface="Microsoft Sans Serif"/>
                <a:cs typeface="Microsoft Sans Serif"/>
              </a:rPr>
              <a:t>s</a:t>
            </a:r>
            <a:r>
              <a:rPr sz="2000" spc="-229" dirty="0">
                <a:latin typeface="Microsoft Sans Serif"/>
                <a:cs typeface="Microsoft Sans Serif"/>
              </a:rPr>
              <a:t>e</a:t>
            </a:r>
            <a:r>
              <a:rPr sz="2000" spc="-15" dirty="0">
                <a:latin typeface="Microsoft Sans Serif"/>
                <a:cs typeface="Microsoft Sans Serif"/>
              </a:rPr>
              <a:t>j</a:t>
            </a:r>
            <a:r>
              <a:rPr sz="2000" spc="-20" dirty="0">
                <a:latin typeface="Microsoft Sans Serif"/>
                <a:cs typeface="Microsoft Sans Serif"/>
              </a:rPr>
              <a:t>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“</a:t>
            </a:r>
            <a:r>
              <a:rPr sz="2000" spc="-85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ompr</a:t>
            </a:r>
            <a:r>
              <a:rPr sz="2000" spc="-40" dirty="0">
                <a:latin typeface="Microsoft Sans Serif"/>
                <a:cs typeface="Microsoft Sans Serif"/>
              </a:rPr>
              <a:t>i</a:t>
            </a:r>
            <a:r>
              <a:rPr sz="2000" spc="-75" dirty="0">
                <a:latin typeface="Microsoft Sans Serif"/>
                <a:cs typeface="Microsoft Sans Serif"/>
              </a:rPr>
              <a:t>mido”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</a:t>
            </a:r>
            <a:r>
              <a:rPr sz="2000" spc="-3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ca</a:t>
            </a:r>
            <a:r>
              <a:rPr sz="2000" spc="-95" dirty="0">
                <a:latin typeface="Microsoft Sans Serif"/>
                <a:cs typeface="Microsoft Sans Serif"/>
              </a:rPr>
              <a:t>b</a:t>
            </a:r>
            <a:r>
              <a:rPr sz="2000" spc="-45" dirty="0">
                <a:latin typeface="Microsoft Sans Serif"/>
                <a:cs typeface="Microsoft Sans Serif"/>
              </a:rPr>
              <a:t>er  </a:t>
            </a:r>
            <a:r>
              <a:rPr sz="2000" spc="-125" dirty="0">
                <a:latin typeface="Microsoft Sans Serif"/>
                <a:cs typeface="Microsoft Sans Serif"/>
              </a:rPr>
              <a:t>na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tela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dispositivo.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744" y="2145792"/>
            <a:ext cx="4241292" cy="4293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266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5" dirty="0"/>
              <a:t>C</a:t>
            </a:r>
            <a:r>
              <a:rPr spc="-860" dirty="0"/>
              <a:t>O</a:t>
            </a:r>
            <a:r>
              <a:rPr spc="-795" dirty="0"/>
              <a:t>M</a:t>
            </a:r>
            <a:r>
              <a:rPr spc="-950" dirty="0"/>
              <a:t>O</a:t>
            </a:r>
            <a:r>
              <a:rPr spc="-330" dirty="0"/>
              <a:t> </a:t>
            </a:r>
            <a:r>
              <a:rPr spc="-795" dirty="0"/>
              <a:t>F</a:t>
            </a:r>
            <a:r>
              <a:rPr spc="-930" dirty="0"/>
              <a:t>U</a:t>
            </a:r>
            <a:r>
              <a:rPr spc="-885" dirty="0"/>
              <a:t>N</a:t>
            </a:r>
            <a:r>
              <a:rPr spc="-935" dirty="0"/>
              <a:t>C</a:t>
            </a:r>
            <a:r>
              <a:rPr spc="-130" dirty="0"/>
              <a:t>I</a:t>
            </a:r>
            <a:r>
              <a:rPr spc="-860" dirty="0"/>
              <a:t>O</a:t>
            </a:r>
            <a:r>
              <a:rPr spc="-919" dirty="0"/>
              <a:t>N</a:t>
            </a:r>
            <a:r>
              <a:rPr spc="-670" dirty="0"/>
              <a:t>A</a:t>
            </a:r>
            <a:r>
              <a:rPr spc="-880" dirty="0"/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2709672"/>
            <a:ext cx="8214359" cy="3383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266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5" dirty="0"/>
              <a:t>C</a:t>
            </a:r>
            <a:r>
              <a:rPr spc="-860" dirty="0"/>
              <a:t>O</a:t>
            </a:r>
            <a:r>
              <a:rPr spc="-795" dirty="0"/>
              <a:t>M</a:t>
            </a:r>
            <a:r>
              <a:rPr spc="-950" dirty="0"/>
              <a:t>O</a:t>
            </a:r>
            <a:r>
              <a:rPr spc="-330" dirty="0"/>
              <a:t> </a:t>
            </a:r>
            <a:r>
              <a:rPr spc="-795" dirty="0"/>
              <a:t>F</a:t>
            </a:r>
            <a:r>
              <a:rPr spc="-930" dirty="0"/>
              <a:t>U</a:t>
            </a:r>
            <a:r>
              <a:rPr spc="-885" dirty="0"/>
              <a:t>N</a:t>
            </a:r>
            <a:r>
              <a:rPr spc="-935" dirty="0"/>
              <a:t>C</a:t>
            </a:r>
            <a:r>
              <a:rPr spc="-130" dirty="0"/>
              <a:t>I</a:t>
            </a:r>
            <a:r>
              <a:rPr spc="-860" dirty="0"/>
              <a:t>O</a:t>
            </a:r>
            <a:r>
              <a:rPr spc="-919" dirty="0"/>
              <a:t>N</a:t>
            </a:r>
            <a:r>
              <a:rPr spc="-670" dirty="0"/>
              <a:t>A</a:t>
            </a:r>
            <a:r>
              <a:rPr spc="-88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36428"/>
            <a:ext cx="4821555" cy="12331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50" dirty="0">
                <a:latin typeface="Microsoft Sans Serif"/>
                <a:cs typeface="Microsoft Sans Serif"/>
              </a:rPr>
              <a:t>São </a:t>
            </a:r>
            <a:r>
              <a:rPr sz="2000" spc="-190" dirty="0">
                <a:latin typeface="Microsoft Sans Serif"/>
                <a:cs typeface="Microsoft Sans Serif"/>
              </a:rPr>
              <a:t>compos</a:t>
            </a:r>
            <a:r>
              <a:rPr sz="2000" spc="-155" dirty="0">
                <a:latin typeface="Microsoft Sans Serif"/>
                <a:cs typeface="Microsoft Sans Serif"/>
              </a:rPr>
              <a:t>tos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por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tr</a:t>
            </a:r>
            <a:r>
              <a:rPr sz="2000" spc="-55" dirty="0">
                <a:latin typeface="Microsoft Sans Serif"/>
                <a:cs typeface="Microsoft Sans Serif"/>
              </a:rPr>
              <a:t>ê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componente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pr</a:t>
            </a:r>
            <a:r>
              <a:rPr sz="2000" dirty="0">
                <a:latin typeface="Microsoft Sans Serif"/>
                <a:cs typeface="Microsoft Sans Serif"/>
              </a:rPr>
              <a:t>i</a:t>
            </a:r>
            <a:r>
              <a:rPr sz="2000" spc="-120" dirty="0">
                <a:latin typeface="Microsoft Sans Serif"/>
                <a:cs typeface="Microsoft Sans Serif"/>
              </a:rPr>
              <a:t>ncipai</a:t>
            </a:r>
            <a:r>
              <a:rPr sz="2000" spc="-145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229"/>
              </a:spcBef>
            </a:pPr>
            <a:r>
              <a:rPr sz="1600" spc="-114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19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L</a:t>
            </a:r>
            <a:r>
              <a:rPr sz="1600" spc="-190" dirty="0">
                <a:latin typeface="Microsoft Sans Serif"/>
                <a:cs typeface="Microsoft Sans Serif"/>
              </a:rPr>
              <a:t>a</a:t>
            </a:r>
            <a:r>
              <a:rPr sz="1600" spc="-50" dirty="0">
                <a:latin typeface="Microsoft Sans Serif"/>
                <a:cs typeface="Microsoft Sans Serif"/>
              </a:rPr>
              <a:t>y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-160" dirty="0">
                <a:latin typeface="Microsoft Sans Serif"/>
                <a:cs typeface="Microsoft Sans Serif"/>
              </a:rPr>
              <a:t>uts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f</a:t>
            </a:r>
            <a:r>
              <a:rPr sz="1600" spc="25" dirty="0">
                <a:latin typeface="Microsoft Sans Serif"/>
                <a:cs typeface="Microsoft Sans Serif"/>
              </a:rPr>
              <a:t>l</a:t>
            </a:r>
            <a:r>
              <a:rPr sz="1600" spc="-65" dirty="0">
                <a:latin typeface="Microsoft Sans Serif"/>
                <a:cs typeface="Microsoft Sans Serif"/>
              </a:rPr>
              <a:t>uí</a:t>
            </a:r>
            <a:r>
              <a:rPr sz="1600" spc="-100" dirty="0">
                <a:latin typeface="Microsoft Sans Serif"/>
                <a:cs typeface="Microsoft Sans Serif"/>
              </a:rPr>
              <a:t>d</a:t>
            </a:r>
            <a:r>
              <a:rPr sz="1600" spc="-95" dirty="0">
                <a:latin typeface="Microsoft Sans Serif"/>
                <a:cs typeface="Microsoft Sans Serif"/>
              </a:rPr>
              <a:t>o</a:t>
            </a:r>
            <a:r>
              <a:rPr sz="1600" spc="-270" dirty="0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</a:pPr>
            <a:r>
              <a:rPr sz="1600" spc="-114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19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Ima</a:t>
            </a:r>
            <a:r>
              <a:rPr sz="1600" spc="-150" dirty="0">
                <a:latin typeface="Microsoft Sans Serif"/>
                <a:cs typeface="Microsoft Sans Serif"/>
              </a:rPr>
              <a:t>g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229" dirty="0">
                <a:latin typeface="Microsoft Sans Serif"/>
                <a:cs typeface="Microsoft Sans Serif"/>
              </a:rPr>
              <a:t>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f</a:t>
            </a:r>
            <a:r>
              <a:rPr sz="1600" spc="25" dirty="0">
                <a:latin typeface="Microsoft Sans Serif"/>
                <a:cs typeface="Microsoft Sans Serif"/>
              </a:rPr>
              <a:t>l</a:t>
            </a:r>
            <a:r>
              <a:rPr sz="1600" spc="-140" dirty="0">
                <a:latin typeface="Microsoft Sans Serif"/>
                <a:cs typeface="Microsoft Sans Serif"/>
              </a:rPr>
              <a:t>e</a:t>
            </a:r>
            <a:r>
              <a:rPr sz="1600" spc="-5" dirty="0">
                <a:latin typeface="Microsoft Sans Serif"/>
                <a:cs typeface="Microsoft Sans Serif"/>
              </a:rPr>
              <a:t>x</a:t>
            </a:r>
            <a:r>
              <a:rPr sz="1600" spc="-45" dirty="0">
                <a:latin typeface="Microsoft Sans Serif"/>
                <a:cs typeface="Microsoft Sans Serif"/>
              </a:rPr>
              <a:t>í</a:t>
            </a:r>
            <a:r>
              <a:rPr sz="1600" spc="-125" dirty="0">
                <a:latin typeface="Microsoft Sans Serif"/>
                <a:cs typeface="Microsoft Sans Serif"/>
              </a:rPr>
              <a:t>v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150" dirty="0"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409"/>
              </a:spcBef>
            </a:pPr>
            <a:r>
              <a:rPr sz="1600" spc="-1140" dirty="0">
                <a:solidFill>
                  <a:srgbClr val="57B6C0"/>
                </a:solidFill>
                <a:latin typeface="Microsoft Sans Serif"/>
                <a:cs typeface="Microsoft Sans Serif"/>
              </a:rPr>
              <a:t>🢝</a:t>
            </a:r>
            <a:r>
              <a:rPr sz="1600" spc="190" dirty="0">
                <a:solidFill>
                  <a:srgbClr val="57B6C0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M</a:t>
            </a:r>
            <a:r>
              <a:rPr sz="1600" spc="-9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di</a:t>
            </a:r>
            <a:r>
              <a:rPr sz="1600" spc="-3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Q</a:t>
            </a:r>
            <a:r>
              <a:rPr sz="1600" spc="-110" dirty="0">
                <a:latin typeface="Microsoft Sans Serif"/>
                <a:cs typeface="Microsoft Sans Serif"/>
              </a:rPr>
              <a:t>ueries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096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10" dirty="0"/>
              <a:t>L</a:t>
            </a:r>
            <a:r>
              <a:rPr spc="-880" dirty="0"/>
              <a:t>A</a:t>
            </a:r>
            <a:r>
              <a:rPr spc="-855" dirty="0"/>
              <a:t>Y</a:t>
            </a:r>
            <a:r>
              <a:rPr spc="-930" dirty="0"/>
              <a:t>OU</a:t>
            </a:r>
            <a:r>
              <a:rPr spc="-1040" dirty="0"/>
              <a:t>T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795" dirty="0"/>
              <a:t>F</a:t>
            </a:r>
            <a:r>
              <a:rPr spc="-890" dirty="0"/>
              <a:t>L</a:t>
            </a:r>
            <a:r>
              <a:rPr spc="-930" dirty="0"/>
              <a:t>U</a:t>
            </a:r>
            <a:r>
              <a:rPr spc="-130" dirty="0"/>
              <a:t>Í</a:t>
            </a:r>
            <a:r>
              <a:rPr spc="-775" dirty="0"/>
              <a:t>D</a:t>
            </a:r>
            <a:r>
              <a:rPr spc="-860" dirty="0"/>
              <a:t>O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2048637"/>
            <a:ext cx="71329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50" dirty="0">
                <a:latin typeface="Microsoft Sans Serif"/>
                <a:cs typeface="Microsoft Sans Serif"/>
              </a:rPr>
              <a:t>São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telas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5" dirty="0">
                <a:latin typeface="Microsoft Sans Serif"/>
                <a:cs typeface="Microsoft Sans Serif"/>
              </a:rPr>
              <a:t>baseadas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porcentagens.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29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telas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se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adaptam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acordo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larg</a:t>
            </a:r>
            <a:r>
              <a:rPr sz="2000" spc="-75" dirty="0">
                <a:latin typeface="Microsoft Sans Serif"/>
                <a:cs typeface="Microsoft Sans Serif"/>
              </a:rPr>
              <a:t>u</a:t>
            </a:r>
            <a:r>
              <a:rPr sz="2000" spc="-2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supo</a:t>
            </a:r>
            <a:r>
              <a:rPr sz="2000" spc="-5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2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da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pelo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dispo</a:t>
            </a:r>
            <a:r>
              <a:rPr sz="2000" spc="-345" dirty="0">
                <a:latin typeface="Microsoft Sans Serif"/>
                <a:cs typeface="Microsoft Sans Serif"/>
              </a:rPr>
              <a:t>s</a:t>
            </a:r>
            <a:r>
              <a:rPr sz="2000" spc="-20" dirty="0">
                <a:latin typeface="Microsoft Sans Serif"/>
                <a:cs typeface="Microsoft Sans Serif"/>
              </a:rPr>
              <a:t>i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50" dirty="0">
                <a:latin typeface="Microsoft Sans Serif"/>
                <a:cs typeface="Microsoft Sans Serif"/>
              </a:rPr>
              <a:t>i</a:t>
            </a:r>
            <a:r>
              <a:rPr sz="2000" spc="-145" dirty="0">
                <a:latin typeface="Microsoft Sans Serif"/>
                <a:cs typeface="Microsoft Sans Serif"/>
              </a:rPr>
              <a:t>v</a:t>
            </a:r>
            <a:r>
              <a:rPr sz="2000" spc="-155" dirty="0">
                <a:latin typeface="Microsoft Sans Serif"/>
                <a:cs typeface="Microsoft Sans Serif"/>
              </a:rPr>
              <a:t>o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527" y="3022092"/>
            <a:ext cx="3177540" cy="3528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3291" y="3022092"/>
            <a:ext cx="303276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140" y="888872"/>
            <a:ext cx="3350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I</a:t>
            </a:r>
            <a:r>
              <a:rPr spc="-795" dirty="0"/>
              <a:t>M</a:t>
            </a:r>
            <a:r>
              <a:rPr spc="-885" dirty="0"/>
              <a:t>A</a:t>
            </a:r>
            <a:r>
              <a:rPr spc="-944" dirty="0"/>
              <a:t>G</a:t>
            </a:r>
            <a:r>
              <a:rPr spc="-840" dirty="0"/>
              <a:t>E</a:t>
            </a:r>
            <a:r>
              <a:rPr spc="-885" dirty="0"/>
              <a:t>N</a:t>
            </a:r>
            <a:r>
              <a:rPr spc="-695" dirty="0"/>
              <a:t>S</a:t>
            </a:r>
            <a:r>
              <a:rPr spc="-310" dirty="0"/>
              <a:t> </a:t>
            </a:r>
            <a:r>
              <a:rPr spc="-795" dirty="0"/>
              <a:t>F</a:t>
            </a:r>
            <a:r>
              <a:rPr spc="-710" dirty="0"/>
              <a:t>L</a:t>
            </a:r>
            <a:r>
              <a:rPr spc="-840" dirty="0"/>
              <a:t>E</a:t>
            </a:r>
            <a:r>
              <a:rPr spc="-755" dirty="0"/>
              <a:t>X</a:t>
            </a:r>
            <a:r>
              <a:rPr spc="-130" dirty="0"/>
              <a:t>Í</a:t>
            </a:r>
            <a:r>
              <a:rPr spc="-890" dirty="0"/>
              <a:t>V</a:t>
            </a:r>
            <a:r>
              <a:rPr spc="-840" dirty="0"/>
              <a:t>E</a:t>
            </a:r>
            <a:r>
              <a:rPr spc="-130" dirty="0"/>
              <a:t>I</a:t>
            </a:r>
            <a:r>
              <a:rPr spc="-6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2654630"/>
            <a:ext cx="731710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70" dirty="0">
                <a:latin typeface="Microsoft Sans Serif"/>
                <a:cs typeface="Microsoft Sans Serif"/>
              </a:rPr>
              <a:t>Imagens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25" dirty="0">
                <a:latin typeface="Microsoft Sans Serif"/>
                <a:cs typeface="Microsoft Sans Serif"/>
              </a:rPr>
              <a:t>com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redimensionamento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automático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definindo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no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00" dirty="0">
                <a:latin typeface="Microsoft Sans Serif"/>
                <a:cs typeface="Microsoft Sans Serif"/>
              </a:rPr>
              <a:t>CSS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largura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280"/>
              </a:lnSpc>
            </a:pPr>
            <a:r>
              <a:rPr sz="2000" spc="-60" dirty="0">
                <a:latin typeface="Microsoft Sans Serif"/>
                <a:cs typeface="Microsoft Sans Serif"/>
              </a:rPr>
              <a:t>altu</a:t>
            </a:r>
            <a:r>
              <a:rPr sz="2000" spc="-7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%.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2293</Words>
  <Application>Microsoft Office PowerPoint</Application>
  <PresentationFormat>Apresentação na tela (4:3)</PresentationFormat>
  <Paragraphs>226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Arial MT</vt:lpstr>
      <vt:lpstr>Calibri</vt:lpstr>
      <vt:lpstr>Consolas</vt:lpstr>
      <vt:lpstr>Microsoft Sans Serif</vt:lpstr>
      <vt:lpstr>Trebuchet MS</vt:lpstr>
      <vt:lpstr>Office Theme</vt:lpstr>
      <vt:lpstr>Apresentação do PowerPoint</vt:lpstr>
      <vt:lpstr>Apresentação do PowerPoint</vt:lpstr>
      <vt:lpstr>PARADIGMA DESKTOP X MOBILE</vt:lpstr>
      <vt:lpstr>DESIGN ESTÁTICO</vt:lpstr>
      <vt:lpstr>DESIGN RESPONSIVO</vt:lpstr>
      <vt:lpstr>COMO FUNCIONAM</vt:lpstr>
      <vt:lpstr>COMO FUNCIONAM</vt:lpstr>
      <vt:lpstr>LAYOUTS FLUÍDOS</vt:lpstr>
      <vt:lpstr>IMAGENS FLEXÍVEIS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MEDIA QUERIES</vt:lpstr>
      <vt:lpstr>UNIDADES DE MEDIDAS</vt:lpstr>
      <vt:lpstr>UNIDADES DE MEDIDAS</vt:lpstr>
      <vt:lpstr>UNIDADES DE MEDIDAS</vt:lpstr>
      <vt:lpstr>UNIDADES DE MEDIDAS</vt:lpstr>
      <vt:lpstr>UNIDADES DE MEDIDAS</vt:lpstr>
      <vt:lpstr>UNIDADES DE MEDIDAS</vt:lpstr>
      <vt:lpstr>UNIDADES DE MEDIDAS</vt:lpstr>
      <vt:lpstr>IMAGENS RESPONSIVAS</vt:lpstr>
      <vt:lpstr>IMAGENS RESPONSIVAS</vt:lpstr>
      <vt:lpstr>IMAGENS RESPONSIVAS</vt:lpstr>
      <vt:lpstr>IMAGENS RESPONSIVAS</vt:lpstr>
      <vt:lpstr>IMAGENS RESPONSIVAS</vt:lpstr>
      <vt:lpstr>IMAGENS RESPONSIVAS</vt:lpstr>
      <vt:lpstr>IMAGENS RESPONSIVAS</vt:lpstr>
      <vt:lpstr>Apresentação do PowerPoint</vt:lpstr>
      <vt:lpstr>Apresentação do PowerPoint</vt:lpstr>
      <vt:lpstr>Apresentação do PowerPoint</vt:lpstr>
      <vt:lpstr>TERMINOLOGIA: UNIDADE</vt:lpstr>
      <vt:lpstr>TERMINOLOGIA: COLUNA</vt:lpstr>
      <vt:lpstr>Apresentação do PowerPoint</vt:lpstr>
      <vt:lpstr>Apresentação do PowerPoint</vt:lpstr>
      <vt:lpstr>Apresentação do PowerPoint</vt:lpstr>
      <vt:lpstr>TERMINOLOGIA: DOZE UNIDADES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Regilan Meira</dc:creator>
  <cp:lastModifiedBy>Grautecnico</cp:lastModifiedBy>
  <cp:revision>4</cp:revision>
  <dcterms:created xsi:type="dcterms:W3CDTF">2023-01-31T10:24:14Z</dcterms:created>
  <dcterms:modified xsi:type="dcterms:W3CDTF">2023-01-31T10:44:22Z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2023-01-31T00:00:00Z</vt:filetime>
  </property>
</Properties>
</file>