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D35A-9CA4-4016-A852-0B4B268C95C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16F4-1CDB-4020-9F7A-16C33FF8B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betrybe.com/desenvolvimento-web/aprender-a-programar-em-html/" TargetMode="External"/><Relationship Id="rId3" Type="http://schemas.openxmlformats.org/officeDocument/2006/relationships/hyperlink" Target="https://blog.betrybe.com/desenvolvimento-web/php/" TargetMode="External"/><Relationship Id="rId7" Type="http://schemas.openxmlformats.org/officeDocument/2006/relationships/hyperlink" Target="https://blog.betrybe.com/noticias/falha-de-ciberseguranca-em-plugin-do-wordpress-permite-download-de-backups/" TargetMode="External"/><Relationship Id="rId2" Type="http://schemas.openxmlformats.org/officeDocument/2006/relationships/hyperlink" Target="https://blog.betrybe.com/tecnologia/aprenda-tudo-sobre-programaca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betrybe.com/framework-de-programacao/angular/" TargetMode="External"/><Relationship Id="rId5" Type="http://schemas.openxmlformats.org/officeDocument/2006/relationships/hyperlink" Target="https://blog.betrybe.com/framework-de-programacao/asp-net-o-que-e/" TargetMode="External"/><Relationship Id="rId4" Type="http://schemas.openxmlformats.org/officeDocument/2006/relationships/hyperlink" Target="https://blog.betrybe.com/linguagem-de-programacao/rub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3786190"/>
            <a:ext cx="6400800" cy="17526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Página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8908032" cy="33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Os contêineres são usados ​​para preencher o conteúdo dentro deles e há duas classes de contêineres disponíveis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/>
              <a:t>A </a:t>
            </a:r>
            <a:r>
              <a:rPr lang="pt-BR" b="1" dirty="0"/>
              <a:t>.</a:t>
            </a:r>
            <a:r>
              <a:rPr lang="pt-BR" b="1" dirty="0" smtClean="0"/>
              <a:t>container </a:t>
            </a:r>
            <a:r>
              <a:rPr lang="pt-BR" dirty="0" smtClean="0"/>
              <a:t>classe </a:t>
            </a:r>
            <a:r>
              <a:rPr lang="pt-BR" dirty="0"/>
              <a:t>fornece um contêiner responsivo de largura fixa</a:t>
            </a:r>
          </a:p>
          <a:p>
            <a:pPr>
              <a:buNone/>
            </a:pPr>
            <a:r>
              <a:rPr lang="pt-BR" dirty="0"/>
              <a:t>A </a:t>
            </a:r>
            <a:r>
              <a:rPr lang="pt-BR" b="1" dirty="0"/>
              <a:t>.</a:t>
            </a:r>
            <a:r>
              <a:rPr lang="pt-BR" b="1" dirty="0" err="1" smtClean="0"/>
              <a:t>container-fluid</a:t>
            </a:r>
            <a:r>
              <a:rPr lang="pt-BR" b="1" dirty="0" smtClean="0"/>
              <a:t> </a:t>
            </a:r>
            <a:r>
              <a:rPr lang="pt-BR" dirty="0" smtClean="0"/>
              <a:t>classe </a:t>
            </a:r>
            <a:r>
              <a:rPr lang="pt-BR" dirty="0"/>
              <a:t>fornece um contêiner de largura total , abrangendo toda a largura da </a:t>
            </a:r>
            <a:r>
              <a:rPr lang="pt-BR" dirty="0" err="1"/>
              <a:t>viewport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Preenchimento de contêiner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Por padrão, os contêineres têm preenchimento esquerdo e direito, sem preenchimento superior ou inferior. Portanto, geralmente usamos utilitários de espaçamento , como preenchimento extra e margens para torná-los ainda melhores. Por exemplo, </a:t>
            </a:r>
            <a:r>
              <a:rPr lang="pt-BR" b="1" dirty="0" smtClean="0"/>
              <a:t>.</a:t>
            </a:r>
            <a:r>
              <a:rPr lang="pt-BR" b="1" dirty="0" err="1" smtClean="0"/>
              <a:t>pt</a:t>
            </a:r>
            <a:r>
              <a:rPr lang="pt-BR" b="1" dirty="0" smtClean="0"/>
              <a:t>-5 </a:t>
            </a:r>
            <a:r>
              <a:rPr lang="pt-BR" dirty="0" smtClean="0"/>
              <a:t>significa </a:t>
            </a:r>
            <a:r>
              <a:rPr lang="pt-BR" dirty="0"/>
              <a:t>"</a:t>
            </a:r>
            <a:r>
              <a:rPr lang="pt-BR" b="1" dirty="0"/>
              <a:t>adicionar um preenchimento superior grande </a:t>
            </a:r>
            <a:r>
              <a:rPr lang="pt-BR" dirty="0"/>
              <a:t>":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5072074"/>
            <a:ext cx="493004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Borda e cor do contêiner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Outros utilitários, como bordas e cores, também costumam ser usados ​​em conjunto com contêineres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3248"/>
            <a:ext cx="759864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r>
              <a:rPr lang="pt-BR" dirty="0"/>
              <a:t> 5 </a:t>
            </a:r>
            <a:r>
              <a:rPr lang="pt-BR" dirty="0" err="1"/>
              <a:t>Grid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sistema de grade do </a:t>
            </a:r>
            <a:r>
              <a:rPr lang="pt-BR" dirty="0" err="1"/>
              <a:t>Bootstrap</a:t>
            </a:r>
            <a:r>
              <a:rPr lang="pt-BR" dirty="0"/>
              <a:t> é construído com </a:t>
            </a:r>
            <a:r>
              <a:rPr lang="pt-BR" dirty="0" err="1"/>
              <a:t>flexbox</a:t>
            </a:r>
            <a:r>
              <a:rPr lang="pt-BR" dirty="0"/>
              <a:t> e permite até 12 colunas na página.</a:t>
            </a:r>
          </a:p>
          <a:p>
            <a:r>
              <a:rPr lang="pt-BR" dirty="0"/>
              <a:t>Se não quiser usar todas as 12 colunas individualmente, você pode agrupar as colunas para criar colunas mais largas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r>
              <a:rPr lang="pt-BR" dirty="0"/>
              <a:t> 5 </a:t>
            </a:r>
            <a:r>
              <a:rPr lang="pt-BR" dirty="0" err="1"/>
              <a:t>Grid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sistema de grade do </a:t>
            </a:r>
            <a:r>
              <a:rPr lang="pt-BR" dirty="0" err="1"/>
              <a:t>Bootstrap</a:t>
            </a:r>
            <a:r>
              <a:rPr lang="pt-BR" dirty="0"/>
              <a:t> é construído com </a:t>
            </a:r>
            <a:r>
              <a:rPr lang="pt-BR" dirty="0" err="1"/>
              <a:t>flexbox</a:t>
            </a:r>
            <a:r>
              <a:rPr lang="pt-BR" dirty="0"/>
              <a:t> e permite até 12 colunas na página.</a:t>
            </a:r>
          </a:p>
          <a:p>
            <a:r>
              <a:rPr lang="pt-BR" dirty="0"/>
              <a:t>Se não quiser usar todas as 12 colunas individualmente, você pode agrupar as colunas para criar colunas mais </a:t>
            </a:r>
            <a:r>
              <a:rPr lang="pt-BR" dirty="0" smtClean="0"/>
              <a:t>largas</a:t>
            </a:r>
          </a:p>
          <a:p>
            <a:r>
              <a:rPr lang="pt-BR" dirty="0"/>
              <a:t>O sistema de grade é responsivo e as colunas serão reorganizadas automaticamente, dependendo do tamanho da tela.</a:t>
            </a:r>
          </a:p>
          <a:p>
            <a:r>
              <a:rPr lang="pt-BR" dirty="0"/>
              <a:t>Certifique-se de que a soma totalize 12 ou menos (não é necessário usar todas as 12 colunas disponíveis).</a:t>
            </a:r>
          </a:p>
          <a:p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sistema de grade </a:t>
            </a:r>
            <a:r>
              <a:rPr lang="pt-BR" sz="2000" dirty="0" err="1"/>
              <a:t>Bootstrap</a:t>
            </a:r>
            <a:r>
              <a:rPr lang="pt-BR" sz="2000" dirty="0"/>
              <a:t> 5 tem seis classes:</a:t>
            </a:r>
          </a:p>
          <a:p>
            <a:r>
              <a:rPr lang="pt-BR" sz="2000" dirty="0"/>
              <a:t>.</a:t>
            </a:r>
            <a:r>
              <a:rPr lang="pt-BR" sz="2000" dirty="0" err="1"/>
              <a:t>col</a:t>
            </a:r>
            <a:r>
              <a:rPr lang="pt-BR" sz="2000" dirty="0"/>
              <a:t>-(dispositivos extra pequenos - largura da tela inferior a 576px)</a:t>
            </a:r>
          </a:p>
          <a:p>
            <a:r>
              <a:rPr lang="pt-BR" sz="2000" dirty="0"/>
              <a:t>.</a:t>
            </a:r>
            <a:r>
              <a:rPr lang="pt-BR" sz="2000" dirty="0" err="1"/>
              <a:t>col-sm</a:t>
            </a:r>
            <a:r>
              <a:rPr lang="pt-BR" sz="2000" dirty="0"/>
              <a:t>-(dispositivos pequenos - largura da tela igual ou superior a 576px)</a:t>
            </a:r>
          </a:p>
          <a:p>
            <a:r>
              <a:rPr lang="pt-BR" sz="2000" dirty="0"/>
              <a:t>.</a:t>
            </a:r>
            <a:r>
              <a:rPr lang="pt-BR" sz="2000" dirty="0" err="1"/>
              <a:t>col-md</a:t>
            </a:r>
            <a:r>
              <a:rPr lang="pt-BR" sz="2000" dirty="0"/>
              <a:t>-(dispositivos médios - largura da tela igual ou superior a 768px)</a:t>
            </a:r>
          </a:p>
          <a:p>
            <a:r>
              <a:rPr lang="pt-BR" sz="2000" dirty="0"/>
              <a:t>.</a:t>
            </a:r>
            <a:r>
              <a:rPr lang="pt-BR" sz="2000" dirty="0" err="1"/>
              <a:t>col-lg</a:t>
            </a:r>
            <a:r>
              <a:rPr lang="pt-BR" sz="2000" dirty="0"/>
              <a:t>-(dispositivos grandes - largura da tela igual ou superior a 992px)</a:t>
            </a:r>
          </a:p>
          <a:p>
            <a:r>
              <a:rPr lang="pt-BR" sz="2000" dirty="0"/>
              <a:t>.</a:t>
            </a:r>
            <a:r>
              <a:rPr lang="pt-BR" sz="2000" dirty="0" err="1"/>
              <a:t>col-xl</a:t>
            </a:r>
            <a:r>
              <a:rPr lang="pt-BR" sz="2000" dirty="0"/>
              <a:t>-(dispositivos </a:t>
            </a:r>
            <a:r>
              <a:rPr lang="pt-BR" sz="2000" dirty="0" err="1"/>
              <a:t>xlarge</a:t>
            </a:r>
            <a:r>
              <a:rPr lang="pt-BR" sz="2000" dirty="0"/>
              <a:t> - largura da tela igual ou superior a 1200px)</a:t>
            </a:r>
          </a:p>
          <a:p>
            <a:r>
              <a:rPr lang="pt-BR" sz="2000" dirty="0"/>
              <a:t>.</a:t>
            </a:r>
            <a:r>
              <a:rPr lang="pt-BR" sz="2000" dirty="0" err="1"/>
              <a:t>col-xxl</a:t>
            </a:r>
            <a:r>
              <a:rPr lang="pt-BR" sz="2000" dirty="0"/>
              <a:t>-(dispositivos </a:t>
            </a:r>
            <a:r>
              <a:rPr lang="pt-BR" sz="2000" dirty="0" err="1"/>
              <a:t>xxlarge</a:t>
            </a:r>
            <a:r>
              <a:rPr lang="pt-BR" sz="2000" dirty="0"/>
              <a:t> - largura da tela igual ou superior a 1400px)</a:t>
            </a:r>
          </a:p>
          <a:p>
            <a:endParaRPr lang="pt-BR" sz="2000" dirty="0"/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básica de uma grade </a:t>
            </a:r>
            <a:r>
              <a:rPr lang="pt-BR" dirty="0" err="1"/>
              <a:t>Bootstrap</a:t>
            </a:r>
            <a:r>
              <a:rPr lang="pt-BR" dirty="0"/>
              <a:t>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468599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642910" y="4214818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crie uma linha ( &lt;div </a:t>
            </a:r>
            <a:r>
              <a:rPr lang="pt-BR" sz="2400" dirty="0" err="1" smtClean="0"/>
              <a:t>class</a:t>
            </a:r>
            <a:r>
              <a:rPr lang="pt-BR" sz="2400" dirty="0" smtClean="0"/>
              <a:t>="</a:t>
            </a:r>
            <a:r>
              <a:rPr lang="pt-BR" sz="2400" dirty="0" err="1" smtClean="0"/>
              <a:t>row</a:t>
            </a:r>
            <a:r>
              <a:rPr lang="pt-BR" sz="2400" dirty="0" smtClean="0"/>
              <a:t>"&gt;). Em seguida, adicione o número desejado de colunas (</a:t>
            </a:r>
            <a:r>
              <a:rPr lang="pt-BR" sz="2400" dirty="0" err="1" smtClean="0"/>
              <a:t>tags</a:t>
            </a:r>
            <a:r>
              <a:rPr lang="pt-BR" sz="2400" dirty="0" smtClean="0"/>
              <a:t> com .</a:t>
            </a:r>
            <a:r>
              <a:rPr lang="pt-BR" sz="2400" dirty="0" err="1" smtClean="0"/>
              <a:t>col</a:t>
            </a:r>
            <a:r>
              <a:rPr lang="pt-BR" sz="2400" dirty="0" smtClean="0"/>
              <a:t>-*-*classes apropriadas). A primeira estrela (*) representa a capacidade de resposta: </a:t>
            </a:r>
            <a:r>
              <a:rPr lang="pt-BR" sz="2400" dirty="0" err="1" smtClean="0"/>
              <a:t>sm</a:t>
            </a:r>
            <a:r>
              <a:rPr lang="pt-BR" sz="2400" dirty="0" smtClean="0"/>
              <a:t>, md, </a:t>
            </a:r>
            <a:r>
              <a:rPr lang="pt-BR" sz="2400" dirty="0" err="1" smtClean="0"/>
              <a:t>lg</a:t>
            </a:r>
            <a:r>
              <a:rPr lang="pt-BR" sz="2400" dirty="0" smtClean="0"/>
              <a:t>, xl ou </a:t>
            </a:r>
            <a:r>
              <a:rPr lang="pt-BR" sz="2400" dirty="0" err="1" smtClean="0"/>
              <a:t>xxl</a:t>
            </a:r>
            <a:r>
              <a:rPr lang="pt-BR" sz="2400" dirty="0" smtClean="0"/>
              <a:t>, enquanto a segunda estrela </a:t>
            </a:r>
            <a:r>
              <a:rPr lang="pt-BR" sz="2400" dirty="0"/>
              <a:t>representa um número, que deve somar 12 para cada linha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básica de uma grade </a:t>
            </a:r>
            <a:r>
              <a:rPr lang="pt-BR" dirty="0" err="1"/>
              <a:t>Bootstrap</a:t>
            </a:r>
            <a:r>
              <a:rPr lang="pt-BR" dirty="0"/>
              <a:t>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468599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642910" y="4214818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crie uma linha ( &lt;div </a:t>
            </a:r>
            <a:r>
              <a:rPr lang="pt-BR" sz="2400" dirty="0" err="1" smtClean="0"/>
              <a:t>class</a:t>
            </a:r>
            <a:r>
              <a:rPr lang="pt-BR" sz="2400" dirty="0" smtClean="0"/>
              <a:t>="</a:t>
            </a:r>
            <a:r>
              <a:rPr lang="pt-BR" sz="2400" dirty="0" err="1" smtClean="0"/>
              <a:t>row</a:t>
            </a:r>
            <a:r>
              <a:rPr lang="pt-BR" sz="2400" dirty="0" smtClean="0"/>
              <a:t>"&gt;). Em seguida, adicione o número desejado de colunas (</a:t>
            </a:r>
            <a:r>
              <a:rPr lang="pt-BR" sz="2400" dirty="0" err="1" smtClean="0"/>
              <a:t>tags</a:t>
            </a:r>
            <a:r>
              <a:rPr lang="pt-BR" sz="2400" dirty="0" smtClean="0"/>
              <a:t> com .</a:t>
            </a:r>
            <a:r>
              <a:rPr lang="pt-BR" sz="2400" dirty="0" err="1" smtClean="0"/>
              <a:t>col</a:t>
            </a:r>
            <a:r>
              <a:rPr lang="pt-BR" sz="2400" dirty="0" smtClean="0"/>
              <a:t>-*-*classes apropriadas). A primeira estrela (*) representa a capacidade de resposta: </a:t>
            </a:r>
            <a:r>
              <a:rPr lang="pt-BR" sz="2400" dirty="0" err="1" smtClean="0"/>
              <a:t>sm</a:t>
            </a:r>
            <a:r>
              <a:rPr lang="pt-BR" sz="2400" dirty="0" smtClean="0"/>
              <a:t>, md, </a:t>
            </a:r>
            <a:r>
              <a:rPr lang="pt-BR" sz="2400" dirty="0" err="1" smtClean="0"/>
              <a:t>lg</a:t>
            </a:r>
            <a:r>
              <a:rPr lang="pt-BR" sz="2400" dirty="0" smtClean="0"/>
              <a:t>, xl ou </a:t>
            </a:r>
            <a:r>
              <a:rPr lang="pt-BR" sz="2400" dirty="0" err="1" smtClean="0"/>
              <a:t>xxl</a:t>
            </a:r>
            <a:r>
              <a:rPr lang="pt-BR" sz="2400" dirty="0" smtClean="0"/>
              <a:t>, enquanto a segunda estrela </a:t>
            </a:r>
            <a:r>
              <a:rPr lang="pt-BR" sz="2400" dirty="0"/>
              <a:t>representa um número, que deve somar 12 para cada linha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básica de uma grade </a:t>
            </a:r>
            <a:r>
              <a:rPr lang="pt-BR" dirty="0" err="1"/>
              <a:t>Bootstrap</a:t>
            </a:r>
            <a:r>
              <a:rPr lang="pt-BR" dirty="0"/>
              <a:t>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4214818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Ficará assim quando escrevermos o código correto. </a:t>
            </a:r>
            <a:endParaRPr lang="pt-B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65016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Bootstrap</a:t>
            </a:r>
            <a:r>
              <a:rPr lang="pt-BR" b="1" dirty="0"/>
              <a:t> é um framework CSS para ser utilizado no </a:t>
            </a:r>
            <a:r>
              <a:rPr lang="pt-BR" dirty="0" smtClean="0"/>
              <a:t>. </a:t>
            </a:r>
            <a:r>
              <a:rPr lang="pt-BR" dirty="0"/>
              <a:t>Ele utiliza </a:t>
            </a:r>
            <a:r>
              <a:rPr lang="pt-BR" dirty="0" err="1" smtClean="0"/>
              <a:t>JavaScript</a:t>
            </a:r>
            <a:r>
              <a:rPr lang="pt-BR" dirty="0" smtClean="0"/>
              <a:t> e </a:t>
            </a:r>
            <a:r>
              <a:rPr lang="pt-BR" dirty="0"/>
              <a:t>CSS para </a:t>
            </a:r>
            <a:r>
              <a:rPr lang="pt-BR" b="1" dirty="0" err="1" smtClean="0"/>
              <a:t>front-end</a:t>
            </a:r>
            <a:r>
              <a:rPr lang="pt-BR" b="1" dirty="0" smtClean="0"/>
              <a:t> de aplicações web </a:t>
            </a:r>
            <a:r>
              <a:rPr lang="pt-BR" dirty="0" smtClean="0"/>
              <a:t>utilizar </a:t>
            </a:r>
            <a:r>
              <a:rPr lang="pt-BR" dirty="0"/>
              <a:t>as páginas e adicionar funcionalidades que vão além de apenas proporcionar um visual bonito ao site. Isso porque ele permite implementar </a:t>
            </a:r>
            <a:r>
              <a:rPr lang="pt-BR" dirty="0" smtClean="0"/>
              <a:t>menu de </a:t>
            </a:r>
            <a:r>
              <a:rPr lang="pt-BR" dirty="0"/>
              <a:t>navegação, controles de paginação, formulários, janelas modais e muito mais.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básica de uma grade </a:t>
            </a:r>
            <a:r>
              <a:rPr lang="pt-BR" dirty="0" err="1"/>
              <a:t>Bootstrap</a:t>
            </a:r>
            <a:r>
              <a:rPr lang="pt-BR" dirty="0"/>
              <a:t>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1472" y="1857364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 se eu quiser apenas duas colunas no meu site? </a:t>
            </a:r>
          </a:p>
          <a:p>
            <a:r>
              <a:rPr lang="pt-BR" sz="2400" dirty="0" smtClean="0"/>
              <a:t>Lembre-se, você pode inserir até 12 colunas. </a:t>
            </a:r>
            <a:endParaRPr lang="pt-BR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básica de uma grade </a:t>
            </a:r>
            <a:r>
              <a:rPr lang="pt-BR" dirty="0" err="1"/>
              <a:t>Bootstrap</a:t>
            </a:r>
            <a:r>
              <a:rPr lang="pt-BR" dirty="0"/>
              <a:t>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1472" y="1857364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 se eu quiser apenas duas colunas no meu site? </a:t>
            </a:r>
          </a:p>
          <a:p>
            <a:r>
              <a:rPr lang="pt-BR" sz="2400" dirty="0" smtClean="0"/>
              <a:t>Lembre-se, você pode inserir até 12 colunas. </a:t>
            </a:r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01" y="3071810"/>
            <a:ext cx="867971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Site Pronto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principal característica do </a:t>
            </a:r>
            <a:r>
              <a:rPr lang="pt-BR" dirty="0" err="1"/>
              <a:t>Bootstrap</a:t>
            </a:r>
            <a:r>
              <a:rPr lang="pt-BR" dirty="0"/>
              <a:t> é a </a:t>
            </a:r>
            <a:r>
              <a:rPr lang="pt-BR" dirty="0" err="1" smtClean="0"/>
              <a:t>responsividade</a:t>
            </a:r>
            <a:r>
              <a:rPr lang="pt-BR" dirty="0" smtClean="0"/>
              <a:t> do </a:t>
            </a:r>
            <a:r>
              <a:rPr lang="pt-BR" dirty="0"/>
              <a:t>site, ou seja, seu objetivo é permitir que os elementos da página sejam readaptados para o acesso em diferentes dispositivos, como notebooks, </a:t>
            </a:r>
            <a:r>
              <a:rPr lang="pt-BR" dirty="0" err="1"/>
              <a:t>tablets</a:t>
            </a:r>
            <a:r>
              <a:rPr lang="pt-BR" dirty="0"/>
              <a:t>, </a:t>
            </a:r>
            <a:r>
              <a:rPr lang="pt-BR" dirty="0" err="1"/>
              <a:t>smartphones</a:t>
            </a:r>
            <a:r>
              <a:rPr lang="pt-BR" dirty="0"/>
              <a:t> e, até mesmo, para monitores maiores que os tradicionais.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 </a:t>
            </a:r>
            <a:r>
              <a:rPr lang="pt-BR" dirty="0" smtClean="0"/>
              <a:t>Os </a:t>
            </a:r>
            <a:r>
              <a:rPr lang="pt-BR" dirty="0"/>
              <a:t>recursos do </a:t>
            </a:r>
            <a:r>
              <a:rPr lang="pt-BR" dirty="0" err="1"/>
              <a:t>Bootstrap</a:t>
            </a:r>
            <a:r>
              <a:rPr lang="pt-BR" dirty="0"/>
              <a:t>, basta referenciar seus arquivos principais na página principal e aplicar os estilos correspondentes nos elementos da página. É importante dizer que o </a:t>
            </a:r>
            <a:r>
              <a:rPr lang="pt-BR" dirty="0" err="1"/>
              <a:t>Bootstrap</a:t>
            </a:r>
            <a:r>
              <a:rPr lang="pt-BR" dirty="0"/>
              <a:t> pode ser utilizado em aplicações desenvolvidas em diferentes linguagens de </a:t>
            </a:r>
            <a:r>
              <a:rPr lang="pt-BR" u="sng" dirty="0">
                <a:hlinkClick r:id="rId2"/>
              </a:rPr>
              <a:t>programação</a:t>
            </a:r>
            <a:r>
              <a:rPr lang="pt-BR" dirty="0"/>
              <a:t> e frameworks, entre elas: </a:t>
            </a:r>
            <a:r>
              <a:rPr lang="pt-BR" u="sng" dirty="0">
                <a:hlinkClick r:id="rId3"/>
              </a:rPr>
              <a:t>PHP</a:t>
            </a:r>
            <a:r>
              <a:rPr lang="pt-BR" dirty="0"/>
              <a:t>, </a:t>
            </a:r>
            <a:r>
              <a:rPr lang="pt-BR" u="sng" dirty="0" err="1">
                <a:hlinkClick r:id="rId4"/>
              </a:rPr>
              <a:t>Ruby</a:t>
            </a:r>
            <a:r>
              <a:rPr lang="pt-BR" dirty="0"/>
              <a:t>, </a:t>
            </a:r>
            <a:r>
              <a:rPr lang="pt-BR" u="sng" dirty="0">
                <a:hlinkClick r:id="rId5"/>
              </a:rPr>
              <a:t>.Net</a:t>
            </a:r>
            <a:r>
              <a:rPr lang="pt-BR" dirty="0"/>
              <a:t>, </a:t>
            </a:r>
            <a:r>
              <a:rPr lang="pt-BR" u="sng" dirty="0">
                <a:hlinkClick r:id="rId6"/>
              </a:rPr>
              <a:t>Angular</a:t>
            </a:r>
            <a:r>
              <a:rPr lang="pt-BR" dirty="0"/>
              <a:t> e em CMS, como o </a:t>
            </a:r>
            <a:r>
              <a:rPr lang="pt-BR" u="sng" dirty="0" err="1">
                <a:hlinkClick r:id="rId7"/>
              </a:rPr>
              <a:t>WordPress</a:t>
            </a:r>
            <a:r>
              <a:rPr lang="pt-BR" dirty="0"/>
              <a:t>, ou em uma simples página </a:t>
            </a:r>
            <a:r>
              <a:rPr lang="pt-BR" u="sng" dirty="0">
                <a:hlinkClick r:id="rId8"/>
              </a:rPr>
              <a:t>HTML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um framework?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O framework </a:t>
            </a:r>
            <a:r>
              <a:rPr lang="pt-BR" b="1" dirty="0"/>
              <a:t>é uma ferramenta que disponibiliza uma série de códigos prontos para serem reutilizados com determinada tecnologia</a:t>
            </a:r>
            <a:r>
              <a:rPr lang="pt-BR" dirty="0"/>
              <a:t>. Portanto, existem inúmeros frameworks para diversas linguagens de programação.</a:t>
            </a:r>
          </a:p>
          <a:p>
            <a:r>
              <a:rPr lang="pt-BR" dirty="0"/>
              <a:t>O objetivo do framework é oferecer formas de facilitar o reaproveitamento de código, além de tornar o desenvolvimento mais padronizado e seguro. O </a:t>
            </a:r>
            <a:r>
              <a:rPr lang="pt-BR" dirty="0" err="1"/>
              <a:t>Bootstrap</a:t>
            </a:r>
            <a:r>
              <a:rPr lang="pt-BR" dirty="0"/>
              <a:t>, portanto, é um framework que permite a reutilização de códigos para o desenvolvimento de aplicações </a:t>
            </a:r>
            <a:r>
              <a:rPr lang="pt-BR" dirty="0" err="1"/>
              <a:t>front-end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usar o </a:t>
            </a:r>
            <a:r>
              <a:rPr lang="pt-BR" b="1" dirty="0" err="1"/>
              <a:t>Bootstrap</a:t>
            </a:r>
            <a:r>
              <a:rPr lang="pt-BR" b="1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Fácil </a:t>
            </a:r>
            <a:r>
              <a:rPr lang="pt-BR" b="1" dirty="0"/>
              <a:t>de usar:</a:t>
            </a:r>
            <a:r>
              <a:rPr lang="pt-BR" dirty="0"/>
              <a:t> qualquer pessoa com conhecimento básico de HTML e CSS pode começar a usar o </a:t>
            </a:r>
            <a:r>
              <a:rPr lang="pt-BR" dirty="0" err="1"/>
              <a:t>Bootstrap</a:t>
            </a:r>
            <a:endParaRPr lang="pt-BR" dirty="0"/>
          </a:p>
          <a:p>
            <a:r>
              <a:rPr lang="pt-BR" b="1" dirty="0"/>
              <a:t>Recursos responsivos:</a:t>
            </a:r>
            <a:r>
              <a:rPr lang="pt-BR" dirty="0"/>
              <a:t> o CSS responsivo do </a:t>
            </a:r>
            <a:r>
              <a:rPr lang="pt-BR" dirty="0" err="1"/>
              <a:t>Bootstrap</a:t>
            </a:r>
            <a:r>
              <a:rPr lang="pt-BR" dirty="0"/>
              <a:t> se ajusta a telefones, </a:t>
            </a:r>
            <a:r>
              <a:rPr lang="pt-BR" dirty="0" err="1"/>
              <a:t>tablets</a:t>
            </a:r>
            <a:r>
              <a:rPr lang="pt-BR" dirty="0"/>
              <a:t> e desktops</a:t>
            </a:r>
          </a:p>
          <a:p>
            <a:r>
              <a:rPr lang="pt-BR" b="1" dirty="0"/>
              <a:t>Abordagem </a:t>
            </a:r>
            <a:r>
              <a:rPr lang="pt-BR" b="1" dirty="0" err="1"/>
              <a:t>mobile-first</a:t>
            </a:r>
            <a:r>
              <a:rPr lang="pt-BR" b="1" dirty="0"/>
              <a:t>:</a:t>
            </a:r>
            <a:r>
              <a:rPr lang="pt-BR" dirty="0"/>
              <a:t> No </a:t>
            </a:r>
            <a:r>
              <a:rPr lang="pt-BR" dirty="0" err="1"/>
              <a:t>Bootstrap</a:t>
            </a:r>
            <a:r>
              <a:rPr lang="pt-BR" dirty="0"/>
              <a:t>, os estilos </a:t>
            </a:r>
            <a:r>
              <a:rPr lang="pt-BR" dirty="0" err="1"/>
              <a:t>mobile-first</a:t>
            </a:r>
            <a:r>
              <a:rPr lang="pt-BR" dirty="0"/>
              <a:t> fazem parte da estrutura principal</a:t>
            </a:r>
          </a:p>
          <a:p>
            <a:r>
              <a:rPr lang="pt-BR" b="1" dirty="0"/>
              <a:t>Compatibilidade do navegador:</a:t>
            </a:r>
            <a:r>
              <a:rPr lang="pt-BR" dirty="0"/>
              <a:t> </a:t>
            </a:r>
            <a:r>
              <a:rPr lang="pt-BR" dirty="0" err="1"/>
              <a:t>Bootstrap</a:t>
            </a:r>
            <a:r>
              <a:rPr lang="pt-BR" dirty="0"/>
              <a:t> 5 é compatível com todos os navegadores modernos (</a:t>
            </a:r>
            <a:r>
              <a:rPr lang="pt-BR" dirty="0" err="1"/>
              <a:t>Chrome</a:t>
            </a:r>
            <a:r>
              <a:rPr lang="pt-BR" dirty="0"/>
              <a:t>, Firefox, </a:t>
            </a:r>
            <a:r>
              <a:rPr lang="pt-BR" dirty="0" err="1"/>
              <a:t>Edge</a:t>
            </a:r>
            <a:r>
              <a:rPr lang="pt-BR" dirty="0"/>
              <a:t>, </a:t>
            </a:r>
            <a:r>
              <a:rPr lang="pt-BR" dirty="0" err="1"/>
              <a:t>Safari</a:t>
            </a:r>
            <a:r>
              <a:rPr lang="pt-BR" dirty="0"/>
              <a:t> e Opera). </a:t>
            </a:r>
            <a:r>
              <a:rPr lang="pt-BR" b="1" dirty="0"/>
              <a:t>Observe</a:t>
            </a:r>
            <a:r>
              <a:rPr lang="pt-BR" dirty="0"/>
              <a:t> que, se você precisar de suporte para IE11 e inferior, deverá usar BS4 ou BS3.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Bootstrap 5 vs. Bootstrap 3 e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Bootstrap</a:t>
            </a:r>
            <a:r>
              <a:rPr lang="pt-BR" dirty="0"/>
              <a:t> 5 é a versão mais recente do </a:t>
            </a:r>
            <a:r>
              <a:rPr lang="pt-BR" dirty="0" err="1">
                <a:hlinkClick r:id="rId2"/>
              </a:rPr>
              <a:t>Bootstrap</a:t>
            </a:r>
            <a:r>
              <a:rPr lang="pt-BR" dirty="0"/>
              <a:t> ; com novos componentes, folha de estilo mais rápida e mais capacidade de resposta.</a:t>
            </a:r>
          </a:p>
          <a:p>
            <a:r>
              <a:rPr lang="pt-BR" dirty="0"/>
              <a:t>O </a:t>
            </a:r>
            <a:r>
              <a:rPr lang="pt-BR" dirty="0" err="1"/>
              <a:t>Bootstrap</a:t>
            </a:r>
            <a:r>
              <a:rPr lang="pt-BR" dirty="0"/>
              <a:t> 5 suporta as versões mais recentes e estáveis ​​de todos os principais navegadores e plataformas. No entanto, o Internet Explorer 11 e versões anteriores não são compatíveis.</a:t>
            </a:r>
          </a:p>
          <a:p>
            <a:r>
              <a:rPr lang="pt-BR" dirty="0"/>
              <a:t>As principais diferenças entre o </a:t>
            </a:r>
            <a:r>
              <a:rPr lang="pt-BR" dirty="0" err="1"/>
              <a:t>Bootstrap</a:t>
            </a:r>
            <a:r>
              <a:rPr lang="pt-BR" dirty="0"/>
              <a:t> 5 e o </a:t>
            </a:r>
            <a:r>
              <a:rPr lang="pt-BR" dirty="0" err="1"/>
              <a:t>Bootstrap</a:t>
            </a:r>
            <a:r>
              <a:rPr lang="pt-BR" dirty="0"/>
              <a:t> 3 e 4 é que o </a:t>
            </a:r>
            <a:r>
              <a:rPr lang="pt-BR" dirty="0" err="1"/>
              <a:t>Bootstrap</a:t>
            </a:r>
            <a:r>
              <a:rPr lang="pt-BR" dirty="0"/>
              <a:t> 5 mudou para </a:t>
            </a:r>
            <a:r>
              <a:rPr lang="pt-BR" dirty="0" err="1">
                <a:hlinkClick r:id="rId3"/>
              </a:rPr>
              <a:t>JavaScript</a:t>
            </a:r>
            <a:r>
              <a:rPr lang="pt-BR" dirty="0"/>
              <a:t> em vez de </a:t>
            </a:r>
            <a:r>
              <a:rPr lang="pt-BR" dirty="0" err="1">
                <a:hlinkClick r:id="rId4"/>
              </a:rPr>
              <a:t>jQuery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obter o </a:t>
            </a:r>
            <a:r>
              <a:rPr lang="pt-BR" dirty="0" err="1"/>
              <a:t>Bootstrap</a:t>
            </a:r>
            <a:r>
              <a:rPr lang="pt-BR" dirty="0"/>
              <a:t> 5?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duas maneiras de começar a usar o </a:t>
            </a:r>
            <a:r>
              <a:rPr lang="pt-BR" dirty="0" err="1"/>
              <a:t>Bootstrap</a:t>
            </a:r>
            <a:r>
              <a:rPr lang="pt-BR" dirty="0"/>
              <a:t> 5 em seu próprio site.</a:t>
            </a:r>
          </a:p>
          <a:p>
            <a:r>
              <a:rPr lang="pt-BR" dirty="0"/>
              <a:t>Você pode:</a:t>
            </a:r>
          </a:p>
          <a:p>
            <a:r>
              <a:rPr lang="pt-BR" dirty="0"/>
              <a:t>Incluir </a:t>
            </a:r>
            <a:r>
              <a:rPr lang="pt-BR" dirty="0" err="1"/>
              <a:t>Bootstrap</a:t>
            </a:r>
            <a:r>
              <a:rPr lang="pt-BR" dirty="0"/>
              <a:t> 5 de um CDN</a:t>
            </a:r>
          </a:p>
          <a:p>
            <a:r>
              <a:rPr lang="pt-BR" dirty="0"/>
              <a:t>Baixe o </a:t>
            </a:r>
            <a:r>
              <a:rPr lang="pt-BR" dirty="0" err="1"/>
              <a:t>Bootstrap</a:t>
            </a:r>
            <a:r>
              <a:rPr lang="pt-BR" dirty="0"/>
              <a:t> 5 em getbootstrap.com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r>
              <a:rPr lang="pt-BR" dirty="0"/>
              <a:t> 5 CDN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você não deseja baixar e hospedar o </a:t>
            </a:r>
            <a:r>
              <a:rPr lang="pt-BR" dirty="0" err="1"/>
              <a:t>Bootstrap</a:t>
            </a:r>
            <a:r>
              <a:rPr lang="pt-BR" dirty="0"/>
              <a:t> 5 sozinho, pode incluí-lo em uma CDN (</a:t>
            </a:r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Delivery</a:t>
            </a:r>
            <a:r>
              <a:rPr lang="pt-BR" dirty="0"/>
              <a:t> Network).</a:t>
            </a:r>
          </a:p>
          <a:p>
            <a:r>
              <a:rPr lang="pt-BR" dirty="0" err="1"/>
              <a:t>jsDelivr</a:t>
            </a:r>
            <a:r>
              <a:rPr lang="pt-BR" dirty="0"/>
              <a:t> fornece suporte CDN para CSS e </a:t>
            </a:r>
            <a:r>
              <a:rPr lang="pt-BR" dirty="0" err="1"/>
              <a:t>JavaScript</a:t>
            </a:r>
            <a:r>
              <a:rPr lang="pt-BR" dirty="0"/>
              <a:t> do </a:t>
            </a:r>
            <a:r>
              <a:rPr lang="pt-BR" dirty="0" err="1"/>
              <a:t>Bootstrap</a:t>
            </a:r>
            <a:r>
              <a:rPr lang="pt-BR" dirty="0"/>
              <a:t>: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583</Words>
  <Application>Microsoft Office PowerPoint</Application>
  <PresentationFormat>Apresentação na tela (4:3)</PresentationFormat>
  <Paragraphs>65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Bootstrap </vt:lpstr>
      <vt:lpstr>O que é? </vt:lpstr>
      <vt:lpstr>O que é? </vt:lpstr>
      <vt:lpstr>O que é? </vt:lpstr>
      <vt:lpstr>O que é um framework?</vt:lpstr>
      <vt:lpstr>Por que usar o Bootstrap?</vt:lpstr>
      <vt:lpstr>Bootstrap 5 vs. Bootstrap 3 e 4</vt:lpstr>
      <vt:lpstr>Onde obter o Bootstrap 5?</vt:lpstr>
      <vt:lpstr>Bootstrap 5 CDN</vt:lpstr>
      <vt:lpstr>Primeira Página Bootstrap</vt:lpstr>
      <vt:lpstr>Containers</vt:lpstr>
      <vt:lpstr>Preenchimento de contêiner</vt:lpstr>
      <vt:lpstr>Borda e cor do contêiner</vt:lpstr>
      <vt:lpstr>Bootstrap 5 Grid</vt:lpstr>
      <vt:lpstr>Bootstrap 5 Grid</vt:lpstr>
      <vt:lpstr>Classes de grade</vt:lpstr>
      <vt:lpstr>Estrutura básica de uma grade Bootstrap 5</vt:lpstr>
      <vt:lpstr>Estrutura básica de uma grade Bootstrap 5</vt:lpstr>
      <vt:lpstr>Estrutura básica de uma grade Bootstrap 5</vt:lpstr>
      <vt:lpstr>Estrutura básica de uma grade Bootstrap 5</vt:lpstr>
      <vt:lpstr>Estrutura básica de uma grade Bootstrap 5</vt:lpstr>
      <vt:lpstr>Site Pronto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</dc:title>
  <dc:creator>Usuário do Windows</dc:creator>
  <cp:lastModifiedBy>Usuário do Windows</cp:lastModifiedBy>
  <cp:revision>12</cp:revision>
  <dcterms:created xsi:type="dcterms:W3CDTF">2023-02-06T16:03:58Z</dcterms:created>
  <dcterms:modified xsi:type="dcterms:W3CDTF">2023-02-06T18:26:42Z</dcterms:modified>
</cp:coreProperties>
</file>