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F646-0481-4F1F-AC5D-CFBCA30CE115}" type="datetimeFigureOut">
              <a:rPr lang="pt-BR" smtClean="0"/>
              <a:t>22/02/2023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AE1A-2D68-48F9-94FF-A6F1F65C0C8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F646-0481-4F1F-AC5D-CFBCA30CE115}" type="datetimeFigureOut">
              <a:rPr lang="pt-BR" smtClean="0"/>
              <a:t>22/02/2023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AE1A-2D68-48F9-94FF-A6F1F65C0C8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F646-0481-4F1F-AC5D-CFBCA30CE115}" type="datetimeFigureOut">
              <a:rPr lang="pt-BR" smtClean="0"/>
              <a:t>22/02/2023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AE1A-2D68-48F9-94FF-A6F1F65C0C8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F646-0481-4F1F-AC5D-CFBCA30CE115}" type="datetimeFigureOut">
              <a:rPr lang="pt-BR" smtClean="0"/>
              <a:t>22/02/2023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AE1A-2D68-48F9-94FF-A6F1F65C0C8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F646-0481-4F1F-AC5D-CFBCA30CE115}" type="datetimeFigureOut">
              <a:rPr lang="pt-BR" smtClean="0"/>
              <a:t>22/02/2023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AE1A-2D68-48F9-94FF-A6F1F65C0C8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F646-0481-4F1F-AC5D-CFBCA30CE115}" type="datetimeFigureOut">
              <a:rPr lang="pt-BR" smtClean="0"/>
              <a:t>22/02/2023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AE1A-2D68-48F9-94FF-A6F1F65C0C8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F646-0481-4F1F-AC5D-CFBCA30CE115}" type="datetimeFigureOut">
              <a:rPr lang="pt-BR" smtClean="0"/>
              <a:t>22/02/2023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AE1A-2D68-48F9-94FF-A6F1F65C0C8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F646-0481-4F1F-AC5D-CFBCA30CE115}" type="datetimeFigureOut">
              <a:rPr lang="pt-BR" smtClean="0"/>
              <a:t>22/02/2023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AE1A-2D68-48F9-94FF-A6F1F65C0C8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F646-0481-4F1F-AC5D-CFBCA30CE115}" type="datetimeFigureOut">
              <a:rPr lang="pt-BR" smtClean="0"/>
              <a:t>22/02/2023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AE1A-2D68-48F9-94FF-A6F1F65C0C8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F646-0481-4F1F-AC5D-CFBCA30CE115}" type="datetimeFigureOut">
              <a:rPr lang="pt-BR" smtClean="0"/>
              <a:t>22/02/2023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AE1A-2D68-48F9-94FF-A6F1F65C0C8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F646-0481-4F1F-AC5D-CFBCA30CE115}" type="datetimeFigureOut">
              <a:rPr lang="pt-BR" smtClean="0"/>
              <a:t>22/02/2023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AE1A-2D68-48F9-94FF-A6F1F65C0C8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BF646-0481-4F1F-AC5D-CFBCA30CE115}" type="datetimeFigureOut">
              <a:rPr lang="pt-BR" smtClean="0"/>
              <a:t>22/02/2023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EAE1A-2D68-48F9-94FF-A6F1F65C0C8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Revisão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é o CSS?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O CSS é composto por um conjunto de regras que definem como os elementos HTML são estilizados. As regras são compostas por um seletor que indica qual elemento HTML será estilizado e um bloco de declarações que define como o elemento será estilizado. Cada declaração é composta por uma propriedade e um valor separados por dois pontos.</a:t>
            </a:r>
          </a:p>
          <a:p>
            <a:r>
              <a:rPr lang="pt-BR" dirty="0"/>
              <a:t>Por exemplo, o seguinte código CSS definiria o estilo de um parágrafo em um documento HTML: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é o CSS?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 {</a:t>
            </a:r>
          </a:p>
          <a:p>
            <a:r>
              <a:rPr lang="pt-BR" dirty="0" smtClean="0"/>
              <a:t>  </a:t>
            </a:r>
            <a:r>
              <a:rPr lang="pt-BR" dirty="0" err="1" smtClean="0"/>
              <a:t>font-size</a:t>
            </a:r>
            <a:r>
              <a:rPr lang="pt-BR" dirty="0" smtClean="0"/>
              <a:t>: 16px;</a:t>
            </a:r>
          </a:p>
          <a:p>
            <a:r>
              <a:rPr lang="pt-BR" dirty="0" smtClean="0"/>
              <a:t>  </a:t>
            </a:r>
            <a:r>
              <a:rPr lang="pt-BR" dirty="0" err="1" smtClean="0"/>
              <a:t>color</a:t>
            </a:r>
            <a:r>
              <a:rPr lang="pt-BR" dirty="0" smtClean="0"/>
              <a:t>: #333;</a:t>
            </a:r>
          </a:p>
          <a:p>
            <a:r>
              <a:rPr lang="pt-BR" dirty="0" smtClean="0"/>
              <a:t>  </a:t>
            </a:r>
            <a:r>
              <a:rPr lang="pt-BR" dirty="0" err="1" smtClean="0"/>
              <a:t>font-family</a:t>
            </a:r>
            <a:r>
              <a:rPr lang="pt-BR" dirty="0" smtClean="0"/>
              <a:t>: </a:t>
            </a:r>
            <a:r>
              <a:rPr lang="pt-BR" dirty="0" err="1" smtClean="0"/>
              <a:t>Arial</a:t>
            </a:r>
            <a:r>
              <a:rPr lang="pt-BR" dirty="0" smtClean="0"/>
              <a:t>, </a:t>
            </a:r>
            <a:r>
              <a:rPr lang="pt-BR" dirty="0" err="1" smtClean="0"/>
              <a:t>sans-serif</a:t>
            </a:r>
            <a:r>
              <a:rPr lang="pt-BR" dirty="0" smtClean="0"/>
              <a:t>;</a:t>
            </a:r>
          </a:p>
          <a:p>
            <a:r>
              <a:rPr lang="pt-BR" dirty="0" smtClean="0"/>
              <a:t>}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é o CSS?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Este código estilizaria todos os elementos </a:t>
            </a:r>
            <a:r>
              <a:rPr lang="pt-BR" dirty="0" smtClean="0"/>
              <a:t>p</a:t>
            </a:r>
            <a:r>
              <a:rPr lang="pt-BR" dirty="0"/>
              <a:t> no documento para ter uma fonte de 16 pixels de tamanho, cor de texto preta (#333) e fonte de família </a:t>
            </a:r>
            <a:r>
              <a:rPr lang="pt-BR" dirty="0" err="1"/>
              <a:t>Arial</a:t>
            </a:r>
            <a:r>
              <a:rPr lang="pt-BR" dirty="0"/>
              <a:t> ou qualquer outra fonte </a:t>
            </a:r>
            <a:r>
              <a:rPr lang="pt-BR" dirty="0" err="1"/>
              <a:t>sans-serif</a:t>
            </a:r>
            <a:r>
              <a:rPr lang="pt-BR" dirty="0"/>
              <a:t> disponível no sistema do usuário.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são classes no </a:t>
            </a:r>
            <a:r>
              <a:rPr lang="pt-BR" dirty="0" err="1"/>
              <a:t>css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Em CSS, classes são seletores que permitem aplicar um estilo específico a um conjunto de elementos HTML. Uma classe é um identificador nomeado que é adicionado a um elemento HTML usando o atributo </a:t>
            </a:r>
            <a:r>
              <a:rPr lang="pt-BR" dirty="0" err="1"/>
              <a:t>class</a:t>
            </a:r>
            <a:r>
              <a:rPr lang="pt-BR" dirty="0"/>
              <a:t>.</a:t>
            </a:r>
          </a:p>
          <a:p>
            <a:r>
              <a:rPr lang="pt-BR" dirty="0"/>
              <a:t>Por exemplo, considere o seguinte HTML que representa uma lista de itens: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são classes no </a:t>
            </a:r>
            <a:r>
              <a:rPr lang="pt-BR" dirty="0" err="1"/>
              <a:t>css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&lt;ul&gt;</a:t>
            </a:r>
          </a:p>
          <a:p>
            <a:r>
              <a:rPr lang="it-IT" dirty="0" smtClean="0"/>
              <a:t>  &lt;li class="item"&gt;Item 1&lt;/li&gt;</a:t>
            </a:r>
          </a:p>
          <a:p>
            <a:r>
              <a:rPr lang="it-IT" dirty="0" smtClean="0"/>
              <a:t>  &lt;li class="item"&gt;Item 2&lt;/li&gt;</a:t>
            </a:r>
          </a:p>
          <a:p>
            <a:r>
              <a:rPr lang="it-IT" dirty="0" smtClean="0"/>
              <a:t>  &lt;li class="item"&gt;Item 3&lt;/li&gt;</a:t>
            </a:r>
          </a:p>
          <a:p>
            <a:r>
              <a:rPr lang="it-IT" dirty="0" smtClean="0"/>
              <a:t>&lt;/ul&gt;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são classes no </a:t>
            </a:r>
            <a:r>
              <a:rPr lang="pt-BR" dirty="0" err="1"/>
              <a:t>css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Neste exemplo, a classe </a:t>
            </a:r>
            <a:r>
              <a:rPr lang="pt-BR" dirty="0" smtClean="0"/>
              <a:t>item</a:t>
            </a:r>
            <a:r>
              <a:rPr lang="pt-BR" dirty="0"/>
              <a:t> é adicionada a cada elemento </a:t>
            </a:r>
            <a:r>
              <a:rPr lang="pt-BR" dirty="0" smtClean="0"/>
              <a:t>li</a:t>
            </a:r>
            <a:r>
              <a:rPr lang="pt-BR" dirty="0"/>
              <a:t> para que possamos aplicar um estilo específico a todos os itens da lista. Em CSS, podemos criar uma regra para estilizar elementos com a classe </a:t>
            </a:r>
            <a:r>
              <a:rPr lang="pt-BR" dirty="0" smtClean="0"/>
              <a:t>item:</a:t>
            </a:r>
          </a:p>
          <a:p>
            <a:r>
              <a:rPr lang="it-IT" dirty="0" smtClean="0"/>
              <a:t>.item {</a:t>
            </a:r>
          </a:p>
          <a:p>
            <a:r>
              <a:rPr lang="it-IT" dirty="0" smtClean="0"/>
              <a:t>  font-size: 16px;</a:t>
            </a:r>
          </a:p>
          <a:p>
            <a:r>
              <a:rPr lang="it-IT" dirty="0" smtClean="0"/>
              <a:t>  color: #333;</a:t>
            </a:r>
          </a:p>
          <a:p>
            <a:r>
              <a:rPr lang="it-IT" dirty="0" smtClean="0"/>
              <a:t>}</a:t>
            </a:r>
          </a:p>
          <a:p>
            <a:endParaRPr lang="it-IT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são pseudo classes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Em CSS, as pseudo-classes são seletores que permitem selecionar e estilizar elementos HTML com base em seus estados ou posições específicas na página. Elas são identificadas pelo caractere </a:t>
            </a:r>
            <a:r>
              <a:rPr lang="pt-BR" dirty="0" smtClean="0"/>
              <a:t>:</a:t>
            </a:r>
            <a:r>
              <a:rPr lang="pt-BR" dirty="0"/>
              <a:t> seguido do nome da pseudo-classe.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são pseudo classes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Algumas das pseudo-classes mais comuns são:</a:t>
            </a:r>
          </a:p>
          <a:p>
            <a:r>
              <a:rPr lang="pt-BR" dirty="0"/>
              <a:t>:</a:t>
            </a:r>
            <a:r>
              <a:rPr lang="pt-BR" dirty="0" err="1"/>
              <a:t>hover</a:t>
            </a:r>
            <a:r>
              <a:rPr lang="pt-BR" dirty="0"/>
              <a:t>: seleciona um elemento quando o mouse passa sobre ele.</a:t>
            </a:r>
          </a:p>
          <a:p>
            <a:r>
              <a:rPr lang="pt-BR" dirty="0"/>
              <a:t>:</a:t>
            </a:r>
            <a:r>
              <a:rPr lang="pt-BR" dirty="0" err="1"/>
              <a:t>active</a:t>
            </a:r>
            <a:r>
              <a:rPr lang="pt-BR" dirty="0"/>
              <a:t>: seleciona um elemento quando é clicado pelo mouse.</a:t>
            </a:r>
          </a:p>
          <a:p>
            <a:r>
              <a:rPr lang="pt-BR" dirty="0"/>
              <a:t>:</a:t>
            </a:r>
            <a:r>
              <a:rPr lang="pt-BR" dirty="0" err="1"/>
              <a:t>visited</a:t>
            </a:r>
            <a:r>
              <a:rPr lang="pt-BR" dirty="0"/>
              <a:t>: seleciona links que já foram visitados.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são pseudo classes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:</a:t>
            </a:r>
            <a:r>
              <a:rPr lang="pt-BR" dirty="0" err="1"/>
              <a:t>focus</a:t>
            </a:r>
            <a:r>
              <a:rPr lang="pt-BR" dirty="0"/>
              <a:t>: seleciona um elemento quando ele está em foco (como um link que foi selecionado com a tecla "</a:t>
            </a:r>
            <a:r>
              <a:rPr lang="pt-BR" dirty="0" err="1"/>
              <a:t>tab</a:t>
            </a:r>
            <a:r>
              <a:rPr lang="pt-BR" dirty="0"/>
              <a:t>").</a:t>
            </a:r>
          </a:p>
          <a:p>
            <a:r>
              <a:rPr lang="pt-BR" dirty="0"/>
              <a:t>:</a:t>
            </a:r>
            <a:r>
              <a:rPr lang="pt-BR" dirty="0" err="1"/>
              <a:t>first-child</a:t>
            </a:r>
            <a:r>
              <a:rPr lang="pt-BR" dirty="0"/>
              <a:t>: seleciona o primeiro filho de um elemento pai.</a:t>
            </a:r>
          </a:p>
          <a:p>
            <a:r>
              <a:rPr lang="pt-BR" dirty="0"/>
              <a:t>:</a:t>
            </a:r>
            <a:r>
              <a:rPr lang="pt-BR" dirty="0" err="1"/>
              <a:t>last-child</a:t>
            </a:r>
            <a:r>
              <a:rPr lang="pt-BR" dirty="0"/>
              <a:t>: seleciona o último filho de um elemento pai.</a:t>
            </a:r>
          </a:p>
          <a:p>
            <a:r>
              <a:rPr lang="pt-BR" dirty="0"/>
              <a:t>:</a:t>
            </a:r>
            <a:r>
              <a:rPr lang="pt-BR" dirty="0" err="1"/>
              <a:t>nth-child</a:t>
            </a:r>
            <a:r>
              <a:rPr lang="pt-BR" dirty="0"/>
              <a:t>(n): seleciona o enésimo filho de um elemento pai.</a:t>
            </a:r>
          </a:p>
          <a:p>
            <a:r>
              <a:rPr lang="pt-BR" dirty="0"/>
              <a:t>:</a:t>
            </a:r>
            <a:r>
              <a:rPr lang="pt-BR" dirty="0" err="1"/>
              <a:t>nth-of-type</a:t>
            </a:r>
            <a:r>
              <a:rPr lang="pt-BR" dirty="0"/>
              <a:t>(n): seleciona o enésimo elemento do tipo especificado em um elemento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são pseudo classes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Por exemplo, se quisermos aplicar um estilo diferente a um link quando o mouse passa sobre ele, podemos usar a pseudo-classe </a:t>
            </a:r>
            <a:r>
              <a:rPr lang="pt-BR" dirty="0" smtClean="0"/>
              <a:t>:</a:t>
            </a:r>
            <a:r>
              <a:rPr lang="pt-BR" dirty="0" err="1" smtClean="0"/>
              <a:t>hover</a:t>
            </a:r>
            <a:r>
              <a:rPr lang="pt-BR" dirty="0"/>
              <a:t>. A seguinte regra de estilo mudaria a cor do link para vermelho quando o mouse passa sobre ele</a:t>
            </a:r>
            <a:r>
              <a:rPr lang="pt-BR" dirty="0" smtClean="0"/>
              <a:t>:</a:t>
            </a:r>
          </a:p>
          <a:p>
            <a:r>
              <a:rPr lang="pt-BR" dirty="0" smtClean="0"/>
              <a:t>a:hover {</a:t>
            </a:r>
          </a:p>
          <a:p>
            <a:r>
              <a:rPr lang="pt-BR" dirty="0" smtClean="0"/>
              <a:t>  </a:t>
            </a:r>
            <a:r>
              <a:rPr lang="pt-BR" dirty="0" err="1" smtClean="0"/>
              <a:t>color</a:t>
            </a:r>
            <a:r>
              <a:rPr lang="pt-BR" dirty="0" smtClean="0"/>
              <a:t>: </a:t>
            </a:r>
            <a:r>
              <a:rPr lang="pt-BR" dirty="0" err="1" smtClean="0"/>
              <a:t>red</a:t>
            </a:r>
            <a:r>
              <a:rPr lang="pt-BR" dirty="0" smtClean="0"/>
              <a:t>;</a:t>
            </a:r>
          </a:p>
          <a:p>
            <a:r>
              <a:rPr lang="pt-BR" dirty="0" smtClean="0"/>
              <a:t>}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HTML (Hypertext Markup </a:t>
            </a:r>
            <a:r>
              <a:rPr lang="pt-BR" dirty="0" err="1"/>
              <a:t>Language</a:t>
            </a:r>
            <a:r>
              <a:rPr lang="pt-BR" dirty="0"/>
              <a:t>) é a linguagem padrão para criar páginas da web. Ela permite que desenvolvedores estruturem o conteúdo da página usando </a:t>
            </a:r>
            <a:r>
              <a:rPr lang="pt-BR" dirty="0" err="1"/>
              <a:t>tags</a:t>
            </a:r>
            <a:r>
              <a:rPr lang="pt-BR" dirty="0"/>
              <a:t> e atributos, que indicam ao navegador como exibir o conteúdo para o usuário.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são pseudo classes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 pseudo-classes são uma ferramenta poderosa para estilizar elementos HTML com base em seu estado ou posição na página. Ao usar as pseudo-classes corretamente, é possível criar estilos complexos e avançados para um site.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V</a:t>
            </a:r>
            <a:r>
              <a:rPr lang="pt-BR" dirty="0" smtClean="0"/>
              <a:t>ariáveis </a:t>
            </a:r>
            <a:r>
              <a:rPr lang="pt-BR" dirty="0"/>
              <a:t>em </a:t>
            </a:r>
            <a:r>
              <a:rPr lang="pt-BR" dirty="0" err="1"/>
              <a:t>css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CSS não tem variáveis como outras linguagens de programação, mas tem variáveis CSS, que são conhecidas como "variáveis personalizadas" ou "variáveis de componente".</a:t>
            </a:r>
          </a:p>
          <a:p>
            <a:r>
              <a:rPr lang="pt-BR" dirty="0"/>
              <a:t>As variáveis CSS permitem que você defina um valor em um único lugar e o use em várias propriedades CSS. Isso pode tornar o código CSS mais organizado e fácil de manter.</a:t>
            </a:r>
          </a:p>
          <a:p>
            <a:r>
              <a:rPr lang="pt-BR" dirty="0"/>
              <a:t>Para criar uma variável CSS, use a sintaxe --</a:t>
            </a:r>
            <a:r>
              <a:rPr lang="pt-BR" dirty="0" err="1"/>
              <a:t>nome-da-variavel</a:t>
            </a:r>
            <a:r>
              <a:rPr lang="pt-BR" dirty="0"/>
              <a:t>: valor. Por exemplo: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V</a:t>
            </a:r>
            <a:r>
              <a:rPr lang="pt-BR" dirty="0" smtClean="0"/>
              <a:t>ariáveis </a:t>
            </a:r>
            <a:r>
              <a:rPr lang="pt-BR" dirty="0"/>
              <a:t>em </a:t>
            </a:r>
            <a:r>
              <a:rPr lang="pt-BR" dirty="0" err="1"/>
              <a:t>css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571612"/>
            <a:ext cx="6365977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V</a:t>
            </a:r>
            <a:r>
              <a:rPr lang="pt-BR" dirty="0" smtClean="0"/>
              <a:t>ariáveis </a:t>
            </a:r>
            <a:r>
              <a:rPr lang="pt-BR" dirty="0"/>
              <a:t>em </a:t>
            </a:r>
            <a:r>
              <a:rPr lang="pt-BR" dirty="0" err="1"/>
              <a:t>css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BR" dirty="0"/>
              <a:t>Neste exemplo, a variável </a:t>
            </a:r>
            <a:r>
              <a:rPr lang="pt-BR" dirty="0" smtClean="0"/>
              <a:t>--</a:t>
            </a:r>
            <a:r>
              <a:rPr lang="pt-BR" dirty="0" err="1" smtClean="0"/>
              <a:t>cor-primaria</a:t>
            </a:r>
            <a:r>
              <a:rPr lang="pt-BR" dirty="0"/>
              <a:t> é definida no seletor </a:t>
            </a:r>
            <a:r>
              <a:rPr lang="pt-BR" dirty="0" smtClean="0"/>
              <a:t>:</a:t>
            </a:r>
            <a:r>
              <a:rPr lang="pt-BR" dirty="0" err="1" smtClean="0"/>
              <a:t>root</a:t>
            </a:r>
            <a:r>
              <a:rPr lang="pt-BR" dirty="0"/>
              <a:t> e, em seguida, é usada para definir a cor do texto em </a:t>
            </a:r>
            <a:r>
              <a:rPr lang="pt-BR" dirty="0" smtClean="0"/>
              <a:t>h1</a:t>
            </a:r>
            <a:r>
              <a:rPr lang="pt-BR" dirty="0"/>
              <a:t> e a cor de fundo em </a:t>
            </a:r>
            <a:r>
              <a:rPr lang="pt-BR" dirty="0" smtClean="0"/>
              <a:t>p</a:t>
            </a:r>
            <a:r>
              <a:rPr lang="pt-BR" dirty="0"/>
              <a:t>. Se você quiser mudar a cor primária, basta alterar o valor da variável em um único lugar e todas as propriedades que a usam serão atualizadas automaticamente</a:t>
            </a:r>
            <a:r>
              <a:rPr lang="pt-BR" dirty="0" smtClean="0"/>
              <a:t>.</a:t>
            </a:r>
          </a:p>
          <a:p>
            <a:pPr>
              <a:buNone/>
            </a:pPr>
            <a:r>
              <a:rPr lang="pt-BR" dirty="0"/>
              <a:t>As variáveis CSS também podem ser usadas em media </a:t>
            </a:r>
            <a:r>
              <a:rPr lang="pt-BR" dirty="0" err="1"/>
              <a:t>queries</a:t>
            </a:r>
            <a:r>
              <a:rPr lang="pt-BR" dirty="0"/>
              <a:t>, seletor de classe, seletor de ID e outros seletores CSS.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Exemplo </a:t>
            </a:r>
            <a:r>
              <a:rPr lang="pt-BR" dirty="0"/>
              <a:t>de variáveis </a:t>
            </a:r>
            <a:r>
              <a:rPr lang="pt-BR" dirty="0" smtClean="0"/>
              <a:t>CSS </a:t>
            </a:r>
            <a:r>
              <a:rPr lang="pt-BR" dirty="0"/>
              <a:t>em ID, media </a:t>
            </a:r>
            <a:r>
              <a:rPr lang="pt-BR" dirty="0" err="1" smtClean="0"/>
              <a:t>Queries</a:t>
            </a:r>
            <a:r>
              <a:rPr lang="pt-BR" dirty="0" smtClean="0"/>
              <a:t> </a:t>
            </a:r>
            <a:r>
              <a:rPr lang="pt-BR" dirty="0"/>
              <a:t>e seletores de classes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ID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b="1" dirty="0"/>
              <a:t>Media </a:t>
            </a:r>
            <a:r>
              <a:rPr lang="pt-BR" b="1" dirty="0" err="1"/>
              <a:t>Queries</a:t>
            </a:r>
            <a:endParaRPr lang="pt-BR" b="1" dirty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143116"/>
            <a:ext cx="32289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3643314"/>
            <a:ext cx="3071834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aixaDeTexto 6"/>
          <p:cNvSpPr txBox="1"/>
          <p:nvPr/>
        </p:nvSpPr>
        <p:spPr>
          <a:xfrm>
            <a:off x="4000496" y="1857364"/>
            <a:ext cx="2000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Seletores de Classes</a:t>
            </a:r>
          </a:p>
          <a:p>
            <a:endParaRPr lang="pt-BR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72132" y="1438276"/>
            <a:ext cx="258127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são media </a:t>
            </a:r>
            <a:r>
              <a:rPr lang="pt-BR" dirty="0" err="1"/>
              <a:t>Queries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/>
              <a:t>As Media </a:t>
            </a:r>
            <a:r>
              <a:rPr lang="pt-BR" dirty="0" err="1"/>
              <a:t>Queries</a:t>
            </a:r>
            <a:r>
              <a:rPr lang="pt-BR" dirty="0"/>
              <a:t> são uma técnica do CSS que permite aplicar estilos diferentes a um documento HTML com base em diferentes características do dispositivo, como tamanho da tela, resolução, orientação, etc.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são media </a:t>
            </a:r>
            <a:r>
              <a:rPr lang="pt-BR" dirty="0" err="1"/>
              <a:t>Queries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/>
              <a:t>Com as Media </a:t>
            </a:r>
            <a:r>
              <a:rPr lang="pt-BR" dirty="0" err="1"/>
              <a:t>Queries</a:t>
            </a:r>
            <a:r>
              <a:rPr lang="pt-BR" dirty="0"/>
              <a:t>, você pode criar estilos responsivos que se adaptam a diferentes dispositivos, como desktops, </a:t>
            </a:r>
            <a:r>
              <a:rPr lang="pt-BR" dirty="0" err="1"/>
              <a:t>tablets</a:t>
            </a:r>
            <a:r>
              <a:rPr lang="pt-BR" dirty="0"/>
              <a:t> e telefones celulares. Isso é importante, porque os dispositivos variam em tamanho e resolução, e você precisa garantir que seu site ou aplicativo seja legível e utilizável em todos eles.</a:t>
            </a: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são media </a:t>
            </a:r>
            <a:r>
              <a:rPr lang="pt-BR" dirty="0" err="1"/>
              <a:t>Queries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/>
              <a:t>As Media </a:t>
            </a:r>
            <a:r>
              <a:rPr lang="pt-BR" dirty="0" err="1"/>
              <a:t>Queries</a:t>
            </a:r>
            <a:r>
              <a:rPr lang="pt-BR" dirty="0"/>
              <a:t> funcionam verificando as características do dispositivo e aplicando estilos diferentes com base em uma lista de regras CSS. Por exemplo, você pode definir uma regra CSS que se aplica somente a telas com uma largura máxima de 600 pixels:</a:t>
            </a:r>
            <a:endParaRPr lang="pt-BR" dirty="0" smtClean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são media </a:t>
            </a:r>
            <a:r>
              <a:rPr lang="pt-BR" dirty="0" err="1"/>
              <a:t>Queries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/>
              <a:t>As Media </a:t>
            </a:r>
            <a:r>
              <a:rPr lang="pt-BR" dirty="0" err="1"/>
              <a:t>Queries</a:t>
            </a:r>
            <a:r>
              <a:rPr lang="pt-BR" dirty="0"/>
              <a:t> funcionam verificando as características do dispositivo e aplicando estilos diferentes com base em uma lista de regras CSS. Por exemplo, você pode definir uma regra CSS que se aplica somente a telas com uma largura máxima de 600 pixels:</a:t>
            </a:r>
            <a:endParaRPr lang="pt-BR" dirty="0" smtClean="0"/>
          </a:p>
          <a:p>
            <a:pPr>
              <a:buNone/>
            </a:pP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4857760"/>
            <a:ext cx="7730256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são media </a:t>
            </a:r>
            <a:r>
              <a:rPr lang="pt-BR" dirty="0" err="1"/>
              <a:t>Queries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/>
              <a:t>Com essa regra, você pode definir estilos específicos para dispositivos móveis, enquanto mantém as outras partes do layout intactas. As Media </a:t>
            </a:r>
            <a:r>
              <a:rPr lang="pt-BR" dirty="0" err="1"/>
              <a:t>Queries</a:t>
            </a:r>
            <a:r>
              <a:rPr lang="pt-BR" dirty="0"/>
              <a:t> são uma parte essencial do design responsivo, e são usadas em conjunto com outras técnicas, como as unidades em porcentagem e os </a:t>
            </a:r>
            <a:r>
              <a:rPr lang="pt-BR" dirty="0" err="1"/>
              <a:t>grids</a:t>
            </a:r>
            <a:r>
              <a:rPr lang="pt-BR" dirty="0"/>
              <a:t>, para criar designs flexíveis que se adaptam a diferentes tamanhos de tela.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Estrutura </a:t>
            </a:r>
            <a:r>
              <a:rPr lang="pt-BR" b="1" dirty="0" smtClean="0"/>
              <a:t>básica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Toda página HTML começa com um elemento &lt;!DOCTYPE </a:t>
            </a:r>
            <a:r>
              <a:rPr lang="pt-BR" dirty="0" err="1"/>
              <a:t>html</a:t>
            </a:r>
            <a:r>
              <a:rPr lang="pt-BR" dirty="0"/>
              <a:t>&gt;, que indica ao navegador qual a versão do HTML que está sendo usada. Em seguida, vem o elemento &lt;</a:t>
            </a:r>
            <a:r>
              <a:rPr lang="pt-BR" dirty="0" err="1"/>
              <a:t>html</a:t>
            </a:r>
            <a:r>
              <a:rPr lang="pt-BR" dirty="0"/>
              <a:t>&gt;, que envolve todo o conteúdo da página. Dentro do elemento &lt;</a:t>
            </a:r>
            <a:r>
              <a:rPr lang="pt-BR" dirty="0" err="1"/>
              <a:t>html</a:t>
            </a:r>
            <a:r>
              <a:rPr lang="pt-BR" dirty="0"/>
              <a:t>&gt;, há dois outros elementos obrigatórios:</a:t>
            </a:r>
          </a:p>
          <a:p>
            <a:r>
              <a:rPr lang="pt-BR" dirty="0"/>
              <a:t>&lt;</a:t>
            </a:r>
            <a:r>
              <a:rPr lang="pt-BR" dirty="0" err="1"/>
              <a:t>head</a:t>
            </a:r>
            <a:r>
              <a:rPr lang="pt-BR" dirty="0"/>
              <a:t>&gt;: Contém informações sobre a página, como o título, descrição e palavras-chave, além de outros recursos necessários, como arquivos CSS e </a:t>
            </a:r>
            <a:r>
              <a:rPr lang="pt-BR" dirty="0" err="1"/>
              <a:t>JavaScript</a:t>
            </a:r>
            <a:r>
              <a:rPr lang="pt-BR" dirty="0"/>
              <a:t>.</a:t>
            </a:r>
          </a:p>
          <a:p>
            <a:r>
              <a:rPr lang="pt-BR" dirty="0"/>
              <a:t>&lt;</a:t>
            </a:r>
            <a:r>
              <a:rPr lang="pt-BR" dirty="0" err="1"/>
              <a:t>body</a:t>
            </a:r>
            <a:r>
              <a:rPr lang="pt-BR" dirty="0"/>
              <a:t>&gt;: Contém todo o conteúdo visível da página, como texto, imagens, vídeos e outros elementos HTML.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 </a:t>
            </a:r>
            <a:r>
              <a:rPr lang="pt-BR" dirty="0"/>
              <a:t>prático de media </a:t>
            </a:r>
            <a:r>
              <a:rPr lang="pt-BR" dirty="0" err="1"/>
              <a:t>queries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/>
              <a:t>Suponha que você queira definir diferentes estilos para o seu site com base no tamanho da tela do dispositivo. Você pode usar a seguinte estrutura para definir diferentes estilos para diferentes tamanhos de tela: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 </a:t>
            </a:r>
            <a:r>
              <a:rPr lang="pt-BR" dirty="0"/>
              <a:t>prático de media </a:t>
            </a:r>
            <a:r>
              <a:rPr lang="pt-BR" dirty="0" err="1"/>
              <a:t>queries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241" y="1571612"/>
            <a:ext cx="4526197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1500174"/>
            <a:ext cx="4306591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 </a:t>
            </a:r>
            <a:r>
              <a:rPr lang="pt-BR" dirty="0"/>
              <a:t>prático de media </a:t>
            </a:r>
            <a:r>
              <a:rPr lang="pt-BR" dirty="0" err="1"/>
              <a:t>queries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Nesse exemplo, o CSS comum para todas as telas é definido no bloco </a:t>
            </a:r>
            <a:r>
              <a:rPr lang="pt-BR" dirty="0" err="1"/>
              <a:t>body</a:t>
            </a:r>
            <a:r>
              <a:rPr lang="pt-BR" dirty="0"/>
              <a:t>. As Media </a:t>
            </a:r>
            <a:r>
              <a:rPr lang="pt-BR" dirty="0" err="1"/>
              <a:t>Queries</a:t>
            </a:r>
            <a:r>
              <a:rPr lang="pt-BR" dirty="0"/>
              <a:t> são usadas para definir estilos específicos para telas pequenas, médias e grandes.</a:t>
            </a:r>
          </a:p>
          <a:p>
            <a:r>
              <a:rPr lang="pt-BR" dirty="0"/>
              <a:t>No primeiro bloco de Media </a:t>
            </a:r>
            <a:r>
              <a:rPr lang="pt-BR" dirty="0" err="1"/>
              <a:t>Query</a:t>
            </a:r>
            <a:r>
              <a:rPr lang="pt-BR" dirty="0"/>
              <a:t>, definimos os estilos para telas pequenas, com uma largura máxima de 767 pixels. O tamanho da fonte é reduzido para 14 pixels, e a classe .header recebe um fundo cinza claro.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 </a:t>
            </a:r>
            <a:r>
              <a:rPr lang="pt-BR" dirty="0"/>
              <a:t>prático de media </a:t>
            </a:r>
            <a:r>
              <a:rPr lang="pt-BR" dirty="0" err="1"/>
              <a:t>queries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No segundo bloco de Media </a:t>
            </a:r>
            <a:r>
              <a:rPr lang="pt-BR" dirty="0" err="1"/>
              <a:t>Query</a:t>
            </a:r>
            <a:r>
              <a:rPr lang="pt-BR" dirty="0"/>
              <a:t>, definimos os estilos para telas médias, com uma largura mínima de 768 pixels e uma largura máxima de 1023 pixels. O tamanho da fonte é aumentado para 18 pixels, e a classe .header recebe um fundo cinza médio.</a:t>
            </a:r>
          </a:p>
          <a:p>
            <a:r>
              <a:rPr lang="pt-BR" dirty="0"/>
              <a:t>No último bloco de Media </a:t>
            </a:r>
            <a:r>
              <a:rPr lang="pt-BR" dirty="0" err="1"/>
              <a:t>Query</a:t>
            </a:r>
            <a:r>
              <a:rPr lang="pt-BR" dirty="0"/>
              <a:t>, definimos os estilos para telas grandes, com uma largura mínima de 1024 pixels. O tamanho da fonte é aumentado para 20 pixels, e a classe .header recebe um fundo cinza escuro.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 </a:t>
            </a:r>
            <a:r>
              <a:rPr lang="pt-BR" dirty="0"/>
              <a:t>prático de media </a:t>
            </a:r>
            <a:r>
              <a:rPr lang="pt-BR" dirty="0" err="1"/>
              <a:t>queries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Essa é apenas uma maneira de usar Media </a:t>
            </a:r>
            <a:r>
              <a:rPr lang="pt-BR" dirty="0" err="1"/>
              <a:t>Queries</a:t>
            </a:r>
            <a:r>
              <a:rPr lang="pt-BR" dirty="0"/>
              <a:t> no CSS. Você pode personalizar as regras e valores de acordo com suas necessidades, e criar designs flexíveis que se adaptam a diferentes tamanhos de tela.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são frameworks 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Frameworks são conjuntos de ferramentas, bibliotecas, padrões de projeto, convenções e outros componentes que juntos formam uma estrutura para ajudar no desenvolvimento de software. Em outras palavras, um framework é um conjunto de soluções pré-definidas para resolver um conjunto comum de problemas, permitindo que desenvolvedores se concentrem na criação de funcionalidades específicas, em vez de ter que recriar a </a:t>
            </a:r>
            <a:r>
              <a:rPr lang="pt-BR" dirty="0" err="1"/>
              <a:t>infraestrutura</a:t>
            </a:r>
            <a:r>
              <a:rPr lang="pt-BR" dirty="0"/>
              <a:t> a cada novo projeto.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Framework </a:t>
            </a:r>
            <a:r>
              <a:rPr lang="pt-BR" dirty="0" err="1"/>
              <a:t>bootstrap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Bootstrap</a:t>
            </a:r>
            <a:r>
              <a:rPr lang="pt-BR" dirty="0"/>
              <a:t> é um dos frameworks </a:t>
            </a:r>
            <a:r>
              <a:rPr lang="pt-BR" dirty="0" err="1"/>
              <a:t>front-end</a:t>
            </a:r>
            <a:r>
              <a:rPr lang="pt-BR" dirty="0"/>
              <a:t> mais populares do mundo, desenvolvido pelo </a:t>
            </a:r>
            <a:r>
              <a:rPr lang="pt-BR" dirty="0" err="1"/>
              <a:t>Twitter</a:t>
            </a:r>
            <a:r>
              <a:rPr lang="pt-BR" dirty="0"/>
              <a:t> e lançado como um projeto de código aberto. Ele oferece um conjunto de ferramentas para criar sites responsivos, flexíveis e modernos. Com </a:t>
            </a:r>
            <a:r>
              <a:rPr lang="pt-BR" dirty="0" err="1"/>
              <a:t>Bootstrap</a:t>
            </a:r>
            <a:r>
              <a:rPr lang="pt-BR" dirty="0"/>
              <a:t>, desenvolvedores podem criar interfaces de usuário atraentes e funcionais com rapidez e facilidade.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Framework </a:t>
            </a:r>
            <a:r>
              <a:rPr lang="pt-BR" dirty="0" err="1"/>
              <a:t>bootstrap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pt-BR" dirty="0"/>
              <a:t>O </a:t>
            </a:r>
            <a:r>
              <a:rPr lang="pt-BR" dirty="0" err="1"/>
              <a:t>Bootstrap</a:t>
            </a:r>
            <a:r>
              <a:rPr lang="pt-BR" dirty="0"/>
              <a:t> é baseado em HTML, CSS e </a:t>
            </a:r>
            <a:r>
              <a:rPr lang="pt-BR" dirty="0" err="1"/>
              <a:t>JavaScript</a:t>
            </a:r>
            <a:r>
              <a:rPr lang="pt-BR" dirty="0"/>
              <a:t>, e inclui componentes como botões, formulários, tabelas, tipografia, imagens, ícones, navegação, </a:t>
            </a:r>
            <a:r>
              <a:rPr lang="pt-BR" dirty="0" err="1"/>
              <a:t>grids</a:t>
            </a:r>
            <a:r>
              <a:rPr lang="pt-BR" dirty="0"/>
              <a:t>, entre outros. Além disso, o </a:t>
            </a:r>
            <a:r>
              <a:rPr lang="pt-BR" dirty="0" err="1"/>
              <a:t>Bootstrap</a:t>
            </a:r>
            <a:r>
              <a:rPr lang="pt-BR" dirty="0"/>
              <a:t> inclui suporte a CSS </a:t>
            </a:r>
            <a:r>
              <a:rPr lang="pt-BR" dirty="0" err="1"/>
              <a:t>preprocessors</a:t>
            </a:r>
            <a:r>
              <a:rPr lang="pt-BR" dirty="0"/>
              <a:t> como SASS e LESS, bem como a possibilidade de personalizar temas e estilos para atender às necessidades de cada projeto.</a:t>
            </a:r>
          </a:p>
          <a:p>
            <a:pPr algn="just"/>
            <a:r>
              <a:rPr lang="pt-BR" dirty="0"/>
              <a:t>Outra vantagem do </a:t>
            </a:r>
            <a:r>
              <a:rPr lang="pt-BR" dirty="0" err="1"/>
              <a:t>Bootstrap</a:t>
            </a:r>
            <a:r>
              <a:rPr lang="pt-BR" dirty="0"/>
              <a:t> é a sua grande comunidade, que disponibiliza uma grande quantidade de recursos, documentação e suporte para ajudar os desenvolvedores a aproveitar ao máximo o framework. Com isso, o </a:t>
            </a:r>
            <a:r>
              <a:rPr lang="pt-BR" dirty="0" err="1"/>
              <a:t>Bootstrap</a:t>
            </a:r>
            <a:r>
              <a:rPr lang="pt-BR" dirty="0"/>
              <a:t> se tornou uma das principais ferramentas para o desenvolvimento </a:t>
            </a:r>
            <a:r>
              <a:rPr lang="pt-BR" dirty="0" err="1"/>
              <a:t>front-end</a:t>
            </a:r>
            <a:r>
              <a:rPr lang="pt-BR" dirty="0"/>
              <a:t>, e é utilizado em milhares de projetos web em todo o mundo.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Por que usar </a:t>
            </a:r>
            <a:r>
              <a:rPr lang="pt-BR" dirty="0" smtClean="0"/>
              <a:t>framework?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Usar um framework pode trazer diversos benefícios, como:</a:t>
            </a:r>
          </a:p>
          <a:p>
            <a:r>
              <a:rPr lang="pt-BR" dirty="0"/>
              <a:t>Economia de tempo: um framework pode fornecer componentes prontos e soluções para problemas comuns, o que pode acelerar o desenvolvimento de um projeto.</a:t>
            </a:r>
          </a:p>
          <a:p>
            <a:r>
              <a:rPr lang="pt-BR" dirty="0"/>
              <a:t>Padronização: frameworks geralmente seguem padrões de codificação estabelecidos, o que pode ajudar a manter um código mais organizado e legível.</a:t>
            </a:r>
          </a:p>
          <a:p>
            <a:pPr algn="just"/>
            <a:endParaRPr lang="pt-BR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Por que usar </a:t>
            </a:r>
            <a:r>
              <a:rPr lang="pt-BR" dirty="0" smtClean="0"/>
              <a:t>framework?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Comunidade ativa: muitos frameworks têm uma grande comunidade de desenvolvedores, o que significa que há uma abundância de recursos, documentação e suporte disponíveis.</a:t>
            </a:r>
          </a:p>
          <a:p>
            <a:r>
              <a:rPr lang="pt-BR" dirty="0"/>
              <a:t>Segurança: alguns frameworks incluem medidas de segurança integradas, o que pode ajudar a proteger um site contra vulnerabilidades comuns.</a:t>
            </a:r>
          </a:p>
          <a:p>
            <a:pPr algn="just"/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err="1"/>
              <a:t>Tags</a:t>
            </a:r>
            <a:r>
              <a:rPr lang="pt-BR" b="1" dirty="0"/>
              <a:t> e </a:t>
            </a:r>
            <a:r>
              <a:rPr lang="pt-BR" b="1" dirty="0" smtClean="0"/>
              <a:t>Atributos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 </a:t>
            </a:r>
            <a:r>
              <a:rPr lang="pt-BR" dirty="0" err="1"/>
              <a:t>tags</a:t>
            </a:r>
            <a:r>
              <a:rPr lang="pt-BR" dirty="0"/>
              <a:t> são elementos HTML que são usados para estruturar o conteúdo da página. Por exemplo, 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smtClean="0"/>
              <a:t>&lt;h1&gt;</a:t>
            </a:r>
            <a:r>
              <a:rPr lang="pt-BR" dirty="0"/>
              <a:t> é usada para criar um cabeçalho de primeiro nível, enquanto 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smtClean="0"/>
              <a:t>&lt;p&gt;</a:t>
            </a:r>
            <a:r>
              <a:rPr lang="pt-BR" dirty="0"/>
              <a:t> é usada para criar um parágrafo de texto. Aqui estão alguns exemplos comuns de </a:t>
            </a:r>
            <a:r>
              <a:rPr lang="pt-BR" dirty="0" err="1"/>
              <a:t>tags</a:t>
            </a:r>
            <a:r>
              <a:rPr lang="pt-BR" dirty="0"/>
              <a:t> HTML: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Por que usar </a:t>
            </a:r>
            <a:r>
              <a:rPr lang="pt-BR" dirty="0" smtClean="0"/>
              <a:t>framework?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No entanto, existem algumas situações em que pode não ser apropriado usar um framework, como:</a:t>
            </a:r>
          </a:p>
          <a:p>
            <a:r>
              <a:rPr lang="pt-BR" dirty="0"/>
              <a:t>Pequenos projetos: se um projeto é pequeno e simples, pode não valer a pena investir tempo e recursos em aprender e implementar um framework.</a:t>
            </a:r>
          </a:p>
          <a:p>
            <a:r>
              <a:rPr lang="pt-BR" dirty="0"/>
              <a:t>Personalização: se um projeto requer uma personalização significativa, pode ser mais difícil trabalhar com um framework, que geralmente segue uma estrutura pré-definida.</a:t>
            </a:r>
          </a:p>
          <a:p>
            <a:pPr algn="just"/>
            <a:endParaRPr lang="pt-BR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Por que usar </a:t>
            </a:r>
            <a:r>
              <a:rPr lang="pt-BR" dirty="0" smtClean="0"/>
              <a:t>framework?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Performance: alguns frameworks podem adicionar uma sobrecarga adicional, o que pode afetar negativamente o desempenho de um site.</a:t>
            </a:r>
          </a:p>
          <a:p>
            <a:r>
              <a:rPr lang="pt-BR" dirty="0"/>
              <a:t>Conhecimento limitado: se um desenvolvedor não está familiarizado com um framework específico, pode levar tempo para aprender a usá-lo corretamente, o que pode atrasar o projeto e até introduzir erros.</a:t>
            </a:r>
          </a:p>
          <a:p>
            <a:pPr algn="just"/>
            <a:endParaRPr lang="pt-BR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</a:t>
            </a:r>
            <a:r>
              <a:rPr lang="pt-BR" dirty="0"/>
              <a:t>que são </a:t>
            </a:r>
            <a:r>
              <a:rPr lang="pt-BR" dirty="0" err="1"/>
              <a:t>webkits</a:t>
            </a:r>
            <a:r>
              <a:rPr lang="pt-BR" dirty="0"/>
              <a:t> </a:t>
            </a:r>
            <a:r>
              <a:rPr lang="pt-BR" dirty="0" err="1" smtClean="0"/>
              <a:t>css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err="1"/>
              <a:t>Webkit</a:t>
            </a:r>
            <a:r>
              <a:rPr lang="pt-BR" dirty="0"/>
              <a:t> é um mecanismo de </a:t>
            </a:r>
            <a:r>
              <a:rPr lang="pt-BR" dirty="0" err="1"/>
              <a:t>renderização</a:t>
            </a:r>
            <a:r>
              <a:rPr lang="pt-BR" dirty="0"/>
              <a:t> utilizado por navegadores web, como o Google </a:t>
            </a:r>
            <a:r>
              <a:rPr lang="pt-BR" dirty="0" err="1"/>
              <a:t>Chrome</a:t>
            </a:r>
            <a:r>
              <a:rPr lang="pt-BR" dirty="0"/>
              <a:t> e o </a:t>
            </a:r>
            <a:r>
              <a:rPr lang="pt-BR" dirty="0" err="1"/>
              <a:t>Safari</a:t>
            </a:r>
            <a:r>
              <a:rPr lang="pt-BR" dirty="0"/>
              <a:t> da Apple, para exibir conteúdo da web. Foi desenvolvido pela Apple e é baseado no motor de layout KHTML usado no navegador </a:t>
            </a:r>
            <a:r>
              <a:rPr lang="pt-BR" dirty="0" err="1"/>
              <a:t>Konqueror</a:t>
            </a:r>
            <a:r>
              <a:rPr lang="pt-BR" dirty="0"/>
              <a:t> do KDE.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</a:t>
            </a:r>
            <a:r>
              <a:rPr lang="pt-BR" dirty="0"/>
              <a:t>que são </a:t>
            </a:r>
            <a:r>
              <a:rPr lang="pt-BR" dirty="0" err="1"/>
              <a:t>webkits</a:t>
            </a:r>
            <a:r>
              <a:rPr lang="pt-BR" dirty="0"/>
              <a:t> </a:t>
            </a:r>
            <a:r>
              <a:rPr lang="pt-BR" dirty="0" err="1" smtClean="0"/>
              <a:t>css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dirty="0"/>
              <a:t>Na prática, os </a:t>
            </a:r>
            <a:r>
              <a:rPr lang="pt-BR" dirty="0" err="1"/>
              <a:t>webkits</a:t>
            </a:r>
            <a:r>
              <a:rPr lang="pt-BR" dirty="0"/>
              <a:t> podem afetar a forma como um site é exibido nos navegadores que os utilizam, pois eles implementam propriedades CSS e outros recursos de forma diferente de outros navegadores. Por exemplo, uma propriedade CSS específica pode funcionar perfeitamente em um navegador como o Firefox, mas pode não funcionar corretamente no </a:t>
            </a:r>
            <a:r>
              <a:rPr lang="pt-BR" dirty="0" err="1"/>
              <a:t>Chrome</a:t>
            </a:r>
            <a:r>
              <a:rPr lang="pt-BR" dirty="0"/>
              <a:t> ou </a:t>
            </a:r>
            <a:r>
              <a:rPr lang="pt-BR" dirty="0" err="1"/>
              <a:t>Safari</a:t>
            </a:r>
            <a:r>
              <a:rPr lang="pt-BR" dirty="0"/>
              <a:t> devido às diferenças na implementação do </a:t>
            </a:r>
            <a:r>
              <a:rPr lang="pt-BR" dirty="0" err="1"/>
              <a:t>Webkit</a:t>
            </a:r>
            <a:r>
              <a:rPr lang="pt-BR" dirty="0"/>
              <a:t>.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KHTML o que é?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KHTML é um mecanismo de </a:t>
            </a:r>
            <a:r>
              <a:rPr lang="pt-BR" dirty="0" err="1"/>
              <a:t>renderização</a:t>
            </a:r>
            <a:r>
              <a:rPr lang="pt-BR" dirty="0"/>
              <a:t> de código aberto usado em navegadores de desktop e dispositivos móveis, desenvolvido originalmente pelo projeto KDE para o seu navegador </a:t>
            </a:r>
            <a:r>
              <a:rPr lang="pt-BR" dirty="0" err="1"/>
              <a:t>Konqueror</a:t>
            </a:r>
            <a:r>
              <a:rPr lang="pt-BR" dirty="0"/>
              <a:t>. O nome é uma sigla para "KDE HTML Layout </a:t>
            </a:r>
            <a:r>
              <a:rPr lang="pt-BR" dirty="0" err="1"/>
              <a:t>Engine</a:t>
            </a:r>
            <a:r>
              <a:rPr lang="pt-BR" dirty="0"/>
              <a:t>".</a:t>
            </a:r>
          </a:p>
          <a:p>
            <a:r>
              <a:rPr lang="pt-BR" dirty="0"/>
              <a:t>O KHTML foi projetado para ser leve, rápido e eficiente, com um foco em suportar os padrões da web e proporcionar uma experiência de navegação fluida para os usuários. Ele foi construído em torno de um modelo de caixa de layout que é usado para posicionar elementos HTML na página, e suporta recursos avançados como CSS, </a:t>
            </a:r>
            <a:r>
              <a:rPr lang="pt-BR" dirty="0" err="1"/>
              <a:t>JavaScript</a:t>
            </a:r>
            <a:r>
              <a:rPr lang="pt-BR" dirty="0"/>
              <a:t>, DOM e XML.</a:t>
            </a:r>
          </a:p>
          <a:p>
            <a:pPr algn="just"/>
            <a:endParaRPr lang="pt-BR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KHTML o que é?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KHTML foi adotado por outros projetos de software livre, como o </a:t>
            </a:r>
            <a:r>
              <a:rPr lang="pt-BR" dirty="0" err="1"/>
              <a:t>WebKit</a:t>
            </a:r>
            <a:r>
              <a:rPr lang="pt-BR" dirty="0"/>
              <a:t>, que é usado por navegadores como o Google </a:t>
            </a:r>
            <a:r>
              <a:rPr lang="pt-BR" dirty="0" err="1"/>
              <a:t>Chrome</a:t>
            </a:r>
            <a:r>
              <a:rPr lang="pt-BR" dirty="0"/>
              <a:t> e o </a:t>
            </a:r>
            <a:r>
              <a:rPr lang="pt-BR" dirty="0" err="1"/>
              <a:t>Safari</a:t>
            </a:r>
            <a:r>
              <a:rPr lang="pt-BR" dirty="0"/>
              <a:t> da Apple. Embora o KHTML em si não seja mais amplamente usado, seu legado pode ser visto na tecnologia subjacente de muitos navegadores modernos.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 </a:t>
            </a:r>
            <a:r>
              <a:rPr lang="pt-BR" dirty="0"/>
              <a:t>de </a:t>
            </a:r>
            <a:r>
              <a:rPr lang="pt-BR" dirty="0" err="1"/>
              <a:t>webkit</a:t>
            </a:r>
            <a:r>
              <a:rPr lang="pt-BR" dirty="0"/>
              <a:t> </a:t>
            </a:r>
            <a:r>
              <a:rPr lang="pt-BR" dirty="0" err="1"/>
              <a:t>css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termo "</a:t>
            </a:r>
            <a:r>
              <a:rPr lang="pt-BR" dirty="0" err="1"/>
              <a:t>WebKit</a:t>
            </a:r>
            <a:r>
              <a:rPr lang="pt-BR" dirty="0"/>
              <a:t> CSS" não se refere a uma tecnologia específica, mas sim ao conjunto de recursos CSS suportados pelo mecanismo de </a:t>
            </a:r>
            <a:r>
              <a:rPr lang="pt-BR" dirty="0" err="1"/>
              <a:t>renderização</a:t>
            </a:r>
            <a:r>
              <a:rPr lang="pt-BR" dirty="0"/>
              <a:t> </a:t>
            </a:r>
            <a:r>
              <a:rPr lang="pt-BR" dirty="0" err="1"/>
              <a:t>WebKit</a:t>
            </a:r>
            <a:r>
              <a:rPr lang="pt-BR" dirty="0"/>
              <a:t>, que é usado em vários navegadores modernos. Alguns exemplos de recursos CSS suportados pelo </a:t>
            </a:r>
            <a:r>
              <a:rPr lang="pt-BR" dirty="0" err="1"/>
              <a:t>WebKit</a:t>
            </a:r>
            <a:r>
              <a:rPr lang="pt-BR" dirty="0"/>
              <a:t> incluem: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 </a:t>
            </a:r>
            <a:r>
              <a:rPr lang="pt-BR" dirty="0"/>
              <a:t>de </a:t>
            </a:r>
            <a:r>
              <a:rPr lang="pt-BR" dirty="0" err="1"/>
              <a:t>webkit</a:t>
            </a:r>
            <a:r>
              <a:rPr lang="pt-BR" dirty="0"/>
              <a:t> </a:t>
            </a:r>
            <a:r>
              <a:rPr lang="pt-BR" dirty="0" err="1"/>
              <a:t>css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Transições e animações CSS para criar efeitos de transição suaves em elementos da página.</a:t>
            </a:r>
          </a:p>
          <a:p>
            <a:r>
              <a:rPr lang="pt-BR" dirty="0"/>
              <a:t>Gradientes CSS para criar fundos com efeito de gradiente.</a:t>
            </a:r>
          </a:p>
          <a:p>
            <a:r>
              <a:rPr lang="pt-BR" dirty="0"/>
              <a:t>Transformações CSS, como escala, rotação e translação, para modificar a aparência de elementos da página.</a:t>
            </a:r>
          </a:p>
          <a:p>
            <a:r>
              <a:rPr lang="pt-BR" dirty="0"/>
              <a:t>Propriedades de filtro CSS, como </a:t>
            </a:r>
            <a:r>
              <a:rPr lang="pt-BR" dirty="0" err="1"/>
              <a:t>desfoque</a:t>
            </a:r>
            <a:r>
              <a:rPr lang="pt-BR" dirty="0"/>
              <a:t>, saturação e contraste, para ajustar a aparência de elementos da página.</a:t>
            </a:r>
          </a:p>
          <a:p>
            <a:r>
              <a:rPr lang="pt-BR" dirty="0"/>
              <a:t>Propriedades de texto CSS, como fonte, tamanho, cor e espaçamento, para controlar a aparência do texto na página.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 </a:t>
            </a:r>
            <a:r>
              <a:rPr lang="pt-BR" dirty="0"/>
              <a:t>de </a:t>
            </a:r>
            <a:r>
              <a:rPr lang="pt-BR" dirty="0" err="1"/>
              <a:t>webkit</a:t>
            </a:r>
            <a:r>
              <a:rPr lang="pt-BR" dirty="0"/>
              <a:t> </a:t>
            </a:r>
            <a:r>
              <a:rPr lang="pt-BR" dirty="0" err="1"/>
              <a:t>css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Um </a:t>
            </a:r>
            <a:r>
              <a:rPr lang="pt-BR" dirty="0"/>
              <a:t>exemplo básico de como usar alguns desses recursos CSS suportados pelo </a:t>
            </a:r>
            <a:r>
              <a:rPr lang="pt-BR" dirty="0" err="1"/>
              <a:t>WebKit</a:t>
            </a:r>
            <a:r>
              <a:rPr lang="pt-BR" dirty="0"/>
              <a:t> para criar um botão com gradiente e efeito de transição suave: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4071942"/>
            <a:ext cx="9013795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 </a:t>
            </a:r>
            <a:r>
              <a:rPr lang="pt-BR" dirty="0"/>
              <a:t>de </a:t>
            </a:r>
            <a:r>
              <a:rPr lang="pt-BR" dirty="0" err="1"/>
              <a:t>webkit</a:t>
            </a:r>
            <a:r>
              <a:rPr lang="pt-BR" dirty="0"/>
              <a:t> </a:t>
            </a:r>
            <a:r>
              <a:rPr lang="pt-BR" dirty="0" err="1"/>
              <a:t>css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71611"/>
            <a:ext cx="8143932" cy="4880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err="1"/>
              <a:t>Tags</a:t>
            </a:r>
            <a:r>
              <a:rPr lang="pt-BR" b="1" dirty="0"/>
              <a:t> e </a:t>
            </a:r>
            <a:r>
              <a:rPr lang="pt-BR" b="1" dirty="0" smtClean="0"/>
              <a:t>Atributos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&lt;h1&gt;, &lt;h2&gt;, &lt;h3&gt;, &lt;h4&gt;, &lt;h5&gt;, &lt;h6&gt;: Cabeçalhos de diferentes níveis</a:t>
            </a:r>
          </a:p>
          <a:p>
            <a:r>
              <a:rPr lang="pt-BR" dirty="0"/>
              <a:t>&lt;p&gt;: Parágrafos de texto</a:t>
            </a:r>
          </a:p>
          <a:p>
            <a:r>
              <a:rPr lang="pt-BR" dirty="0"/>
              <a:t>&lt;a&gt;: Links para outras páginas ou arquivos</a:t>
            </a:r>
          </a:p>
          <a:p>
            <a:r>
              <a:rPr lang="pt-BR" dirty="0"/>
              <a:t>&lt;</a:t>
            </a:r>
            <a:r>
              <a:rPr lang="pt-BR" dirty="0" err="1"/>
              <a:t>img</a:t>
            </a:r>
            <a:r>
              <a:rPr lang="pt-BR" dirty="0"/>
              <a:t>&gt;: Imagens</a:t>
            </a:r>
          </a:p>
          <a:p>
            <a:r>
              <a:rPr lang="pt-BR" dirty="0"/>
              <a:t>&lt;</a:t>
            </a:r>
            <a:r>
              <a:rPr lang="pt-BR" dirty="0" err="1"/>
              <a:t>ul</a:t>
            </a:r>
            <a:r>
              <a:rPr lang="pt-BR" dirty="0"/>
              <a:t>&gt;, &lt;</a:t>
            </a:r>
            <a:r>
              <a:rPr lang="pt-BR" dirty="0" err="1"/>
              <a:t>ol</a:t>
            </a:r>
            <a:r>
              <a:rPr lang="pt-BR" dirty="0"/>
              <a:t>&gt;, &lt;li&gt;: Listas não ordenadas e ordenadas</a:t>
            </a:r>
          </a:p>
          <a:p>
            <a:r>
              <a:rPr lang="pt-BR" dirty="0"/>
              <a:t>&lt;</a:t>
            </a:r>
            <a:r>
              <a:rPr lang="pt-BR" dirty="0" err="1"/>
              <a:t>table</a:t>
            </a:r>
            <a:r>
              <a:rPr lang="pt-BR" dirty="0"/>
              <a:t>&gt;, &lt;</a:t>
            </a:r>
            <a:r>
              <a:rPr lang="pt-BR" dirty="0" err="1"/>
              <a:t>tr</a:t>
            </a:r>
            <a:r>
              <a:rPr lang="pt-BR" dirty="0"/>
              <a:t>&gt;, &lt;</a:t>
            </a:r>
            <a:r>
              <a:rPr lang="pt-BR" dirty="0" err="1"/>
              <a:t>th</a:t>
            </a:r>
            <a:r>
              <a:rPr lang="pt-BR" dirty="0"/>
              <a:t>&gt;, &lt;</a:t>
            </a:r>
            <a:r>
              <a:rPr lang="pt-BR" dirty="0" err="1"/>
              <a:t>td</a:t>
            </a:r>
            <a:r>
              <a:rPr lang="pt-BR" dirty="0"/>
              <a:t>&gt;: Tabelas e suas partes</a:t>
            </a:r>
          </a:p>
          <a:p>
            <a:r>
              <a:rPr lang="pt-BR" dirty="0"/>
              <a:t>&lt;</a:t>
            </a:r>
            <a:r>
              <a:rPr lang="pt-BR" dirty="0" err="1"/>
              <a:t>form</a:t>
            </a:r>
            <a:r>
              <a:rPr lang="pt-BR" dirty="0"/>
              <a:t>&gt;, &lt;input&gt;, &lt;</a:t>
            </a:r>
            <a:r>
              <a:rPr lang="pt-BR" dirty="0" err="1"/>
              <a:t>textarea</a:t>
            </a:r>
            <a:r>
              <a:rPr lang="pt-BR" dirty="0"/>
              <a:t>&gt;, &lt;</a:t>
            </a:r>
            <a:r>
              <a:rPr lang="pt-BR" dirty="0" err="1"/>
              <a:t>button</a:t>
            </a:r>
            <a:r>
              <a:rPr lang="pt-BR" dirty="0"/>
              <a:t>&gt;: Formulários e seus elementos</a:t>
            </a:r>
          </a:p>
          <a:p>
            <a:r>
              <a:rPr lang="pt-BR" dirty="0"/>
              <a:t>&lt;div&gt;, &lt;</a:t>
            </a:r>
            <a:r>
              <a:rPr lang="pt-BR" dirty="0" err="1"/>
              <a:t>span</a:t>
            </a:r>
            <a:r>
              <a:rPr lang="pt-BR" dirty="0"/>
              <a:t>&gt;: Elementos genéricos usados para agrupar conteúdo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 </a:t>
            </a:r>
            <a:r>
              <a:rPr lang="pt-BR" dirty="0"/>
              <a:t>de </a:t>
            </a:r>
            <a:r>
              <a:rPr lang="pt-BR" dirty="0" err="1"/>
              <a:t>webkit</a:t>
            </a:r>
            <a:r>
              <a:rPr lang="pt-BR" dirty="0"/>
              <a:t> </a:t>
            </a:r>
            <a:r>
              <a:rPr lang="pt-BR" dirty="0" err="1"/>
              <a:t>css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Este código CSS cria um botão com fundo de gradiente e borda arredondada. Quando o mouse é movido sobre o botão, o fundo é animado com um efeito de transição suave para uma aparência mais atraente. Este é apenas um exemplo simples e muitos outros recursos do </a:t>
            </a:r>
            <a:r>
              <a:rPr lang="pt-BR" dirty="0" err="1"/>
              <a:t>WebKit</a:t>
            </a:r>
            <a:r>
              <a:rPr lang="pt-BR" dirty="0"/>
              <a:t> CSS podem ser usados para criar designs mais avançados e personalizados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err="1"/>
              <a:t>Tags</a:t>
            </a:r>
            <a:r>
              <a:rPr lang="pt-BR" b="1" dirty="0"/>
              <a:t> e </a:t>
            </a:r>
            <a:r>
              <a:rPr lang="pt-BR" b="1" dirty="0" smtClean="0"/>
              <a:t>Atributos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atributos são usados para fornecer informações adicionais sobre uma </a:t>
            </a:r>
            <a:r>
              <a:rPr lang="pt-BR" dirty="0" err="1"/>
              <a:t>tag</a:t>
            </a:r>
            <a:r>
              <a:rPr lang="pt-BR" dirty="0"/>
              <a:t> HTML. Por exemplo, o atributo </a:t>
            </a:r>
            <a:r>
              <a:rPr lang="pt-BR" dirty="0" err="1" smtClean="0"/>
              <a:t>href</a:t>
            </a:r>
            <a:r>
              <a:rPr lang="pt-BR" dirty="0"/>
              <a:t> é usado na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smtClean="0"/>
              <a:t>&lt;a&gt;</a:t>
            </a:r>
            <a:r>
              <a:rPr lang="pt-BR" dirty="0"/>
              <a:t> para especificar o link de destino. Aqui estão alguns exemplos comuns de atributos HTML: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err="1"/>
              <a:t>Tags</a:t>
            </a:r>
            <a:r>
              <a:rPr lang="pt-BR" b="1" dirty="0"/>
              <a:t> e </a:t>
            </a:r>
            <a:r>
              <a:rPr lang="pt-BR" b="1" dirty="0" smtClean="0"/>
              <a:t>Atributos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id: Um identificador exclusivo para a </a:t>
            </a:r>
            <a:r>
              <a:rPr lang="pt-BR" dirty="0" err="1"/>
              <a:t>tag</a:t>
            </a:r>
            <a:r>
              <a:rPr lang="pt-BR" dirty="0"/>
              <a:t>, usado para referenciá-la em CSS e </a:t>
            </a:r>
            <a:r>
              <a:rPr lang="pt-BR" dirty="0" err="1"/>
              <a:t>JavaScript</a:t>
            </a:r>
            <a:endParaRPr lang="pt-BR" dirty="0"/>
          </a:p>
          <a:p>
            <a:r>
              <a:rPr lang="pt-BR" dirty="0" err="1"/>
              <a:t>class</a:t>
            </a:r>
            <a:r>
              <a:rPr lang="pt-BR" dirty="0"/>
              <a:t>: Uma ou mais classes de estilo para a </a:t>
            </a:r>
            <a:r>
              <a:rPr lang="pt-BR" dirty="0" err="1"/>
              <a:t>tag</a:t>
            </a:r>
            <a:r>
              <a:rPr lang="pt-BR" dirty="0"/>
              <a:t>, usadas para aplicar regras de estilo em CSS</a:t>
            </a:r>
          </a:p>
          <a:p>
            <a:r>
              <a:rPr lang="pt-BR" dirty="0"/>
              <a:t>style: Um conjunto de regras de estilo em linha, usadas para aplicar estilos diretamente na </a:t>
            </a:r>
            <a:r>
              <a:rPr lang="pt-BR" dirty="0" err="1"/>
              <a:t>tag</a:t>
            </a:r>
            <a:endParaRPr lang="pt-BR" dirty="0"/>
          </a:p>
          <a:p>
            <a:r>
              <a:rPr lang="pt-BR" dirty="0" err="1"/>
              <a:t>href</a:t>
            </a:r>
            <a:r>
              <a:rPr lang="pt-BR" dirty="0"/>
              <a:t>: O link de destino para a </a:t>
            </a:r>
            <a:r>
              <a:rPr lang="pt-BR" dirty="0" err="1"/>
              <a:t>tag</a:t>
            </a:r>
            <a:r>
              <a:rPr lang="pt-BR" dirty="0"/>
              <a:t> &lt;a&gt;</a:t>
            </a:r>
          </a:p>
          <a:p>
            <a:r>
              <a:rPr lang="pt-BR" dirty="0" err="1"/>
              <a:t>src</a:t>
            </a:r>
            <a:r>
              <a:rPr lang="pt-BR" dirty="0"/>
              <a:t>: O caminho para o arquivo de imagem ou vídeo na </a:t>
            </a:r>
            <a:r>
              <a:rPr lang="pt-BR" dirty="0" err="1"/>
              <a:t>tag</a:t>
            </a:r>
            <a:r>
              <a:rPr lang="pt-BR" dirty="0"/>
              <a:t> &lt;</a:t>
            </a:r>
            <a:r>
              <a:rPr lang="pt-BR" dirty="0" err="1"/>
              <a:t>img</a:t>
            </a:r>
            <a:r>
              <a:rPr lang="pt-BR" dirty="0"/>
              <a:t>&gt; ou &lt;</a:t>
            </a:r>
            <a:r>
              <a:rPr lang="pt-BR" dirty="0" err="1"/>
              <a:t>video</a:t>
            </a:r>
            <a:r>
              <a:rPr lang="pt-BR" dirty="0"/>
              <a:t>&gt;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err="1"/>
              <a:t>Tags</a:t>
            </a:r>
            <a:r>
              <a:rPr lang="pt-BR" b="1" dirty="0"/>
              <a:t> e </a:t>
            </a:r>
            <a:r>
              <a:rPr lang="pt-BR" b="1" dirty="0" smtClean="0"/>
              <a:t>Atributos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/>
              <a:t>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b="1" dirty="0" err="1" smtClean="0"/>
              <a:t>label</a:t>
            </a:r>
            <a:r>
              <a:rPr lang="pt-BR" b="1" dirty="0"/>
              <a:t> </a:t>
            </a:r>
            <a:r>
              <a:rPr lang="pt-BR" dirty="0"/>
              <a:t>em HTML é usada para associar um rótulo a um elemento de formulário. Ela descreve o objetivo do elemento do formulário e fornece uma explicação clara e concisa do que se espera que o usuário insira ou selecione.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é o CSS?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CSS significa "</a:t>
            </a:r>
            <a:r>
              <a:rPr lang="pt-BR" dirty="0" err="1"/>
              <a:t>Cascading</a:t>
            </a:r>
            <a:r>
              <a:rPr lang="pt-BR" dirty="0"/>
              <a:t> Style </a:t>
            </a:r>
            <a:r>
              <a:rPr lang="pt-BR" dirty="0" err="1"/>
              <a:t>Sheets</a:t>
            </a:r>
            <a:r>
              <a:rPr lang="pt-BR" dirty="0"/>
              <a:t>" (Folhas de Estilo em Cascata) e é uma linguagem de estilo usada para definir a aparência e o layout de documentos HTML. É uma das principais tecnologias da web junto com HTML e </a:t>
            </a:r>
            <a:r>
              <a:rPr lang="pt-BR" dirty="0" err="1"/>
              <a:t>JavaScript</a:t>
            </a:r>
            <a:r>
              <a:rPr lang="pt-BR" dirty="0"/>
              <a:t>.</a:t>
            </a:r>
          </a:p>
          <a:p>
            <a:r>
              <a:rPr lang="pt-BR" dirty="0"/>
              <a:t>O CSS é usado para descrever como os elementos HTML devem ser exibidos na tela, em papel ou em outras mídias. Ele permite aos desenvolvedores controlar a cor, fonte, tamanho e espaçamento do texto, bem como o layout e a aparência dos elementos de página, como imagens, botões, menus, entre outros.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2996</Words>
  <Application>Microsoft Office PowerPoint</Application>
  <PresentationFormat>Apresentação na tela (4:3)</PresentationFormat>
  <Paragraphs>155</Paragraphs>
  <Slides>50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50</vt:i4>
      </vt:variant>
    </vt:vector>
  </HeadingPairs>
  <TitlesOfParts>
    <vt:vector size="51" baseType="lpstr">
      <vt:lpstr>Tema do Office</vt:lpstr>
      <vt:lpstr>Revisão</vt:lpstr>
      <vt:lpstr>Slide 2</vt:lpstr>
      <vt:lpstr>Estrutura básica</vt:lpstr>
      <vt:lpstr>Tags e Atributos</vt:lpstr>
      <vt:lpstr>Tags e Atributos</vt:lpstr>
      <vt:lpstr>Tags e Atributos</vt:lpstr>
      <vt:lpstr>Tags e Atributos</vt:lpstr>
      <vt:lpstr>Tags e Atributos</vt:lpstr>
      <vt:lpstr>O que é o CSS?</vt:lpstr>
      <vt:lpstr>O que é o CSS?</vt:lpstr>
      <vt:lpstr>O que é o CSS?</vt:lpstr>
      <vt:lpstr>O que é o CSS?</vt:lpstr>
      <vt:lpstr>O que são classes no css?</vt:lpstr>
      <vt:lpstr>O que são classes no css?</vt:lpstr>
      <vt:lpstr>O que são classes no css?</vt:lpstr>
      <vt:lpstr>O que são pseudo classes?</vt:lpstr>
      <vt:lpstr>O que são pseudo classes?</vt:lpstr>
      <vt:lpstr>O que são pseudo classes?</vt:lpstr>
      <vt:lpstr>O que são pseudo classes?</vt:lpstr>
      <vt:lpstr>O que são pseudo classes?</vt:lpstr>
      <vt:lpstr>Variáveis em css</vt:lpstr>
      <vt:lpstr>Variáveis em css</vt:lpstr>
      <vt:lpstr>Variáveis em css</vt:lpstr>
      <vt:lpstr>Exemplo de variáveis CSS em ID, media Queries e seletores de classes</vt:lpstr>
      <vt:lpstr>O que são media Queries</vt:lpstr>
      <vt:lpstr>O que são media Queries</vt:lpstr>
      <vt:lpstr>O que são media Queries</vt:lpstr>
      <vt:lpstr>O que são media Queries</vt:lpstr>
      <vt:lpstr>O que são media Queries</vt:lpstr>
      <vt:lpstr>Exemplo prático de media queries</vt:lpstr>
      <vt:lpstr>Exemplo prático de media queries</vt:lpstr>
      <vt:lpstr>Exemplo prático de media queries</vt:lpstr>
      <vt:lpstr>Exemplo prático de media queries</vt:lpstr>
      <vt:lpstr>Exemplo prático de media queries</vt:lpstr>
      <vt:lpstr>O que são frameworks ?</vt:lpstr>
      <vt:lpstr>Framework bootstrap</vt:lpstr>
      <vt:lpstr>Framework bootstrap</vt:lpstr>
      <vt:lpstr>Por que usar framework?</vt:lpstr>
      <vt:lpstr>Por que usar framework?</vt:lpstr>
      <vt:lpstr>Por que usar framework?</vt:lpstr>
      <vt:lpstr>Por que usar framework?</vt:lpstr>
      <vt:lpstr>O que são webkits css?</vt:lpstr>
      <vt:lpstr>O que são webkits css?</vt:lpstr>
      <vt:lpstr>KHTML o que é?</vt:lpstr>
      <vt:lpstr>KHTML o que é?</vt:lpstr>
      <vt:lpstr>Exemplo de webkit css</vt:lpstr>
      <vt:lpstr>Exemplo de webkit css</vt:lpstr>
      <vt:lpstr>Exemplo de webkit css</vt:lpstr>
      <vt:lpstr>Exemplo de webkit css</vt:lpstr>
      <vt:lpstr>Exemplo de webkit css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Revisão</dc:title>
  <dc:creator>Usuário do Windows</dc:creator>
  <cp:lastModifiedBy>Usuário do Windows</cp:lastModifiedBy>
  <cp:revision>10</cp:revision>
  <dcterms:created xsi:type="dcterms:W3CDTF">2023-02-22T17:02:34Z</dcterms:created>
  <dcterms:modified xsi:type="dcterms:W3CDTF">2023-02-22T17:55:39Z</dcterms:modified>
</cp:coreProperties>
</file>