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8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83" r:id="rId23"/>
    <p:sldId id="284" r:id="rId24"/>
    <p:sldId id="285" r:id="rId2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E45C37D-30C9-4FED-A6C4-3A6030FFA493}" type="datetimeFigureOut">
              <a:rPr lang="pt-BR" smtClean="0"/>
              <a:pPr/>
              <a:t>11/03/2023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A0B7B3B-9FAC-49B9-819A-3222532D7C19}"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E45C37D-30C9-4FED-A6C4-3A6030FFA493}" type="datetimeFigureOut">
              <a:rPr lang="pt-BR" smtClean="0"/>
              <a:pPr/>
              <a:t>11/03/2023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A0B7B3B-9FAC-49B9-819A-3222532D7C19}"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E45C37D-30C9-4FED-A6C4-3A6030FFA493}" type="datetimeFigureOut">
              <a:rPr lang="pt-BR" smtClean="0"/>
              <a:pPr/>
              <a:t>11/03/2023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A0B7B3B-9FAC-49B9-819A-3222532D7C19}"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E45C37D-30C9-4FED-A6C4-3A6030FFA493}" type="datetimeFigureOut">
              <a:rPr lang="pt-BR" smtClean="0"/>
              <a:pPr/>
              <a:t>11/03/2023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A0B7B3B-9FAC-49B9-819A-3222532D7C19}"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E45C37D-30C9-4FED-A6C4-3A6030FFA493}" type="datetimeFigureOut">
              <a:rPr lang="pt-BR" smtClean="0"/>
              <a:pPr/>
              <a:t>11/03/2023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A0B7B3B-9FAC-49B9-819A-3222532D7C19}"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E45C37D-30C9-4FED-A6C4-3A6030FFA493}" type="datetimeFigureOut">
              <a:rPr lang="pt-BR" smtClean="0"/>
              <a:pPr/>
              <a:t>11/03/2023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A0B7B3B-9FAC-49B9-819A-3222532D7C19}"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E45C37D-30C9-4FED-A6C4-3A6030FFA493}" type="datetimeFigureOut">
              <a:rPr lang="pt-BR" smtClean="0"/>
              <a:pPr/>
              <a:t>11/03/2023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CA0B7B3B-9FAC-49B9-819A-3222532D7C19}"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E45C37D-30C9-4FED-A6C4-3A6030FFA493}" type="datetimeFigureOut">
              <a:rPr lang="pt-BR" smtClean="0"/>
              <a:pPr/>
              <a:t>11/03/2023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CA0B7B3B-9FAC-49B9-819A-3222532D7C19}"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E45C37D-30C9-4FED-A6C4-3A6030FFA493}" type="datetimeFigureOut">
              <a:rPr lang="pt-BR" smtClean="0"/>
              <a:pPr/>
              <a:t>11/03/2023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CA0B7B3B-9FAC-49B9-819A-3222532D7C19}"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E45C37D-30C9-4FED-A6C4-3A6030FFA493}" type="datetimeFigureOut">
              <a:rPr lang="pt-BR" smtClean="0"/>
              <a:pPr/>
              <a:t>11/03/2023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A0B7B3B-9FAC-49B9-819A-3222532D7C19}"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E45C37D-30C9-4FED-A6C4-3A6030FFA493}" type="datetimeFigureOut">
              <a:rPr lang="pt-BR" smtClean="0"/>
              <a:pPr/>
              <a:t>11/03/2023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A0B7B3B-9FAC-49B9-819A-3222532D7C19}"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5C37D-30C9-4FED-A6C4-3A6030FFA493}" type="datetimeFigureOut">
              <a:rPr lang="pt-BR" smtClean="0"/>
              <a:pPr/>
              <a:t>11/03/2023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B7B3B-9FAC-49B9-819A-3222532D7C19}"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Eventos de </a:t>
            </a:r>
            <a:r>
              <a:rPr lang="pt-BR" dirty="0" err="1" smtClean="0"/>
              <a:t>Click</a:t>
            </a:r>
            <a:r>
              <a:rPr lang="pt-BR" dirty="0" smtClean="0"/>
              <a:t> </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err="1"/>
              <a:t>mouseover</a:t>
            </a:r>
            <a:r>
              <a:rPr lang="pt-BR" dirty="0"/>
              <a:t>, </a:t>
            </a:r>
            <a:r>
              <a:rPr lang="pt-BR" dirty="0" err="1"/>
              <a:t>mouseout</a:t>
            </a:r>
            <a:r>
              <a:rPr lang="pt-BR" dirty="0"/>
              <a:t>, </a:t>
            </a:r>
            <a:r>
              <a:rPr lang="pt-BR" dirty="0" err="1"/>
              <a:t>mousemove</a:t>
            </a:r>
            <a:r>
              <a:rPr lang="pt-BR" dirty="0"/>
              <a:t> </a:t>
            </a:r>
          </a:p>
        </p:txBody>
      </p:sp>
      <p:sp>
        <p:nvSpPr>
          <p:cNvPr id="3" name="Espaço Reservado para Conteúdo 2"/>
          <p:cNvSpPr>
            <a:spLocks noGrp="1"/>
          </p:cNvSpPr>
          <p:nvPr>
            <p:ph idx="1"/>
          </p:nvPr>
        </p:nvSpPr>
        <p:spPr/>
        <p:txBody>
          <a:bodyPr>
            <a:normAutofit fontScale="92500" lnSpcReduction="10000"/>
          </a:bodyPr>
          <a:lstStyle/>
          <a:p>
            <a:r>
              <a:rPr lang="pt-BR" dirty="0"/>
              <a:t>Os eventos </a:t>
            </a:r>
            <a:r>
              <a:rPr lang="pt-BR" dirty="0" err="1"/>
              <a:t>mouseover</a:t>
            </a:r>
            <a:r>
              <a:rPr lang="pt-BR" dirty="0"/>
              <a:t>, </a:t>
            </a:r>
            <a:r>
              <a:rPr lang="pt-BR" dirty="0" err="1"/>
              <a:t>mouseout</a:t>
            </a:r>
            <a:r>
              <a:rPr lang="pt-BR" dirty="0"/>
              <a:t> e </a:t>
            </a:r>
            <a:r>
              <a:rPr lang="pt-BR" dirty="0" err="1"/>
              <a:t>mousemove</a:t>
            </a:r>
            <a:r>
              <a:rPr lang="pt-BR" dirty="0"/>
              <a:t> no </a:t>
            </a:r>
            <a:r>
              <a:rPr lang="pt-BR" dirty="0" err="1"/>
              <a:t>JavaScript</a:t>
            </a:r>
            <a:r>
              <a:rPr lang="pt-BR" dirty="0"/>
              <a:t> são utilizados para lidar com a interação do mouse com elementos HTML da página.</a:t>
            </a:r>
          </a:p>
          <a:p>
            <a:r>
              <a:rPr lang="pt-BR" dirty="0" err="1"/>
              <a:t>mouseover</a:t>
            </a:r>
            <a:r>
              <a:rPr lang="pt-BR" dirty="0"/>
              <a:t>: é acionado quando o ponteiro do mouse entra em um elemento HTML.</a:t>
            </a:r>
          </a:p>
          <a:p>
            <a:r>
              <a:rPr lang="pt-BR" dirty="0" err="1"/>
              <a:t>mouseout</a:t>
            </a:r>
            <a:r>
              <a:rPr lang="pt-BR" dirty="0"/>
              <a:t>: é acionado quando o ponteiro do mouse sai de um elemento HTML.</a:t>
            </a:r>
          </a:p>
          <a:p>
            <a:r>
              <a:rPr lang="pt-BR" dirty="0" err="1"/>
              <a:t>mousemove</a:t>
            </a:r>
            <a:r>
              <a:rPr lang="pt-BR" dirty="0"/>
              <a:t>: é acionado quando o ponteiro do mouse é movido sobre um elemento HTML.</a:t>
            </a:r>
          </a:p>
          <a:p>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err="1"/>
              <a:t>mouseover</a:t>
            </a:r>
            <a:r>
              <a:rPr lang="pt-BR" dirty="0"/>
              <a:t>, </a:t>
            </a:r>
            <a:r>
              <a:rPr lang="pt-BR" dirty="0" err="1"/>
              <a:t>mouseout</a:t>
            </a:r>
            <a:r>
              <a:rPr lang="pt-BR" dirty="0"/>
              <a:t>, </a:t>
            </a:r>
            <a:r>
              <a:rPr lang="pt-BR" dirty="0" err="1"/>
              <a:t>mousemove</a:t>
            </a:r>
            <a:r>
              <a:rPr lang="pt-BR" dirty="0"/>
              <a:t> </a:t>
            </a:r>
          </a:p>
        </p:txBody>
      </p:sp>
      <p:sp>
        <p:nvSpPr>
          <p:cNvPr id="3" name="Espaço Reservado para Conteúdo 2"/>
          <p:cNvSpPr>
            <a:spLocks noGrp="1"/>
          </p:cNvSpPr>
          <p:nvPr>
            <p:ph idx="1"/>
          </p:nvPr>
        </p:nvSpPr>
        <p:spPr/>
        <p:txBody>
          <a:bodyPr>
            <a:normAutofit/>
          </a:bodyPr>
          <a:lstStyle/>
          <a:p>
            <a:r>
              <a:rPr lang="pt-BR" dirty="0" err="1" smtClean="0"/>
              <a:t>mouseover</a:t>
            </a:r>
            <a:r>
              <a:rPr lang="pt-BR" dirty="0"/>
              <a:t> e </a:t>
            </a:r>
            <a:r>
              <a:rPr lang="pt-BR" dirty="0" err="1" smtClean="0"/>
              <a:t>mouseout</a:t>
            </a:r>
            <a:r>
              <a:rPr lang="pt-BR" dirty="0"/>
              <a:t>:</a:t>
            </a:r>
          </a:p>
        </p:txBody>
      </p:sp>
      <p:pic>
        <p:nvPicPr>
          <p:cNvPr id="2050" name="Picture 2"/>
          <p:cNvPicPr>
            <a:picLocks noChangeAspect="1" noChangeArrowheads="1"/>
          </p:cNvPicPr>
          <p:nvPr/>
        </p:nvPicPr>
        <p:blipFill>
          <a:blip r:embed="rId2"/>
          <a:srcRect/>
          <a:stretch>
            <a:fillRect/>
          </a:stretch>
        </p:blipFill>
        <p:spPr bwMode="auto">
          <a:xfrm>
            <a:off x="714348" y="2285992"/>
            <a:ext cx="5732358" cy="57150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85720" y="3000372"/>
            <a:ext cx="6000792" cy="3031328"/>
          </a:xfrm>
          <a:prstGeom prst="rect">
            <a:avLst/>
          </a:prstGeom>
          <a:noFill/>
          <a:ln w="9525">
            <a:noFill/>
            <a:miter lim="800000"/>
            <a:headEnd/>
            <a:tailEnd/>
          </a:ln>
          <a:effectLst/>
        </p:spPr>
      </p:pic>
      <p:sp>
        <p:nvSpPr>
          <p:cNvPr id="6" name="CaixaDeTexto 5"/>
          <p:cNvSpPr txBox="1"/>
          <p:nvPr/>
        </p:nvSpPr>
        <p:spPr>
          <a:xfrm>
            <a:off x="6500826" y="2857496"/>
            <a:ext cx="2357422" cy="3693319"/>
          </a:xfrm>
          <a:prstGeom prst="rect">
            <a:avLst/>
          </a:prstGeom>
          <a:noFill/>
        </p:spPr>
        <p:txBody>
          <a:bodyPr wrap="square" rtlCol="0">
            <a:spAutoFit/>
          </a:bodyPr>
          <a:lstStyle/>
          <a:p>
            <a:r>
              <a:rPr lang="pt-BR" dirty="0"/>
              <a:t>Nesse exemplo, quando o ponteiro do mouse entra no elemento com o </a:t>
            </a:r>
            <a:r>
              <a:rPr lang="pt-BR" dirty="0" smtClean="0"/>
              <a:t>id="exemplo1"</a:t>
            </a:r>
            <a:r>
              <a:rPr lang="pt-BR" dirty="0"/>
              <a:t>, o texto dentro do elemento é substituído para "O mouse está em cima". Quando o ponteiro do mouse sai do elemento, o texto é substituído para "Passe o mouse aqui".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err="1"/>
              <a:t>mouseover</a:t>
            </a:r>
            <a:r>
              <a:rPr lang="pt-BR" dirty="0"/>
              <a:t>, </a:t>
            </a:r>
            <a:r>
              <a:rPr lang="pt-BR" dirty="0" err="1"/>
              <a:t>mouseout</a:t>
            </a:r>
            <a:r>
              <a:rPr lang="pt-BR" dirty="0"/>
              <a:t>, </a:t>
            </a:r>
            <a:r>
              <a:rPr lang="pt-BR" dirty="0" err="1"/>
              <a:t>mousemove</a:t>
            </a:r>
            <a:r>
              <a:rPr lang="pt-BR" dirty="0"/>
              <a:t> </a:t>
            </a:r>
          </a:p>
        </p:txBody>
      </p:sp>
      <p:sp>
        <p:nvSpPr>
          <p:cNvPr id="3" name="Espaço Reservado para Conteúdo 2"/>
          <p:cNvSpPr>
            <a:spLocks noGrp="1"/>
          </p:cNvSpPr>
          <p:nvPr>
            <p:ph idx="1"/>
          </p:nvPr>
        </p:nvSpPr>
        <p:spPr/>
        <p:txBody>
          <a:bodyPr>
            <a:normAutofit/>
          </a:bodyPr>
          <a:lstStyle/>
          <a:p>
            <a:pPr>
              <a:buNone/>
            </a:pPr>
            <a:r>
              <a:rPr lang="pt-BR" b="1" dirty="0" err="1"/>
              <a:t>mousemove</a:t>
            </a:r>
            <a:endParaRPr lang="pt-BR" dirty="0"/>
          </a:p>
        </p:txBody>
      </p:sp>
      <p:pic>
        <p:nvPicPr>
          <p:cNvPr id="3074" name="Picture 2"/>
          <p:cNvPicPr>
            <a:picLocks noChangeAspect="1" noChangeArrowheads="1"/>
          </p:cNvPicPr>
          <p:nvPr/>
        </p:nvPicPr>
        <p:blipFill>
          <a:blip r:embed="rId2"/>
          <a:srcRect/>
          <a:stretch>
            <a:fillRect/>
          </a:stretch>
        </p:blipFill>
        <p:spPr bwMode="auto">
          <a:xfrm>
            <a:off x="428596" y="2285992"/>
            <a:ext cx="4110433" cy="85725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00034" y="3357562"/>
            <a:ext cx="8115300" cy="2038350"/>
          </a:xfrm>
          <a:prstGeom prst="rect">
            <a:avLst/>
          </a:prstGeom>
          <a:noFill/>
          <a:ln w="9525">
            <a:noFill/>
            <a:miter lim="800000"/>
            <a:headEnd/>
            <a:tailEnd/>
          </a:ln>
          <a:effectLst/>
        </p:spPr>
      </p:pic>
      <p:sp>
        <p:nvSpPr>
          <p:cNvPr id="8" name="CaixaDeTexto 7"/>
          <p:cNvSpPr txBox="1"/>
          <p:nvPr/>
        </p:nvSpPr>
        <p:spPr>
          <a:xfrm>
            <a:off x="1214414" y="4929198"/>
            <a:ext cx="7000924" cy="1200329"/>
          </a:xfrm>
          <a:prstGeom prst="rect">
            <a:avLst/>
          </a:prstGeom>
          <a:noFill/>
        </p:spPr>
        <p:txBody>
          <a:bodyPr wrap="square" rtlCol="0">
            <a:spAutoFit/>
          </a:bodyPr>
          <a:lstStyle/>
          <a:p>
            <a:r>
              <a:rPr lang="pt-BR" dirty="0"/>
              <a:t>Nesse exemplo, quando o mouse é movido sobre o elemento com </a:t>
            </a:r>
            <a:r>
              <a:rPr lang="pt-BR" dirty="0" smtClean="0"/>
              <a:t>id="exemplo2"</a:t>
            </a:r>
            <a:r>
              <a:rPr lang="pt-BR" dirty="0"/>
              <a:t>, a cor de fundo do elemento é alterada conforme a posição do mouse na tela. A cor é gerada a partir da posição horizontal (</a:t>
            </a:r>
            <a:r>
              <a:rPr lang="pt-BR" dirty="0" err="1" smtClean="0"/>
              <a:t>offsetX</a:t>
            </a:r>
            <a:r>
              <a:rPr lang="pt-BR" dirty="0"/>
              <a:t>) e vertical (</a:t>
            </a:r>
            <a:r>
              <a:rPr lang="pt-BR" dirty="0" err="1" smtClean="0"/>
              <a:t>offsetY</a:t>
            </a:r>
            <a:r>
              <a:rPr lang="pt-BR" dirty="0"/>
              <a:t>) do mouse na tela.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submit</a:t>
            </a:r>
            <a:r>
              <a:rPr lang="pt-BR" dirty="0"/>
              <a:t>, </a:t>
            </a:r>
            <a:r>
              <a:rPr lang="pt-BR" dirty="0" smtClean="0"/>
              <a:t>reset</a:t>
            </a:r>
            <a:r>
              <a:rPr lang="pt-BR" dirty="0"/>
              <a:t>, </a:t>
            </a:r>
            <a:r>
              <a:rPr lang="pt-BR" dirty="0" err="1" smtClean="0"/>
              <a:t>focus</a:t>
            </a:r>
            <a:r>
              <a:rPr lang="pt-BR" dirty="0"/>
              <a:t> e </a:t>
            </a:r>
            <a:r>
              <a:rPr lang="pt-BR" dirty="0" err="1" smtClean="0"/>
              <a:t>blur</a:t>
            </a:r>
            <a:endParaRPr lang="pt-BR" dirty="0"/>
          </a:p>
        </p:txBody>
      </p:sp>
      <p:sp>
        <p:nvSpPr>
          <p:cNvPr id="3" name="Espaço Reservado para Conteúdo 2"/>
          <p:cNvSpPr>
            <a:spLocks noGrp="1"/>
          </p:cNvSpPr>
          <p:nvPr>
            <p:ph idx="1"/>
          </p:nvPr>
        </p:nvSpPr>
        <p:spPr/>
        <p:txBody>
          <a:bodyPr>
            <a:normAutofit/>
          </a:bodyPr>
          <a:lstStyle/>
          <a:p>
            <a:r>
              <a:rPr lang="pt-BR" dirty="0"/>
              <a:t>O evento </a:t>
            </a:r>
            <a:r>
              <a:rPr lang="pt-BR" dirty="0" err="1"/>
              <a:t>submit</a:t>
            </a:r>
            <a:r>
              <a:rPr lang="pt-BR" dirty="0"/>
              <a:t> é acionado quando o formulário é enviado.</a:t>
            </a:r>
          </a:p>
          <a:p>
            <a:r>
              <a:rPr lang="pt-BR" dirty="0"/>
              <a:t>O evento reset é acionado quando o botão "Limpar" é clicado.</a:t>
            </a:r>
          </a:p>
          <a:p>
            <a:r>
              <a:rPr lang="pt-BR" dirty="0"/>
              <a:t>O evento </a:t>
            </a:r>
            <a:r>
              <a:rPr lang="pt-BR" dirty="0" err="1"/>
              <a:t>focus</a:t>
            </a:r>
            <a:r>
              <a:rPr lang="pt-BR" dirty="0"/>
              <a:t> é acionado quando um elemento recebe o foco.</a:t>
            </a:r>
          </a:p>
          <a:p>
            <a:r>
              <a:rPr lang="pt-BR" dirty="0"/>
              <a:t>O evento </a:t>
            </a:r>
            <a:r>
              <a:rPr lang="pt-BR" dirty="0" err="1"/>
              <a:t>blur</a:t>
            </a:r>
            <a:r>
              <a:rPr lang="pt-BR" dirty="0"/>
              <a:t> é acionado quando um elemento perde o foco.</a:t>
            </a:r>
          </a:p>
          <a:p>
            <a:pPr>
              <a:buNone/>
            </a:pPr>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submit</a:t>
            </a:r>
            <a:r>
              <a:rPr lang="pt-BR" dirty="0"/>
              <a:t>, </a:t>
            </a:r>
            <a:r>
              <a:rPr lang="pt-BR" dirty="0" smtClean="0"/>
              <a:t>reset</a:t>
            </a:r>
            <a:r>
              <a:rPr lang="pt-BR" dirty="0"/>
              <a:t>, </a:t>
            </a:r>
            <a:r>
              <a:rPr lang="pt-BR" dirty="0" err="1" smtClean="0"/>
              <a:t>focus</a:t>
            </a:r>
            <a:r>
              <a:rPr lang="pt-BR" dirty="0"/>
              <a:t> e </a:t>
            </a:r>
            <a:r>
              <a:rPr lang="pt-BR" dirty="0" err="1" smtClean="0"/>
              <a:t>blur</a:t>
            </a:r>
            <a:endParaRPr lang="pt-BR" dirty="0"/>
          </a:p>
        </p:txBody>
      </p:sp>
      <p:sp>
        <p:nvSpPr>
          <p:cNvPr id="3" name="Espaço Reservado para Conteúdo 2"/>
          <p:cNvSpPr>
            <a:spLocks noGrp="1"/>
          </p:cNvSpPr>
          <p:nvPr>
            <p:ph idx="1"/>
          </p:nvPr>
        </p:nvSpPr>
        <p:spPr/>
        <p:txBody>
          <a:bodyPr>
            <a:normAutofit/>
          </a:bodyPr>
          <a:lstStyle/>
          <a:p>
            <a:pPr>
              <a:buNone/>
            </a:pPr>
            <a:endParaRPr lang="pt-BR" dirty="0"/>
          </a:p>
        </p:txBody>
      </p:sp>
      <p:pic>
        <p:nvPicPr>
          <p:cNvPr id="4098" name="Picture 2"/>
          <p:cNvPicPr>
            <a:picLocks noChangeAspect="1" noChangeArrowheads="1"/>
          </p:cNvPicPr>
          <p:nvPr/>
        </p:nvPicPr>
        <p:blipFill>
          <a:blip r:embed="rId2"/>
          <a:srcRect/>
          <a:stretch>
            <a:fillRect/>
          </a:stretch>
        </p:blipFill>
        <p:spPr bwMode="auto">
          <a:xfrm>
            <a:off x="766709" y="1857364"/>
            <a:ext cx="7662943" cy="414340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submit</a:t>
            </a:r>
            <a:r>
              <a:rPr lang="pt-BR" dirty="0"/>
              <a:t>, </a:t>
            </a:r>
            <a:r>
              <a:rPr lang="pt-BR" dirty="0" smtClean="0"/>
              <a:t>reset</a:t>
            </a:r>
            <a:r>
              <a:rPr lang="pt-BR" dirty="0"/>
              <a:t>, </a:t>
            </a:r>
            <a:r>
              <a:rPr lang="pt-BR" dirty="0" err="1" smtClean="0"/>
              <a:t>focus</a:t>
            </a:r>
            <a:r>
              <a:rPr lang="pt-BR" dirty="0"/>
              <a:t> e </a:t>
            </a:r>
            <a:r>
              <a:rPr lang="pt-BR" dirty="0" err="1" smtClean="0"/>
              <a:t>blur</a:t>
            </a:r>
            <a:endParaRPr lang="pt-BR" dirty="0"/>
          </a:p>
        </p:txBody>
      </p:sp>
      <p:sp>
        <p:nvSpPr>
          <p:cNvPr id="3" name="Espaço Reservado para Conteúdo 2"/>
          <p:cNvSpPr>
            <a:spLocks noGrp="1"/>
          </p:cNvSpPr>
          <p:nvPr>
            <p:ph idx="1"/>
          </p:nvPr>
        </p:nvSpPr>
        <p:spPr/>
        <p:txBody>
          <a:bodyPr>
            <a:normAutofit/>
          </a:bodyPr>
          <a:lstStyle/>
          <a:p>
            <a:pPr>
              <a:buNone/>
            </a:pPr>
            <a:endParaRPr lang="pt-BR" dirty="0"/>
          </a:p>
        </p:txBody>
      </p:sp>
      <p:pic>
        <p:nvPicPr>
          <p:cNvPr id="5122" name="Picture 2"/>
          <p:cNvPicPr>
            <a:picLocks noChangeAspect="1" noChangeArrowheads="1"/>
          </p:cNvPicPr>
          <p:nvPr/>
        </p:nvPicPr>
        <p:blipFill>
          <a:blip r:embed="rId2"/>
          <a:srcRect/>
          <a:stretch>
            <a:fillRect/>
          </a:stretch>
        </p:blipFill>
        <p:spPr bwMode="auto">
          <a:xfrm>
            <a:off x="71406" y="1285860"/>
            <a:ext cx="8929718" cy="531044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submit</a:t>
            </a:r>
            <a:r>
              <a:rPr lang="pt-BR" dirty="0"/>
              <a:t>, </a:t>
            </a:r>
            <a:r>
              <a:rPr lang="pt-BR" dirty="0" smtClean="0"/>
              <a:t>reset</a:t>
            </a:r>
            <a:r>
              <a:rPr lang="pt-BR" dirty="0"/>
              <a:t>, </a:t>
            </a:r>
            <a:r>
              <a:rPr lang="pt-BR" dirty="0" err="1" smtClean="0"/>
              <a:t>focus</a:t>
            </a:r>
            <a:r>
              <a:rPr lang="pt-BR" dirty="0"/>
              <a:t> e </a:t>
            </a:r>
            <a:r>
              <a:rPr lang="pt-BR" dirty="0" err="1" smtClean="0"/>
              <a:t>blur</a:t>
            </a:r>
            <a:endParaRPr lang="pt-BR" dirty="0"/>
          </a:p>
        </p:txBody>
      </p:sp>
      <p:sp>
        <p:nvSpPr>
          <p:cNvPr id="3" name="Espaço Reservado para Conteúdo 2"/>
          <p:cNvSpPr>
            <a:spLocks noGrp="1"/>
          </p:cNvSpPr>
          <p:nvPr>
            <p:ph idx="1"/>
          </p:nvPr>
        </p:nvSpPr>
        <p:spPr/>
        <p:txBody>
          <a:bodyPr>
            <a:normAutofit/>
          </a:bodyPr>
          <a:lstStyle/>
          <a:p>
            <a:pPr>
              <a:buNone/>
            </a:pPr>
            <a:r>
              <a:rPr lang="pt-BR" dirty="0"/>
              <a:t>Neste exemplo, adicionamos </a:t>
            </a:r>
            <a:r>
              <a:rPr lang="pt-BR" dirty="0" err="1"/>
              <a:t>event</a:t>
            </a:r>
            <a:r>
              <a:rPr lang="pt-BR" dirty="0"/>
              <a:t> </a:t>
            </a:r>
            <a:r>
              <a:rPr lang="pt-BR" dirty="0" err="1"/>
              <a:t>listeners</a:t>
            </a:r>
            <a:r>
              <a:rPr lang="pt-BR" dirty="0"/>
              <a:t> para cada evento e registramos uma mensagem no console sempre que o evento é acionado. Também usamos o método </a:t>
            </a:r>
            <a:r>
              <a:rPr lang="pt-BR" dirty="0" err="1" smtClean="0"/>
              <a:t>preventDefault</a:t>
            </a:r>
            <a:r>
              <a:rPr lang="pt-BR" dirty="0" smtClean="0"/>
              <a:t>()</a:t>
            </a:r>
            <a:r>
              <a:rPr lang="pt-BR" dirty="0"/>
              <a:t> para impedir o envio do formulário e o método </a:t>
            </a:r>
            <a:r>
              <a:rPr lang="pt-BR" dirty="0" smtClean="0"/>
              <a:t>reset()</a:t>
            </a:r>
            <a:r>
              <a:rPr lang="pt-BR" dirty="0"/>
              <a:t> para limpar os campos do formulário quando o botão "Limpar" é clicado.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Quando não usar eventos no </a:t>
            </a:r>
            <a:r>
              <a:rPr lang="pt-BR" dirty="0" err="1"/>
              <a:t>Javascript</a:t>
            </a:r>
            <a:endParaRPr lang="pt-BR" dirty="0"/>
          </a:p>
        </p:txBody>
      </p:sp>
      <p:sp>
        <p:nvSpPr>
          <p:cNvPr id="3" name="Espaço Reservado para Conteúdo 2"/>
          <p:cNvSpPr>
            <a:spLocks noGrp="1"/>
          </p:cNvSpPr>
          <p:nvPr>
            <p:ph idx="1"/>
          </p:nvPr>
        </p:nvSpPr>
        <p:spPr/>
        <p:txBody>
          <a:bodyPr>
            <a:normAutofit/>
          </a:bodyPr>
          <a:lstStyle/>
          <a:p>
            <a:pPr>
              <a:buNone/>
            </a:pPr>
            <a:r>
              <a:rPr lang="pt-BR" dirty="0"/>
              <a:t>Embora os eventos sejam amplamente utilizados em aplicações web, há momentos em que é melhor evitá-los. Algumas situações em que pode não ser apropriado usar eventos no </a:t>
            </a:r>
            <a:r>
              <a:rPr lang="pt-BR" dirty="0" err="1"/>
              <a:t>Javascript</a:t>
            </a:r>
            <a:r>
              <a:rPr lang="pt-BR" dirty="0"/>
              <a:t> incluem: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Quando não usar eventos no </a:t>
            </a:r>
            <a:r>
              <a:rPr lang="pt-BR" dirty="0" err="1"/>
              <a:t>Javascript</a:t>
            </a:r>
            <a:endParaRPr lang="pt-BR" dirty="0"/>
          </a:p>
        </p:txBody>
      </p:sp>
      <p:sp>
        <p:nvSpPr>
          <p:cNvPr id="3" name="Espaço Reservado para Conteúdo 2"/>
          <p:cNvSpPr>
            <a:spLocks noGrp="1"/>
          </p:cNvSpPr>
          <p:nvPr>
            <p:ph idx="1"/>
          </p:nvPr>
        </p:nvSpPr>
        <p:spPr/>
        <p:txBody>
          <a:bodyPr>
            <a:normAutofit/>
          </a:bodyPr>
          <a:lstStyle/>
          <a:p>
            <a:r>
              <a:rPr lang="pt-BR" dirty="0"/>
              <a:t>Quando o desempenho é crítico: a adição de muitos eventos pode diminuir o desempenho do seu aplicativo, especialmente em navegadores mais antigos ou em dispositivos móveis com menos recursos. Em vez disso, pode ser melhor usar técnicas como delegação de eventos ou eventos não intrusivos para melhorar o desempenho.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Quando não usar eventos no </a:t>
            </a:r>
            <a:r>
              <a:rPr lang="pt-BR" dirty="0" err="1"/>
              <a:t>Javascript</a:t>
            </a:r>
            <a:endParaRPr lang="pt-BR" dirty="0"/>
          </a:p>
        </p:txBody>
      </p:sp>
      <p:sp>
        <p:nvSpPr>
          <p:cNvPr id="3" name="Espaço Reservado para Conteúdo 2"/>
          <p:cNvSpPr>
            <a:spLocks noGrp="1"/>
          </p:cNvSpPr>
          <p:nvPr>
            <p:ph idx="1"/>
          </p:nvPr>
        </p:nvSpPr>
        <p:spPr/>
        <p:txBody>
          <a:bodyPr>
            <a:normAutofit/>
          </a:bodyPr>
          <a:lstStyle/>
          <a:p>
            <a:r>
              <a:rPr lang="pt-BR" dirty="0"/>
              <a:t>Quando há problemas de segurança: alguns eventos, como o "</a:t>
            </a:r>
            <a:r>
              <a:rPr lang="pt-BR" dirty="0" err="1"/>
              <a:t>onload</a:t>
            </a:r>
            <a:r>
              <a:rPr lang="pt-BR" dirty="0"/>
              <a:t>" e o "</a:t>
            </a:r>
            <a:r>
              <a:rPr lang="pt-BR" dirty="0" err="1"/>
              <a:t>onunload</a:t>
            </a:r>
            <a:r>
              <a:rPr lang="pt-BR" dirty="0"/>
              <a:t>", podem ser usados ​​por atacantes para executar código malicioso em um site. Em geral, é melhor evitar eventos que possam ser usados ​​para invadir a segurança do seu aplicativo.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Eventos de </a:t>
            </a:r>
            <a:r>
              <a:rPr lang="pt-BR" dirty="0" err="1" smtClean="0"/>
              <a:t>Click</a:t>
            </a:r>
            <a:r>
              <a:rPr lang="pt-BR" dirty="0" smtClean="0"/>
              <a:t> </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buNone/>
            </a:pPr>
            <a:r>
              <a:rPr lang="pt-BR" dirty="0"/>
              <a:t>Um evento de </a:t>
            </a:r>
            <a:r>
              <a:rPr lang="pt-BR" dirty="0" err="1"/>
              <a:t>click</a:t>
            </a:r>
            <a:r>
              <a:rPr lang="pt-BR" dirty="0"/>
              <a:t> em </a:t>
            </a:r>
            <a:r>
              <a:rPr lang="pt-BR" dirty="0" err="1"/>
              <a:t>JavaScript</a:t>
            </a:r>
            <a:r>
              <a:rPr lang="pt-BR" dirty="0"/>
              <a:t> é um tipo de evento que é acionado quando um elemento HTML é clicado. Quando um usuário clica em um elemento, como um botão ou um link, um evento de clique é gerado e pode ser tratado com </a:t>
            </a:r>
            <a:r>
              <a:rPr lang="pt-BR" dirty="0" err="1"/>
              <a:t>JavaScript</a:t>
            </a:r>
            <a:r>
              <a:rPr lang="pt-BR" dirty="0"/>
              <a:t> para realizar uma ação específica. Isso pode incluir coletar informações de entrada do usuário, realizar cálculos, exibir ou ocultar conteúdo na página, entre outras ações. O evento de clique pode ser adicionado a um elemento HTML usando o método </a:t>
            </a:r>
            <a:r>
              <a:rPr lang="pt-BR" dirty="0" err="1"/>
              <a:t>addEventListener</a:t>
            </a:r>
            <a:r>
              <a:rPr lang="pt-BR" dirty="0"/>
              <a:t>() ou atribuindo uma função a uma propriedade </a:t>
            </a:r>
            <a:r>
              <a:rPr lang="pt-BR" dirty="0" err="1"/>
              <a:t>onclick</a:t>
            </a:r>
            <a:r>
              <a:rPr lang="pt-BR" dirty="0"/>
              <a:t> do elemento.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Quando não usar eventos no </a:t>
            </a:r>
            <a:r>
              <a:rPr lang="pt-BR" dirty="0" err="1"/>
              <a:t>Javascript</a:t>
            </a:r>
            <a:endParaRPr lang="pt-BR" dirty="0"/>
          </a:p>
        </p:txBody>
      </p:sp>
      <p:sp>
        <p:nvSpPr>
          <p:cNvPr id="3" name="Espaço Reservado para Conteúdo 2"/>
          <p:cNvSpPr>
            <a:spLocks noGrp="1"/>
          </p:cNvSpPr>
          <p:nvPr>
            <p:ph idx="1"/>
          </p:nvPr>
        </p:nvSpPr>
        <p:spPr/>
        <p:txBody>
          <a:bodyPr>
            <a:normAutofit/>
          </a:bodyPr>
          <a:lstStyle/>
          <a:p>
            <a:r>
              <a:rPr lang="pt-BR" dirty="0"/>
              <a:t>Quando a interatividade é mínima: se o seu aplicativo não requer muita interatividade, é possível que não haja necessidade de usar eventos. Em vez disso, você pode usar técnicas como animações CSS e transições para adicionar interesse visual ao seu aplicativo sem adicionar muitos eventos.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Quando não usar eventos no </a:t>
            </a:r>
            <a:r>
              <a:rPr lang="pt-BR" dirty="0" err="1"/>
              <a:t>Javascript</a:t>
            </a:r>
            <a:endParaRPr lang="pt-BR" dirty="0"/>
          </a:p>
        </p:txBody>
      </p:sp>
      <p:sp>
        <p:nvSpPr>
          <p:cNvPr id="3" name="Espaço Reservado para Conteúdo 2"/>
          <p:cNvSpPr>
            <a:spLocks noGrp="1"/>
          </p:cNvSpPr>
          <p:nvPr>
            <p:ph idx="1"/>
          </p:nvPr>
        </p:nvSpPr>
        <p:spPr/>
        <p:txBody>
          <a:bodyPr>
            <a:normAutofit/>
          </a:bodyPr>
          <a:lstStyle/>
          <a:p>
            <a:r>
              <a:rPr lang="pt-BR" dirty="0"/>
              <a:t>Quando a manutenção é difícil: adicionar muitos eventos pode tornar o código mais difícil de manter e depurar, especialmente se os eventos são adicionados por vários desenvolvedores. Nesses casos, pode ser melhor usar padrões de design como o padrão de observador para reduzir a complexidade do código.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sp>
        <p:nvSpPr>
          <p:cNvPr id="10" name="Espaço Reservado para Conteúdo 9"/>
          <p:cNvSpPr>
            <a:spLocks noGrp="1"/>
          </p:cNvSpPr>
          <p:nvPr>
            <p:ph idx="1"/>
          </p:nvPr>
        </p:nvSpPr>
        <p:spPr/>
        <p:txBody>
          <a:bodyPr>
            <a:normAutofit fontScale="92500" lnSpcReduction="10000"/>
          </a:bodyPr>
          <a:lstStyle/>
          <a:p>
            <a:pPr>
              <a:buNone/>
            </a:pPr>
            <a:r>
              <a:rPr lang="pt-BR" dirty="0" smtClean="0"/>
              <a:t>1) Crie </a:t>
            </a:r>
            <a:r>
              <a:rPr lang="pt-BR" dirty="0"/>
              <a:t>uma página com dois botões. Quando um dos botões for clicado, um alerta com a mensagem "Botão 1 clicado" ou "Botão 2 clicado" deve ser exibido, dependendo do botão clicado.</a:t>
            </a:r>
          </a:p>
          <a:p>
            <a:pPr>
              <a:buNone/>
            </a:pPr>
            <a:r>
              <a:rPr lang="pt-BR" dirty="0" smtClean="0"/>
              <a:t>2) Crie </a:t>
            </a:r>
            <a:r>
              <a:rPr lang="pt-BR" dirty="0"/>
              <a:t>um formulário com um campo de texto e um botão. Quando o botão for clicado, o valor do campo de texto deve ser exibido em um alerta.</a:t>
            </a:r>
          </a:p>
          <a:p>
            <a:pPr>
              <a:buNone/>
            </a:pPr>
            <a:r>
              <a:rPr lang="pt-BR" dirty="0" smtClean="0"/>
              <a:t>3) Crie </a:t>
            </a:r>
            <a:r>
              <a:rPr lang="pt-BR" dirty="0"/>
              <a:t>uma lista de itens, cada um com um botão "Excluir". Quando o botão for clicado, o item correspondente deve ser removido da lista.</a:t>
            </a:r>
          </a:p>
          <a:p>
            <a:endParaRPr lang="pt-B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sp>
        <p:nvSpPr>
          <p:cNvPr id="10" name="Espaço Reservado para Conteúdo 9"/>
          <p:cNvSpPr>
            <a:spLocks noGrp="1"/>
          </p:cNvSpPr>
          <p:nvPr>
            <p:ph idx="1"/>
          </p:nvPr>
        </p:nvSpPr>
        <p:spPr/>
        <p:txBody>
          <a:bodyPr>
            <a:normAutofit fontScale="92500" lnSpcReduction="10000"/>
          </a:bodyPr>
          <a:lstStyle/>
          <a:p>
            <a:pPr>
              <a:buNone/>
            </a:pPr>
            <a:r>
              <a:rPr lang="pt-BR" dirty="0" smtClean="0"/>
              <a:t>5) Crie </a:t>
            </a:r>
            <a:r>
              <a:rPr lang="pt-BR" dirty="0"/>
              <a:t>um elemento de imagem e defina um evento "</a:t>
            </a:r>
            <a:r>
              <a:rPr lang="pt-BR" dirty="0" err="1"/>
              <a:t>mouseover</a:t>
            </a:r>
            <a:r>
              <a:rPr lang="pt-BR" dirty="0"/>
              <a:t>" nele para exibir o título da imagem em um balão de dica.</a:t>
            </a:r>
          </a:p>
          <a:p>
            <a:pPr>
              <a:buNone/>
            </a:pPr>
            <a:r>
              <a:rPr lang="pt-BR" dirty="0" smtClean="0"/>
              <a:t>6) Crie </a:t>
            </a:r>
            <a:r>
              <a:rPr lang="pt-BR" dirty="0"/>
              <a:t>um cronômetro com um botão "Iniciar/Pausar". Quando o botão for clicado, o cronômetro deve começar a contar ou pausar, respectivamente.</a:t>
            </a:r>
          </a:p>
          <a:p>
            <a:pPr>
              <a:buNone/>
            </a:pPr>
            <a:r>
              <a:rPr lang="pt-BR" dirty="0" smtClean="0"/>
              <a:t>7) Crie </a:t>
            </a:r>
            <a:r>
              <a:rPr lang="pt-BR" dirty="0"/>
              <a:t>uma página com uma imagem e um botão "Girar". Quando o botão for clicado, a imagem deve girar em 360 graus.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sp>
        <p:nvSpPr>
          <p:cNvPr id="10" name="Espaço Reservado para Conteúdo 9"/>
          <p:cNvSpPr>
            <a:spLocks noGrp="1"/>
          </p:cNvSpPr>
          <p:nvPr>
            <p:ph idx="1"/>
          </p:nvPr>
        </p:nvSpPr>
        <p:spPr/>
        <p:txBody>
          <a:bodyPr>
            <a:normAutofit fontScale="92500"/>
          </a:bodyPr>
          <a:lstStyle/>
          <a:p>
            <a:pPr>
              <a:buNone/>
            </a:pPr>
            <a:r>
              <a:rPr lang="pt-BR" dirty="0" smtClean="0"/>
              <a:t>8) Crie </a:t>
            </a:r>
            <a:r>
              <a:rPr lang="pt-BR" dirty="0"/>
              <a:t>um formulário com vários campos de texto. Quando o formulário for enviado, o valor de cada campo de texto deve ser exibido em um alerta.</a:t>
            </a:r>
          </a:p>
          <a:p>
            <a:pPr>
              <a:buNone/>
            </a:pPr>
            <a:r>
              <a:rPr lang="pt-BR" dirty="0" smtClean="0"/>
              <a:t>9) Crie </a:t>
            </a:r>
            <a:r>
              <a:rPr lang="pt-BR" dirty="0"/>
              <a:t>um elemento de lista e defina um evento "</a:t>
            </a:r>
            <a:r>
              <a:rPr lang="pt-BR" dirty="0" err="1"/>
              <a:t>click</a:t>
            </a:r>
            <a:r>
              <a:rPr lang="pt-BR" dirty="0"/>
              <a:t>" em cada item da lista para alternar sua cor de fundo entre duas cores.</a:t>
            </a:r>
          </a:p>
          <a:p>
            <a:pPr>
              <a:buNone/>
            </a:pPr>
            <a:r>
              <a:rPr lang="pt-BR" dirty="0" smtClean="0"/>
              <a:t>10) Crie </a:t>
            </a:r>
            <a:r>
              <a:rPr lang="pt-BR" dirty="0"/>
              <a:t>uma página com um botão "Carregar mais". Quando o botão for clicado, mais conteúdo deve ser carregado na página.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addEventListener</a:t>
            </a:r>
            <a:r>
              <a:rPr lang="pt-BR" dirty="0"/>
              <a:t>()</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a:t>É</a:t>
            </a:r>
            <a:r>
              <a:rPr lang="pt-BR" dirty="0" smtClean="0"/>
              <a:t> </a:t>
            </a:r>
            <a:r>
              <a:rPr lang="pt-BR" dirty="0"/>
              <a:t>a maneira de registrar uma espera de evento como especificada no W3C </a:t>
            </a:r>
            <a:r>
              <a:rPr lang="pt-BR" dirty="0" smtClean="0"/>
              <a:t>DOM.</a:t>
            </a:r>
          </a:p>
          <a:p>
            <a:pPr marL="0" indent="0">
              <a:buNone/>
            </a:pPr>
            <a:r>
              <a:rPr lang="pt-BR" dirty="0" smtClean="0"/>
              <a:t>Sintaxe:</a:t>
            </a:r>
          </a:p>
          <a:p>
            <a:pPr marL="0" lvl="0" indent="0">
              <a:buNone/>
            </a:pPr>
            <a:r>
              <a:rPr lang="pt-BR" sz="2000" dirty="0" err="1" smtClean="0">
                <a:solidFill>
                  <a:srgbClr val="000000"/>
                </a:solidFill>
                <a:latin typeface="Consolas" panose="020B0609020204030204" pitchFamily="49" charset="0"/>
                <a:cs typeface="Consolas" panose="020B0609020204030204" pitchFamily="49" charset="0"/>
              </a:rPr>
              <a:t>target</a:t>
            </a:r>
            <a:r>
              <a:rPr lang="pt-BR" sz="2000" dirty="0" err="1" smtClean="0">
                <a:solidFill>
                  <a:srgbClr val="999999"/>
                </a:solidFill>
                <a:latin typeface="inherit"/>
                <a:cs typeface="Consolas" panose="020B0609020204030204" pitchFamily="49" charset="0"/>
              </a:rPr>
              <a:t>.</a:t>
            </a:r>
            <a:r>
              <a:rPr lang="pt-BR" sz="2000" dirty="0" err="1" smtClean="0">
                <a:solidFill>
                  <a:srgbClr val="DD4A68"/>
                </a:solidFill>
                <a:latin typeface="inherit"/>
                <a:cs typeface="Consolas" panose="020B0609020204030204" pitchFamily="49" charset="0"/>
              </a:rPr>
              <a:t>addEventListener</a:t>
            </a:r>
            <a:r>
              <a:rPr lang="pt-BR" sz="2000" dirty="0">
                <a:solidFill>
                  <a:srgbClr val="999999"/>
                </a:solidFill>
                <a:latin typeface="inherit"/>
                <a:cs typeface="Consolas" panose="020B0609020204030204" pitchFamily="49" charset="0"/>
              </a:rPr>
              <a:t>(</a:t>
            </a:r>
            <a:r>
              <a:rPr lang="pt-BR" sz="2000" dirty="0" err="1">
                <a:solidFill>
                  <a:srgbClr val="000000"/>
                </a:solidFill>
                <a:latin typeface="Consolas" panose="020B0609020204030204" pitchFamily="49" charset="0"/>
                <a:cs typeface="Consolas" panose="020B0609020204030204" pitchFamily="49" charset="0"/>
              </a:rPr>
              <a:t>event</a:t>
            </a:r>
            <a:r>
              <a:rPr lang="pt-BR" sz="2000" dirty="0">
                <a:solidFill>
                  <a:srgbClr val="999999"/>
                </a:solidFill>
                <a:latin typeface="inherit"/>
                <a:cs typeface="Consolas" panose="020B0609020204030204" pitchFamily="49" charset="0"/>
              </a:rPr>
              <a:t>,</a:t>
            </a:r>
            <a:r>
              <a:rPr lang="pt-BR" sz="2000" dirty="0">
                <a:solidFill>
                  <a:srgbClr val="000000"/>
                </a:solidFill>
                <a:latin typeface="Consolas" panose="020B0609020204030204" pitchFamily="49" charset="0"/>
                <a:cs typeface="Consolas" panose="020B0609020204030204" pitchFamily="49" charset="0"/>
              </a:rPr>
              <a:t> </a:t>
            </a:r>
            <a:r>
              <a:rPr lang="pt-BR" sz="2000" dirty="0" err="1">
                <a:solidFill>
                  <a:srgbClr val="0077AA"/>
                </a:solidFill>
                <a:latin typeface="inherit"/>
                <a:cs typeface="Consolas" panose="020B0609020204030204" pitchFamily="49" charset="0"/>
              </a:rPr>
              <a:t>function</a:t>
            </a:r>
            <a:r>
              <a:rPr lang="pt-BR" sz="2000" dirty="0">
                <a:solidFill>
                  <a:srgbClr val="999999"/>
                </a:solidFill>
                <a:latin typeface="inherit"/>
                <a:cs typeface="Consolas" panose="020B0609020204030204" pitchFamily="49" charset="0"/>
              </a:rPr>
              <a:t>,</a:t>
            </a:r>
            <a:r>
              <a:rPr lang="pt-BR" sz="2000" dirty="0">
                <a:solidFill>
                  <a:srgbClr val="000000"/>
                </a:solidFill>
                <a:latin typeface="Consolas" panose="020B0609020204030204" pitchFamily="49" charset="0"/>
                <a:cs typeface="Consolas" panose="020B0609020204030204" pitchFamily="49" charset="0"/>
              </a:rPr>
              <a:t> </a:t>
            </a:r>
            <a:r>
              <a:rPr lang="pt-BR" sz="2000" dirty="0" err="1">
                <a:solidFill>
                  <a:srgbClr val="000000"/>
                </a:solidFill>
                <a:latin typeface="Consolas" panose="020B0609020204030204" pitchFamily="49" charset="0"/>
                <a:cs typeface="Consolas" panose="020B0609020204030204" pitchFamily="49" charset="0"/>
              </a:rPr>
              <a:t>useCapture</a:t>
            </a:r>
            <a:r>
              <a:rPr lang="pt-BR" sz="2000" dirty="0">
                <a:solidFill>
                  <a:srgbClr val="999999"/>
                </a:solidFill>
                <a:latin typeface="inherit"/>
                <a:cs typeface="Consolas" panose="020B0609020204030204" pitchFamily="49" charset="0"/>
              </a:rPr>
              <a:t>)</a:t>
            </a:r>
            <a:r>
              <a:rPr lang="pt-BR" sz="2000" dirty="0"/>
              <a:t> </a:t>
            </a:r>
            <a:r>
              <a:rPr lang="pt-BR" sz="2800" dirty="0" smtClean="0"/>
              <a:t>;</a:t>
            </a:r>
          </a:p>
          <a:p>
            <a:pPr marL="0" indent="0">
              <a:buNone/>
            </a:pPr>
            <a:endParaRPr lang="pt-BR" sz="2800" dirty="0" smtClean="0"/>
          </a:p>
          <a:p>
            <a:pPr marL="0" indent="0">
              <a:buNone/>
            </a:pPr>
            <a:endParaRPr lang="pt-BR" dirty="0"/>
          </a:p>
        </p:txBody>
      </p:sp>
    </p:spTree>
    <p:extLst>
      <p:ext uri="{BB962C8B-B14F-4D97-AF65-F5344CB8AC3E}">
        <p14:creationId xmlns:p14="http://schemas.microsoft.com/office/powerpoint/2010/main" val="265310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addEventListener</a:t>
            </a:r>
            <a:r>
              <a:rPr lang="pt-BR" dirty="0"/>
              <a:t>()</a:t>
            </a:r>
            <a:endParaRPr lang="pt-BR" dirty="0"/>
          </a:p>
        </p:txBody>
      </p:sp>
      <p:sp>
        <p:nvSpPr>
          <p:cNvPr id="3" name="Espaço Reservado para Conteúdo 2"/>
          <p:cNvSpPr>
            <a:spLocks noGrp="1"/>
          </p:cNvSpPr>
          <p:nvPr>
            <p:ph idx="1"/>
          </p:nvPr>
        </p:nvSpPr>
        <p:spPr/>
        <p:txBody>
          <a:bodyPr>
            <a:normAutofit/>
          </a:bodyPr>
          <a:lstStyle/>
          <a:p>
            <a:pPr marL="0" indent="0">
              <a:buNone/>
            </a:pPr>
            <a:r>
              <a:rPr lang="pt-BR" sz="2800" dirty="0" err="1"/>
              <a:t>target</a:t>
            </a:r>
            <a:r>
              <a:rPr lang="pt-BR" sz="2800" dirty="0"/>
              <a:t>: o elemento HTML ao qual você deseja adicionar seu manipulador de eventos (</a:t>
            </a:r>
            <a:r>
              <a:rPr lang="pt-BR" sz="2800" dirty="0" err="1"/>
              <a:t>event</a:t>
            </a:r>
            <a:r>
              <a:rPr lang="pt-BR" sz="2800" dirty="0"/>
              <a:t> </a:t>
            </a:r>
            <a:r>
              <a:rPr lang="pt-BR" sz="2800" dirty="0" err="1"/>
              <a:t>handler</a:t>
            </a:r>
            <a:r>
              <a:rPr lang="pt-BR" sz="2800" dirty="0"/>
              <a:t>)</a:t>
            </a:r>
          </a:p>
          <a:p>
            <a:pPr marL="0" indent="0">
              <a:buNone/>
            </a:pPr>
            <a:r>
              <a:rPr lang="pt-BR" sz="2800" dirty="0" err="1" smtClean="0"/>
              <a:t>event</a:t>
            </a:r>
            <a:r>
              <a:rPr lang="pt-BR" sz="2800" dirty="0"/>
              <a:t>: uma </a:t>
            </a:r>
            <a:r>
              <a:rPr lang="pt-BR" sz="2800" dirty="0" err="1"/>
              <a:t>string</a:t>
            </a:r>
            <a:r>
              <a:rPr lang="pt-BR" sz="2800" dirty="0"/>
              <a:t> que especifica o nome do evento</a:t>
            </a:r>
          </a:p>
          <a:p>
            <a:pPr marL="0" indent="0">
              <a:buNone/>
            </a:pPr>
            <a:r>
              <a:rPr lang="pt-BR" sz="2800" dirty="0" err="1" smtClean="0"/>
              <a:t>function</a:t>
            </a:r>
            <a:r>
              <a:rPr lang="pt-BR" sz="2800" dirty="0"/>
              <a:t>: especifica a função a ser executada quando o evento for detectado</a:t>
            </a:r>
          </a:p>
          <a:p>
            <a:pPr marL="0" indent="0">
              <a:buNone/>
            </a:pPr>
            <a:r>
              <a:rPr lang="pt-BR" sz="2800" smtClean="0"/>
              <a:t>useCapture</a:t>
            </a:r>
            <a:r>
              <a:rPr lang="pt-BR" sz="2800" dirty="0"/>
              <a:t>: um valor booleano opcional (verdadeiro ou falso) que especifica se o evento deve ser executado na fase de captura ou de envio aos eventos pais</a:t>
            </a:r>
            <a:endParaRPr lang="pt-BR" sz="2800" dirty="0" smtClean="0"/>
          </a:p>
          <a:p>
            <a:pPr marL="0" indent="0">
              <a:buNone/>
            </a:pPr>
            <a:endParaRPr lang="pt-BR" dirty="0"/>
          </a:p>
        </p:txBody>
      </p:sp>
    </p:spTree>
    <p:extLst>
      <p:ext uri="{BB962C8B-B14F-4D97-AF65-F5344CB8AC3E}">
        <p14:creationId xmlns:p14="http://schemas.microsoft.com/office/powerpoint/2010/main" val="401877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Eventos de </a:t>
            </a:r>
            <a:r>
              <a:rPr lang="pt-BR" dirty="0" err="1" smtClean="0"/>
              <a:t>Click</a:t>
            </a:r>
            <a:r>
              <a:rPr lang="pt-BR" dirty="0" smtClean="0"/>
              <a:t> </a:t>
            </a:r>
            <a:endParaRPr lang="pt-BR" dirty="0"/>
          </a:p>
        </p:txBody>
      </p:sp>
      <p:sp>
        <p:nvSpPr>
          <p:cNvPr id="3" name="Espaço Reservado para Conteúdo 2"/>
          <p:cNvSpPr>
            <a:spLocks noGrp="1"/>
          </p:cNvSpPr>
          <p:nvPr>
            <p:ph idx="1"/>
          </p:nvPr>
        </p:nvSpPr>
        <p:spPr/>
        <p:txBody>
          <a:bodyPr>
            <a:normAutofit/>
          </a:bodyPr>
          <a:lstStyle/>
          <a:p>
            <a:endParaRPr lang="pt-BR" dirty="0"/>
          </a:p>
        </p:txBody>
      </p:sp>
      <p:pic>
        <p:nvPicPr>
          <p:cNvPr id="1026" name="Picture 2"/>
          <p:cNvPicPr>
            <a:picLocks noChangeAspect="1" noChangeArrowheads="1"/>
          </p:cNvPicPr>
          <p:nvPr/>
        </p:nvPicPr>
        <p:blipFill>
          <a:blip r:embed="rId2"/>
          <a:srcRect/>
          <a:stretch>
            <a:fillRect/>
          </a:stretch>
        </p:blipFill>
        <p:spPr bwMode="auto">
          <a:xfrm>
            <a:off x="1285852" y="2000240"/>
            <a:ext cx="6327366" cy="57150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357290" y="2928934"/>
            <a:ext cx="6524813" cy="230506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Eventos de </a:t>
            </a:r>
            <a:r>
              <a:rPr lang="pt-BR" dirty="0" err="1" smtClean="0"/>
              <a:t>Click</a:t>
            </a:r>
            <a:r>
              <a:rPr lang="pt-BR" dirty="0" smtClean="0"/>
              <a:t> </a:t>
            </a:r>
            <a:endParaRPr lang="pt-BR" dirty="0"/>
          </a:p>
        </p:txBody>
      </p:sp>
      <p:sp>
        <p:nvSpPr>
          <p:cNvPr id="3" name="Espaço Reservado para Conteúdo 2"/>
          <p:cNvSpPr>
            <a:spLocks noGrp="1"/>
          </p:cNvSpPr>
          <p:nvPr>
            <p:ph idx="1"/>
          </p:nvPr>
        </p:nvSpPr>
        <p:spPr/>
        <p:txBody>
          <a:bodyPr>
            <a:normAutofit/>
          </a:bodyPr>
          <a:lstStyle/>
          <a:p>
            <a:r>
              <a:rPr lang="pt-BR" dirty="0"/>
              <a:t>Neste exemplo, estamos selecionando o botão pelo seu </a:t>
            </a:r>
            <a:r>
              <a:rPr lang="pt-BR" dirty="0" smtClean="0"/>
              <a:t>id</a:t>
            </a:r>
            <a:r>
              <a:rPr lang="pt-BR" dirty="0"/>
              <a:t> e adicionando um ouvinte de evento para o clique do mouse. Quando o botão é clicado, a função de retorno de chamada é executada, que neste caso simplesmente registra uma mensagem no console.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quais os tipos de </a:t>
            </a:r>
            <a:r>
              <a:rPr lang="pt-BR" dirty="0" smtClean="0"/>
              <a:t>eventos encontrados no </a:t>
            </a:r>
            <a:r>
              <a:rPr lang="pt-BR" dirty="0" err="1"/>
              <a:t>Javascript</a:t>
            </a:r>
            <a:r>
              <a:rPr lang="pt-BR" dirty="0"/>
              <a:t>?</a:t>
            </a:r>
          </a:p>
        </p:txBody>
      </p:sp>
      <p:sp>
        <p:nvSpPr>
          <p:cNvPr id="3" name="Espaço Reservado para Conteúdo 2"/>
          <p:cNvSpPr>
            <a:spLocks noGrp="1"/>
          </p:cNvSpPr>
          <p:nvPr>
            <p:ph idx="1"/>
          </p:nvPr>
        </p:nvSpPr>
        <p:spPr/>
        <p:txBody>
          <a:bodyPr>
            <a:normAutofit fontScale="92500" lnSpcReduction="10000"/>
          </a:bodyPr>
          <a:lstStyle/>
          <a:p>
            <a:r>
              <a:rPr lang="pt-BR" dirty="0"/>
              <a:t>Existem diversos tipos de eventos que podem ser utilizados em </a:t>
            </a:r>
            <a:r>
              <a:rPr lang="pt-BR" dirty="0" err="1"/>
              <a:t>JavaScript</a:t>
            </a:r>
            <a:r>
              <a:rPr lang="pt-BR" dirty="0"/>
              <a:t> para interagir com os elementos de uma página HTML. Alguns dos tipos de eventos mais comuns incluem:</a:t>
            </a:r>
          </a:p>
          <a:p>
            <a:r>
              <a:rPr lang="pt-BR" dirty="0"/>
              <a:t>Eventos de mouse: incluem eventos como </a:t>
            </a:r>
            <a:r>
              <a:rPr lang="pt-BR" dirty="0" err="1"/>
              <a:t>click</a:t>
            </a:r>
            <a:r>
              <a:rPr lang="pt-BR" dirty="0"/>
              <a:t>, </a:t>
            </a:r>
            <a:r>
              <a:rPr lang="pt-BR" dirty="0" err="1"/>
              <a:t>mouseover</a:t>
            </a:r>
            <a:r>
              <a:rPr lang="pt-BR" dirty="0"/>
              <a:t>, </a:t>
            </a:r>
            <a:r>
              <a:rPr lang="pt-BR" dirty="0" err="1"/>
              <a:t>mouseout</a:t>
            </a:r>
            <a:r>
              <a:rPr lang="pt-BR" dirty="0"/>
              <a:t>, </a:t>
            </a:r>
            <a:r>
              <a:rPr lang="pt-BR" dirty="0" err="1"/>
              <a:t>mousemove</a:t>
            </a:r>
            <a:r>
              <a:rPr lang="pt-BR" dirty="0"/>
              <a:t>, etc.</a:t>
            </a:r>
          </a:p>
          <a:p>
            <a:r>
              <a:rPr lang="pt-BR" dirty="0"/>
              <a:t>Eventos de teclado: incluem eventos como </a:t>
            </a:r>
            <a:r>
              <a:rPr lang="pt-BR" dirty="0" err="1"/>
              <a:t>keydown</a:t>
            </a:r>
            <a:r>
              <a:rPr lang="pt-BR" dirty="0"/>
              <a:t>, </a:t>
            </a:r>
            <a:r>
              <a:rPr lang="pt-BR" dirty="0" err="1"/>
              <a:t>keyup</a:t>
            </a:r>
            <a:r>
              <a:rPr lang="pt-BR" dirty="0"/>
              <a:t>, </a:t>
            </a:r>
            <a:r>
              <a:rPr lang="pt-BR" dirty="0" err="1"/>
              <a:t>keypress</a:t>
            </a:r>
            <a:r>
              <a:rPr lang="pt-BR" dirty="0"/>
              <a:t>, etc.</a:t>
            </a:r>
          </a:p>
          <a:p>
            <a:r>
              <a:rPr lang="pt-BR" dirty="0"/>
              <a:t>Eventos de formulário: incluem eventos como </a:t>
            </a:r>
            <a:r>
              <a:rPr lang="pt-BR" dirty="0" err="1"/>
              <a:t>submit</a:t>
            </a:r>
            <a:r>
              <a:rPr lang="pt-BR" dirty="0"/>
              <a:t>, reset, </a:t>
            </a:r>
            <a:r>
              <a:rPr lang="pt-BR" dirty="0" err="1"/>
              <a:t>focus</a:t>
            </a:r>
            <a:r>
              <a:rPr lang="pt-BR" dirty="0"/>
              <a:t>, </a:t>
            </a:r>
            <a:r>
              <a:rPr lang="pt-BR" dirty="0" err="1"/>
              <a:t>blur</a:t>
            </a:r>
            <a:r>
              <a:rPr lang="pt-BR" dirty="0"/>
              <a:t>,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quais os tipos de </a:t>
            </a:r>
            <a:r>
              <a:rPr lang="pt-BR" dirty="0" smtClean="0"/>
              <a:t>eventos encontrados no </a:t>
            </a:r>
            <a:r>
              <a:rPr lang="pt-BR" dirty="0" err="1"/>
              <a:t>Javascript</a:t>
            </a:r>
            <a:r>
              <a:rPr lang="pt-BR" dirty="0"/>
              <a:t>?</a:t>
            </a:r>
          </a:p>
        </p:txBody>
      </p:sp>
      <p:sp>
        <p:nvSpPr>
          <p:cNvPr id="3" name="Espaço Reservado para Conteúdo 2"/>
          <p:cNvSpPr>
            <a:spLocks noGrp="1"/>
          </p:cNvSpPr>
          <p:nvPr>
            <p:ph idx="1"/>
          </p:nvPr>
        </p:nvSpPr>
        <p:spPr/>
        <p:txBody>
          <a:bodyPr>
            <a:normAutofit/>
          </a:bodyPr>
          <a:lstStyle/>
          <a:p>
            <a:r>
              <a:rPr lang="pt-BR" dirty="0"/>
              <a:t>Eventos de janela: incluem eventos como </a:t>
            </a:r>
            <a:r>
              <a:rPr lang="pt-BR" dirty="0" err="1"/>
              <a:t>load</a:t>
            </a:r>
            <a:r>
              <a:rPr lang="pt-BR" dirty="0"/>
              <a:t>, </a:t>
            </a:r>
            <a:r>
              <a:rPr lang="pt-BR" dirty="0" err="1"/>
              <a:t>resize</a:t>
            </a:r>
            <a:r>
              <a:rPr lang="pt-BR" dirty="0"/>
              <a:t>, </a:t>
            </a:r>
            <a:r>
              <a:rPr lang="pt-BR" dirty="0" err="1"/>
              <a:t>scroll</a:t>
            </a:r>
            <a:r>
              <a:rPr lang="pt-BR" dirty="0"/>
              <a:t>, etc.</a:t>
            </a:r>
          </a:p>
          <a:p>
            <a:r>
              <a:rPr lang="pt-BR" dirty="0"/>
              <a:t>Eventos de mídia: incluem eventos como play, pause, </a:t>
            </a:r>
            <a:r>
              <a:rPr lang="pt-BR" dirty="0" err="1"/>
              <a:t>ended</a:t>
            </a:r>
            <a:r>
              <a:rPr lang="pt-BR" dirty="0"/>
              <a:t>, </a:t>
            </a:r>
            <a:r>
              <a:rPr lang="pt-BR" dirty="0" err="1"/>
              <a:t>loadedmetadata</a:t>
            </a:r>
            <a:r>
              <a:rPr lang="pt-BR" dirty="0"/>
              <a:t>, etc.</a:t>
            </a:r>
          </a:p>
          <a:p>
            <a:r>
              <a:rPr lang="pt-BR" dirty="0"/>
              <a:t>Eventos de animação: incluem eventos como </a:t>
            </a:r>
            <a:r>
              <a:rPr lang="pt-BR" dirty="0" err="1"/>
              <a:t>animationstart</a:t>
            </a:r>
            <a:r>
              <a:rPr lang="pt-BR" dirty="0"/>
              <a:t>, </a:t>
            </a:r>
            <a:r>
              <a:rPr lang="pt-BR" dirty="0" err="1"/>
              <a:t>animationend</a:t>
            </a:r>
            <a:r>
              <a:rPr lang="pt-BR" dirty="0"/>
              <a:t>, </a:t>
            </a:r>
            <a:r>
              <a:rPr lang="pt-BR" dirty="0" err="1"/>
              <a:t>animationiteration</a:t>
            </a:r>
            <a:r>
              <a:rPr lang="pt-BR" dirty="0"/>
              <a:t>, 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quais os tipos de </a:t>
            </a:r>
            <a:r>
              <a:rPr lang="pt-BR" dirty="0" smtClean="0"/>
              <a:t>eventos encontrados no </a:t>
            </a:r>
            <a:r>
              <a:rPr lang="pt-BR" dirty="0" err="1"/>
              <a:t>Javascript</a:t>
            </a:r>
            <a:r>
              <a:rPr lang="pt-BR" dirty="0"/>
              <a:t>?</a:t>
            </a:r>
          </a:p>
        </p:txBody>
      </p:sp>
      <p:sp>
        <p:nvSpPr>
          <p:cNvPr id="3" name="Espaço Reservado para Conteúdo 2"/>
          <p:cNvSpPr>
            <a:spLocks noGrp="1"/>
          </p:cNvSpPr>
          <p:nvPr>
            <p:ph idx="1"/>
          </p:nvPr>
        </p:nvSpPr>
        <p:spPr/>
        <p:txBody>
          <a:bodyPr>
            <a:normAutofit/>
          </a:bodyPr>
          <a:lstStyle/>
          <a:p>
            <a:r>
              <a:rPr lang="pt-BR" dirty="0"/>
              <a:t>Esses são apenas alguns exemplos de tipos de eventos que podem ser usados em </a:t>
            </a:r>
            <a:r>
              <a:rPr lang="pt-BR" dirty="0" err="1"/>
              <a:t>JavaScript</a:t>
            </a:r>
            <a:r>
              <a:rPr lang="pt-BR" dirty="0"/>
              <a:t>. É importante lembrar que, ao trabalhar com eventos, é necessário garantir que o código seja compatível com diferentes navegadores e dispositivos.</a:t>
            </a:r>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1330</Words>
  <Application>Microsoft Office PowerPoint</Application>
  <PresentationFormat>Apresentação na tela (4:3)</PresentationFormat>
  <Paragraphs>68</Paragraphs>
  <Slides>24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24</vt:i4>
      </vt:variant>
    </vt:vector>
  </HeadingPairs>
  <TitlesOfParts>
    <vt:vector size="29" baseType="lpstr">
      <vt:lpstr>Arial</vt:lpstr>
      <vt:lpstr>Calibri</vt:lpstr>
      <vt:lpstr>Consolas</vt:lpstr>
      <vt:lpstr>inherit</vt:lpstr>
      <vt:lpstr>Tema do Office</vt:lpstr>
      <vt:lpstr>Eventos de Click </vt:lpstr>
      <vt:lpstr>Eventos de Click </vt:lpstr>
      <vt:lpstr>addEventListener()</vt:lpstr>
      <vt:lpstr>addEventListener()</vt:lpstr>
      <vt:lpstr>Eventos de Click </vt:lpstr>
      <vt:lpstr>Eventos de Click </vt:lpstr>
      <vt:lpstr>quais os tipos de eventos encontrados no Javascript?</vt:lpstr>
      <vt:lpstr>quais os tipos de eventos encontrados no Javascript?</vt:lpstr>
      <vt:lpstr>quais os tipos de eventos encontrados no Javascript?</vt:lpstr>
      <vt:lpstr>mouseover, mouseout, mousemove </vt:lpstr>
      <vt:lpstr>mouseover, mouseout, mousemove </vt:lpstr>
      <vt:lpstr>mouseover, mouseout, mousemove </vt:lpstr>
      <vt:lpstr>submit, reset, focus e blur</vt:lpstr>
      <vt:lpstr>submit, reset, focus e blur</vt:lpstr>
      <vt:lpstr>submit, reset, focus e blur</vt:lpstr>
      <vt:lpstr>submit, reset, focus e blur</vt:lpstr>
      <vt:lpstr>Quando não usar eventos no Javascript</vt:lpstr>
      <vt:lpstr>Quando não usar eventos no Javascript</vt:lpstr>
      <vt:lpstr>Quando não usar eventos no Javascript</vt:lpstr>
      <vt:lpstr>Quando não usar eventos no Javascript</vt:lpstr>
      <vt:lpstr>Quando não usar eventos no Javascript</vt:lpstr>
      <vt:lpstr>Exercício</vt:lpstr>
      <vt:lpstr>Exercício</vt:lpstr>
      <vt:lpstr>Exercício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Eventos de Click</dc:title>
  <dc:creator>Usuário do Windows</dc:creator>
  <cp:lastModifiedBy>Grautecnico</cp:lastModifiedBy>
  <cp:revision>7</cp:revision>
  <dcterms:created xsi:type="dcterms:W3CDTF">2023-03-08T01:01:06Z</dcterms:created>
  <dcterms:modified xsi:type="dcterms:W3CDTF">2023-03-11T10:14:39Z</dcterms:modified>
</cp:coreProperties>
</file>