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6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0301-ABC5-4BD4-BCED-1989A27457B8}" type="datetimeFigureOut">
              <a:rPr lang="pt-BR" smtClean="0"/>
              <a:pPr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829-6F4B-4F42-9F18-846EC78E8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4800" dirty="0" smtClean="0"/>
          </a:p>
          <a:p>
            <a:pPr algn="ctr">
              <a:buNone/>
            </a:pPr>
            <a:r>
              <a:rPr lang="pt-BR" sz="4800" dirty="0" smtClean="0"/>
              <a:t>    LÓGICA DE PROGRAMAÇÃO</a:t>
            </a: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Interpetrada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Os comandos necessários contidos no código-fonte vão sendo executados à medida em que são traduzidos, sendo necessário a interpretação toda vez que se quiser rodar o programa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Usa um interpretador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Python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 smtClean="0"/>
              <a:t>Sequência</a:t>
            </a:r>
            <a:r>
              <a:rPr lang="pt-BR" dirty="0" smtClean="0"/>
              <a:t> lógica: Passos ou tarefas executadas até atingir um objetivo e solucionar um problema apresentado.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sequência</a:t>
            </a:r>
            <a:r>
              <a:rPr lang="pt-BR" dirty="0" smtClean="0"/>
              <a:t> 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1 Indo no mercadinho</a:t>
            </a:r>
          </a:p>
          <a:p>
            <a:r>
              <a:rPr lang="pt-BR" dirty="0" smtClean="0"/>
              <a:t>2 Entrar no mercado</a:t>
            </a:r>
          </a:p>
          <a:p>
            <a:r>
              <a:rPr lang="pt-BR" dirty="0" smtClean="0"/>
              <a:t>3 Pegar o Carrinho</a:t>
            </a:r>
          </a:p>
          <a:p>
            <a:r>
              <a:rPr lang="pt-BR" dirty="0" smtClean="0"/>
              <a:t>4 Ir até a seção de refrigerantes</a:t>
            </a:r>
          </a:p>
          <a:p>
            <a:r>
              <a:rPr lang="pt-BR" dirty="0" smtClean="0"/>
              <a:t>5 pegar uma Coca Cola na prateleira</a:t>
            </a:r>
          </a:p>
          <a:p>
            <a:r>
              <a:rPr lang="pt-BR" dirty="0" smtClean="0"/>
              <a:t>6 Colocar no carrinho</a:t>
            </a:r>
          </a:p>
          <a:p>
            <a:r>
              <a:rPr lang="pt-BR" dirty="0" smtClean="0"/>
              <a:t>7 Ir até à fila do caixa</a:t>
            </a:r>
          </a:p>
          <a:p>
            <a:r>
              <a:rPr lang="pt-BR" dirty="0" smtClean="0"/>
              <a:t>8 Pagar o refrigerante</a:t>
            </a:r>
          </a:p>
          <a:p>
            <a:r>
              <a:rPr lang="pt-BR" dirty="0" smtClean="0"/>
              <a:t>9 Sair do Mercado </a:t>
            </a:r>
          </a:p>
          <a:p>
            <a:r>
              <a:rPr lang="pt-BR" dirty="0" smtClean="0"/>
              <a:t>10 Beber a coca Cola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Sequência</a:t>
            </a:r>
            <a:r>
              <a:rPr lang="pt-BR" dirty="0" smtClean="0"/>
              <a:t> Lógica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Para que as tarefas possam ser realizadas com êxito, elas devem estar ordenadas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Tarefas ordenadas nos levam à noção de Algoritmo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Sequência</a:t>
            </a:r>
            <a:r>
              <a:rPr lang="pt-BR" dirty="0" smtClean="0"/>
              <a:t> de instruções ordenadas, finitas e não ambíguas que são executadas mecanicamente para executar uma tarefa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Como uma receita de bolo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Um algoritmo deve ter início, meio e fim! 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Cada linha deve executar uma única instrução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pt-BR" dirty="0" smtClean="0"/>
              <a:t>Exemplo Prático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000108"/>
            <a:ext cx="8329642" cy="5857892"/>
          </a:xfrm>
        </p:spPr>
        <p:txBody>
          <a:bodyPr>
            <a:normAutofit fontScale="40000" lnSpcReduction="20000"/>
          </a:bodyPr>
          <a:lstStyle/>
          <a:p>
            <a:r>
              <a:rPr lang="pt-BR" sz="5100" dirty="0" smtClean="0"/>
              <a:t>Montar um algoritmo para preparar um café utilizando filtro e uma caneca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1 Pegue o coador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2 Pegue o papel de filtro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3 Coloque-o no coador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4 Coloque o conjunto sobre uma caneca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5 Pegue o pó de café no armário 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6 Coloque um pouco de pó no coador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7 Ferva água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8 Despeje a água no coador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9 Espere a água toda escorrer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10 Retire o coador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11 Adoce o café</a:t>
            </a:r>
          </a:p>
          <a:p>
            <a:pPr>
              <a:lnSpc>
                <a:spcPct val="120000"/>
              </a:lnSpc>
            </a:pPr>
            <a:r>
              <a:rPr lang="pt-BR" sz="5000" dirty="0" smtClean="0"/>
              <a:t>12 Sirva o café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Refinamento de 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 smtClean="0"/>
              <a:t>O algoritmo para fazer o café é funcional, contudo há muitas outras ações que devem ser realizadas e outras tantas que podem ser desdobradas em ações menores. Essa ações damos os nome de </a:t>
            </a:r>
            <a:r>
              <a:rPr lang="pt-BR" b="1" dirty="0" smtClean="0"/>
              <a:t>não-primitivas</a:t>
            </a:r>
            <a:endParaRPr lang="pt-BR" dirty="0" smtClean="0"/>
          </a:p>
          <a:p>
            <a:pPr>
              <a:lnSpc>
                <a:spcPct val="150000"/>
              </a:lnSpc>
              <a:buNone/>
            </a:pPr>
            <a:r>
              <a:rPr lang="pt-BR" dirty="0" smtClean="0"/>
              <a:t>As que não podem mais ser desdobradas são chamadas de </a:t>
            </a:r>
            <a:r>
              <a:rPr lang="pt-BR" b="1" dirty="0" smtClean="0"/>
              <a:t>primitivas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Refinamento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Ação : Ferver a Água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Refinamento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/>
              <a:t>Ação : Ferver a Água</a:t>
            </a:r>
          </a:p>
          <a:p>
            <a:r>
              <a:rPr lang="pt-BR" b="1" dirty="0" smtClean="0"/>
              <a:t>Refinamento:</a:t>
            </a:r>
          </a:p>
          <a:p>
            <a:pPr>
              <a:buNone/>
            </a:pPr>
            <a:r>
              <a:rPr lang="pt-BR" dirty="0" smtClean="0"/>
              <a:t> -  Pegar a caneca</a:t>
            </a:r>
          </a:p>
          <a:p>
            <a:pPr>
              <a:buFontTx/>
              <a:buChar char="-"/>
            </a:pPr>
            <a:r>
              <a:rPr lang="pt-BR" dirty="0" smtClean="0"/>
              <a:t>Levar à pia</a:t>
            </a:r>
          </a:p>
          <a:p>
            <a:pPr>
              <a:buFontTx/>
              <a:buChar char="-"/>
            </a:pPr>
            <a:r>
              <a:rPr lang="pt-BR" dirty="0" smtClean="0"/>
              <a:t>Colocar sob a torneira</a:t>
            </a:r>
          </a:p>
          <a:p>
            <a:pPr>
              <a:buFontTx/>
              <a:buChar char="-"/>
            </a:pPr>
            <a:r>
              <a:rPr lang="pt-BR" dirty="0" smtClean="0"/>
              <a:t>Abrir a torneira</a:t>
            </a:r>
          </a:p>
          <a:p>
            <a:pPr>
              <a:buFontTx/>
              <a:buChar char="-"/>
            </a:pPr>
            <a:r>
              <a:rPr lang="pt-BR" dirty="0" smtClean="0"/>
              <a:t>Encher a caneca de água</a:t>
            </a:r>
          </a:p>
          <a:p>
            <a:pPr>
              <a:buFontTx/>
              <a:buChar char="-"/>
            </a:pPr>
            <a:r>
              <a:rPr lang="pt-BR" dirty="0" smtClean="0"/>
              <a:t>Fechar a torneira</a:t>
            </a:r>
          </a:p>
          <a:p>
            <a:pPr>
              <a:buFontTx/>
              <a:buChar char="-"/>
            </a:pPr>
            <a:r>
              <a:rPr lang="pt-BR" dirty="0" smtClean="0"/>
              <a:t>Levar a caneca ao fogão</a:t>
            </a:r>
          </a:p>
          <a:p>
            <a:pPr>
              <a:buFontTx/>
              <a:buChar char="-"/>
            </a:pPr>
            <a:r>
              <a:rPr lang="pt-BR" dirty="0" smtClean="0"/>
              <a:t>Acender o fogão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represento um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Há várias formas de representar um algoritmo: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Fluxograma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Diagrama de </a:t>
            </a:r>
            <a:r>
              <a:rPr lang="pt-BR" dirty="0" err="1" smtClean="0"/>
              <a:t>Chapin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Português Estruturado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214290"/>
            <a:ext cx="8929718" cy="6643710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pt-BR" dirty="0" smtClean="0">
                <a:solidFill>
                  <a:schemeClr val="tx1"/>
                </a:solidFill>
              </a:rPr>
              <a:t>            O </a:t>
            </a:r>
            <a:r>
              <a:rPr lang="pt-BR" dirty="0">
                <a:solidFill>
                  <a:schemeClr val="tx1"/>
                </a:solidFill>
              </a:rPr>
              <a:t>que é Lógica de Programação?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             Lógica </a:t>
            </a:r>
            <a:r>
              <a:rPr lang="pt-BR" dirty="0">
                <a:solidFill>
                  <a:schemeClr val="tx1"/>
                </a:solidFill>
              </a:rPr>
              <a:t>é a Ciência do </a:t>
            </a:r>
            <a:r>
              <a:rPr lang="pt-BR" dirty="0" smtClean="0">
                <a:solidFill>
                  <a:schemeClr val="tx1"/>
                </a:solidFill>
              </a:rPr>
              <a:t>Raciocínio;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Encadeamento de pensamentos em uma </a:t>
            </a:r>
            <a:r>
              <a:rPr lang="pt-BR" dirty="0" err="1">
                <a:solidFill>
                  <a:schemeClr val="tx1"/>
                </a:solidFill>
              </a:rPr>
              <a:t>sequência</a:t>
            </a:r>
            <a:r>
              <a:rPr lang="pt-BR" dirty="0">
                <a:solidFill>
                  <a:schemeClr val="tx1"/>
                </a:solidFill>
              </a:rPr>
              <a:t> coerente- </a:t>
            </a:r>
            <a:r>
              <a:rPr lang="pt-BR" dirty="0" smtClean="0">
                <a:solidFill>
                  <a:schemeClr val="tx1"/>
                </a:solidFill>
              </a:rPr>
              <a:t>instruções;</a:t>
            </a:r>
          </a:p>
          <a:p>
            <a:pPr algn="l">
              <a:lnSpc>
                <a:spcPct val="160000"/>
              </a:lnSpc>
            </a:pPr>
            <a:r>
              <a:rPr lang="pt-BR" dirty="0" smtClean="0">
                <a:solidFill>
                  <a:schemeClr val="tx1"/>
                </a:solidFill>
              </a:rPr>
              <a:t>Técnica </a:t>
            </a:r>
            <a:r>
              <a:rPr lang="pt-BR" dirty="0">
                <a:solidFill>
                  <a:schemeClr val="tx1"/>
                </a:solidFill>
              </a:rPr>
              <a:t>para colocar instruções em uma </a:t>
            </a:r>
            <a:r>
              <a:rPr lang="pt-BR" dirty="0" err="1">
                <a:solidFill>
                  <a:schemeClr val="tx1"/>
                </a:solidFill>
              </a:rPr>
              <a:t>sequência</a:t>
            </a:r>
            <a:r>
              <a:rPr lang="pt-BR" dirty="0">
                <a:solidFill>
                  <a:schemeClr val="tx1"/>
                </a:solidFill>
              </a:rPr>
              <a:t> lógica para que seja possível atingir um objetivo determinado- em uma linguagem de </a:t>
            </a:r>
            <a:r>
              <a:rPr lang="pt-BR" dirty="0" smtClean="0">
                <a:solidFill>
                  <a:schemeClr val="tx1"/>
                </a:solidFill>
              </a:rPr>
              <a:t>programação.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Descreve o fluxo de dados e instruções usando desenhos geométricos básicos que simbolizam a entrada, saída e processamento de dados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Indicado para o algoritmo de pouca extensão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Símbolos básicos para 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pt-BR" dirty="0" smtClean="0"/>
              <a:t>Início do Fluxograma</a:t>
            </a:r>
          </a:p>
          <a:p>
            <a:pPr lvl="8"/>
            <a:endParaRPr lang="pt-BR" dirty="0"/>
          </a:p>
          <a:p>
            <a:pPr lvl="8"/>
            <a:r>
              <a:rPr lang="pt-BR" dirty="0" smtClean="0"/>
              <a:t>Seta Fluxo de dados</a:t>
            </a:r>
          </a:p>
          <a:p>
            <a:pPr lvl="8"/>
            <a:endParaRPr lang="pt-BR" dirty="0"/>
          </a:p>
          <a:p>
            <a:pPr lvl="8"/>
            <a:endParaRPr lang="pt-BR" dirty="0" smtClean="0"/>
          </a:p>
          <a:p>
            <a:pPr lvl="8"/>
            <a:r>
              <a:rPr lang="pt-BR" dirty="0" smtClean="0"/>
              <a:t>Bloco de processamento e manipulações de dados</a:t>
            </a:r>
          </a:p>
          <a:p>
            <a:pPr lvl="8"/>
            <a:endParaRPr lang="pt-BR" dirty="0"/>
          </a:p>
          <a:p>
            <a:pPr lvl="8"/>
            <a:endParaRPr lang="pt-BR" dirty="0" smtClean="0"/>
          </a:p>
          <a:p>
            <a:pPr lvl="8"/>
            <a:r>
              <a:rPr lang="pt-BR" dirty="0" smtClean="0"/>
              <a:t>Entrada e saída de dados</a:t>
            </a:r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>
            <a:off x="1285852" y="2500306"/>
            <a:ext cx="2571768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357290" y="3429000"/>
            <a:ext cx="2571768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Dados 12"/>
          <p:cNvSpPr/>
          <p:nvPr/>
        </p:nvSpPr>
        <p:spPr>
          <a:xfrm>
            <a:off x="1785918" y="4857760"/>
            <a:ext cx="1285884" cy="7858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Terminação 7"/>
          <p:cNvSpPr/>
          <p:nvPr/>
        </p:nvSpPr>
        <p:spPr>
          <a:xfrm>
            <a:off x="1000100" y="1571612"/>
            <a:ext cx="2786082" cy="571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Símbolos básicos para 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/>
            <a:endParaRPr lang="pt-BR" dirty="0" smtClean="0"/>
          </a:p>
          <a:p>
            <a:pPr lvl="6"/>
            <a:r>
              <a:rPr lang="pt-BR" dirty="0" smtClean="0"/>
              <a:t>Estrutura de decisão </a:t>
            </a:r>
          </a:p>
          <a:p>
            <a:pPr lvl="6"/>
            <a:endParaRPr lang="pt-BR" dirty="0"/>
          </a:p>
          <a:p>
            <a:pPr lvl="6"/>
            <a:endParaRPr lang="pt-BR" dirty="0" smtClean="0"/>
          </a:p>
          <a:p>
            <a:pPr lvl="6"/>
            <a:endParaRPr lang="pt-BR" dirty="0" smtClean="0"/>
          </a:p>
          <a:p>
            <a:pPr lvl="6"/>
            <a:r>
              <a:rPr lang="pt-BR" dirty="0" smtClean="0"/>
              <a:t>Conector de artes do diagrama</a:t>
            </a:r>
          </a:p>
          <a:p>
            <a:pPr lvl="6"/>
            <a:endParaRPr lang="pt-BR" dirty="0"/>
          </a:p>
          <a:p>
            <a:pPr lvl="6"/>
            <a:endParaRPr lang="pt-BR" dirty="0" smtClean="0"/>
          </a:p>
          <a:p>
            <a:pPr lvl="6"/>
            <a:r>
              <a:rPr lang="pt-BR" dirty="0" smtClean="0"/>
              <a:t>Conector de páginas</a:t>
            </a:r>
          </a:p>
          <a:p>
            <a:pPr lvl="6"/>
            <a:endParaRPr lang="pt-BR" dirty="0"/>
          </a:p>
          <a:p>
            <a:pPr lvl="6"/>
            <a:r>
              <a:rPr lang="pt-BR" dirty="0" smtClean="0"/>
              <a:t>Entrada manual de dados( Pelo teclado) </a:t>
            </a:r>
            <a:endParaRPr lang="pt-BR" dirty="0"/>
          </a:p>
        </p:txBody>
      </p:sp>
      <p:sp>
        <p:nvSpPr>
          <p:cNvPr id="4" name="Fluxograma: Decisão 3"/>
          <p:cNvSpPr/>
          <p:nvPr/>
        </p:nvSpPr>
        <p:spPr>
          <a:xfrm>
            <a:off x="1000100" y="1571612"/>
            <a:ext cx="2000264" cy="1500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Conector 6"/>
          <p:cNvSpPr/>
          <p:nvPr/>
        </p:nvSpPr>
        <p:spPr>
          <a:xfrm>
            <a:off x="1785918" y="3429000"/>
            <a:ext cx="428628" cy="4286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luxograma: Conector fora de página 7"/>
          <p:cNvSpPr/>
          <p:nvPr/>
        </p:nvSpPr>
        <p:spPr>
          <a:xfrm>
            <a:off x="1500166" y="4429132"/>
            <a:ext cx="642942" cy="57150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Entrada manual 8"/>
          <p:cNvSpPr/>
          <p:nvPr/>
        </p:nvSpPr>
        <p:spPr>
          <a:xfrm>
            <a:off x="1142976" y="5429264"/>
            <a:ext cx="1571636" cy="42862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 na 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Calcular a média de um aluno, baseado nas notas de quatro provas, e verificar se foi aprovado</a:t>
            </a:r>
            <a:r>
              <a:rPr lang="pt-BR" dirty="0"/>
              <a:t>.</a:t>
            </a:r>
            <a:r>
              <a:rPr lang="pt-BR" dirty="0" smtClean="0"/>
              <a:t> Critério: Será aprovado se a nota média for igual ou superior a 7.0</a:t>
            </a:r>
          </a:p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 1-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pt-BR" dirty="0"/>
              <a:t> </a:t>
            </a:r>
            <a:r>
              <a:rPr lang="pt-BR" dirty="0" smtClean="0"/>
              <a:t> Início</a:t>
            </a:r>
          </a:p>
          <a:p>
            <a:pPr>
              <a:lnSpc>
                <a:spcPct val="15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	Entrar com as 4 notas</a:t>
            </a:r>
          </a:p>
          <a:p>
            <a:pPr>
              <a:lnSpc>
                <a:spcPct val="15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	Calcular média</a:t>
            </a:r>
          </a:p>
          <a:p>
            <a:pPr>
              <a:lnSpc>
                <a:spcPct val="15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	Verificar se a média é maior ou igual a 7.0</a:t>
            </a:r>
          </a:p>
          <a:p>
            <a:pPr>
              <a:lnSpc>
                <a:spcPct val="150000"/>
              </a:lnSpc>
              <a:buNone/>
            </a:pPr>
            <a:r>
              <a:rPr lang="pt-BR" dirty="0" smtClean="0"/>
              <a:t>		Se sim, apresentar no vídeo “Aprovado”</a:t>
            </a:r>
          </a:p>
          <a:p>
            <a:pPr>
              <a:lnSpc>
                <a:spcPct val="150000"/>
              </a:lnSpc>
              <a:buNone/>
            </a:pPr>
            <a:r>
              <a:rPr lang="pt-BR" dirty="0" smtClean="0"/>
              <a:t>		Se não, apresentar no vídeo “Reprovado”</a:t>
            </a:r>
          </a:p>
          <a:p>
            <a:pPr>
              <a:lnSpc>
                <a:spcPct val="150000"/>
              </a:lnSpc>
              <a:buNone/>
            </a:pPr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85776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Resolução: 2 Fluxograma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257800"/>
          </a:xfrm>
        </p:spPr>
        <p:txBody>
          <a:bodyPr>
            <a:normAutofit fontScale="92500" lnSpcReduction="100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6">
              <a:buNone/>
            </a:pPr>
            <a:endParaRPr lang="pt-BR" dirty="0" smtClean="0"/>
          </a:p>
          <a:p>
            <a:pPr lvl="6">
              <a:buNone/>
            </a:pPr>
            <a:r>
              <a:rPr lang="pt-BR" b="1" dirty="0" smtClean="0"/>
              <a:t>S</a:t>
            </a:r>
          </a:p>
          <a:p>
            <a:pPr lvl="6"/>
            <a:endParaRPr lang="pt-BR" dirty="0" smtClean="0"/>
          </a:p>
          <a:p>
            <a:pPr lvl="6"/>
            <a:endParaRPr lang="pt-BR" dirty="0" smtClean="0"/>
          </a:p>
          <a:p>
            <a:pPr lvl="3">
              <a:buNone/>
            </a:pPr>
            <a:endParaRPr lang="pt-BR" dirty="0" smtClean="0"/>
          </a:p>
          <a:p>
            <a:pPr lvl="3">
              <a:buNone/>
            </a:pPr>
            <a:r>
              <a:rPr lang="pt-BR" b="1" dirty="0" smtClean="0"/>
              <a:t>N</a:t>
            </a:r>
          </a:p>
          <a:p>
            <a:endParaRPr lang="pt-BR" dirty="0" smtClean="0"/>
          </a:p>
          <a:p>
            <a:endParaRPr lang="pt-BR" dirty="0" smtClean="0"/>
          </a:p>
          <a:p>
            <a:pPr lvl="6">
              <a:buNone/>
            </a:pPr>
            <a:r>
              <a:rPr lang="pt-BR" dirty="0" smtClean="0"/>
              <a:t> </a:t>
            </a:r>
          </a:p>
          <a:p>
            <a:pPr lvl="6">
              <a:buNone/>
            </a:pPr>
            <a:endParaRPr lang="pt-BR" dirty="0" smtClean="0"/>
          </a:p>
          <a:p>
            <a:pPr lvl="6">
              <a:buNone/>
            </a:pPr>
            <a:endParaRPr lang="pt-BR" dirty="0" smtClean="0"/>
          </a:p>
          <a:p>
            <a:pPr lvl="6">
              <a:buNone/>
            </a:pPr>
            <a:endParaRPr lang="pt-BR" dirty="0"/>
          </a:p>
        </p:txBody>
      </p:sp>
      <p:sp>
        <p:nvSpPr>
          <p:cNvPr id="5" name="Seta para baixo 4"/>
          <p:cNvSpPr/>
          <p:nvPr/>
        </p:nvSpPr>
        <p:spPr>
          <a:xfrm>
            <a:off x="2357422" y="1071546"/>
            <a:ext cx="714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Entrada manual 5"/>
          <p:cNvSpPr/>
          <p:nvPr/>
        </p:nvSpPr>
        <p:spPr>
          <a:xfrm>
            <a:off x="1357290" y="1428736"/>
            <a:ext cx="2214578" cy="571504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ENTRAR COM AS 4 NOTAS</a:t>
            </a:r>
            <a:endParaRPr lang="pt-BR" dirty="0"/>
          </a:p>
        </p:txBody>
      </p:sp>
      <p:sp>
        <p:nvSpPr>
          <p:cNvPr id="8" name="Seta para baixo 7"/>
          <p:cNvSpPr/>
          <p:nvPr/>
        </p:nvSpPr>
        <p:spPr>
          <a:xfrm>
            <a:off x="2357422" y="2143116"/>
            <a:ext cx="714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uxograma: Processo 8"/>
          <p:cNvSpPr/>
          <p:nvPr/>
        </p:nvSpPr>
        <p:spPr>
          <a:xfrm>
            <a:off x="1285852" y="2571744"/>
            <a:ext cx="2214578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CALCULAR MÉDIA</a:t>
            </a:r>
            <a:endParaRPr lang="pt-BR" dirty="0"/>
          </a:p>
        </p:txBody>
      </p:sp>
      <p:sp>
        <p:nvSpPr>
          <p:cNvPr id="10" name="Seta para baixo 9"/>
          <p:cNvSpPr/>
          <p:nvPr/>
        </p:nvSpPr>
        <p:spPr>
          <a:xfrm>
            <a:off x="2357422" y="3214686"/>
            <a:ext cx="714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ecisão 10"/>
          <p:cNvSpPr/>
          <p:nvPr/>
        </p:nvSpPr>
        <p:spPr>
          <a:xfrm>
            <a:off x="1357290" y="3643314"/>
            <a:ext cx="2143140" cy="15716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MÉDIA &gt;=7?</a:t>
            </a:r>
            <a:endParaRPr lang="pt-BR" dirty="0"/>
          </a:p>
        </p:txBody>
      </p:sp>
      <p:sp>
        <p:nvSpPr>
          <p:cNvPr id="13" name="Seta para a direita 12"/>
          <p:cNvSpPr/>
          <p:nvPr/>
        </p:nvSpPr>
        <p:spPr>
          <a:xfrm>
            <a:off x="3571868" y="4429132"/>
            <a:ext cx="57150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Dados 13"/>
          <p:cNvSpPr/>
          <p:nvPr/>
        </p:nvSpPr>
        <p:spPr>
          <a:xfrm>
            <a:off x="4000496" y="4000504"/>
            <a:ext cx="2714644" cy="10715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“APROVADO”</a:t>
            </a:r>
            <a:endParaRPr lang="pt-BR" dirty="0"/>
          </a:p>
        </p:txBody>
      </p:sp>
      <p:sp>
        <p:nvSpPr>
          <p:cNvPr id="15" name="Seta para baixo 14"/>
          <p:cNvSpPr/>
          <p:nvPr/>
        </p:nvSpPr>
        <p:spPr>
          <a:xfrm>
            <a:off x="2428860" y="5286388"/>
            <a:ext cx="714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Dados 15"/>
          <p:cNvSpPr/>
          <p:nvPr/>
        </p:nvSpPr>
        <p:spPr>
          <a:xfrm>
            <a:off x="1500166" y="5715040"/>
            <a:ext cx="2071702" cy="71435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“REPROVADO”</a:t>
            </a:r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5000628" y="5214950"/>
            <a:ext cx="7143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Terminação 18"/>
          <p:cNvSpPr/>
          <p:nvPr/>
        </p:nvSpPr>
        <p:spPr>
          <a:xfrm>
            <a:off x="1643042" y="642918"/>
            <a:ext cx="1500198" cy="3571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20" name="Seta para a direita 19"/>
          <p:cNvSpPr/>
          <p:nvPr/>
        </p:nvSpPr>
        <p:spPr>
          <a:xfrm>
            <a:off x="3724268" y="5786454"/>
            <a:ext cx="57150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Terminação 20"/>
          <p:cNvSpPr/>
          <p:nvPr/>
        </p:nvSpPr>
        <p:spPr>
          <a:xfrm>
            <a:off x="4357686" y="5643578"/>
            <a:ext cx="1500198" cy="3571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Chapin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pt-BR" dirty="0" smtClean="0"/>
              <a:t>Desenvolvido por </a:t>
            </a:r>
            <a:r>
              <a:rPr lang="pt-BR" dirty="0" err="1" smtClean="0"/>
              <a:t>Nassi-Shneiderman</a:t>
            </a:r>
            <a:r>
              <a:rPr lang="pt-BR" dirty="0" smtClean="0"/>
              <a:t> e ampliado do Ned </a:t>
            </a:r>
            <a:r>
              <a:rPr lang="pt-BR" dirty="0" err="1" smtClean="0"/>
              <a:t>Chapin</a:t>
            </a:r>
            <a:endParaRPr lang="pt-BR" dirty="0" smtClean="0"/>
          </a:p>
          <a:p>
            <a:pPr>
              <a:lnSpc>
                <a:spcPct val="160000"/>
              </a:lnSpc>
            </a:pPr>
            <a:r>
              <a:rPr lang="pt-BR" dirty="0" smtClean="0"/>
              <a:t>Substitui o fluxograma tradicional por um diagrama de quadros que apresenta uma visão hierárquica e estruturada da lógica de programa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Facilita a codificação do algoritmo bem como a representação de certas técnicas, como a recursividade.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pic>
        <p:nvPicPr>
          <p:cNvPr id="4" name="Espaço Reservado para Conteúdo 3" descr="chap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60" y="1071546"/>
            <a:ext cx="4391045" cy="549562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Português Estruturado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Técnica narrativa baseada em PDL – </a:t>
            </a:r>
            <a:r>
              <a:rPr lang="pt-BR" sz="2800" dirty="0" err="1" smtClean="0"/>
              <a:t>Program</a:t>
            </a:r>
            <a:r>
              <a:rPr lang="pt-BR" sz="2800" dirty="0" smtClean="0"/>
              <a:t> Design </a:t>
            </a:r>
            <a:r>
              <a:rPr lang="pt-BR" sz="2800" dirty="0" err="1" smtClean="0"/>
              <a:t>Language</a:t>
            </a:r>
            <a:r>
              <a:rPr lang="pt-BR" sz="2800" dirty="0" smtClean="0"/>
              <a:t> ( Linguagem de Projeto de Programa) 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Notação para elaboração de algoritmos estruturados que serão utilizados para a criação e desenvolvimento em uma linguagem de programação qualquer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Também conhecido como Pseudocódigo</a:t>
            </a:r>
            <a:endParaRPr lang="pt-BR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 : 4 Pseudocódigo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Algoritmo Média</a:t>
            </a:r>
          </a:p>
          <a:p>
            <a:pPr>
              <a:buNone/>
            </a:pPr>
            <a:r>
              <a:rPr lang="pt-BR" dirty="0" smtClean="0"/>
              <a:t>	var 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res</a:t>
            </a:r>
            <a:r>
              <a:rPr lang="pt-BR" dirty="0" smtClean="0"/>
              <a:t> : caractere</a:t>
            </a:r>
          </a:p>
          <a:p>
            <a:pPr>
              <a:buNone/>
            </a:pPr>
            <a:r>
              <a:rPr lang="pt-BR" dirty="0" smtClean="0"/>
              <a:t>		N1,N2,N3,N4: real</a:t>
            </a:r>
          </a:p>
          <a:p>
            <a:pPr>
              <a:buNone/>
            </a:pPr>
            <a:r>
              <a:rPr lang="pt-BR" dirty="0" smtClean="0"/>
              <a:t>		media: real</a:t>
            </a:r>
          </a:p>
          <a:p>
            <a:pPr>
              <a:buNone/>
            </a:pPr>
            <a:r>
              <a:rPr lang="pt-BR" dirty="0" smtClean="0"/>
              <a:t>Inicio</a:t>
            </a:r>
          </a:p>
          <a:p>
            <a:pPr>
              <a:buNone/>
            </a:pPr>
            <a:r>
              <a:rPr lang="pt-BR" dirty="0" smtClean="0"/>
              <a:t>Leia(N1,N2,N3,N4)</a:t>
            </a:r>
          </a:p>
          <a:p>
            <a:pPr>
              <a:buNone/>
            </a:pPr>
            <a:r>
              <a:rPr lang="pt-BR" dirty="0" smtClean="0"/>
              <a:t>Media &lt;- ((N1 + N2+ N3+ N4)/4)</a:t>
            </a:r>
          </a:p>
          <a:p>
            <a:pPr>
              <a:buNone/>
            </a:pPr>
            <a:r>
              <a:rPr lang="pt-BR" dirty="0" smtClean="0"/>
              <a:t>se(media &gt;=7) então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res</a:t>
            </a:r>
            <a:r>
              <a:rPr lang="pt-BR" dirty="0" smtClean="0"/>
              <a:t> &lt;- “Aprovado”</a:t>
            </a:r>
          </a:p>
          <a:p>
            <a:pPr>
              <a:buNone/>
            </a:pPr>
            <a:r>
              <a:rPr lang="pt-BR" dirty="0" smtClean="0"/>
              <a:t>senão</a:t>
            </a:r>
          </a:p>
          <a:p>
            <a:pPr>
              <a:buNone/>
            </a:pPr>
            <a:r>
              <a:rPr lang="pt-BR" dirty="0" err="1" smtClean="0"/>
              <a:t>res</a:t>
            </a:r>
            <a:r>
              <a:rPr lang="pt-BR" dirty="0" smtClean="0"/>
              <a:t>&lt;- “reprovado”</a:t>
            </a:r>
          </a:p>
          <a:p>
            <a:pPr>
              <a:buNone/>
            </a:pPr>
            <a:r>
              <a:rPr lang="pt-BR" dirty="0" err="1" smtClean="0"/>
              <a:t>fimse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escreva(“Resultado:” , </a:t>
            </a:r>
            <a:r>
              <a:rPr lang="pt-BR" dirty="0" err="1" smtClean="0"/>
              <a:t>res</a:t>
            </a:r>
            <a:r>
              <a:rPr lang="pt-BR" dirty="0" smtClean="0"/>
              <a:t>)</a:t>
            </a:r>
          </a:p>
          <a:p>
            <a:pPr>
              <a:buNone/>
            </a:pPr>
            <a:r>
              <a:rPr lang="pt-BR" dirty="0" err="1" smtClean="0"/>
              <a:t>fimalgoritmo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500042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 smtClean="0"/>
              <a:t>hardware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4348" y="2143116"/>
            <a:ext cx="8429652" cy="4000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chemeClr val="tx1"/>
                </a:solidFill>
              </a:rPr>
              <a:t>Parte física do sistema, composta pelos componentes e dispositivos como monitor, teclado, CPU, memória RAM, discos, etc.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 Visual G</a:t>
            </a:r>
            <a:endParaRPr lang="pt-BR" dirty="0"/>
          </a:p>
        </p:txBody>
      </p:sp>
      <p:pic>
        <p:nvPicPr>
          <p:cNvPr id="4" name="Espaço Reservado para Conteúdo 3" descr="telaVisual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600" dirty="0" smtClean="0"/>
              <a:t>Uma palavra reservada é uma palavra que possui um significado especial para a linguagem </a:t>
            </a:r>
            <a:r>
              <a:rPr lang="pt-BR" sz="2600" dirty="0" err="1" smtClean="0"/>
              <a:t>Portugol</a:t>
            </a:r>
            <a:r>
              <a:rPr lang="pt-BR" sz="2600" dirty="0" smtClean="0"/>
              <a:t>. Em geral, uma palavra reservada identifica uma instrução. </a:t>
            </a:r>
          </a:p>
          <a:p>
            <a:endParaRPr lang="pt-BR" dirty="0"/>
          </a:p>
        </p:txBody>
      </p:sp>
      <p:pic>
        <p:nvPicPr>
          <p:cNvPr id="4" name="Imagem 3" descr="reser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571744"/>
            <a:ext cx="4267796" cy="3572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Os dados são informações a serem processadas por um computador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São divididos em três tipos principais: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Numéricos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Caracteres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Lógicos</a:t>
            </a: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 Numérico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O tipo numérico pode ser subdividido em dois tipos: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Inteiro – números inteiros, positivos e negativos, como 5, 250 e -95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Real- números positivos, negativos e fracionários, como 5.0, 45.23 e -20.6 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Caractere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Também conhecido como tipo Literal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Se referem a </a:t>
            </a:r>
            <a:r>
              <a:rPr lang="pt-BR" dirty="0" err="1" smtClean="0"/>
              <a:t>sequência</a:t>
            </a:r>
            <a:r>
              <a:rPr lang="pt-BR" dirty="0" smtClean="0"/>
              <a:t> que contenham letras, números e símbolos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Os caracteres devem ser representados sempre entre (“ ”) no código.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Podemos também falar em cadeia, String, alfanumérico ou </a:t>
            </a:r>
            <a:r>
              <a:rPr lang="pt-BR" dirty="0" err="1" smtClean="0"/>
              <a:t>char</a:t>
            </a:r>
            <a:r>
              <a:rPr lang="pt-BR" dirty="0" smtClean="0"/>
              <a:t>. 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Lógico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São dados cujos valores somente podem assumir um de dois valores: Verdadeiro (</a:t>
            </a:r>
            <a:r>
              <a:rPr lang="pt-BR" dirty="0" err="1" smtClean="0"/>
              <a:t>True</a:t>
            </a:r>
            <a:r>
              <a:rPr lang="pt-BR" dirty="0" smtClean="0"/>
              <a:t>) ou falso ( </a:t>
            </a:r>
            <a:r>
              <a:rPr lang="pt-BR" dirty="0" err="1" smtClean="0"/>
              <a:t>False</a:t>
            </a:r>
            <a:r>
              <a:rPr lang="pt-BR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Também conhecido como tipo Booleano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Uma variável é uma localização na memória RAM do computador que utiliza para armazenar temporariamente os dados que são utilizados pelo programa</a:t>
            </a:r>
          </a:p>
          <a:p>
            <a:r>
              <a:rPr lang="pt-BR" dirty="0" smtClean="0"/>
              <a:t>As variáveis possuem algumas características, como:</a:t>
            </a:r>
          </a:p>
          <a:p>
            <a:pPr lvl="1"/>
            <a:r>
              <a:rPr lang="pt-BR" dirty="0" smtClean="0"/>
              <a:t>Identificação</a:t>
            </a:r>
          </a:p>
          <a:p>
            <a:pPr lvl="1"/>
            <a:r>
              <a:rPr lang="pt-BR" dirty="0" smtClean="0"/>
              <a:t>Endereço</a:t>
            </a:r>
          </a:p>
          <a:p>
            <a:pPr lvl="1"/>
            <a:r>
              <a:rPr lang="pt-BR" dirty="0" smtClean="0"/>
              <a:t>Tipo</a:t>
            </a:r>
          </a:p>
          <a:p>
            <a:pPr lvl="1"/>
            <a:r>
              <a:rPr lang="pt-BR" dirty="0" smtClean="0"/>
              <a:t>Tamanho</a:t>
            </a:r>
          </a:p>
          <a:p>
            <a:pPr lvl="1"/>
            <a:r>
              <a:rPr lang="pt-BR" dirty="0" smtClean="0"/>
              <a:t>Valor (“conteúdo”)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Podem ter um ou mais caracteres;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O primeiro caractere sempre é uma letra;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Não pode ter espaços em branco;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Não podem ser usados símbolos;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Podem ser usados números;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Não podem ser palavras reservadas da linguagem;</a:t>
            </a: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NOME</a:t>
            </a:r>
          </a:p>
          <a:p>
            <a:r>
              <a:rPr lang="pt-BR" dirty="0" smtClean="0"/>
              <a:t>X</a:t>
            </a:r>
          </a:p>
          <a:p>
            <a:r>
              <a:rPr lang="pt-BR" dirty="0" smtClean="0"/>
              <a:t>1ENDERECO</a:t>
            </a:r>
          </a:p>
          <a:p>
            <a:r>
              <a:rPr lang="pt-BR" dirty="0" smtClean="0"/>
              <a:t>EDEREÇO1</a:t>
            </a:r>
          </a:p>
          <a:p>
            <a:r>
              <a:rPr lang="pt-BR" dirty="0" err="1" smtClean="0"/>
              <a:t>RUA&amp;NUMERO</a:t>
            </a:r>
            <a:endParaRPr lang="pt-BR" dirty="0" smtClean="0"/>
          </a:p>
          <a:p>
            <a:r>
              <a:rPr lang="pt-BR" dirty="0" smtClean="0"/>
              <a:t>CEP</a:t>
            </a:r>
          </a:p>
          <a:p>
            <a:r>
              <a:rPr lang="pt-BR" dirty="0" smtClean="0"/>
              <a:t>NOTA2</a:t>
            </a:r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NOME - válido</a:t>
            </a:r>
          </a:p>
          <a:p>
            <a:r>
              <a:rPr lang="pt-BR" dirty="0" smtClean="0"/>
              <a:t>X - válido</a:t>
            </a:r>
          </a:p>
          <a:p>
            <a:r>
              <a:rPr lang="pt-BR" dirty="0" smtClean="0"/>
              <a:t>1ENDERECO- não válido</a:t>
            </a:r>
          </a:p>
          <a:p>
            <a:r>
              <a:rPr lang="pt-BR" dirty="0" smtClean="0"/>
              <a:t>EDEREÇO1- não válido</a:t>
            </a:r>
          </a:p>
          <a:p>
            <a:r>
              <a:rPr lang="pt-BR" dirty="0" err="1" smtClean="0"/>
              <a:t>RUA&amp;NUMERO</a:t>
            </a:r>
            <a:r>
              <a:rPr lang="pt-BR" dirty="0" smtClean="0"/>
              <a:t>- não válido</a:t>
            </a:r>
          </a:p>
          <a:p>
            <a:r>
              <a:rPr lang="pt-BR" dirty="0" smtClean="0"/>
              <a:t>CEP- válido</a:t>
            </a:r>
          </a:p>
          <a:p>
            <a:r>
              <a:rPr lang="pt-BR" dirty="0" smtClean="0"/>
              <a:t>NOTA2- válido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Processamento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71472" y="2571744"/>
            <a:ext cx="178595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2571736" y="2714620"/>
            <a:ext cx="642942" cy="413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428992" y="2643182"/>
            <a:ext cx="18573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Processamento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5643570" y="2857496"/>
            <a:ext cx="500066" cy="413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29388" y="2643182"/>
            <a:ext cx="185738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 rot="5400000">
            <a:off x="4188368" y="3700597"/>
            <a:ext cx="500066" cy="413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isco magnético 10"/>
          <p:cNvSpPr/>
          <p:nvPr/>
        </p:nvSpPr>
        <p:spPr>
          <a:xfrm>
            <a:off x="3357554" y="4286256"/>
            <a:ext cx="2143140" cy="17145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ARMAZENAMENTO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Constantes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Uma constante é uma posição na memória cujo valor não muda ao longo da execução do programa.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O valor de </a:t>
            </a:r>
            <a:r>
              <a:rPr lang="pt-BR" b="1" dirty="0" err="1" smtClean="0"/>
              <a:t>Pi</a:t>
            </a:r>
            <a:r>
              <a:rPr lang="pt-BR" b="1" dirty="0" smtClean="0"/>
              <a:t> </a:t>
            </a:r>
            <a:r>
              <a:rPr lang="pt-BR" dirty="0" smtClean="0"/>
              <a:t>é uma constante, pois é sempre o mesmo (3,1415). </a:t>
            </a:r>
            <a:endParaRPr lang="pt-BR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variáveis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pt-BR" sz="2400" dirty="0" smtClean="0"/>
              <a:t>Para que uma variável possa ser usada em um programa, ela deve primeiro ser declarada, para que seja reservado espaço na memória para armazenamento de seus dados.</a:t>
            </a:r>
          </a:p>
          <a:p>
            <a:pPr>
              <a:lnSpc>
                <a:spcPct val="160000"/>
              </a:lnSpc>
            </a:pPr>
            <a:r>
              <a:rPr lang="pt-BR" sz="2400" dirty="0" smtClean="0"/>
              <a:t>NOME_VARIAVEL: TIPO_DADOS</a:t>
            </a:r>
          </a:p>
          <a:p>
            <a:pPr>
              <a:lnSpc>
                <a:spcPct val="160000"/>
              </a:lnSpc>
            </a:pPr>
            <a:endParaRPr lang="pt-BR" sz="2400" dirty="0" smtClean="0"/>
          </a:p>
          <a:p>
            <a:pPr>
              <a:lnSpc>
                <a:spcPct val="160000"/>
              </a:lnSpc>
            </a:pPr>
            <a:r>
              <a:rPr lang="pt-BR" sz="2400" dirty="0" smtClean="0"/>
              <a:t>As variáveis devem ser declaradas no início do programa( mas em alguns casos podem ser declaradas em outras partes do programa) </a:t>
            </a:r>
            <a:endParaRPr lang="pt-BR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declaração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teste	</a:t>
            </a:r>
          </a:p>
          <a:p>
            <a:pPr lvl="2">
              <a:buNone/>
            </a:pPr>
            <a:r>
              <a:rPr lang="pt-BR" dirty="0" smtClean="0"/>
              <a:t>var</a:t>
            </a:r>
          </a:p>
          <a:p>
            <a:pPr lvl="2">
              <a:buNone/>
            </a:pPr>
            <a:r>
              <a:rPr lang="pt-BR" dirty="0" smtClean="0"/>
              <a:t>idade : numérico</a:t>
            </a:r>
          </a:p>
          <a:p>
            <a:pPr lvl="2">
              <a:buNone/>
            </a:pPr>
            <a:r>
              <a:rPr lang="pt-BR" dirty="0" smtClean="0"/>
              <a:t>nome : literal</a:t>
            </a:r>
          </a:p>
          <a:p>
            <a:pPr lvl="2">
              <a:buNone/>
            </a:pPr>
            <a:r>
              <a:rPr lang="pt-BR" dirty="0" err="1" smtClean="0"/>
              <a:t>salario</a:t>
            </a:r>
            <a:r>
              <a:rPr lang="pt-BR" dirty="0" smtClean="0"/>
              <a:t> : numérico</a:t>
            </a:r>
          </a:p>
          <a:p>
            <a:pPr lvl="2">
              <a:buNone/>
            </a:pPr>
            <a:r>
              <a:rPr lang="pt-BR" dirty="0" err="1" smtClean="0"/>
              <a:t>fimalgoritmo</a:t>
            </a:r>
            <a:r>
              <a:rPr lang="pt-BR" dirty="0" smtClean="0"/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Atribuição de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Para atribuir um valo a uma variável, use o comando de atribuição: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&lt;- </a:t>
            </a:r>
            <a:r>
              <a:rPr lang="pt-BR" dirty="0" smtClean="0"/>
              <a:t>(seta à direita)</a:t>
            </a:r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Na maioria das linguagens de programação o comando de atribuição é o sinal de igualdade (=). </a:t>
            </a: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atribuição de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Idade &lt;- 33</a:t>
            </a:r>
          </a:p>
          <a:p>
            <a:r>
              <a:rPr lang="pt-BR" dirty="0" smtClean="0"/>
              <a:t>Nome &lt;- “Pedro”</a:t>
            </a:r>
          </a:p>
          <a:p>
            <a:r>
              <a:rPr lang="pt-BR" dirty="0" smtClean="0"/>
              <a:t>Valor &lt;- 1200 </a:t>
            </a:r>
          </a:p>
          <a:p>
            <a:r>
              <a:rPr lang="pt-BR" dirty="0" err="1" smtClean="0"/>
              <a:t>Salario</a:t>
            </a:r>
            <a:r>
              <a:rPr lang="pt-BR" dirty="0" smtClean="0"/>
              <a:t> &lt;- valor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Conjunto de Instruções executadas em uma ordem conveniente que contém as tarefas ou operações necessárias para resolver um problema, usando um computador.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pt-BR" dirty="0" smtClean="0"/>
              <a:t>Uma linguagem de Programação é um conjunto de regras utilizadas para criar programas de computador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Essas regras são usadas para expressar os algoritmos de forma precisa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Os algoritmos são escritos em linguagem de programação, gerando um código-fonte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Há três níveis principais de linguagens de programação.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Linguagem de Máquina: Compreendida pelo computador. As instruções são representadas por valores binários ( bits), 0 e 1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Linguagem de baixo nível: Linguagem que usa instruções próximas à linguagem de máquina, porém entendidas por humanos. EX: </a:t>
            </a:r>
            <a:r>
              <a:rPr lang="pt-BR" sz="2400" dirty="0" err="1" smtClean="0"/>
              <a:t>Assembly</a:t>
            </a:r>
            <a:r>
              <a:rPr lang="pt-BR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Linguagem de Alto nível: Linguagens de </a:t>
            </a:r>
            <a:r>
              <a:rPr lang="pt-BR" sz="2400" dirty="0" err="1" smtClean="0"/>
              <a:t>cusas</a:t>
            </a:r>
            <a:r>
              <a:rPr lang="pt-BR" sz="2400" dirty="0" smtClean="0"/>
              <a:t> instruções estão bem próximas da compreensão humana: Ex: C#, Java, PHP, </a:t>
            </a:r>
            <a:r>
              <a:rPr lang="pt-BR" sz="2400" dirty="0" err="1" smtClean="0"/>
              <a:t>Python</a:t>
            </a:r>
            <a:r>
              <a:rPr lang="pt-BR" sz="2400" dirty="0" smtClean="0"/>
              <a:t>....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Uma linguagem de programação para ser efetivamente transformada em um programa e executada, pode ser convertida em código de máquina( “compilação”) ou interpretada.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Método que traduz todo o código-fonte em um ou mais arquivos que podem se armazenados e executados quantas vezes se desejar, sem necessitar de nova compilação.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Usar um compilador ( software)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Linguagem C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1309</Words>
  <Application>Microsoft Office PowerPoint</Application>
  <PresentationFormat>Apresentação na tela (4:3)</PresentationFormat>
  <Paragraphs>251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Tema do Office</vt:lpstr>
      <vt:lpstr>Slide 1</vt:lpstr>
      <vt:lpstr>Slide 2</vt:lpstr>
      <vt:lpstr>hardware</vt:lpstr>
      <vt:lpstr>Processamento de Dados</vt:lpstr>
      <vt:lpstr>Programa</vt:lpstr>
      <vt:lpstr>Linguagens de Programação</vt:lpstr>
      <vt:lpstr>Linguagem de Programação</vt:lpstr>
      <vt:lpstr>Linguagem de Programação</vt:lpstr>
      <vt:lpstr>Compilação</vt:lpstr>
      <vt:lpstr>Interpetrada</vt:lpstr>
      <vt:lpstr>Lógica de Programação</vt:lpstr>
      <vt:lpstr>Exemplo de sequência lógica</vt:lpstr>
      <vt:lpstr>Sequência Lógica</vt:lpstr>
      <vt:lpstr>Algoritmo</vt:lpstr>
      <vt:lpstr>Exemplo Prático</vt:lpstr>
      <vt:lpstr>Refinamento de Ações</vt:lpstr>
      <vt:lpstr>Exemplo de Refinamento</vt:lpstr>
      <vt:lpstr>Exemplo de Refinamento</vt:lpstr>
      <vt:lpstr>Como represento um algoritmo</vt:lpstr>
      <vt:lpstr>Fluxograma</vt:lpstr>
      <vt:lpstr>Símbolos básicos para fluxograma</vt:lpstr>
      <vt:lpstr>Símbolos básicos para fluxograma</vt:lpstr>
      <vt:lpstr>Fluxograma na Prática</vt:lpstr>
      <vt:lpstr>Resolução 1- Algoritmo</vt:lpstr>
      <vt:lpstr>Resolução: 2 Fluxograma</vt:lpstr>
      <vt:lpstr>Diagrama de Chapin</vt:lpstr>
      <vt:lpstr>Exemplo </vt:lpstr>
      <vt:lpstr>Português Estruturado</vt:lpstr>
      <vt:lpstr>Resolução : 4 Pseudocódigo</vt:lpstr>
      <vt:lpstr>Tela Visual G</vt:lpstr>
      <vt:lpstr>Palavras Reservadas</vt:lpstr>
      <vt:lpstr>Tipos de Dados</vt:lpstr>
      <vt:lpstr>Tipo Numérico </vt:lpstr>
      <vt:lpstr>Tipo Caractere</vt:lpstr>
      <vt:lpstr>Tipo Lógico</vt:lpstr>
      <vt:lpstr>Variáveis</vt:lpstr>
      <vt:lpstr>Nomes de Variáveis</vt:lpstr>
      <vt:lpstr>Nomes de Variáveis</vt:lpstr>
      <vt:lpstr>Nomes de Variáveis</vt:lpstr>
      <vt:lpstr>Constantes</vt:lpstr>
      <vt:lpstr>Declaração de variáveis </vt:lpstr>
      <vt:lpstr>Exemplo de declaração</vt:lpstr>
      <vt:lpstr>Atribuição de valores a variáveis</vt:lpstr>
      <vt:lpstr>Exemplos de atribuição de valores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43</cp:revision>
  <dcterms:created xsi:type="dcterms:W3CDTF">2022-03-15T21:59:13Z</dcterms:created>
  <dcterms:modified xsi:type="dcterms:W3CDTF">2022-11-10T11:21:20Z</dcterms:modified>
</cp:coreProperties>
</file>