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76" r:id="rId16"/>
    <p:sldId id="269" r:id="rId17"/>
    <p:sldId id="277" r:id="rId18"/>
    <p:sldId id="272" r:id="rId19"/>
    <p:sldId id="278" r:id="rId20"/>
    <p:sldId id="273" r:id="rId21"/>
    <p:sldId id="279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60" autoAdjust="0"/>
    <p:restoredTop sz="94660"/>
  </p:normalViewPr>
  <p:slideViewPr>
    <p:cSldViewPr>
      <p:cViewPr>
        <p:scale>
          <a:sx n="50" d="100"/>
          <a:sy n="50" d="100"/>
        </p:scale>
        <p:origin x="-194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25/03/2022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25/03/2022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25/03/2022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25/03/2022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25/03/2022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25/03/2022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25/03/2022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25/03/2022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25/03/2022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25/03/2022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25/03/2022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122FF-D052-4504-AB23-32AB4E2DA792}" type="datetimeFigureOut">
              <a:rPr lang="pt-BR" smtClean="0"/>
              <a:pPr/>
              <a:t>25/03/2022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</a:p>
          <a:p>
            <a:r>
              <a:rPr lang="pt-BR" dirty="0" smtClean="0"/>
              <a:t>Operadores </a:t>
            </a:r>
            <a:r>
              <a:rPr lang="pt-BR" dirty="0" smtClean="0"/>
              <a:t>Lógicos</a:t>
            </a:r>
          </a:p>
          <a:p>
            <a:r>
              <a:rPr lang="pt-BR" dirty="0" smtClean="0"/>
              <a:t>Expressões Aritméticas</a:t>
            </a:r>
          </a:p>
          <a:p>
            <a:endParaRPr lang="pt-BR" dirty="0" smtClean="0"/>
          </a:p>
          <a:p>
            <a:r>
              <a:rPr lang="pt-BR" dirty="0" smtClean="0"/>
              <a:t>Desvio Condicional Simples</a:t>
            </a:r>
          </a:p>
          <a:p>
            <a:r>
              <a:rPr lang="pt-BR" dirty="0" smtClean="0"/>
              <a:t>Desvio Condicional Composto</a:t>
            </a:r>
          </a:p>
          <a:p>
            <a:r>
              <a:rPr lang="pt-BR" dirty="0" smtClean="0"/>
              <a:t>Desvio Condicional Aninhado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 operadores Booleanos( por causa do matemático inglês que desenvolveu a álgebra que trata 0 e 1)</a:t>
            </a:r>
          </a:p>
          <a:p>
            <a:r>
              <a:rPr lang="pt-BR" dirty="0" smtClean="0"/>
              <a:t>Permitem trabalhar com múltiplas condições relacionais na mesma expressão</a:t>
            </a:r>
          </a:p>
          <a:p>
            <a:r>
              <a:rPr lang="pt-BR" dirty="0" smtClean="0"/>
              <a:t>Os mais usados são: </a:t>
            </a:r>
            <a:r>
              <a:rPr lang="pt-BR" b="1" dirty="0" smtClean="0"/>
              <a:t>e</a:t>
            </a:r>
            <a:r>
              <a:rPr lang="pt-BR" dirty="0" smtClean="0"/>
              <a:t>, </a:t>
            </a:r>
            <a:r>
              <a:rPr lang="pt-BR" b="1" dirty="0" smtClean="0"/>
              <a:t>ou</a:t>
            </a:r>
            <a:r>
              <a:rPr lang="pt-BR" dirty="0" smtClean="0"/>
              <a:t> e </a:t>
            </a:r>
            <a:r>
              <a:rPr lang="pt-BR" b="1" dirty="0" smtClean="0"/>
              <a:t>não ou AND, OR e NOT</a:t>
            </a:r>
          </a:p>
          <a:p>
            <a:r>
              <a:rPr lang="pt-BR" dirty="0" smtClean="0"/>
              <a:t>Retornam, como se espera, valores lógicos 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OU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642910" y="1928802"/>
          <a:ext cx="8229600" cy="192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42278"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Não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Saída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		var</a:t>
            </a:r>
          </a:p>
          <a:p>
            <a:pPr>
              <a:buNone/>
            </a:pPr>
            <a:r>
              <a:rPr lang="pt-BR" dirty="0" smtClean="0"/>
              <a:t>			V, F : </a:t>
            </a:r>
            <a:r>
              <a:rPr lang="pt-BR" dirty="0" err="1" smtClean="0"/>
              <a:t>logico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Inicio</a:t>
            </a:r>
          </a:p>
          <a:p>
            <a:pPr>
              <a:buNone/>
            </a:pPr>
            <a:r>
              <a:rPr lang="pt-BR" dirty="0" smtClean="0"/>
              <a:t>V &lt;- Verdadeiro</a:t>
            </a:r>
          </a:p>
          <a:p>
            <a:pPr>
              <a:buNone/>
            </a:pPr>
            <a:r>
              <a:rPr lang="pt-BR" dirty="0" smtClean="0"/>
              <a:t>F &lt;- Falso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 (V)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 (F)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 ( V = F)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 (F &gt; V)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 (F &lt; V)</a:t>
            </a:r>
          </a:p>
          <a:p>
            <a:pPr>
              <a:buNone/>
            </a:pPr>
            <a:r>
              <a:rPr lang="pt-BR" dirty="0" smtClean="0"/>
              <a:t>     </a:t>
            </a:r>
          </a:p>
          <a:p>
            <a:pPr>
              <a:buNone/>
            </a:pPr>
            <a:r>
              <a:rPr lang="pt-BR" dirty="0" err="1" smtClean="0"/>
              <a:t>Fimalgoritmo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VERDADEIRO</a:t>
            </a:r>
          </a:p>
          <a:p>
            <a:r>
              <a:rPr lang="pt-BR" dirty="0" smtClean="0"/>
              <a:t> VERDADEIRO</a:t>
            </a:r>
          </a:p>
          <a:p>
            <a:r>
              <a:rPr lang="pt-BR" dirty="0" smtClean="0"/>
              <a:t> FALSO</a:t>
            </a:r>
          </a:p>
          <a:p>
            <a:r>
              <a:rPr lang="pt-BR" dirty="0" smtClean="0"/>
              <a:t> FALSO</a:t>
            </a:r>
          </a:p>
          <a:p>
            <a:r>
              <a:rPr lang="pt-BR" dirty="0" smtClean="0"/>
              <a:t> FALSO</a:t>
            </a:r>
          </a:p>
          <a:p>
            <a:r>
              <a:rPr lang="pt-BR" dirty="0" smtClean="0"/>
              <a:t> VERDADEIRO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dirty="0" smtClean="0"/>
              <a:t>Prática 2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642918"/>
            <a:ext cx="8858280" cy="6215082"/>
          </a:xfrm>
        </p:spPr>
        <p:txBody>
          <a:bodyPr>
            <a:normAutofit fontScale="47500" lnSpcReduction="20000"/>
          </a:bodyPr>
          <a:lstStyle/>
          <a:p>
            <a:r>
              <a:rPr lang="pt-BR" dirty="0" smtClean="0"/>
              <a:t>Var</a:t>
            </a:r>
          </a:p>
          <a:p>
            <a:r>
              <a:rPr lang="pt-BR" dirty="0" smtClean="0"/>
              <a:t>V, F, RES1, RES2, RES3, RES4, RES5, RES6 , RES7: </a:t>
            </a:r>
            <a:r>
              <a:rPr lang="pt-BR" dirty="0" err="1" smtClean="0"/>
              <a:t>logico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V &lt;- Verdadeiro</a:t>
            </a:r>
          </a:p>
          <a:p>
            <a:r>
              <a:rPr lang="pt-BR" dirty="0" smtClean="0"/>
              <a:t> F &lt;- Falso</a:t>
            </a:r>
          </a:p>
          <a:p>
            <a:r>
              <a:rPr lang="pt-BR" dirty="0" smtClean="0"/>
              <a:t>RES1 &lt;- (V e F)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(RES1)</a:t>
            </a:r>
          </a:p>
          <a:p>
            <a:r>
              <a:rPr lang="pt-BR" dirty="0" smtClean="0"/>
              <a:t>RES2&lt;- (F ou F)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(RES2)</a:t>
            </a:r>
          </a:p>
          <a:p>
            <a:r>
              <a:rPr lang="pt-BR" dirty="0" smtClean="0"/>
              <a:t>RES3&lt;-(V  ou  </a:t>
            </a:r>
            <a:r>
              <a:rPr lang="pt-BR" dirty="0" err="1" smtClean="0"/>
              <a:t>nao</a:t>
            </a:r>
            <a:r>
              <a:rPr lang="pt-BR" dirty="0" smtClean="0"/>
              <a:t> (V))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(RES3)</a:t>
            </a:r>
          </a:p>
          <a:p>
            <a:r>
              <a:rPr lang="pt-BR" dirty="0" smtClean="0"/>
              <a:t>RES4&lt;-(V  ou </a:t>
            </a:r>
            <a:r>
              <a:rPr lang="pt-BR" dirty="0" err="1" smtClean="0"/>
              <a:t>nao</a:t>
            </a:r>
            <a:r>
              <a:rPr lang="pt-BR" dirty="0" smtClean="0"/>
              <a:t> V)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(RES4)</a:t>
            </a:r>
          </a:p>
          <a:p>
            <a:r>
              <a:rPr lang="pt-BR" dirty="0" smtClean="0"/>
              <a:t>RES5&lt;- (F ou </a:t>
            </a:r>
            <a:r>
              <a:rPr lang="pt-BR" dirty="0" err="1" smtClean="0"/>
              <a:t>nao</a:t>
            </a:r>
            <a:r>
              <a:rPr lang="pt-BR" dirty="0" smtClean="0"/>
              <a:t> F)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(RES5)</a:t>
            </a:r>
          </a:p>
          <a:p>
            <a:r>
              <a:rPr lang="pt-BR" dirty="0" smtClean="0"/>
              <a:t>RES6&lt;-(</a:t>
            </a:r>
            <a:r>
              <a:rPr lang="pt-BR" dirty="0" err="1" smtClean="0"/>
              <a:t>nao</a:t>
            </a:r>
            <a:r>
              <a:rPr lang="pt-BR" dirty="0" smtClean="0"/>
              <a:t> F ou V)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(RES6) </a:t>
            </a:r>
          </a:p>
          <a:p>
            <a:r>
              <a:rPr lang="pt-BR" dirty="0" smtClean="0"/>
              <a:t>RES7&lt;-(</a:t>
            </a:r>
            <a:r>
              <a:rPr lang="pt-BR" dirty="0" err="1" smtClean="0"/>
              <a:t>nao</a:t>
            </a:r>
            <a:r>
              <a:rPr lang="pt-BR" dirty="0" smtClean="0"/>
              <a:t> F ou </a:t>
            </a:r>
            <a:r>
              <a:rPr lang="pt-BR" dirty="0" err="1" smtClean="0"/>
              <a:t>nao</a:t>
            </a:r>
            <a:r>
              <a:rPr lang="pt-BR" dirty="0" smtClean="0"/>
              <a:t> </a:t>
            </a:r>
            <a:r>
              <a:rPr lang="pt-BR" dirty="0" err="1" smtClean="0"/>
              <a:t>nao</a:t>
            </a:r>
            <a:r>
              <a:rPr lang="pt-BR" dirty="0" smtClean="0"/>
              <a:t>  V)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(RES7)</a:t>
            </a:r>
          </a:p>
          <a:p>
            <a:r>
              <a:rPr lang="pt-BR" dirty="0" smtClean="0"/>
              <a:t>     </a:t>
            </a:r>
          </a:p>
          <a:p>
            <a:r>
              <a:rPr lang="pt-BR" dirty="0" err="1" smtClean="0"/>
              <a:t>Fimalgoritmo</a:t>
            </a:r>
            <a:endParaRPr lang="pt-BR" dirty="0" smtClean="0"/>
          </a:p>
          <a:p>
            <a:r>
              <a:rPr lang="pt-BR" dirty="0" smtClean="0"/>
              <a:t>* O não vai fazer a negação se tornar verdadeira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Resposta- Prática 2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 FALSO</a:t>
            </a:r>
          </a:p>
          <a:p>
            <a:r>
              <a:rPr lang="pt-BR" dirty="0" smtClean="0"/>
              <a:t> FALSO</a:t>
            </a:r>
          </a:p>
          <a:p>
            <a:r>
              <a:rPr lang="pt-BR" dirty="0" smtClean="0"/>
              <a:t> VERDADEIRO</a:t>
            </a:r>
          </a:p>
          <a:p>
            <a:r>
              <a:rPr lang="pt-BR" dirty="0" smtClean="0"/>
              <a:t> VERDADEIRO</a:t>
            </a:r>
          </a:p>
          <a:p>
            <a:r>
              <a:rPr lang="pt-BR" dirty="0" smtClean="0"/>
              <a:t> VERDADEIRO</a:t>
            </a:r>
          </a:p>
          <a:p>
            <a:r>
              <a:rPr lang="pt-BR" dirty="0" smtClean="0"/>
              <a:t> VERDADEIRO</a:t>
            </a:r>
          </a:p>
          <a:p>
            <a:r>
              <a:rPr lang="pt-BR" dirty="0" smtClean="0"/>
              <a:t> VERDADEIRO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Sabendo que A=3, B=7 e C=4, informe se as expressões abaixo são verdadeiras ou falsas. a) (A+C) &gt; B ( ) </a:t>
            </a:r>
          </a:p>
          <a:p>
            <a:r>
              <a:rPr lang="pt-BR" dirty="0" smtClean="0"/>
              <a:t>b) B &gt;= (A + 2) ( ) </a:t>
            </a:r>
          </a:p>
          <a:p>
            <a:r>
              <a:rPr lang="pt-BR" dirty="0" smtClean="0"/>
              <a:t>c) C = (B –A) ( ) </a:t>
            </a:r>
          </a:p>
          <a:p>
            <a:r>
              <a:rPr lang="pt-BR" dirty="0" smtClean="0"/>
              <a:t>d) (B + A) &lt;= C ( ) </a:t>
            </a:r>
          </a:p>
          <a:p>
            <a:r>
              <a:rPr lang="pt-BR" dirty="0" smtClean="0"/>
              <a:t>e) (C+A) &gt; B ( )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FALSO</a:t>
            </a:r>
          </a:p>
          <a:p>
            <a:r>
              <a:rPr lang="pt-BR" dirty="0" smtClean="0"/>
              <a:t> VERDADEIRO</a:t>
            </a:r>
          </a:p>
          <a:p>
            <a:r>
              <a:rPr lang="pt-BR" dirty="0" smtClean="0"/>
              <a:t> VERDADEIRO</a:t>
            </a:r>
          </a:p>
          <a:p>
            <a:r>
              <a:rPr lang="pt-BR" dirty="0" smtClean="0"/>
              <a:t> FALSO</a:t>
            </a:r>
          </a:p>
          <a:p>
            <a:r>
              <a:rPr lang="pt-BR" dirty="0" smtClean="0"/>
              <a:t> FALSO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470025"/>
          </a:xfrm>
        </p:spPr>
        <p:txBody>
          <a:bodyPr/>
          <a:lstStyle/>
          <a:p>
            <a:r>
              <a:rPr lang="pt-BR" dirty="0" smtClean="0"/>
              <a:t>Operadores Aritméticos </a:t>
            </a:r>
            <a:endParaRPr lang="pt-BR" dirty="0"/>
          </a:p>
        </p:txBody>
      </p:sp>
      <p:pic>
        <p:nvPicPr>
          <p:cNvPr id="4" name="Imagem 3" descr="Sem títul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214422"/>
            <a:ext cx="7352937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Sabendo que A=5, B=4 e C=3 e D=6, informe se as expressões abaixo são verdadeiras ou falsas. </a:t>
            </a:r>
          </a:p>
          <a:p>
            <a:r>
              <a:rPr lang="pt-BR" dirty="0" smtClean="0"/>
              <a:t>a) (A &gt; C) AND (C &lt;= D)      ( )</a:t>
            </a:r>
          </a:p>
          <a:p>
            <a:r>
              <a:rPr lang="pt-BR" dirty="0" smtClean="0"/>
              <a:t> b) (A+B) &gt; 10 OR (A+B) = (C+D)      ( ) </a:t>
            </a:r>
          </a:p>
          <a:p>
            <a:r>
              <a:rPr lang="pt-BR" dirty="0" smtClean="0"/>
              <a:t>c) (A&gt;=C) AND (D &gt;= C)       ( )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VERDADEIRO</a:t>
            </a:r>
          </a:p>
          <a:p>
            <a:r>
              <a:rPr lang="pt-BR" dirty="0" smtClean="0"/>
              <a:t> FALSO</a:t>
            </a:r>
          </a:p>
          <a:p>
            <a:r>
              <a:rPr lang="pt-BR" smtClean="0"/>
              <a:t> VERDADEIRO</a:t>
            </a:r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918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Desvio Condicional Simples SE.....ENTÂO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se </a:t>
            </a:r>
            <a:r>
              <a:rPr lang="pt-BR" dirty="0" smtClean="0"/>
              <a:t>&lt;condições&gt;</a:t>
            </a:r>
            <a:r>
              <a:rPr lang="pt-BR" b="1" dirty="0" err="1" smtClean="0"/>
              <a:t>entao</a:t>
            </a:r>
            <a:r>
              <a:rPr lang="pt-BR" dirty="0" smtClean="0"/>
              <a:t>&lt;instruções&gt;</a:t>
            </a:r>
            <a:r>
              <a:rPr lang="pt-BR" b="1" dirty="0" err="1" smtClean="0"/>
              <a:t>fimse</a:t>
            </a:r>
            <a:endParaRPr lang="pt-BR" b="1" dirty="0" smtClean="0"/>
          </a:p>
          <a:p>
            <a:r>
              <a:rPr lang="pt-BR" dirty="0" smtClean="0"/>
              <a:t>Tem por finalidade tomar uma decisão de acordo com o resultado de uma condição (teste lógico).</a:t>
            </a:r>
          </a:p>
          <a:p>
            <a:r>
              <a:rPr lang="pt-BR" dirty="0" smtClean="0"/>
              <a:t>Se o retorno verdadeiro, as instruções contidas entre os comandos então e </a:t>
            </a:r>
            <a:r>
              <a:rPr lang="pt-BR" dirty="0" err="1" smtClean="0"/>
              <a:t>fimse</a:t>
            </a:r>
            <a:r>
              <a:rPr lang="pt-BR" dirty="0" smtClean="0"/>
              <a:t> serão executados, caso contrário nada ocorre. 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918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Desvio Condicional Simples SE.....ENTÂO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Seta para baixo 3"/>
          <p:cNvSpPr/>
          <p:nvPr/>
        </p:nvSpPr>
        <p:spPr>
          <a:xfrm>
            <a:off x="2714612" y="857232"/>
            <a:ext cx="7143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714480" y="1428736"/>
            <a:ext cx="2214578" cy="13573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CALCULAR MÉDIA</a:t>
            </a:r>
            <a:endParaRPr lang="pt-BR" dirty="0"/>
          </a:p>
        </p:txBody>
      </p:sp>
      <p:sp>
        <p:nvSpPr>
          <p:cNvPr id="6" name="Seta para baixo 5"/>
          <p:cNvSpPr/>
          <p:nvPr/>
        </p:nvSpPr>
        <p:spPr>
          <a:xfrm>
            <a:off x="2714612" y="2857496"/>
            <a:ext cx="7143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ecisão 6"/>
          <p:cNvSpPr/>
          <p:nvPr/>
        </p:nvSpPr>
        <p:spPr>
          <a:xfrm>
            <a:off x="1785918" y="3429000"/>
            <a:ext cx="1928826" cy="12144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 &gt;=7?</a:t>
            </a:r>
            <a:endParaRPr lang="pt-BR" dirty="0"/>
          </a:p>
        </p:txBody>
      </p:sp>
      <p:sp>
        <p:nvSpPr>
          <p:cNvPr id="8" name="Fluxograma: Dados 7"/>
          <p:cNvSpPr/>
          <p:nvPr/>
        </p:nvSpPr>
        <p:spPr>
          <a:xfrm>
            <a:off x="4714876" y="3429000"/>
            <a:ext cx="2500330" cy="114300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“APROVADO”</a:t>
            </a:r>
            <a:endParaRPr lang="pt-BR" dirty="0"/>
          </a:p>
        </p:txBody>
      </p:sp>
      <p:sp>
        <p:nvSpPr>
          <p:cNvPr id="11" name="Seta para baixo 10"/>
          <p:cNvSpPr/>
          <p:nvPr/>
        </p:nvSpPr>
        <p:spPr>
          <a:xfrm>
            <a:off x="2714612" y="4714884"/>
            <a:ext cx="71438" cy="1357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5572132" y="4643446"/>
            <a:ext cx="142876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Terminação 12"/>
          <p:cNvSpPr/>
          <p:nvPr/>
        </p:nvSpPr>
        <p:spPr>
          <a:xfrm>
            <a:off x="4572000" y="5929330"/>
            <a:ext cx="2071702" cy="5715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>
            <a:off x="2857488" y="6072206"/>
            <a:ext cx="121444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>
            <a:off x="3857620" y="4000504"/>
            <a:ext cx="92869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</a:t>
            </a:r>
            <a:r>
              <a:rPr lang="pt-BR" b="1" dirty="0" smtClean="0"/>
              <a:t>se</a:t>
            </a:r>
            <a:r>
              <a:rPr lang="pt-BR" dirty="0" smtClean="0"/>
              <a:t> (condição) </a:t>
            </a:r>
            <a:r>
              <a:rPr lang="pt-BR" b="1" dirty="0" smtClean="0"/>
              <a:t>então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sz="2800" dirty="0" smtClean="0"/>
              <a:t>instrução caso de condição retorne verdadeiro</a:t>
            </a:r>
          </a:p>
          <a:p>
            <a:pPr>
              <a:buNone/>
            </a:pPr>
            <a:r>
              <a:rPr lang="pt-BR" sz="2800" dirty="0" smtClean="0"/>
              <a:t>	</a:t>
            </a:r>
            <a:r>
              <a:rPr lang="pt-BR" sz="2800" b="1" dirty="0" err="1" smtClean="0"/>
              <a:t>fimse</a:t>
            </a:r>
            <a:endParaRPr lang="pt-BR" sz="2800" b="1" dirty="0" smtClean="0"/>
          </a:p>
          <a:p>
            <a:pPr>
              <a:buNone/>
            </a:pPr>
            <a:r>
              <a:rPr lang="pt-BR" sz="2800" dirty="0" smtClean="0"/>
              <a:t>instruções para condição falsa ou após executar as instruções de condição verdadeira</a:t>
            </a:r>
            <a:endParaRPr lang="pt-BR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Algoritmo RESULTADO_MEDIA</a:t>
            </a:r>
          </a:p>
          <a:p>
            <a:pPr>
              <a:buNone/>
            </a:pPr>
            <a:r>
              <a:rPr lang="pt-BR" dirty="0" smtClean="0"/>
              <a:t>var</a:t>
            </a:r>
          </a:p>
          <a:p>
            <a:pPr>
              <a:buNone/>
            </a:pPr>
            <a:r>
              <a:rPr lang="pt-BR" dirty="0" smtClean="0"/>
              <a:t>	N1, N2: inteiro</a:t>
            </a:r>
          </a:p>
          <a:p>
            <a:pPr>
              <a:buNone/>
            </a:pPr>
            <a:r>
              <a:rPr lang="pt-BR" dirty="0" smtClean="0"/>
              <a:t>	MEDIA: REAL</a:t>
            </a:r>
          </a:p>
          <a:p>
            <a:pPr>
              <a:buNone/>
            </a:pPr>
            <a:r>
              <a:rPr lang="pt-BR" dirty="0" smtClean="0"/>
              <a:t>inicio </a:t>
            </a:r>
          </a:p>
          <a:p>
            <a:pPr>
              <a:buNone/>
            </a:pPr>
            <a:r>
              <a:rPr lang="pt-BR" dirty="0" smtClean="0"/>
              <a:t>Leia (N1)</a:t>
            </a:r>
          </a:p>
          <a:p>
            <a:pPr>
              <a:buNone/>
            </a:pPr>
            <a:r>
              <a:rPr lang="pt-BR" dirty="0" smtClean="0"/>
              <a:t>Leia(N2)</a:t>
            </a:r>
          </a:p>
          <a:p>
            <a:pPr>
              <a:buNone/>
            </a:pPr>
            <a:r>
              <a:rPr lang="pt-BR" dirty="0" smtClean="0"/>
              <a:t>MEDIA&lt;- (N1 + N2) /2</a:t>
            </a:r>
          </a:p>
          <a:p>
            <a:pPr>
              <a:buNone/>
            </a:pPr>
            <a:r>
              <a:rPr lang="pt-BR" dirty="0" smtClean="0"/>
              <a:t>se (MEDIA &gt;= 7)então</a:t>
            </a:r>
          </a:p>
          <a:p>
            <a:pPr>
              <a:buNone/>
            </a:pPr>
            <a:r>
              <a:rPr lang="pt-BR" dirty="0" smtClean="0"/>
              <a:t>	escreva(“Aprovado”)</a:t>
            </a:r>
          </a:p>
          <a:p>
            <a:pPr>
              <a:buNone/>
            </a:pPr>
            <a:r>
              <a:rPr lang="pt-BR" dirty="0" err="1" smtClean="0"/>
              <a:t>fimse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(“Sua média é:”, MEDIA</a:t>
            </a:r>
          </a:p>
          <a:p>
            <a:pPr>
              <a:buNone/>
            </a:pPr>
            <a:r>
              <a:rPr lang="pt-BR" dirty="0" smtClean="0"/>
              <a:t>fim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Desvio Condicional Composto</a:t>
            </a:r>
            <a:br>
              <a:rPr lang="pt-BR" dirty="0" smtClean="0"/>
            </a:br>
            <a:r>
              <a:rPr lang="pt-BR" dirty="0" smtClean="0"/>
              <a:t>SE...ENTÃO ...SENÃO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b="1" dirty="0" smtClean="0"/>
              <a:t>se</a:t>
            </a:r>
            <a:r>
              <a:rPr lang="pt-BR" dirty="0" smtClean="0"/>
              <a:t> &lt;condições&gt; </a:t>
            </a:r>
            <a:r>
              <a:rPr lang="pt-BR" b="1" dirty="0" err="1" smtClean="0"/>
              <a:t>entao</a:t>
            </a:r>
            <a:r>
              <a:rPr lang="pt-BR" dirty="0" smtClean="0"/>
              <a:t> &lt;instruções&gt; </a:t>
            </a:r>
            <a:r>
              <a:rPr lang="pt-BR" b="1" dirty="0" err="1" smtClean="0"/>
              <a:t>senao</a:t>
            </a:r>
            <a:r>
              <a:rPr lang="pt-BR" dirty="0" smtClean="0"/>
              <a:t> &lt;instruções&gt;</a:t>
            </a:r>
            <a:r>
              <a:rPr lang="pt-BR" b="1" dirty="0" err="1" smtClean="0"/>
              <a:t>fimse</a:t>
            </a:r>
            <a:endParaRPr lang="pt-BR" b="1" dirty="0" smtClean="0"/>
          </a:p>
          <a:p>
            <a:pPr>
              <a:buNone/>
            </a:pPr>
            <a:r>
              <a:rPr lang="pt-BR" dirty="0" smtClean="0"/>
              <a:t>Tem por finalidade tomar uma decisão de acordo com o resultado de uma condição (teste lógico).</a:t>
            </a:r>
          </a:p>
          <a:p>
            <a:pPr>
              <a:buNone/>
            </a:pPr>
            <a:r>
              <a:rPr lang="pt-BR" dirty="0" smtClean="0"/>
              <a:t>Se o teste retornar verdadeiro, as instruções contidas entre os comando então e senão serão executados</a:t>
            </a:r>
          </a:p>
          <a:p>
            <a:pPr>
              <a:buNone/>
            </a:pPr>
            <a:r>
              <a:rPr lang="pt-BR" dirty="0" smtClean="0"/>
              <a:t>Se o teste retornar falso, as instruções contidas entre os comandos senão e </a:t>
            </a:r>
            <a:r>
              <a:rPr lang="pt-BR" dirty="0" err="1" smtClean="0"/>
              <a:t>fimse</a:t>
            </a:r>
            <a:r>
              <a:rPr lang="pt-BR" dirty="0" smtClean="0"/>
              <a:t> serão executados</a:t>
            </a: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se</a:t>
            </a:r>
            <a:r>
              <a:rPr lang="pt-BR" dirty="0" smtClean="0"/>
              <a:t> (condição) </a:t>
            </a:r>
            <a:r>
              <a:rPr lang="pt-BR" b="1" dirty="0" err="1" smtClean="0"/>
              <a:t>entao</a:t>
            </a:r>
            <a:endParaRPr lang="pt-BR" b="1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800" dirty="0" smtClean="0"/>
              <a:t>instruções caso de condição retorne verdadeiro</a:t>
            </a:r>
          </a:p>
          <a:p>
            <a:pPr>
              <a:buNone/>
            </a:pPr>
            <a:r>
              <a:rPr lang="pt-BR" sz="2800" b="1" dirty="0" err="1" smtClean="0"/>
              <a:t>senao</a:t>
            </a:r>
            <a:endParaRPr lang="pt-BR" sz="2800" b="1" dirty="0" smtClean="0"/>
          </a:p>
          <a:p>
            <a:pPr>
              <a:buNone/>
            </a:pPr>
            <a:r>
              <a:rPr lang="pt-BR" sz="2800" dirty="0" smtClean="0"/>
              <a:t>	 instruções caso de condição retorne falso</a:t>
            </a:r>
          </a:p>
          <a:p>
            <a:pPr>
              <a:buNone/>
            </a:pPr>
            <a:r>
              <a:rPr lang="pt-BR" sz="2800" b="1" dirty="0" err="1" smtClean="0"/>
              <a:t>fimse</a:t>
            </a:r>
            <a:r>
              <a:rPr lang="pt-BR" sz="2800" dirty="0" smtClean="0"/>
              <a:t> </a:t>
            </a:r>
          </a:p>
          <a:p>
            <a:pPr>
              <a:buNone/>
            </a:pPr>
            <a:r>
              <a:rPr lang="pt-BR" sz="2800" dirty="0" smtClean="0"/>
              <a:t>	instruções após executar as instruções de condição V o F</a:t>
            </a:r>
            <a:endParaRPr lang="pt-BR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 smtClean="0"/>
              <a:t>Algoritmo RESULTADO_MEDIA</a:t>
            </a:r>
          </a:p>
          <a:p>
            <a:pPr>
              <a:buNone/>
            </a:pPr>
            <a:r>
              <a:rPr lang="pt-BR" dirty="0" smtClean="0"/>
              <a:t>var</a:t>
            </a:r>
          </a:p>
          <a:p>
            <a:pPr>
              <a:buNone/>
            </a:pPr>
            <a:r>
              <a:rPr lang="pt-BR" dirty="0" smtClean="0"/>
              <a:t>	N1, N2: inteiro</a:t>
            </a:r>
          </a:p>
          <a:p>
            <a:pPr>
              <a:buNone/>
            </a:pPr>
            <a:r>
              <a:rPr lang="pt-BR" dirty="0" smtClean="0"/>
              <a:t>	MEDIA: REAL</a:t>
            </a:r>
          </a:p>
          <a:p>
            <a:pPr>
              <a:buNone/>
            </a:pPr>
            <a:r>
              <a:rPr lang="pt-BR" dirty="0" smtClean="0"/>
              <a:t>inicio </a:t>
            </a:r>
          </a:p>
          <a:p>
            <a:pPr>
              <a:buNone/>
            </a:pPr>
            <a:r>
              <a:rPr lang="pt-BR" dirty="0" smtClean="0"/>
              <a:t>Leia (N1)</a:t>
            </a:r>
          </a:p>
          <a:p>
            <a:pPr>
              <a:buNone/>
            </a:pPr>
            <a:r>
              <a:rPr lang="pt-BR" dirty="0" smtClean="0"/>
              <a:t>Leia(N2)</a:t>
            </a:r>
          </a:p>
          <a:p>
            <a:pPr>
              <a:buNone/>
            </a:pPr>
            <a:r>
              <a:rPr lang="pt-BR" dirty="0" smtClean="0"/>
              <a:t>MEDIA&lt;- (N1 + N2) /2</a:t>
            </a:r>
          </a:p>
          <a:p>
            <a:pPr>
              <a:buNone/>
            </a:pPr>
            <a:r>
              <a:rPr lang="pt-BR" dirty="0" smtClean="0"/>
              <a:t>se (MEDIA &gt;= 7)então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escreval</a:t>
            </a:r>
            <a:r>
              <a:rPr lang="pt-BR" dirty="0" smtClean="0"/>
              <a:t>(“Aprovado”)</a:t>
            </a:r>
          </a:p>
          <a:p>
            <a:pPr>
              <a:buNone/>
            </a:pPr>
            <a:r>
              <a:rPr lang="pt-BR" dirty="0" err="1" smtClean="0"/>
              <a:t>senao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escreval</a:t>
            </a:r>
            <a:r>
              <a:rPr lang="pt-BR" dirty="0" smtClean="0"/>
              <a:t>(“Reprovado”)</a:t>
            </a:r>
          </a:p>
          <a:p>
            <a:pPr>
              <a:buNone/>
            </a:pPr>
            <a:r>
              <a:rPr lang="pt-BR" dirty="0" err="1" smtClean="0"/>
              <a:t>fimse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(“Sua média é:”, MEDIA</a:t>
            </a:r>
          </a:p>
          <a:p>
            <a:pPr>
              <a:buNone/>
            </a:pPr>
            <a:r>
              <a:rPr lang="pt-BR" dirty="0" smtClean="0"/>
              <a:t>fim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Desvio Condicional Aninhado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 Desvio Condicional Encadeado</a:t>
            </a:r>
          </a:p>
          <a:p>
            <a:r>
              <a:rPr lang="pt-BR" dirty="0" smtClean="0"/>
              <a:t>Usado quando é necessário verificar se mais de uma condição ou ação será executada se um conjunto anterior de ações for satisfeito.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Aritméticas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X &lt;- 5 * 4</a:t>
            </a:r>
          </a:p>
          <a:p>
            <a:r>
              <a:rPr lang="pt-BR" dirty="0" smtClean="0"/>
              <a:t>Y &lt;- 5 ^ 2</a:t>
            </a:r>
          </a:p>
          <a:p>
            <a:r>
              <a:rPr lang="pt-BR" dirty="0" smtClean="0"/>
              <a:t>Z &lt;- 8 % 2</a:t>
            </a:r>
          </a:p>
          <a:p>
            <a:r>
              <a:rPr lang="pt-BR" dirty="0" smtClean="0"/>
              <a:t>W &lt;- 18 / 8</a:t>
            </a:r>
          </a:p>
          <a:p>
            <a:r>
              <a:rPr lang="pt-BR" dirty="0" smtClean="0"/>
              <a:t>K &lt;- 14 \ 7</a:t>
            </a:r>
          </a:p>
          <a:p>
            <a:r>
              <a:rPr lang="pt-BR" dirty="0" smtClean="0"/>
              <a:t>M &lt;- W + X</a:t>
            </a:r>
          </a:p>
          <a:p>
            <a:r>
              <a:rPr lang="pt-BR" dirty="0" smtClean="0"/>
              <a:t>N &lt;- M – K</a:t>
            </a:r>
          </a:p>
          <a:p>
            <a:r>
              <a:rPr lang="pt-BR" dirty="0" smtClean="0"/>
              <a:t>N &lt;- ((Y + X) * (X - Y))</a:t>
            </a:r>
          </a:p>
          <a:p>
            <a:r>
              <a:rPr lang="pt-BR" dirty="0" smtClean="0"/>
              <a:t>O &lt;- (N - Y + X) + ((X + Y) * (Y - X))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Sintaxe	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b="1" dirty="0" smtClean="0"/>
              <a:t>se</a:t>
            </a:r>
            <a:r>
              <a:rPr lang="pt-BR" dirty="0" smtClean="0"/>
              <a:t> (condição 1) </a:t>
            </a:r>
            <a:r>
              <a:rPr lang="pt-BR" b="1" dirty="0" err="1" smtClean="0"/>
              <a:t>entao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	</a:t>
            </a:r>
            <a:r>
              <a:rPr lang="pt-BR" dirty="0" smtClean="0"/>
              <a:t>instrução caso condição 1 retorne verdadeiro</a:t>
            </a:r>
          </a:p>
          <a:p>
            <a:pPr>
              <a:buNone/>
            </a:pPr>
            <a:r>
              <a:rPr lang="pt-BR" b="1" dirty="0" err="1" smtClean="0"/>
              <a:t>senao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	se </a:t>
            </a:r>
            <a:r>
              <a:rPr lang="pt-BR" dirty="0" smtClean="0"/>
              <a:t>(condição 2) </a:t>
            </a:r>
            <a:r>
              <a:rPr lang="pt-BR" b="1" dirty="0" err="1" smtClean="0"/>
              <a:t>entao</a:t>
            </a:r>
            <a:endParaRPr lang="pt-BR" b="1" dirty="0" smtClean="0"/>
          </a:p>
          <a:p>
            <a:pPr>
              <a:buNone/>
            </a:pPr>
            <a:r>
              <a:rPr lang="pt-BR" dirty="0" smtClean="0"/>
              <a:t>	instrução caso condição 2 retorne verdadeiro</a:t>
            </a:r>
          </a:p>
          <a:p>
            <a:pPr>
              <a:buNone/>
            </a:pPr>
            <a:r>
              <a:rPr lang="pt-BR" b="1" dirty="0" err="1" smtClean="0"/>
              <a:t>senao</a:t>
            </a:r>
            <a:r>
              <a:rPr lang="pt-BR" b="1" dirty="0" smtClean="0"/>
              <a:t> </a:t>
            </a:r>
          </a:p>
          <a:p>
            <a:pPr>
              <a:buNone/>
            </a:pPr>
            <a:r>
              <a:rPr lang="pt-BR" b="1" dirty="0" smtClean="0"/>
              <a:t>	</a:t>
            </a:r>
            <a:r>
              <a:rPr lang="pt-BR" dirty="0" smtClean="0"/>
              <a:t>instrução caso condição 2 retorne falso</a:t>
            </a:r>
          </a:p>
          <a:p>
            <a:pPr>
              <a:buNone/>
            </a:pPr>
            <a:r>
              <a:rPr lang="pt-BR" b="1" dirty="0" err="1" smtClean="0"/>
              <a:t>fimse</a:t>
            </a:r>
            <a:r>
              <a:rPr lang="pt-BR" b="1" dirty="0" smtClean="0"/>
              <a:t> </a:t>
            </a:r>
          </a:p>
          <a:p>
            <a:pPr>
              <a:buNone/>
            </a:pPr>
            <a:r>
              <a:rPr lang="pt-BR" b="1" dirty="0" err="1" smtClean="0"/>
              <a:t>fimse</a:t>
            </a:r>
            <a:endParaRPr lang="pt-BR" b="1" dirty="0" smtClean="0"/>
          </a:p>
          <a:p>
            <a:pPr>
              <a:buNone/>
            </a:pPr>
            <a:endParaRPr lang="pt-BR" b="1" u="sng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smtClean="0"/>
              <a:t>Algoritmo RESULTADO_MEDIA</a:t>
            </a:r>
          </a:p>
          <a:p>
            <a:pPr>
              <a:buNone/>
            </a:pPr>
            <a:r>
              <a:rPr lang="pt-BR" dirty="0" smtClean="0"/>
              <a:t>var</a:t>
            </a:r>
          </a:p>
          <a:p>
            <a:pPr>
              <a:buNone/>
            </a:pPr>
            <a:r>
              <a:rPr lang="pt-BR" dirty="0" smtClean="0"/>
              <a:t>	N1, N2: real</a:t>
            </a:r>
          </a:p>
          <a:p>
            <a:pPr>
              <a:buNone/>
            </a:pPr>
            <a:r>
              <a:rPr lang="pt-BR" dirty="0" smtClean="0"/>
              <a:t>	MEDIA: real</a:t>
            </a:r>
          </a:p>
          <a:p>
            <a:pPr>
              <a:buNone/>
            </a:pPr>
            <a:r>
              <a:rPr lang="pt-BR" dirty="0" smtClean="0"/>
              <a:t>inicio </a:t>
            </a:r>
          </a:p>
          <a:p>
            <a:pPr>
              <a:buNone/>
            </a:pPr>
            <a:r>
              <a:rPr lang="pt-BR" dirty="0" smtClean="0"/>
              <a:t>Leia (N1)</a:t>
            </a:r>
          </a:p>
          <a:p>
            <a:pPr>
              <a:buNone/>
            </a:pPr>
            <a:r>
              <a:rPr lang="pt-BR" dirty="0" smtClean="0"/>
              <a:t>Leia(N2)</a:t>
            </a:r>
          </a:p>
          <a:p>
            <a:pPr>
              <a:buNone/>
            </a:pPr>
            <a:r>
              <a:rPr lang="pt-BR" dirty="0" smtClean="0"/>
              <a:t>MEDIA&lt;- (N1 + N2) /2</a:t>
            </a:r>
          </a:p>
          <a:p>
            <a:pPr>
              <a:buNone/>
            </a:pPr>
            <a:r>
              <a:rPr lang="pt-BR" dirty="0" smtClean="0"/>
              <a:t>se (MEDIA &gt;= 7)</a:t>
            </a:r>
            <a:r>
              <a:rPr lang="pt-BR" dirty="0" err="1" smtClean="0"/>
              <a:t>entao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escreval</a:t>
            </a:r>
            <a:r>
              <a:rPr lang="pt-BR" dirty="0" smtClean="0"/>
              <a:t>(“Aprovado”)</a:t>
            </a:r>
          </a:p>
          <a:p>
            <a:pPr>
              <a:buNone/>
            </a:pPr>
            <a:r>
              <a:rPr lang="pt-BR" dirty="0" err="1" smtClean="0"/>
              <a:t>senao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	se &lt;-(MEDIA &gt;= 5)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escreval</a:t>
            </a:r>
            <a:r>
              <a:rPr lang="pt-BR" dirty="0" smtClean="0"/>
              <a:t>(“Recuperação”)</a:t>
            </a:r>
          </a:p>
          <a:p>
            <a:pPr>
              <a:buNone/>
            </a:pPr>
            <a:r>
              <a:rPr lang="pt-BR" dirty="0" err="1" smtClean="0"/>
              <a:t>senao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escreval</a:t>
            </a:r>
            <a:r>
              <a:rPr lang="pt-BR" dirty="0" smtClean="0"/>
              <a:t>(“Reprovado”)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fimse</a:t>
            </a:r>
            <a:r>
              <a:rPr lang="pt-BR" dirty="0" smtClean="0"/>
              <a:t>	</a:t>
            </a:r>
          </a:p>
          <a:p>
            <a:pPr>
              <a:buNone/>
            </a:pPr>
            <a:r>
              <a:rPr lang="pt-BR" dirty="0" err="1" smtClean="0"/>
              <a:t>fimse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(“Sua média é:”, MEDIA</a:t>
            </a:r>
          </a:p>
          <a:p>
            <a:pPr>
              <a:buNone/>
            </a:pPr>
            <a:r>
              <a:rPr lang="pt-BR" dirty="0" smtClean="0"/>
              <a:t>fim</a:t>
            </a: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Escreva um algoritmo que retorne o valor de 4 produtos que são: Arroz, Feijão, Carne e Macarrão e informe se este valor é acima da média nacional ou não.</a:t>
            </a:r>
          </a:p>
          <a:p>
            <a:pPr>
              <a:buNone/>
            </a:pPr>
            <a:r>
              <a:rPr lang="pt-BR" dirty="0" smtClean="0"/>
              <a:t>Média Nacional é:</a:t>
            </a:r>
          </a:p>
          <a:p>
            <a:pPr>
              <a:buNone/>
            </a:pPr>
            <a:r>
              <a:rPr lang="pt-BR" dirty="0" smtClean="0"/>
              <a:t>Arroz: R$ 9,00</a:t>
            </a:r>
          </a:p>
          <a:p>
            <a:pPr>
              <a:buNone/>
            </a:pPr>
            <a:r>
              <a:rPr lang="pt-BR" dirty="0" smtClean="0"/>
              <a:t>Feijão: R$ 12, 00</a:t>
            </a:r>
          </a:p>
          <a:p>
            <a:pPr>
              <a:buNone/>
            </a:pPr>
            <a:r>
              <a:rPr lang="pt-BR" dirty="0" smtClean="0"/>
              <a:t>Carne: R$ 30,00 KG</a:t>
            </a:r>
          </a:p>
          <a:p>
            <a:pPr>
              <a:buNone/>
            </a:pPr>
            <a:r>
              <a:rPr lang="pt-BR" dirty="0" smtClean="0"/>
              <a:t>Macarrão: R$ 5,00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Instrução Leia - Lê valores  digitados no teclado e os armazena em variáveis  na memória.</a:t>
            </a:r>
          </a:p>
          <a:p>
            <a:pPr lvl="1"/>
            <a:r>
              <a:rPr lang="pt-BR" dirty="0"/>
              <a:t>l</a:t>
            </a:r>
            <a:r>
              <a:rPr lang="pt-BR" dirty="0" smtClean="0"/>
              <a:t>eia (variável1, variável2).</a:t>
            </a:r>
          </a:p>
          <a:p>
            <a:pPr lvl="1">
              <a:buNone/>
            </a:pPr>
            <a:r>
              <a:rPr lang="pt-BR" dirty="0" smtClean="0"/>
              <a:t>Exemplo: leia(idade) // armazena um dado na variável idade</a:t>
            </a:r>
            <a:endParaRPr lang="pt-BR" dirty="0"/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Instrução Escreva- Escreve (“imprime”) dados na tela do computador. Esses dados podem ou não estarem armazenado em variáveis.</a:t>
            </a:r>
          </a:p>
          <a:p>
            <a:pPr lvl="1"/>
            <a:r>
              <a:rPr lang="pt-BR" dirty="0" smtClean="0"/>
              <a:t>escreva(valor1, valor2...)</a:t>
            </a:r>
          </a:p>
          <a:p>
            <a:pPr lvl="1"/>
            <a:endParaRPr lang="pt-BR" dirty="0"/>
          </a:p>
          <a:p>
            <a:pPr lvl="1">
              <a:buNone/>
            </a:pPr>
            <a:r>
              <a:rPr lang="pt-BR" dirty="0" smtClean="0"/>
              <a:t>Exemplo:</a:t>
            </a:r>
          </a:p>
          <a:p>
            <a:pPr lvl="1">
              <a:buNone/>
            </a:pPr>
            <a:r>
              <a:rPr lang="pt-BR" dirty="0" smtClean="0"/>
              <a:t>escreva(20)  // Escreve na tela o valor 15</a:t>
            </a:r>
          </a:p>
          <a:p>
            <a:pPr lvl="1">
              <a:buNone/>
            </a:pPr>
            <a:r>
              <a:rPr lang="pt-BR" dirty="0" smtClean="0"/>
              <a:t>Escreva(valor)  // Escreve na tela o conteúdo da variável valor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Prática</a:t>
            </a:r>
          </a:p>
          <a:p>
            <a:pPr lvl="1">
              <a:buNone/>
            </a:pPr>
            <a:r>
              <a:rPr lang="pt-BR" dirty="0" smtClean="0"/>
              <a:t>Algoritmo SOMAR_DOIS_NÚMEROS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var 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		x, y, z: inteiro</a:t>
            </a:r>
          </a:p>
          <a:p>
            <a:pPr lvl="1">
              <a:buNone/>
            </a:pPr>
            <a:r>
              <a:rPr lang="pt-BR" dirty="0" smtClean="0"/>
              <a:t>Inicio</a:t>
            </a:r>
          </a:p>
          <a:p>
            <a:pPr lvl="1">
              <a:buNone/>
            </a:pPr>
            <a:r>
              <a:rPr lang="pt-BR" dirty="0" smtClean="0"/>
              <a:t>Escreva (“Entre com dois números para x e y”) 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leia(x)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leia(y)</a:t>
            </a:r>
          </a:p>
          <a:p>
            <a:pPr lvl="1">
              <a:buNone/>
            </a:pPr>
            <a:r>
              <a:rPr lang="pt-BR" dirty="0" smtClean="0"/>
              <a:t>z &lt;- x+y</a:t>
            </a:r>
          </a:p>
          <a:p>
            <a:pPr lvl="1">
              <a:buNone/>
            </a:pPr>
            <a:r>
              <a:rPr lang="pt-BR" dirty="0" smtClean="0"/>
              <a:t>Escreva (z)</a:t>
            </a:r>
          </a:p>
          <a:p>
            <a:pPr lvl="1">
              <a:buNone/>
            </a:pPr>
            <a:r>
              <a:rPr lang="pt-BR" dirty="0" err="1" smtClean="0"/>
              <a:t>fimalgoritmo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Var</a:t>
            </a:r>
          </a:p>
          <a:p>
            <a:r>
              <a:rPr lang="pt-BR" dirty="0" smtClean="0"/>
              <a:t>// Seção de Declarações das variáveis </a:t>
            </a:r>
          </a:p>
          <a:p>
            <a:r>
              <a:rPr lang="pt-BR" dirty="0" smtClean="0"/>
              <a:t>x, y, z : inteiro</a:t>
            </a:r>
          </a:p>
          <a:p>
            <a:endParaRPr lang="pt-BR" dirty="0" smtClean="0"/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("Digite o valor de X")</a:t>
            </a:r>
          </a:p>
          <a:p>
            <a:r>
              <a:rPr lang="pt-BR" dirty="0" smtClean="0"/>
              <a:t>    leia (x)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escreval</a:t>
            </a:r>
            <a:r>
              <a:rPr lang="pt-BR" dirty="0" smtClean="0"/>
              <a:t>("Digite o valor de Y")</a:t>
            </a:r>
          </a:p>
          <a:p>
            <a:r>
              <a:rPr lang="pt-BR" dirty="0" smtClean="0"/>
              <a:t>    leia(y)</a:t>
            </a:r>
          </a:p>
          <a:p>
            <a:r>
              <a:rPr lang="pt-BR" dirty="0" smtClean="0"/>
              <a:t>      z &lt;- x+y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("O valor  é:" , z)</a:t>
            </a:r>
          </a:p>
          <a:p>
            <a:r>
              <a:rPr lang="pt-BR" dirty="0" smtClean="0"/>
              <a:t> </a:t>
            </a:r>
          </a:p>
          <a:p>
            <a:r>
              <a:rPr lang="pt-BR" dirty="0" err="1" smtClean="0"/>
              <a:t>Fimalgoritmo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Relacionais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&lt;- 5</a:t>
            </a:r>
          </a:p>
          <a:p>
            <a:r>
              <a:rPr lang="pt-BR" dirty="0" smtClean="0"/>
              <a:t>B &lt;- 6</a:t>
            </a:r>
          </a:p>
          <a:p>
            <a:r>
              <a:rPr lang="pt-BR" dirty="0" smtClean="0"/>
              <a:t>A &lt; B</a:t>
            </a:r>
          </a:p>
          <a:p>
            <a:r>
              <a:rPr lang="pt-BR" dirty="0" smtClean="0"/>
              <a:t>A = B</a:t>
            </a:r>
          </a:p>
          <a:p>
            <a:r>
              <a:rPr lang="pt-BR" dirty="0" smtClean="0"/>
              <a:t>B &lt;&gt; A + 1</a:t>
            </a:r>
          </a:p>
          <a:p>
            <a:r>
              <a:rPr lang="pt-BR" dirty="0" smtClean="0"/>
              <a:t>A * 2 &gt;= B</a:t>
            </a:r>
          </a:p>
          <a:p>
            <a:r>
              <a:rPr lang="pt-BR" dirty="0" smtClean="0"/>
              <a:t>( B &lt;= 8 + ((A * A ))-(B - 6))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OPERAÇÃO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 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IGUAL</a:t>
                      </a:r>
                      <a:r>
                        <a:rPr lang="pt-BR" baseline="0" dirty="0" smtClean="0"/>
                        <a:t> A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 &lt;&gt;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DIFERENTE DE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 &gt;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MAIOR</a:t>
                      </a:r>
                      <a:r>
                        <a:rPr lang="pt-BR" baseline="0" dirty="0" smtClean="0"/>
                        <a:t> QUE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&lt;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MENOR QUE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&gt;=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MAIOR  OU IGUAL 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&lt;=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MENOR OU IGUAL A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977</Words>
  <Application>Microsoft Office PowerPoint</Application>
  <PresentationFormat>Apresentação na tela (4:3)</PresentationFormat>
  <Paragraphs>292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LÓGICA DE PROGRAMAÇÃO</vt:lpstr>
      <vt:lpstr>Operadores Aritméticos </vt:lpstr>
      <vt:lpstr>Expressões Aritméticas</vt:lpstr>
      <vt:lpstr>Entrada e Saída de Dados</vt:lpstr>
      <vt:lpstr>Entrada e Saída de Dados</vt:lpstr>
      <vt:lpstr>Entrada e Saída de Dados</vt:lpstr>
      <vt:lpstr>Entrada e Saída de Dados</vt:lpstr>
      <vt:lpstr>Expressões Relacionais</vt:lpstr>
      <vt:lpstr>Operadores Relacionais</vt:lpstr>
      <vt:lpstr>Operadores Lógicos</vt:lpstr>
      <vt:lpstr>Operador Lógico E</vt:lpstr>
      <vt:lpstr>Operador Lógico OU</vt:lpstr>
      <vt:lpstr>Operador Lógico Não</vt:lpstr>
      <vt:lpstr>Prática</vt:lpstr>
      <vt:lpstr>RESPOSTA</vt:lpstr>
      <vt:lpstr>Prática 2 </vt:lpstr>
      <vt:lpstr>Resposta- Prática 2 </vt:lpstr>
      <vt:lpstr>Prática</vt:lpstr>
      <vt:lpstr>RESPOSTA</vt:lpstr>
      <vt:lpstr>Prática</vt:lpstr>
      <vt:lpstr>RESPOSTA</vt:lpstr>
      <vt:lpstr>Desvio Condicional Simples SE.....ENTÂO </vt:lpstr>
      <vt:lpstr>Desvio Condicional Simples SE.....ENTÂO </vt:lpstr>
      <vt:lpstr>Sintaxe</vt:lpstr>
      <vt:lpstr>Exemplo </vt:lpstr>
      <vt:lpstr>Desvio Condicional Composto SE...ENTÃO ...SENÃO</vt:lpstr>
      <vt:lpstr>Sintaxe</vt:lpstr>
      <vt:lpstr>Exemplo</vt:lpstr>
      <vt:lpstr>Desvio Condicional Aninhado</vt:lpstr>
      <vt:lpstr>Sintaxe  </vt:lpstr>
      <vt:lpstr>Exemplo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Operadores Aritméticos</dc:title>
  <dc:creator>Usuário do Windows</dc:creator>
  <cp:lastModifiedBy>Usuário do Windows</cp:lastModifiedBy>
  <cp:revision>17</cp:revision>
  <dcterms:created xsi:type="dcterms:W3CDTF">2022-03-20T10:08:51Z</dcterms:created>
  <dcterms:modified xsi:type="dcterms:W3CDTF">2022-03-25T09:13:45Z</dcterms:modified>
</cp:coreProperties>
</file>