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33" autoAdjust="0"/>
    <p:restoredTop sz="94660"/>
  </p:normalViewPr>
  <p:slideViewPr>
    <p:cSldViewPr>
      <p:cViewPr varScale="1">
        <p:scale>
          <a:sx n="68" d="100"/>
          <a:sy n="68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042-6DD2-4392-B182-86E15FE9BD30}" type="datetimeFigureOut">
              <a:rPr lang="pt-BR" smtClean="0"/>
              <a:pPr/>
              <a:t>27/03/2022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A0D6-E118-48A5-A568-F17C072F4A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2173289"/>
            <a:ext cx="7772400" cy="1470025"/>
          </a:xfrm>
        </p:spPr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REPITA.... ATÉ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Estrutura que faz um teste lógico no fim do </a:t>
            </a:r>
            <a:r>
              <a:rPr lang="pt-BR" dirty="0" err="1" smtClean="0"/>
              <a:t>looping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Lembra a estrutura enquanto</a:t>
            </a:r>
          </a:p>
          <a:p>
            <a:pPr>
              <a:buNone/>
            </a:pPr>
            <a:r>
              <a:rPr lang="pt-BR" dirty="0" smtClean="0"/>
              <a:t>Executa o conjunto de instruções pelo menos uma vez antes de verificar a condição testada</a:t>
            </a:r>
          </a:p>
          <a:p>
            <a:pPr>
              <a:buNone/>
            </a:pPr>
            <a:r>
              <a:rPr lang="pt-BR" dirty="0" smtClean="0"/>
              <a:t>É executado enquanto a condição testada retornar Falso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de Repita...até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repita</a:t>
            </a:r>
          </a:p>
          <a:p>
            <a:pPr>
              <a:buNone/>
            </a:pPr>
            <a:r>
              <a:rPr lang="pt-BR" dirty="0" smtClean="0"/>
              <a:t>	instruções executadas enquanto condição falsa</a:t>
            </a:r>
          </a:p>
          <a:p>
            <a:pPr>
              <a:buNone/>
            </a:pPr>
            <a:r>
              <a:rPr lang="pt-BR" dirty="0" smtClean="0"/>
              <a:t>Até(condição)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Imprima na tela todos os números </a:t>
            </a:r>
            <a:r>
              <a:rPr lang="pt-BR" dirty="0" smtClean="0"/>
              <a:t> </a:t>
            </a:r>
            <a:r>
              <a:rPr lang="pt-BR" dirty="0" smtClean="0"/>
              <a:t>até 10 usando a estrutura </a:t>
            </a:r>
            <a:r>
              <a:rPr lang="pt-BR" dirty="0" smtClean="0"/>
              <a:t>repita...até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num: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num &lt;-1</a:t>
            </a:r>
          </a:p>
          <a:p>
            <a:r>
              <a:rPr lang="pt-BR" dirty="0" smtClean="0"/>
              <a:t>          repita</a:t>
            </a:r>
          </a:p>
          <a:p>
            <a:r>
              <a:rPr lang="pt-BR" dirty="0" smtClean="0"/>
              <a:t>          escreva(num)</a:t>
            </a:r>
          </a:p>
          <a:p>
            <a:r>
              <a:rPr lang="pt-BR" dirty="0" smtClean="0"/>
              <a:t>          num &lt;-num +1</a:t>
            </a:r>
          </a:p>
          <a:p>
            <a:r>
              <a:rPr lang="pt-BR" dirty="0" smtClean="0"/>
              <a:t>          ate (num &gt;10)</a:t>
            </a:r>
          </a:p>
          <a:p>
            <a:r>
              <a:rPr lang="pt-BR" dirty="0" smtClean="0"/>
              <a:t>fim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Permite construir estruturas de </a:t>
            </a:r>
            <a:r>
              <a:rPr lang="pt-BR" dirty="0" err="1" smtClean="0"/>
              <a:t>looping</a:t>
            </a:r>
            <a:r>
              <a:rPr lang="pt-BR" dirty="0" smtClean="0"/>
              <a:t> para casos onde se conhece de antemão o número de repetições que devem ser realizados (número finito de laços)</a:t>
            </a:r>
          </a:p>
          <a:p>
            <a:pPr>
              <a:buNone/>
            </a:pPr>
            <a:r>
              <a:rPr lang="pt-BR" dirty="0" smtClean="0"/>
              <a:t>Sabemos de antemão que o laço deve se repetir 10 vezes, portanto, podemos usar a estrutura </a:t>
            </a:r>
            <a:r>
              <a:rPr lang="pt-BR" i="1" dirty="0" smtClean="0"/>
              <a:t>para</a:t>
            </a:r>
          </a:p>
          <a:p>
            <a:pPr>
              <a:buNone/>
            </a:pPr>
            <a:r>
              <a:rPr lang="pt-BR" dirty="0" smtClean="0"/>
              <a:t>Se não houver como saber previamente o número de repetições necessárias, use o </a:t>
            </a:r>
            <a:r>
              <a:rPr lang="pt-BR" i="1" dirty="0" smtClean="0"/>
              <a:t>enquanto</a:t>
            </a:r>
            <a:r>
              <a:rPr lang="pt-BR" dirty="0" smtClean="0"/>
              <a:t> ou </a:t>
            </a:r>
            <a:r>
              <a:rPr lang="pt-BR" i="1" dirty="0" smtClean="0"/>
              <a:t>repita</a:t>
            </a:r>
            <a:endParaRPr lang="pt-BR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de para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Para </a:t>
            </a:r>
            <a:r>
              <a:rPr lang="pt-BR" u="sng" dirty="0" smtClean="0"/>
              <a:t>variável </a:t>
            </a:r>
            <a:r>
              <a:rPr lang="pt-BR" dirty="0" smtClean="0"/>
              <a:t> de </a:t>
            </a:r>
            <a:r>
              <a:rPr lang="pt-BR" u="sng" dirty="0" smtClean="0"/>
              <a:t>inicio </a:t>
            </a:r>
            <a:r>
              <a:rPr lang="pt-BR" dirty="0" smtClean="0"/>
              <a:t>ate </a:t>
            </a:r>
            <a:r>
              <a:rPr lang="pt-BR" u="sng" dirty="0" smtClean="0"/>
              <a:t>fim</a:t>
            </a:r>
            <a:r>
              <a:rPr lang="pt-BR" dirty="0" smtClean="0"/>
              <a:t> passo </a:t>
            </a:r>
            <a:r>
              <a:rPr lang="pt-BR" u="sng" dirty="0" smtClean="0"/>
              <a:t>incremento</a:t>
            </a:r>
            <a:r>
              <a:rPr lang="pt-BR" dirty="0" smtClean="0"/>
              <a:t> faça</a:t>
            </a:r>
          </a:p>
          <a:p>
            <a:pPr>
              <a:buNone/>
            </a:pPr>
            <a:r>
              <a:rPr lang="pt-BR" dirty="0" smtClean="0"/>
              <a:t>		instruções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Variável = variável contadora( quantas vezes o laço vai se repetir)</a:t>
            </a:r>
          </a:p>
          <a:p>
            <a:pPr>
              <a:buNone/>
            </a:pPr>
            <a:r>
              <a:rPr lang="pt-BR" dirty="0" smtClean="0"/>
              <a:t>Início = valor inicial atribuído à variável</a:t>
            </a:r>
          </a:p>
          <a:p>
            <a:pPr>
              <a:buNone/>
            </a:pPr>
            <a:r>
              <a:rPr lang="pt-BR" dirty="0" smtClean="0"/>
              <a:t>Fim = valor final que a variável armazenará</a:t>
            </a:r>
          </a:p>
          <a:p>
            <a:pPr>
              <a:buNone/>
            </a:pPr>
            <a:r>
              <a:rPr lang="pt-BR" dirty="0" smtClean="0"/>
              <a:t>Incremento = valor para incrementar variável a cada </a:t>
            </a:r>
            <a:r>
              <a:rPr lang="pt-BR" dirty="0" err="1" smtClean="0"/>
              <a:t>looping</a:t>
            </a:r>
            <a:r>
              <a:rPr lang="pt-BR" dirty="0" smtClean="0"/>
              <a:t> (padrão:1)</a:t>
            </a: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Imprima na tela os números de 1 a 10, usando estrutura </a:t>
            </a:r>
            <a:r>
              <a:rPr lang="pt-BR" dirty="0" smtClean="0"/>
              <a:t>para.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num: inteiro</a:t>
            </a:r>
          </a:p>
          <a:p>
            <a:r>
              <a:rPr lang="pt-BR" dirty="0" smtClean="0"/>
              <a:t>   contador: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b="1" dirty="0" smtClean="0"/>
              <a:t>para contador de 1 ate 10 passo 1 faca</a:t>
            </a:r>
          </a:p>
          <a:p>
            <a:r>
              <a:rPr lang="pt-BR" b="1" dirty="0" smtClean="0"/>
              <a:t>   </a:t>
            </a:r>
            <a:r>
              <a:rPr lang="pt-BR" b="1" dirty="0" err="1" smtClean="0"/>
              <a:t>escreval</a:t>
            </a:r>
            <a:r>
              <a:rPr lang="pt-BR" b="1" dirty="0" smtClean="0"/>
              <a:t>(contador)</a:t>
            </a:r>
          </a:p>
          <a:p>
            <a:r>
              <a:rPr lang="pt-BR" b="1" dirty="0" smtClean="0"/>
              <a:t>   </a:t>
            </a:r>
            <a:r>
              <a:rPr lang="pt-BR" b="1" dirty="0" err="1" smtClean="0"/>
              <a:t>fimpara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Imprima na tela os números </a:t>
            </a:r>
            <a:r>
              <a:rPr lang="pt-BR" dirty="0" smtClean="0"/>
              <a:t>pares, </a:t>
            </a:r>
            <a:r>
              <a:rPr lang="pt-BR" dirty="0" smtClean="0"/>
              <a:t>usando estrutura para.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num</a:t>
            </a:r>
            <a:r>
              <a:rPr lang="pt-BR" dirty="0" smtClean="0"/>
              <a:t>: inteiro</a:t>
            </a:r>
          </a:p>
          <a:p>
            <a:r>
              <a:rPr lang="pt-BR" dirty="0" smtClean="0"/>
              <a:t>   contador: inteiro</a:t>
            </a:r>
          </a:p>
          <a:p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para </a:t>
            </a:r>
            <a:r>
              <a:rPr lang="pt-BR" dirty="0" smtClean="0"/>
              <a:t>contador de 0 ate 10 passo 2 faca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escreval</a:t>
            </a:r>
            <a:r>
              <a:rPr lang="pt-BR" dirty="0" smtClean="0"/>
              <a:t>(contador)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fimpara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 ENQUANTO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Em alguns casos precisaremos fazer uma repetição de um bloco do código por diversas vezes. Para executar tal tarefa usamos o comando de “loop” que efetue essa repetição de código quantas vezes forem necessárias.</a:t>
            </a:r>
          </a:p>
          <a:p>
            <a:pPr>
              <a:buNone/>
            </a:pPr>
            <a:r>
              <a:rPr lang="pt-BR" dirty="0" smtClean="0"/>
              <a:t>Os loops são chamados de laços de repetições.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Estruturas de dados são formas de armazenamento e organização de dados na memória de um computador para que possam ser usados de forma mais eficiente</a:t>
            </a:r>
          </a:p>
          <a:p>
            <a:pPr>
              <a:buNone/>
            </a:pPr>
            <a:r>
              <a:rPr lang="pt-BR" dirty="0" smtClean="0"/>
              <a:t>Podem ser empregadas em diferentes tipos de aplicações, em alguns casos bem especializadas e orientadas a tarefas específicas</a:t>
            </a:r>
          </a:p>
          <a:p>
            <a:pPr>
              <a:buNone/>
            </a:pPr>
            <a:r>
              <a:rPr lang="pt-BR" dirty="0" smtClean="0"/>
              <a:t>São de uso “geral”, adequadas inclusive para gerar outras estruturas de dados mais complexas.</a:t>
            </a:r>
          </a:p>
          <a:p>
            <a:pPr>
              <a:buNone/>
            </a:pPr>
            <a:r>
              <a:rPr lang="pt-BR" dirty="0" smtClean="0"/>
              <a:t>Uma maneira de organizar e armazenar dados na memória RAM do computador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tipos de dados compostos, classificados em estruturas heterogêneas e homogêneas, de acordo com os tipos de dados primitivos que elas contém</a:t>
            </a:r>
          </a:p>
          <a:p>
            <a:r>
              <a:rPr lang="pt-BR" dirty="0" smtClean="0"/>
              <a:t>Homogêneas = Mesmo tipo de dados</a:t>
            </a:r>
          </a:p>
          <a:p>
            <a:r>
              <a:rPr lang="pt-BR" dirty="0" smtClean="0"/>
              <a:t>Ex.: </a:t>
            </a:r>
            <a:r>
              <a:rPr lang="pt-BR" b="1" dirty="0" smtClean="0"/>
              <a:t>Dados do tipo Inteiro</a:t>
            </a:r>
          </a:p>
          <a:p>
            <a:r>
              <a:rPr lang="pt-BR" dirty="0" smtClean="0"/>
              <a:t>Heterogêneas = Tipos de dados distintos</a:t>
            </a:r>
          </a:p>
          <a:p>
            <a:r>
              <a:rPr lang="pt-BR" dirty="0" smtClean="0"/>
              <a:t>Ex.: </a:t>
            </a:r>
            <a:r>
              <a:rPr lang="pt-BR" b="1" dirty="0" smtClean="0"/>
              <a:t>Dados inteiros, Reais, Caracteres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As estruturas de dados clássicas são:</a:t>
            </a:r>
          </a:p>
          <a:p>
            <a:pPr>
              <a:buNone/>
            </a:pPr>
            <a:r>
              <a:rPr lang="pt-BR" dirty="0" err="1" smtClean="0"/>
              <a:t>Arrays</a:t>
            </a:r>
            <a:r>
              <a:rPr lang="pt-BR" dirty="0" smtClean="0"/>
              <a:t> (“Vetores e Matrizes”)</a:t>
            </a:r>
          </a:p>
          <a:p>
            <a:pPr>
              <a:buNone/>
            </a:pPr>
            <a:r>
              <a:rPr lang="pt-BR" dirty="0" smtClean="0"/>
              <a:t>Lista</a:t>
            </a:r>
          </a:p>
          <a:p>
            <a:pPr>
              <a:buNone/>
            </a:pPr>
            <a:r>
              <a:rPr lang="pt-BR" dirty="0" smtClean="0"/>
              <a:t>Fila</a:t>
            </a:r>
          </a:p>
          <a:p>
            <a:pPr>
              <a:buNone/>
            </a:pPr>
            <a:r>
              <a:rPr lang="pt-BR" dirty="0" smtClean="0"/>
              <a:t>Pilha</a:t>
            </a:r>
          </a:p>
          <a:p>
            <a:pPr>
              <a:buNone/>
            </a:pPr>
            <a:r>
              <a:rPr lang="pt-BR" dirty="0" smtClean="0"/>
              <a:t>Árvore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é uma estrutura homogênea e mantém uma série de elementos de dados de mesmo tipo</a:t>
            </a:r>
          </a:p>
          <a:p>
            <a:r>
              <a:rPr lang="pt-BR" dirty="0" smtClean="0"/>
              <a:t>Pode-se acessar os elementos individuais por meio de uma posição de índice, geralmente numérica</a:t>
            </a:r>
          </a:p>
          <a:p>
            <a:r>
              <a:rPr lang="pt-BR" dirty="0" smtClean="0"/>
              <a:t>Possuem tamanho fixo.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São classificados em dois tipos:</a:t>
            </a:r>
          </a:p>
          <a:p>
            <a:pPr>
              <a:buNone/>
            </a:pPr>
            <a:r>
              <a:rPr lang="pt-BR" dirty="0" smtClean="0"/>
              <a:t>Unidimensional: Vetor( Uma série de dados </a:t>
            </a:r>
            <a:r>
              <a:rPr lang="pt-BR" dirty="0" smtClean="0"/>
              <a:t>e</a:t>
            </a:r>
            <a:r>
              <a:rPr lang="pt-BR" dirty="0" smtClean="0"/>
              <a:t>nfileirados) </a:t>
            </a:r>
          </a:p>
          <a:p>
            <a:pPr>
              <a:buNone/>
            </a:pPr>
            <a:r>
              <a:rPr lang="pt-BR" dirty="0" smtClean="0"/>
              <a:t>Bidimensional: Matriz ( Uma tabela de dados)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unidimensionais</a:t>
            </a:r>
          </a:p>
          <a:p>
            <a:r>
              <a:rPr lang="pt-BR" dirty="0" smtClean="0"/>
              <a:t>                          Notas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/>
              <a:t>	[0]               [1]               [2]               [3]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Posição</a:t>
            </a:r>
          </a:p>
          <a:p>
            <a:pPr>
              <a:buNone/>
            </a:pPr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42976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28926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6314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72264" y="2928934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 rot="5400000" flipH="1" flipV="1">
            <a:off x="1214414" y="442913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2000232" y="4214818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1571604" y="4572008"/>
            <a:ext cx="3500462" cy="1081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724004" y="4572008"/>
            <a:ext cx="5276888" cy="1233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err="1" smtClean="0"/>
              <a:t>Nome_vetor</a:t>
            </a:r>
            <a:r>
              <a:rPr lang="pt-BR" dirty="0" smtClean="0"/>
              <a:t> : </a:t>
            </a:r>
            <a:r>
              <a:rPr lang="pt-BR" b="1" dirty="0" smtClean="0"/>
              <a:t>vetor </a:t>
            </a:r>
            <a:r>
              <a:rPr lang="pt-BR" dirty="0" smtClean="0"/>
              <a:t> [</a:t>
            </a:r>
            <a:r>
              <a:rPr lang="pt-BR" dirty="0" err="1" smtClean="0"/>
              <a:t>i.</a:t>
            </a:r>
            <a:r>
              <a:rPr lang="pt-BR" dirty="0" smtClean="0"/>
              <a:t>.f] </a:t>
            </a:r>
            <a:r>
              <a:rPr lang="pt-BR" b="1" dirty="0" smtClean="0"/>
              <a:t>de </a:t>
            </a:r>
            <a:r>
              <a:rPr lang="pt-BR" dirty="0" err="1" smtClean="0"/>
              <a:t>Tipo_Dados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Onde:</a:t>
            </a:r>
          </a:p>
          <a:p>
            <a:pPr>
              <a:buNone/>
            </a:pPr>
            <a:r>
              <a:rPr lang="pt-BR" dirty="0" err="1" smtClean="0"/>
              <a:t>Nome_vetor</a:t>
            </a:r>
            <a:r>
              <a:rPr lang="pt-BR" dirty="0" smtClean="0"/>
              <a:t> = nome escolhido para o vetor</a:t>
            </a:r>
          </a:p>
          <a:p>
            <a:pPr>
              <a:buNone/>
            </a:pPr>
            <a:r>
              <a:rPr lang="pt-BR" dirty="0" smtClean="0"/>
              <a:t>I = valor da primeira posição do vetor</a:t>
            </a:r>
          </a:p>
          <a:p>
            <a:pPr>
              <a:buNone/>
            </a:pPr>
            <a:r>
              <a:rPr lang="pt-BR" dirty="0" smtClean="0"/>
              <a:t>F = Valor da última posição do vetor</a:t>
            </a:r>
          </a:p>
          <a:p>
            <a:pPr>
              <a:buNone/>
            </a:pPr>
            <a:r>
              <a:rPr lang="pt-BR" dirty="0" err="1" smtClean="0"/>
              <a:t>Tipo_Dados</a:t>
            </a:r>
            <a:r>
              <a:rPr lang="pt-BR" dirty="0" smtClean="0"/>
              <a:t> = tipo dos dados armazenados no vetor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Declaração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Notas :</a:t>
            </a:r>
            <a:r>
              <a:rPr lang="pt-BR" b="1" dirty="0" smtClean="0"/>
              <a:t>vetor </a:t>
            </a:r>
            <a:r>
              <a:rPr lang="pt-BR" dirty="0" smtClean="0"/>
              <a:t> [0..9] </a:t>
            </a:r>
            <a:r>
              <a:rPr lang="pt-BR" b="1" dirty="0" smtClean="0"/>
              <a:t>de </a:t>
            </a:r>
            <a:r>
              <a:rPr lang="pt-BR" dirty="0" smtClean="0"/>
              <a:t>real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Este código cria um vetor de 10 posições, com números de índice de 0 a 9, de nome “notas” que armazenará dados do tipo </a:t>
            </a:r>
            <a:r>
              <a:rPr lang="pt-BR" u="sng" dirty="0" smtClean="0"/>
              <a:t>real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dados no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Para inserir dados em um vetor, proceda da mesma forma que a atribuição de dados em variáveis, contudo, informando a posição de índice onde a informação será inserida.</a:t>
            </a:r>
          </a:p>
          <a:p>
            <a:pPr>
              <a:buNone/>
            </a:pPr>
            <a:r>
              <a:rPr lang="pt-BR" b="1" dirty="0" smtClean="0"/>
              <a:t>Notas [0] &lt;- 7.5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O valor 7.5 é atribuído à posição de índice </a:t>
            </a:r>
            <a:r>
              <a:rPr lang="pt-BR" b="1" dirty="0" smtClean="0"/>
              <a:t>0</a:t>
            </a:r>
            <a:r>
              <a:rPr lang="pt-BR" dirty="0" smtClean="0"/>
              <a:t> do vetor notas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err="1" smtClean="0"/>
              <a:t>minhanota</a:t>
            </a:r>
            <a:r>
              <a:rPr lang="pt-BR" dirty="0" smtClean="0"/>
              <a:t> : real</a:t>
            </a:r>
          </a:p>
          <a:p>
            <a:pPr>
              <a:buNone/>
            </a:pPr>
            <a:r>
              <a:rPr lang="pt-BR" dirty="0" smtClean="0"/>
              <a:t>notas : </a:t>
            </a:r>
            <a:r>
              <a:rPr lang="pt-BR" b="1" dirty="0" smtClean="0"/>
              <a:t>vetor</a:t>
            </a:r>
            <a:r>
              <a:rPr lang="pt-BR" dirty="0" smtClean="0"/>
              <a:t> [0..9] </a:t>
            </a:r>
            <a:r>
              <a:rPr lang="pt-BR" b="1" dirty="0" smtClean="0"/>
              <a:t>de </a:t>
            </a:r>
            <a:r>
              <a:rPr lang="pt-BR" dirty="0" smtClean="0"/>
              <a:t>real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notas [0]&lt;-8.5</a:t>
            </a:r>
          </a:p>
          <a:p>
            <a:pPr>
              <a:buNone/>
            </a:pPr>
            <a:r>
              <a:rPr lang="pt-BR" dirty="0" err="1" smtClean="0"/>
              <a:t>m</a:t>
            </a:r>
            <a:r>
              <a:rPr lang="pt-BR" dirty="0" err="1" smtClean="0"/>
              <a:t>inhanota</a:t>
            </a:r>
            <a:r>
              <a:rPr lang="pt-BR" dirty="0" smtClean="0"/>
              <a:t>&lt;-notas[0]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</a:t>
            </a:r>
            <a:r>
              <a:rPr lang="pt-BR" dirty="0" err="1" smtClean="0"/>
              <a:t>minhanota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(notas[0])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ENQUANTO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Realiza um teste lógico no início do loop, e cada vez que o teste retornar o valor verdadeiro, os comando associados ao laço são executados</a:t>
            </a:r>
          </a:p>
          <a:p>
            <a:pPr>
              <a:buNone/>
            </a:pPr>
            <a:r>
              <a:rPr lang="pt-BR" dirty="0" smtClean="0"/>
              <a:t>Se falso, o laço é encerrado e o processo volta para o fluxo principal do programa. 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Fala um algoritmo que permita entrar com 4 notas de um aluno, armazená-las na memória, calcular a média e exibir essa média na tela.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Notas: </a:t>
            </a:r>
            <a:r>
              <a:rPr lang="pt-BR" b="1" dirty="0" smtClean="0"/>
              <a:t>vetor</a:t>
            </a:r>
            <a:r>
              <a:rPr lang="pt-BR" dirty="0" smtClean="0"/>
              <a:t> [0..3] </a:t>
            </a:r>
            <a:r>
              <a:rPr lang="pt-BR" b="1" dirty="0" smtClean="0"/>
              <a:t>de </a:t>
            </a:r>
            <a:r>
              <a:rPr lang="pt-BR" dirty="0" smtClean="0"/>
              <a:t> real</a:t>
            </a:r>
          </a:p>
          <a:p>
            <a:pPr>
              <a:buNone/>
            </a:pPr>
            <a:r>
              <a:rPr lang="pt-BR" dirty="0" smtClean="0"/>
              <a:t>SOMA,MEDIA: real</a:t>
            </a:r>
          </a:p>
          <a:p>
            <a:pPr>
              <a:buNone/>
            </a:pPr>
            <a:r>
              <a:rPr lang="pt-BR" dirty="0" smtClean="0"/>
              <a:t>i: inteiro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SOMA&lt;-0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(“Digite as quatro notas do aluno:”)</a:t>
            </a:r>
          </a:p>
          <a:p>
            <a:pPr>
              <a:buNone/>
            </a:pPr>
            <a:r>
              <a:rPr lang="pt-BR" dirty="0" smtClean="0"/>
              <a:t>para i de 0 ate 3 faca</a:t>
            </a:r>
          </a:p>
          <a:p>
            <a:pPr>
              <a:buNone/>
            </a:pPr>
            <a:r>
              <a:rPr lang="pt-BR" dirty="0" smtClean="0"/>
              <a:t>leia (Notas[i])</a:t>
            </a:r>
          </a:p>
          <a:p>
            <a:pPr>
              <a:buNone/>
            </a:pPr>
            <a:r>
              <a:rPr lang="pt-BR" dirty="0" smtClean="0"/>
              <a:t>SOMA&lt;- SOMA + NOTAS[i]</a:t>
            </a:r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MEDIA&lt;-SOMA /4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 A média é:” , MEDIA)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Notas: </a:t>
            </a:r>
            <a:r>
              <a:rPr lang="pt-BR" b="1" dirty="0" smtClean="0"/>
              <a:t>vetor</a:t>
            </a:r>
            <a:r>
              <a:rPr lang="pt-BR" dirty="0" smtClean="0"/>
              <a:t> [0..3] </a:t>
            </a:r>
            <a:r>
              <a:rPr lang="pt-BR" b="1" dirty="0" smtClean="0"/>
              <a:t>de </a:t>
            </a:r>
            <a:r>
              <a:rPr lang="pt-BR" dirty="0" smtClean="0"/>
              <a:t> real</a:t>
            </a:r>
          </a:p>
          <a:p>
            <a:pPr>
              <a:buNone/>
            </a:pPr>
            <a:r>
              <a:rPr lang="pt-BR" dirty="0" smtClean="0"/>
              <a:t>SOMA,MEDIA: real</a:t>
            </a:r>
          </a:p>
          <a:p>
            <a:pPr>
              <a:buNone/>
            </a:pPr>
            <a:r>
              <a:rPr lang="pt-BR" dirty="0" smtClean="0"/>
              <a:t>i: inteiro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SOMA&lt;-0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(“Digite as quatro notas do aluno:”)</a:t>
            </a:r>
          </a:p>
          <a:p>
            <a:pPr>
              <a:buNone/>
            </a:pPr>
            <a:r>
              <a:rPr lang="pt-BR" dirty="0" smtClean="0"/>
              <a:t>para i de 0 ate 3 faca</a:t>
            </a:r>
          </a:p>
          <a:p>
            <a:pPr>
              <a:buNone/>
            </a:pPr>
            <a:r>
              <a:rPr lang="pt-BR" dirty="0" smtClean="0"/>
              <a:t>leia (Notas[i])</a:t>
            </a:r>
          </a:p>
          <a:p>
            <a:pPr>
              <a:buNone/>
            </a:pPr>
            <a:r>
              <a:rPr lang="pt-BR" dirty="0" smtClean="0"/>
              <a:t>SOMA&lt;- SOMA + NOTAS[i]</a:t>
            </a:r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MEDIA&lt;-SOMA /4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 A média é:” , MEDIA)</a:t>
            </a:r>
          </a:p>
          <a:p>
            <a:pPr>
              <a:buNone/>
            </a:pPr>
            <a:r>
              <a:rPr lang="pt-BR" dirty="0" smtClean="0"/>
              <a:t>para i de 0 ate 3 faca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(“a posição “ ,i, “ do vetor contém o valor “, NOTAS [i]</a:t>
            </a:r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Analisando o algoritmo abaixo informe qual o retorno esperado:</a:t>
            </a:r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i</a:t>
            </a:r>
            <a:r>
              <a:rPr lang="pt-BR" dirty="0" smtClean="0"/>
              <a:t>, j: inteiro</a:t>
            </a:r>
          </a:p>
          <a:p>
            <a:pPr>
              <a:buNone/>
            </a:pPr>
            <a:r>
              <a:rPr lang="pt-BR" dirty="0" smtClean="0"/>
              <a:t>a [1..5, 1..2]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p</a:t>
            </a:r>
            <a:r>
              <a:rPr lang="pt-BR" dirty="0" smtClean="0"/>
              <a:t>ara i de 1 ate 5 faca</a:t>
            </a:r>
          </a:p>
          <a:p>
            <a:pPr>
              <a:buNone/>
            </a:pPr>
            <a:r>
              <a:rPr lang="pt-BR" dirty="0" smtClean="0"/>
              <a:t>para j de 1 ate 2 faca</a:t>
            </a:r>
          </a:p>
          <a:p>
            <a:pPr>
              <a:buNone/>
            </a:pPr>
            <a:r>
              <a:rPr lang="pt-BR" dirty="0" smtClean="0"/>
              <a:t>a[i, j]&lt;-i</a:t>
            </a:r>
          </a:p>
          <a:p>
            <a:pPr>
              <a:buNone/>
            </a:pPr>
            <a:r>
              <a:rPr lang="pt-BR" dirty="0" smtClean="0"/>
              <a:t>Se i&lt;= j </a:t>
            </a:r>
            <a:r>
              <a:rPr lang="pt-BR" dirty="0" err="1" smtClean="0"/>
              <a:t>entao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 (a [i, j], “ </a:t>
            </a:r>
            <a:r>
              <a:rPr lang="pt-BR" dirty="0" err="1" smtClean="0"/>
              <a:t>“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err="1" smtClean="0"/>
              <a:t>fimse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1  2 3 4</a:t>
            </a:r>
          </a:p>
          <a:p>
            <a:pPr marL="514350" indent="-514350">
              <a:buAutoNum type="alphaUcParenR"/>
            </a:pPr>
            <a:r>
              <a:rPr lang="pt-BR" dirty="0" smtClean="0"/>
              <a:t>1</a:t>
            </a:r>
          </a:p>
          <a:p>
            <a:pPr marL="514350" indent="-514350">
              <a:buAutoNum type="alphaUcParenR"/>
            </a:pPr>
            <a:r>
              <a:rPr lang="pt-BR" dirty="0" smtClean="0"/>
              <a:t>1 </a:t>
            </a:r>
            <a:r>
              <a:rPr lang="pt-BR" smtClean="0"/>
              <a:t>1 2</a:t>
            </a:r>
            <a:endParaRPr lang="pt-BR" dirty="0" smtClean="0"/>
          </a:p>
          <a:p>
            <a:pPr marL="514350" indent="-514350">
              <a:buAutoNum type="alphaUcParenR"/>
            </a:pPr>
            <a:r>
              <a:rPr lang="pt-BR" dirty="0" smtClean="0"/>
              <a:t>1 1 0</a:t>
            </a:r>
          </a:p>
          <a:p>
            <a:pPr marL="514350" indent="-514350">
              <a:buAutoNum type="alphaUcParenR"/>
            </a:pPr>
            <a:r>
              <a:rPr lang="pt-BR" dirty="0" smtClean="0"/>
              <a:t>1 1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de ENQUANTO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Enquanto (condições) faca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instruções executadas enquanto condição verdadeira</a:t>
            </a:r>
          </a:p>
          <a:p>
            <a:pPr>
              <a:buNone/>
            </a:pPr>
            <a:r>
              <a:rPr lang="pt-BR" dirty="0" err="1" smtClean="0"/>
              <a:t>fimenquanto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				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		    F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	       V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loop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3571868" y="1714488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ecisão 4"/>
          <p:cNvSpPr/>
          <p:nvPr/>
        </p:nvSpPr>
        <p:spPr>
          <a:xfrm>
            <a:off x="2428860" y="2214554"/>
            <a:ext cx="2357454" cy="1357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071670" y="3929066"/>
            <a:ext cx="214314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Instrução enquanto condição verdadeira</a:t>
            </a:r>
            <a:endParaRPr lang="pt-BR" dirty="0"/>
          </a:p>
        </p:txBody>
      </p:sp>
      <p:sp>
        <p:nvSpPr>
          <p:cNvPr id="18" name="Seta para baixo 17"/>
          <p:cNvSpPr/>
          <p:nvPr/>
        </p:nvSpPr>
        <p:spPr>
          <a:xfrm>
            <a:off x="3571868" y="3643314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endCxn id="5" idx="1"/>
          </p:cNvCxnSpPr>
          <p:nvPr/>
        </p:nvCxnSpPr>
        <p:spPr>
          <a:xfrm rot="5400000" flipH="1" flipV="1">
            <a:off x="1160837" y="3303985"/>
            <a:ext cx="1678793" cy="8572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 para baixo 28"/>
          <p:cNvSpPr/>
          <p:nvPr/>
        </p:nvSpPr>
        <p:spPr>
          <a:xfrm rot="16200000">
            <a:off x="1714480" y="435769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Imprima na tela os números de 1 a 10, usando estrutura de repetição enquanto</a:t>
            </a:r>
          </a:p>
          <a:p>
            <a:pPr>
              <a:buNone/>
            </a:pPr>
            <a:r>
              <a:rPr lang="pt-BR" dirty="0" smtClean="0"/>
              <a:t>algoritmo NUM_1_A_10</a:t>
            </a:r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Num: inteiro</a:t>
            </a:r>
            <a:endParaRPr lang="pt-BR" dirty="0"/>
          </a:p>
          <a:p>
            <a:pPr>
              <a:buNone/>
            </a:pPr>
            <a:r>
              <a:rPr lang="pt-BR" b="1" dirty="0" smtClean="0"/>
              <a:t>num &lt;-1</a:t>
            </a:r>
          </a:p>
          <a:p>
            <a:pPr>
              <a:buNone/>
            </a:pPr>
            <a:r>
              <a:rPr lang="pt-BR" b="1" dirty="0" smtClean="0"/>
              <a:t>          enquanto num &lt;= 10 faca</a:t>
            </a:r>
          </a:p>
          <a:p>
            <a:pPr>
              <a:buNone/>
            </a:pPr>
            <a:r>
              <a:rPr lang="pt-BR" b="1" dirty="0" smtClean="0"/>
              <a:t>          escreva(num)</a:t>
            </a:r>
          </a:p>
          <a:p>
            <a:pPr>
              <a:buNone/>
            </a:pPr>
            <a:r>
              <a:rPr lang="pt-BR" b="1" dirty="0" smtClean="0"/>
              <a:t>          num &lt;-num +1</a:t>
            </a:r>
          </a:p>
          <a:p>
            <a:pPr>
              <a:buNone/>
            </a:pPr>
            <a:r>
              <a:rPr lang="pt-BR" b="1" dirty="0" smtClean="0"/>
              <a:t>          </a:t>
            </a:r>
            <a:r>
              <a:rPr lang="pt-BR" b="1" dirty="0" err="1" smtClean="0"/>
              <a:t>fimenquanto</a:t>
            </a:r>
            <a:endParaRPr lang="pt-BR" b="1" dirty="0" smtClean="0"/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						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		    F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	       V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loop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3571868" y="1714488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ecisão 4"/>
          <p:cNvSpPr/>
          <p:nvPr/>
        </p:nvSpPr>
        <p:spPr>
          <a:xfrm>
            <a:off x="2428860" y="2214554"/>
            <a:ext cx="2357454" cy="1357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Num&lt;= 10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071670" y="3929066"/>
            <a:ext cx="214314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 num</a:t>
            </a:r>
          </a:p>
          <a:p>
            <a:pPr algn="ctr"/>
            <a:r>
              <a:rPr lang="pt-BR" dirty="0" smtClean="0"/>
              <a:t>num &lt;-num +1 </a:t>
            </a:r>
            <a:endParaRPr lang="pt-BR" dirty="0"/>
          </a:p>
        </p:txBody>
      </p:sp>
      <p:sp>
        <p:nvSpPr>
          <p:cNvPr id="18" name="Seta para baixo 17"/>
          <p:cNvSpPr/>
          <p:nvPr/>
        </p:nvSpPr>
        <p:spPr>
          <a:xfrm>
            <a:off x="3571868" y="3643314"/>
            <a:ext cx="7143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5" idx="3"/>
          </p:cNvCxnSpPr>
          <p:nvPr/>
        </p:nvCxnSpPr>
        <p:spPr>
          <a:xfrm flipH="1">
            <a:off x="4286248" y="2893215"/>
            <a:ext cx="500066" cy="3607619"/>
          </a:xfrm>
          <a:prstGeom prst="bentConnector4">
            <a:avLst>
              <a:gd name="adj1" fmla="val -45714"/>
              <a:gd name="adj2" fmla="val 5940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endCxn id="5" idx="1"/>
          </p:cNvCxnSpPr>
          <p:nvPr/>
        </p:nvCxnSpPr>
        <p:spPr>
          <a:xfrm rot="5400000" flipH="1" flipV="1">
            <a:off x="1160837" y="3303985"/>
            <a:ext cx="1678793" cy="8572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 para baixo 28"/>
          <p:cNvSpPr/>
          <p:nvPr/>
        </p:nvSpPr>
        <p:spPr>
          <a:xfrm rot="16200000">
            <a:off x="1714480" y="435769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Imprima na tela todos os números pares até 10 usando a estrutura enquanto.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num: inteiro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inicio </a:t>
            </a:r>
            <a:endParaRPr lang="pt-BR" dirty="0"/>
          </a:p>
          <a:p>
            <a:pPr>
              <a:buNone/>
            </a:pPr>
            <a:r>
              <a:rPr lang="pt-BR" dirty="0" smtClean="0"/>
              <a:t>num &lt;-0</a:t>
            </a:r>
          </a:p>
          <a:p>
            <a:pPr>
              <a:buNone/>
            </a:pPr>
            <a:r>
              <a:rPr lang="pt-BR" dirty="0" smtClean="0"/>
              <a:t>          enquanto num &lt;= 10 faca</a:t>
            </a:r>
          </a:p>
          <a:p>
            <a:pPr>
              <a:buNone/>
            </a:pPr>
            <a:r>
              <a:rPr lang="pt-BR" dirty="0" smtClean="0"/>
              <a:t>          escreva(num)</a:t>
            </a:r>
          </a:p>
          <a:p>
            <a:pPr>
              <a:buNone/>
            </a:pPr>
            <a:r>
              <a:rPr lang="pt-BR" dirty="0" smtClean="0"/>
              <a:t>          num &lt;-num +2</a:t>
            </a:r>
          </a:p>
          <a:p>
            <a:pPr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fimenquanto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r>
              <a:rPr lang="pt-BR" dirty="0"/>
              <a:t>	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1099</Words>
  <Application>Microsoft Office PowerPoint</Application>
  <PresentationFormat>Apresentação na tela (4:3)</PresentationFormat>
  <Paragraphs>233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Lógica de Programação</vt:lpstr>
      <vt:lpstr>Estrutura de Repetição ENQUANTO</vt:lpstr>
      <vt:lpstr>Estrutura ENQUANTO</vt:lpstr>
      <vt:lpstr>Sintaxe de ENQUANTO </vt:lpstr>
      <vt:lpstr>Estrutura Fluxograma</vt:lpstr>
      <vt:lpstr>EXEMPLO</vt:lpstr>
      <vt:lpstr>Estrutura Fluxograma</vt:lpstr>
      <vt:lpstr>Exercício</vt:lpstr>
      <vt:lpstr>Resposta</vt:lpstr>
      <vt:lpstr>Estrutura REPITA.... ATÉ</vt:lpstr>
      <vt:lpstr>Sintaxe de Repita...até</vt:lpstr>
      <vt:lpstr>Exercício</vt:lpstr>
      <vt:lpstr>Resposta</vt:lpstr>
      <vt:lpstr>Estrutura de Repetição PARA</vt:lpstr>
      <vt:lpstr>Sintaxe de para</vt:lpstr>
      <vt:lpstr>Exercício</vt:lpstr>
      <vt:lpstr>Resposta</vt:lpstr>
      <vt:lpstr>Exercício</vt:lpstr>
      <vt:lpstr>Resposta</vt:lpstr>
      <vt:lpstr>Estrutura de Dados</vt:lpstr>
      <vt:lpstr>Estrutura de Dados</vt:lpstr>
      <vt:lpstr>Estrutura de Dados </vt:lpstr>
      <vt:lpstr>Estruturas de Dados</vt:lpstr>
      <vt:lpstr>Arrays</vt:lpstr>
      <vt:lpstr>Vetores</vt:lpstr>
      <vt:lpstr>Declaração de vetores</vt:lpstr>
      <vt:lpstr>Exemplo de Declaração de Vetores</vt:lpstr>
      <vt:lpstr>Inserindo dados no Vetor</vt:lpstr>
      <vt:lpstr>Exemplo</vt:lpstr>
      <vt:lpstr>Exemplo</vt:lpstr>
      <vt:lpstr>Resolução</vt:lpstr>
      <vt:lpstr>Resolução</vt:lpstr>
      <vt:lpstr>EXERCÍCIO</vt:lpstr>
      <vt:lpstr>Resposta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Usuário do Windows</dc:creator>
  <cp:lastModifiedBy>Usuário do Windows</cp:lastModifiedBy>
  <cp:revision>18</cp:revision>
  <dcterms:created xsi:type="dcterms:W3CDTF">2022-03-27T23:41:32Z</dcterms:created>
  <dcterms:modified xsi:type="dcterms:W3CDTF">2022-03-28T02:59:16Z</dcterms:modified>
</cp:coreProperties>
</file>