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F322-D863-4A31-AF0E-74EEC9FE6BA9}" type="datetimeFigureOut">
              <a:rPr lang="pt-BR" smtClean="0"/>
              <a:pPr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D976-C320-4D98-A8F6-CAB9F5349E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index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 linguagem de programação Java</a:t>
            </a:r>
            <a:br>
              <a:rPr lang="pt-BR" b="1" dirty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0" name="Picture 2" descr="C:\Users\Flavia\Desktop\helloWorl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08"/>
            <a:ext cx="5191125" cy="537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 Plataforma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Uma </a:t>
            </a:r>
            <a:r>
              <a:rPr lang="pt-BR" i="1" dirty="0"/>
              <a:t>plataforma</a:t>
            </a:r>
            <a:r>
              <a:rPr lang="pt-BR" dirty="0"/>
              <a:t> é o ambiente de hardware ou software no qual um programa é executado. Já mencionamos algumas das plataformas mais populares, como Microsoft Windows, Linux, </a:t>
            </a:r>
            <a:r>
              <a:rPr lang="pt-BR" dirty="0" err="1"/>
              <a:t>Solaris</a:t>
            </a:r>
            <a:r>
              <a:rPr lang="pt-BR" dirty="0"/>
              <a:t> OS e Mac OS. A maioria das plataformas pode ser descrita como uma combinação do sistema operacional e do hardware subjacente. A plataforma Java difere da maioria das outras plataformas por ser uma plataforma somente de software que é executada em cima de outras plataformas baseadas em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 Plataforma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A plataforma Java tem dois componentes:</a:t>
            </a:r>
          </a:p>
          <a:p>
            <a:pPr>
              <a:lnSpc>
                <a:spcPct val="170000"/>
              </a:lnSpc>
              <a:buNone/>
            </a:pPr>
            <a:r>
              <a:rPr lang="pt-BR" dirty="0" smtClean="0"/>
              <a:t>A</a:t>
            </a:r>
            <a:r>
              <a:rPr lang="pt-BR" dirty="0"/>
              <a:t> </a:t>
            </a:r>
            <a:r>
              <a:rPr lang="pt-BR" i="1" dirty="0"/>
              <a:t>máquina virtual Java</a:t>
            </a:r>
            <a:endParaRPr lang="pt-BR" dirty="0"/>
          </a:p>
          <a:p>
            <a:pPr>
              <a:lnSpc>
                <a:spcPct val="170000"/>
              </a:lnSpc>
              <a:buNone/>
            </a:pPr>
            <a:r>
              <a:rPr lang="pt-BR" dirty="0"/>
              <a:t>A </a:t>
            </a:r>
            <a:r>
              <a:rPr lang="pt-BR" i="1" dirty="0"/>
              <a:t>interface de programação de aplicativos Java</a:t>
            </a:r>
            <a:r>
              <a:rPr lang="pt-BR" dirty="0"/>
              <a:t> (API)</a:t>
            </a:r>
          </a:p>
          <a:p>
            <a:pPr>
              <a:lnSpc>
                <a:spcPct val="170000"/>
              </a:lnSpc>
              <a:buNone/>
            </a:pPr>
            <a:r>
              <a:rPr lang="pt-BR" dirty="0"/>
              <a:t>Você já foi apresentado à Java Virtual Machine; é a base para a plataforma Java e é portada para várias plataformas baseadas em hardware.</a:t>
            </a:r>
          </a:p>
          <a:p>
            <a:pPr>
              <a:lnSpc>
                <a:spcPct val="170000"/>
              </a:lnSpc>
              <a:buNone/>
            </a:pPr>
            <a:r>
              <a:rPr lang="pt-BR" dirty="0"/>
              <a:t>A API é uma grande coleção de componentes de software prontos que fornecem muitos recursos úteis. Ele é agrupado em bibliotecas de classes e interfaces relacionadas; essas bibliotecas são conhecidas como </a:t>
            </a:r>
            <a:r>
              <a:rPr lang="pt-BR" i="1" dirty="0"/>
              <a:t>pacotes</a:t>
            </a:r>
            <a:r>
              <a:rPr lang="pt-BR" dirty="0"/>
              <a:t> . 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 Plataforma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3074" name="Picture 2" descr="C:\Users\Flavia\Desktop\getStarted-jv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379059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 Plataforma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Como um ambiente independente de plataforma, a plataforma Java pode ser um pouco mais lenta que o código nativo. No entanto, os avanços nas tecnologias de compiladores e máquinas virtuais estão aproximando o desempenho do código nativo sem ameaçar a portabilidade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a tecnologia Java pode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A linguagem de programação Java de alto nível e de uso geral é uma plataforma de software poderosa. Cada implementação completa da plataforma Java oferece os seguintes recursos: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a tecnologia Java pode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pt-BR" b="1" dirty="0"/>
              <a:t>Ferramentas de desenvolvimento</a:t>
            </a:r>
            <a:r>
              <a:rPr lang="pt-BR" dirty="0"/>
              <a:t> : As ferramentas de desenvolvimento fornecem tudo o que você precisa para compilar, executar, monitorar, depurar e documentar seus aplicativos. Como um novo desenvolvedor, as principais ferramentas que você usará são o </a:t>
            </a:r>
            <a:r>
              <a:rPr lang="pt-BR" dirty="0" err="1" smtClean="0"/>
              <a:t>javac</a:t>
            </a:r>
            <a:r>
              <a:rPr lang="pt-BR" dirty="0" smtClean="0"/>
              <a:t> compilador</a:t>
            </a:r>
            <a:r>
              <a:rPr lang="pt-BR" dirty="0"/>
              <a:t>, o </a:t>
            </a:r>
            <a:r>
              <a:rPr lang="pt-BR" dirty="0" err="1" smtClean="0"/>
              <a:t>java</a:t>
            </a:r>
            <a:r>
              <a:rPr lang="pt-BR" dirty="0" smtClean="0"/>
              <a:t> lançador </a:t>
            </a:r>
            <a:r>
              <a:rPr lang="pt-BR" dirty="0"/>
              <a:t>e a </a:t>
            </a:r>
            <a:r>
              <a:rPr lang="pt-BR" dirty="0" err="1" smtClean="0"/>
              <a:t>javadoc</a:t>
            </a:r>
            <a:r>
              <a:rPr lang="pt-BR" dirty="0" smtClean="0"/>
              <a:t> ferramenta </a:t>
            </a:r>
            <a:r>
              <a:rPr lang="pt-BR" dirty="0"/>
              <a:t>de documentação.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a tecnologia Java pode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Interface de programação de aplicativos (API)</a:t>
            </a:r>
            <a:r>
              <a:rPr lang="pt-BR" dirty="0"/>
              <a:t> : A API fornece a funcionalidade principal da linguagem de programação Java. Ele oferece uma ampla gama de classes úteis prontas para uso em seus próprios aplicativos. Ele abrange tudo, desde objetos básicos, redes e segurança, até geração de XML e acesso a banco de dados e muito mais.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a tecnologia Java pode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Tecnologias de implantação</a:t>
            </a:r>
            <a:r>
              <a:rPr lang="pt-BR" dirty="0"/>
              <a:t> : O software JDK fornece mecanismos padrão, como o software Java Web Start e o software Java Plug-In para implantar seus aplicativos para usuários finais.</a:t>
            </a:r>
          </a:p>
          <a:p>
            <a:r>
              <a:rPr lang="pt-BR" b="1" dirty="0"/>
              <a:t>Kits de ferramentas de interface do usuário</a:t>
            </a:r>
            <a:r>
              <a:rPr lang="pt-BR" dirty="0"/>
              <a:t> : Os kits de ferramentas </a:t>
            </a:r>
            <a:r>
              <a:rPr lang="pt-BR" dirty="0" err="1"/>
              <a:t>JavaFX</a:t>
            </a:r>
            <a:r>
              <a:rPr lang="pt-BR" dirty="0"/>
              <a:t>, Swing e Java 2D possibilitam a criação de interfaces gráficas de usuário (</a:t>
            </a:r>
            <a:r>
              <a:rPr lang="pt-BR" dirty="0" err="1"/>
              <a:t>GUIs</a:t>
            </a:r>
            <a:r>
              <a:rPr lang="pt-BR" dirty="0"/>
              <a:t>) sofisticadas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a tecnologia Java pode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Bibliotecas de integração</a:t>
            </a:r>
            <a:r>
              <a:rPr lang="pt-BR" dirty="0"/>
              <a:t> : bibliotecas de integração, como Java IDL API, JDBC API, Java </a:t>
            </a:r>
            <a:r>
              <a:rPr lang="pt-BR" dirty="0" err="1"/>
              <a:t>Naming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 Interface (JNDI), Java RMI e Java </a:t>
            </a:r>
            <a:r>
              <a:rPr lang="pt-BR" dirty="0" err="1"/>
              <a:t>Remote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Invocation</a:t>
            </a:r>
            <a:r>
              <a:rPr lang="pt-BR" dirty="0"/>
              <a:t> over Internet </a:t>
            </a:r>
            <a:r>
              <a:rPr lang="pt-BR" dirty="0" err="1"/>
              <a:t>Inter-ORB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Technology</a:t>
            </a:r>
            <a:r>
              <a:rPr lang="pt-BR" dirty="0"/>
              <a:t> (Java RMI-IIOP </a:t>
            </a:r>
            <a:r>
              <a:rPr lang="pt-BR" dirty="0" err="1"/>
              <a:t>Technology</a:t>
            </a:r>
            <a:r>
              <a:rPr lang="pt-BR" dirty="0"/>
              <a:t>) permitem acesso ao banco de dados e manipulação de objetos remotos.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   A </a:t>
            </a:r>
            <a:r>
              <a:rPr lang="pt-BR" dirty="0"/>
              <a:t>linguagem de programação Java é uma linguagem de alto nível que pode ser caracterizada por todas as seguintes palavras-chave:</a:t>
            </a:r>
          </a:p>
          <a:p>
            <a:r>
              <a:rPr lang="pt-BR" dirty="0" smtClean="0"/>
              <a:t>Simples</a:t>
            </a:r>
          </a:p>
          <a:p>
            <a:r>
              <a:rPr lang="pt-BR" dirty="0" smtClean="0"/>
              <a:t>Orientado a Objeto</a:t>
            </a:r>
          </a:p>
          <a:p>
            <a:r>
              <a:rPr lang="pt-BR" dirty="0" smtClean="0"/>
              <a:t>Distribuído</a:t>
            </a:r>
          </a:p>
          <a:p>
            <a:r>
              <a:rPr lang="pt-BR" dirty="0" err="1" smtClean="0"/>
              <a:t>Multithread</a:t>
            </a:r>
            <a:endParaRPr lang="pt-BR" dirty="0" smtClean="0"/>
          </a:p>
          <a:p>
            <a:r>
              <a:rPr lang="pt-BR" dirty="0" smtClean="0"/>
              <a:t>Dinâmico</a:t>
            </a:r>
          </a:p>
          <a:p>
            <a:r>
              <a:rPr lang="pt-BR" dirty="0" smtClean="0"/>
              <a:t>Arquitetura neutra</a:t>
            </a:r>
          </a:p>
          <a:p>
            <a:r>
              <a:rPr lang="pt-BR" dirty="0" smtClean="0"/>
              <a:t>Portátil</a:t>
            </a:r>
          </a:p>
          <a:p>
            <a:r>
              <a:rPr lang="pt-BR" dirty="0" smtClean="0"/>
              <a:t>Alta performance</a:t>
            </a:r>
          </a:p>
          <a:p>
            <a:r>
              <a:rPr lang="pt-BR" dirty="0" smtClean="0"/>
              <a:t>Robusto</a:t>
            </a:r>
          </a:p>
          <a:p>
            <a:r>
              <a:rPr lang="pt-BR" dirty="0" smtClean="0"/>
              <a:t>Seguro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a tecnologia Java pode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Bibliotecas de integração</a:t>
            </a:r>
            <a:r>
              <a:rPr lang="pt-BR" dirty="0"/>
              <a:t> : bibliotecas de integração, como Java IDL API, JDBC API, Java </a:t>
            </a:r>
            <a:r>
              <a:rPr lang="pt-BR" dirty="0" err="1"/>
              <a:t>Naming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 Interface (JNDI), Java RMI e Java </a:t>
            </a:r>
            <a:r>
              <a:rPr lang="pt-BR" dirty="0" err="1"/>
              <a:t>Remote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Invocation</a:t>
            </a:r>
            <a:r>
              <a:rPr lang="pt-BR" dirty="0"/>
              <a:t> over Internet </a:t>
            </a:r>
            <a:r>
              <a:rPr lang="pt-BR" dirty="0" err="1"/>
              <a:t>Inter-ORB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Technology</a:t>
            </a:r>
            <a:r>
              <a:rPr lang="pt-BR" dirty="0"/>
              <a:t> (Java RMI-IIOP </a:t>
            </a:r>
            <a:r>
              <a:rPr lang="pt-BR" dirty="0" err="1"/>
              <a:t>Technology</a:t>
            </a:r>
            <a:r>
              <a:rPr lang="pt-BR" dirty="0"/>
              <a:t>) permitem acesso ao banco de dados e manipulação de objetos remotos.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 smtClean="0"/>
              <a:t>                                 Variáveis</a:t>
            </a:r>
            <a:endParaRPr lang="pt-BR" b="1" dirty="0"/>
          </a:p>
          <a:p>
            <a:r>
              <a:rPr lang="pt-BR" dirty="0"/>
              <a:t>Você já aprendeu que os objetos armazenam seu estado em campos. No entanto, a linguagem de programação Java também usa o termo "variável". </a:t>
            </a:r>
            <a:r>
              <a:rPr lang="pt-BR" dirty="0" smtClean="0"/>
              <a:t>Além </a:t>
            </a:r>
            <a:r>
              <a:rPr lang="pt-BR" dirty="0"/>
              <a:t>de regras e convenções de nomenclatura de variáveis, tipos de dados básicos (tipos primitivos, cadeias de caracteres e matrizes), valores padrão e literais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                                Operadores</a:t>
            </a:r>
            <a:endParaRPr lang="pt-BR" b="1" dirty="0"/>
          </a:p>
          <a:p>
            <a:r>
              <a:rPr lang="pt-BR" dirty="0"/>
              <a:t> </a:t>
            </a:r>
            <a:r>
              <a:rPr lang="pt-BR" dirty="0" smtClean="0"/>
              <a:t>Apresenta </a:t>
            </a:r>
            <a:r>
              <a:rPr lang="pt-BR" dirty="0"/>
              <a:t>os operadores mais usados ​​primeiro e os operadores menos usados ​​por último. Cada discussão inclui exemplos de código que você pode compilar e executar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               Expressões</a:t>
            </a:r>
            <a:r>
              <a:rPr lang="pt-BR" b="1" dirty="0"/>
              <a:t>, Declarações e Blocos</a:t>
            </a:r>
          </a:p>
          <a:p>
            <a:r>
              <a:rPr lang="pt-BR" dirty="0"/>
              <a:t> Os operadores podem ser usados ​​na construção de expressões, que computam valores; as expressões são os componentes principais das declarações; instruções podem ser agrupadas em blocos.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               </a:t>
            </a:r>
            <a:r>
              <a:rPr lang="pt-BR" b="1" dirty="0"/>
              <a:t>Declarações de fluxo de controle</a:t>
            </a:r>
          </a:p>
          <a:p>
            <a:r>
              <a:rPr lang="pt-BR" dirty="0" smtClean="0"/>
              <a:t>Ele </a:t>
            </a:r>
            <a:r>
              <a:rPr lang="pt-BR" dirty="0"/>
              <a:t>abrange as instruções de tomada de decisão, </a:t>
            </a:r>
            <a:r>
              <a:rPr lang="pt-BR" dirty="0" err="1"/>
              <a:t>looping</a:t>
            </a:r>
            <a:r>
              <a:rPr lang="pt-BR" dirty="0"/>
              <a:t> e ramificação que permitem que seus programas executem condicionalmente blocos de código específicos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 smtClean="0"/>
              <a:t>                     Variáveis</a:t>
            </a:r>
            <a:endParaRPr lang="pt-BR" b="1" dirty="0"/>
          </a:p>
          <a:p>
            <a:pPr>
              <a:buNone/>
            </a:pPr>
            <a:r>
              <a:rPr lang="pt-BR" dirty="0" smtClean="0"/>
              <a:t>    Como </a:t>
            </a:r>
            <a:r>
              <a:rPr lang="pt-BR" dirty="0"/>
              <a:t>você aprendeu na lição anterior, um objeto armazena seu estado em </a:t>
            </a:r>
            <a:r>
              <a:rPr lang="pt-BR" i="1" dirty="0"/>
              <a:t>campos</a:t>
            </a:r>
            <a:r>
              <a:rPr lang="pt-BR" dirty="0"/>
              <a:t> .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/>
              <a:t>cadência</a:t>
            </a:r>
            <a:r>
              <a:rPr lang="pt-BR" dirty="0"/>
              <a:t> = 0; 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/>
              <a:t>velocidade</a:t>
            </a:r>
            <a:r>
              <a:rPr lang="pt-BR" dirty="0"/>
              <a:t> = 0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/>
              <a:t>engrenagem</a:t>
            </a:r>
            <a:r>
              <a:rPr lang="pt-BR" dirty="0"/>
              <a:t> = 1;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 smtClean="0"/>
              <a:t>                     Variáveis</a:t>
            </a:r>
            <a:endParaRPr lang="pt-BR" b="1" dirty="0"/>
          </a:p>
          <a:p>
            <a:pPr>
              <a:buNone/>
            </a:pPr>
            <a:r>
              <a:rPr lang="pt-BR" dirty="0" smtClean="0"/>
              <a:t>    Como </a:t>
            </a:r>
            <a:r>
              <a:rPr lang="pt-BR" dirty="0"/>
              <a:t>você aprendeu na lição anterior, um objeto armazena seu estado em </a:t>
            </a:r>
            <a:r>
              <a:rPr lang="pt-BR" i="1" dirty="0"/>
              <a:t>campos</a:t>
            </a:r>
            <a:r>
              <a:rPr lang="pt-BR" dirty="0"/>
              <a:t> .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/>
              <a:t>cadência</a:t>
            </a:r>
            <a:r>
              <a:rPr lang="pt-BR" dirty="0"/>
              <a:t> = 0; 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/>
              <a:t>velocidade</a:t>
            </a:r>
            <a:r>
              <a:rPr lang="pt-BR" dirty="0"/>
              <a:t> = 0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/>
              <a:t>engrenagem</a:t>
            </a:r>
            <a:r>
              <a:rPr lang="pt-BR" dirty="0"/>
              <a:t> = 1;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pt-BR" b="1" dirty="0" smtClean="0"/>
              <a:t>            Tipos </a:t>
            </a:r>
            <a:r>
              <a:rPr lang="pt-BR" b="1" dirty="0"/>
              <a:t>de dados </a:t>
            </a:r>
            <a:r>
              <a:rPr lang="pt-BR" b="1" dirty="0" smtClean="0"/>
              <a:t>primitivos</a:t>
            </a:r>
          </a:p>
          <a:p>
            <a:pPr>
              <a:lnSpc>
                <a:spcPct val="170000"/>
              </a:lnSpc>
            </a:pPr>
            <a:r>
              <a:rPr lang="pt-BR" dirty="0"/>
              <a:t>A linguagem de programação Java é estaticamente </a:t>
            </a:r>
            <a:r>
              <a:rPr lang="pt-BR" dirty="0" err="1"/>
              <a:t>tipada</a:t>
            </a:r>
            <a:r>
              <a:rPr lang="pt-BR" dirty="0"/>
              <a:t>, o que significa que todas as variáveis ​​devem primeiro ser declaradas antes de poderem ser usadas. Isso envolve informar o tipo e o nome da variável, como você já viu:</a:t>
            </a:r>
          </a:p>
          <a:p>
            <a:pPr>
              <a:lnSpc>
                <a:spcPct val="170000"/>
              </a:lnSpc>
            </a:pPr>
            <a:r>
              <a:rPr lang="pt-BR" dirty="0" err="1"/>
              <a:t>int</a:t>
            </a:r>
            <a:r>
              <a:rPr lang="pt-BR" dirty="0"/>
              <a:t> engrenagem = 1;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pt-BR" dirty="0"/>
              <a:t>Fazer isso informa ao seu programa que existe um campo chamado "engrenagem", contém dados numéricos e tem um valor inicial de "1". O tipo de dado de uma variável determina os valores que ela pode conter, mais as operações que podem ser realizadas nela. Além disso </a:t>
            </a:r>
            <a:r>
              <a:rPr lang="pt-BR" dirty="0" err="1" smtClean="0"/>
              <a:t>int</a:t>
            </a:r>
            <a:r>
              <a:rPr lang="pt-BR" dirty="0"/>
              <a:t>, a linguagem de programação Java suporta sete outros </a:t>
            </a:r>
            <a:r>
              <a:rPr lang="pt-BR" i="1" dirty="0"/>
              <a:t>tipos de dados primitivos</a:t>
            </a:r>
            <a:r>
              <a:rPr lang="pt-BR" dirty="0"/>
              <a:t> . Um tipo primitivo é predefinido pela linguagem e é nomeado por uma palavra-chave reservada. Os valores primitivos não compartilham o estado com outros valores primitivos. Os oito tipos de dados primitivos suportados pela linguagem de programação Java são</a:t>
            </a:r>
            <a:r>
              <a:rPr lang="pt-BR" dirty="0" smtClean="0"/>
              <a:t>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pt-BR" b="1" dirty="0"/>
              <a:t>byte</a:t>
            </a:r>
            <a:r>
              <a:rPr lang="pt-BR" dirty="0"/>
              <a:t> : O </a:t>
            </a:r>
            <a:r>
              <a:rPr lang="pt-BR" dirty="0" smtClean="0"/>
              <a:t>byte tipo </a:t>
            </a:r>
            <a:r>
              <a:rPr lang="pt-BR" dirty="0"/>
              <a:t>de dados é um inteiro de complemento de dois de 8 bits com sinal. Tem um valor mínimo de -128 e um valor máximo de 127 (inclusive). O </a:t>
            </a:r>
            <a:r>
              <a:rPr lang="pt-BR" dirty="0" smtClean="0"/>
              <a:t>byte tipo de </a:t>
            </a:r>
            <a:r>
              <a:rPr lang="pt-BR" dirty="0"/>
              <a:t>dados pode ser útil para economizar memória em </a:t>
            </a:r>
            <a:r>
              <a:rPr lang="pt-BR" dirty="0" err="1" smtClean="0"/>
              <a:t>arrays</a:t>
            </a:r>
            <a:r>
              <a:rPr lang="pt-BR" dirty="0" smtClean="0"/>
              <a:t> grandes </a:t>
            </a:r>
            <a:r>
              <a:rPr lang="pt-BR" dirty="0"/>
              <a:t>, onde a economia de memória realmente importa. Eles também podem ser usados ​​no lugar de </a:t>
            </a:r>
            <a:r>
              <a:rPr lang="pt-BR" dirty="0" err="1" smtClean="0"/>
              <a:t>int</a:t>
            </a:r>
            <a:r>
              <a:rPr lang="pt-BR" dirty="0" smtClean="0"/>
              <a:t> onde </a:t>
            </a:r>
            <a:r>
              <a:rPr lang="pt-BR" dirty="0"/>
              <a:t>seus limites ajudam a esclarecer seu código; o fato de o alcance de uma variável ser limitado pode servir como uma forma de documentação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Java-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  </a:t>
            </a:r>
            <a:r>
              <a:rPr lang="pt-BR" dirty="0"/>
              <a:t>As principais características da linguagem de programação Java incluem uma linguagem </a:t>
            </a:r>
            <a:r>
              <a:rPr lang="pt-BR" i="1" dirty="0"/>
              <a:t>simples</a:t>
            </a:r>
            <a:r>
              <a:rPr lang="pt-BR" dirty="0"/>
              <a:t> que pode ser programada sem treinamento extensivo do programador enquanto está em sintonia com as práticas atuais de software. Os conceitos fundamentais da tecnologia Java são compreendidos rapidamente; programadores podem ser produtivos desde o início.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pt-BR" b="1" dirty="0"/>
              <a:t>short</a:t>
            </a:r>
            <a:r>
              <a:rPr lang="pt-BR" dirty="0"/>
              <a:t> : O </a:t>
            </a:r>
            <a:r>
              <a:rPr lang="pt-BR" dirty="0" smtClean="0"/>
              <a:t>short tipo </a:t>
            </a:r>
            <a:r>
              <a:rPr lang="pt-BR" dirty="0"/>
              <a:t>de dados é um inteiro de complemento de dois de 16 bits com sinal. Tem um valor mínimo de -32.768 e um valor máximo de 32.767 (inclusive). Assim como com byte, as mesmas diretrizes se aplicam: você pode usar a </a:t>
            </a:r>
            <a:r>
              <a:rPr lang="pt-BR" dirty="0" smtClean="0"/>
              <a:t>short para </a:t>
            </a:r>
            <a:r>
              <a:rPr lang="pt-BR" dirty="0"/>
              <a:t>economizar memória em </a:t>
            </a:r>
            <a:r>
              <a:rPr lang="pt-BR" dirty="0" err="1"/>
              <a:t>arrays</a:t>
            </a:r>
            <a:r>
              <a:rPr lang="pt-BR" dirty="0"/>
              <a:t> grandes, em situações em que a economia de memória realmente importa.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pt-BR" b="1" dirty="0" err="1"/>
              <a:t>int</a:t>
            </a:r>
            <a:r>
              <a:rPr lang="pt-BR" dirty="0"/>
              <a:t> : Por padrão, o </a:t>
            </a:r>
            <a:r>
              <a:rPr lang="pt-BR" dirty="0" err="1" smtClean="0"/>
              <a:t>int</a:t>
            </a:r>
            <a:r>
              <a:rPr lang="pt-BR" dirty="0" smtClean="0"/>
              <a:t> tipo </a:t>
            </a:r>
            <a:r>
              <a:rPr lang="pt-BR" dirty="0"/>
              <a:t>de dados é um inteiro de complemento de dois com sinal de 32 bits, que tem um valor mínimo de -2 </a:t>
            </a:r>
            <a:r>
              <a:rPr lang="pt-BR" baseline="30000" dirty="0"/>
              <a:t>31</a:t>
            </a:r>
            <a:r>
              <a:rPr lang="pt-BR" dirty="0"/>
              <a:t> e um valor máximo de 2 </a:t>
            </a:r>
            <a:r>
              <a:rPr lang="pt-BR" baseline="30000" dirty="0"/>
              <a:t>31</a:t>
            </a:r>
            <a:r>
              <a:rPr lang="pt-BR" dirty="0"/>
              <a:t> -1. No Java SE 8 e posterior, você pode usar o </a:t>
            </a:r>
            <a:r>
              <a:rPr lang="pt-BR" dirty="0" err="1" smtClean="0"/>
              <a:t>int</a:t>
            </a:r>
            <a:r>
              <a:rPr lang="pt-BR" dirty="0" smtClean="0"/>
              <a:t> tipo </a:t>
            </a:r>
            <a:r>
              <a:rPr lang="pt-BR" dirty="0"/>
              <a:t>de dados para representar um inteiro sem sinal de 32 bits, que tem um valor mínimo de 0 e um valor máximo de 2 </a:t>
            </a:r>
            <a:r>
              <a:rPr lang="pt-BR" baseline="30000" dirty="0"/>
              <a:t>32</a:t>
            </a:r>
            <a:r>
              <a:rPr lang="pt-BR" dirty="0"/>
              <a:t> -1. Use a classe </a:t>
            </a:r>
            <a:r>
              <a:rPr lang="pt-BR" dirty="0" err="1"/>
              <a:t>Integer</a:t>
            </a:r>
            <a:r>
              <a:rPr lang="pt-BR" dirty="0"/>
              <a:t> para usar </a:t>
            </a:r>
            <a:r>
              <a:rPr lang="pt-BR" dirty="0" err="1" smtClean="0"/>
              <a:t>int</a:t>
            </a:r>
            <a:r>
              <a:rPr lang="pt-BR" dirty="0" smtClean="0"/>
              <a:t> o </a:t>
            </a:r>
            <a:r>
              <a:rPr lang="pt-BR" dirty="0"/>
              <a:t>tipo de dados como um inteiro sem sinal. Consulte a seção As Classes de Números para obter mais informações. Métodos estáticos como </a:t>
            </a:r>
            <a:r>
              <a:rPr lang="pt-BR" dirty="0" smtClean="0"/>
              <a:t>compare </a:t>
            </a:r>
            <a:r>
              <a:rPr lang="pt-BR" dirty="0" err="1" smtClean="0"/>
              <a:t>Unsigned</a:t>
            </a:r>
            <a:r>
              <a:rPr lang="pt-BR" dirty="0"/>
              <a:t>, </a:t>
            </a:r>
            <a:r>
              <a:rPr lang="pt-BR" dirty="0" smtClean="0"/>
              <a:t>divide </a:t>
            </a:r>
            <a:r>
              <a:rPr lang="pt-BR" dirty="0" err="1" smtClean="0"/>
              <a:t>Unsignedetc</a:t>
            </a:r>
            <a:r>
              <a:rPr lang="pt-BR" dirty="0" smtClean="0"/>
              <a:t> </a:t>
            </a:r>
            <a:r>
              <a:rPr lang="pt-BR" dirty="0"/>
              <a:t>foram adicionados </a:t>
            </a:r>
            <a:r>
              <a:rPr lang="pt-BR" dirty="0" smtClean="0"/>
              <a:t>à </a:t>
            </a:r>
            <a:r>
              <a:rPr lang="pt-BR" dirty="0" err="1" smtClean="0"/>
              <a:t>Integer</a:t>
            </a:r>
            <a:r>
              <a:rPr lang="pt-BR" dirty="0" smtClean="0"/>
              <a:t> classe </a:t>
            </a:r>
            <a:r>
              <a:rPr lang="pt-BR" dirty="0"/>
              <a:t>para suportar as operações aritméticas para inteiros sem sinal.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pt-BR" b="1" dirty="0" err="1"/>
              <a:t>long</a:t>
            </a:r>
            <a:r>
              <a:rPr lang="pt-BR" dirty="0"/>
              <a:t> : O </a:t>
            </a:r>
            <a:r>
              <a:rPr lang="pt-BR" dirty="0" err="1" smtClean="0"/>
              <a:t>long</a:t>
            </a:r>
            <a:r>
              <a:rPr lang="pt-BR" dirty="0" smtClean="0"/>
              <a:t> tipo </a:t>
            </a:r>
            <a:r>
              <a:rPr lang="pt-BR" dirty="0"/>
              <a:t>de dados é um inteiro de complemento de dois de 64 bits. O longo assinado tem um valor mínimo de -2 </a:t>
            </a:r>
            <a:r>
              <a:rPr lang="pt-BR" baseline="30000" dirty="0"/>
              <a:t>63</a:t>
            </a:r>
            <a:r>
              <a:rPr lang="pt-BR" dirty="0"/>
              <a:t> e um valor máximo de 2 </a:t>
            </a:r>
            <a:r>
              <a:rPr lang="pt-BR" baseline="30000" dirty="0"/>
              <a:t>63</a:t>
            </a:r>
            <a:r>
              <a:rPr lang="pt-BR" dirty="0"/>
              <a:t> -1. No Java SE 8 e posterior, você pode usar o </a:t>
            </a:r>
            <a:r>
              <a:rPr lang="pt-BR" dirty="0" err="1" smtClean="0"/>
              <a:t>long</a:t>
            </a:r>
            <a:r>
              <a:rPr lang="pt-BR" dirty="0" smtClean="0"/>
              <a:t> tipo </a:t>
            </a:r>
            <a:r>
              <a:rPr lang="pt-BR" dirty="0"/>
              <a:t>de dados para representar um comprimento de 64 bits sem sinal, que tem um valor mínimo de 0 e um valor máximo de 2 </a:t>
            </a:r>
            <a:r>
              <a:rPr lang="pt-BR" baseline="30000" dirty="0"/>
              <a:t>64</a:t>
            </a:r>
            <a:r>
              <a:rPr lang="pt-BR" dirty="0"/>
              <a:t> -1. Use esse tipo de dados quando precisar de um intervalo de valores mais amplo do que os fornecidos por int. A </a:t>
            </a:r>
            <a:r>
              <a:rPr lang="pt-BR" dirty="0" err="1" smtClean="0"/>
              <a:t>Long</a:t>
            </a:r>
            <a:r>
              <a:rPr lang="pt-BR" dirty="0" smtClean="0"/>
              <a:t> classe </a:t>
            </a:r>
            <a:r>
              <a:rPr lang="pt-BR" dirty="0"/>
              <a:t>também contém métodos como </a:t>
            </a:r>
            <a:r>
              <a:rPr lang="pt-BR" dirty="0" smtClean="0"/>
              <a:t>compare </a:t>
            </a:r>
            <a:r>
              <a:rPr lang="pt-BR" dirty="0" err="1" smtClean="0"/>
              <a:t>Unsigned</a:t>
            </a:r>
            <a:r>
              <a:rPr lang="pt-BR" dirty="0"/>
              <a:t>, </a:t>
            </a:r>
            <a:r>
              <a:rPr lang="pt-BR" dirty="0" smtClean="0"/>
              <a:t>divide </a:t>
            </a:r>
            <a:r>
              <a:rPr lang="pt-BR" dirty="0" err="1" smtClean="0"/>
              <a:t>Unsignedetc</a:t>
            </a:r>
            <a:r>
              <a:rPr lang="pt-BR" dirty="0" smtClean="0"/>
              <a:t> </a:t>
            </a:r>
            <a:r>
              <a:rPr lang="pt-BR" dirty="0"/>
              <a:t>para dar suporte a operações aritméticas para </a:t>
            </a:r>
            <a:r>
              <a:rPr lang="pt-BR" dirty="0" err="1"/>
              <a:t>unsigned</a:t>
            </a:r>
            <a:r>
              <a:rPr lang="pt-BR" dirty="0"/>
              <a:t> long.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pt-BR" b="1" dirty="0" err="1"/>
              <a:t>float</a:t>
            </a:r>
            <a:r>
              <a:rPr lang="pt-BR" dirty="0"/>
              <a:t> : O </a:t>
            </a:r>
            <a:r>
              <a:rPr lang="pt-BR" dirty="0" err="1" smtClean="0"/>
              <a:t>float</a:t>
            </a:r>
            <a:r>
              <a:rPr lang="pt-BR" dirty="0" err="1"/>
              <a:t>tipo</a:t>
            </a:r>
            <a:r>
              <a:rPr lang="pt-BR" dirty="0"/>
              <a:t> de dados é um ponto flutuante IEEE 754 de 32 bits de precisão simples. Seu intervalo de valores está além do escopo desta discussão, mas é especificado na seção Tipos, formatos e valores de ponto flutuante da Especificação de linguagem Java. Assim como nas recomendações para </a:t>
            </a:r>
            <a:r>
              <a:rPr lang="pt-BR" dirty="0" err="1" smtClean="0"/>
              <a:t>byte</a:t>
            </a:r>
            <a:r>
              <a:rPr lang="pt-BR" dirty="0" err="1"/>
              <a:t>e</a:t>
            </a:r>
            <a:r>
              <a:rPr lang="pt-BR" dirty="0"/>
              <a:t> </a:t>
            </a:r>
            <a:r>
              <a:rPr lang="pt-BR" dirty="0" smtClean="0"/>
              <a:t>short</a:t>
            </a:r>
            <a:r>
              <a:rPr lang="pt-BR" dirty="0"/>
              <a:t>, use a </a:t>
            </a:r>
            <a:r>
              <a:rPr lang="pt-BR" dirty="0" err="1" smtClean="0"/>
              <a:t>float</a:t>
            </a:r>
            <a:r>
              <a:rPr lang="pt-BR" dirty="0"/>
              <a:t>(em vez de </a:t>
            </a:r>
            <a:r>
              <a:rPr lang="pt-BR" dirty="0" err="1" smtClean="0"/>
              <a:t>double</a:t>
            </a:r>
            <a:r>
              <a:rPr lang="pt-BR" dirty="0"/>
              <a:t>) se precisar economizar memória em grandes matrizes de números de ponto flutuante. Esse tipo de dados nunca deve ser usado para valores precisos, como moeda. Para isso, você precisará usar a classe </a:t>
            </a:r>
            <a:r>
              <a:rPr lang="pt-BR" dirty="0" err="1"/>
              <a:t>java</a:t>
            </a:r>
            <a:r>
              <a:rPr lang="pt-BR" dirty="0"/>
              <a:t>.</a:t>
            </a:r>
            <a:r>
              <a:rPr lang="pt-BR" dirty="0" err="1"/>
              <a:t>math</a:t>
            </a:r>
            <a:r>
              <a:rPr lang="pt-BR" dirty="0"/>
              <a:t>.</a:t>
            </a:r>
            <a:r>
              <a:rPr lang="pt-BR" dirty="0" err="1"/>
              <a:t>BigDecimal</a:t>
            </a:r>
            <a:r>
              <a:rPr lang="pt-BR" dirty="0"/>
              <a:t> . </a:t>
            </a:r>
            <a:r>
              <a:rPr lang="pt-BR" dirty="0" smtClean="0"/>
              <a:t> Capas </a:t>
            </a:r>
            <a:r>
              <a:rPr lang="pt-BR" dirty="0"/>
              <a:t>de </a:t>
            </a:r>
            <a:r>
              <a:rPr lang="pt-BR" dirty="0" err="1"/>
              <a:t>Numbers</a:t>
            </a:r>
            <a:r>
              <a:rPr lang="pt-BR" dirty="0"/>
              <a:t> e </a:t>
            </a:r>
            <a:r>
              <a:rPr lang="pt-BR" dirty="0" smtClean="0"/>
              <a:t>Strings  Big Decimal</a:t>
            </a:r>
            <a:r>
              <a:rPr lang="pt-BR" dirty="0"/>
              <a:t> e outras classes úteis fornecidas pela plataforma Java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pt-BR" b="1" dirty="0" err="1"/>
              <a:t>double</a:t>
            </a:r>
            <a:r>
              <a:rPr lang="pt-BR" dirty="0"/>
              <a:t> : O </a:t>
            </a:r>
            <a:r>
              <a:rPr lang="pt-BR" dirty="0" err="1" smtClean="0"/>
              <a:t>double</a:t>
            </a:r>
            <a:r>
              <a:rPr lang="pt-BR" dirty="0" smtClean="0"/>
              <a:t> tipo </a:t>
            </a:r>
            <a:r>
              <a:rPr lang="pt-BR" dirty="0"/>
              <a:t>de dados é um ponto flutuante IEEE 754 de precisão dupla de 64 bits. Seu intervalo de valores está além do escopo desta discussão, mas é especificado na seção Tipos, formatos e valores de ponto flutuante da Especificação de linguagem Java. Para valores decimais, esse tipo de dados geralmente é a opção padrão. Conforme mencionado acima, esse tipo de dados nunca deve ser usado para valores precisos, como moeda.</a:t>
            </a:r>
          </a:p>
          <a:p>
            <a:pPr>
              <a:lnSpc>
                <a:spcPct val="170000"/>
              </a:lnSpc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pt-BR" b="1" dirty="0" err="1"/>
              <a:t>boolean</a:t>
            </a:r>
            <a:r>
              <a:rPr lang="pt-BR" dirty="0"/>
              <a:t> : O </a:t>
            </a:r>
            <a:r>
              <a:rPr lang="pt-BR" dirty="0" err="1" smtClean="0"/>
              <a:t>boolean</a:t>
            </a:r>
            <a:r>
              <a:rPr lang="pt-BR" dirty="0" smtClean="0"/>
              <a:t> tipo </a:t>
            </a:r>
            <a:r>
              <a:rPr lang="pt-BR" dirty="0"/>
              <a:t>de dados tem apenas dois valores possíveis: </a:t>
            </a:r>
            <a:r>
              <a:rPr lang="pt-BR" dirty="0" err="1" smtClean="0"/>
              <a:t>true</a:t>
            </a:r>
            <a:r>
              <a:rPr lang="pt-BR" dirty="0" err="1"/>
              <a:t>e</a:t>
            </a:r>
            <a:r>
              <a:rPr lang="pt-BR" dirty="0"/>
              <a:t> </a:t>
            </a:r>
            <a:r>
              <a:rPr lang="pt-BR" dirty="0" err="1" smtClean="0"/>
              <a:t>false</a:t>
            </a:r>
            <a:r>
              <a:rPr lang="pt-BR" dirty="0"/>
              <a:t>. Use esse tipo de dados para sinalizadores simples que rastreiam condições verdadeiras/falsas. Esse tipo de dados representa um bit de informação, mas seu "tamanho" não é algo definido com precisão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b="1" dirty="0" err="1"/>
              <a:t>char</a:t>
            </a:r>
            <a:r>
              <a:rPr lang="pt-BR" dirty="0"/>
              <a:t> : O </a:t>
            </a:r>
            <a:r>
              <a:rPr lang="pt-BR" dirty="0" err="1" smtClean="0"/>
              <a:t>char</a:t>
            </a:r>
            <a:r>
              <a:rPr lang="pt-BR" dirty="0" err="1"/>
              <a:t>tipo</a:t>
            </a:r>
            <a:r>
              <a:rPr lang="pt-BR" dirty="0"/>
              <a:t> de dados é um único caractere Unicode de 16 bits. Tem um valor mínimo de </a:t>
            </a:r>
            <a:r>
              <a:rPr lang="pt-BR" dirty="0" smtClean="0"/>
              <a:t>'\u0000'</a:t>
            </a:r>
            <a:r>
              <a:rPr lang="pt-BR" dirty="0"/>
              <a:t>(ou 0) e um valor máximo de </a:t>
            </a:r>
            <a:r>
              <a:rPr lang="pt-BR" dirty="0" smtClean="0"/>
              <a:t>'\</a:t>
            </a:r>
            <a:r>
              <a:rPr lang="pt-BR" dirty="0" err="1" smtClean="0"/>
              <a:t>uffff</a:t>
            </a:r>
            <a:r>
              <a:rPr lang="pt-BR" dirty="0" smtClean="0"/>
              <a:t>'</a:t>
            </a:r>
            <a:r>
              <a:rPr lang="pt-BR" dirty="0"/>
              <a:t>(ou 65.535 inclusive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/>
              <a:t>Além dos oito tipos de dados primitivos listados acima, a linguagem de programação Java também fornece suporte especial para cadeias de caracteres por meio da classe </a:t>
            </a:r>
            <a:r>
              <a:rPr lang="pt-BR" dirty="0" err="1">
                <a:hlinkClick r:id="rId2"/>
              </a:rPr>
              <a:t>java</a:t>
            </a:r>
            <a:r>
              <a:rPr lang="pt-BR" dirty="0">
                <a:hlinkClick r:id="rId2"/>
              </a:rPr>
              <a:t>.</a:t>
            </a:r>
            <a:r>
              <a:rPr lang="pt-BR" dirty="0" err="1">
                <a:hlinkClick r:id="rId2"/>
              </a:rPr>
              <a:t>lang</a:t>
            </a:r>
            <a:r>
              <a:rPr lang="pt-BR" dirty="0">
                <a:hlinkClick r:id="rId2"/>
              </a:rPr>
              <a:t>.String</a:t>
            </a:r>
            <a:r>
              <a:rPr lang="pt-BR" dirty="0"/>
              <a:t> . Colocar sua cadeia de caracteres entre aspas duplas criará automaticamente um novo </a:t>
            </a:r>
            <a:r>
              <a:rPr lang="pt-BR" dirty="0" smtClean="0"/>
              <a:t>String objeto</a:t>
            </a:r>
            <a:r>
              <a:rPr lang="pt-BR" dirty="0"/>
              <a:t>; por exemplo, String s = "</a:t>
            </a:r>
            <a:r>
              <a:rPr lang="pt-BR" dirty="0" err="1"/>
              <a:t>this</a:t>
            </a:r>
            <a:r>
              <a:rPr lang="pt-BR" dirty="0"/>
              <a:t> is a string";. </a:t>
            </a:r>
            <a:r>
              <a:rPr lang="pt-BR" dirty="0" smtClean="0"/>
              <a:t>String os </a:t>
            </a:r>
            <a:r>
              <a:rPr lang="pt-BR" dirty="0"/>
              <a:t>objetos são </a:t>
            </a:r>
            <a:r>
              <a:rPr lang="pt-BR" i="1" dirty="0"/>
              <a:t>imutáveis</a:t>
            </a:r>
            <a:r>
              <a:rPr lang="pt-BR" dirty="0"/>
              <a:t> , o que significa que, uma vez criados, seus valores não podem ser alterados. A </a:t>
            </a:r>
            <a:r>
              <a:rPr lang="pt-BR" dirty="0" smtClean="0"/>
              <a:t>String classe </a:t>
            </a:r>
            <a:r>
              <a:rPr lang="pt-BR" dirty="0"/>
              <a:t>não é tecnicamente um tipo de dado primitivo, mas considerando o suporte especial dado a ela pela linguagem, você provavelmente tenderá a pensar nela como tal. Você aprenderá mais sobre a </a:t>
            </a:r>
            <a:r>
              <a:rPr lang="pt-BR" dirty="0" err="1"/>
              <a:t>Stringclasse</a:t>
            </a:r>
            <a:r>
              <a:rPr lang="pt-BR" dirty="0"/>
              <a:t> em </a:t>
            </a:r>
            <a:r>
              <a:rPr lang="pt-BR" dirty="0" err="1">
                <a:hlinkClick r:id="rId3"/>
              </a:rPr>
              <a:t>Simple</a:t>
            </a:r>
            <a:r>
              <a:rPr lang="pt-BR" dirty="0">
                <a:hlinkClick r:id="rId3"/>
              </a:rPr>
              <a:t> Data </a:t>
            </a:r>
            <a:r>
              <a:rPr lang="pt-BR" dirty="0" err="1" smtClean="0">
                <a:hlinkClick r:id="rId3"/>
              </a:rPr>
              <a:t>Objects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pt-BR" b="1" dirty="0" smtClean="0"/>
              <a:t>		Expressões</a:t>
            </a:r>
            <a:r>
              <a:rPr lang="pt-BR" b="1" dirty="0"/>
              <a:t>, Declarações e Blocos</a:t>
            </a:r>
          </a:p>
          <a:p>
            <a:pPr>
              <a:lnSpc>
                <a:spcPct val="160000"/>
              </a:lnSpc>
            </a:pPr>
            <a:r>
              <a:rPr lang="pt-BR" dirty="0"/>
              <a:t>Agora que você entende variáveis ​​e operadores, é hora de aprender sobre </a:t>
            </a:r>
            <a:r>
              <a:rPr lang="pt-BR" i="1" dirty="0"/>
              <a:t>expressões</a:t>
            </a:r>
            <a:r>
              <a:rPr lang="pt-BR" dirty="0"/>
              <a:t> , </a:t>
            </a:r>
            <a:r>
              <a:rPr lang="pt-BR" i="1" dirty="0"/>
              <a:t>instruções</a:t>
            </a:r>
            <a:r>
              <a:rPr lang="pt-BR" dirty="0"/>
              <a:t> e </a:t>
            </a:r>
            <a:r>
              <a:rPr lang="pt-BR" i="1" dirty="0"/>
              <a:t>blocos</a:t>
            </a:r>
            <a:r>
              <a:rPr lang="pt-BR" dirty="0"/>
              <a:t> . Os operadores podem ser usados ​​na construção de expressões, que computam valores; as expressões são os componentes principais das declarações; instruções podem ser agrupadas em blocos.</a:t>
            </a:r>
          </a:p>
          <a:p>
            <a:pPr>
              <a:lnSpc>
                <a:spcPct val="170000"/>
              </a:lnSpc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/>
              <a:t>		</a:t>
            </a:r>
            <a:r>
              <a:rPr lang="pt-BR" b="1" dirty="0"/>
              <a:t> Expressões</a:t>
            </a:r>
          </a:p>
          <a:p>
            <a:pPr>
              <a:lnSpc>
                <a:spcPct val="170000"/>
              </a:lnSpc>
            </a:pPr>
            <a:r>
              <a:rPr lang="pt-BR" dirty="0"/>
              <a:t>Uma </a:t>
            </a:r>
            <a:r>
              <a:rPr lang="pt-BR" i="1" dirty="0"/>
              <a:t>expressão</a:t>
            </a:r>
            <a:r>
              <a:rPr lang="pt-BR" dirty="0"/>
              <a:t> é uma construção composta de variáveis, operadores e invocações de métodos, que são construídos de acordo com a sintaxe da linguagem, que é avaliada como um único valor. Você já viu exemplos de expressões, ilustrados em negrito abaixo: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Java- POO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pt-BR" dirty="0" smtClean="0"/>
              <a:t>   </a:t>
            </a:r>
            <a:r>
              <a:rPr lang="pt-BR" dirty="0"/>
              <a:t>A linguagem de programação Java é projetada para ser </a:t>
            </a:r>
            <a:r>
              <a:rPr lang="pt-BR" i="1" dirty="0"/>
              <a:t>orientada</a:t>
            </a:r>
            <a:r>
              <a:rPr lang="pt-BR" dirty="0"/>
              <a:t> a objetos desde o início. A tecnologia de objetos finalmente encontrou seu caminho no </a:t>
            </a:r>
            <a:r>
              <a:rPr lang="pt-BR" dirty="0" err="1"/>
              <a:t>mainstream</a:t>
            </a:r>
            <a:r>
              <a:rPr lang="pt-BR" dirty="0"/>
              <a:t> da programação após um período de gestação de trinta anos. As necessidades de sistemas distribuídos cliente-servidor coincidem com os paradigmas encapsulados de passagem de mensagens do software baseado em objetos. Para funcionar em ambientes cada vez mais complexos e baseados em rede, os sistemas de programação devem adotar conceitos orientados a objetos. A tecnologia Java fornece uma plataforma de desenvolvimento baseada em objetos limpa e eficiente.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		</a:t>
            </a:r>
            <a:r>
              <a:rPr lang="pt-BR" b="1" dirty="0"/>
              <a:t> Expressões</a:t>
            </a:r>
          </a:p>
          <a:p>
            <a:pPr>
              <a:lnSpc>
                <a:spcPct val="170000"/>
              </a:lnSpc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 err="1" smtClean="0"/>
              <a:t>cadence</a:t>
            </a:r>
            <a:r>
              <a:rPr lang="pt-BR" b="1" dirty="0" smtClean="0"/>
              <a:t> = 0</a:t>
            </a:r>
            <a:r>
              <a:rPr lang="pt-BR" dirty="0" smtClean="0"/>
              <a:t>; </a:t>
            </a:r>
            <a:r>
              <a:rPr lang="pt-BR" b="1" dirty="0" err="1" smtClean="0"/>
              <a:t>anArray</a:t>
            </a:r>
            <a:r>
              <a:rPr lang="pt-BR" b="1" dirty="0" smtClean="0"/>
              <a:t>[0] = 100</a:t>
            </a:r>
            <a:r>
              <a:rPr lang="pt-BR" dirty="0" smtClean="0"/>
              <a:t>; 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b="1" dirty="0" smtClean="0"/>
              <a:t>"</a:t>
            </a:r>
            <a:r>
              <a:rPr lang="pt-BR" b="1" dirty="0" err="1" smtClean="0"/>
              <a:t>Element</a:t>
            </a:r>
            <a:r>
              <a:rPr lang="pt-BR" b="1" dirty="0" smtClean="0"/>
              <a:t> 1 </a:t>
            </a:r>
            <a:r>
              <a:rPr lang="pt-BR" b="1" dirty="0" err="1" smtClean="0"/>
              <a:t>at</a:t>
            </a:r>
            <a:r>
              <a:rPr lang="pt-BR" b="1" dirty="0" smtClean="0"/>
              <a:t> </a:t>
            </a:r>
            <a:r>
              <a:rPr lang="pt-BR" b="1" dirty="0" err="1" smtClean="0"/>
              <a:t>index</a:t>
            </a:r>
            <a:r>
              <a:rPr lang="pt-BR" b="1" dirty="0" smtClean="0"/>
              <a:t> 0: " + </a:t>
            </a:r>
            <a:r>
              <a:rPr lang="pt-BR" b="1" dirty="0" err="1" smtClean="0"/>
              <a:t>anArray</a:t>
            </a:r>
            <a:r>
              <a:rPr lang="pt-BR" b="1" dirty="0" smtClean="0"/>
              <a:t>[0]</a:t>
            </a:r>
            <a:r>
              <a:rPr lang="pt-BR" dirty="0" smtClean="0"/>
              <a:t>);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 err="1" smtClean="0"/>
              <a:t>result</a:t>
            </a:r>
            <a:r>
              <a:rPr lang="pt-BR" b="1" dirty="0" smtClean="0"/>
              <a:t> = 1 + 2</a:t>
            </a:r>
            <a:r>
              <a:rPr lang="pt-BR" dirty="0" smtClean="0"/>
              <a:t>; // </a:t>
            </a:r>
            <a:r>
              <a:rPr lang="pt-BR" dirty="0" err="1" smtClean="0"/>
              <a:t>result</a:t>
            </a:r>
            <a:r>
              <a:rPr lang="pt-BR" dirty="0" smtClean="0"/>
              <a:t> is </a:t>
            </a:r>
            <a:r>
              <a:rPr lang="pt-BR" dirty="0" err="1" smtClean="0"/>
              <a:t>now</a:t>
            </a:r>
            <a:r>
              <a:rPr lang="pt-BR" dirty="0" smtClean="0"/>
              <a:t> 3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b="1" dirty="0" smtClean="0"/>
              <a:t>value1 == value2</a:t>
            </a:r>
            <a:r>
              <a:rPr lang="pt-BR" dirty="0" smtClean="0"/>
              <a:t>) 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b="1" dirty="0" smtClean="0"/>
              <a:t>"value1 == value2"</a:t>
            </a:r>
            <a:r>
              <a:rPr lang="pt-BR" dirty="0" smtClean="0"/>
              <a:t>); 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b="1" dirty="0"/>
              <a:t>Declarações de fluxo de controle</a:t>
            </a:r>
          </a:p>
          <a:p>
            <a:pPr>
              <a:lnSpc>
                <a:spcPct val="170000"/>
              </a:lnSpc>
              <a:buNone/>
            </a:pPr>
            <a:r>
              <a:rPr lang="pt-BR" sz="3600" dirty="0"/>
              <a:t>As instruções dentro de seus arquivos de origem geralmente são executadas de cima para baixo, na ordem em que aparecem. </a:t>
            </a:r>
            <a:r>
              <a:rPr lang="pt-BR" sz="3600" i="1" dirty="0"/>
              <a:t>As instruções de fluxo de controle</a:t>
            </a:r>
            <a:r>
              <a:rPr lang="pt-BR" sz="3600" dirty="0"/>
              <a:t> , no entanto, quebram o fluxo de execução empregando tomada de decisão, </a:t>
            </a:r>
            <a:r>
              <a:rPr lang="pt-BR" sz="3600" dirty="0" err="1"/>
              <a:t>looping</a:t>
            </a:r>
            <a:r>
              <a:rPr lang="pt-BR" sz="3600" dirty="0"/>
              <a:t> e ramificação, permitindo que seu programa execute </a:t>
            </a:r>
            <a:r>
              <a:rPr lang="pt-BR" sz="3600" i="1" dirty="0"/>
              <a:t>condicionalmente</a:t>
            </a:r>
            <a:r>
              <a:rPr lang="pt-BR" sz="3600" dirty="0"/>
              <a:t> blocos de código específicos. Esta seção descreve as instruções de tomada de decisão ( </a:t>
            </a:r>
            <a:r>
              <a:rPr lang="pt-BR" sz="3600" dirty="0" err="1" smtClean="0"/>
              <a:t>if-then</a:t>
            </a:r>
            <a:r>
              <a:rPr lang="pt-BR" sz="3600" dirty="0"/>
              <a:t>, </a:t>
            </a:r>
            <a:r>
              <a:rPr lang="pt-BR" sz="3600" dirty="0" err="1" smtClean="0"/>
              <a:t>if-then-else</a:t>
            </a:r>
            <a:r>
              <a:rPr lang="pt-BR" sz="3600" dirty="0"/>
              <a:t>, </a:t>
            </a:r>
            <a:r>
              <a:rPr lang="pt-BR" sz="3600" dirty="0" smtClean="0"/>
              <a:t>switch</a:t>
            </a:r>
            <a:r>
              <a:rPr lang="pt-BR" sz="3600" dirty="0"/>
              <a:t>), as instruções de loop ( </a:t>
            </a:r>
            <a:r>
              <a:rPr lang="pt-BR" sz="3600" dirty="0" smtClean="0"/>
              <a:t>for</a:t>
            </a:r>
            <a:r>
              <a:rPr lang="pt-BR" sz="3600" dirty="0"/>
              <a:t>, </a:t>
            </a:r>
            <a:r>
              <a:rPr lang="pt-BR" sz="3600" dirty="0" err="1" smtClean="0"/>
              <a:t>while</a:t>
            </a:r>
            <a:r>
              <a:rPr lang="pt-BR" sz="3600" dirty="0"/>
              <a:t>, </a:t>
            </a:r>
            <a:r>
              <a:rPr lang="pt-BR" sz="3600" dirty="0" err="1" smtClean="0"/>
              <a:t>do-while</a:t>
            </a:r>
            <a:r>
              <a:rPr lang="pt-BR" sz="3600" dirty="0"/>
              <a:t>) e as instruções de ramificação ( </a:t>
            </a:r>
            <a:r>
              <a:rPr lang="pt-BR" sz="3600" dirty="0" err="1" smtClean="0"/>
              <a:t>break</a:t>
            </a:r>
            <a:r>
              <a:rPr lang="pt-BR" sz="3600" dirty="0"/>
              <a:t>, </a:t>
            </a:r>
            <a:r>
              <a:rPr lang="pt-BR" sz="3600" dirty="0" smtClean="0"/>
              <a:t>continue</a:t>
            </a:r>
            <a:r>
              <a:rPr lang="pt-BR" sz="3600" dirty="0"/>
              <a:t>, </a:t>
            </a:r>
            <a:r>
              <a:rPr lang="pt-BR" sz="3600" dirty="0" err="1" smtClean="0"/>
              <a:t>return</a:t>
            </a:r>
            <a:r>
              <a:rPr lang="pt-BR" sz="3600" dirty="0"/>
              <a:t>) suportadas pela linguagem de programação Java.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b="1" dirty="0"/>
              <a:t>Declarações de fluxo de controle</a:t>
            </a:r>
          </a:p>
          <a:p>
            <a:pPr>
              <a:lnSpc>
                <a:spcPct val="170000"/>
              </a:lnSpc>
              <a:buNone/>
            </a:pPr>
            <a:r>
              <a:rPr lang="pt-BR" sz="3600" dirty="0"/>
              <a:t>As instruções dentro de seus arquivos de origem geralmente são executadas de cima para baixo, na ordem em que aparecem. </a:t>
            </a:r>
            <a:r>
              <a:rPr lang="pt-BR" sz="3600" i="1" dirty="0"/>
              <a:t>As instruções de fluxo de controle</a:t>
            </a:r>
            <a:r>
              <a:rPr lang="pt-BR" sz="3600" dirty="0"/>
              <a:t> , no entanto, quebram o fluxo de execução empregando tomada de decisão, </a:t>
            </a:r>
            <a:r>
              <a:rPr lang="pt-BR" sz="3600" dirty="0" err="1"/>
              <a:t>looping</a:t>
            </a:r>
            <a:r>
              <a:rPr lang="pt-BR" sz="3600" dirty="0"/>
              <a:t> e ramificação, permitindo que seu programa execute </a:t>
            </a:r>
            <a:r>
              <a:rPr lang="pt-BR" sz="3600" i="1" dirty="0"/>
              <a:t>condicionalmente</a:t>
            </a:r>
            <a:r>
              <a:rPr lang="pt-BR" sz="3600" dirty="0"/>
              <a:t> blocos de código específicos. Esta seção descreve as instruções de tomada de decisão ( </a:t>
            </a:r>
            <a:r>
              <a:rPr lang="pt-BR" sz="3600" dirty="0" err="1" smtClean="0"/>
              <a:t>if-then</a:t>
            </a:r>
            <a:r>
              <a:rPr lang="pt-BR" sz="3600" dirty="0"/>
              <a:t>, </a:t>
            </a:r>
            <a:r>
              <a:rPr lang="pt-BR" sz="3600" dirty="0" err="1" smtClean="0"/>
              <a:t>if-then-else</a:t>
            </a:r>
            <a:r>
              <a:rPr lang="pt-BR" sz="3600" dirty="0"/>
              <a:t>, </a:t>
            </a:r>
            <a:r>
              <a:rPr lang="pt-BR" sz="3600" dirty="0" smtClean="0"/>
              <a:t>switch</a:t>
            </a:r>
            <a:r>
              <a:rPr lang="pt-BR" sz="3600" dirty="0"/>
              <a:t>), as instruções de loop ( </a:t>
            </a:r>
            <a:r>
              <a:rPr lang="pt-BR" sz="3600" dirty="0" smtClean="0"/>
              <a:t>for</a:t>
            </a:r>
            <a:r>
              <a:rPr lang="pt-BR" sz="3600" dirty="0"/>
              <a:t>, </a:t>
            </a:r>
            <a:r>
              <a:rPr lang="pt-BR" sz="3600" dirty="0" err="1" smtClean="0"/>
              <a:t>while</a:t>
            </a:r>
            <a:r>
              <a:rPr lang="pt-BR" sz="3600" dirty="0"/>
              <a:t>, </a:t>
            </a:r>
            <a:r>
              <a:rPr lang="pt-BR" sz="3600" dirty="0" err="1" smtClean="0"/>
              <a:t>do-while</a:t>
            </a:r>
            <a:r>
              <a:rPr lang="pt-BR" sz="3600" dirty="0"/>
              <a:t>) e as instruções de ramificação ( </a:t>
            </a:r>
            <a:r>
              <a:rPr lang="pt-BR" sz="3600" dirty="0" err="1" smtClean="0"/>
              <a:t>break</a:t>
            </a:r>
            <a:r>
              <a:rPr lang="pt-BR" sz="3600" dirty="0"/>
              <a:t>, </a:t>
            </a:r>
            <a:r>
              <a:rPr lang="pt-BR" sz="3600" dirty="0" smtClean="0"/>
              <a:t>continue</a:t>
            </a:r>
            <a:r>
              <a:rPr lang="pt-BR" sz="3600" dirty="0"/>
              <a:t>, </a:t>
            </a:r>
            <a:r>
              <a:rPr lang="pt-BR" sz="3600" dirty="0" err="1" smtClean="0"/>
              <a:t>return</a:t>
            </a:r>
            <a:r>
              <a:rPr lang="pt-BR" sz="3600" dirty="0"/>
              <a:t>) suportadas pela linguagem de programação Java.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Dados dois números inteiros faça: </a:t>
            </a:r>
          </a:p>
          <a:p>
            <a:pPr>
              <a:buNone/>
            </a:pPr>
            <a:r>
              <a:rPr lang="pt-BR" dirty="0" smtClean="0"/>
              <a:t>Soma, Divisão, Multiplicação e Subtração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package soma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soma {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{    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smtClean="0"/>
              <a:t>n1;  </a:t>
            </a:r>
            <a:r>
              <a:rPr lang="pt-BR" dirty="0" err="1" smtClean="0"/>
              <a:t>int</a:t>
            </a:r>
            <a:r>
              <a:rPr lang="pt-BR" dirty="0" smtClean="0"/>
              <a:t> n2;  </a:t>
            </a:r>
            <a:r>
              <a:rPr lang="pt-BR" dirty="0" err="1" smtClean="0"/>
              <a:t>int</a:t>
            </a:r>
            <a:r>
              <a:rPr lang="pt-BR" dirty="0" smtClean="0"/>
              <a:t> res1, res2, res3, res4;      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Scanner </a:t>
            </a:r>
            <a:r>
              <a:rPr lang="pt-BR" dirty="0" smtClean="0"/>
              <a:t>soma = </a:t>
            </a:r>
            <a:r>
              <a:rPr lang="pt-BR" dirty="0" err="1" smtClean="0"/>
              <a:t>new</a:t>
            </a:r>
            <a:r>
              <a:rPr lang="pt-BR" dirty="0" smtClean="0"/>
              <a:t> Scanner(System.in);  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 System.</a:t>
            </a:r>
            <a:r>
              <a:rPr lang="pt-BR" dirty="0" err="1" smtClean="0"/>
              <a:t>out.println</a:t>
            </a:r>
            <a:r>
              <a:rPr lang="pt-BR" dirty="0" smtClean="0"/>
              <a:t>("Digite o primeiro valor"); 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n1 </a:t>
            </a:r>
            <a:r>
              <a:rPr lang="pt-BR" dirty="0" smtClean="0"/>
              <a:t>= soma.</a:t>
            </a:r>
            <a:r>
              <a:rPr lang="pt-BR" dirty="0" err="1" smtClean="0"/>
              <a:t>nextInt</a:t>
            </a:r>
            <a:r>
              <a:rPr lang="pt-BR" dirty="0" smtClean="0"/>
              <a:t>();  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("Digite o segundo valor");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n2 = soma.</a:t>
            </a:r>
            <a:r>
              <a:rPr lang="pt-BR" dirty="0" err="1" smtClean="0"/>
              <a:t>nextInt</a:t>
            </a:r>
            <a:r>
              <a:rPr lang="pt-BR" dirty="0" smtClean="0"/>
              <a:t>();   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("Soma: " + (n1+n2</a:t>
            </a:r>
            <a:r>
              <a:rPr lang="pt-BR" dirty="0" smtClean="0"/>
              <a:t>));</a:t>
            </a:r>
          </a:p>
          <a:p>
            <a:pPr>
              <a:buNone/>
            </a:pP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("Subtração: " + (n1-n2</a:t>
            </a:r>
            <a:r>
              <a:rPr lang="pt-BR" dirty="0" smtClean="0"/>
              <a:t>));</a:t>
            </a:r>
          </a:p>
          <a:p>
            <a:pPr>
              <a:buNone/>
            </a:pP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("Soma: " + (n1*n2</a:t>
            </a:r>
            <a:r>
              <a:rPr lang="pt-BR" dirty="0" smtClean="0"/>
              <a:t>));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("Soma: " + (n1/n2</a:t>
            </a:r>
            <a:r>
              <a:rPr lang="pt-BR" dirty="0" smtClean="0"/>
              <a:t>));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Lição: Noções básicas de </a:t>
            </a:r>
            <a:r>
              <a:rPr lang="pt-BR" b="1" dirty="0" smtClean="0"/>
              <a:t>linguagem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res1 </a:t>
            </a:r>
            <a:r>
              <a:rPr lang="pt-BR" dirty="0" smtClean="0"/>
              <a:t>= (n1+n2);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(res1</a:t>
            </a:r>
            <a:r>
              <a:rPr lang="pt-BR" dirty="0" smtClean="0"/>
              <a:t>);   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res2 </a:t>
            </a:r>
            <a:r>
              <a:rPr lang="pt-BR" dirty="0" smtClean="0"/>
              <a:t>= (n1-n2);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(res2</a:t>
            </a:r>
            <a:r>
              <a:rPr lang="pt-BR" dirty="0" smtClean="0"/>
              <a:t>);  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res3 = (n1 * n2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(res3);  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res4 </a:t>
            </a:r>
            <a:r>
              <a:rPr lang="pt-BR" dirty="0" smtClean="0"/>
              <a:t>= (n1 / n2);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(res4); 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}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Java- </a:t>
            </a:r>
            <a:r>
              <a:rPr lang="pt-BR" b="1" dirty="0"/>
              <a:t>computação </a:t>
            </a:r>
            <a:r>
              <a:rPr lang="pt-BR" b="1" dirty="0" smtClean="0"/>
              <a:t>distribuída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  </a:t>
            </a:r>
            <a:r>
              <a:rPr lang="pt-BR" b="1" dirty="0"/>
              <a:t>Sistema distribuído</a:t>
            </a:r>
            <a:r>
              <a:rPr lang="pt-BR" dirty="0"/>
              <a:t>:composto de vários computadores se comunicando através de uma rede de computadores, onde computadores abrigam conjuntos de processos que se comunicam através de um conjunto de protocolos </a:t>
            </a:r>
            <a:r>
              <a:rPr lang="pt-BR" b="1" dirty="0"/>
              <a:t>distribuídos</a:t>
            </a:r>
            <a:r>
              <a:rPr lang="pt-BR" dirty="0"/>
              <a:t> para assistir a execução coerente das atividades distribuídas.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Java- </a:t>
            </a:r>
            <a:r>
              <a:rPr lang="pt-BR" b="1" dirty="0" err="1" smtClean="0"/>
              <a:t>Multithread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Ele, basicamente, permite ao software subdividir suas tarefas em trechos de código independentes e capazes de executar em paralelo, chamados de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pt-BR" dirty="0"/>
              <a:t>Na linguagem de programação Java, todo código-fonte é escrito primeiro em arquivos de texto simples que terminam com a </a:t>
            </a:r>
            <a:r>
              <a:rPr lang="pt-BR" b="1" dirty="0" smtClean="0"/>
              <a:t>.</a:t>
            </a:r>
            <a:r>
              <a:rPr lang="pt-BR" b="1" dirty="0" err="1" smtClean="0"/>
              <a:t>java</a:t>
            </a:r>
            <a:r>
              <a:rPr lang="pt-BR" b="1" dirty="0" smtClean="0"/>
              <a:t> </a:t>
            </a:r>
            <a:r>
              <a:rPr lang="pt-BR" dirty="0" smtClean="0"/>
              <a:t>extensão</a:t>
            </a:r>
            <a:r>
              <a:rPr lang="pt-BR" dirty="0"/>
              <a:t>. Esses arquivos de origem são então compilados em </a:t>
            </a:r>
            <a:r>
              <a:rPr lang="pt-BR" dirty="0" smtClean="0"/>
              <a:t>.</a:t>
            </a:r>
            <a:r>
              <a:rPr lang="pt-BR" dirty="0" err="1" smtClean="0"/>
              <a:t>class</a:t>
            </a:r>
            <a:r>
              <a:rPr lang="pt-BR" dirty="0" smtClean="0"/>
              <a:t> arquivos </a:t>
            </a:r>
            <a:r>
              <a:rPr lang="pt-BR" dirty="0"/>
              <a:t>pelo </a:t>
            </a:r>
            <a:r>
              <a:rPr lang="pt-BR" dirty="0" err="1" smtClean="0"/>
              <a:t>javac</a:t>
            </a:r>
            <a:r>
              <a:rPr lang="pt-BR" dirty="0" smtClean="0"/>
              <a:t> compilador</a:t>
            </a:r>
            <a:r>
              <a:rPr lang="pt-BR" dirty="0"/>
              <a:t>. Um </a:t>
            </a:r>
            <a:r>
              <a:rPr lang="pt-BR" dirty="0" smtClean="0"/>
              <a:t>.</a:t>
            </a:r>
            <a:r>
              <a:rPr lang="pt-BR" dirty="0" err="1" smtClean="0"/>
              <a:t>class</a:t>
            </a:r>
            <a:r>
              <a:rPr lang="pt-BR" dirty="0" smtClean="0"/>
              <a:t> arquivo </a:t>
            </a:r>
            <a:r>
              <a:rPr lang="pt-BR" dirty="0"/>
              <a:t>não contém código nativo do seu processador; em vez disso, ele contém </a:t>
            </a:r>
            <a:r>
              <a:rPr lang="pt-BR" i="1" dirty="0" err="1"/>
              <a:t>bytecodes</a:t>
            </a:r>
            <a:r>
              <a:rPr lang="pt-BR" dirty="0"/>
              <a:t> — a linguagem de máquina da Java Virtual Machine </a:t>
            </a:r>
            <a:r>
              <a:rPr lang="pt-BR" dirty="0" smtClean="0"/>
              <a:t>(Java </a:t>
            </a:r>
            <a:r>
              <a:rPr lang="pt-BR" dirty="0"/>
              <a:t>VM). A </a:t>
            </a:r>
            <a:r>
              <a:rPr lang="pt-BR" dirty="0" err="1" smtClean="0"/>
              <a:t>java</a:t>
            </a:r>
            <a:r>
              <a:rPr lang="pt-BR" dirty="0" smtClean="0"/>
              <a:t> ferramenta </a:t>
            </a:r>
            <a:r>
              <a:rPr lang="pt-BR" dirty="0" err="1"/>
              <a:t>inicializadora</a:t>
            </a:r>
            <a:r>
              <a:rPr lang="pt-BR" dirty="0"/>
              <a:t> então executa seu aplicativo com uma instância da Java Virtual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1026" name="Picture 2" descr="C:\Users\Flavia\Desktop\getStarted-compil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43" y="2428868"/>
            <a:ext cx="8816075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/>
              <a:t>Como o Java VM está disponível em muitos sistemas operacionais diferentes, os mesmos .</a:t>
            </a:r>
            <a:r>
              <a:rPr lang="pt-BR" dirty="0" err="1"/>
              <a:t>classarquivos</a:t>
            </a:r>
            <a:r>
              <a:rPr lang="pt-BR" dirty="0"/>
              <a:t> podem ser executados no Microsoft Windows, no sistema operacional </a:t>
            </a:r>
            <a:r>
              <a:rPr lang="pt-BR" dirty="0" err="1"/>
              <a:t>Solaris</a:t>
            </a:r>
            <a:r>
              <a:rPr lang="pt-BR" dirty="0"/>
              <a:t>™ (</a:t>
            </a:r>
            <a:r>
              <a:rPr lang="pt-BR" dirty="0" err="1"/>
              <a:t>Solaris</a:t>
            </a:r>
            <a:r>
              <a:rPr lang="pt-BR" dirty="0"/>
              <a:t> OS), no Linux ou no Mac OS. Algumas máquinas </a:t>
            </a:r>
            <a:r>
              <a:rPr lang="pt-BR" dirty="0" smtClean="0"/>
              <a:t>virtuais </a:t>
            </a:r>
            <a:r>
              <a:rPr lang="pt-BR" dirty="0"/>
              <a:t>executam etapas adicionais em tempo de execução para aumentar o desempenho de seu aplicativo. Isso inclui várias tarefas, como encontrar gargalos de desempenho e </a:t>
            </a:r>
            <a:r>
              <a:rPr lang="pt-BR" dirty="0" err="1"/>
              <a:t>recompilar</a:t>
            </a:r>
            <a:r>
              <a:rPr lang="pt-BR" dirty="0"/>
              <a:t> (para código nativo) seções de código usadas com </a:t>
            </a:r>
            <a:r>
              <a:rPr lang="pt-BR" dirty="0" err="1"/>
              <a:t>frequência</a:t>
            </a:r>
            <a:r>
              <a:rPr lang="pt-BR" dirty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827</Words>
  <Application>Microsoft Office PowerPoint</Application>
  <PresentationFormat>Apresentação na tela (4:3)</PresentationFormat>
  <Paragraphs>161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Tema do Office</vt:lpstr>
      <vt:lpstr>A linguagem de programação Java </vt:lpstr>
      <vt:lpstr>Java</vt:lpstr>
      <vt:lpstr>Java- Simples</vt:lpstr>
      <vt:lpstr>Java- POO</vt:lpstr>
      <vt:lpstr>Java- computação distribuída</vt:lpstr>
      <vt:lpstr>Java- Multithread</vt:lpstr>
      <vt:lpstr>Java</vt:lpstr>
      <vt:lpstr>Java</vt:lpstr>
      <vt:lpstr>Java</vt:lpstr>
      <vt:lpstr>Java</vt:lpstr>
      <vt:lpstr>A Plataforma Java</vt:lpstr>
      <vt:lpstr>A Plataforma Java</vt:lpstr>
      <vt:lpstr>A Plataforma Java</vt:lpstr>
      <vt:lpstr>A Plataforma Java</vt:lpstr>
      <vt:lpstr>O que a tecnologia Java pode fazer?</vt:lpstr>
      <vt:lpstr>O que a tecnologia Java pode fazer?</vt:lpstr>
      <vt:lpstr>O que a tecnologia Java pode fazer?</vt:lpstr>
      <vt:lpstr>O que a tecnologia Java pode fazer?</vt:lpstr>
      <vt:lpstr>O que a tecnologia Java pode fazer?</vt:lpstr>
      <vt:lpstr>O que a tecnologia Java pode fazer?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  <vt:lpstr>Lição: Noções básicas de linguagem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linguagem de programação Java </dc:title>
  <dc:creator>Usuário do Windows</dc:creator>
  <cp:lastModifiedBy>Usuário do Windows</cp:lastModifiedBy>
  <cp:revision>4</cp:revision>
  <dcterms:created xsi:type="dcterms:W3CDTF">2022-04-13T00:22:36Z</dcterms:created>
  <dcterms:modified xsi:type="dcterms:W3CDTF">2022-04-13T03:22:35Z</dcterms:modified>
</cp:coreProperties>
</file>