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81" r:id="rId23"/>
    <p:sldId id="278" r:id="rId24"/>
    <p:sldId id="279" r:id="rId25"/>
    <p:sldId id="280"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EA1D1564-F28C-4A49-896B-82310ECA8C7D}" type="datetimeFigureOut">
              <a:rPr lang="pt-BR" smtClean="0"/>
              <a:pPr/>
              <a:t>18/04/2022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D05B720-AC48-47A9-802D-3B80B2DCD6AA}"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EA1D1564-F28C-4A49-896B-82310ECA8C7D}" type="datetimeFigureOut">
              <a:rPr lang="pt-BR" smtClean="0"/>
              <a:pPr/>
              <a:t>18/04/2022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D05B720-AC48-47A9-802D-3B80B2DCD6AA}"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EA1D1564-F28C-4A49-896B-82310ECA8C7D}" type="datetimeFigureOut">
              <a:rPr lang="pt-BR" smtClean="0"/>
              <a:pPr/>
              <a:t>18/04/2022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D05B720-AC48-47A9-802D-3B80B2DCD6AA}"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EA1D1564-F28C-4A49-896B-82310ECA8C7D}" type="datetimeFigureOut">
              <a:rPr lang="pt-BR" smtClean="0"/>
              <a:pPr/>
              <a:t>18/04/2022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D05B720-AC48-47A9-802D-3B80B2DCD6AA}"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do texto mestre</a:t>
            </a:r>
          </a:p>
        </p:txBody>
      </p:sp>
      <p:sp>
        <p:nvSpPr>
          <p:cNvPr id="4" name="Espaço Reservado para Data 3"/>
          <p:cNvSpPr>
            <a:spLocks noGrp="1"/>
          </p:cNvSpPr>
          <p:nvPr>
            <p:ph type="dt" sz="half" idx="10"/>
          </p:nvPr>
        </p:nvSpPr>
        <p:spPr/>
        <p:txBody>
          <a:bodyPr/>
          <a:lstStyle/>
          <a:p>
            <a:fld id="{EA1D1564-F28C-4A49-896B-82310ECA8C7D}" type="datetimeFigureOut">
              <a:rPr lang="pt-BR" smtClean="0"/>
              <a:pPr/>
              <a:t>18/04/2022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D05B720-AC48-47A9-802D-3B80B2DCD6AA}"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EA1D1564-F28C-4A49-896B-82310ECA8C7D}" type="datetimeFigureOut">
              <a:rPr lang="pt-BR" smtClean="0"/>
              <a:pPr/>
              <a:t>18/04/2022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D05B720-AC48-47A9-802D-3B80B2DCD6AA}"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EA1D1564-F28C-4A49-896B-82310ECA8C7D}" type="datetimeFigureOut">
              <a:rPr lang="pt-BR" smtClean="0"/>
              <a:pPr/>
              <a:t>18/04/2022</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9D05B720-AC48-47A9-802D-3B80B2DCD6AA}"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Data 2"/>
          <p:cNvSpPr>
            <a:spLocks noGrp="1"/>
          </p:cNvSpPr>
          <p:nvPr>
            <p:ph type="dt" sz="half" idx="10"/>
          </p:nvPr>
        </p:nvSpPr>
        <p:spPr/>
        <p:txBody>
          <a:bodyPr/>
          <a:lstStyle/>
          <a:p>
            <a:fld id="{EA1D1564-F28C-4A49-896B-82310ECA8C7D}" type="datetimeFigureOut">
              <a:rPr lang="pt-BR" smtClean="0"/>
              <a:pPr/>
              <a:t>18/04/2022</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9D05B720-AC48-47A9-802D-3B80B2DCD6AA}"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EA1D1564-F28C-4A49-896B-82310ECA8C7D}" type="datetimeFigureOut">
              <a:rPr lang="pt-BR" smtClean="0"/>
              <a:pPr/>
              <a:t>18/04/2022</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9D05B720-AC48-47A9-802D-3B80B2DCD6AA}"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p>
            <a:fld id="{EA1D1564-F28C-4A49-896B-82310ECA8C7D}" type="datetimeFigureOut">
              <a:rPr lang="pt-BR" smtClean="0"/>
              <a:pPr/>
              <a:t>18/04/2022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D05B720-AC48-47A9-802D-3B80B2DCD6AA}"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p>
            <a:fld id="{EA1D1564-F28C-4A49-896B-82310ECA8C7D}" type="datetimeFigureOut">
              <a:rPr lang="pt-BR" smtClean="0"/>
              <a:pPr/>
              <a:t>18/04/2022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D05B720-AC48-47A9-802D-3B80B2DCD6AA}"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1D1564-F28C-4A49-896B-82310ECA8C7D}" type="datetimeFigureOut">
              <a:rPr lang="pt-BR" smtClean="0"/>
              <a:pPr/>
              <a:t>18/04/2022</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05B720-AC48-47A9-802D-3B80B2DCD6AA}"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Java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Palavras Reservadas </a:t>
            </a:r>
          </a:p>
        </p:txBody>
      </p:sp>
      <p:sp>
        <p:nvSpPr>
          <p:cNvPr id="4" name="Espaço Reservado para Conteúdo 3"/>
          <p:cNvSpPr>
            <a:spLocks noGrp="1"/>
          </p:cNvSpPr>
          <p:nvPr>
            <p:ph idx="1"/>
          </p:nvPr>
        </p:nvSpPr>
        <p:spPr/>
        <p:txBody>
          <a:bodyPr/>
          <a:lstStyle/>
          <a:p>
            <a:r>
              <a:rPr lang="pt-BR" b="1" dirty="0" err="1"/>
              <a:t>Protected</a:t>
            </a:r>
            <a:r>
              <a:rPr lang="pt-BR" b="1" dirty="0"/>
              <a:t>: </a:t>
            </a:r>
            <a:r>
              <a:rPr lang="pt-BR" dirty="0"/>
              <a:t>Os membros das classes marcados com o modificador de acesso </a:t>
            </a:r>
            <a:r>
              <a:rPr lang="pt-BR" dirty="0" err="1"/>
              <a:t>protected</a:t>
            </a:r>
            <a:r>
              <a:rPr lang="pt-BR" dirty="0"/>
              <a:t> serão acessíveis por classes e interfaces dentro do mesmo pacote e por classes derivadas mesmo que estejam em pacotes diferentes.</a:t>
            </a:r>
            <a:endParaRPr lang="pt-BR"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Palavras Reservadas </a:t>
            </a:r>
          </a:p>
        </p:txBody>
      </p:sp>
      <p:sp>
        <p:nvSpPr>
          <p:cNvPr id="4" name="Espaço Reservado para Conteúdo 3"/>
          <p:cNvSpPr>
            <a:spLocks noGrp="1"/>
          </p:cNvSpPr>
          <p:nvPr>
            <p:ph idx="1"/>
          </p:nvPr>
        </p:nvSpPr>
        <p:spPr/>
        <p:txBody>
          <a:bodyPr/>
          <a:lstStyle/>
          <a:p>
            <a:pPr>
              <a:buNone/>
            </a:pPr>
            <a:r>
              <a:rPr lang="pt-BR" dirty="0"/>
              <a:t>declaração das classes Carro e Motor dentro do pacote garagem</a:t>
            </a:r>
          </a:p>
          <a:p>
            <a:pPr fontAlgn="base"/>
            <a:r>
              <a:rPr lang="pt-BR" dirty="0"/>
              <a:t>package garagem;</a:t>
            </a:r>
          </a:p>
          <a:p>
            <a:pPr fontAlgn="base"/>
            <a:r>
              <a:rPr lang="pt-BR" dirty="0" err="1"/>
              <a:t>public</a:t>
            </a:r>
            <a:r>
              <a:rPr lang="pt-BR" dirty="0"/>
              <a:t> </a:t>
            </a:r>
            <a:r>
              <a:rPr lang="pt-BR" dirty="0" err="1"/>
              <a:t>class</a:t>
            </a:r>
            <a:r>
              <a:rPr lang="pt-BR" dirty="0"/>
              <a:t> Motor {</a:t>
            </a:r>
          </a:p>
          <a:p>
            <a:pPr fontAlgn="base"/>
            <a:r>
              <a:rPr lang="pt-BR" dirty="0"/>
              <a:t>    </a:t>
            </a:r>
            <a:r>
              <a:rPr lang="pt-BR" dirty="0" err="1"/>
              <a:t>public</a:t>
            </a:r>
            <a:r>
              <a:rPr lang="pt-BR" dirty="0"/>
              <a:t> </a:t>
            </a:r>
            <a:r>
              <a:rPr lang="pt-BR" dirty="0" err="1"/>
              <a:t>int</a:t>
            </a:r>
            <a:r>
              <a:rPr lang="pt-BR" dirty="0"/>
              <a:t> potencia;</a:t>
            </a:r>
          </a:p>
          <a:p>
            <a:pPr fontAlgn="base"/>
            <a:r>
              <a:rPr lang="pt-BR" dirty="0"/>
              <a:t>    </a:t>
            </a:r>
            <a:r>
              <a:rPr lang="pt-BR" dirty="0" err="1"/>
              <a:t>protected</a:t>
            </a:r>
            <a:r>
              <a:rPr lang="pt-BR" dirty="0"/>
              <a:t> </a:t>
            </a:r>
            <a:r>
              <a:rPr lang="pt-BR" dirty="0" err="1"/>
              <a:t>void</a:t>
            </a:r>
            <a:r>
              <a:rPr lang="pt-BR" dirty="0"/>
              <a:t> </a:t>
            </a:r>
            <a:r>
              <a:rPr lang="pt-BR" dirty="0" err="1"/>
              <a:t>darPartida</a:t>
            </a:r>
            <a:r>
              <a:rPr lang="pt-BR" dirty="0"/>
              <a:t>(){}</a:t>
            </a:r>
          </a:p>
          <a:p>
            <a:pPr fontAlgn="base"/>
            <a:r>
              <a:rPr lang="pt-BR" dirty="0"/>
              <a:t>}</a:t>
            </a:r>
          </a:p>
          <a:p>
            <a:pPr>
              <a:buNone/>
            </a:pPr>
            <a:endParaRPr lang="pt-BR"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Palavras Reservadas </a:t>
            </a:r>
          </a:p>
        </p:txBody>
      </p:sp>
      <p:sp>
        <p:nvSpPr>
          <p:cNvPr id="4" name="Espaço Reservado para Conteúdo 3"/>
          <p:cNvSpPr>
            <a:spLocks noGrp="1"/>
          </p:cNvSpPr>
          <p:nvPr>
            <p:ph idx="1"/>
          </p:nvPr>
        </p:nvSpPr>
        <p:spPr/>
        <p:txBody>
          <a:bodyPr>
            <a:normAutofit fontScale="55000" lnSpcReduction="20000"/>
          </a:bodyPr>
          <a:lstStyle/>
          <a:p>
            <a:pPr fontAlgn="base"/>
            <a:r>
              <a:rPr lang="pt-BR" dirty="0"/>
              <a:t>package garagem;</a:t>
            </a:r>
          </a:p>
          <a:p>
            <a:pPr fontAlgn="base"/>
            <a:r>
              <a:rPr lang="pt-BR" dirty="0" err="1"/>
              <a:t>public</a:t>
            </a:r>
            <a:r>
              <a:rPr lang="pt-BR" dirty="0"/>
              <a:t> </a:t>
            </a:r>
            <a:r>
              <a:rPr lang="pt-BR" dirty="0" err="1"/>
              <a:t>class</a:t>
            </a:r>
            <a:r>
              <a:rPr lang="pt-BR" dirty="0"/>
              <a:t> Carro {</a:t>
            </a:r>
          </a:p>
          <a:p>
            <a:pPr fontAlgn="base"/>
            <a:r>
              <a:rPr lang="pt-BR" dirty="0"/>
              <a:t>    </a:t>
            </a:r>
            <a:r>
              <a:rPr lang="pt-BR" dirty="0" err="1"/>
              <a:t>protected</a:t>
            </a:r>
            <a:r>
              <a:rPr lang="pt-BR" dirty="0"/>
              <a:t> String marca;</a:t>
            </a:r>
          </a:p>
          <a:p>
            <a:pPr fontAlgn="base"/>
            <a:r>
              <a:rPr lang="pt-BR" dirty="0"/>
              <a:t>    </a:t>
            </a:r>
            <a:r>
              <a:rPr lang="pt-BR" dirty="0" err="1"/>
              <a:t>protected</a:t>
            </a:r>
            <a:r>
              <a:rPr lang="pt-BR" dirty="0"/>
              <a:t> String cor;</a:t>
            </a:r>
          </a:p>
          <a:p>
            <a:pPr fontAlgn="base"/>
            <a:r>
              <a:rPr lang="pt-BR" dirty="0"/>
              <a:t>    </a:t>
            </a:r>
            <a:r>
              <a:rPr lang="pt-BR" dirty="0" err="1"/>
              <a:t>public</a:t>
            </a:r>
            <a:r>
              <a:rPr lang="pt-BR" dirty="0"/>
              <a:t> Motor </a:t>
            </a:r>
            <a:r>
              <a:rPr lang="pt-BR" dirty="0" err="1"/>
              <a:t>motor</a:t>
            </a:r>
            <a:r>
              <a:rPr lang="pt-BR" dirty="0"/>
              <a:t>;</a:t>
            </a:r>
          </a:p>
          <a:p>
            <a:pPr fontAlgn="base"/>
            <a:r>
              <a:rPr lang="pt-BR" dirty="0"/>
              <a:t> </a:t>
            </a:r>
          </a:p>
          <a:p>
            <a:pPr fontAlgn="base"/>
            <a:r>
              <a:rPr lang="pt-BR" dirty="0"/>
              <a:t>    </a:t>
            </a:r>
            <a:r>
              <a:rPr lang="pt-BR" dirty="0" err="1"/>
              <a:t>protected</a:t>
            </a:r>
            <a:r>
              <a:rPr lang="pt-BR" dirty="0"/>
              <a:t> </a:t>
            </a:r>
            <a:r>
              <a:rPr lang="pt-BR" dirty="0" err="1"/>
              <a:t>void</a:t>
            </a:r>
            <a:r>
              <a:rPr lang="pt-BR" dirty="0"/>
              <a:t> ligar()</a:t>
            </a:r>
          </a:p>
          <a:p>
            <a:pPr fontAlgn="base"/>
            <a:r>
              <a:rPr lang="pt-BR" dirty="0"/>
              <a:t>    {</a:t>
            </a:r>
          </a:p>
          <a:p>
            <a:pPr fontAlgn="base"/>
            <a:r>
              <a:rPr lang="pt-BR" dirty="0"/>
              <a:t>        </a:t>
            </a:r>
            <a:r>
              <a:rPr lang="pt-BR" dirty="0" err="1"/>
              <a:t>this</a:t>
            </a:r>
            <a:r>
              <a:rPr lang="pt-BR" dirty="0"/>
              <a:t>.motor.</a:t>
            </a:r>
            <a:r>
              <a:rPr lang="pt-BR" dirty="0" err="1"/>
              <a:t>darPartida</a:t>
            </a:r>
            <a:r>
              <a:rPr lang="pt-BR" dirty="0"/>
              <a:t>();</a:t>
            </a:r>
          </a:p>
          <a:p>
            <a:pPr fontAlgn="base"/>
            <a:r>
              <a:rPr lang="pt-BR" dirty="0"/>
              <a:t>    }</a:t>
            </a:r>
          </a:p>
          <a:p>
            <a:pPr fontAlgn="base"/>
            <a:r>
              <a:rPr lang="pt-BR" dirty="0"/>
              <a:t> </a:t>
            </a:r>
          </a:p>
          <a:p>
            <a:pPr fontAlgn="base"/>
            <a:r>
              <a:rPr lang="pt-BR" dirty="0"/>
              <a:t>    </a:t>
            </a:r>
            <a:r>
              <a:rPr lang="pt-BR" dirty="0" err="1"/>
              <a:t>public</a:t>
            </a:r>
            <a:r>
              <a:rPr lang="pt-BR" dirty="0"/>
              <a:t> String </a:t>
            </a:r>
            <a:r>
              <a:rPr lang="pt-BR" dirty="0" err="1"/>
              <a:t>toString</a:t>
            </a:r>
            <a:r>
              <a:rPr lang="pt-BR" dirty="0"/>
              <a:t>()</a:t>
            </a:r>
          </a:p>
          <a:p>
            <a:pPr fontAlgn="base"/>
            <a:r>
              <a:rPr lang="pt-BR" dirty="0"/>
              <a:t>    {</a:t>
            </a:r>
          </a:p>
          <a:p>
            <a:pPr fontAlgn="base"/>
            <a:r>
              <a:rPr lang="pt-BR" dirty="0"/>
              <a:t>        </a:t>
            </a:r>
            <a:r>
              <a:rPr lang="pt-BR" dirty="0" err="1"/>
              <a:t>return</a:t>
            </a:r>
            <a:r>
              <a:rPr lang="pt-BR" dirty="0"/>
              <a:t> marca + " " + cor + " " + motor.potencia;</a:t>
            </a:r>
          </a:p>
          <a:p>
            <a:pPr fontAlgn="base"/>
            <a:r>
              <a:rPr lang="pt-BR" dirty="0"/>
              <a:t>    }</a:t>
            </a:r>
          </a:p>
          <a:p>
            <a:pPr fontAlgn="base"/>
            <a:r>
              <a:rPr lang="pt-BR" dirty="0"/>
              <a:t>}</a:t>
            </a:r>
          </a:p>
          <a:p>
            <a:pPr>
              <a:buNone/>
            </a:pPr>
            <a:endParaRPr lang="pt-BR"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Palavras Reservadas </a:t>
            </a:r>
          </a:p>
        </p:txBody>
      </p:sp>
      <p:sp>
        <p:nvSpPr>
          <p:cNvPr id="4" name="Espaço Reservado para Conteúdo 3"/>
          <p:cNvSpPr>
            <a:spLocks noGrp="1"/>
          </p:cNvSpPr>
          <p:nvPr>
            <p:ph idx="1"/>
          </p:nvPr>
        </p:nvSpPr>
        <p:spPr/>
        <p:txBody>
          <a:bodyPr>
            <a:normAutofit fontScale="55000" lnSpcReduction="20000"/>
          </a:bodyPr>
          <a:lstStyle/>
          <a:p>
            <a:pPr fontAlgn="base"/>
            <a:r>
              <a:rPr lang="pt-BR" dirty="0"/>
              <a:t>package garagem;</a:t>
            </a:r>
          </a:p>
          <a:p>
            <a:pPr fontAlgn="base"/>
            <a:r>
              <a:rPr lang="pt-BR" dirty="0" err="1"/>
              <a:t>public</a:t>
            </a:r>
            <a:r>
              <a:rPr lang="pt-BR" dirty="0"/>
              <a:t> </a:t>
            </a:r>
            <a:r>
              <a:rPr lang="pt-BR" dirty="0" err="1"/>
              <a:t>class</a:t>
            </a:r>
            <a:r>
              <a:rPr lang="pt-BR" dirty="0"/>
              <a:t> Carro {</a:t>
            </a:r>
          </a:p>
          <a:p>
            <a:pPr fontAlgn="base"/>
            <a:r>
              <a:rPr lang="pt-BR" dirty="0"/>
              <a:t>    </a:t>
            </a:r>
            <a:r>
              <a:rPr lang="pt-BR" dirty="0" err="1"/>
              <a:t>protected</a:t>
            </a:r>
            <a:r>
              <a:rPr lang="pt-BR" dirty="0"/>
              <a:t> String marca;</a:t>
            </a:r>
          </a:p>
          <a:p>
            <a:pPr fontAlgn="base"/>
            <a:r>
              <a:rPr lang="pt-BR" dirty="0"/>
              <a:t>    </a:t>
            </a:r>
            <a:r>
              <a:rPr lang="pt-BR" dirty="0" err="1"/>
              <a:t>protected</a:t>
            </a:r>
            <a:r>
              <a:rPr lang="pt-BR" dirty="0"/>
              <a:t> String cor;</a:t>
            </a:r>
          </a:p>
          <a:p>
            <a:pPr fontAlgn="base"/>
            <a:r>
              <a:rPr lang="pt-BR" dirty="0"/>
              <a:t>    </a:t>
            </a:r>
            <a:r>
              <a:rPr lang="pt-BR" dirty="0" err="1"/>
              <a:t>public</a:t>
            </a:r>
            <a:r>
              <a:rPr lang="pt-BR" dirty="0"/>
              <a:t> Motor </a:t>
            </a:r>
            <a:r>
              <a:rPr lang="pt-BR" dirty="0" err="1"/>
              <a:t>motor</a:t>
            </a:r>
            <a:r>
              <a:rPr lang="pt-BR" dirty="0"/>
              <a:t>;</a:t>
            </a:r>
          </a:p>
          <a:p>
            <a:pPr fontAlgn="base"/>
            <a:r>
              <a:rPr lang="pt-BR" dirty="0"/>
              <a:t> </a:t>
            </a:r>
          </a:p>
          <a:p>
            <a:pPr fontAlgn="base"/>
            <a:r>
              <a:rPr lang="pt-BR" dirty="0"/>
              <a:t>    </a:t>
            </a:r>
            <a:r>
              <a:rPr lang="pt-BR" dirty="0" err="1"/>
              <a:t>protected</a:t>
            </a:r>
            <a:r>
              <a:rPr lang="pt-BR" dirty="0"/>
              <a:t> </a:t>
            </a:r>
            <a:r>
              <a:rPr lang="pt-BR" dirty="0" err="1"/>
              <a:t>void</a:t>
            </a:r>
            <a:r>
              <a:rPr lang="pt-BR" dirty="0"/>
              <a:t> ligar()</a:t>
            </a:r>
          </a:p>
          <a:p>
            <a:pPr fontAlgn="base"/>
            <a:r>
              <a:rPr lang="pt-BR" dirty="0"/>
              <a:t>    {</a:t>
            </a:r>
          </a:p>
          <a:p>
            <a:pPr fontAlgn="base"/>
            <a:r>
              <a:rPr lang="pt-BR" dirty="0"/>
              <a:t>        </a:t>
            </a:r>
            <a:r>
              <a:rPr lang="pt-BR" dirty="0" err="1"/>
              <a:t>this</a:t>
            </a:r>
            <a:r>
              <a:rPr lang="pt-BR" dirty="0"/>
              <a:t>.motor.</a:t>
            </a:r>
            <a:r>
              <a:rPr lang="pt-BR" dirty="0" err="1"/>
              <a:t>darPartida</a:t>
            </a:r>
            <a:r>
              <a:rPr lang="pt-BR" dirty="0"/>
              <a:t>();</a:t>
            </a:r>
          </a:p>
          <a:p>
            <a:pPr fontAlgn="base"/>
            <a:r>
              <a:rPr lang="pt-BR" dirty="0"/>
              <a:t>    }</a:t>
            </a:r>
          </a:p>
          <a:p>
            <a:pPr fontAlgn="base"/>
            <a:r>
              <a:rPr lang="pt-BR" dirty="0"/>
              <a:t> </a:t>
            </a:r>
          </a:p>
          <a:p>
            <a:pPr fontAlgn="base"/>
            <a:r>
              <a:rPr lang="pt-BR" dirty="0"/>
              <a:t>    </a:t>
            </a:r>
            <a:r>
              <a:rPr lang="pt-BR" dirty="0" err="1"/>
              <a:t>public</a:t>
            </a:r>
            <a:r>
              <a:rPr lang="pt-BR" dirty="0"/>
              <a:t> String </a:t>
            </a:r>
            <a:r>
              <a:rPr lang="pt-BR" dirty="0" err="1"/>
              <a:t>toString</a:t>
            </a:r>
            <a:r>
              <a:rPr lang="pt-BR" dirty="0"/>
              <a:t>()</a:t>
            </a:r>
          </a:p>
          <a:p>
            <a:pPr fontAlgn="base"/>
            <a:r>
              <a:rPr lang="pt-BR" dirty="0"/>
              <a:t>    {</a:t>
            </a:r>
          </a:p>
          <a:p>
            <a:pPr fontAlgn="base"/>
            <a:r>
              <a:rPr lang="pt-BR" dirty="0"/>
              <a:t>        </a:t>
            </a:r>
            <a:r>
              <a:rPr lang="pt-BR" dirty="0" err="1"/>
              <a:t>return</a:t>
            </a:r>
            <a:r>
              <a:rPr lang="pt-BR" dirty="0"/>
              <a:t> marca + " " + cor + " " + motor.potencia;</a:t>
            </a:r>
          </a:p>
          <a:p>
            <a:pPr fontAlgn="base"/>
            <a:r>
              <a:rPr lang="pt-BR" dirty="0"/>
              <a:t>    }</a:t>
            </a:r>
          </a:p>
          <a:p>
            <a:pPr fontAlgn="base"/>
            <a:r>
              <a:rPr lang="pt-BR" dirty="0"/>
              <a:t>}</a:t>
            </a:r>
          </a:p>
          <a:p>
            <a:pPr>
              <a:buNone/>
            </a:pPr>
            <a:endParaRPr lang="pt-BR"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Palavras Reservadas </a:t>
            </a:r>
          </a:p>
        </p:txBody>
      </p:sp>
      <p:pic>
        <p:nvPicPr>
          <p:cNvPr id="5" name="Espaço Reservado para Conteúdo 4" descr="1.2.png"/>
          <p:cNvPicPr>
            <a:picLocks noGrp="1" noChangeAspect="1"/>
          </p:cNvPicPr>
          <p:nvPr>
            <p:ph idx="1"/>
          </p:nvPr>
        </p:nvPicPr>
        <p:blipFill>
          <a:blip r:embed="rId2"/>
          <a:stretch>
            <a:fillRect/>
          </a:stretch>
        </p:blipFill>
        <p:spPr>
          <a:xfrm>
            <a:off x="234999" y="1643050"/>
            <a:ext cx="8652305" cy="4429156"/>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Palavras Reservadas </a:t>
            </a:r>
          </a:p>
        </p:txBody>
      </p:sp>
      <p:sp>
        <p:nvSpPr>
          <p:cNvPr id="4" name="Espaço Reservado para Conteúdo 3"/>
          <p:cNvSpPr>
            <a:spLocks noGrp="1"/>
          </p:cNvSpPr>
          <p:nvPr>
            <p:ph idx="1"/>
          </p:nvPr>
        </p:nvSpPr>
        <p:spPr/>
        <p:txBody>
          <a:bodyPr>
            <a:normAutofit fontScale="92500"/>
          </a:bodyPr>
          <a:lstStyle/>
          <a:p>
            <a:pPr>
              <a:buNone/>
            </a:pPr>
            <a:r>
              <a:rPr lang="pt-BR" b="1" dirty="0"/>
              <a:t>				</a:t>
            </a:r>
            <a:r>
              <a:rPr lang="pt-BR" b="1" dirty="0" err="1"/>
              <a:t>private</a:t>
            </a:r>
            <a:endParaRPr lang="pt-BR" b="1" dirty="0"/>
          </a:p>
          <a:p>
            <a:r>
              <a:rPr lang="pt-BR" dirty="0"/>
              <a:t>O modificador de acesso </a:t>
            </a:r>
            <a:r>
              <a:rPr lang="pt-BR" dirty="0" err="1"/>
              <a:t>private</a:t>
            </a:r>
            <a:r>
              <a:rPr lang="pt-BR" dirty="0"/>
              <a:t> é o mais restritivo modificador de acesso. Todo membro de uma classe definido com o modificador </a:t>
            </a:r>
            <a:r>
              <a:rPr lang="pt-BR" dirty="0" err="1"/>
              <a:t>private</a:t>
            </a:r>
            <a:r>
              <a:rPr lang="pt-BR" dirty="0"/>
              <a:t> só é acessível para a própria classe. Não importa a localização dentro de pacotes ou se a classe foi herdada ou não, um membro </a:t>
            </a:r>
            <a:r>
              <a:rPr lang="pt-BR" dirty="0" err="1"/>
              <a:t>private</a:t>
            </a:r>
            <a:r>
              <a:rPr lang="pt-BR" dirty="0"/>
              <a:t> só é acessível dentro da mesma classe em que ele foi declarado.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Palavras Reservadas </a:t>
            </a:r>
          </a:p>
        </p:txBody>
      </p:sp>
      <p:sp>
        <p:nvSpPr>
          <p:cNvPr id="4" name="Espaço Reservado para Conteúdo 3"/>
          <p:cNvSpPr>
            <a:spLocks noGrp="1"/>
          </p:cNvSpPr>
          <p:nvPr>
            <p:ph idx="1"/>
          </p:nvPr>
        </p:nvSpPr>
        <p:spPr/>
        <p:txBody>
          <a:bodyPr>
            <a:normAutofit fontScale="47500" lnSpcReduction="20000"/>
          </a:bodyPr>
          <a:lstStyle/>
          <a:p>
            <a:pPr>
              <a:buNone/>
            </a:pPr>
            <a:r>
              <a:rPr lang="pt-BR" dirty="0"/>
              <a:t>Veja a declaração das classes Carro, Motor, Fusca e </a:t>
            </a:r>
            <a:r>
              <a:rPr lang="pt-BR" dirty="0" err="1"/>
              <a:t>BrasiliaAmarela</a:t>
            </a:r>
            <a:r>
              <a:rPr lang="pt-BR" dirty="0"/>
              <a:t> abaixo:</a:t>
            </a:r>
          </a:p>
          <a:p>
            <a:pPr fontAlgn="base"/>
            <a:r>
              <a:rPr lang="pt-BR" dirty="0"/>
              <a:t>package garagem;</a:t>
            </a:r>
          </a:p>
          <a:p>
            <a:pPr fontAlgn="base"/>
            <a:r>
              <a:rPr lang="pt-BR" dirty="0" err="1"/>
              <a:t>import</a:t>
            </a:r>
            <a:r>
              <a:rPr lang="pt-BR" dirty="0"/>
              <a:t> </a:t>
            </a:r>
            <a:r>
              <a:rPr lang="pt-BR" dirty="0" err="1"/>
              <a:t>garagemdovizinho</a:t>
            </a:r>
            <a:r>
              <a:rPr lang="pt-BR" dirty="0"/>
              <a:t>.Motor;</a:t>
            </a:r>
          </a:p>
          <a:p>
            <a:pPr fontAlgn="base"/>
            <a:r>
              <a:rPr lang="pt-BR" dirty="0"/>
              <a:t> </a:t>
            </a:r>
          </a:p>
          <a:p>
            <a:pPr fontAlgn="base"/>
            <a:r>
              <a:rPr lang="pt-BR" dirty="0" err="1"/>
              <a:t>public</a:t>
            </a:r>
            <a:r>
              <a:rPr lang="pt-BR" dirty="0"/>
              <a:t> </a:t>
            </a:r>
            <a:r>
              <a:rPr lang="pt-BR" dirty="0" err="1"/>
              <a:t>class</a:t>
            </a:r>
            <a:r>
              <a:rPr lang="pt-BR" dirty="0"/>
              <a:t> Carro {</a:t>
            </a:r>
          </a:p>
          <a:p>
            <a:pPr fontAlgn="base"/>
            <a:r>
              <a:rPr lang="pt-BR" dirty="0"/>
              <a:t>    </a:t>
            </a:r>
            <a:r>
              <a:rPr lang="pt-BR" dirty="0" err="1"/>
              <a:t>private</a:t>
            </a:r>
            <a:r>
              <a:rPr lang="pt-BR" dirty="0"/>
              <a:t> String marca;</a:t>
            </a:r>
          </a:p>
          <a:p>
            <a:pPr fontAlgn="base"/>
            <a:r>
              <a:rPr lang="pt-BR" dirty="0"/>
              <a:t>    </a:t>
            </a:r>
            <a:r>
              <a:rPr lang="pt-BR" dirty="0" err="1"/>
              <a:t>private</a:t>
            </a:r>
            <a:r>
              <a:rPr lang="pt-BR" dirty="0"/>
              <a:t> String cor;</a:t>
            </a:r>
          </a:p>
          <a:p>
            <a:pPr fontAlgn="base"/>
            <a:r>
              <a:rPr lang="pt-BR" dirty="0"/>
              <a:t>    </a:t>
            </a:r>
            <a:r>
              <a:rPr lang="pt-BR" dirty="0" err="1"/>
              <a:t>public</a:t>
            </a:r>
            <a:r>
              <a:rPr lang="pt-BR" dirty="0"/>
              <a:t> Motor </a:t>
            </a:r>
            <a:r>
              <a:rPr lang="pt-BR" dirty="0" err="1"/>
              <a:t>motor</a:t>
            </a:r>
            <a:r>
              <a:rPr lang="pt-BR" dirty="0"/>
              <a:t>;</a:t>
            </a:r>
          </a:p>
          <a:p>
            <a:pPr fontAlgn="base"/>
            <a:r>
              <a:rPr lang="pt-BR" dirty="0"/>
              <a:t>     </a:t>
            </a:r>
          </a:p>
          <a:p>
            <a:pPr fontAlgn="base"/>
            <a:r>
              <a:rPr lang="pt-BR" dirty="0"/>
              <a:t>    </a:t>
            </a:r>
            <a:r>
              <a:rPr lang="pt-BR" dirty="0" err="1"/>
              <a:t>private</a:t>
            </a:r>
            <a:r>
              <a:rPr lang="pt-BR" dirty="0"/>
              <a:t> </a:t>
            </a:r>
            <a:r>
              <a:rPr lang="pt-BR" dirty="0" err="1"/>
              <a:t>void</a:t>
            </a:r>
            <a:r>
              <a:rPr lang="pt-BR" dirty="0"/>
              <a:t> ligar()</a:t>
            </a:r>
          </a:p>
          <a:p>
            <a:pPr fontAlgn="base"/>
            <a:r>
              <a:rPr lang="pt-BR" dirty="0"/>
              <a:t>    {</a:t>
            </a:r>
          </a:p>
          <a:p>
            <a:pPr fontAlgn="base"/>
            <a:r>
              <a:rPr lang="pt-BR" dirty="0"/>
              <a:t>        </a:t>
            </a:r>
            <a:r>
              <a:rPr lang="pt-BR" dirty="0" err="1"/>
              <a:t>this</a:t>
            </a:r>
            <a:r>
              <a:rPr lang="pt-BR" dirty="0"/>
              <a:t>.motor.</a:t>
            </a:r>
            <a:r>
              <a:rPr lang="pt-BR" dirty="0" err="1"/>
              <a:t>darPartida</a:t>
            </a:r>
            <a:r>
              <a:rPr lang="pt-BR" dirty="0"/>
              <a:t>(); // O método </a:t>
            </a:r>
            <a:r>
              <a:rPr lang="pt-BR" dirty="0" err="1"/>
              <a:t>darPartida</a:t>
            </a:r>
            <a:r>
              <a:rPr lang="pt-BR" dirty="0"/>
              <a:t>() do tipo Motor não é visível.</a:t>
            </a:r>
          </a:p>
          <a:p>
            <a:pPr fontAlgn="base"/>
            <a:r>
              <a:rPr lang="pt-BR" dirty="0"/>
              <a:t>    }</a:t>
            </a:r>
          </a:p>
          <a:p>
            <a:pPr fontAlgn="base"/>
            <a:r>
              <a:rPr lang="pt-BR" dirty="0"/>
              <a:t>     </a:t>
            </a:r>
          </a:p>
          <a:p>
            <a:pPr fontAlgn="base"/>
            <a:r>
              <a:rPr lang="pt-BR" dirty="0"/>
              <a:t>    </a:t>
            </a:r>
            <a:r>
              <a:rPr lang="pt-BR" dirty="0" err="1"/>
              <a:t>public</a:t>
            </a:r>
            <a:r>
              <a:rPr lang="pt-BR" dirty="0"/>
              <a:t> String </a:t>
            </a:r>
            <a:r>
              <a:rPr lang="pt-BR" dirty="0" err="1"/>
              <a:t>toString</a:t>
            </a:r>
            <a:r>
              <a:rPr lang="pt-BR" dirty="0"/>
              <a:t>()</a:t>
            </a:r>
          </a:p>
          <a:p>
            <a:pPr fontAlgn="base"/>
            <a:r>
              <a:rPr lang="pt-BR" dirty="0"/>
              <a:t>    {</a:t>
            </a:r>
          </a:p>
          <a:p>
            <a:pPr fontAlgn="base"/>
            <a:r>
              <a:rPr lang="pt-BR" dirty="0"/>
              <a:t>        </a:t>
            </a:r>
            <a:r>
              <a:rPr lang="pt-BR" dirty="0" err="1"/>
              <a:t>return</a:t>
            </a:r>
            <a:r>
              <a:rPr lang="pt-BR" dirty="0"/>
              <a:t> marca + " " + cor + " " + motor.potencia;</a:t>
            </a:r>
          </a:p>
          <a:p>
            <a:pPr fontAlgn="base"/>
            <a:r>
              <a:rPr lang="pt-BR" dirty="0"/>
              <a:t>    }</a:t>
            </a:r>
          </a:p>
          <a:p>
            <a:pPr fontAlgn="base"/>
            <a:r>
              <a:rPr lang="pt-BR" dirty="0"/>
              <a:t>}</a:t>
            </a:r>
          </a:p>
          <a:p>
            <a:pPr>
              <a:buNone/>
            </a:pPr>
            <a:endParaRPr lang="pt-B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Palavras Reservadas </a:t>
            </a:r>
          </a:p>
        </p:txBody>
      </p:sp>
      <p:sp>
        <p:nvSpPr>
          <p:cNvPr id="4" name="Espaço Reservado para Conteúdo 3"/>
          <p:cNvSpPr>
            <a:spLocks noGrp="1"/>
          </p:cNvSpPr>
          <p:nvPr>
            <p:ph idx="1"/>
          </p:nvPr>
        </p:nvSpPr>
        <p:spPr/>
        <p:txBody>
          <a:bodyPr>
            <a:normAutofit/>
          </a:bodyPr>
          <a:lstStyle/>
          <a:p>
            <a:pPr fontAlgn="base"/>
            <a:r>
              <a:rPr lang="pt-BR" dirty="0"/>
              <a:t>package </a:t>
            </a:r>
            <a:r>
              <a:rPr lang="pt-BR" dirty="0" err="1"/>
              <a:t>garagemdovizinho</a:t>
            </a:r>
            <a:r>
              <a:rPr lang="pt-BR" dirty="0"/>
              <a:t>;</a:t>
            </a:r>
          </a:p>
          <a:p>
            <a:pPr fontAlgn="base"/>
            <a:r>
              <a:rPr lang="pt-BR" dirty="0"/>
              <a:t> </a:t>
            </a:r>
          </a:p>
          <a:p>
            <a:pPr fontAlgn="base"/>
            <a:r>
              <a:rPr lang="pt-BR" dirty="0" err="1"/>
              <a:t>public</a:t>
            </a:r>
            <a:r>
              <a:rPr lang="pt-BR" dirty="0"/>
              <a:t> </a:t>
            </a:r>
            <a:r>
              <a:rPr lang="pt-BR" dirty="0" err="1"/>
              <a:t>class</a:t>
            </a:r>
            <a:r>
              <a:rPr lang="pt-BR" dirty="0"/>
              <a:t> Motor {</a:t>
            </a:r>
          </a:p>
          <a:p>
            <a:pPr fontAlgn="base"/>
            <a:r>
              <a:rPr lang="pt-BR" dirty="0"/>
              <a:t>    </a:t>
            </a:r>
            <a:r>
              <a:rPr lang="pt-BR" dirty="0" err="1"/>
              <a:t>public</a:t>
            </a:r>
            <a:r>
              <a:rPr lang="pt-BR" dirty="0"/>
              <a:t> </a:t>
            </a:r>
            <a:r>
              <a:rPr lang="pt-BR" dirty="0" err="1"/>
              <a:t>int</a:t>
            </a:r>
            <a:r>
              <a:rPr lang="pt-BR" dirty="0"/>
              <a:t> potencia;</a:t>
            </a:r>
          </a:p>
          <a:p>
            <a:pPr fontAlgn="base"/>
            <a:r>
              <a:rPr lang="pt-BR" dirty="0"/>
              <a:t>    </a:t>
            </a:r>
            <a:r>
              <a:rPr lang="pt-BR" dirty="0" err="1"/>
              <a:t>private</a:t>
            </a:r>
            <a:r>
              <a:rPr lang="pt-BR" dirty="0"/>
              <a:t> </a:t>
            </a:r>
            <a:r>
              <a:rPr lang="pt-BR" dirty="0" err="1"/>
              <a:t>void</a:t>
            </a:r>
            <a:r>
              <a:rPr lang="pt-BR" dirty="0"/>
              <a:t> </a:t>
            </a:r>
            <a:r>
              <a:rPr lang="pt-BR" dirty="0" err="1"/>
              <a:t>darPartida</a:t>
            </a:r>
            <a:r>
              <a:rPr lang="pt-BR" dirty="0"/>
              <a:t>(){}</a:t>
            </a:r>
          </a:p>
          <a:p>
            <a:pPr fontAlgn="base"/>
            <a:r>
              <a:rPr lang="pt-BR"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Palavras Reservadas </a:t>
            </a:r>
          </a:p>
        </p:txBody>
      </p:sp>
      <p:sp>
        <p:nvSpPr>
          <p:cNvPr id="4" name="Espaço Reservado para Conteúdo 3"/>
          <p:cNvSpPr>
            <a:spLocks noGrp="1"/>
          </p:cNvSpPr>
          <p:nvPr>
            <p:ph idx="1"/>
          </p:nvPr>
        </p:nvSpPr>
        <p:spPr/>
        <p:txBody>
          <a:bodyPr>
            <a:normAutofit fontScale="55000" lnSpcReduction="20000"/>
          </a:bodyPr>
          <a:lstStyle/>
          <a:p>
            <a:pPr fontAlgn="base"/>
            <a:r>
              <a:rPr lang="pt-BR" dirty="0"/>
              <a:t>package garagem;</a:t>
            </a:r>
          </a:p>
          <a:p>
            <a:pPr fontAlgn="base"/>
            <a:r>
              <a:rPr lang="pt-BR" dirty="0"/>
              <a:t> </a:t>
            </a:r>
          </a:p>
          <a:p>
            <a:pPr fontAlgn="base"/>
            <a:r>
              <a:rPr lang="pt-BR" dirty="0" err="1"/>
              <a:t>public</a:t>
            </a:r>
            <a:r>
              <a:rPr lang="pt-BR" dirty="0"/>
              <a:t> </a:t>
            </a:r>
            <a:r>
              <a:rPr lang="pt-BR" dirty="0" err="1"/>
              <a:t>class</a:t>
            </a:r>
            <a:r>
              <a:rPr lang="pt-BR" dirty="0"/>
              <a:t> Fusca </a:t>
            </a:r>
            <a:r>
              <a:rPr lang="pt-BR" dirty="0" err="1"/>
              <a:t>extends</a:t>
            </a:r>
            <a:r>
              <a:rPr lang="pt-BR" dirty="0"/>
              <a:t> Carro {</a:t>
            </a:r>
          </a:p>
          <a:p>
            <a:pPr fontAlgn="base"/>
            <a:r>
              <a:rPr lang="pt-BR" dirty="0"/>
              <a:t> </a:t>
            </a:r>
          </a:p>
          <a:p>
            <a:pPr fontAlgn="base"/>
            <a:r>
              <a:rPr lang="pt-BR" dirty="0"/>
              <a:t>    </a:t>
            </a:r>
            <a:r>
              <a:rPr lang="pt-BR" dirty="0" err="1"/>
              <a:t>public</a:t>
            </a:r>
            <a:r>
              <a:rPr lang="pt-BR" dirty="0"/>
              <a:t> Fusca()</a:t>
            </a:r>
          </a:p>
          <a:p>
            <a:pPr fontAlgn="base"/>
            <a:r>
              <a:rPr lang="pt-BR" dirty="0"/>
              <a:t>    {</a:t>
            </a:r>
          </a:p>
          <a:p>
            <a:pPr fontAlgn="base"/>
            <a:r>
              <a:rPr lang="pt-BR" dirty="0"/>
              <a:t>        </a:t>
            </a:r>
            <a:r>
              <a:rPr lang="pt-BR" dirty="0" err="1"/>
              <a:t>this</a:t>
            </a:r>
            <a:r>
              <a:rPr lang="pt-BR" dirty="0"/>
              <a:t>.cor = "Branco"; // O campo Carro.cor não é visível.</a:t>
            </a:r>
          </a:p>
          <a:p>
            <a:pPr fontAlgn="base"/>
            <a:r>
              <a:rPr lang="pt-BR" dirty="0"/>
              <a:t>        </a:t>
            </a:r>
            <a:r>
              <a:rPr lang="pt-BR" dirty="0" err="1"/>
              <a:t>this</a:t>
            </a:r>
            <a:r>
              <a:rPr lang="pt-BR" dirty="0"/>
              <a:t>.marca = "VW"; // O campo Carro.marca não é visível.</a:t>
            </a:r>
          </a:p>
          <a:p>
            <a:pPr fontAlgn="base"/>
            <a:r>
              <a:rPr lang="pt-BR" dirty="0"/>
              <a:t>        </a:t>
            </a:r>
            <a:r>
              <a:rPr lang="pt-BR" dirty="0" err="1"/>
              <a:t>this</a:t>
            </a:r>
            <a:r>
              <a:rPr lang="pt-BR" dirty="0"/>
              <a:t>.ligar(); // O método ligar() do tipo Carro não é visível.</a:t>
            </a:r>
          </a:p>
          <a:p>
            <a:pPr fontAlgn="base"/>
            <a:r>
              <a:rPr lang="pt-BR" dirty="0"/>
              <a:t>        </a:t>
            </a:r>
            <a:r>
              <a:rPr lang="pt-BR" dirty="0" err="1"/>
              <a:t>this</a:t>
            </a:r>
            <a:r>
              <a:rPr lang="pt-BR" dirty="0"/>
              <a:t>.motor.</a:t>
            </a:r>
            <a:r>
              <a:rPr lang="pt-BR" dirty="0" err="1"/>
              <a:t>darPartida</a:t>
            </a:r>
            <a:r>
              <a:rPr lang="pt-BR" dirty="0"/>
              <a:t>(); // O método </a:t>
            </a:r>
            <a:r>
              <a:rPr lang="pt-BR" dirty="0" err="1"/>
              <a:t>darPartida</a:t>
            </a:r>
            <a:r>
              <a:rPr lang="pt-BR" dirty="0"/>
              <a:t>() do tipo Motor não é visível.</a:t>
            </a:r>
          </a:p>
          <a:p>
            <a:pPr fontAlgn="base"/>
            <a:r>
              <a:rPr lang="pt-BR" dirty="0"/>
              <a:t>        </a:t>
            </a:r>
            <a:r>
              <a:rPr lang="pt-BR" dirty="0" err="1"/>
              <a:t>this</a:t>
            </a:r>
            <a:r>
              <a:rPr lang="pt-BR" dirty="0"/>
              <a:t>.motor.potencia = 100;</a:t>
            </a:r>
          </a:p>
          <a:p>
            <a:pPr fontAlgn="base"/>
            <a:r>
              <a:rPr lang="pt-BR" dirty="0"/>
              <a:t>        </a:t>
            </a:r>
            <a:r>
              <a:rPr lang="pt-BR" dirty="0" err="1"/>
              <a:t>this</a:t>
            </a:r>
            <a:r>
              <a:rPr lang="pt-BR" dirty="0"/>
              <a:t>.</a:t>
            </a:r>
            <a:r>
              <a:rPr lang="pt-BR" dirty="0" err="1"/>
              <a:t>toString</a:t>
            </a:r>
            <a:r>
              <a:rPr lang="pt-BR" dirty="0"/>
              <a:t>();</a:t>
            </a:r>
          </a:p>
          <a:p>
            <a:pPr fontAlgn="base"/>
            <a:r>
              <a:rPr lang="pt-BR" dirty="0"/>
              <a:t>    }</a:t>
            </a:r>
          </a:p>
          <a:p>
            <a:pPr fontAlgn="base"/>
            <a:r>
              <a:rPr lang="pt-BR"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Palavras Reservadas </a:t>
            </a:r>
          </a:p>
        </p:txBody>
      </p:sp>
      <p:sp>
        <p:nvSpPr>
          <p:cNvPr id="4" name="Espaço Reservado para Conteúdo 3"/>
          <p:cNvSpPr>
            <a:spLocks noGrp="1"/>
          </p:cNvSpPr>
          <p:nvPr>
            <p:ph idx="1"/>
          </p:nvPr>
        </p:nvSpPr>
        <p:spPr/>
        <p:txBody>
          <a:bodyPr>
            <a:normAutofit fontScale="62500" lnSpcReduction="20000"/>
          </a:bodyPr>
          <a:lstStyle/>
          <a:p>
            <a:pPr fontAlgn="base"/>
            <a:r>
              <a:rPr lang="pt-BR" dirty="0"/>
              <a:t>package </a:t>
            </a:r>
            <a:r>
              <a:rPr lang="pt-BR" dirty="0" err="1"/>
              <a:t>garagemdovizinho</a:t>
            </a:r>
            <a:r>
              <a:rPr lang="pt-BR" dirty="0"/>
              <a:t>;</a:t>
            </a:r>
          </a:p>
          <a:p>
            <a:pPr fontAlgn="base"/>
            <a:r>
              <a:rPr lang="pt-BR" dirty="0" err="1"/>
              <a:t>import</a:t>
            </a:r>
            <a:r>
              <a:rPr lang="pt-BR" dirty="0"/>
              <a:t> garagem.Carro;</a:t>
            </a:r>
          </a:p>
          <a:p>
            <a:pPr fontAlgn="base"/>
            <a:r>
              <a:rPr lang="pt-BR" dirty="0" err="1"/>
              <a:t>public</a:t>
            </a:r>
            <a:r>
              <a:rPr lang="pt-BR" dirty="0"/>
              <a:t> </a:t>
            </a:r>
            <a:r>
              <a:rPr lang="pt-BR" dirty="0" err="1"/>
              <a:t>class</a:t>
            </a:r>
            <a:r>
              <a:rPr lang="pt-BR" dirty="0"/>
              <a:t> </a:t>
            </a:r>
            <a:r>
              <a:rPr lang="pt-BR" dirty="0" err="1"/>
              <a:t>BrasiliaAmarela</a:t>
            </a:r>
            <a:r>
              <a:rPr lang="pt-BR" dirty="0"/>
              <a:t> </a:t>
            </a:r>
            <a:r>
              <a:rPr lang="pt-BR" dirty="0" err="1"/>
              <a:t>extends</a:t>
            </a:r>
            <a:r>
              <a:rPr lang="pt-BR" dirty="0"/>
              <a:t> Carro {</a:t>
            </a:r>
          </a:p>
          <a:p>
            <a:pPr fontAlgn="base"/>
            <a:r>
              <a:rPr lang="pt-BR" dirty="0"/>
              <a:t> </a:t>
            </a:r>
          </a:p>
          <a:p>
            <a:pPr fontAlgn="base"/>
            <a:r>
              <a:rPr lang="pt-BR" dirty="0"/>
              <a:t>    </a:t>
            </a:r>
            <a:r>
              <a:rPr lang="pt-BR" dirty="0" err="1"/>
              <a:t>public</a:t>
            </a:r>
            <a:r>
              <a:rPr lang="pt-BR" dirty="0"/>
              <a:t> </a:t>
            </a:r>
            <a:r>
              <a:rPr lang="pt-BR" dirty="0" err="1"/>
              <a:t>BrasiliaAmarela</a:t>
            </a:r>
            <a:r>
              <a:rPr lang="pt-BR" dirty="0"/>
              <a:t>() {</a:t>
            </a:r>
          </a:p>
          <a:p>
            <a:pPr fontAlgn="base"/>
            <a:r>
              <a:rPr lang="pt-BR" dirty="0"/>
              <a:t>        </a:t>
            </a:r>
            <a:r>
              <a:rPr lang="pt-BR" dirty="0" err="1"/>
              <a:t>this</a:t>
            </a:r>
            <a:r>
              <a:rPr lang="pt-BR" dirty="0"/>
              <a:t>.cor = "Branco"; // O campo Carro.cor não é visível.</a:t>
            </a:r>
          </a:p>
          <a:p>
            <a:pPr fontAlgn="base"/>
            <a:r>
              <a:rPr lang="pt-BR" dirty="0"/>
              <a:t>        </a:t>
            </a:r>
            <a:r>
              <a:rPr lang="pt-BR" dirty="0" err="1"/>
              <a:t>this</a:t>
            </a:r>
            <a:r>
              <a:rPr lang="pt-BR" dirty="0"/>
              <a:t>.marca = "VW"; // O campo Carro.marca não é visível.</a:t>
            </a:r>
          </a:p>
          <a:p>
            <a:pPr fontAlgn="base"/>
            <a:r>
              <a:rPr lang="pt-BR" dirty="0"/>
              <a:t>        </a:t>
            </a:r>
            <a:r>
              <a:rPr lang="pt-BR" dirty="0" err="1"/>
              <a:t>this</a:t>
            </a:r>
            <a:r>
              <a:rPr lang="pt-BR" dirty="0"/>
              <a:t>.ligar(); // O método ligar() do tipo Carro não é visível.</a:t>
            </a:r>
          </a:p>
          <a:p>
            <a:pPr fontAlgn="base"/>
            <a:r>
              <a:rPr lang="pt-BR" dirty="0"/>
              <a:t>        </a:t>
            </a:r>
            <a:r>
              <a:rPr lang="pt-BR" dirty="0" err="1"/>
              <a:t>this</a:t>
            </a:r>
            <a:r>
              <a:rPr lang="pt-BR" dirty="0"/>
              <a:t>.motor.</a:t>
            </a:r>
            <a:r>
              <a:rPr lang="pt-BR" dirty="0" err="1"/>
              <a:t>darPartida</a:t>
            </a:r>
            <a:r>
              <a:rPr lang="pt-BR" dirty="0"/>
              <a:t>(); // O método </a:t>
            </a:r>
            <a:r>
              <a:rPr lang="pt-BR" dirty="0" err="1"/>
              <a:t>darPartida</a:t>
            </a:r>
            <a:r>
              <a:rPr lang="pt-BR" dirty="0"/>
              <a:t>() do tipo Motor não é visível.</a:t>
            </a:r>
          </a:p>
          <a:p>
            <a:pPr fontAlgn="base"/>
            <a:r>
              <a:rPr lang="pt-BR" dirty="0"/>
              <a:t>        </a:t>
            </a:r>
            <a:r>
              <a:rPr lang="pt-BR" dirty="0" err="1"/>
              <a:t>this</a:t>
            </a:r>
            <a:r>
              <a:rPr lang="pt-BR" dirty="0"/>
              <a:t>.motor.potencia = 100;</a:t>
            </a:r>
          </a:p>
          <a:p>
            <a:pPr fontAlgn="base"/>
            <a:r>
              <a:rPr lang="pt-BR" dirty="0"/>
              <a:t>        </a:t>
            </a:r>
            <a:r>
              <a:rPr lang="pt-BR" dirty="0" err="1"/>
              <a:t>this</a:t>
            </a:r>
            <a:r>
              <a:rPr lang="pt-BR" dirty="0"/>
              <a:t>.</a:t>
            </a:r>
            <a:r>
              <a:rPr lang="pt-BR" dirty="0" err="1"/>
              <a:t>toString</a:t>
            </a:r>
            <a:r>
              <a:rPr lang="pt-BR" dirty="0"/>
              <a:t>();</a:t>
            </a:r>
          </a:p>
          <a:p>
            <a:pPr fontAlgn="base"/>
            <a:r>
              <a:rPr lang="pt-BR" dirty="0"/>
              <a:t>    }</a:t>
            </a:r>
          </a:p>
          <a:p>
            <a:pPr fontAlgn="base"/>
            <a:r>
              <a:rPr lang="pt-BR"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Palavras Reservadas </a:t>
            </a:r>
          </a:p>
        </p:txBody>
      </p:sp>
      <p:sp>
        <p:nvSpPr>
          <p:cNvPr id="3" name="Espaço Reservado para Conteúdo 2"/>
          <p:cNvSpPr>
            <a:spLocks noGrp="1"/>
          </p:cNvSpPr>
          <p:nvPr>
            <p:ph idx="1"/>
          </p:nvPr>
        </p:nvSpPr>
        <p:spPr/>
        <p:txBody>
          <a:bodyPr/>
          <a:lstStyle/>
          <a:p>
            <a:pPr>
              <a:buNone/>
            </a:pPr>
            <a:r>
              <a:rPr lang="pt-BR" dirty="0"/>
              <a:t>Assim como no Português estruturados ( </a:t>
            </a:r>
            <a:r>
              <a:rPr lang="pt-BR" dirty="0" err="1"/>
              <a:t>Portugol</a:t>
            </a:r>
            <a:r>
              <a:rPr lang="pt-BR" dirty="0"/>
              <a:t>) em Java também temos palavras que são reservadas pela linguagem para atender certos tipos de dados ou serviços dentro das aplicações de códigos. </a:t>
            </a:r>
          </a:p>
          <a:p>
            <a:pPr>
              <a:buNone/>
            </a:pPr>
            <a:endParaRPr lang="pt-B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Palavras Reservadas </a:t>
            </a:r>
          </a:p>
        </p:txBody>
      </p:sp>
      <p:pic>
        <p:nvPicPr>
          <p:cNvPr id="5" name="Espaço Reservado para Conteúdo 4" descr="1.3.png"/>
          <p:cNvPicPr>
            <a:picLocks noGrp="1" noChangeAspect="1"/>
          </p:cNvPicPr>
          <p:nvPr>
            <p:ph idx="1"/>
          </p:nvPr>
        </p:nvPicPr>
        <p:blipFill>
          <a:blip r:embed="rId2"/>
          <a:stretch>
            <a:fillRect/>
          </a:stretch>
        </p:blipFill>
        <p:spPr>
          <a:xfrm>
            <a:off x="2092968" y="1213543"/>
            <a:ext cx="5193676" cy="5358729"/>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Palavras Reservadas </a:t>
            </a:r>
          </a:p>
        </p:txBody>
      </p:sp>
      <p:sp>
        <p:nvSpPr>
          <p:cNvPr id="4" name="Espaço Reservado para Conteúdo 3"/>
          <p:cNvSpPr>
            <a:spLocks noGrp="1"/>
          </p:cNvSpPr>
          <p:nvPr>
            <p:ph idx="1"/>
          </p:nvPr>
        </p:nvSpPr>
        <p:spPr/>
        <p:txBody>
          <a:bodyPr>
            <a:normAutofit/>
          </a:bodyPr>
          <a:lstStyle/>
          <a:p>
            <a:pPr lvl="1">
              <a:buNone/>
            </a:pPr>
            <a:r>
              <a:rPr lang="pt-BR" b="1" dirty="0"/>
              <a:t>Modificadores de classes, variáveis ou métodos</a:t>
            </a:r>
          </a:p>
          <a:p>
            <a:pPr fontAlgn="base"/>
            <a:r>
              <a:rPr lang="pt-BR" dirty="0"/>
              <a:t>Os </a:t>
            </a:r>
            <a:r>
              <a:rPr lang="pt-BR" b="1" dirty="0"/>
              <a:t>modificadores</a:t>
            </a:r>
            <a:r>
              <a:rPr lang="pt-BR" dirty="0"/>
              <a:t> de acesso são padrões de visibilidade de acessos às </a:t>
            </a:r>
            <a:r>
              <a:rPr lang="pt-BR" b="1" dirty="0"/>
              <a:t>classes</a:t>
            </a:r>
            <a:r>
              <a:rPr lang="pt-BR" dirty="0"/>
              <a:t>, atributos e </a:t>
            </a:r>
            <a:r>
              <a:rPr lang="pt-BR" b="1" dirty="0"/>
              <a:t>métodos</a:t>
            </a:r>
            <a:r>
              <a:rPr lang="pt-BR" dirty="0"/>
              <a:t>. Esses </a:t>
            </a:r>
            <a:r>
              <a:rPr lang="pt-BR" b="1" dirty="0"/>
              <a:t>modificadores</a:t>
            </a:r>
            <a:r>
              <a:rPr lang="pt-BR" dirty="0"/>
              <a:t> são palavras-chaves reservadas pelo </a:t>
            </a:r>
            <a:r>
              <a:rPr lang="pt-BR" b="1" dirty="0"/>
              <a:t>Java</a:t>
            </a:r>
            <a:r>
              <a:rPr lang="pt-BR" dirty="0"/>
              <a:t>, </a:t>
            </a:r>
            <a:r>
              <a:rPr lang="pt-BR" b="1" dirty="0"/>
              <a:t>ou</a:t>
            </a:r>
            <a:r>
              <a:rPr lang="pt-BR" dirty="0"/>
              <a:t> seja, palavras reservadas não podem ser usadas como nome de </a:t>
            </a:r>
            <a:r>
              <a:rPr lang="pt-BR" b="1" dirty="0"/>
              <a:t>métodos</a:t>
            </a:r>
            <a:r>
              <a:rPr lang="pt-BR" dirty="0"/>
              <a:t>, </a:t>
            </a:r>
            <a:r>
              <a:rPr lang="pt-BR" b="1" dirty="0"/>
              <a:t>classes ou</a:t>
            </a:r>
            <a:r>
              <a:rPr lang="pt-BR" dirty="0"/>
              <a:t> atributos.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Palavras Reservadas </a:t>
            </a:r>
          </a:p>
        </p:txBody>
      </p:sp>
      <p:sp>
        <p:nvSpPr>
          <p:cNvPr id="4" name="Espaço Reservado para Conteúdo 3"/>
          <p:cNvSpPr>
            <a:spLocks noGrp="1"/>
          </p:cNvSpPr>
          <p:nvPr>
            <p:ph idx="1"/>
          </p:nvPr>
        </p:nvSpPr>
        <p:spPr/>
        <p:txBody>
          <a:bodyPr>
            <a:normAutofit fontScale="85000" lnSpcReduction="20000"/>
          </a:bodyPr>
          <a:lstStyle/>
          <a:p>
            <a:pPr lvl="1">
              <a:buNone/>
            </a:pPr>
            <a:r>
              <a:rPr lang="pt-BR" b="1" dirty="0"/>
              <a:t>Modificadores de classes, variáveis ou métodos</a:t>
            </a:r>
          </a:p>
          <a:p>
            <a:pPr fontAlgn="base"/>
            <a:r>
              <a:rPr lang="pt-BR" b="1" dirty="0"/>
              <a:t>abstract:</a:t>
            </a:r>
            <a:r>
              <a:rPr lang="pt-BR" dirty="0"/>
              <a:t> classe que não pode ser instanciada ou método que precisa ser implementado por uma subclasse não abstrata</a:t>
            </a:r>
          </a:p>
          <a:p>
            <a:pPr fontAlgn="base"/>
            <a:r>
              <a:rPr lang="pt-BR" b="1" dirty="0" err="1"/>
              <a:t>class</a:t>
            </a:r>
            <a:r>
              <a:rPr lang="pt-BR" b="1" dirty="0"/>
              <a:t>:</a:t>
            </a:r>
            <a:r>
              <a:rPr lang="pt-BR" dirty="0"/>
              <a:t> especifica uma classe</a:t>
            </a:r>
          </a:p>
          <a:p>
            <a:pPr fontAlgn="base"/>
            <a:r>
              <a:rPr lang="pt-BR" b="1" dirty="0" err="1"/>
              <a:t>extends</a:t>
            </a:r>
            <a:r>
              <a:rPr lang="pt-BR" b="1" dirty="0"/>
              <a:t>:</a:t>
            </a:r>
            <a:r>
              <a:rPr lang="pt-BR" dirty="0"/>
              <a:t> indica a superclasse que a subclasse está estendendo</a:t>
            </a:r>
          </a:p>
          <a:p>
            <a:pPr fontAlgn="base"/>
            <a:r>
              <a:rPr lang="pt-BR" b="1" dirty="0"/>
              <a:t>final:</a:t>
            </a:r>
            <a:r>
              <a:rPr lang="pt-BR" dirty="0"/>
              <a:t> impossibilita que uma classe seja estendida, que um método seja sobrescrito ou que uma variável seja reinicializada</a:t>
            </a:r>
          </a:p>
          <a:p>
            <a:pPr fontAlgn="base"/>
            <a:r>
              <a:rPr lang="pt-BR" b="1" dirty="0" err="1"/>
              <a:t>implements</a:t>
            </a:r>
            <a:r>
              <a:rPr lang="pt-BR" b="1" dirty="0"/>
              <a:t>:</a:t>
            </a:r>
            <a:r>
              <a:rPr lang="pt-BR" dirty="0"/>
              <a:t> indica as interfaces que uma classe irá implementar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Palavras Reservadas </a:t>
            </a:r>
          </a:p>
        </p:txBody>
      </p:sp>
      <p:sp>
        <p:nvSpPr>
          <p:cNvPr id="4" name="Espaço Reservado para Conteúdo 3"/>
          <p:cNvSpPr>
            <a:spLocks noGrp="1"/>
          </p:cNvSpPr>
          <p:nvPr>
            <p:ph idx="1"/>
          </p:nvPr>
        </p:nvSpPr>
        <p:spPr/>
        <p:txBody>
          <a:bodyPr>
            <a:normAutofit fontScale="85000" lnSpcReduction="20000"/>
          </a:bodyPr>
          <a:lstStyle/>
          <a:p>
            <a:pPr lvl="1">
              <a:buNone/>
            </a:pPr>
            <a:r>
              <a:rPr lang="pt-BR" b="1" dirty="0"/>
              <a:t>Modificadores de classes, variáveis ou métodos</a:t>
            </a:r>
          </a:p>
          <a:p>
            <a:pPr fontAlgn="base"/>
            <a:r>
              <a:rPr lang="pt-BR" b="1" dirty="0"/>
              <a:t>interface:</a:t>
            </a:r>
            <a:r>
              <a:rPr lang="pt-BR" dirty="0"/>
              <a:t> especifica uma interface</a:t>
            </a:r>
          </a:p>
          <a:p>
            <a:pPr fontAlgn="base"/>
            <a:r>
              <a:rPr lang="pt-BR" b="1" dirty="0" err="1"/>
              <a:t>native</a:t>
            </a:r>
            <a:r>
              <a:rPr lang="pt-BR" b="1" dirty="0"/>
              <a:t>:</a:t>
            </a:r>
            <a:r>
              <a:rPr lang="pt-BR" dirty="0"/>
              <a:t> indica que um método está escrito em uma linguagem dependente de plataforma, como o C</a:t>
            </a:r>
          </a:p>
          <a:p>
            <a:pPr fontAlgn="base"/>
            <a:r>
              <a:rPr lang="pt-BR" b="1" dirty="0" err="1"/>
              <a:t>new</a:t>
            </a:r>
            <a:r>
              <a:rPr lang="pt-BR" b="1" dirty="0"/>
              <a:t>:</a:t>
            </a:r>
            <a:r>
              <a:rPr lang="pt-BR" dirty="0"/>
              <a:t> instancia um novo objeto, chamando seu construtor</a:t>
            </a:r>
          </a:p>
          <a:p>
            <a:pPr fontAlgn="base"/>
            <a:r>
              <a:rPr lang="pt-BR" b="1" dirty="0" err="1"/>
              <a:t>static</a:t>
            </a:r>
            <a:r>
              <a:rPr lang="pt-BR" b="1" dirty="0"/>
              <a:t>:</a:t>
            </a:r>
            <a:r>
              <a:rPr lang="pt-BR" dirty="0"/>
              <a:t> faz um método ou variável pertencer à classe ao invés de às instâncias</a:t>
            </a:r>
          </a:p>
          <a:p>
            <a:pPr fontAlgn="base"/>
            <a:r>
              <a:rPr lang="pt-BR" b="1" dirty="0" err="1"/>
              <a:t>strictfp</a:t>
            </a:r>
            <a:r>
              <a:rPr lang="pt-BR" b="1" dirty="0"/>
              <a:t>:</a:t>
            </a:r>
            <a:r>
              <a:rPr lang="pt-BR" dirty="0"/>
              <a:t> usado em frente a um método ou classe para indicar que os números de ponto flutuante seguirão as regras de ponto flutuante em todas as expressões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Palavras Reservadas </a:t>
            </a:r>
          </a:p>
        </p:txBody>
      </p:sp>
      <p:sp>
        <p:nvSpPr>
          <p:cNvPr id="4" name="Espaço Reservado para Conteúdo 3"/>
          <p:cNvSpPr>
            <a:spLocks noGrp="1"/>
          </p:cNvSpPr>
          <p:nvPr>
            <p:ph idx="1"/>
          </p:nvPr>
        </p:nvSpPr>
        <p:spPr/>
        <p:txBody>
          <a:bodyPr>
            <a:normAutofit/>
          </a:bodyPr>
          <a:lstStyle/>
          <a:p>
            <a:pPr lvl="1">
              <a:buNone/>
            </a:pPr>
            <a:r>
              <a:rPr lang="pt-BR" b="1" dirty="0"/>
              <a:t>Modificadores de classes, variáveis ou métodos</a:t>
            </a:r>
          </a:p>
          <a:p>
            <a:pPr fontAlgn="base"/>
            <a:r>
              <a:rPr lang="pt-BR" b="1" dirty="0" err="1"/>
              <a:t>synchronized</a:t>
            </a:r>
            <a:r>
              <a:rPr lang="pt-BR" b="1" dirty="0"/>
              <a:t>:</a:t>
            </a:r>
            <a:r>
              <a:rPr lang="pt-BR" dirty="0"/>
              <a:t>indica que um método só pode ser acessado por uma thread de cada vez</a:t>
            </a:r>
          </a:p>
          <a:p>
            <a:pPr fontAlgn="base"/>
            <a:r>
              <a:rPr lang="pt-BR" b="1" dirty="0" err="1"/>
              <a:t>transient</a:t>
            </a:r>
            <a:r>
              <a:rPr lang="pt-BR" b="1" dirty="0"/>
              <a:t>:</a:t>
            </a:r>
            <a:r>
              <a:rPr lang="pt-BR" dirty="0"/>
              <a:t> impede a serialização de campos</a:t>
            </a:r>
          </a:p>
          <a:p>
            <a:pPr fontAlgn="base"/>
            <a:r>
              <a:rPr lang="pt-BR" b="1" dirty="0" err="1"/>
              <a:t>volatile</a:t>
            </a:r>
            <a:r>
              <a:rPr lang="pt-BR" b="1" dirty="0"/>
              <a:t>:</a:t>
            </a:r>
            <a:r>
              <a:rPr lang="pt-BR" dirty="0"/>
              <a:t>indica que uma variável pode ser alterada durante o uso de threads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Palavras Reservadas </a:t>
            </a:r>
          </a:p>
        </p:txBody>
      </p:sp>
      <p:sp>
        <p:nvSpPr>
          <p:cNvPr id="4" name="Espaço Reservado para Conteúdo 3"/>
          <p:cNvSpPr>
            <a:spLocks noGrp="1"/>
          </p:cNvSpPr>
          <p:nvPr>
            <p:ph idx="1"/>
          </p:nvPr>
        </p:nvSpPr>
        <p:spPr/>
        <p:txBody>
          <a:bodyPr>
            <a:normAutofit/>
          </a:bodyPr>
          <a:lstStyle/>
          <a:p>
            <a:pPr lvl="1">
              <a:buNone/>
            </a:pPr>
            <a:r>
              <a:rPr lang="pt-BR" b="1" dirty="0"/>
              <a:t>Controle de fluxo dentro de um bloco de código</a:t>
            </a:r>
            <a:r>
              <a:rPr lang="pt-BR" dirty="0"/>
              <a:t/>
            </a:r>
            <a:br>
              <a:rPr lang="pt-BR" dirty="0"/>
            </a:br>
            <a:r>
              <a:rPr lang="pt-BR" b="1" dirty="0"/>
              <a:t> </a:t>
            </a:r>
          </a:p>
          <a:p>
            <a:pPr lvl="1">
              <a:buNone/>
            </a:pPr>
            <a:r>
              <a:rPr lang="pt-BR" b="1" dirty="0"/>
              <a:t>Controle de fluxo</a:t>
            </a:r>
            <a:r>
              <a:rPr lang="pt-BR" dirty="0"/>
              <a:t> é a habilidade de ajustar a maneira como um programa realiza suas tarefas. Por meio de instruções especiais, chamadas comandos, essas tarefas podem ser executadas seletivamente, repetidamente ou excepcionalmente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Palavras Reservadas </a:t>
            </a:r>
          </a:p>
        </p:txBody>
      </p:sp>
      <p:sp>
        <p:nvSpPr>
          <p:cNvPr id="4" name="Espaço Reservado para Conteúdo 3"/>
          <p:cNvSpPr>
            <a:spLocks noGrp="1"/>
          </p:cNvSpPr>
          <p:nvPr>
            <p:ph idx="1"/>
          </p:nvPr>
        </p:nvSpPr>
        <p:spPr/>
        <p:txBody>
          <a:bodyPr>
            <a:normAutofit fontScale="92500"/>
          </a:bodyPr>
          <a:lstStyle/>
          <a:p>
            <a:pPr fontAlgn="base"/>
            <a:r>
              <a:rPr lang="pt-BR" b="1" dirty="0"/>
              <a:t>Controle de fluxo dentro de um bloco de código</a:t>
            </a:r>
            <a:r>
              <a:rPr lang="pt-BR" dirty="0"/>
              <a:t/>
            </a:r>
            <a:br>
              <a:rPr lang="pt-BR" dirty="0"/>
            </a:br>
            <a:r>
              <a:rPr lang="pt-BR" b="1" dirty="0"/>
              <a:t> </a:t>
            </a:r>
            <a:r>
              <a:rPr lang="pt-BR" b="1" dirty="0" err="1"/>
              <a:t>break</a:t>
            </a:r>
            <a:r>
              <a:rPr lang="pt-BR" b="1" dirty="0"/>
              <a:t>:</a:t>
            </a:r>
            <a:r>
              <a:rPr lang="pt-BR" dirty="0"/>
              <a:t> sai do bloco de </a:t>
            </a:r>
            <a:r>
              <a:rPr lang="pt-BR" dirty="0" err="1"/>
              <a:t>codigo</a:t>
            </a:r>
            <a:r>
              <a:rPr lang="pt-BR" dirty="0"/>
              <a:t> em que ele está</a:t>
            </a:r>
          </a:p>
          <a:p>
            <a:pPr fontAlgn="base"/>
            <a:r>
              <a:rPr lang="pt-BR" b="1" dirty="0"/>
              <a:t>case:</a:t>
            </a:r>
            <a:r>
              <a:rPr lang="pt-BR" dirty="0"/>
              <a:t> executa um bloco de código dependendo do teste do switch</a:t>
            </a:r>
          </a:p>
          <a:p>
            <a:pPr fontAlgn="base"/>
            <a:r>
              <a:rPr lang="pt-BR" b="1" dirty="0"/>
              <a:t>continue:</a:t>
            </a:r>
            <a:r>
              <a:rPr lang="pt-BR" dirty="0"/>
              <a:t>pula a execução do código que viria após essa linha e vai para a próxima passagem do loop</a:t>
            </a:r>
          </a:p>
          <a:p>
            <a:pPr fontAlgn="base"/>
            <a:r>
              <a:rPr lang="pt-BR" b="1" dirty="0"/>
              <a:t>default:</a:t>
            </a:r>
            <a:r>
              <a:rPr lang="pt-BR" dirty="0"/>
              <a:t>executa esse bloco de </a:t>
            </a:r>
            <a:r>
              <a:rPr lang="pt-BR" dirty="0" err="1"/>
              <a:t>codigo</a:t>
            </a:r>
            <a:r>
              <a:rPr lang="pt-BR" dirty="0"/>
              <a:t> caso nenhum dos teste de </a:t>
            </a:r>
            <a:r>
              <a:rPr lang="pt-BR" dirty="0" err="1"/>
              <a:t>switch-case</a:t>
            </a:r>
            <a:r>
              <a:rPr lang="pt-BR" dirty="0"/>
              <a:t> seja verdadeiro</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Palavras Reservadas </a:t>
            </a:r>
          </a:p>
        </p:txBody>
      </p:sp>
      <p:sp>
        <p:nvSpPr>
          <p:cNvPr id="4" name="Espaço Reservado para Conteúdo 3"/>
          <p:cNvSpPr>
            <a:spLocks noGrp="1"/>
          </p:cNvSpPr>
          <p:nvPr>
            <p:ph idx="1"/>
          </p:nvPr>
        </p:nvSpPr>
        <p:spPr/>
        <p:txBody>
          <a:bodyPr>
            <a:normAutofit fontScale="92500"/>
          </a:bodyPr>
          <a:lstStyle/>
          <a:p>
            <a:pPr fontAlgn="base"/>
            <a:r>
              <a:rPr lang="pt-BR" b="1" dirty="0"/>
              <a:t>Controle de fluxo dentro de um bloco de código</a:t>
            </a:r>
            <a:r>
              <a:rPr lang="pt-BR" dirty="0"/>
              <a:t/>
            </a:r>
            <a:br>
              <a:rPr lang="pt-BR" dirty="0"/>
            </a:br>
            <a:r>
              <a:rPr lang="pt-BR" b="1" dirty="0"/>
              <a:t> do:</a:t>
            </a:r>
            <a:r>
              <a:rPr lang="pt-BR" dirty="0"/>
              <a:t>executa um bloco de código uma vez, e então realiza um teste em conjunto com o </a:t>
            </a:r>
            <a:r>
              <a:rPr lang="pt-BR" dirty="0" err="1"/>
              <a:t>while</a:t>
            </a:r>
            <a:r>
              <a:rPr lang="pt-BR" dirty="0"/>
              <a:t> para determinar se o bloco deverá ser executado novamente</a:t>
            </a:r>
          </a:p>
          <a:p>
            <a:pPr fontAlgn="base"/>
            <a:r>
              <a:rPr lang="pt-BR" b="1" dirty="0" err="1"/>
              <a:t>else</a:t>
            </a:r>
            <a:r>
              <a:rPr lang="pt-BR" b="1" dirty="0"/>
              <a:t>:</a:t>
            </a:r>
            <a:r>
              <a:rPr lang="pt-BR" dirty="0"/>
              <a:t> executa um bloco de código alternativo caso o teste </a:t>
            </a:r>
            <a:r>
              <a:rPr lang="pt-BR" dirty="0" err="1"/>
              <a:t>if</a:t>
            </a:r>
            <a:r>
              <a:rPr lang="pt-BR" dirty="0"/>
              <a:t> seja falso</a:t>
            </a:r>
          </a:p>
          <a:p>
            <a:pPr fontAlgn="base"/>
            <a:r>
              <a:rPr lang="pt-BR" b="1" dirty="0"/>
              <a:t>for:</a:t>
            </a:r>
            <a:r>
              <a:rPr lang="pt-BR" dirty="0"/>
              <a:t>usado para realizar um loop condicional de um bloco de código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Palavras Reservadas </a:t>
            </a:r>
          </a:p>
        </p:txBody>
      </p:sp>
      <p:sp>
        <p:nvSpPr>
          <p:cNvPr id="4" name="Espaço Reservado para Conteúdo 3"/>
          <p:cNvSpPr>
            <a:spLocks noGrp="1"/>
          </p:cNvSpPr>
          <p:nvPr>
            <p:ph idx="1"/>
          </p:nvPr>
        </p:nvSpPr>
        <p:spPr/>
        <p:txBody>
          <a:bodyPr>
            <a:normAutofit fontScale="92500"/>
          </a:bodyPr>
          <a:lstStyle/>
          <a:p>
            <a:pPr fontAlgn="base"/>
            <a:r>
              <a:rPr lang="pt-BR" b="1" dirty="0"/>
              <a:t>Controle de fluxo dentro de um bloco de código</a:t>
            </a:r>
            <a:r>
              <a:rPr lang="pt-BR" dirty="0"/>
              <a:t/>
            </a:r>
            <a:br>
              <a:rPr lang="pt-BR" dirty="0"/>
            </a:br>
            <a:r>
              <a:rPr lang="pt-BR" b="1" dirty="0"/>
              <a:t> </a:t>
            </a:r>
            <a:r>
              <a:rPr lang="pt-BR" b="1" dirty="0" err="1"/>
              <a:t>if</a:t>
            </a:r>
            <a:r>
              <a:rPr lang="pt-BR" b="1" dirty="0"/>
              <a:t>:</a:t>
            </a:r>
            <a:r>
              <a:rPr lang="pt-BR" dirty="0"/>
              <a:t> usado para realizar um teste lógico de verdadeiro o falso</a:t>
            </a:r>
          </a:p>
          <a:p>
            <a:pPr fontAlgn="base"/>
            <a:r>
              <a:rPr lang="pt-BR" b="1" dirty="0" err="1"/>
              <a:t>instanceof</a:t>
            </a:r>
            <a:r>
              <a:rPr lang="pt-BR" b="1" dirty="0"/>
              <a:t>:</a:t>
            </a:r>
            <a:r>
              <a:rPr lang="pt-BR" dirty="0"/>
              <a:t> determina se um objeto é uma instância de determinada classe, superclasse ou interface</a:t>
            </a:r>
          </a:p>
          <a:p>
            <a:pPr fontAlgn="base"/>
            <a:r>
              <a:rPr lang="pt-BR" b="1" dirty="0" err="1"/>
              <a:t>return</a:t>
            </a:r>
            <a:r>
              <a:rPr lang="pt-BR" b="1" dirty="0"/>
              <a:t>:</a:t>
            </a:r>
            <a:r>
              <a:rPr lang="pt-BR" dirty="0"/>
              <a:t> retorna de um método sem executar qualquer código que venha depois desta linha (também pode retornar uma variável)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Palavras Reservadas </a:t>
            </a:r>
          </a:p>
        </p:txBody>
      </p:sp>
      <p:sp>
        <p:nvSpPr>
          <p:cNvPr id="4" name="Espaço Reservado para Conteúdo 3"/>
          <p:cNvSpPr>
            <a:spLocks noGrp="1"/>
          </p:cNvSpPr>
          <p:nvPr>
            <p:ph idx="1"/>
          </p:nvPr>
        </p:nvSpPr>
        <p:spPr/>
        <p:txBody>
          <a:bodyPr>
            <a:normAutofit/>
          </a:bodyPr>
          <a:lstStyle/>
          <a:p>
            <a:pPr fontAlgn="base"/>
            <a:r>
              <a:rPr lang="pt-BR" b="1" dirty="0"/>
              <a:t>Controle de fluxo dentro de um bloco de código</a:t>
            </a:r>
            <a:r>
              <a:rPr lang="pt-BR" dirty="0"/>
              <a:t/>
            </a:r>
            <a:br>
              <a:rPr lang="pt-BR" dirty="0"/>
            </a:br>
            <a:r>
              <a:rPr lang="pt-BR" b="1" dirty="0"/>
              <a:t> switch:</a:t>
            </a:r>
            <a:r>
              <a:rPr lang="pt-BR" dirty="0"/>
              <a:t>indica a variável a ser comparada nas expressões case</a:t>
            </a:r>
          </a:p>
          <a:p>
            <a:pPr fontAlgn="base"/>
            <a:r>
              <a:rPr lang="pt-BR" b="1" dirty="0" err="1"/>
              <a:t>while</a:t>
            </a:r>
            <a:r>
              <a:rPr lang="pt-BR" b="1" dirty="0"/>
              <a:t>:</a:t>
            </a:r>
            <a:r>
              <a:rPr lang="pt-BR" dirty="0"/>
              <a:t> executa um bloco de código repetidamente enquanto a condição for verdadeira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Palavras Reservadas </a:t>
            </a:r>
          </a:p>
        </p:txBody>
      </p:sp>
      <p:sp>
        <p:nvSpPr>
          <p:cNvPr id="3" name="Espaço Reservado para Conteúdo 2"/>
          <p:cNvSpPr>
            <a:spLocks noGrp="1"/>
          </p:cNvSpPr>
          <p:nvPr>
            <p:ph idx="1"/>
          </p:nvPr>
        </p:nvSpPr>
        <p:spPr/>
        <p:txBody>
          <a:bodyPr/>
          <a:lstStyle/>
          <a:p>
            <a:pPr>
              <a:buNone/>
            </a:pPr>
            <a:r>
              <a:rPr lang="pt-BR" dirty="0"/>
              <a:t>			</a:t>
            </a:r>
            <a:r>
              <a:rPr lang="pt-BR" b="1" dirty="0"/>
              <a:t>Modificadores de acesso</a:t>
            </a:r>
          </a:p>
          <a:p>
            <a:pPr>
              <a:buNone/>
            </a:pPr>
            <a:r>
              <a:rPr lang="pt-BR" dirty="0"/>
              <a:t>	Eles servem para tornar componentes da sua aplicação mais ou menos acessíveis por outras partes do seu programa.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Palavras Reservadas </a:t>
            </a:r>
          </a:p>
        </p:txBody>
      </p:sp>
      <p:sp>
        <p:nvSpPr>
          <p:cNvPr id="4" name="Espaço Reservado para Conteúdo 3"/>
          <p:cNvSpPr>
            <a:spLocks noGrp="1"/>
          </p:cNvSpPr>
          <p:nvPr>
            <p:ph idx="1"/>
          </p:nvPr>
        </p:nvSpPr>
        <p:spPr/>
        <p:txBody>
          <a:bodyPr>
            <a:normAutofit lnSpcReduction="10000"/>
          </a:bodyPr>
          <a:lstStyle/>
          <a:p>
            <a:pPr fontAlgn="base">
              <a:buNone/>
            </a:pPr>
            <a:r>
              <a:rPr lang="pt-BR" b="1" dirty="0"/>
              <a:t>			Tratamento de erros</a:t>
            </a:r>
          </a:p>
          <a:p>
            <a:pPr fontAlgn="base"/>
            <a:r>
              <a:rPr lang="pt-BR" b="1" dirty="0" err="1"/>
              <a:t>assert</a:t>
            </a:r>
            <a:r>
              <a:rPr lang="pt-BR" b="1" dirty="0"/>
              <a:t>:</a:t>
            </a:r>
            <a:r>
              <a:rPr lang="pt-BR" dirty="0"/>
              <a:t> testa uma expressão condicional para verificar uma suposição do programador</a:t>
            </a:r>
          </a:p>
          <a:p>
            <a:pPr fontAlgn="base"/>
            <a:r>
              <a:rPr lang="pt-BR" b="1" dirty="0"/>
              <a:t>catch:</a:t>
            </a:r>
            <a:r>
              <a:rPr lang="pt-BR" dirty="0"/>
              <a:t> declara o bloco de código usado para tratar uma exceção</a:t>
            </a:r>
          </a:p>
          <a:p>
            <a:pPr fontAlgn="base"/>
            <a:r>
              <a:rPr lang="pt-BR" b="1" dirty="0" err="1"/>
              <a:t>finally</a:t>
            </a:r>
            <a:r>
              <a:rPr lang="pt-BR" b="1" dirty="0"/>
              <a:t>:</a:t>
            </a:r>
            <a:r>
              <a:rPr lang="pt-BR" dirty="0"/>
              <a:t>bloco de código, após um </a:t>
            </a:r>
            <a:r>
              <a:rPr lang="pt-BR" dirty="0" err="1"/>
              <a:t>try-catch</a:t>
            </a:r>
            <a:r>
              <a:rPr lang="pt-BR" dirty="0"/>
              <a:t>, que é executado independentemente do fluxo de programa seguido ao lidar com uma exceção</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Palavras Reservadas </a:t>
            </a:r>
          </a:p>
        </p:txBody>
      </p:sp>
      <p:sp>
        <p:nvSpPr>
          <p:cNvPr id="4" name="Espaço Reservado para Conteúdo 3"/>
          <p:cNvSpPr>
            <a:spLocks noGrp="1"/>
          </p:cNvSpPr>
          <p:nvPr>
            <p:ph idx="1"/>
          </p:nvPr>
        </p:nvSpPr>
        <p:spPr/>
        <p:txBody>
          <a:bodyPr>
            <a:normAutofit/>
          </a:bodyPr>
          <a:lstStyle/>
          <a:p>
            <a:pPr fontAlgn="base">
              <a:buNone/>
            </a:pPr>
            <a:r>
              <a:rPr lang="pt-BR" b="1" dirty="0"/>
              <a:t>			Tratamento de erros</a:t>
            </a:r>
          </a:p>
          <a:p>
            <a:pPr fontAlgn="base"/>
            <a:r>
              <a:rPr lang="pt-BR" b="1" dirty="0" err="1"/>
              <a:t>throw</a:t>
            </a:r>
            <a:r>
              <a:rPr lang="pt-BR" b="1" dirty="0"/>
              <a:t>:</a:t>
            </a:r>
            <a:r>
              <a:rPr lang="pt-BR" dirty="0"/>
              <a:t>usado para passar uma exceção para o método que o chamou</a:t>
            </a:r>
          </a:p>
          <a:p>
            <a:pPr fontAlgn="base"/>
            <a:r>
              <a:rPr lang="pt-BR" b="1" dirty="0" err="1"/>
              <a:t>throws</a:t>
            </a:r>
            <a:r>
              <a:rPr lang="pt-BR" b="1" dirty="0"/>
              <a:t>:</a:t>
            </a:r>
            <a:r>
              <a:rPr lang="pt-BR" dirty="0"/>
              <a:t> indica que um método pode passar uma exceção para o método que o chamou</a:t>
            </a:r>
          </a:p>
          <a:p>
            <a:pPr fontAlgn="base"/>
            <a:r>
              <a:rPr lang="pt-BR" b="1" dirty="0" err="1"/>
              <a:t>try</a:t>
            </a:r>
            <a:r>
              <a:rPr lang="pt-BR" b="1" dirty="0"/>
              <a:t>:</a:t>
            </a:r>
            <a:r>
              <a:rPr lang="pt-BR" dirty="0"/>
              <a:t> bloco de código que tentará ser executado, mas que pode causar uma exceção</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Palavras Reservadas </a:t>
            </a:r>
          </a:p>
        </p:txBody>
      </p:sp>
      <p:sp>
        <p:nvSpPr>
          <p:cNvPr id="4" name="Espaço Reservado para Conteúdo 3"/>
          <p:cNvSpPr>
            <a:spLocks noGrp="1"/>
          </p:cNvSpPr>
          <p:nvPr>
            <p:ph idx="1"/>
          </p:nvPr>
        </p:nvSpPr>
        <p:spPr/>
        <p:txBody>
          <a:bodyPr>
            <a:normAutofit/>
          </a:bodyPr>
          <a:lstStyle/>
          <a:p>
            <a:pPr fontAlgn="base">
              <a:buNone/>
            </a:pPr>
            <a:r>
              <a:rPr lang="pt-BR" b="1" dirty="0"/>
              <a:t>			 Controle de pacotes</a:t>
            </a:r>
          </a:p>
          <a:p>
            <a:pPr fontAlgn="base">
              <a:buNone/>
            </a:pPr>
            <a:r>
              <a:rPr lang="pt-BR" dirty="0"/>
              <a:t>Um </a:t>
            </a:r>
            <a:r>
              <a:rPr lang="pt-BR" b="1" dirty="0"/>
              <a:t>pacote</a:t>
            </a:r>
            <a:r>
              <a:rPr lang="pt-BR" dirty="0"/>
              <a:t> ou package na tecnologia </a:t>
            </a:r>
            <a:r>
              <a:rPr lang="pt-BR" b="1" dirty="0"/>
              <a:t>Java</a:t>
            </a:r>
            <a:r>
              <a:rPr lang="pt-BR" dirty="0"/>
              <a:t> nada mais é do que um conjunto de classes localizadas na mesma estrutura hierárquica de diretórios.</a:t>
            </a:r>
            <a:endParaRPr lang="pt-BR"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Palavras Reservadas </a:t>
            </a:r>
          </a:p>
        </p:txBody>
      </p:sp>
      <p:sp>
        <p:nvSpPr>
          <p:cNvPr id="4" name="Espaço Reservado para Conteúdo 3"/>
          <p:cNvSpPr>
            <a:spLocks noGrp="1"/>
          </p:cNvSpPr>
          <p:nvPr>
            <p:ph idx="1"/>
          </p:nvPr>
        </p:nvSpPr>
        <p:spPr/>
        <p:txBody>
          <a:bodyPr>
            <a:normAutofit/>
          </a:bodyPr>
          <a:lstStyle/>
          <a:p>
            <a:pPr fontAlgn="base">
              <a:buNone/>
            </a:pPr>
            <a:r>
              <a:rPr lang="pt-BR" b="1" dirty="0"/>
              <a:t>			 Controle de pacotes</a:t>
            </a:r>
          </a:p>
          <a:p>
            <a:pPr fontAlgn="base"/>
            <a:r>
              <a:rPr lang="pt-BR" b="1" dirty="0" err="1"/>
              <a:t>import</a:t>
            </a:r>
            <a:r>
              <a:rPr lang="pt-BR" b="1" dirty="0"/>
              <a:t>:</a:t>
            </a:r>
            <a:r>
              <a:rPr lang="pt-BR" dirty="0"/>
              <a:t>importa pacotes ou classes para dentro do código</a:t>
            </a:r>
          </a:p>
          <a:p>
            <a:pPr fontAlgn="base"/>
            <a:r>
              <a:rPr lang="pt-BR" b="1" dirty="0"/>
              <a:t>package:</a:t>
            </a:r>
            <a:r>
              <a:rPr lang="pt-BR" dirty="0"/>
              <a:t> especifica a que pacote todas as classes de um arquivo pertencem</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Palavras Reservadas </a:t>
            </a:r>
          </a:p>
        </p:txBody>
      </p:sp>
      <p:sp>
        <p:nvSpPr>
          <p:cNvPr id="4" name="Espaço Reservado para Conteúdo 3"/>
          <p:cNvSpPr>
            <a:spLocks noGrp="1"/>
          </p:cNvSpPr>
          <p:nvPr>
            <p:ph idx="1"/>
          </p:nvPr>
        </p:nvSpPr>
        <p:spPr/>
        <p:txBody>
          <a:bodyPr>
            <a:normAutofit/>
          </a:bodyPr>
          <a:lstStyle/>
          <a:p>
            <a:pPr fontAlgn="base">
              <a:buNone/>
            </a:pPr>
            <a:r>
              <a:rPr lang="pt-BR" b="1" dirty="0"/>
              <a:t>			          Primitivos</a:t>
            </a:r>
          </a:p>
          <a:p>
            <a:pPr fontAlgn="base"/>
            <a:r>
              <a:rPr lang="pt-BR" b="1" dirty="0" err="1"/>
              <a:t>boolean</a:t>
            </a:r>
            <a:r>
              <a:rPr lang="pt-BR" b="1" dirty="0"/>
              <a:t>:</a:t>
            </a:r>
            <a:r>
              <a:rPr lang="pt-BR" dirty="0"/>
              <a:t>um valor indicando verdadeiro ou falso</a:t>
            </a:r>
          </a:p>
          <a:p>
            <a:pPr fontAlgn="base"/>
            <a:r>
              <a:rPr lang="pt-BR" b="1" dirty="0"/>
              <a:t>byte:</a:t>
            </a:r>
            <a:r>
              <a:rPr lang="pt-BR" dirty="0"/>
              <a:t> um inteiro de 8 bits (</a:t>
            </a:r>
            <a:r>
              <a:rPr lang="pt-BR" dirty="0" err="1"/>
              <a:t>signed</a:t>
            </a:r>
            <a:r>
              <a:rPr lang="pt-BR" dirty="0"/>
              <a:t>)</a:t>
            </a:r>
          </a:p>
          <a:p>
            <a:pPr fontAlgn="base"/>
            <a:r>
              <a:rPr lang="pt-BR" b="1" dirty="0" err="1"/>
              <a:t>char</a:t>
            </a:r>
            <a:r>
              <a:rPr lang="pt-BR" b="1" dirty="0"/>
              <a:t>:</a:t>
            </a:r>
            <a:r>
              <a:rPr lang="pt-BR" dirty="0"/>
              <a:t> um </a:t>
            </a:r>
            <a:r>
              <a:rPr lang="pt-BR" dirty="0" err="1"/>
              <a:t>caracter</a:t>
            </a:r>
            <a:r>
              <a:rPr lang="pt-BR" dirty="0"/>
              <a:t> </a:t>
            </a:r>
            <a:r>
              <a:rPr lang="pt-BR" dirty="0" err="1"/>
              <a:t>unicode</a:t>
            </a:r>
            <a:r>
              <a:rPr lang="pt-BR" dirty="0"/>
              <a:t> (16-bit </a:t>
            </a:r>
            <a:r>
              <a:rPr lang="pt-BR" dirty="0" err="1"/>
              <a:t>unsigned</a:t>
            </a:r>
            <a:r>
              <a:rPr lang="pt-BR" dirty="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Palavras Reservadas </a:t>
            </a:r>
          </a:p>
        </p:txBody>
      </p:sp>
      <p:sp>
        <p:nvSpPr>
          <p:cNvPr id="4" name="Espaço Reservado para Conteúdo 3"/>
          <p:cNvSpPr>
            <a:spLocks noGrp="1"/>
          </p:cNvSpPr>
          <p:nvPr>
            <p:ph idx="1"/>
          </p:nvPr>
        </p:nvSpPr>
        <p:spPr/>
        <p:txBody>
          <a:bodyPr>
            <a:normAutofit/>
          </a:bodyPr>
          <a:lstStyle/>
          <a:p>
            <a:pPr fontAlgn="base">
              <a:buNone/>
            </a:pPr>
            <a:r>
              <a:rPr lang="pt-BR" b="1" dirty="0"/>
              <a:t>			          Primitivos</a:t>
            </a:r>
          </a:p>
          <a:p>
            <a:pPr fontAlgn="base"/>
            <a:r>
              <a:rPr lang="pt-BR" b="1" dirty="0" err="1"/>
              <a:t>double</a:t>
            </a:r>
            <a:r>
              <a:rPr lang="pt-BR" b="1" dirty="0"/>
              <a:t>:</a:t>
            </a:r>
            <a:r>
              <a:rPr lang="pt-BR" dirty="0"/>
              <a:t> um número de ponto flutuante de 64 bits (</a:t>
            </a:r>
            <a:r>
              <a:rPr lang="pt-BR" dirty="0" err="1"/>
              <a:t>signed</a:t>
            </a:r>
            <a:r>
              <a:rPr lang="pt-BR" dirty="0"/>
              <a:t>)</a:t>
            </a:r>
          </a:p>
          <a:p>
            <a:pPr fontAlgn="base"/>
            <a:r>
              <a:rPr lang="pt-BR" b="1" dirty="0" err="1"/>
              <a:t>float</a:t>
            </a:r>
            <a:r>
              <a:rPr lang="pt-BR" b="1" dirty="0"/>
              <a:t>:</a:t>
            </a:r>
            <a:r>
              <a:rPr lang="pt-BR" dirty="0"/>
              <a:t> um número de ponto flutuante de 32 bits (</a:t>
            </a:r>
            <a:r>
              <a:rPr lang="pt-BR" dirty="0" err="1"/>
              <a:t>signed</a:t>
            </a:r>
            <a:r>
              <a:rPr lang="pt-BR" dirty="0"/>
              <a:t>)</a:t>
            </a:r>
          </a:p>
          <a:p>
            <a:pPr fontAlgn="base"/>
            <a:r>
              <a:rPr lang="pt-BR" b="1" dirty="0" err="1"/>
              <a:t>int</a:t>
            </a:r>
            <a:r>
              <a:rPr lang="pt-BR" b="1" dirty="0"/>
              <a:t>:</a:t>
            </a:r>
            <a:r>
              <a:rPr lang="pt-BR" dirty="0"/>
              <a:t> um inteiro de 32 bits (</a:t>
            </a:r>
            <a:r>
              <a:rPr lang="pt-BR" dirty="0" err="1"/>
              <a:t>signed</a:t>
            </a:r>
            <a:r>
              <a:rPr lang="pt-BR" dirty="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Palavras Reservadas </a:t>
            </a:r>
          </a:p>
        </p:txBody>
      </p:sp>
      <p:sp>
        <p:nvSpPr>
          <p:cNvPr id="4" name="Espaço Reservado para Conteúdo 3"/>
          <p:cNvSpPr>
            <a:spLocks noGrp="1"/>
          </p:cNvSpPr>
          <p:nvPr>
            <p:ph idx="1"/>
          </p:nvPr>
        </p:nvSpPr>
        <p:spPr/>
        <p:txBody>
          <a:bodyPr>
            <a:normAutofit lnSpcReduction="10000"/>
          </a:bodyPr>
          <a:lstStyle/>
          <a:p>
            <a:pPr fontAlgn="base">
              <a:buNone/>
            </a:pPr>
            <a:r>
              <a:rPr lang="pt-BR" b="1" dirty="0"/>
              <a:t>			          Primitivos</a:t>
            </a:r>
          </a:p>
          <a:p>
            <a:pPr fontAlgn="base"/>
            <a:r>
              <a:rPr lang="pt-BR" dirty="0"/>
              <a:t>O </a:t>
            </a:r>
            <a:r>
              <a:rPr lang="pt-BR" b="1" dirty="0"/>
              <a:t>Java</a:t>
            </a:r>
            <a:r>
              <a:rPr lang="pt-BR" dirty="0"/>
              <a:t> fornece dois tipos primitivos para armazenar números de </a:t>
            </a:r>
            <a:r>
              <a:rPr lang="pt-BR" b="1" dirty="0"/>
              <a:t>ponto flutuante</a:t>
            </a:r>
            <a:r>
              <a:rPr lang="pt-BR" dirty="0"/>
              <a:t> na memória, o tipo </a:t>
            </a:r>
            <a:r>
              <a:rPr lang="pt-BR" dirty="0" err="1"/>
              <a:t>float</a:t>
            </a:r>
            <a:r>
              <a:rPr lang="pt-BR" dirty="0"/>
              <a:t> e </a:t>
            </a:r>
            <a:r>
              <a:rPr lang="pt-BR" dirty="0" err="1"/>
              <a:t>double</a:t>
            </a:r>
            <a:r>
              <a:rPr lang="pt-BR" dirty="0"/>
              <a:t>. A diferença entre eles é que as variáveis </a:t>
            </a:r>
            <a:r>
              <a:rPr lang="pt-BR" dirty="0" err="1"/>
              <a:t>double</a:t>
            </a:r>
            <a:r>
              <a:rPr lang="pt-BR" dirty="0"/>
              <a:t> podem armazenar números com maior magnitude e mais detalhes, ou seja, armazena mais dígitos à direita do </a:t>
            </a:r>
            <a:r>
              <a:rPr lang="pt-BR" b="1" dirty="0"/>
              <a:t>ponto</a:t>
            </a:r>
            <a:r>
              <a:rPr lang="pt-BR" dirty="0"/>
              <a:t> de fração decimal, do que as variáveis </a:t>
            </a:r>
            <a:r>
              <a:rPr lang="pt-BR" dirty="0" err="1"/>
              <a:t>float</a:t>
            </a:r>
            <a:r>
              <a:rPr lang="pt-BR" dirty="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Palavras Reservadas </a:t>
            </a:r>
          </a:p>
        </p:txBody>
      </p:sp>
      <p:sp>
        <p:nvSpPr>
          <p:cNvPr id="4" name="Espaço Reservado para Conteúdo 3"/>
          <p:cNvSpPr>
            <a:spLocks noGrp="1"/>
          </p:cNvSpPr>
          <p:nvPr>
            <p:ph idx="1"/>
          </p:nvPr>
        </p:nvSpPr>
        <p:spPr/>
        <p:txBody>
          <a:bodyPr>
            <a:normAutofit/>
          </a:bodyPr>
          <a:lstStyle/>
          <a:p>
            <a:pPr fontAlgn="base">
              <a:buNone/>
            </a:pPr>
            <a:r>
              <a:rPr lang="pt-BR" b="1" dirty="0"/>
              <a:t>			          Primitivos</a:t>
            </a:r>
          </a:p>
          <a:p>
            <a:pPr fontAlgn="base"/>
            <a:r>
              <a:rPr lang="pt-BR" b="1" dirty="0" err="1"/>
              <a:t>long</a:t>
            </a:r>
            <a:r>
              <a:rPr lang="pt-BR" b="1" dirty="0"/>
              <a:t>:</a:t>
            </a:r>
            <a:r>
              <a:rPr lang="pt-BR" dirty="0"/>
              <a:t> um inteiro de 64 bits (</a:t>
            </a:r>
            <a:r>
              <a:rPr lang="pt-BR" dirty="0" err="1"/>
              <a:t>signed</a:t>
            </a:r>
            <a:r>
              <a:rPr lang="pt-BR" dirty="0"/>
              <a:t>)</a:t>
            </a:r>
          </a:p>
          <a:p>
            <a:pPr fontAlgn="base"/>
            <a:r>
              <a:rPr lang="pt-BR" b="1" dirty="0"/>
              <a:t>short:</a:t>
            </a:r>
            <a:r>
              <a:rPr lang="pt-BR" dirty="0"/>
              <a:t> um inteiro de 32 bits (</a:t>
            </a:r>
            <a:r>
              <a:rPr lang="pt-BR" dirty="0" err="1"/>
              <a:t>signed</a:t>
            </a:r>
            <a:r>
              <a:rPr lang="pt-BR" dirty="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Palavras Reservadas </a:t>
            </a:r>
          </a:p>
        </p:txBody>
      </p:sp>
      <p:sp>
        <p:nvSpPr>
          <p:cNvPr id="4" name="Espaço Reservado para Conteúdo 3"/>
          <p:cNvSpPr>
            <a:spLocks noGrp="1"/>
          </p:cNvSpPr>
          <p:nvPr>
            <p:ph idx="1"/>
          </p:nvPr>
        </p:nvSpPr>
        <p:spPr/>
        <p:txBody>
          <a:bodyPr>
            <a:normAutofit/>
          </a:bodyPr>
          <a:lstStyle/>
          <a:p>
            <a:pPr fontAlgn="base">
              <a:buNone/>
            </a:pPr>
            <a:r>
              <a:rPr lang="pt-BR" b="1" dirty="0"/>
              <a:t>			 Variáveis de referência</a:t>
            </a:r>
          </a:p>
          <a:p>
            <a:pPr fontAlgn="base">
              <a:buNone/>
            </a:pPr>
            <a:r>
              <a:rPr lang="pt-BR" b="1" dirty="0"/>
              <a:t>Variáveis</a:t>
            </a:r>
            <a:r>
              <a:rPr lang="pt-BR" dirty="0"/>
              <a:t> ​​de </a:t>
            </a:r>
            <a:r>
              <a:rPr lang="pt-BR" b="1" dirty="0"/>
              <a:t>referência</a:t>
            </a:r>
            <a:r>
              <a:rPr lang="pt-BR" dirty="0"/>
              <a:t> contêm os objetos / valores de tipos de </a:t>
            </a:r>
            <a:r>
              <a:rPr lang="pt-BR" b="1" dirty="0"/>
              <a:t>referência</a:t>
            </a:r>
            <a:r>
              <a:rPr lang="pt-BR" dirty="0"/>
              <a:t> em </a:t>
            </a:r>
            <a:r>
              <a:rPr lang="pt-BR" b="1" dirty="0"/>
              <a:t>Java</a:t>
            </a:r>
            <a:r>
              <a:rPr lang="pt-BR" dirty="0"/>
              <a:t>.  A </a:t>
            </a:r>
            <a:r>
              <a:rPr lang="pt-BR" b="1" dirty="0"/>
              <a:t>variável de referência</a:t>
            </a:r>
            <a:r>
              <a:rPr lang="pt-BR" dirty="0"/>
              <a:t> também pode armazenar valor nulo . Por padrão, se nenhum objeto for passado para uma </a:t>
            </a:r>
            <a:r>
              <a:rPr lang="pt-BR" b="1" dirty="0"/>
              <a:t>variável de referência</a:t>
            </a:r>
            <a:r>
              <a:rPr lang="pt-BR" dirty="0"/>
              <a:t>, ela armazenará um valor nulo</a:t>
            </a:r>
            <a:endParaRPr lang="pt-BR"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Palavras Reservadas </a:t>
            </a:r>
          </a:p>
        </p:txBody>
      </p:sp>
      <p:sp>
        <p:nvSpPr>
          <p:cNvPr id="4" name="Espaço Reservado para Conteúdo 3"/>
          <p:cNvSpPr>
            <a:spLocks noGrp="1"/>
          </p:cNvSpPr>
          <p:nvPr>
            <p:ph idx="1"/>
          </p:nvPr>
        </p:nvSpPr>
        <p:spPr/>
        <p:txBody>
          <a:bodyPr>
            <a:normAutofit/>
          </a:bodyPr>
          <a:lstStyle/>
          <a:p>
            <a:pPr fontAlgn="base">
              <a:buNone/>
            </a:pPr>
            <a:r>
              <a:rPr lang="pt-BR" b="1" dirty="0"/>
              <a:t>			 Variáveis de referência</a:t>
            </a:r>
          </a:p>
          <a:p>
            <a:pPr fontAlgn="base"/>
            <a:r>
              <a:rPr lang="pt-BR" b="1" dirty="0"/>
              <a:t>super:</a:t>
            </a:r>
            <a:r>
              <a:rPr lang="pt-BR" dirty="0"/>
              <a:t> refere-se a superclasse imediata</a:t>
            </a:r>
          </a:p>
          <a:p>
            <a:pPr fontAlgn="base"/>
            <a:r>
              <a:rPr lang="pt-BR" b="1" dirty="0" err="1"/>
              <a:t>this</a:t>
            </a:r>
            <a:r>
              <a:rPr lang="pt-BR" b="1" dirty="0"/>
              <a:t>:</a:t>
            </a:r>
            <a:r>
              <a:rPr lang="pt-BR" dirty="0"/>
              <a:t> refere-se a instância atual do objeto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Palavras Reservadas </a:t>
            </a:r>
          </a:p>
        </p:txBody>
      </p:sp>
      <p:sp>
        <p:nvSpPr>
          <p:cNvPr id="3" name="Espaço Reservado para Conteúdo 2"/>
          <p:cNvSpPr>
            <a:spLocks noGrp="1"/>
          </p:cNvSpPr>
          <p:nvPr>
            <p:ph idx="1"/>
          </p:nvPr>
        </p:nvSpPr>
        <p:spPr/>
        <p:txBody>
          <a:bodyPr>
            <a:normAutofit/>
          </a:bodyPr>
          <a:lstStyle/>
          <a:p>
            <a:pPr>
              <a:buNone/>
            </a:pPr>
            <a:r>
              <a:rPr lang="pt-BR" dirty="0"/>
              <a:t>			</a:t>
            </a:r>
            <a:r>
              <a:rPr lang="pt-BR" b="1" dirty="0"/>
              <a:t>Modificadores de acesso</a:t>
            </a:r>
          </a:p>
          <a:p>
            <a:pPr fontAlgn="base"/>
            <a:r>
              <a:rPr lang="pt-BR" b="1" dirty="0" err="1"/>
              <a:t>private</a:t>
            </a:r>
            <a:r>
              <a:rPr lang="pt-BR" b="1" dirty="0"/>
              <a:t>:</a:t>
            </a:r>
            <a:r>
              <a:rPr lang="pt-BR" dirty="0"/>
              <a:t> acesso apenas dentro da classe</a:t>
            </a:r>
          </a:p>
          <a:p>
            <a:pPr fontAlgn="base"/>
            <a:r>
              <a:rPr lang="pt-BR" b="1" dirty="0" err="1"/>
              <a:t>protected</a:t>
            </a:r>
            <a:r>
              <a:rPr lang="pt-BR" b="1" dirty="0"/>
              <a:t>:</a:t>
            </a:r>
            <a:r>
              <a:rPr lang="pt-BR" dirty="0"/>
              <a:t> acesso por classes no mesmo pacote e subclasses</a:t>
            </a:r>
          </a:p>
          <a:p>
            <a:pPr fontAlgn="base"/>
            <a:r>
              <a:rPr lang="pt-BR" b="1" dirty="0" err="1"/>
              <a:t>public</a:t>
            </a:r>
            <a:r>
              <a:rPr lang="pt-BR" b="1" dirty="0"/>
              <a:t>:</a:t>
            </a:r>
            <a:r>
              <a:rPr lang="pt-BR" dirty="0"/>
              <a:t> acesso de qualquer classe</a:t>
            </a:r>
          </a:p>
          <a:p>
            <a:pPr>
              <a:buNone/>
            </a:pPr>
            <a:r>
              <a:rPr lang="pt-BR" dirty="0"/>
              <a:t/>
            </a:r>
            <a:br>
              <a:rPr lang="pt-BR" dirty="0"/>
            </a:br>
            <a:endParaRPr lang="pt-B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Palavras Reservadas </a:t>
            </a:r>
          </a:p>
        </p:txBody>
      </p:sp>
      <p:sp>
        <p:nvSpPr>
          <p:cNvPr id="4" name="Espaço Reservado para Conteúdo 3"/>
          <p:cNvSpPr>
            <a:spLocks noGrp="1"/>
          </p:cNvSpPr>
          <p:nvPr>
            <p:ph idx="1"/>
          </p:nvPr>
        </p:nvSpPr>
        <p:spPr/>
        <p:txBody>
          <a:bodyPr>
            <a:normAutofit/>
          </a:bodyPr>
          <a:lstStyle/>
          <a:p>
            <a:pPr fontAlgn="base">
              <a:buNone/>
            </a:pPr>
            <a:r>
              <a:rPr lang="pt-BR" b="1" dirty="0"/>
              <a:t>			 Retorno de um método</a:t>
            </a:r>
          </a:p>
          <a:p>
            <a:pPr fontAlgn="base">
              <a:buNone/>
            </a:pPr>
            <a:r>
              <a:rPr lang="pt-BR" dirty="0"/>
              <a:t>Esses </a:t>
            </a:r>
            <a:r>
              <a:rPr lang="pt-BR" b="1" dirty="0"/>
              <a:t>métodos</a:t>
            </a:r>
            <a:r>
              <a:rPr lang="pt-BR" dirty="0"/>
              <a:t> que não possuem a palavra-chave </a:t>
            </a:r>
            <a:r>
              <a:rPr lang="pt-BR" dirty="0" err="1"/>
              <a:t>void</a:t>
            </a:r>
            <a:r>
              <a:rPr lang="pt-BR" dirty="0"/>
              <a:t> incorporada na declaração, mas sim um tipo de dados, apresentam em seu corpo a palavra reservada </a:t>
            </a:r>
            <a:r>
              <a:rPr lang="pt-BR" dirty="0" err="1"/>
              <a:t>return</a:t>
            </a:r>
            <a:r>
              <a:rPr lang="pt-BR" dirty="0"/>
              <a:t>, que informa que o </a:t>
            </a:r>
            <a:r>
              <a:rPr lang="pt-BR" b="1" dirty="0"/>
              <a:t>método</a:t>
            </a:r>
            <a:r>
              <a:rPr lang="pt-BR" dirty="0"/>
              <a:t> terá que retornar o mesmo tipo de dados com o qual foi declarado</a:t>
            </a:r>
            <a:endParaRPr lang="pt-BR"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Palavras Reservadas </a:t>
            </a:r>
          </a:p>
        </p:txBody>
      </p:sp>
      <p:sp>
        <p:nvSpPr>
          <p:cNvPr id="4" name="Espaço Reservado para Conteúdo 3"/>
          <p:cNvSpPr>
            <a:spLocks noGrp="1"/>
          </p:cNvSpPr>
          <p:nvPr>
            <p:ph idx="1"/>
          </p:nvPr>
        </p:nvSpPr>
        <p:spPr/>
        <p:txBody>
          <a:bodyPr>
            <a:normAutofit/>
          </a:bodyPr>
          <a:lstStyle/>
          <a:p>
            <a:pPr fontAlgn="base">
              <a:buNone/>
            </a:pPr>
            <a:r>
              <a:rPr lang="pt-BR" b="1" dirty="0"/>
              <a:t>			 Retorno de um método</a:t>
            </a:r>
          </a:p>
          <a:p>
            <a:pPr fontAlgn="base">
              <a:buNone/>
            </a:pPr>
            <a:r>
              <a:rPr lang="pt-BR" b="1" dirty="0" err="1"/>
              <a:t>void</a:t>
            </a:r>
            <a:r>
              <a:rPr lang="pt-BR" b="1" dirty="0"/>
              <a:t>:</a:t>
            </a:r>
            <a:r>
              <a:rPr lang="pt-BR" dirty="0"/>
              <a:t> indica que o método não tem retorno</a:t>
            </a:r>
            <a:br>
              <a:rPr lang="pt-BR" dirty="0"/>
            </a:br>
            <a:endParaRPr lang="pt-BR"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Palavras Reservadas </a:t>
            </a:r>
          </a:p>
        </p:txBody>
      </p:sp>
      <p:sp>
        <p:nvSpPr>
          <p:cNvPr id="4" name="Espaço Reservado para Conteúdo 3"/>
          <p:cNvSpPr>
            <a:spLocks noGrp="1"/>
          </p:cNvSpPr>
          <p:nvPr>
            <p:ph idx="1"/>
          </p:nvPr>
        </p:nvSpPr>
        <p:spPr/>
        <p:txBody>
          <a:bodyPr>
            <a:normAutofit/>
          </a:bodyPr>
          <a:lstStyle/>
          <a:p>
            <a:pPr fontAlgn="base">
              <a:buNone/>
            </a:pPr>
            <a:r>
              <a:rPr lang="pt-BR" b="1" dirty="0"/>
              <a:t>      	 Palavras reservadas não utilizadas</a:t>
            </a:r>
          </a:p>
          <a:p>
            <a:pPr fontAlgn="base"/>
            <a:r>
              <a:rPr lang="pt-BR" b="1" dirty="0" err="1"/>
              <a:t>const</a:t>
            </a:r>
            <a:r>
              <a:rPr lang="pt-BR" b="1" dirty="0"/>
              <a:t>:</a:t>
            </a:r>
            <a:r>
              <a:rPr lang="pt-BR" dirty="0"/>
              <a:t> Não utilize para declarar constantes; use </a:t>
            </a:r>
            <a:r>
              <a:rPr lang="pt-BR" dirty="0" err="1"/>
              <a:t>public</a:t>
            </a:r>
            <a:r>
              <a:rPr lang="pt-BR" dirty="0"/>
              <a:t> </a:t>
            </a:r>
            <a:r>
              <a:rPr lang="pt-BR" dirty="0" err="1"/>
              <a:t>static</a:t>
            </a:r>
            <a:r>
              <a:rPr lang="pt-BR" dirty="0"/>
              <a:t> final</a:t>
            </a:r>
          </a:p>
          <a:p>
            <a:pPr fontAlgn="base"/>
            <a:r>
              <a:rPr lang="pt-BR" b="1" dirty="0" err="1"/>
              <a:t>goto</a:t>
            </a:r>
            <a:r>
              <a:rPr lang="pt-BR" b="1" dirty="0"/>
              <a:t>:</a:t>
            </a:r>
            <a:r>
              <a:rPr lang="pt-BR" dirty="0"/>
              <a:t> não implementada na linguagem Java por ser considerada prejudicial</a:t>
            </a:r>
          </a:p>
          <a:p>
            <a:pPr>
              <a:buNone/>
            </a:pPr>
            <a:r>
              <a:rPr lang="pt-BR" dirty="0"/>
              <a:t/>
            </a:r>
            <a:br>
              <a:rPr lang="pt-BR" dirty="0"/>
            </a:br>
            <a:endParaRPr lang="pt-BR"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5298DA2-6C06-FD4F-9F0E-7569E749D452}"/>
              </a:ext>
            </a:extLst>
          </p:cNvPr>
          <p:cNvSpPr>
            <a:spLocks noGrp="1"/>
          </p:cNvSpPr>
          <p:nvPr>
            <p:ph type="title"/>
          </p:nvPr>
        </p:nvSpPr>
        <p:spPr/>
        <p:txBody>
          <a:bodyPr/>
          <a:lstStyle/>
          <a:p>
            <a:r>
              <a:rPr lang="pt-BR"/>
              <a:t>Palavras Reservadas</a:t>
            </a:r>
          </a:p>
        </p:txBody>
      </p:sp>
      <p:sp>
        <p:nvSpPr>
          <p:cNvPr id="3" name="Espaço Reservado para Conteúdo 2">
            <a:extLst>
              <a:ext uri="{FF2B5EF4-FFF2-40B4-BE49-F238E27FC236}">
                <a16:creationId xmlns:a16="http://schemas.microsoft.com/office/drawing/2014/main" xmlns="" id="{E1ADB66F-EB04-9446-B0AA-77609035E680}"/>
              </a:ext>
            </a:extLst>
          </p:cNvPr>
          <p:cNvSpPr>
            <a:spLocks noGrp="1"/>
          </p:cNvSpPr>
          <p:nvPr>
            <p:ph idx="1"/>
          </p:nvPr>
        </p:nvSpPr>
        <p:spPr/>
        <p:txBody>
          <a:bodyPr>
            <a:normAutofit fontScale="92500" lnSpcReduction="10000"/>
          </a:bodyPr>
          <a:lstStyle/>
          <a:p>
            <a:pPr marL="0" indent="0">
              <a:buNone/>
            </a:pPr>
            <a:r>
              <a:rPr lang="pt-BR"/>
              <a:t>                 Arquivo Fonte(Source File) </a:t>
            </a:r>
          </a:p>
          <a:p>
            <a:pPr marL="0" indent="0">
              <a:buNone/>
            </a:pPr>
            <a:r>
              <a:rPr lang="pt-BR"/>
              <a:t>Em java, cada classe(class) é colocada em um arquivo source, esses arquivos representam partes de uma aplicação ou toda a aplicação(no caso de programas muito pequenos).
Arquivos source são gerados com a extensão .java e podem ser facilmente criados utilizando o notepad por exemplo. Esses arquivos devem possuir o mesmo nome da classe que possuem.</a:t>
            </a:r>
          </a:p>
        </p:txBody>
      </p:sp>
    </p:spTree>
    <p:extLst>
      <p:ext uri="{BB962C8B-B14F-4D97-AF65-F5344CB8AC3E}">
        <p14:creationId xmlns:p14="http://schemas.microsoft.com/office/powerpoint/2010/main" xmlns="" val="23372018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4D41DA5-75F0-054F-8310-B0F1B8B6B284}"/>
              </a:ext>
            </a:extLst>
          </p:cNvPr>
          <p:cNvSpPr>
            <a:spLocks noGrp="1"/>
          </p:cNvSpPr>
          <p:nvPr>
            <p:ph type="title"/>
          </p:nvPr>
        </p:nvSpPr>
        <p:spPr/>
        <p:txBody>
          <a:bodyPr/>
          <a:lstStyle/>
          <a:p>
            <a:r>
              <a:rPr lang="pt-BR"/>
              <a:t>Palavras Reservadas</a:t>
            </a:r>
          </a:p>
        </p:txBody>
      </p:sp>
      <p:sp>
        <p:nvSpPr>
          <p:cNvPr id="3" name="Espaço Reservado para Conteúdo 2">
            <a:extLst>
              <a:ext uri="{FF2B5EF4-FFF2-40B4-BE49-F238E27FC236}">
                <a16:creationId xmlns:a16="http://schemas.microsoft.com/office/drawing/2014/main" xmlns="" id="{E21248E6-E6EF-7440-B793-11AE2794A6F0}"/>
              </a:ext>
            </a:extLst>
          </p:cNvPr>
          <p:cNvSpPr>
            <a:spLocks noGrp="1"/>
          </p:cNvSpPr>
          <p:nvPr>
            <p:ph idx="1"/>
          </p:nvPr>
        </p:nvSpPr>
        <p:spPr/>
        <p:txBody>
          <a:bodyPr>
            <a:normAutofit fontScale="62500" lnSpcReduction="20000"/>
          </a:bodyPr>
          <a:lstStyle/>
          <a:p>
            <a:pPr marL="0" indent="0">
              <a:buNone/>
            </a:pPr>
            <a:r>
              <a:rPr lang="pt-BR"/>
              <a:t>                             Classe(Class)</a:t>
            </a:r>
          </a:p>
          <a:p>
            <a:pPr marL="0" indent="0">
              <a:buNone/>
            </a:pPr>
            <a:r>
              <a:rPr lang="pt-BR"/>
              <a:t>Em uma classe java são colocados os métodos(methods) ,funções ou procedimentos. Todo o código deve estar em alguma classe, pois quando executamos algum aplicativo java nós estamos, na verdade, executando uma classe.
Diferentemente de um arquivo fonte que só pode conter uma classe, uma classe pode conter vários métodos. Em java a classe deve estar em um Arquivo Fonte(Source File) e deve ir com um par de chaves “{}”, são nessas chaves que serão colocados os métodos. Lembrando que uma classe sempre inicia com letra maiúscula.
Public class MyClass{
// código vai aqui
}</a:t>
            </a:r>
          </a:p>
        </p:txBody>
      </p:sp>
    </p:spTree>
    <p:extLst>
      <p:ext uri="{BB962C8B-B14F-4D97-AF65-F5344CB8AC3E}">
        <p14:creationId xmlns:p14="http://schemas.microsoft.com/office/powerpoint/2010/main" xmlns="" val="1314812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88DBF55-33B2-824F-876F-EF5AD27D1B71}"/>
              </a:ext>
            </a:extLst>
          </p:cNvPr>
          <p:cNvSpPr>
            <a:spLocks noGrp="1"/>
          </p:cNvSpPr>
          <p:nvPr>
            <p:ph type="title"/>
          </p:nvPr>
        </p:nvSpPr>
        <p:spPr/>
        <p:txBody>
          <a:bodyPr/>
          <a:lstStyle/>
          <a:p>
            <a:r>
              <a:rPr lang="pt-BR"/>
              <a:t>Palavras Reservadas</a:t>
            </a:r>
          </a:p>
        </p:txBody>
      </p:sp>
      <p:sp>
        <p:nvSpPr>
          <p:cNvPr id="3" name="Espaço Reservado para Conteúdo 2">
            <a:extLst>
              <a:ext uri="{FF2B5EF4-FFF2-40B4-BE49-F238E27FC236}">
                <a16:creationId xmlns:a16="http://schemas.microsoft.com/office/drawing/2014/main" xmlns="" id="{298376A8-741F-8940-9E8D-CA8F0A2284AD}"/>
              </a:ext>
            </a:extLst>
          </p:cNvPr>
          <p:cNvSpPr>
            <a:spLocks noGrp="1"/>
          </p:cNvSpPr>
          <p:nvPr>
            <p:ph idx="1"/>
          </p:nvPr>
        </p:nvSpPr>
        <p:spPr/>
        <p:txBody>
          <a:bodyPr>
            <a:normAutofit fontScale="77500" lnSpcReduction="20000"/>
          </a:bodyPr>
          <a:lstStyle/>
          <a:p>
            <a:pPr marL="0" indent="0">
              <a:buNone/>
            </a:pPr>
            <a:r>
              <a:rPr lang="pt-BR"/>
              <a:t>                                   Métodos(Methods)
Os métodos, funções ou procedimentos são onde declararemos o código das nossas aplicações java.
Assim como classes, os métodos em java devem ser escritos acompanhados de um par de chaves “{}” no final. Lembrando que um método sempre inicia com letra minúscula.
Public class MyClass{
public  void meuMetodo(/*argumentos*/){
}
}</a:t>
            </a:r>
          </a:p>
        </p:txBody>
      </p:sp>
    </p:spTree>
    <p:extLst>
      <p:ext uri="{BB962C8B-B14F-4D97-AF65-F5344CB8AC3E}">
        <p14:creationId xmlns:p14="http://schemas.microsoft.com/office/powerpoint/2010/main" xmlns="" val="19873901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B0C4F2C-0C09-4E43-81D4-293493300EC5}"/>
              </a:ext>
            </a:extLst>
          </p:cNvPr>
          <p:cNvSpPr>
            <a:spLocks noGrp="1"/>
          </p:cNvSpPr>
          <p:nvPr>
            <p:ph type="title"/>
          </p:nvPr>
        </p:nvSpPr>
        <p:spPr/>
        <p:txBody>
          <a:bodyPr/>
          <a:lstStyle/>
          <a:p>
            <a:r>
              <a:rPr lang="pt-BR"/>
              <a:t>Palavras Reservadas</a:t>
            </a:r>
          </a:p>
        </p:txBody>
      </p:sp>
      <p:sp>
        <p:nvSpPr>
          <p:cNvPr id="3" name="Espaço Reservado para Conteúdo 2">
            <a:extLst>
              <a:ext uri="{FF2B5EF4-FFF2-40B4-BE49-F238E27FC236}">
                <a16:creationId xmlns:a16="http://schemas.microsoft.com/office/drawing/2014/main" xmlns="" id="{19B6FA1E-5F5C-824A-8715-3AD52451A02E}"/>
              </a:ext>
            </a:extLst>
          </p:cNvPr>
          <p:cNvSpPr>
            <a:spLocks noGrp="1"/>
          </p:cNvSpPr>
          <p:nvPr>
            <p:ph idx="1"/>
          </p:nvPr>
        </p:nvSpPr>
        <p:spPr/>
        <p:txBody>
          <a:bodyPr/>
          <a:lstStyle/>
          <a:p>
            <a:pPr marL="0" indent="0">
              <a:buNone/>
            </a:pPr>
            <a:r>
              <a:rPr lang="pt-BR"/>
              <a:t>{ } = As chaves indicam até onde certa classe ou método se extende. O código que queremos inserir nesta classe deverá ser escrito dentro do espaço das chaves.</a:t>
            </a:r>
          </a:p>
        </p:txBody>
      </p:sp>
    </p:spTree>
    <p:extLst>
      <p:ext uri="{BB962C8B-B14F-4D97-AF65-F5344CB8AC3E}">
        <p14:creationId xmlns:p14="http://schemas.microsoft.com/office/powerpoint/2010/main" xmlns="" val="12743311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E3178BF-EDE8-4540-9042-473669BCDB39}"/>
              </a:ext>
            </a:extLst>
          </p:cNvPr>
          <p:cNvSpPr>
            <a:spLocks noGrp="1"/>
          </p:cNvSpPr>
          <p:nvPr>
            <p:ph type="title"/>
          </p:nvPr>
        </p:nvSpPr>
        <p:spPr/>
        <p:txBody>
          <a:bodyPr/>
          <a:lstStyle/>
          <a:p>
            <a:r>
              <a:rPr lang="pt-BR"/>
              <a:t>Palavras Reservadas</a:t>
            </a:r>
          </a:p>
        </p:txBody>
      </p:sp>
      <p:sp>
        <p:nvSpPr>
          <p:cNvPr id="3" name="Espaço Reservado para Conteúdo 2">
            <a:extLst>
              <a:ext uri="{FF2B5EF4-FFF2-40B4-BE49-F238E27FC236}">
                <a16:creationId xmlns:a16="http://schemas.microsoft.com/office/drawing/2014/main" xmlns="" id="{0CCD1CCB-D258-1646-9D8A-95A907CD0905}"/>
              </a:ext>
            </a:extLst>
          </p:cNvPr>
          <p:cNvSpPr>
            <a:spLocks noGrp="1"/>
          </p:cNvSpPr>
          <p:nvPr>
            <p:ph idx="1"/>
          </p:nvPr>
        </p:nvSpPr>
        <p:spPr/>
        <p:txBody>
          <a:bodyPr>
            <a:normAutofit fontScale="77500" lnSpcReduction="20000"/>
          </a:bodyPr>
          <a:lstStyle/>
          <a:p>
            <a:pPr marL="0" indent="0">
              <a:buNone/>
            </a:pPr>
            <a:r>
              <a:rPr lang="pt-BR"/>
              <a:t>                                          O Método main
Quando o java virtual machine(JVM) inicia, ele procura na sua classe principal por um método muito específico, chamado de método main.
Uma aplicação java obrigatóriamente deverá possuir pelo menos uma classe e um método main, pois é por esse método main que o JVM começará a executar. Como o método main é padrão para qualquer aplicação java, há algumas regras que devem ser cumpridas para o funcionamento desse método. Por regra , todo método main deverá ser : Público, estático , sem retorno(void), com nome de “main”, e deverá receber como argumento um array do tipo String.</a:t>
            </a:r>
          </a:p>
        </p:txBody>
      </p:sp>
    </p:spTree>
    <p:extLst>
      <p:ext uri="{BB962C8B-B14F-4D97-AF65-F5344CB8AC3E}">
        <p14:creationId xmlns:p14="http://schemas.microsoft.com/office/powerpoint/2010/main" xmlns="" val="33756084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041A51B-7EE2-8A4E-A233-062B26C343B8}"/>
              </a:ext>
            </a:extLst>
          </p:cNvPr>
          <p:cNvSpPr>
            <a:spLocks noGrp="1"/>
          </p:cNvSpPr>
          <p:nvPr>
            <p:ph type="title"/>
          </p:nvPr>
        </p:nvSpPr>
        <p:spPr/>
        <p:txBody>
          <a:bodyPr/>
          <a:lstStyle/>
          <a:p>
            <a:r>
              <a:rPr lang="pt-BR"/>
              <a:t>Palavras Reservadas</a:t>
            </a:r>
          </a:p>
        </p:txBody>
      </p:sp>
      <p:sp>
        <p:nvSpPr>
          <p:cNvPr id="3" name="Espaço Reservado para Conteúdo 2">
            <a:extLst>
              <a:ext uri="{FF2B5EF4-FFF2-40B4-BE49-F238E27FC236}">
                <a16:creationId xmlns:a16="http://schemas.microsoft.com/office/drawing/2014/main" xmlns="" id="{A0B6D8AB-FA8B-EF44-90D3-61DD67D05DC1}"/>
              </a:ext>
            </a:extLst>
          </p:cNvPr>
          <p:cNvSpPr>
            <a:spLocks noGrp="1"/>
          </p:cNvSpPr>
          <p:nvPr>
            <p:ph idx="1"/>
          </p:nvPr>
        </p:nvSpPr>
        <p:spPr/>
        <p:txBody>
          <a:bodyPr/>
          <a:lstStyle/>
          <a:p>
            <a:pPr marL="0" indent="0">
              <a:buNone/>
            </a:pPr>
            <a:r>
              <a:rPr lang="pt-BR"/>
              <a:t>(String[] args ) = Refere-se aos argumentos que serão passados para esse método, sendo obrigatório no caso do método main</a:t>
            </a:r>
          </a:p>
        </p:txBody>
      </p:sp>
    </p:spTree>
    <p:extLst>
      <p:ext uri="{BB962C8B-B14F-4D97-AF65-F5344CB8AC3E}">
        <p14:creationId xmlns:p14="http://schemas.microsoft.com/office/powerpoint/2010/main" xmlns="" val="226261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Palavras Reservadas </a:t>
            </a:r>
          </a:p>
        </p:txBody>
      </p:sp>
      <p:sp>
        <p:nvSpPr>
          <p:cNvPr id="4" name="Espaço Reservado para Conteúdo 3"/>
          <p:cNvSpPr>
            <a:spLocks noGrp="1"/>
          </p:cNvSpPr>
          <p:nvPr>
            <p:ph idx="1"/>
          </p:nvPr>
        </p:nvSpPr>
        <p:spPr/>
        <p:txBody>
          <a:bodyPr/>
          <a:lstStyle/>
          <a:p>
            <a:pPr>
              <a:buNone/>
            </a:pPr>
            <a:r>
              <a:rPr lang="pt-BR" b="1" dirty="0" err="1"/>
              <a:t>public</a:t>
            </a:r>
            <a:r>
              <a:rPr lang="pt-BR" dirty="0"/>
              <a:t>: O modificador de acesso </a:t>
            </a:r>
            <a:r>
              <a:rPr lang="pt-BR" dirty="0" err="1"/>
              <a:t>public</a:t>
            </a:r>
            <a:r>
              <a:rPr lang="pt-BR" dirty="0"/>
              <a:t> é o menos restritivo de todos. Ele permite que qualquer outra parte da sua aplicação tenha acesso ao componente marcado como public.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Palavras Reservadas </a:t>
            </a:r>
          </a:p>
        </p:txBody>
      </p:sp>
      <p:sp>
        <p:nvSpPr>
          <p:cNvPr id="4" name="Espaço Reservado para Conteúdo 3"/>
          <p:cNvSpPr>
            <a:spLocks noGrp="1"/>
          </p:cNvSpPr>
          <p:nvPr>
            <p:ph idx="1"/>
          </p:nvPr>
        </p:nvSpPr>
        <p:spPr/>
        <p:txBody>
          <a:bodyPr/>
          <a:lstStyle/>
          <a:p>
            <a:pPr>
              <a:buNone/>
            </a:pPr>
            <a:r>
              <a:rPr lang="pt-BR" dirty="0"/>
              <a:t>Exemplo:</a:t>
            </a:r>
          </a:p>
          <a:p>
            <a:pPr>
              <a:buNone/>
            </a:pPr>
            <a:r>
              <a:rPr lang="pt-BR" b="1" dirty="0"/>
              <a:t>Definição das classes Carro e Motor</a:t>
            </a:r>
          </a:p>
          <a:p>
            <a:pPr fontAlgn="base">
              <a:buNone/>
            </a:pPr>
            <a:r>
              <a:rPr lang="pt-BR" dirty="0"/>
              <a:t>package garagem;</a:t>
            </a:r>
          </a:p>
          <a:p>
            <a:pPr fontAlgn="base">
              <a:buNone/>
            </a:pPr>
            <a:r>
              <a:rPr lang="pt-BR" dirty="0" err="1"/>
              <a:t>public</a:t>
            </a:r>
            <a:r>
              <a:rPr lang="pt-BR" dirty="0"/>
              <a:t> </a:t>
            </a:r>
            <a:r>
              <a:rPr lang="pt-BR" dirty="0" err="1"/>
              <a:t>class</a:t>
            </a:r>
            <a:r>
              <a:rPr lang="pt-BR" dirty="0"/>
              <a:t> Motor {</a:t>
            </a:r>
          </a:p>
          <a:p>
            <a:pPr fontAlgn="base">
              <a:buNone/>
            </a:pPr>
            <a:r>
              <a:rPr lang="pt-BR" dirty="0"/>
              <a:t>    </a:t>
            </a:r>
            <a:r>
              <a:rPr lang="pt-BR" dirty="0" err="1"/>
              <a:t>public</a:t>
            </a:r>
            <a:r>
              <a:rPr lang="pt-BR" dirty="0"/>
              <a:t> </a:t>
            </a:r>
            <a:r>
              <a:rPr lang="pt-BR" dirty="0" err="1"/>
              <a:t>int</a:t>
            </a:r>
            <a:r>
              <a:rPr lang="pt-BR" dirty="0"/>
              <a:t> potencia;</a:t>
            </a:r>
          </a:p>
          <a:p>
            <a:pPr fontAlgn="base">
              <a:buNone/>
            </a:pPr>
            <a:r>
              <a:rPr lang="pt-BR" dirty="0"/>
              <a:t>    </a:t>
            </a:r>
            <a:r>
              <a:rPr lang="pt-BR" dirty="0" err="1"/>
              <a:t>public</a:t>
            </a:r>
            <a:r>
              <a:rPr lang="pt-BR" dirty="0"/>
              <a:t> </a:t>
            </a:r>
            <a:r>
              <a:rPr lang="pt-BR" dirty="0" err="1"/>
              <a:t>void</a:t>
            </a:r>
            <a:r>
              <a:rPr lang="pt-BR" dirty="0"/>
              <a:t> </a:t>
            </a:r>
            <a:r>
              <a:rPr lang="pt-BR" dirty="0" err="1"/>
              <a:t>darPartida</a:t>
            </a:r>
            <a:r>
              <a:rPr lang="pt-BR" dirty="0"/>
              <a:t>(){}</a:t>
            </a:r>
          </a:p>
          <a:p>
            <a:pPr fontAlgn="base">
              <a:buNone/>
            </a:pPr>
            <a:r>
              <a:rPr lang="pt-BR" dirty="0"/>
              <a:t>}</a:t>
            </a:r>
          </a:p>
          <a:p>
            <a:pPr>
              <a:buNone/>
            </a:pPr>
            <a:endParaRPr lang="pt-BR"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Palavras Reservadas </a:t>
            </a:r>
          </a:p>
        </p:txBody>
      </p:sp>
      <p:sp>
        <p:nvSpPr>
          <p:cNvPr id="4" name="Espaço Reservado para Conteúdo 3"/>
          <p:cNvSpPr>
            <a:spLocks noGrp="1"/>
          </p:cNvSpPr>
          <p:nvPr>
            <p:ph idx="1"/>
          </p:nvPr>
        </p:nvSpPr>
        <p:spPr/>
        <p:txBody>
          <a:bodyPr>
            <a:normAutofit fontScale="55000" lnSpcReduction="20000"/>
          </a:bodyPr>
          <a:lstStyle/>
          <a:p>
            <a:pPr fontAlgn="base"/>
            <a:r>
              <a:rPr lang="pt-BR" dirty="0"/>
              <a:t>package garagem;</a:t>
            </a:r>
          </a:p>
          <a:p>
            <a:pPr fontAlgn="base"/>
            <a:r>
              <a:rPr lang="pt-BR" dirty="0" err="1"/>
              <a:t>public</a:t>
            </a:r>
            <a:r>
              <a:rPr lang="pt-BR" dirty="0"/>
              <a:t> </a:t>
            </a:r>
            <a:r>
              <a:rPr lang="pt-BR" dirty="0" err="1"/>
              <a:t>class</a:t>
            </a:r>
            <a:r>
              <a:rPr lang="pt-BR" dirty="0"/>
              <a:t> Carro {</a:t>
            </a:r>
          </a:p>
          <a:p>
            <a:pPr fontAlgn="base"/>
            <a:r>
              <a:rPr lang="pt-BR" dirty="0"/>
              <a:t>    </a:t>
            </a:r>
            <a:r>
              <a:rPr lang="pt-BR" dirty="0" err="1"/>
              <a:t>public</a:t>
            </a:r>
            <a:r>
              <a:rPr lang="pt-BR" dirty="0"/>
              <a:t> String marca;</a:t>
            </a:r>
          </a:p>
          <a:p>
            <a:pPr fontAlgn="base"/>
            <a:r>
              <a:rPr lang="pt-BR" dirty="0"/>
              <a:t>    </a:t>
            </a:r>
            <a:r>
              <a:rPr lang="pt-BR" dirty="0" err="1"/>
              <a:t>public</a:t>
            </a:r>
            <a:r>
              <a:rPr lang="pt-BR" dirty="0"/>
              <a:t> String cor;</a:t>
            </a:r>
          </a:p>
          <a:p>
            <a:pPr fontAlgn="base"/>
            <a:r>
              <a:rPr lang="pt-BR" dirty="0"/>
              <a:t>    </a:t>
            </a:r>
            <a:r>
              <a:rPr lang="pt-BR" dirty="0" err="1"/>
              <a:t>public</a:t>
            </a:r>
            <a:r>
              <a:rPr lang="pt-BR" dirty="0"/>
              <a:t> Motor </a:t>
            </a:r>
            <a:r>
              <a:rPr lang="pt-BR" dirty="0" err="1"/>
              <a:t>motor</a:t>
            </a:r>
            <a:r>
              <a:rPr lang="pt-BR" dirty="0"/>
              <a:t>;</a:t>
            </a:r>
          </a:p>
          <a:p>
            <a:pPr fontAlgn="base"/>
            <a:r>
              <a:rPr lang="pt-BR" dirty="0"/>
              <a:t> </a:t>
            </a:r>
          </a:p>
          <a:p>
            <a:pPr fontAlgn="base"/>
            <a:r>
              <a:rPr lang="pt-BR" dirty="0"/>
              <a:t>    </a:t>
            </a:r>
            <a:r>
              <a:rPr lang="pt-BR" dirty="0" err="1"/>
              <a:t>public</a:t>
            </a:r>
            <a:r>
              <a:rPr lang="pt-BR" dirty="0"/>
              <a:t> </a:t>
            </a:r>
            <a:r>
              <a:rPr lang="pt-BR" dirty="0" err="1"/>
              <a:t>void</a:t>
            </a:r>
            <a:r>
              <a:rPr lang="pt-BR" dirty="0"/>
              <a:t> ligar()</a:t>
            </a:r>
          </a:p>
          <a:p>
            <a:pPr fontAlgn="base"/>
            <a:r>
              <a:rPr lang="pt-BR" dirty="0"/>
              <a:t>    {</a:t>
            </a:r>
          </a:p>
          <a:p>
            <a:pPr fontAlgn="base"/>
            <a:r>
              <a:rPr lang="pt-BR" dirty="0"/>
              <a:t>        </a:t>
            </a:r>
            <a:r>
              <a:rPr lang="pt-BR" dirty="0" err="1"/>
              <a:t>this</a:t>
            </a:r>
            <a:r>
              <a:rPr lang="pt-BR" dirty="0"/>
              <a:t>.motor.</a:t>
            </a:r>
            <a:r>
              <a:rPr lang="pt-BR" dirty="0" err="1"/>
              <a:t>darPartida</a:t>
            </a:r>
            <a:r>
              <a:rPr lang="pt-BR" dirty="0"/>
              <a:t>();</a:t>
            </a:r>
          </a:p>
          <a:p>
            <a:pPr fontAlgn="base"/>
            <a:r>
              <a:rPr lang="pt-BR" dirty="0"/>
              <a:t>    }</a:t>
            </a:r>
          </a:p>
          <a:p>
            <a:pPr fontAlgn="base"/>
            <a:r>
              <a:rPr lang="pt-BR" dirty="0"/>
              <a:t> </a:t>
            </a:r>
          </a:p>
          <a:p>
            <a:pPr fontAlgn="base"/>
            <a:r>
              <a:rPr lang="pt-BR" dirty="0"/>
              <a:t>    </a:t>
            </a:r>
            <a:r>
              <a:rPr lang="pt-BR" dirty="0" err="1"/>
              <a:t>public</a:t>
            </a:r>
            <a:r>
              <a:rPr lang="pt-BR" dirty="0"/>
              <a:t> String </a:t>
            </a:r>
            <a:r>
              <a:rPr lang="pt-BR" dirty="0" err="1"/>
              <a:t>toString</a:t>
            </a:r>
            <a:r>
              <a:rPr lang="pt-BR" dirty="0"/>
              <a:t>()</a:t>
            </a:r>
          </a:p>
          <a:p>
            <a:pPr fontAlgn="base"/>
            <a:r>
              <a:rPr lang="pt-BR" dirty="0"/>
              <a:t>    {</a:t>
            </a:r>
          </a:p>
          <a:p>
            <a:pPr fontAlgn="base"/>
            <a:r>
              <a:rPr lang="pt-BR" dirty="0"/>
              <a:t>        </a:t>
            </a:r>
            <a:r>
              <a:rPr lang="pt-BR" dirty="0" err="1"/>
              <a:t>return</a:t>
            </a:r>
            <a:r>
              <a:rPr lang="pt-BR" dirty="0"/>
              <a:t> marca + " " + cor + " " + motor.potencia;</a:t>
            </a:r>
          </a:p>
          <a:p>
            <a:pPr fontAlgn="base"/>
            <a:r>
              <a:rPr lang="pt-BR" dirty="0"/>
              <a:t>    }</a:t>
            </a:r>
          </a:p>
          <a:p>
            <a:pPr fontAlgn="base"/>
            <a:r>
              <a:rPr lang="pt-BR" dirty="0"/>
              <a:t>}</a:t>
            </a:r>
          </a:p>
          <a:p>
            <a:pPr>
              <a:buNone/>
            </a:pPr>
            <a:endParaRPr lang="pt-BR"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Palavras Reservadas </a:t>
            </a:r>
          </a:p>
        </p:txBody>
      </p:sp>
      <p:sp>
        <p:nvSpPr>
          <p:cNvPr id="4" name="Espaço Reservado para Conteúdo 3"/>
          <p:cNvSpPr>
            <a:spLocks noGrp="1"/>
          </p:cNvSpPr>
          <p:nvPr>
            <p:ph idx="1"/>
          </p:nvPr>
        </p:nvSpPr>
        <p:spPr/>
        <p:txBody>
          <a:bodyPr>
            <a:normAutofit lnSpcReduction="10000"/>
          </a:bodyPr>
          <a:lstStyle/>
          <a:p>
            <a:pPr fontAlgn="base"/>
            <a:r>
              <a:rPr lang="pt-BR" dirty="0"/>
              <a:t>A classe Carro faz uso da classe Motor. Na classe Carro temos acesso à propriedade potencia e ao método </a:t>
            </a:r>
            <a:r>
              <a:rPr lang="pt-BR" dirty="0" err="1"/>
              <a:t>darPartida</a:t>
            </a:r>
            <a:r>
              <a:rPr lang="pt-BR" dirty="0"/>
              <a:t>() da classe Motor.</a:t>
            </a:r>
          </a:p>
          <a:p>
            <a:pPr fontAlgn="base"/>
            <a:endParaRPr lang="pt-BR" b="1" dirty="0"/>
          </a:p>
          <a:p>
            <a:pPr fontAlgn="base"/>
            <a:r>
              <a:rPr lang="pt-BR" dirty="0"/>
              <a:t>A classe Carro tem acesso a todos os membros marcados como </a:t>
            </a:r>
            <a:r>
              <a:rPr lang="pt-BR" dirty="0" err="1"/>
              <a:t>public</a:t>
            </a:r>
            <a:r>
              <a:rPr lang="pt-BR" dirty="0"/>
              <a:t> da classe Motor mesmo que as duas classes estejam em pacotes distintos.</a:t>
            </a:r>
            <a:endParaRPr lang="pt-BR"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Palavras Reservadas </a:t>
            </a:r>
          </a:p>
        </p:txBody>
      </p:sp>
      <p:pic>
        <p:nvPicPr>
          <p:cNvPr id="7" name="Espaço Reservado para Conteúdo 6" descr="1.png"/>
          <p:cNvPicPr>
            <a:picLocks noGrp="1" noChangeAspect="1"/>
          </p:cNvPicPr>
          <p:nvPr>
            <p:ph idx="1"/>
          </p:nvPr>
        </p:nvPicPr>
        <p:blipFill>
          <a:blip r:embed="rId2"/>
          <a:stretch>
            <a:fillRect/>
          </a:stretch>
        </p:blipFill>
        <p:spPr>
          <a:xfrm>
            <a:off x="137860" y="1214422"/>
            <a:ext cx="8791858" cy="4500594"/>
          </a:xfrm>
        </p:spPr>
      </p:pic>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429</Words>
  <Application>Microsoft Office PowerPoint</Application>
  <PresentationFormat>Apresentação na tela (4:3)</PresentationFormat>
  <Paragraphs>255</Paragraphs>
  <Slides>48</Slides>
  <Notes>0</Notes>
  <HiddenSlides>0</HiddenSlides>
  <MMClips>0</MMClips>
  <ScaleCrop>false</ScaleCrop>
  <HeadingPairs>
    <vt:vector size="4" baseType="variant">
      <vt:variant>
        <vt:lpstr>Tema</vt:lpstr>
      </vt:variant>
      <vt:variant>
        <vt:i4>1</vt:i4>
      </vt:variant>
      <vt:variant>
        <vt:lpstr>Títulos de slides</vt:lpstr>
      </vt:variant>
      <vt:variant>
        <vt:i4>48</vt:i4>
      </vt:variant>
    </vt:vector>
  </HeadingPairs>
  <TitlesOfParts>
    <vt:vector size="49" baseType="lpstr">
      <vt:lpstr>Tema do Office</vt:lpstr>
      <vt:lpstr>Java </vt:lpstr>
      <vt:lpstr>Palavras Reservadas </vt:lpstr>
      <vt:lpstr>Palavras Reservadas </vt:lpstr>
      <vt:lpstr>Palavras Reservadas </vt:lpstr>
      <vt:lpstr>Palavras Reservadas </vt:lpstr>
      <vt:lpstr>Palavras Reservadas </vt:lpstr>
      <vt:lpstr>Palavras Reservadas </vt:lpstr>
      <vt:lpstr>Palavras Reservadas </vt:lpstr>
      <vt:lpstr>Palavras Reservadas </vt:lpstr>
      <vt:lpstr>Palavras Reservadas </vt:lpstr>
      <vt:lpstr>Palavras Reservadas </vt:lpstr>
      <vt:lpstr>Palavras Reservadas </vt:lpstr>
      <vt:lpstr>Palavras Reservadas </vt:lpstr>
      <vt:lpstr>Palavras Reservadas </vt:lpstr>
      <vt:lpstr>Palavras Reservadas </vt:lpstr>
      <vt:lpstr>Palavras Reservadas </vt:lpstr>
      <vt:lpstr>Palavras Reservadas </vt:lpstr>
      <vt:lpstr>Palavras Reservadas </vt:lpstr>
      <vt:lpstr>Palavras Reservadas </vt:lpstr>
      <vt:lpstr>Palavras Reservadas </vt:lpstr>
      <vt:lpstr>Palavras Reservadas </vt:lpstr>
      <vt:lpstr>Palavras Reservadas </vt:lpstr>
      <vt:lpstr>Palavras Reservadas </vt:lpstr>
      <vt:lpstr>Palavras Reservadas </vt:lpstr>
      <vt:lpstr>Palavras Reservadas </vt:lpstr>
      <vt:lpstr>Palavras Reservadas </vt:lpstr>
      <vt:lpstr>Palavras Reservadas </vt:lpstr>
      <vt:lpstr>Palavras Reservadas </vt:lpstr>
      <vt:lpstr>Palavras Reservadas </vt:lpstr>
      <vt:lpstr>Palavras Reservadas </vt:lpstr>
      <vt:lpstr>Palavras Reservadas </vt:lpstr>
      <vt:lpstr>Palavras Reservadas </vt:lpstr>
      <vt:lpstr>Palavras Reservadas </vt:lpstr>
      <vt:lpstr>Palavras Reservadas </vt:lpstr>
      <vt:lpstr>Palavras Reservadas </vt:lpstr>
      <vt:lpstr>Palavras Reservadas </vt:lpstr>
      <vt:lpstr>Palavras Reservadas </vt:lpstr>
      <vt:lpstr>Palavras Reservadas </vt:lpstr>
      <vt:lpstr>Palavras Reservadas </vt:lpstr>
      <vt:lpstr>Palavras Reservadas </vt:lpstr>
      <vt:lpstr>Palavras Reservadas </vt:lpstr>
      <vt:lpstr>Palavras Reservadas </vt:lpstr>
      <vt:lpstr>Palavras Reservadas</vt:lpstr>
      <vt:lpstr>Palavras Reservadas</vt:lpstr>
      <vt:lpstr>Palavras Reservadas</vt:lpstr>
      <vt:lpstr>Palavras Reservadas</vt:lpstr>
      <vt:lpstr>Palavras Reservadas</vt:lpstr>
      <vt:lpstr>Palavras Reservadas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c:title>
  <dc:creator>Usuário do Windows</dc:creator>
  <cp:lastModifiedBy>Usuário do Windows</cp:lastModifiedBy>
  <cp:revision>3</cp:revision>
  <dcterms:created xsi:type="dcterms:W3CDTF">2022-04-17T13:18:40Z</dcterms:created>
  <dcterms:modified xsi:type="dcterms:W3CDTF">2022-04-18T09:33:28Z</dcterms:modified>
</cp:coreProperties>
</file>