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8" r:id="rId31"/>
    <p:sldId id="28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97D1-B0CA-4807-8D6C-1971F7A64FC7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149E-B17E-4FD6-A098-150B642F91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Lógica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6) </a:t>
            </a:r>
            <a:r>
              <a:rPr lang="pt-BR" dirty="0" smtClean="0"/>
              <a:t>Vimos nas aulas passadas a importante definição do que é um algoritmo, tendo em vista, qual a definição mais apropriada nas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arenR"/>
            </a:pPr>
            <a:r>
              <a:rPr lang="pt-BR" dirty="0" smtClean="0"/>
              <a:t>Uma </a:t>
            </a:r>
            <a:r>
              <a:rPr lang="pt-BR" dirty="0" err="1" smtClean="0"/>
              <a:t>sequência</a:t>
            </a:r>
            <a:r>
              <a:rPr lang="pt-BR" dirty="0" smtClean="0"/>
              <a:t> de passos que, desde que executadas na ordem correta, executam uma determinada tarefa.</a:t>
            </a:r>
          </a:p>
          <a:p>
            <a:pPr marL="514350" indent="-514350">
              <a:buAutoNum type="alphaUcParenR"/>
            </a:pPr>
            <a:r>
              <a:rPr lang="pt-BR" dirty="0" smtClean="0"/>
              <a:t>Consiste numa </a:t>
            </a:r>
            <a:r>
              <a:rPr lang="pt-BR" dirty="0" err="1" smtClean="0"/>
              <a:t>sequência</a:t>
            </a:r>
            <a:r>
              <a:rPr lang="pt-BR" dirty="0" smtClean="0"/>
              <a:t> de passos informatizados que, se executados na ordem correta, executam uma determinada tarefa.</a:t>
            </a:r>
          </a:p>
          <a:p>
            <a:pPr marL="514350" indent="-514350">
              <a:buAutoNum type="alphaUcParenR"/>
            </a:pPr>
            <a:r>
              <a:rPr lang="pt-BR" dirty="0" smtClean="0"/>
              <a:t>Um programa de computador</a:t>
            </a:r>
          </a:p>
          <a:p>
            <a:pPr marL="514350" indent="-514350">
              <a:buAutoNum type="alphaUcParenR"/>
            </a:pPr>
            <a:r>
              <a:rPr lang="pt-BR" dirty="0" err="1" smtClean="0"/>
              <a:t>Sequência</a:t>
            </a:r>
            <a:r>
              <a:rPr lang="pt-BR" dirty="0" smtClean="0"/>
              <a:t> de passos que, sempre que executados na ordem correta podem ou não executar uma tarefa</a:t>
            </a:r>
          </a:p>
          <a:p>
            <a:pPr marL="514350" indent="-514350">
              <a:buAutoNum type="alphaUcParenR"/>
            </a:pPr>
            <a:r>
              <a:rPr lang="pt-BR" dirty="0" err="1" smtClean="0"/>
              <a:t>Sequência</a:t>
            </a:r>
            <a:r>
              <a:rPr lang="pt-BR" dirty="0" smtClean="0"/>
              <a:t> de passos que, se forem executados em qualquer ordem, executam uma determinada tarefa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7) Crie um algoritmo que calcule a média de um aluno sabendo que ele fez 4 provas e suas notas foram respectivamente </a:t>
            </a:r>
          </a:p>
          <a:p>
            <a:r>
              <a:rPr lang="pt-BR" dirty="0" smtClean="0"/>
              <a:t>I – 9</a:t>
            </a:r>
          </a:p>
          <a:p>
            <a:r>
              <a:rPr lang="pt-BR" dirty="0" smtClean="0"/>
              <a:t>II – 7</a:t>
            </a:r>
          </a:p>
          <a:p>
            <a:r>
              <a:rPr lang="pt-BR" dirty="0" smtClean="0"/>
              <a:t>III - 5</a:t>
            </a:r>
          </a:p>
          <a:p>
            <a:r>
              <a:rPr lang="pt-BR" dirty="0" smtClean="0"/>
              <a:t>IV – 2</a:t>
            </a:r>
          </a:p>
          <a:p>
            <a:r>
              <a:rPr lang="pt-BR" dirty="0" smtClean="0"/>
              <a:t>Informe se ele aluno foi reprovado ou aprovado.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8</a:t>
            </a:r>
            <a:r>
              <a:rPr lang="pt-BR" dirty="0" smtClean="0"/>
              <a:t>) Observe as declarações de tipo abaixo. Considere a sintaxe de </a:t>
            </a:r>
            <a:r>
              <a:rPr lang="pt-BR" dirty="0" err="1" smtClean="0"/>
              <a:t>visualg</a:t>
            </a:r>
            <a:r>
              <a:rPr lang="pt-BR" dirty="0" smtClean="0"/>
              <a:t> e diga qual das afirmativas tem a sintaxe correta.</a:t>
            </a:r>
          </a:p>
          <a:p>
            <a:pPr marL="514350" indent="-514350">
              <a:buAutoNum type="alphaUcParenR"/>
            </a:pPr>
            <a:r>
              <a:rPr lang="pt-BR" dirty="0" smtClean="0"/>
              <a:t>real : 3d</a:t>
            </a:r>
          </a:p>
          <a:p>
            <a:pPr marL="514350" indent="-514350">
              <a:buAutoNum type="alphaUcParenR"/>
            </a:pPr>
            <a:r>
              <a:rPr lang="pt-BR" dirty="0" smtClean="0"/>
              <a:t>inteiro i</a:t>
            </a:r>
          </a:p>
          <a:p>
            <a:pPr marL="514350" indent="-514350">
              <a:buAutoNum type="alphaUcParenR"/>
            </a:pPr>
            <a:r>
              <a:rPr lang="pt-BR" dirty="0" err="1" smtClean="0"/>
              <a:t>float</a:t>
            </a:r>
            <a:r>
              <a:rPr lang="pt-BR" dirty="0" smtClean="0"/>
              <a:t> x;</a:t>
            </a:r>
          </a:p>
          <a:p>
            <a:pPr marL="514350" indent="-514350">
              <a:buAutoNum type="alphaUcParenR"/>
            </a:pPr>
            <a:r>
              <a:rPr lang="pt-BR" dirty="0" smtClean="0"/>
              <a:t>x : real</a:t>
            </a:r>
          </a:p>
          <a:p>
            <a:pPr marL="514350" indent="-514350">
              <a:buAutoNum type="alphaUcParenR"/>
            </a:pPr>
            <a:r>
              <a:rPr lang="pt-BR" dirty="0" smtClean="0"/>
              <a:t>4a : inteiro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9</a:t>
            </a:r>
            <a:r>
              <a:rPr lang="pt-BR" dirty="0" smtClean="0"/>
              <a:t>)Qual </a:t>
            </a:r>
            <a:r>
              <a:rPr lang="pt-BR" dirty="0"/>
              <a:t>a Diferença entre Vetor e Matriz?</a:t>
            </a:r>
          </a:p>
          <a:p>
            <a:pPr>
              <a:buNone/>
            </a:pPr>
            <a:r>
              <a:rPr lang="pt-BR" b="1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a) A Matriz é um vetor multidimensional.</a:t>
            </a:r>
          </a:p>
          <a:p>
            <a:pPr>
              <a:buNone/>
            </a:pPr>
            <a:r>
              <a:rPr lang="pt-BR" dirty="0"/>
              <a:t>b) A Matriz é aplicada a Procedimento lógico e Vetor não é aplicado a Funções.</a:t>
            </a:r>
          </a:p>
          <a:p>
            <a:pPr>
              <a:buNone/>
            </a:pPr>
            <a:r>
              <a:rPr lang="pt-BR" dirty="0"/>
              <a:t>c) A Matriz é uma Tabela de linhas e o vetor é com linhas e colunas</a:t>
            </a:r>
          </a:p>
          <a:p>
            <a:pPr>
              <a:buNone/>
            </a:pPr>
            <a:r>
              <a:rPr lang="pt-BR" dirty="0"/>
              <a:t>d) Todas estão certas.</a:t>
            </a:r>
          </a:p>
          <a:p>
            <a:pPr>
              <a:buNone/>
            </a:pPr>
            <a:r>
              <a:rPr lang="pt-BR" dirty="0"/>
              <a:t>e) </a:t>
            </a:r>
            <a:r>
              <a:rPr lang="pt-BR" dirty="0" err="1"/>
              <a:t>N.D.A.</a:t>
            </a:r>
            <a:endParaRPr lang="pt-BR" dirty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10) </a:t>
            </a:r>
            <a:r>
              <a:rPr lang="pt-BR" dirty="0"/>
              <a:t>Marque a alternativa CORRETA:</a:t>
            </a:r>
          </a:p>
          <a:p>
            <a:pPr>
              <a:buNone/>
            </a:pPr>
            <a:r>
              <a:rPr lang="pt-BR" dirty="0"/>
              <a:t>a) Lógica de Programação é uma matéria que não influencia o mercado;</a:t>
            </a:r>
          </a:p>
          <a:p>
            <a:pPr>
              <a:buNone/>
            </a:pPr>
            <a:r>
              <a:rPr lang="pt-BR" dirty="0"/>
              <a:t>b) Linguagem de Programação não tem sintonia com Lógica de Programação;</a:t>
            </a:r>
          </a:p>
          <a:p>
            <a:pPr>
              <a:buNone/>
            </a:pPr>
            <a:r>
              <a:rPr lang="pt-BR" dirty="0"/>
              <a:t>c) O </a:t>
            </a:r>
            <a:r>
              <a:rPr lang="pt-BR" dirty="0" err="1"/>
              <a:t>Visualg</a:t>
            </a:r>
            <a:r>
              <a:rPr lang="pt-BR" dirty="0"/>
              <a:t> é um interpretador de pseudocódigos em </a:t>
            </a:r>
            <a:r>
              <a:rPr lang="pt-BR" dirty="0" err="1"/>
              <a:t>Portugol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d) Lógica de programação só é aplicada a uma linguagem de programação.</a:t>
            </a:r>
          </a:p>
          <a:p>
            <a:pPr>
              <a:buNone/>
            </a:pPr>
            <a:r>
              <a:rPr lang="pt-BR" dirty="0"/>
              <a:t>e) </a:t>
            </a:r>
            <a:r>
              <a:rPr lang="pt-BR" dirty="0" err="1"/>
              <a:t>N.D.</a:t>
            </a:r>
            <a:r>
              <a:rPr lang="pt-BR" dirty="0"/>
              <a:t>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11) </a:t>
            </a:r>
            <a:r>
              <a:rPr lang="pt-BR" dirty="0"/>
              <a:t>Como um Fluxograma pode ser definido?</a:t>
            </a:r>
          </a:p>
          <a:p>
            <a:pPr>
              <a:buNone/>
            </a:pPr>
            <a:r>
              <a:rPr lang="pt-BR" dirty="0"/>
              <a:t> </a:t>
            </a:r>
          </a:p>
          <a:p>
            <a:pPr>
              <a:buNone/>
            </a:pPr>
            <a:r>
              <a:rPr lang="pt-BR" dirty="0"/>
              <a:t>a) Como uma figura que não revela a estrutura básica do algoritmo.</a:t>
            </a:r>
          </a:p>
          <a:p>
            <a:pPr>
              <a:buNone/>
            </a:pPr>
            <a:r>
              <a:rPr lang="pt-BR" dirty="0"/>
              <a:t>b) Como uma metodologia de calcular uma expressão lógica.</a:t>
            </a:r>
          </a:p>
          <a:p>
            <a:pPr>
              <a:buNone/>
            </a:pPr>
            <a:r>
              <a:rPr lang="pt-BR" dirty="0"/>
              <a:t>c) Como uma construção de formas complexas que ilustram um resumo do programa de passos infinitos.</a:t>
            </a:r>
          </a:p>
          <a:p>
            <a:pPr>
              <a:buNone/>
            </a:pPr>
            <a:r>
              <a:rPr lang="pt-BR" dirty="0"/>
              <a:t>d) Como uma representação gráfica do processo de um algoritmo.</a:t>
            </a:r>
          </a:p>
          <a:p>
            <a:pPr>
              <a:buNone/>
            </a:pPr>
            <a:r>
              <a:rPr lang="pt-BR" dirty="0"/>
              <a:t>e) </a:t>
            </a:r>
            <a:r>
              <a:rPr lang="pt-BR" dirty="0" err="1"/>
              <a:t>N.D.</a:t>
            </a:r>
            <a:r>
              <a:rPr lang="pt-BR" dirty="0"/>
              <a:t>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12) </a:t>
            </a:r>
            <a:r>
              <a:rPr lang="pt-BR" dirty="0"/>
              <a:t>Quais os tipos de dados que uma variável pode receber?</a:t>
            </a:r>
          </a:p>
          <a:p>
            <a:pPr>
              <a:buNone/>
            </a:pPr>
            <a:r>
              <a:rPr lang="pt-BR" b="1" dirty="0"/>
              <a:t> </a:t>
            </a:r>
            <a:endParaRPr lang="pt-BR" dirty="0"/>
          </a:p>
          <a:p>
            <a:pPr>
              <a:buNone/>
            </a:pPr>
            <a:r>
              <a:rPr lang="pt-BR" dirty="0"/>
              <a:t>a)Lógico, Vetor, Matriz, Constantes.</a:t>
            </a:r>
          </a:p>
          <a:p>
            <a:pPr>
              <a:buNone/>
            </a:pPr>
            <a:r>
              <a:rPr lang="pt-BR" dirty="0"/>
              <a:t>b)Inteiros, Real, Caractere, Lógico.</a:t>
            </a:r>
          </a:p>
          <a:p>
            <a:pPr>
              <a:buNone/>
            </a:pPr>
            <a:r>
              <a:rPr lang="pt-BR" dirty="0"/>
              <a:t>c) Textos, Imagens, Som Números.</a:t>
            </a:r>
          </a:p>
          <a:p>
            <a:pPr>
              <a:buNone/>
            </a:pPr>
            <a:r>
              <a:rPr lang="pt-BR" dirty="0"/>
              <a:t>d) Operadores Aritméticos e Operadores Lógicos.</a:t>
            </a:r>
          </a:p>
          <a:p>
            <a:pPr>
              <a:buNone/>
            </a:pPr>
            <a:r>
              <a:rPr lang="pt-BR" dirty="0"/>
              <a:t>e)</a:t>
            </a:r>
            <a:r>
              <a:rPr lang="pt-BR" dirty="0" err="1"/>
              <a:t>N.D.</a:t>
            </a:r>
            <a:r>
              <a:rPr lang="pt-BR" dirty="0"/>
              <a:t>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13)</a:t>
            </a:r>
            <a:r>
              <a:rPr lang="pt-BR" dirty="0" smtClean="0"/>
              <a:t> </a:t>
            </a:r>
            <a:r>
              <a:rPr lang="pt-BR" dirty="0"/>
              <a:t>Como podemos definir um Vetor?</a:t>
            </a:r>
          </a:p>
          <a:p>
            <a:pPr>
              <a:buNone/>
            </a:pPr>
            <a:r>
              <a:rPr lang="pt-BR" dirty="0"/>
              <a:t>a) É o procedimento de uma Matriz.</a:t>
            </a:r>
          </a:p>
          <a:p>
            <a:pPr>
              <a:buNone/>
            </a:pPr>
            <a:r>
              <a:rPr lang="pt-BR" dirty="0"/>
              <a:t>b) Uma posição matemática em um universo tridimensional.</a:t>
            </a:r>
          </a:p>
          <a:p>
            <a:pPr>
              <a:buNone/>
            </a:pPr>
            <a:r>
              <a:rPr lang="pt-BR" dirty="0"/>
              <a:t>c) Uma variável que armazena diversos valores do mesmo tipo.</a:t>
            </a:r>
          </a:p>
          <a:p>
            <a:pPr>
              <a:buNone/>
            </a:pPr>
            <a:r>
              <a:rPr lang="pt-BR" dirty="0"/>
              <a:t>d) É uma variável comum.</a:t>
            </a:r>
          </a:p>
          <a:p>
            <a:pPr>
              <a:buNone/>
            </a:pPr>
            <a:r>
              <a:rPr lang="pt-BR" dirty="0"/>
              <a:t>e)</a:t>
            </a:r>
            <a:r>
              <a:rPr lang="pt-BR" dirty="0" err="1"/>
              <a:t>N.D.</a:t>
            </a:r>
            <a:r>
              <a:rPr lang="pt-BR" dirty="0"/>
              <a:t>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14)</a:t>
            </a:r>
            <a:r>
              <a:rPr lang="pt-BR" b="1" dirty="0" smtClean="0"/>
              <a:t> </a:t>
            </a:r>
            <a:r>
              <a:rPr lang="pt-BR" dirty="0"/>
              <a:t>Qual a definição que podemos atribuir à lógica de programação?</a:t>
            </a:r>
          </a:p>
          <a:p>
            <a:pPr>
              <a:buNone/>
            </a:pPr>
            <a:r>
              <a:rPr lang="pt-BR" dirty="0"/>
              <a:t>a) </a:t>
            </a:r>
            <a:r>
              <a:rPr lang="pt-BR" dirty="0" err="1"/>
              <a:t>Sequência</a:t>
            </a:r>
            <a:r>
              <a:rPr lang="pt-BR" dirty="0"/>
              <a:t> infinita de passos que descrevem a função de um programa.</a:t>
            </a:r>
          </a:p>
          <a:p>
            <a:pPr>
              <a:buNone/>
            </a:pPr>
            <a:r>
              <a:rPr lang="pt-BR" dirty="0"/>
              <a:t>b) Passos ou tarefas executadas até atingir um objetivo e solucionar um problema apresentado.</a:t>
            </a:r>
          </a:p>
          <a:p>
            <a:pPr>
              <a:buNone/>
            </a:pPr>
            <a:r>
              <a:rPr lang="pt-BR" dirty="0"/>
              <a:t>c) Estudo avançado sobre Hardware.</a:t>
            </a:r>
          </a:p>
          <a:p>
            <a:pPr>
              <a:buNone/>
            </a:pPr>
            <a:r>
              <a:rPr lang="pt-BR" dirty="0"/>
              <a:t>d) Estudo comportamental dos Algoritmos.</a:t>
            </a:r>
          </a:p>
          <a:p>
            <a:pPr>
              <a:buNone/>
            </a:pPr>
            <a:r>
              <a:rPr lang="pt-BR" dirty="0"/>
              <a:t>e) Todas estão corretas.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1)Levando em conta os comandos para executar repetições. Considere que o usuário digitou 17 no comando leitura, dê o resultado que será exibido na tela depois da execução do programa abaixo. Depois responda a alternativa que contém a saída correta.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/>
              <a:t>15)</a:t>
            </a:r>
            <a:r>
              <a:rPr lang="pt-BR" b="1" dirty="0" smtClean="0"/>
              <a:t> </a:t>
            </a:r>
            <a:r>
              <a:rPr lang="pt-BR" dirty="0"/>
              <a:t>Qual a definição que podemos atribuir à lógica de programação?</a:t>
            </a:r>
          </a:p>
          <a:p>
            <a:pPr>
              <a:buNone/>
            </a:pPr>
            <a:r>
              <a:rPr lang="pt-BR" dirty="0"/>
              <a:t>a) </a:t>
            </a:r>
            <a:r>
              <a:rPr lang="pt-BR" dirty="0" err="1"/>
              <a:t>Sequência</a:t>
            </a:r>
            <a:r>
              <a:rPr lang="pt-BR" dirty="0"/>
              <a:t> infinita de passos que descrevem a função de um programa.</a:t>
            </a:r>
          </a:p>
          <a:p>
            <a:pPr>
              <a:buNone/>
            </a:pPr>
            <a:r>
              <a:rPr lang="pt-BR" dirty="0"/>
              <a:t>b) Passos ou tarefas executadas até atingir um objetivo e solucionar um problema apresentado.</a:t>
            </a:r>
          </a:p>
          <a:p>
            <a:pPr>
              <a:buNone/>
            </a:pPr>
            <a:r>
              <a:rPr lang="pt-BR" dirty="0"/>
              <a:t>c) Estudo avançado sobre Hardware.</a:t>
            </a:r>
          </a:p>
          <a:p>
            <a:pPr>
              <a:buNone/>
            </a:pPr>
            <a:r>
              <a:rPr lang="pt-BR" dirty="0"/>
              <a:t>d) Estudo comportamental dos Algoritmos.</a:t>
            </a:r>
          </a:p>
          <a:p>
            <a:pPr>
              <a:buNone/>
            </a:pPr>
            <a:r>
              <a:rPr lang="pt-BR" dirty="0"/>
              <a:t>e) Todas estão corretas.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16) </a:t>
            </a:r>
            <a:r>
              <a:rPr lang="pt-BR" dirty="0"/>
              <a:t>Tendo como base que a expressão abaixo possui um erro e ciente que n1 = 6,5 e n2 = 8,5, que resultado daria se ela estivesse correta e qual o erro que consta no código?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pic>
        <p:nvPicPr>
          <p:cNvPr id="4" name="Imagem 3"/>
          <p:cNvPicPr/>
          <p:nvPr/>
        </p:nvPicPr>
        <p:blipFill>
          <a:blip r:embed="rId2">
            <a:lum contrast="40000"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929066"/>
            <a:ext cx="5643602" cy="200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a) 7,5 e o erro está nas aspas para escrever a variável.</a:t>
            </a:r>
          </a:p>
          <a:p>
            <a:pPr>
              <a:buNone/>
            </a:pPr>
            <a:r>
              <a:rPr lang="pt-BR" dirty="0" smtClean="0"/>
              <a:t>b) 6,5 e o erro está no calculo (n1+n2)/2</a:t>
            </a:r>
          </a:p>
          <a:p>
            <a:pPr>
              <a:buNone/>
            </a:pPr>
            <a:r>
              <a:rPr lang="pt-BR" dirty="0" smtClean="0"/>
              <a:t>c) 7,5 e o erro está no símbolo de atribuição “&lt;-“ que deveria ser “:=”</a:t>
            </a:r>
          </a:p>
          <a:p>
            <a:pPr>
              <a:buNone/>
            </a:pPr>
            <a:r>
              <a:rPr lang="pt-BR" dirty="0" smtClean="0"/>
              <a:t>d) 7,0 e não há erro de sintaxe nestas expressões</a:t>
            </a:r>
          </a:p>
          <a:p>
            <a:pPr>
              <a:buNone/>
            </a:pPr>
            <a:r>
              <a:rPr lang="pt-BR" dirty="0" smtClean="0"/>
              <a:t>e) </a:t>
            </a: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17) </a:t>
            </a:r>
            <a:r>
              <a:rPr lang="pt-BR" dirty="0" smtClean="0"/>
              <a:t>O quais são os três operadores lógicos básicos utilizados na lógica de programação.</a:t>
            </a:r>
          </a:p>
          <a:p>
            <a:pPr marL="514350" indent="-514350">
              <a:buAutoNum type="alphaLcParenR"/>
            </a:pPr>
            <a:r>
              <a:rPr lang="pt-BR" dirty="0" smtClean="0"/>
              <a:t>Não, E , Sim </a:t>
            </a:r>
          </a:p>
          <a:p>
            <a:pPr marL="514350" indent="-514350">
              <a:buAutoNum type="alphaLcParenR"/>
            </a:pPr>
            <a:r>
              <a:rPr lang="pt-BR" dirty="0" err="1" smtClean="0"/>
              <a:t>Xor</a:t>
            </a:r>
            <a:r>
              <a:rPr lang="pt-BR" dirty="0" smtClean="0"/>
              <a:t>, OU, Sim</a:t>
            </a:r>
          </a:p>
          <a:p>
            <a:pPr marL="514350" indent="-514350">
              <a:buAutoNum type="alphaLcParenR"/>
            </a:pPr>
            <a:r>
              <a:rPr lang="pt-BR" dirty="0" smtClean="0"/>
              <a:t>E, OIU, Não</a:t>
            </a:r>
          </a:p>
          <a:p>
            <a:pPr marL="514350" indent="-514350">
              <a:buAutoNum type="alphaLcParenR"/>
            </a:pPr>
            <a:r>
              <a:rPr lang="pt-BR" dirty="0" smtClean="0"/>
              <a:t>Não, E, OU</a:t>
            </a:r>
          </a:p>
          <a:p>
            <a:pPr marL="514350" indent="-514350">
              <a:buAutoNum type="alphaLcParenR"/>
            </a:pPr>
            <a:r>
              <a:rPr lang="pt-BR" dirty="0" smtClean="0"/>
              <a:t>Sim, Não, OU</a:t>
            </a:r>
          </a:p>
          <a:p>
            <a:pPr marL="514350" indent="-514350">
              <a:buAutoNum type="alphaLcParenR"/>
            </a:pP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18) Para que serve o símbolo / no </a:t>
            </a:r>
            <a:r>
              <a:rPr lang="pt-BR" dirty="0" err="1" smtClean="0"/>
              <a:t>VisualG</a:t>
            </a:r>
            <a:r>
              <a:rPr lang="pt-BR" dirty="0" smtClean="0"/>
              <a:t>?</a:t>
            </a:r>
          </a:p>
          <a:p>
            <a:pPr marL="514350" indent="-514350">
              <a:buAutoNum type="alphaLcParenR"/>
            </a:pPr>
            <a:r>
              <a:rPr lang="pt-BR" dirty="0" smtClean="0"/>
              <a:t>Operador lógico </a:t>
            </a:r>
          </a:p>
          <a:p>
            <a:pPr marL="514350" indent="-514350">
              <a:buAutoNum type="alphaLcParenR"/>
            </a:pPr>
            <a:r>
              <a:rPr lang="pt-BR" dirty="0" smtClean="0"/>
              <a:t>Sinal de atribuição</a:t>
            </a:r>
          </a:p>
          <a:p>
            <a:pPr marL="514350" indent="-514350">
              <a:buAutoNum type="alphaLcParenR"/>
            </a:pPr>
            <a:r>
              <a:rPr lang="pt-BR" dirty="0" smtClean="0"/>
              <a:t>Sinal para esquerda</a:t>
            </a:r>
          </a:p>
          <a:p>
            <a:pPr marL="514350" indent="-514350">
              <a:buAutoNum type="alphaLcParenR"/>
            </a:pPr>
            <a:r>
              <a:rPr lang="pt-BR" dirty="0" smtClean="0"/>
              <a:t>Operador matemático de divisão</a:t>
            </a:r>
          </a:p>
          <a:p>
            <a:pPr marL="514350" indent="-514350">
              <a:buAutoNum type="alphaLcParenR"/>
            </a:pP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19) Para que serve o símbolo / no </a:t>
            </a:r>
            <a:r>
              <a:rPr lang="pt-BR" dirty="0" err="1" smtClean="0"/>
              <a:t>VisualG</a:t>
            </a:r>
            <a:r>
              <a:rPr lang="pt-BR" dirty="0" smtClean="0"/>
              <a:t>?</a:t>
            </a:r>
          </a:p>
          <a:p>
            <a:pPr marL="514350" indent="-514350">
              <a:buAutoNum type="alphaLcParenR"/>
            </a:pPr>
            <a:r>
              <a:rPr lang="pt-BR" dirty="0" smtClean="0"/>
              <a:t>Operador lógico </a:t>
            </a:r>
          </a:p>
          <a:p>
            <a:pPr marL="514350" indent="-514350">
              <a:buAutoNum type="alphaLcParenR"/>
            </a:pPr>
            <a:r>
              <a:rPr lang="pt-BR" dirty="0" smtClean="0"/>
              <a:t>Sinal de atribuição</a:t>
            </a:r>
          </a:p>
          <a:p>
            <a:pPr marL="514350" indent="-514350">
              <a:buAutoNum type="alphaLcParenR"/>
            </a:pPr>
            <a:r>
              <a:rPr lang="pt-BR" dirty="0" smtClean="0"/>
              <a:t>Sinal para esquerda</a:t>
            </a:r>
          </a:p>
          <a:p>
            <a:pPr marL="514350" indent="-514350">
              <a:buAutoNum type="alphaLcParenR"/>
            </a:pPr>
            <a:r>
              <a:rPr lang="pt-BR" dirty="0" smtClean="0"/>
              <a:t>Operador matemático de divisão</a:t>
            </a:r>
          </a:p>
          <a:p>
            <a:pPr marL="514350" indent="-514350">
              <a:buAutoNum type="alphaLcParenR"/>
            </a:pP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20) </a:t>
            </a:r>
            <a:r>
              <a:rPr lang="pt-BR" dirty="0" smtClean="0"/>
              <a:t>Escreva um programa que leia um vetor de 15 posições de inteiros. Em seguida, o programa deve ler um valor inteiro e imprimir o número de vezes que este valor ocorre no vetor</a:t>
            </a: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21) </a:t>
            </a:r>
            <a:r>
              <a:rPr lang="pt-BR" dirty="0" smtClean="0"/>
              <a:t>Escreva um programa que leia um vetor de 15 posições de inteiros. Em seguida, o programa deve ler um valor inteiro e imprimir o número de vezes que este valor ocorre no vetor</a:t>
            </a:r>
            <a:endParaRPr lang="pt-B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22) </a:t>
            </a:r>
            <a:r>
              <a:rPr lang="pt-BR" dirty="0" smtClean="0"/>
              <a:t>Conversão de unidades (minutos para horas e dias) - Escreva um programa que aceite uma quantidade de minutos e o converta em horas e dias. Por exemplo, 6.000 minutos equivalem a 100 horas e é igual a 4.167 dias. </a:t>
            </a:r>
            <a:endParaRPr lang="pt-B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pt-BR" dirty="0" smtClean="0"/>
          </a:p>
          <a:p>
            <a:pPr fontAlgn="base">
              <a:buNone/>
            </a:pPr>
            <a:r>
              <a:rPr lang="pt-BR" dirty="0" smtClean="0"/>
              <a:t>23) </a:t>
            </a:r>
            <a:r>
              <a:rPr lang="pt-BR" dirty="0" smtClean="0"/>
              <a:t>Qual dos seguintes itens mostra um laço for (para) escrito corretamente?</a:t>
            </a:r>
          </a:p>
          <a:p>
            <a:pPr fontAlgn="base">
              <a:buNone/>
            </a:pPr>
            <a:r>
              <a:rPr lang="pt-BR" dirty="0" smtClean="0"/>
              <a:t>a)</a:t>
            </a:r>
            <a:r>
              <a:rPr lang="pt-BR" dirty="0" smtClean="0"/>
              <a:t> para contador de 1 ate 10 passo -1 faca</a:t>
            </a:r>
          </a:p>
          <a:p>
            <a:pPr fontAlgn="base">
              <a:buNone/>
            </a:pPr>
            <a:r>
              <a:rPr lang="pt-BR" dirty="0" smtClean="0"/>
              <a:t>b) para contador de 10 ate 1 passo 1 faca</a:t>
            </a:r>
          </a:p>
          <a:p>
            <a:pPr fontAlgn="base">
              <a:buNone/>
            </a:pPr>
            <a:r>
              <a:rPr lang="pt-BR" dirty="0" smtClean="0"/>
              <a:t>c) para contador de 10 ate -1 passo 1 faca</a:t>
            </a:r>
          </a:p>
          <a:p>
            <a:pPr fontAlgn="base">
              <a:buNone/>
            </a:pPr>
            <a:r>
              <a:rPr lang="pt-BR" dirty="0" smtClean="0"/>
              <a:t>d) para contador de 1 ate 10 passo 1 faca</a:t>
            </a:r>
          </a:p>
          <a:p>
            <a:pPr>
              <a:buNone/>
            </a:pPr>
            <a:r>
              <a:rPr lang="pt-BR" dirty="0" smtClean="0"/>
              <a:t>e) </a:t>
            </a: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var</a:t>
            </a:r>
          </a:p>
          <a:p>
            <a:pPr>
              <a:buNone/>
            </a:pPr>
            <a:r>
              <a:rPr lang="pt-BR" dirty="0" smtClean="0"/>
              <a:t> 	i, m: inteiro</a:t>
            </a:r>
          </a:p>
          <a:p>
            <a:pPr>
              <a:buNone/>
            </a:pPr>
            <a:r>
              <a:rPr lang="pt-BR" dirty="0" smtClean="0"/>
              <a:t>inicio </a:t>
            </a:r>
          </a:p>
          <a:p>
            <a:pPr>
              <a:buNone/>
            </a:pPr>
            <a:r>
              <a:rPr lang="pt-BR" dirty="0" smtClean="0"/>
              <a:t> leia(m)</a:t>
            </a:r>
          </a:p>
          <a:p>
            <a:pPr>
              <a:buNone/>
            </a:pPr>
            <a:r>
              <a:rPr lang="pt-BR" dirty="0" smtClean="0"/>
              <a:t>        i&lt;-5</a:t>
            </a:r>
          </a:p>
          <a:p>
            <a:pPr>
              <a:buNone/>
            </a:pPr>
            <a:r>
              <a:rPr lang="pt-BR" dirty="0" smtClean="0"/>
              <a:t>        repita</a:t>
            </a:r>
          </a:p>
          <a:p>
            <a:pPr>
              <a:buNone/>
            </a:pPr>
            <a:r>
              <a:rPr lang="pt-BR" dirty="0" smtClean="0"/>
              <a:t>        i&lt;-i + 5</a:t>
            </a:r>
          </a:p>
          <a:p>
            <a:pPr>
              <a:buNone/>
            </a:pPr>
            <a:r>
              <a:rPr lang="pt-BR" dirty="0" smtClean="0"/>
              <a:t>        ate i &gt; m</a:t>
            </a:r>
          </a:p>
          <a:p>
            <a:pPr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escreval</a:t>
            </a:r>
            <a:r>
              <a:rPr lang="pt-BR" dirty="0" smtClean="0"/>
              <a:t>(i)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pt-BR" dirty="0" smtClean="0"/>
          </a:p>
          <a:p>
            <a:pPr fontAlgn="base">
              <a:buNone/>
            </a:pPr>
            <a:r>
              <a:rPr lang="pt-BR" dirty="0" smtClean="0"/>
              <a:t>24</a:t>
            </a:r>
            <a:r>
              <a:rPr lang="pt-BR" dirty="0" smtClean="0"/>
              <a:t>)Qual dos seguintes itens possui apenas tipos válidos usados em lógica de programação (tipos primitivos)?</a:t>
            </a:r>
          </a:p>
          <a:p>
            <a:pPr fontAlgn="base">
              <a:buNone/>
            </a:pPr>
            <a:r>
              <a:rPr lang="pt-BR" dirty="0" smtClean="0"/>
              <a:t>a) </a:t>
            </a:r>
            <a:r>
              <a:rPr lang="pt-BR" dirty="0" smtClean="0"/>
              <a:t>Inteiro, Temporal, Caractere, Double</a:t>
            </a:r>
          </a:p>
          <a:p>
            <a:pPr fontAlgn="base">
              <a:buNone/>
            </a:pPr>
            <a:r>
              <a:rPr lang="pt-BR" dirty="0" smtClean="0"/>
              <a:t>b) </a:t>
            </a:r>
            <a:r>
              <a:rPr lang="pt-BR" dirty="0" smtClean="0"/>
              <a:t>Inteiro, Booleano, Tipografia, Double</a:t>
            </a:r>
          </a:p>
          <a:p>
            <a:pPr fontAlgn="base">
              <a:buNone/>
            </a:pPr>
            <a:r>
              <a:rPr lang="pt-BR" dirty="0" smtClean="0"/>
              <a:t>c)</a:t>
            </a:r>
            <a:r>
              <a:rPr lang="pt-BR" dirty="0" smtClean="0"/>
              <a:t>Inteiro, Booleano, Caractere, Double</a:t>
            </a:r>
          </a:p>
          <a:p>
            <a:pPr fontAlgn="base">
              <a:buNone/>
            </a:pPr>
            <a:r>
              <a:rPr lang="pt-BR" dirty="0" smtClean="0"/>
              <a:t>d) Temporal, Triple, Caractere, Double</a:t>
            </a:r>
          </a:p>
          <a:p>
            <a:pPr fontAlgn="base">
              <a:buNone/>
            </a:pPr>
            <a:r>
              <a:rPr lang="pt-BR" dirty="0" smtClean="0"/>
              <a:t>e) </a:t>
            </a: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25</a:t>
            </a:r>
            <a:r>
              <a:rPr lang="pt-BR" dirty="0" smtClean="0"/>
              <a:t>)  Os funcionários da empresa 'Dois Irmãos' receberão um reajuste de salário. Construa um algoritmo </a:t>
            </a:r>
          </a:p>
          <a:p>
            <a:r>
              <a:rPr lang="pt-BR" dirty="0" smtClean="0"/>
              <a:t>(pseudocódigo) que: a. Leia o nome de um funcionário (dado do tipo caractere).</a:t>
            </a:r>
          </a:p>
          <a:p>
            <a:r>
              <a:rPr lang="pt-BR" dirty="0" smtClean="0"/>
              <a:t> b. Leia o valor atual de seu salário (dado do tipo real). c. Leia o percentual de reajuste (assuma que as entradas serão valores reais entre 0 </a:t>
            </a:r>
          </a:p>
          <a:p>
            <a:r>
              <a:rPr lang="pt-BR" dirty="0" smtClean="0"/>
              <a:t>e 100).</a:t>
            </a:r>
          </a:p>
          <a:p>
            <a:r>
              <a:rPr lang="pt-BR" dirty="0" smtClean="0"/>
              <a:t> d. Calcule o novo salário. e. Exiba o nome do funcionário e o novo valor do salário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pt-BR" dirty="0" smtClean="0"/>
              <a:t>4</a:t>
            </a:r>
          </a:p>
          <a:p>
            <a:pPr marL="514350" indent="-514350">
              <a:buAutoNum type="alphaLcParenR"/>
            </a:pPr>
            <a:r>
              <a:rPr lang="pt-BR" dirty="0" smtClean="0"/>
              <a:t>15</a:t>
            </a:r>
          </a:p>
          <a:p>
            <a:pPr marL="514350" indent="-514350">
              <a:buAutoNum type="alphaLcParenR"/>
            </a:pPr>
            <a:r>
              <a:rPr lang="pt-BR" dirty="0" smtClean="0"/>
              <a:t>18</a:t>
            </a:r>
          </a:p>
          <a:p>
            <a:pPr marL="514350" indent="-514350">
              <a:buAutoNum type="alphaLcParenR"/>
            </a:pPr>
            <a:r>
              <a:rPr lang="pt-BR" dirty="0" smtClean="0"/>
              <a:t>20</a:t>
            </a:r>
          </a:p>
          <a:p>
            <a:pPr marL="514350" indent="-514350">
              <a:buAutoNum type="alphaLcParenR"/>
            </a:pPr>
            <a:r>
              <a:rPr lang="pt-BR" dirty="0" smtClean="0"/>
              <a:t>17</a:t>
            </a:r>
          </a:p>
          <a:p>
            <a:pPr marL="514350" indent="-51435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2) Dê o resultado que será exibido na tela depois da execução desse trecho do programa abaixo. Depois assinale a alternativa que contém a saída correta:</a:t>
            </a:r>
          </a:p>
          <a:p>
            <a:pPr marL="514350" indent="-514350">
              <a:buNone/>
            </a:pPr>
            <a:r>
              <a:rPr lang="pt-BR" dirty="0" smtClean="0"/>
              <a:t>x&lt;-3</a:t>
            </a:r>
          </a:p>
          <a:p>
            <a:pPr marL="514350" indent="-514350">
              <a:buNone/>
            </a:pPr>
            <a:r>
              <a:rPr lang="pt-BR" dirty="0" smtClean="0"/>
              <a:t>       y&lt;-10</a:t>
            </a:r>
          </a:p>
          <a:p>
            <a:pPr marL="514350" indent="-514350">
              <a:buNone/>
            </a:pPr>
            <a:r>
              <a:rPr lang="pt-BR" dirty="0" smtClean="0"/>
              <a:t>       r&lt;- y </a:t>
            </a:r>
            <a:r>
              <a:rPr lang="pt-BR" dirty="0" err="1" smtClean="0"/>
              <a:t>mod</a:t>
            </a:r>
            <a:r>
              <a:rPr lang="pt-BR" dirty="0" smtClean="0"/>
              <a:t> x</a:t>
            </a:r>
          </a:p>
          <a:p>
            <a:pPr marL="514350" indent="-514350"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escreval</a:t>
            </a:r>
            <a:r>
              <a:rPr lang="pt-BR" dirty="0" smtClean="0"/>
              <a:t>(r)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a)3.3</a:t>
            </a:r>
          </a:p>
          <a:p>
            <a:pPr marL="514350" indent="-514350">
              <a:buNone/>
            </a:pPr>
            <a:r>
              <a:rPr lang="pt-BR" dirty="0" smtClean="0"/>
              <a:t>b) 0.3</a:t>
            </a:r>
          </a:p>
          <a:p>
            <a:pPr marL="514350" indent="-514350">
              <a:buNone/>
            </a:pPr>
            <a:r>
              <a:rPr lang="pt-BR" dirty="0" smtClean="0"/>
              <a:t>c)1</a:t>
            </a:r>
          </a:p>
          <a:p>
            <a:pPr marL="514350" indent="-514350">
              <a:buNone/>
            </a:pPr>
            <a:r>
              <a:rPr lang="pt-BR" dirty="0" smtClean="0"/>
              <a:t>d) 10</a:t>
            </a:r>
          </a:p>
          <a:p>
            <a:pPr marL="514350" indent="-514350">
              <a:buNone/>
            </a:pPr>
            <a:r>
              <a:rPr lang="pt-BR" dirty="0" smtClean="0"/>
              <a:t>e)3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 startAt="3"/>
            </a:pPr>
            <a:r>
              <a:rPr lang="pt-BR" dirty="0" smtClean="0"/>
              <a:t>Em vários programas de computador, tanto podemos encontrar  o comando x : x+1 quanto o comando x++. Quanto a esse tipo de comando é encontrado, a variável X está fazendo o papel de:</a:t>
            </a:r>
          </a:p>
          <a:p>
            <a:pPr marL="514350" indent="-514350">
              <a:buAutoNum type="alphaLcParenR"/>
            </a:pPr>
            <a:r>
              <a:rPr lang="pt-BR" dirty="0" smtClean="0"/>
              <a:t>Maior valor</a:t>
            </a:r>
          </a:p>
          <a:p>
            <a:pPr marL="514350" indent="-514350">
              <a:buAutoNum type="alphaLcParenR"/>
            </a:pPr>
            <a:r>
              <a:rPr lang="pt-BR" dirty="0" smtClean="0"/>
              <a:t>Média</a:t>
            </a:r>
          </a:p>
          <a:p>
            <a:pPr marL="514350" indent="-514350">
              <a:buAutoNum type="alphaLcParenR"/>
            </a:pPr>
            <a:r>
              <a:rPr lang="pt-BR" dirty="0" smtClean="0"/>
              <a:t>Contador</a:t>
            </a:r>
          </a:p>
          <a:p>
            <a:pPr marL="514350" indent="-514350">
              <a:buAutoNum type="alphaLcParenR"/>
            </a:pPr>
            <a:r>
              <a:rPr lang="pt-BR" dirty="0" smtClean="0"/>
              <a:t>Acumulador</a:t>
            </a:r>
          </a:p>
          <a:p>
            <a:pPr marL="514350" indent="-514350">
              <a:buAutoNum type="alphaLcParenR"/>
            </a:pPr>
            <a:r>
              <a:rPr lang="pt-BR" dirty="0" smtClean="0"/>
              <a:t>Menor Valor</a:t>
            </a:r>
          </a:p>
          <a:p>
            <a:pPr marL="514350" indent="-514350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r>
              <a:rPr lang="pt-BR" dirty="0" smtClean="0"/>
              <a:t>4)Nos exemplos que vimos, quando utilizamos matrizes no </a:t>
            </a:r>
            <a:r>
              <a:rPr lang="pt-BR" dirty="0" err="1" smtClean="0"/>
              <a:t>VisualG</a:t>
            </a:r>
            <a:r>
              <a:rPr lang="pt-BR" dirty="0" smtClean="0"/>
              <a:t>, costumamos usar duas variáveis, I e J, em duas estruturas de repetição do tipo “PARA”. Por qual motivo precisamos fazer assim?</a:t>
            </a:r>
          </a:p>
          <a:p>
            <a:pPr marL="514350" indent="-514350">
              <a:buNone/>
            </a:pPr>
            <a:r>
              <a:rPr lang="pt-BR" dirty="0" smtClean="0"/>
              <a:t>a)Porque as matrizes têm 2 dimensões: linha e coluna.</a:t>
            </a:r>
          </a:p>
          <a:p>
            <a:pPr marL="514350" indent="-514350">
              <a:buNone/>
            </a:pPr>
            <a:r>
              <a:rPr lang="pt-BR" dirty="0" smtClean="0"/>
              <a:t>b)Por redundância – não é necessário ter 2 variáveis, basta usar uma delas</a:t>
            </a:r>
          </a:p>
          <a:p>
            <a:pPr marL="514350" indent="-514350">
              <a:buNone/>
            </a:pPr>
            <a:r>
              <a:rPr lang="pt-BR" dirty="0" smtClean="0"/>
              <a:t>c) Isso é opcional em qualquer caso</a:t>
            </a:r>
          </a:p>
          <a:p>
            <a:pPr marL="514350" indent="-514350">
              <a:buNone/>
            </a:pPr>
            <a:r>
              <a:rPr lang="pt-BR" dirty="0" smtClean="0"/>
              <a:t>d)Só é necessário se não for ler do teclado</a:t>
            </a:r>
          </a:p>
          <a:p>
            <a:pPr marL="514350" indent="-514350">
              <a:buNone/>
            </a:pPr>
            <a:r>
              <a:rPr lang="pt-BR" dirty="0" smtClean="0"/>
              <a:t>e) </a:t>
            </a: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5) Numa matriz, o comando “X:= X + matriz[i,j]” serve para quê?</a:t>
            </a:r>
          </a:p>
          <a:p>
            <a:pPr marL="514350" indent="-514350">
              <a:buAutoNum type="alphaLcParenR"/>
            </a:pPr>
            <a:r>
              <a:rPr lang="pt-BR" dirty="0" smtClean="0"/>
              <a:t>Para calcular médias</a:t>
            </a:r>
          </a:p>
          <a:p>
            <a:pPr marL="514350" indent="-514350">
              <a:buAutoNum type="alphaLcParenR"/>
            </a:pPr>
            <a:r>
              <a:rPr lang="pt-BR" dirty="0" smtClean="0"/>
              <a:t>Para acumular os valores de uma matriz</a:t>
            </a:r>
          </a:p>
          <a:p>
            <a:pPr marL="514350" indent="-514350">
              <a:buAutoNum type="alphaLcParenR"/>
            </a:pPr>
            <a:r>
              <a:rPr lang="pt-BR" dirty="0" smtClean="0"/>
              <a:t>Para contar alguma situação específica</a:t>
            </a:r>
          </a:p>
          <a:p>
            <a:pPr marL="514350" indent="-514350">
              <a:buAutoNum type="alphaLcParenR"/>
            </a:pPr>
            <a:r>
              <a:rPr lang="pt-BR" dirty="0" smtClean="0"/>
              <a:t>Serve como indicador de diagonal principal</a:t>
            </a:r>
          </a:p>
          <a:p>
            <a:pPr marL="514350" indent="-514350">
              <a:buAutoNum type="alphaLcParenR"/>
            </a:pPr>
            <a:r>
              <a:rPr lang="pt-BR" dirty="0" err="1" smtClean="0"/>
              <a:t>N.D.</a:t>
            </a:r>
            <a:r>
              <a:rPr lang="pt-BR" dirty="0" smtClean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1214</Words>
  <Application>Microsoft Office PowerPoint</Application>
  <PresentationFormat>Apresentação na tela (4:3)</PresentationFormat>
  <Paragraphs>192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Revisão de Lógica de Programação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  <vt:lpstr>Lógica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Lógica de Programação</dc:title>
  <dc:creator>Usuário do Windows</dc:creator>
  <cp:lastModifiedBy>Usuário do Windows</cp:lastModifiedBy>
  <cp:revision>4</cp:revision>
  <dcterms:created xsi:type="dcterms:W3CDTF">2022-05-01T16:25:46Z</dcterms:created>
  <dcterms:modified xsi:type="dcterms:W3CDTF">2022-05-01T17:40:00Z</dcterms:modified>
</cp:coreProperties>
</file>