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FFDF-80F7-439E-B3BB-B22FBDC3C9F2}" type="datetimeFigureOut">
              <a:rPr lang="pt-BR" smtClean="0"/>
              <a:pPr/>
              <a:t>28/03/2022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04D9-4B27-4ECE-9D54-951E37121C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FFDF-80F7-439E-B3BB-B22FBDC3C9F2}" type="datetimeFigureOut">
              <a:rPr lang="pt-BR" smtClean="0"/>
              <a:pPr/>
              <a:t>28/03/2022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04D9-4B27-4ECE-9D54-951E37121C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FFDF-80F7-439E-B3BB-B22FBDC3C9F2}" type="datetimeFigureOut">
              <a:rPr lang="pt-BR" smtClean="0"/>
              <a:pPr/>
              <a:t>28/03/2022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04D9-4B27-4ECE-9D54-951E37121C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FFDF-80F7-439E-B3BB-B22FBDC3C9F2}" type="datetimeFigureOut">
              <a:rPr lang="pt-BR" smtClean="0"/>
              <a:pPr/>
              <a:t>28/03/2022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04D9-4B27-4ECE-9D54-951E37121C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FFDF-80F7-439E-B3BB-B22FBDC3C9F2}" type="datetimeFigureOut">
              <a:rPr lang="pt-BR" smtClean="0"/>
              <a:pPr/>
              <a:t>28/03/2022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04D9-4B27-4ECE-9D54-951E37121C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FFDF-80F7-439E-B3BB-B22FBDC3C9F2}" type="datetimeFigureOut">
              <a:rPr lang="pt-BR" smtClean="0"/>
              <a:pPr/>
              <a:t>28/03/2022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04D9-4B27-4ECE-9D54-951E37121C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FFDF-80F7-439E-B3BB-B22FBDC3C9F2}" type="datetimeFigureOut">
              <a:rPr lang="pt-BR" smtClean="0"/>
              <a:pPr/>
              <a:t>28/03/2022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04D9-4B27-4ECE-9D54-951E37121C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FFDF-80F7-439E-B3BB-B22FBDC3C9F2}" type="datetimeFigureOut">
              <a:rPr lang="pt-BR" smtClean="0"/>
              <a:pPr/>
              <a:t>28/03/2022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04D9-4B27-4ECE-9D54-951E37121C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FFDF-80F7-439E-B3BB-B22FBDC3C9F2}" type="datetimeFigureOut">
              <a:rPr lang="pt-BR" smtClean="0"/>
              <a:pPr/>
              <a:t>28/03/2022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04D9-4B27-4ECE-9D54-951E37121C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FFDF-80F7-439E-B3BB-B22FBDC3C9F2}" type="datetimeFigureOut">
              <a:rPr lang="pt-BR" smtClean="0"/>
              <a:pPr/>
              <a:t>28/03/2022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04D9-4B27-4ECE-9D54-951E37121C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FFDF-80F7-439E-B3BB-B22FBDC3C9F2}" type="datetimeFigureOut">
              <a:rPr lang="pt-BR" smtClean="0"/>
              <a:pPr/>
              <a:t>28/03/2022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04D9-4B27-4ECE-9D54-951E37121C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8FFDF-80F7-439E-B3BB-B22FBDC3C9F2}" type="datetimeFigureOut">
              <a:rPr lang="pt-BR" smtClean="0"/>
              <a:pPr/>
              <a:t>28/03/2022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404D9-4B27-4ECE-9D54-951E37121C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SQL 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 MIN()função retorna o menor valor da coluna selecionada</a:t>
            </a:r>
            <a:r>
              <a:rPr lang="pt-BR" dirty="0" smtClean="0"/>
              <a:t>.</a:t>
            </a:r>
          </a:p>
          <a:p>
            <a:r>
              <a:rPr lang="en-US" b="1" dirty="0"/>
              <a:t>SELECT MIN(</a:t>
            </a:r>
            <a:r>
              <a:rPr lang="en-US" b="1" i="1" dirty="0" err="1"/>
              <a:t>column_name</a:t>
            </a:r>
            <a:r>
              <a:rPr lang="en-US" b="1" dirty="0"/>
              <a:t>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FROM </a:t>
            </a:r>
            <a:r>
              <a:rPr lang="en-US" b="1" i="1" dirty="0" err="1"/>
              <a:t>table_name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WHERE </a:t>
            </a:r>
            <a:r>
              <a:rPr lang="en-US" b="1" i="1" dirty="0"/>
              <a:t>condition</a:t>
            </a:r>
            <a:r>
              <a:rPr lang="en-US" b="1" dirty="0"/>
              <a:t>;</a:t>
            </a:r>
            <a:endParaRPr lang="pt-BR" b="1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 </a:t>
            </a:r>
            <a:r>
              <a:rPr lang="pt-BR" dirty="0" smtClean="0"/>
              <a:t>MAX()</a:t>
            </a:r>
            <a:r>
              <a:rPr lang="pt-BR" dirty="0"/>
              <a:t>função retorna o maior valor da coluna selecionada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en-US" b="1" dirty="0"/>
              <a:t>SELECT</a:t>
            </a:r>
            <a:r>
              <a:rPr lang="en-US" dirty="0"/>
              <a:t> </a:t>
            </a:r>
            <a:r>
              <a:rPr lang="en-US" b="1" dirty="0"/>
              <a:t>MAX(</a:t>
            </a:r>
            <a:r>
              <a:rPr lang="en-US" b="1" i="1" dirty="0" err="1"/>
              <a:t>column_name</a:t>
            </a:r>
            <a:r>
              <a:rPr lang="en-US" b="1" dirty="0"/>
              <a:t>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FROM </a:t>
            </a:r>
            <a:r>
              <a:rPr lang="en-US" b="1" i="1" dirty="0" err="1"/>
              <a:t>table_name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WHERE </a:t>
            </a:r>
            <a:r>
              <a:rPr lang="en-US" b="1" i="1" dirty="0"/>
              <a:t>condition</a:t>
            </a:r>
            <a:r>
              <a:rPr lang="en-US" b="1" dirty="0"/>
              <a:t>;</a:t>
            </a:r>
            <a:endParaRPr lang="pt-BR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COUNT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 </a:t>
            </a:r>
            <a:r>
              <a:rPr lang="pt-BR" dirty="0" smtClean="0"/>
              <a:t>COUNT()</a:t>
            </a:r>
            <a:r>
              <a:rPr lang="pt-BR" dirty="0"/>
              <a:t>função retorna o número de linhas que corresponde a um critério </a:t>
            </a:r>
            <a:r>
              <a:rPr lang="pt-BR" dirty="0" smtClean="0"/>
              <a:t>especificado.</a:t>
            </a:r>
          </a:p>
          <a:p>
            <a:endParaRPr lang="en-US" b="1" dirty="0" smtClean="0"/>
          </a:p>
          <a:p>
            <a:r>
              <a:rPr lang="en-US" b="1" dirty="0" smtClean="0"/>
              <a:t>SELECT</a:t>
            </a:r>
            <a:r>
              <a:rPr lang="en-US" b="1" dirty="0"/>
              <a:t> COUNT(</a:t>
            </a:r>
            <a:r>
              <a:rPr lang="en-US" b="1" i="1" dirty="0" err="1"/>
              <a:t>column_name</a:t>
            </a:r>
            <a:r>
              <a:rPr lang="en-US" b="1" dirty="0"/>
              <a:t>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FROM </a:t>
            </a:r>
            <a:r>
              <a:rPr lang="en-US" b="1" i="1" dirty="0" err="1"/>
              <a:t>table_name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WHERE </a:t>
            </a:r>
            <a:r>
              <a:rPr lang="en-US" b="1" i="1" dirty="0"/>
              <a:t>condition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SELECT COUNT(DISTINCT </a:t>
            </a:r>
            <a:r>
              <a:rPr lang="en-US" b="1" dirty="0" err="1" smtClean="0"/>
              <a:t>id_autor</a:t>
            </a:r>
            <a:r>
              <a:rPr lang="en-US" b="1" dirty="0" smtClean="0"/>
              <a:t>) </a:t>
            </a:r>
          </a:p>
          <a:p>
            <a:r>
              <a:rPr lang="en-US" b="1" dirty="0" smtClean="0"/>
              <a:t>FROM </a:t>
            </a:r>
            <a:r>
              <a:rPr lang="en-US" b="1" dirty="0" err="1" smtClean="0"/>
              <a:t>tbl_Livro</a:t>
            </a:r>
            <a:r>
              <a:rPr lang="en-US" b="1" dirty="0" smtClean="0"/>
              <a:t> (</a:t>
            </a:r>
            <a:r>
              <a:rPr lang="en-US" dirty="0" err="1" smtClean="0"/>
              <a:t>Solicitei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query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banco</a:t>
            </a:r>
            <a:r>
              <a:rPr lang="en-US" dirty="0" smtClean="0"/>
              <a:t> de dados </a:t>
            </a:r>
            <a:r>
              <a:rPr lang="en-US" dirty="0" err="1" smtClean="0"/>
              <a:t>dizendo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quero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de um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autor</a:t>
            </a:r>
            <a:r>
              <a:rPr lang="en-US" dirty="0" smtClean="0"/>
              <a:t> de um </a:t>
            </a:r>
            <a:r>
              <a:rPr lang="en-US" dirty="0" err="1" smtClean="0"/>
              <a:t>livro</a:t>
            </a:r>
            <a:r>
              <a:rPr lang="en-US" dirty="0" smtClean="0"/>
              <a:t> e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quantidade</a:t>
            </a:r>
            <a:r>
              <a:rPr lang="en-US" dirty="0" smtClean="0"/>
              <a:t> </a:t>
            </a:r>
            <a:r>
              <a:rPr lang="en-US" dirty="0" err="1" smtClean="0"/>
              <a:t>referente</a:t>
            </a:r>
            <a:r>
              <a:rPr lang="en-US" dirty="0" smtClean="0"/>
              <a:t> a </a:t>
            </a:r>
            <a:r>
              <a:rPr lang="en-US" dirty="0" err="1" smtClean="0"/>
              <a:t>ele</a:t>
            </a:r>
            <a:r>
              <a:rPr lang="en-US" dirty="0" smtClean="0"/>
              <a:t>)</a:t>
            </a:r>
            <a:endParaRPr lang="pt-BR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 </a:t>
            </a:r>
            <a:r>
              <a:rPr lang="pt-BR" dirty="0" smtClean="0"/>
              <a:t>AVG() função </a:t>
            </a:r>
            <a:r>
              <a:rPr lang="pt-BR" dirty="0"/>
              <a:t>retorna o valor médio de uma coluna numérica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en-US" b="1" dirty="0"/>
              <a:t>SELECT AVG(</a:t>
            </a:r>
            <a:r>
              <a:rPr lang="en-US" b="1" i="1" dirty="0" err="1"/>
              <a:t>column_name</a:t>
            </a:r>
            <a:r>
              <a:rPr lang="en-US" b="1" dirty="0"/>
              <a:t>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FROM </a:t>
            </a:r>
            <a:r>
              <a:rPr lang="en-US" b="1" i="1" dirty="0" err="1"/>
              <a:t>table_name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WHERE </a:t>
            </a:r>
            <a:r>
              <a:rPr lang="en-US" b="1" i="1" dirty="0"/>
              <a:t>condition</a:t>
            </a:r>
            <a:r>
              <a:rPr lang="en-US" b="1" dirty="0"/>
              <a:t>;</a:t>
            </a:r>
            <a:endParaRPr lang="pt-BR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 </a:t>
            </a:r>
            <a:r>
              <a:rPr lang="pt-BR" dirty="0" smtClean="0"/>
              <a:t>SUM() função </a:t>
            </a:r>
            <a:r>
              <a:rPr lang="pt-BR" dirty="0"/>
              <a:t>retorna a soma total de uma coluna numérica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en-US" b="1" dirty="0"/>
              <a:t>SELECT SUM(</a:t>
            </a:r>
            <a:r>
              <a:rPr lang="en-US" b="1" i="1" dirty="0" err="1"/>
              <a:t>column_name</a:t>
            </a:r>
            <a:r>
              <a:rPr lang="en-US" b="1" dirty="0"/>
              <a:t>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FROM </a:t>
            </a:r>
            <a:r>
              <a:rPr lang="en-US" b="1" i="1" dirty="0" err="1"/>
              <a:t>table_name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WHERE </a:t>
            </a:r>
            <a:r>
              <a:rPr lang="en-US" b="1" i="1" dirty="0"/>
              <a:t>condition</a:t>
            </a:r>
            <a:r>
              <a:rPr lang="en-US" b="1" dirty="0"/>
              <a:t>;</a:t>
            </a:r>
            <a:endParaRPr lang="pt-BR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Agregação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SELECT COUNT(*) FROM </a:t>
            </a:r>
            <a:r>
              <a:rPr lang="pt-BR" dirty="0" err="1" smtClean="0"/>
              <a:t>tbl_autores</a:t>
            </a:r>
            <a:r>
              <a:rPr lang="pt-BR" dirty="0" smtClean="0"/>
              <a:t>; Solicitei o total de registro da tabela autores com esse comando. O cabeçalho da coluna vem com o nome da função requerida. </a:t>
            </a:r>
          </a:p>
          <a:p>
            <a:r>
              <a:rPr lang="pt-BR" dirty="0" smtClean="0"/>
              <a:t>SELECT COUNT (DISTINCT </a:t>
            </a:r>
            <a:r>
              <a:rPr lang="pt-BR" dirty="0" err="1" smtClean="0"/>
              <a:t>id_autor</a:t>
            </a:r>
            <a:r>
              <a:rPr lang="pt-BR" dirty="0" smtClean="0"/>
              <a:t>) FROM </a:t>
            </a:r>
            <a:r>
              <a:rPr lang="pt-BR" dirty="0" err="1" smtClean="0"/>
              <a:t>tbl_Livro</a:t>
            </a:r>
            <a:r>
              <a:rPr lang="pt-BR" dirty="0" smtClean="0"/>
              <a:t>; Retorna a quantidade de autores, mas pode haver mais livros de um mesmo autor</a:t>
            </a:r>
          </a:p>
          <a:p>
            <a:endParaRPr lang="pt-BR" dirty="0" smtClean="0"/>
          </a:p>
          <a:p>
            <a:r>
              <a:rPr lang="pt-BR" dirty="0" smtClean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Funções de Agregação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SELECT MAX (</a:t>
            </a:r>
            <a:r>
              <a:rPr lang="pt-BR" dirty="0" err="1" smtClean="0"/>
              <a:t>Preco_Livro</a:t>
            </a:r>
            <a:r>
              <a:rPr lang="pt-BR" dirty="0" smtClean="0"/>
              <a:t>) FROM </a:t>
            </a:r>
            <a:r>
              <a:rPr lang="pt-BR" dirty="0" err="1" smtClean="0"/>
              <a:t>tbl_Livro</a:t>
            </a:r>
            <a:r>
              <a:rPr lang="pt-BR" dirty="0" smtClean="0"/>
              <a:t>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SELECT MIN(</a:t>
            </a:r>
            <a:r>
              <a:rPr lang="pt-BR" dirty="0" err="1" smtClean="0"/>
              <a:t>Preco_Livro</a:t>
            </a:r>
            <a:r>
              <a:rPr lang="pt-BR" dirty="0" smtClean="0"/>
              <a:t>) FROM </a:t>
            </a:r>
            <a:r>
              <a:rPr lang="pt-BR" dirty="0" err="1" smtClean="0"/>
              <a:t>tbl_Livro</a:t>
            </a:r>
            <a:r>
              <a:rPr lang="pt-BR" dirty="0" smtClean="0"/>
              <a:t> 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SELECT AVG (</a:t>
            </a:r>
            <a:r>
              <a:rPr lang="pt-BR" dirty="0" err="1" smtClean="0"/>
              <a:t>Preco_Livro</a:t>
            </a:r>
            <a:r>
              <a:rPr lang="pt-BR" dirty="0" smtClean="0"/>
              <a:t>) FROM </a:t>
            </a:r>
            <a:r>
              <a:rPr lang="pt-BR" dirty="0" err="1" smtClean="0"/>
              <a:t>tbl_Livro</a:t>
            </a: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SELECT SUM(</a:t>
            </a:r>
            <a:r>
              <a:rPr lang="pt-BR" dirty="0" err="1" smtClean="0"/>
              <a:t>Preco_Livro</a:t>
            </a:r>
            <a:r>
              <a:rPr lang="pt-BR" dirty="0" smtClean="0"/>
              <a:t>) FROM </a:t>
            </a:r>
            <a:r>
              <a:rPr lang="pt-BR" dirty="0" err="1" smtClean="0"/>
              <a:t>tbl_Livro</a:t>
            </a: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Atualizar Registros na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smtClean="0"/>
              <a:t>A </a:t>
            </a:r>
            <a:r>
              <a:rPr lang="pt-BR" dirty="0" smtClean="0"/>
              <a:t>UPDATE instrução </a:t>
            </a:r>
            <a:r>
              <a:rPr lang="pt-BR" dirty="0" smtClean="0"/>
              <a:t>é usada para modificar os registros existentes em uma tabela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en-US" b="1" dirty="0" smtClean="0"/>
              <a:t>UPDATE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SET</a:t>
            </a:r>
            <a:r>
              <a:rPr lang="en-US" b="1" dirty="0" smtClean="0"/>
              <a:t> </a:t>
            </a:r>
            <a:r>
              <a:rPr lang="en-US" b="1" i="1" dirty="0" smtClean="0"/>
              <a:t>column1 </a:t>
            </a:r>
            <a:r>
              <a:rPr lang="en-US" b="1" dirty="0" smtClean="0"/>
              <a:t>=</a:t>
            </a:r>
            <a:r>
              <a:rPr lang="en-US" b="1" i="1" dirty="0" smtClean="0"/>
              <a:t> value1</a:t>
            </a:r>
            <a:r>
              <a:rPr lang="en-US" b="1" dirty="0" smtClean="0"/>
              <a:t>,</a:t>
            </a:r>
            <a:r>
              <a:rPr lang="en-US" b="1" i="1" dirty="0" smtClean="0"/>
              <a:t> column2 </a:t>
            </a:r>
            <a:r>
              <a:rPr lang="en-US" b="1" dirty="0" smtClean="0"/>
              <a:t>=</a:t>
            </a:r>
            <a:r>
              <a:rPr lang="en-US" b="1" i="1" dirty="0" smtClean="0"/>
              <a:t> value2</a:t>
            </a:r>
            <a:r>
              <a:rPr lang="en-US" b="1" dirty="0" smtClean="0"/>
              <a:t>, ...</a:t>
            </a:r>
            <a:br>
              <a:rPr lang="en-US" b="1" dirty="0" smtClean="0"/>
            </a:br>
            <a:r>
              <a:rPr lang="en-US" b="1" dirty="0" smtClean="0"/>
              <a:t>WHERE </a:t>
            </a:r>
            <a:r>
              <a:rPr lang="en-US" b="1" i="1" dirty="0" smtClean="0"/>
              <a:t>condition</a:t>
            </a:r>
            <a:r>
              <a:rPr lang="en-US" b="1" dirty="0" smtClean="0"/>
              <a:t>;</a:t>
            </a:r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r>
              <a:rPr lang="pt-BR" b="1" dirty="0" smtClean="0"/>
              <a:t>Nota</a:t>
            </a:r>
            <a:r>
              <a:rPr lang="pt-BR" b="1" dirty="0" smtClean="0"/>
              <a:t>:</a:t>
            </a:r>
            <a:r>
              <a:rPr lang="pt-BR" dirty="0" smtClean="0"/>
              <a:t> Tenha cuidado ao atualizar registros em uma tabela! Observe a </a:t>
            </a:r>
            <a:r>
              <a:rPr lang="pt-BR" dirty="0" err="1" smtClean="0"/>
              <a:t>WHEREcláusula</a:t>
            </a:r>
            <a:r>
              <a:rPr lang="pt-BR" dirty="0" smtClean="0"/>
              <a:t> na </a:t>
            </a:r>
            <a:r>
              <a:rPr lang="pt-BR" dirty="0" err="1" smtClean="0"/>
              <a:t>UPDATEdeclaração</a:t>
            </a:r>
            <a:r>
              <a:rPr lang="pt-BR" dirty="0" smtClean="0"/>
              <a:t>. A </a:t>
            </a:r>
            <a:r>
              <a:rPr lang="pt-BR" dirty="0" err="1" smtClean="0"/>
              <a:t>WHEREcláusula</a:t>
            </a:r>
            <a:r>
              <a:rPr lang="pt-BR" dirty="0" smtClean="0"/>
              <a:t> especifica quais registros devem ser atualizados. Se você omitir a </a:t>
            </a:r>
            <a:r>
              <a:rPr lang="pt-BR" dirty="0" err="1" smtClean="0"/>
              <a:t>WHEREcláusula</a:t>
            </a:r>
            <a:r>
              <a:rPr lang="pt-BR" dirty="0" smtClean="0"/>
              <a:t>, todos os registros da tabela serão atualizados!</a:t>
            </a:r>
            <a:endParaRPr lang="pt-BR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UPDATE tabela = especificar o nome da tabela que terá os registros atualizados</a:t>
            </a:r>
          </a:p>
          <a:p>
            <a:r>
              <a:rPr lang="pt-BR" dirty="0" smtClean="0"/>
              <a:t>SET coluna = Especificar qual é a coluna que terá o valor alterado</a:t>
            </a:r>
            <a:r>
              <a:rPr lang="pt-BR" dirty="0" smtClean="0"/>
              <a:t> </a:t>
            </a:r>
            <a:r>
              <a:rPr lang="pt-BR" dirty="0" smtClean="0"/>
              <a:t>e usar o sinal de “=“ para atribuir o novo valor que será daquela coluna</a:t>
            </a:r>
          </a:p>
          <a:p>
            <a:r>
              <a:rPr lang="pt-BR" dirty="0" smtClean="0"/>
              <a:t>WHERE coluna = usado para filtrar, com essa cláusula WHERE você vai especificar qual registro será alterado. Não usando o filtro, todos os registros da coluna serão alterados.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SQL BETWEEN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 </a:t>
            </a:r>
            <a:r>
              <a:rPr lang="pt-BR" dirty="0" smtClean="0"/>
              <a:t>BETWEEN operador </a:t>
            </a:r>
            <a:r>
              <a:rPr lang="pt-BR" dirty="0" smtClean="0"/>
              <a:t>seleciona valores dentro de um determinado intervalo. Os valores podem ser números, texto ou datas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O </a:t>
            </a:r>
            <a:r>
              <a:rPr lang="pt-BR" dirty="0" smtClean="0"/>
              <a:t>BETWEEN operador </a:t>
            </a:r>
            <a:r>
              <a:rPr lang="pt-BR" dirty="0" smtClean="0"/>
              <a:t>é inclusivo: os valores inicial e final são incluídos.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SQL Alias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dirty="0"/>
              <a:t>Os </a:t>
            </a:r>
            <a:r>
              <a:rPr lang="pt-BR" dirty="0" smtClean="0"/>
              <a:t>alias </a:t>
            </a:r>
            <a:r>
              <a:rPr lang="pt-BR" dirty="0"/>
              <a:t>SQL são usados ​​para fornecer um nome temporário a uma tabela ou coluna em uma tabela.</a:t>
            </a:r>
          </a:p>
          <a:p>
            <a:r>
              <a:rPr lang="pt-BR" dirty="0"/>
              <a:t>Os </a:t>
            </a:r>
            <a:r>
              <a:rPr lang="pt-BR" dirty="0" smtClean="0"/>
              <a:t>alias </a:t>
            </a:r>
            <a:r>
              <a:rPr lang="pt-BR" dirty="0"/>
              <a:t>são </a:t>
            </a:r>
            <a:r>
              <a:rPr lang="pt-BR" dirty="0" err="1"/>
              <a:t>frequentemente</a:t>
            </a:r>
            <a:r>
              <a:rPr lang="pt-BR" dirty="0"/>
              <a:t> usados ​​para tornar os nomes das colunas mais legíveis.</a:t>
            </a:r>
          </a:p>
          <a:p>
            <a:r>
              <a:rPr lang="pt-BR" dirty="0"/>
              <a:t>Um alias existe apenas durante essa consulta.</a:t>
            </a:r>
          </a:p>
          <a:p>
            <a:r>
              <a:rPr lang="pt-BR" dirty="0"/>
              <a:t>Um alias é criado com a palavra- </a:t>
            </a:r>
            <a:r>
              <a:rPr lang="pt-BR" dirty="0" smtClean="0"/>
              <a:t>AS chave</a:t>
            </a:r>
            <a:r>
              <a:rPr lang="pt-BR" dirty="0"/>
              <a:t>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SQL BETWEEN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en-US" dirty="0" smtClean="0"/>
              <a:t>SELECT </a:t>
            </a:r>
            <a:r>
              <a:rPr lang="en-US" i="1" dirty="0" err="1" smtClean="0"/>
              <a:t>column_name</a:t>
            </a:r>
            <a:r>
              <a:rPr lang="en-US" i="1" dirty="0" smtClean="0"/>
              <a:t>(s)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 </a:t>
            </a:r>
            <a:r>
              <a:rPr lang="en-US" i="1" dirty="0" err="1" smtClean="0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 </a:t>
            </a:r>
            <a:r>
              <a:rPr lang="en-US" i="1" dirty="0" err="1" smtClean="0"/>
              <a:t>column_name</a:t>
            </a:r>
            <a:r>
              <a:rPr lang="en-US" i="1" dirty="0" smtClean="0"/>
              <a:t> </a:t>
            </a:r>
            <a:r>
              <a:rPr lang="en-US" dirty="0" smtClean="0"/>
              <a:t>BETWEEN </a:t>
            </a:r>
            <a:r>
              <a:rPr lang="en-US" i="1" dirty="0" smtClean="0"/>
              <a:t>value1</a:t>
            </a:r>
            <a:r>
              <a:rPr lang="en-US" dirty="0" smtClean="0"/>
              <a:t> AND </a:t>
            </a:r>
            <a:r>
              <a:rPr lang="en-US" i="1" dirty="0" smtClean="0"/>
              <a:t>value2;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SELECT * FROM Products</a:t>
            </a:r>
            <a:br>
              <a:rPr lang="en-US" b="1" dirty="0" smtClean="0"/>
            </a:br>
            <a:r>
              <a:rPr lang="en-US" b="1" dirty="0" smtClean="0"/>
              <a:t>WHERE Price BETWEEN 10 AND 20</a:t>
            </a:r>
            <a:r>
              <a:rPr lang="en-US" b="1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pt-BR" dirty="0" smtClean="0"/>
              <a:t>A seguinte instrução SQL seleciona todos os produtos com preço entre 10 e 20: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BETWEEN com </a:t>
            </a:r>
            <a:r>
              <a:rPr lang="pt-BR" dirty="0" smtClean="0"/>
              <a:t>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A instrução SQL a seguir seleciona todos os produtos com preço entre 10 e 20. Além disso; não mostre produtos com um </a:t>
            </a:r>
            <a:r>
              <a:rPr lang="pt-BR" dirty="0" err="1" smtClean="0"/>
              <a:t>CategoryID</a:t>
            </a:r>
            <a:r>
              <a:rPr lang="pt-BR" dirty="0" smtClean="0"/>
              <a:t> de 1,2 ou 3</a:t>
            </a:r>
            <a:r>
              <a:rPr lang="pt-BR" dirty="0" smtClean="0"/>
              <a:t>: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en-US" b="1" dirty="0" smtClean="0"/>
              <a:t>SELECT * FROM Products</a:t>
            </a:r>
            <a:br>
              <a:rPr lang="en-US" b="1" dirty="0" smtClean="0"/>
            </a:br>
            <a:r>
              <a:rPr lang="en-US" b="1" dirty="0" smtClean="0"/>
              <a:t>WHERE Price BETWEEN 10 AND 20</a:t>
            </a:r>
            <a:br>
              <a:rPr lang="en-US" b="1" dirty="0" smtClean="0"/>
            </a:br>
            <a:r>
              <a:rPr lang="en-US" b="1" dirty="0" smtClean="0"/>
              <a:t>AND </a:t>
            </a:r>
            <a:r>
              <a:rPr lang="en-US" b="1" dirty="0" err="1" smtClean="0"/>
              <a:t>CategoryID</a:t>
            </a:r>
            <a:r>
              <a:rPr lang="en-US" b="1" dirty="0" smtClean="0"/>
              <a:t> NOT IN (1,2,3);</a:t>
            </a:r>
            <a:endParaRPr lang="pt-BR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BETWEEN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Values</a:t>
            </a:r>
            <a:r>
              <a:rPr lang="pt-BR" dirty="0" smtClean="0"/>
              <a:t> ​​</a:t>
            </a:r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seguinte instrução SQL seleciona todos os produtos com um </a:t>
            </a:r>
            <a:r>
              <a:rPr lang="pt-BR" dirty="0" err="1" smtClean="0"/>
              <a:t>ProductName</a:t>
            </a:r>
            <a:r>
              <a:rPr lang="pt-BR" dirty="0" smtClean="0"/>
              <a:t> entre </a:t>
            </a:r>
            <a:r>
              <a:rPr lang="pt-BR" dirty="0" err="1" smtClean="0"/>
              <a:t>Carnarvon</a:t>
            </a:r>
            <a:r>
              <a:rPr lang="pt-BR" dirty="0" smtClean="0"/>
              <a:t> </a:t>
            </a:r>
            <a:r>
              <a:rPr lang="pt-BR" dirty="0" err="1" smtClean="0"/>
              <a:t>Tigers</a:t>
            </a:r>
            <a:r>
              <a:rPr lang="pt-BR" dirty="0" smtClean="0"/>
              <a:t> e </a:t>
            </a:r>
            <a:r>
              <a:rPr lang="pt-BR" dirty="0" err="1" smtClean="0"/>
              <a:t>Mozzarella</a:t>
            </a:r>
            <a:r>
              <a:rPr lang="pt-BR" dirty="0" smtClean="0"/>
              <a:t> di Giovanni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r>
              <a:rPr lang="pt-BR" b="1" dirty="0" smtClean="0"/>
              <a:t>SELECT * FROM </a:t>
            </a:r>
            <a:r>
              <a:rPr lang="pt-BR" b="1" dirty="0" err="1" smtClean="0"/>
              <a:t>Products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WHERE </a:t>
            </a:r>
            <a:r>
              <a:rPr lang="pt-BR" b="1" dirty="0" err="1" smtClean="0"/>
              <a:t>ProductName</a:t>
            </a:r>
            <a:r>
              <a:rPr lang="pt-BR" b="1" dirty="0" smtClean="0"/>
              <a:t> BETWEEN '</a:t>
            </a:r>
            <a:r>
              <a:rPr lang="pt-BR" b="1" dirty="0" err="1" smtClean="0"/>
              <a:t>Carnarvon</a:t>
            </a:r>
            <a:r>
              <a:rPr lang="pt-BR" b="1" dirty="0" smtClean="0"/>
              <a:t> </a:t>
            </a:r>
            <a:r>
              <a:rPr lang="pt-BR" b="1" dirty="0" err="1" smtClean="0"/>
              <a:t>Tigers</a:t>
            </a:r>
            <a:r>
              <a:rPr lang="pt-BR" b="1" dirty="0" smtClean="0"/>
              <a:t>' AND '</a:t>
            </a:r>
            <a:r>
              <a:rPr lang="pt-BR" b="1" dirty="0" err="1" smtClean="0"/>
              <a:t>Mozzarella</a:t>
            </a:r>
            <a:r>
              <a:rPr lang="pt-BR" b="1" dirty="0" smtClean="0"/>
              <a:t> di Giovanni'</a:t>
            </a:r>
            <a:br>
              <a:rPr lang="pt-BR" b="1" dirty="0" smtClean="0"/>
            </a:br>
            <a:r>
              <a:rPr lang="pt-BR" b="1" dirty="0" smtClean="0"/>
              <a:t>ORDER BY </a:t>
            </a:r>
            <a:r>
              <a:rPr lang="pt-BR" b="1" dirty="0" err="1" smtClean="0"/>
              <a:t>ProductName</a:t>
            </a:r>
            <a:r>
              <a:rPr lang="pt-BR" b="1" dirty="0" smtClean="0"/>
              <a:t>;</a:t>
            </a:r>
            <a:endParaRPr lang="pt-BR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seguinte instrução SQL seleciona todos os produtos com um </a:t>
            </a:r>
            <a:r>
              <a:rPr lang="pt-BR" dirty="0" err="1" smtClean="0"/>
              <a:t>ProductName</a:t>
            </a:r>
            <a:r>
              <a:rPr lang="pt-BR" dirty="0" smtClean="0"/>
              <a:t> entre </a:t>
            </a:r>
            <a:r>
              <a:rPr lang="pt-BR" dirty="0" err="1" smtClean="0"/>
              <a:t>Carnarvon</a:t>
            </a:r>
            <a:r>
              <a:rPr lang="pt-BR" dirty="0" smtClean="0"/>
              <a:t> </a:t>
            </a:r>
            <a:r>
              <a:rPr lang="pt-BR" dirty="0" err="1" smtClean="0"/>
              <a:t>Tigers</a:t>
            </a:r>
            <a:r>
              <a:rPr lang="pt-BR" dirty="0" smtClean="0"/>
              <a:t> e </a:t>
            </a:r>
            <a:r>
              <a:rPr lang="pt-BR" dirty="0" err="1" smtClean="0"/>
              <a:t>Chef</a:t>
            </a:r>
            <a:r>
              <a:rPr lang="pt-BR" dirty="0" smtClean="0"/>
              <a:t> </a:t>
            </a:r>
            <a:r>
              <a:rPr lang="pt-BR" dirty="0" err="1" smtClean="0"/>
              <a:t>Anton's</a:t>
            </a:r>
            <a:r>
              <a:rPr lang="pt-BR" dirty="0" smtClean="0"/>
              <a:t> </a:t>
            </a:r>
            <a:r>
              <a:rPr lang="pt-BR" dirty="0" err="1" smtClean="0"/>
              <a:t>Cajun</a:t>
            </a:r>
            <a:r>
              <a:rPr lang="pt-BR" dirty="0" smtClean="0"/>
              <a:t> </a:t>
            </a:r>
            <a:r>
              <a:rPr lang="pt-BR" dirty="0" err="1" smtClean="0"/>
              <a:t>Seasoning</a:t>
            </a:r>
            <a:r>
              <a:rPr lang="pt-BR" dirty="0" smtClean="0"/>
              <a:t>:</a:t>
            </a:r>
          </a:p>
          <a:p>
            <a:endParaRPr lang="pt-BR" b="1" dirty="0" smtClean="0"/>
          </a:p>
          <a:p>
            <a:r>
              <a:rPr lang="en-US" b="1" dirty="0" smtClean="0"/>
              <a:t>SELECT * FROM Products</a:t>
            </a:r>
            <a:br>
              <a:rPr lang="en-US" b="1" dirty="0" smtClean="0"/>
            </a:br>
            <a:r>
              <a:rPr lang="en-US" b="1" dirty="0" smtClean="0"/>
              <a:t>WHERE </a:t>
            </a:r>
            <a:r>
              <a:rPr lang="en-US" b="1" dirty="0" err="1" smtClean="0"/>
              <a:t>ProductName</a:t>
            </a:r>
            <a:r>
              <a:rPr lang="en-US" b="1" dirty="0" smtClean="0"/>
              <a:t> BETWEEN "Carnarvon Tigers" AND "Chef Anton's Cajun Seasoning"</a:t>
            </a:r>
            <a:br>
              <a:rPr lang="en-US" b="1" dirty="0" smtClean="0"/>
            </a:br>
            <a:r>
              <a:rPr lang="en-US" b="1" dirty="0" smtClean="0"/>
              <a:t>ORDER BY </a:t>
            </a:r>
            <a:r>
              <a:rPr lang="en-US" b="1" dirty="0" err="1" smtClean="0"/>
              <a:t>ProductName</a:t>
            </a:r>
            <a:r>
              <a:rPr lang="en-US" b="1" dirty="0" smtClean="0"/>
              <a:t>;</a:t>
            </a:r>
            <a:endParaRPr lang="pt-BR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de valores de texto NOT </a:t>
            </a:r>
            <a:r>
              <a:rPr lang="pt-BR" dirty="0" smtClean="0"/>
              <a:t>BETWEEN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A seguinte instrução SQL seleciona todos os produtos com um </a:t>
            </a:r>
            <a:r>
              <a:rPr lang="pt-BR" dirty="0" err="1" smtClean="0"/>
              <a:t>ProductName</a:t>
            </a:r>
            <a:r>
              <a:rPr lang="pt-BR" dirty="0" smtClean="0"/>
              <a:t> não entre </a:t>
            </a:r>
            <a:r>
              <a:rPr lang="pt-BR" dirty="0" err="1" smtClean="0"/>
              <a:t>Carnarvon</a:t>
            </a:r>
            <a:r>
              <a:rPr lang="pt-BR" dirty="0" smtClean="0"/>
              <a:t> </a:t>
            </a:r>
            <a:r>
              <a:rPr lang="pt-BR" dirty="0" err="1" smtClean="0"/>
              <a:t>Tigers</a:t>
            </a:r>
            <a:r>
              <a:rPr lang="pt-BR" dirty="0" smtClean="0"/>
              <a:t> e </a:t>
            </a:r>
            <a:r>
              <a:rPr lang="pt-BR" dirty="0" err="1" smtClean="0"/>
              <a:t>Mozzarella</a:t>
            </a:r>
            <a:r>
              <a:rPr lang="pt-BR" dirty="0" smtClean="0"/>
              <a:t> di Giovanni</a:t>
            </a:r>
            <a:r>
              <a:rPr lang="pt-BR" dirty="0" smtClean="0"/>
              <a:t>: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en-US" b="1" dirty="0" smtClean="0"/>
              <a:t>SELECT * FROM Products</a:t>
            </a:r>
            <a:br>
              <a:rPr lang="en-US" b="1" dirty="0" smtClean="0"/>
            </a:br>
            <a:r>
              <a:rPr lang="en-US" b="1" dirty="0" smtClean="0"/>
              <a:t>WHERE </a:t>
            </a:r>
            <a:r>
              <a:rPr lang="en-US" b="1" dirty="0" err="1" smtClean="0"/>
              <a:t>ProductName</a:t>
            </a:r>
            <a:r>
              <a:rPr lang="en-US" b="1" dirty="0" smtClean="0"/>
              <a:t> NOT BETWEEN 'Carnarvon Tigers' AND 'Mozzarella </a:t>
            </a:r>
            <a:r>
              <a:rPr lang="en-US" b="1" dirty="0" err="1" smtClean="0"/>
              <a:t>di</a:t>
            </a:r>
            <a:r>
              <a:rPr lang="en-US" b="1" dirty="0" smtClean="0"/>
              <a:t> Giovanni'</a:t>
            </a:r>
            <a:br>
              <a:rPr lang="en-US" b="1" dirty="0" smtClean="0"/>
            </a:br>
            <a:r>
              <a:rPr lang="en-US" b="1" dirty="0" smtClean="0"/>
              <a:t>ORDER BY </a:t>
            </a:r>
            <a:r>
              <a:rPr lang="en-US" b="1" dirty="0" err="1" smtClean="0"/>
              <a:t>ProductName</a:t>
            </a:r>
            <a:endParaRPr lang="pt-BR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ENTRE </a:t>
            </a:r>
            <a:r>
              <a:rPr lang="pt-BR" dirty="0" smtClean="0"/>
              <a:t>Datas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A seguinte instrução SQL seleciona todos os pedidos com uma </a:t>
            </a:r>
            <a:r>
              <a:rPr lang="pt-BR" dirty="0" err="1" smtClean="0"/>
              <a:t>OrderDate</a:t>
            </a:r>
            <a:r>
              <a:rPr lang="pt-BR" dirty="0" smtClean="0"/>
              <a:t> entre '01-July-1996' e '31-July-1996</a:t>
            </a:r>
            <a:r>
              <a:rPr lang="pt-BR" dirty="0" smtClean="0"/>
              <a:t>':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en-US" b="1" dirty="0" smtClean="0"/>
              <a:t>SELECT * FROM Orders</a:t>
            </a:r>
            <a:br>
              <a:rPr lang="en-US" b="1" dirty="0" smtClean="0"/>
            </a:br>
            <a:r>
              <a:rPr lang="en-US" b="1" dirty="0" smtClean="0"/>
              <a:t>WHERE </a:t>
            </a:r>
            <a:r>
              <a:rPr lang="en-US" b="1" dirty="0" err="1" smtClean="0"/>
              <a:t>OrderDate</a:t>
            </a:r>
            <a:r>
              <a:rPr lang="en-US" b="1" dirty="0" smtClean="0"/>
              <a:t> BETWEEN '1996-07-01' AND '1996-07-31';</a:t>
            </a:r>
            <a:endParaRPr lang="pt-BR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SQL </a:t>
            </a:r>
            <a:r>
              <a:rPr lang="pt-BR" dirty="0" smtClean="0"/>
              <a:t>LIKE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 </a:t>
            </a:r>
            <a:r>
              <a:rPr lang="pt-BR" dirty="0" err="1" smtClean="0"/>
              <a:t>LIKEoperador</a:t>
            </a:r>
            <a:r>
              <a:rPr lang="pt-BR" dirty="0" smtClean="0"/>
              <a:t> é usado em uma </a:t>
            </a:r>
            <a:r>
              <a:rPr lang="pt-BR" dirty="0" err="1" smtClean="0"/>
              <a:t>WHEREcláusula</a:t>
            </a:r>
            <a:r>
              <a:rPr lang="pt-BR" dirty="0" smtClean="0"/>
              <a:t> para procurar um padrão especificado em uma coluna.</a:t>
            </a:r>
          </a:p>
          <a:p>
            <a:r>
              <a:rPr lang="pt-BR" dirty="0" smtClean="0"/>
              <a:t>Existem dois curingas </a:t>
            </a:r>
            <a:r>
              <a:rPr lang="pt-BR" dirty="0" err="1" smtClean="0"/>
              <a:t>frequentemente</a:t>
            </a:r>
            <a:r>
              <a:rPr lang="pt-BR" dirty="0" smtClean="0"/>
              <a:t> usados ​​em conjunto com o </a:t>
            </a:r>
            <a:r>
              <a:rPr lang="pt-BR" dirty="0" err="1" smtClean="0"/>
              <a:t>LIKEoperador</a:t>
            </a:r>
            <a:r>
              <a:rPr lang="pt-BR" dirty="0" smtClean="0"/>
              <a:t>:</a:t>
            </a:r>
          </a:p>
          <a:p>
            <a:r>
              <a:rPr lang="pt-BR" dirty="0" smtClean="0"/>
              <a:t> O sinal de porcentagem (%) representa zero, um ou vários caracteres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SQL LIKE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 O sinal de sublinhado (_) representa um único caractere</a:t>
            </a:r>
          </a:p>
          <a:p>
            <a:r>
              <a:rPr lang="pt-BR" b="1" dirty="0" smtClean="0"/>
              <a:t>Observação:</a:t>
            </a:r>
            <a:r>
              <a:rPr lang="pt-BR" dirty="0" smtClean="0"/>
              <a:t> o MS Access usa um asterisco (*) em vez do sinal de porcentagem (%) e um ponto de interrogação (?) em vez do sublinhado (_).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Sintaxe </a:t>
            </a:r>
            <a:r>
              <a:rPr lang="pt-BR" dirty="0" smtClean="0"/>
              <a:t>LIKE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SELECT </a:t>
            </a:r>
            <a:r>
              <a:rPr lang="en-US" b="1" i="1" dirty="0" smtClean="0"/>
              <a:t>column1, column2, ...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FROM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WHERE </a:t>
            </a:r>
            <a:r>
              <a:rPr lang="en-US" b="1" i="1" dirty="0" err="1" smtClean="0"/>
              <a:t>columnN</a:t>
            </a:r>
            <a:r>
              <a:rPr lang="en-US" b="1" dirty="0" smtClean="0"/>
              <a:t> LIKE </a:t>
            </a:r>
            <a:r>
              <a:rPr lang="en-US" b="1" i="1" dirty="0" smtClean="0"/>
              <a:t>pattern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r>
              <a:rPr lang="pt-BR" b="1" dirty="0" smtClean="0"/>
              <a:t>Dica:</a:t>
            </a:r>
            <a:r>
              <a:rPr lang="pt-BR" dirty="0" smtClean="0"/>
              <a:t> Você também pode combinar qualquer número de condições usando </a:t>
            </a:r>
            <a:r>
              <a:rPr lang="pt-BR" dirty="0" err="1" smtClean="0"/>
              <a:t>ANDou</a:t>
            </a:r>
            <a:r>
              <a:rPr lang="pt-BR" dirty="0" smtClean="0"/>
              <a:t> </a:t>
            </a:r>
            <a:r>
              <a:rPr lang="pt-BR" dirty="0" err="1" smtClean="0"/>
              <a:t>ORoperadores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</a:t>
            </a:r>
            <a:r>
              <a:rPr lang="pt-BR" dirty="0"/>
              <a:t>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COLUNAS: </a:t>
            </a:r>
          </a:p>
          <a:p>
            <a:pPr>
              <a:buNone/>
            </a:pPr>
            <a:r>
              <a:rPr lang="en-US" dirty="0" smtClean="0"/>
              <a:t>SELECT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dirty="0"/>
              <a:t> AS </a:t>
            </a:r>
            <a:r>
              <a:rPr lang="en-US" i="1" dirty="0" err="1"/>
              <a:t>alias_name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i="1" dirty="0" smtClean="0"/>
              <a:t>;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dirty="0" smtClean="0"/>
              <a:t>TABELAS</a:t>
            </a:r>
          </a:p>
          <a:p>
            <a:pPr>
              <a:buNone/>
            </a:pPr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i="1" dirty="0"/>
              <a:t> </a:t>
            </a:r>
            <a:r>
              <a:rPr lang="en-US" dirty="0"/>
              <a:t>AS </a:t>
            </a:r>
            <a:r>
              <a:rPr lang="en-US" i="1" dirty="0" err="1"/>
              <a:t>alias_name</a:t>
            </a:r>
            <a:r>
              <a:rPr lang="en-US" i="1" dirty="0"/>
              <a:t>;</a:t>
            </a:r>
            <a:endParaRPr lang="en-US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LIKE 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LIKE 'a%'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Encontra todos os valores que começam com "a"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LIKE '%a'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Encontra quaisquer valores que terminem com "a"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LIKE '%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%'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Encontra quaisquer valores que tenham "ou" em qualquer posição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LIKE '_r%'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Encontra quaisquer valores que tenham "r" na segunda posição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LIKE '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a_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%'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Encontra quaisquer valores que comecem com "a" e tenham pelo menos 2 caracteres de comprimento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LIKE '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a__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%'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Encontra quaisquer valores que comecem com "a" e tenham pelo menos 3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caracteres de comprimento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ContactName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LIKE 'a%o'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Encontra todos os valores que começam com "a" e terminam com "o"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SQL </a:t>
            </a:r>
            <a:r>
              <a:rPr lang="pt-BR" dirty="0" smtClean="0"/>
              <a:t>JOIN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Uma </a:t>
            </a:r>
            <a:r>
              <a:rPr lang="pt-BR" dirty="0" smtClean="0"/>
              <a:t>JOIN cláusula </a:t>
            </a:r>
            <a:r>
              <a:rPr lang="pt-BR" dirty="0" smtClean="0"/>
              <a:t>é usada para combinar linhas de duas ou mais tabelas, com base em uma coluna relacionada entre elas.</a:t>
            </a:r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Diferentes tipos de </a:t>
            </a:r>
            <a:r>
              <a:rPr lang="pt-BR" dirty="0" err="1" smtClean="0"/>
              <a:t>JOINs</a:t>
            </a:r>
            <a:r>
              <a:rPr lang="pt-BR" dirty="0" smtClean="0"/>
              <a:t> </a:t>
            </a:r>
            <a:r>
              <a:rPr lang="pt-BR" dirty="0" smtClean="0"/>
              <a:t>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(INNER) JOIN: Retorna registros que possuem valores correspondentes em ambas as tabelas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1026" name="Picture 2" descr="C:\Users\Flavia\Desktop\img_innerjo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786058"/>
            <a:ext cx="5221309" cy="37854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LEFT (OUTER) JOIN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Retorna todos os registros da tabela da esquerda e os registros correspondentes da tabela da </a:t>
            </a:r>
            <a:r>
              <a:rPr lang="pt-BR" dirty="0" smtClean="0"/>
              <a:t>direita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2050" name="Picture 2" descr="C:\Users\Flavia\Desktop\img_leftjo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3712" y="3143248"/>
            <a:ext cx="4181494" cy="30315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RIGHT (OUTER) JOIN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 Retorna todos os registros da tabela da direita e os registros correspondentes da tabela da </a:t>
            </a:r>
            <a:r>
              <a:rPr lang="pt-BR" dirty="0" smtClean="0"/>
              <a:t>esquerda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3074" name="Picture 2" descr="C:\Users\Flavia\Desktop\img_rightjo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919413"/>
            <a:ext cx="4986359" cy="36151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FULL (OUTER) JOIN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Retorna todos os registros quando há uma correspondência na tabela esquerda ou </a:t>
            </a:r>
            <a:r>
              <a:rPr lang="pt-BR" dirty="0" smtClean="0"/>
              <a:t>direita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4098" name="Picture 2" descr="C:\Users\Flavia\Desktop\img_fulljo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7551" y="2632096"/>
            <a:ext cx="5237655" cy="3797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SQL GROUP </a:t>
            </a:r>
            <a:r>
              <a:rPr lang="pt-BR" dirty="0" smtClean="0"/>
              <a:t>BY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 GROUP </a:t>
            </a:r>
            <a:r>
              <a:rPr lang="pt-BR" dirty="0" smtClean="0"/>
              <a:t>BY instrução </a:t>
            </a:r>
            <a:r>
              <a:rPr lang="pt-BR" dirty="0" smtClean="0"/>
              <a:t>agrupa as linhas que têm os mesmos valores em linhas de resumo, como "encontre o número de clientes em cada país".</a:t>
            </a:r>
          </a:p>
          <a:p>
            <a:r>
              <a:rPr lang="pt-BR" dirty="0" smtClean="0"/>
              <a:t>A GROUP </a:t>
            </a:r>
            <a:r>
              <a:rPr lang="pt-BR" dirty="0" smtClean="0"/>
              <a:t>BY instrução </a:t>
            </a:r>
            <a:r>
              <a:rPr lang="pt-BR" dirty="0" smtClean="0"/>
              <a:t>é </a:t>
            </a:r>
            <a:r>
              <a:rPr lang="pt-BR" dirty="0" err="1" smtClean="0"/>
              <a:t>frequentemente</a:t>
            </a:r>
            <a:r>
              <a:rPr lang="pt-BR" dirty="0" smtClean="0"/>
              <a:t> usada com funções agregadas ( COUNT(), MAX(), MIN(), SUM(), AVG()) para agrupar o conjunto de resultados por uma ou mais colunas.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SELECT </a:t>
            </a:r>
            <a:r>
              <a:rPr lang="en-US" b="1" i="1" dirty="0" err="1" smtClean="0"/>
              <a:t>column_name</a:t>
            </a:r>
            <a:r>
              <a:rPr lang="en-US" b="1" i="1" dirty="0" smtClean="0"/>
              <a:t>(s)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FROM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WHERE </a:t>
            </a:r>
            <a:r>
              <a:rPr lang="en-US" b="1" i="1" dirty="0" smtClean="0"/>
              <a:t>condition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GROUP BY </a:t>
            </a:r>
            <a:r>
              <a:rPr lang="en-US" b="1" i="1" dirty="0" err="1" smtClean="0"/>
              <a:t>column_name</a:t>
            </a:r>
            <a:r>
              <a:rPr lang="en-US" b="1" i="1" dirty="0" smtClean="0"/>
              <a:t>(s)</a:t>
            </a:r>
            <a:br>
              <a:rPr lang="en-US" b="1" i="1" dirty="0" smtClean="0"/>
            </a:br>
            <a:r>
              <a:rPr lang="en-US" b="1" dirty="0" smtClean="0"/>
              <a:t>ORDER BY </a:t>
            </a:r>
            <a:r>
              <a:rPr lang="en-US" b="1" i="1" dirty="0" err="1" smtClean="0"/>
              <a:t>column_name</a:t>
            </a:r>
            <a:r>
              <a:rPr lang="en-US" b="1" i="1" dirty="0" smtClean="0"/>
              <a:t>(s);</a:t>
            </a:r>
            <a:endParaRPr lang="pt-BR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 SQL GROUP </a:t>
            </a:r>
            <a:r>
              <a:rPr lang="pt-BR" dirty="0" smtClean="0"/>
              <a:t>BY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A seguinte instrução SQL lista o número de clientes em cada país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en-US" b="1" dirty="0" smtClean="0"/>
              <a:t>SELECT COUNT(</a:t>
            </a:r>
            <a:r>
              <a:rPr lang="en-US" b="1" dirty="0" err="1" smtClean="0"/>
              <a:t>CustomerID</a:t>
            </a:r>
            <a:r>
              <a:rPr lang="en-US" b="1" dirty="0" smtClean="0"/>
              <a:t>), Country</a:t>
            </a:r>
            <a:br>
              <a:rPr lang="en-US" b="1" dirty="0" smtClean="0"/>
            </a:br>
            <a:r>
              <a:rPr lang="en-US" b="1" dirty="0" smtClean="0"/>
              <a:t>FROM Customers</a:t>
            </a:r>
            <a:br>
              <a:rPr lang="en-US" b="1" dirty="0" smtClean="0"/>
            </a:br>
            <a:r>
              <a:rPr lang="en-US" b="1" dirty="0" smtClean="0"/>
              <a:t>GROUP BY Country;</a:t>
            </a:r>
            <a:endParaRPr lang="pt-BR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GROUP BY com exemplo de </a:t>
            </a:r>
            <a:r>
              <a:rPr lang="pt-BR" dirty="0" smtClean="0"/>
              <a:t>JOIN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A seguinte instrução SQL lista o número de pedidos enviados por cada remetente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en-US" b="1" dirty="0" smtClean="0"/>
              <a:t>SELECT </a:t>
            </a:r>
            <a:r>
              <a:rPr lang="en-US" b="1" dirty="0" err="1" smtClean="0"/>
              <a:t>Shippers.ShipperName</a:t>
            </a:r>
            <a:r>
              <a:rPr lang="en-US" b="1" dirty="0" smtClean="0"/>
              <a:t>, COUNT(</a:t>
            </a:r>
            <a:r>
              <a:rPr lang="en-US" b="1" dirty="0" err="1" smtClean="0"/>
              <a:t>Orders.OrderID</a:t>
            </a:r>
            <a:r>
              <a:rPr lang="en-US" b="1" dirty="0" smtClean="0"/>
              <a:t>) AS </a:t>
            </a:r>
            <a:r>
              <a:rPr lang="en-US" b="1" dirty="0" err="1" smtClean="0"/>
              <a:t>NumberOfOrders</a:t>
            </a:r>
            <a:r>
              <a:rPr lang="en-US" b="1" dirty="0" smtClean="0"/>
              <a:t> FROM Orders</a:t>
            </a:r>
            <a:br>
              <a:rPr lang="en-US" b="1" dirty="0" smtClean="0"/>
            </a:br>
            <a:r>
              <a:rPr lang="en-US" b="1" dirty="0" smtClean="0"/>
              <a:t>LEFT JOIN Shippers ON </a:t>
            </a:r>
            <a:r>
              <a:rPr lang="en-US" b="1" dirty="0" err="1" smtClean="0"/>
              <a:t>Orders.ShipperID</a:t>
            </a:r>
            <a:r>
              <a:rPr lang="en-US" b="1" dirty="0" smtClean="0"/>
              <a:t> = </a:t>
            </a:r>
            <a:r>
              <a:rPr lang="en-US" b="1" dirty="0" err="1" smtClean="0"/>
              <a:t>Shippers.ShipperID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GROUP BY </a:t>
            </a:r>
            <a:r>
              <a:rPr lang="en-US" b="1" dirty="0" err="1" smtClean="0"/>
              <a:t>ShipperName</a:t>
            </a:r>
            <a:r>
              <a:rPr lang="en-US" b="1" dirty="0" smtClean="0"/>
              <a:t>;</a:t>
            </a:r>
            <a:endParaRPr lang="pt-BR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SELECT </a:t>
            </a:r>
            <a:r>
              <a:rPr lang="pt-BR" dirty="0" err="1" smtClean="0"/>
              <a:t>Nome_Livro</a:t>
            </a:r>
            <a:endParaRPr lang="pt-BR" dirty="0" smtClean="0"/>
          </a:p>
          <a:p>
            <a:pPr>
              <a:buNone/>
            </a:pPr>
            <a:r>
              <a:rPr lang="pt-BR" b="1" dirty="0" smtClean="0"/>
              <a:t>AS </a:t>
            </a:r>
            <a:r>
              <a:rPr lang="pt-BR" dirty="0" smtClean="0"/>
              <a:t>Livros</a:t>
            </a:r>
          </a:p>
          <a:p>
            <a:pPr>
              <a:buNone/>
            </a:pP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tbl_Livros</a:t>
            </a: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O Alias cria um “apelido ou um nome temporário para a tabela durante a consulta. Durante os JOINS vamos usar bastante. 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SQL </a:t>
            </a:r>
            <a:r>
              <a:rPr lang="pt-BR" dirty="0" smtClean="0"/>
              <a:t>HAVING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A </a:t>
            </a:r>
            <a:r>
              <a:rPr lang="pt-BR" dirty="0" err="1" smtClean="0"/>
              <a:t>HAVINGcláusula</a:t>
            </a:r>
            <a:r>
              <a:rPr lang="pt-BR" dirty="0" smtClean="0"/>
              <a:t> foi adicionada ao SQL porque a palavra- </a:t>
            </a:r>
            <a:r>
              <a:rPr lang="pt-BR" dirty="0" err="1" smtClean="0"/>
              <a:t>WHEREchave</a:t>
            </a:r>
            <a:r>
              <a:rPr lang="pt-BR" dirty="0" smtClean="0"/>
              <a:t> não pode ser usada com funções agregadas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HAVING </a:t>
            </a:r>
            <a:r>
              <a:rPr lang="pt-BR" dirty="0" smtClean="0"/>
              <a:t>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>
              <a:buNone/>
            </a:pPr>
            <a:r>
              <a:rPr lang="en-US" b="1" dirty="0" smtClean="0"/>
              <a:t>SELECT </a:t>
            </a:r>
            <a:r>
              <a:rPr lang="en-US" b="1" i="1" dirty="0" err="1" smtClean="0"/>
              <a:t>column_name</a:t>
            </a:r>
            <a:r>
              <a:rPr lang="en-US" b="1" i="1" dirty="0" smtClean="0"/>
              <a:t>(s)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FROM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WHERE </a:t>
            </a:r>
            <a:r>
              <a:rPr lang="en-US" b="1" i="1" dirty="0" smtClean="0"/>
              <a:t>condition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GROUP BY </a:t>
            </a:r>
            <a:r>
              <a:rPr lang="en-US" b="1" i="1" dirty="0" err="1" smtClean="0"/>
              <a:t>column_name</a:t>
            </a:r>
            <a:r>
              <a:rPr lang="en-US" b="1" i="1" dirty="0" smtClean="0"/>
              <a:t>(s)</a:t>
            </a:r>
            <a:br>
              <a:rPr lang="en-US" b="1" i="1" dirty="0" smtClean="0"/>
            </a:br>
            <a:r>
              <a:rPr lang="en-US" b="1" dirty="0" smtClean="0"/>
              <a:t>HAVING </a:t>
            </a:r>
            <a:r>
              <a:rPr lang="en-US" b="1" i="1" dirty="0" smtClean="0"/>
              <a:t>condition</a:t>
            </a:r>
            <a:br>
              <a:rPr lang="en-US" b="1" i="1" dirty="0" smtClean="0"/>
            </a:br>
            <a:r>
              <a:rPr lang="en-US" b="1" dirty="0" smtClean="0"/>
              <a:t>ORDER BY </a:t>
            </a:r>
            <a:r>
              <a:rPr lang="en-US" b="1" i="1" dirty="0" err="1" smtClean="0"/>
              <a:t>column_name</a:t>
            </a:r>
            <a:r>
              <a:rPr lang="en-US" b="1" i="1" dirty="0" smtClean="0"/>
              <a:t>(s);</a:t>
            </a:r>
            <a:endParaRPr lang="pt-BR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 de SQL </a:t>
            </a:r>
            <a:r>
              <a:rPr lang="pt-BR" dirty="0" smtClean="0"/>
              <a:t>HAVING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A instrução SQL a seguir lista o número de clientes em cada país. Incluir apenas países com mais de 5 </a:t>
            </a:r>
            <a:r>
              <a:rPr lang="pt-BR" dirty="0" smtClean="0"/>
              <a:t>clientes</a:t>
            </a:r>
          </a:p>
          <a:p>
            <a:pPr>
              <a:buNone/>
            </a:pPr>
            <a:endParaRPr lang="pt-BR" dirty="0" smtClean="0"/>
          </a:p>
          <a:p>
            <a:r>
              <a:rPr lang="en-US" b="1" dirty="0" smtClean="0"/>
              <a:t>SELECT COUNT(</a:t>
            </a:r>
            <a:r>
              <a:rPr lang="en-US" b="1" dirty="0" err="1" smtClean="0"/>
              <a:t>CustomerID</a:t>
            </a:r>
            <a:r>
              <a:rPr lang="en-US" b="1" dirty="0" smtClean="0"/>
              <a:t>), Country</a:t>
            </a:r>
            <a:br>
              <a:rPr lang="en-US" b="1" dirty="0" smtClean="0"/>
            </a:br>
            <a:r>
              <a:rPr lang="en-US" b="1" dirty="0" smtClean="0"/>
              <a:t>FROM Customers</a:t>
            </a:r>
            <a:br>
              <a:rPr lang="en-US" b="1" dirty="0" smtClean="0"/>
            </a:br>
            <a:r>
              <a:rPr lang="en-US" b="1" dirty="0" smtClean="0"/>
              <a:t>GROUP BY Country</a:t>
            </a:r>
            <a:br>
              <a:rPr lang="en-US" b="1" dirty="0" smtClean="0"/>
            </a:br>
            <a:r>
              <a:rPr lang="en-US" b="1" dirty="0" smtClean="0"/>
              <a:t>HAVING COUNT(</a:t>
            </a:r>
            <a:r>
              <a:rPr lang="en-US" b="1" dirty="0" err="1" smtClean="0"/>
              <a:t>CustomerID</a:t>
            </a:r>
            <a:r>
              <a:rPr lang="en-US" b="1" dirty="0" smtClean="0"/>
              <a:t>) &gt; 5;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SQL </a:t>
            </a:r>
            <a:r>
              <a:rPr lang="pt-BR" dirty="0" smtClean="0"/>
              <a:t>EXISTS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 </a:t>
            </a:r>
            <a:r>
              <a:rPr lang="pt-BR" dirty="0" err="1" smtClean="0"/>
              <a:t>EXISTSoperador</a:t>
            </a:r>
            <a:r>
              <a:rPr lang="pt-BR" dirty="0" smtClean="0"/>
              <a:t> é usado para testar a existência de qualquer registro em uma </a:t>
            </a:r>
            <a:r>
              <a:rPr lang="pt-BR" dirty="0" err="1" smtClean="0"/>
              <a:t>subconsulta</a:t>
            </a:r>
            <a:r>
              <a:rPr lang="pt-BR" dirty="0" smtClean="0"/>
              <a:t>.</a:t>
            </a:r>
          </a:p>
          <a:p>
            <a:r>
              <a:rPr lang="pt-BR" dirty="0" smtClean="0"/>
              <a:t>O </a:t>
            </a:r>
            <a:r>
              <a:rPr lang="pt-BR" dirty="0" err="1" smtClean="0"/>
              <a:t>EXISTSoperador</a:t>
            </a:r>
            <a:r>
              <a:rPr lang="pt-BR" dirty="0" smtClean="0"/>
              <a:t> retornará TRUE se a </a:t>
            </a:r>
            <a:r>
              <a:rPr lang="pt-BR" dirty="0" err="1" smtClean="0"/>
              <a:t>subconsulta</a:t>
            </a:r>
            <a:r>
              <a:rPr lang="pt-BR" dirty="0" smtClean="0"/>
              <a:t> retornar um ou mais registros.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Sintaxe </a:t>
            </a:r>
            <a:r>
              <a:rPr lang="pt-BR" dirty="0" smtClean="0"/>
              <a:t>EXISTS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SELECT </a:t>
            </a:r>
            <a:r>
              <a:rPr lang="en-US" b="1" i="1" dirty="0" err="1" smtClean="0"/>
              <a:t>column_name</a:t>
            </a:r>
            <a:r>
              <a:rPr lang="en-US" b="1" i="1" dirty="0" smtClean="0"/>
              <a:t>(s)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FROM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WHERE EXISTS</a:t>
            </a:r>
            <a:br>
              <a:rPr lang="en-US" b="1" dirty="0" smtClean="0"/>
            </a:br>
            <a:r>
              <a:rPr lang="en-US" b="1" dirty="0" smtClean="0"/>
              <a:t>(SELECT </a:t>
            </a:r>
            <a:r>
              <a:rPr lang="en-US" b="1" i="1" dirty="0" err="1" smtClean="0"/>
              <a:t>column_name</a:t>
            </a:r>
            <a:r>
              <a:rPr lang="en-US" b="1" i="1" dirty="0" smtClean="0"/>
              <a:t> </a:t>
            </a:r>
            <a:r>
              <a:rPr lang="en-US" b="1" dirty="0" smtClean="0"/>
              <a:t>FROM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> WHERE </a:t>
            </a:r>
            <a:r>
              <a:rPr lang="en-US" b="1" i="1" dirty="0" smtClean="0"/>
              <a:t>condition</a:t>
            </a:r>
            <a:r>
              <a:rPr lang="en-US" b="1" dirty="0" smtClean="0"/>
              <a:t>);</a:t>
            </a:r>
            <a:endParaRPr lang="pt-BR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SQL EXISTS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A seguinte instrução SQL retorna TRUE e lista os fornecedores com um preço de produto menor que 20</a:t>
            </a:r>
            <a:r>
              <a:rPr lang="pt-BR" dirty="0" smtClean="0"/>
              <a:t>:</a:t>
            </a:r>
            <a:endParaRPr lang="pt-BR" b="1" dirty="0" smtClean="0"/>
          </a:p>
          <a:p>
            <a:pPr>
              <a:buNone/>
            </a:pPr>
            <a:r>
              <a:rPr lang="en-US" b="1" dirty="0" smtClean="0"/>
              <a:t>SELECT </a:t>
            </a:r>
            <a:r>
              <a:rPr lang="en-US" b="1" dirty="0" err="1" smtClean="0"/>
              <a:t>SupplierName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FROM Suppliers</a:t>
            </a:r>
            <a:br>
              <a:rPr lang="en-US" b="1" dirty="0" smtClean="0"/>
            </a:br>
            <a:r>
              <a:rPr lang="en-US" b="1" dirty="0" smtClean="0"/>
              <a:t>WHERE EXISTS (SELECT </a:t>
            </a:r>
            <a:r>
              <a:rPr lang="en-US" b="1" dirty="0" err="1" smtClean="0"/>
              <a:t>ProductName</a:t>
            </a:r>
            <a:r>
              <a:rPr lang="en-US" b="1" dirty="0" smtClean="0"/>
              <a:t> FROM Products WHERE </a:t>
            </a:r>
            <a:r>
              <a:rPr lang="en-US" b="1" dirty="0" err="1" smtClean="0"/>
              <a:t>Products.SupplierID</a:t>
            </a:r>
            <a:r>
              <a:rPr lang="en-US" b="1" dirty="0" smtClean="0"/>
              <a:t> = </a:t>
            </a:r>
            <a:r>
              <a:rPr lang="en-US" b="1" dirty="0" err="1" smtClean="0"/>
              <a:t>Suppliers.supplierID</a:t>
            </a:r>
            <a:r>
              <a:rPr lang="en-US" b="1" dirty="0" smtClean="0"/>
              <a:t> AND Price &lt; 20);</a:t>
            </a:r>
            <a:endParaRPr lang="pt-BR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Um procedimento armazenado é um código SQL preparado que você pode salvar, para que o código possa ser reutilizado repetidamente.</a:t>
            </a:r>
          </a:p>
          <a:p>
            <a:r>
              <a:rPr lang="pt-BR" dirty="0" smtClean="0"/>
              <a:t>Portanto, se você tiver uma consulta SQL que você escreve repetidamente, salve-a como um procedimento armazenado e, em seguida, chame-a para executá-la.</a:t>
            </a:r>
          </a:p>
          <a:p>
            <a:r>
              <a:rPr lang="pt-BR" dirty="0" smtClean="0"/>
              <a:t>Você também pode passar parâmetros para um procedimento armazenado, para que o procedimento armazenado possa agir com base nos valores de parâmetro passados.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CREATE PROCEDURE </a:t>
            </a:r>
            <a:r>
              <a:rPr lang="en-US" b="1" i="1" dirty="0" err="1" smtClean="0"/>
              <a:t>procedure_name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AS</a:t>
            </a:r>
            <a:br>
              <a:rPr lang="en-US" b="1" dirty="0" smtClean="0"/>
            </a:br>
            <a:r>
              <a:rPr lang="en-US" b="1" i="1" dirty="0" err="1" smtClean="0"/>
              <a:t>sql_statement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GO;</a:t>
            </a:r>
            <a:endParaRPr lang="pt-BR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Executar um procedimento </a:t>
            </a:r>
            <a:r>
              <a:rPr lang="pt-BR" dirty="0" smtClean="0"/>
              <a:t>armazenado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/>
              <a:t>EXEC </a:t>
            </a:r>
            <a:r>
              <a:rPr lang="pt-BR" b="1" i="1" dirty="0" err="1" smtClean="0"/>
              <a:t>procedure_name</a:t>
            </a:r>
            <a:r>
              <a:rPr lang="pt-BR" b="1" dirty="0" smtClean="0"/>
              <a:t>;</a:t>
            </a:r>
            <a:endParaRPr lang="pt-BR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de procedimento </a:t>
            </a:r>
            <a:r>
              <a:rPr lang="pt-BR" dirty="0" smtClean="0"/>
              <a:t>armazenado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A instrução SQL a seguir cria um procedimento armazenado chamado "</a:t>
            </a:r>
            <a:r>
              <a:rPr lang="pt-BR" dirty="0" err="1" smtClean="0"/>
              <a:t>SelectAllCustomers</a:t>
            </a:r>
            <a:r>
              <a:rPr lang="pt-BR" dirty="0" smtClean="0"/>
              <a:t>" que seleciona todos os registros da tabela "</a:t>
            </a:r>
            <a:r>
              <a:rPr lang="pt-BR" dirty="0" err="1" smtClean="0"/>
              <a:t>Customers</a:t>
            </a:r>
            <a:r>
              <a:rPr lang="pt-BR" dirty="0" smtClean="0"/>
              <a:t>“</a:t>
            </a:r>
          </a:p>
          <a:p>
            <a:pPr>
              <a:buNone/>
            </a:pPr>
            <a:r>
              <a:rPr lang="en-US" b="1" dirty="0" smtClean="0"/>
              <a:t>CREATE PROCEDURE </a:t>
            </a:r>
            <a:r>
              <a:rPr lang="en-US" b="1" dirty="0" err="1" smtClean="0"/>
              <a:t>SelectAllCustomers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AS</a:t>
            </a:r>
            <a:br>
              <a:rPr lang="en-US" b="1" dirty="0" smtClean="0"/>
            </a:br>
            <a:r>
              <a:rPr lang="en-US" b="1" dirty="0" smtClean="0"/>
              <a:t>SELECT * FROM Customers</a:t>
            </a:r>
            <a:br>
              <a:rPr lang="en-US" b="1" dirty="0" smtClean="0"/>
            </a:br>
            <a:r>
              <a:rPr lang="en-US" b="1" dirty="0" smtClean="0"/>
              <a:t>GO;</a:t>
            </a:r>
            <a:endParaRPr lang="pt-BR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Agregação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               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		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	MAX, MIN, AVG, SUM, COUNT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 </a:t>
            </a:r>
            <a:r>
              <a:rPr lang="pt-BR" b="1" dirty="0" smtClean="0"/>
              <a:t>GO</a:t>
            </a:r>
            <a:r>
              <a:rPr lang="pt-BR" dirty="0" smtClean="0"/>
              <a:t> sinaliza o término de um lote de instruções </a:t>
            </a:r>
            <a:r>
              <a:rPr lang="pt-BR" dirty="0" err="1" smtClean="0"/>
              <a:t>Transact-</a:t>
            </a:r>
            <a:r>
              <a:rPr lang="pt-BR" b="1" dirty="0" err="1" smtClean="0"/>
              <a:t>SQL</a:t>
            </a:r>
            <a:r>
              <a:rPr lang="pt-BR" dirty="0" smtClean="0"/>
              <a:t> para os utilitários do </a:t>
            </a:r>
            <a:r>
              <a:rPr lang="pt-BR" b="1" dirty="0" smtClean="0"/>
              <a:t>SQL Server</a:t>
            </a:r>
            <a:endParaRPr lang="pt-BR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Procedimento armazenado com um </a:t>
            </a:r>
            <a:r>
              <a:rPr lang="pt-BR" dirty="0" smtClean="0"/>
              <a:t>parâmetro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A seguinte instrução SQL cria um procedimento armazenado que seleciona Clientes de uma determinada cidade da tabela "Clientes</a:t>
            </a:r>
            <a:r>
              <a:rPr lang="pt-BR" dirty="0" smtClean="0"/>
              <a:t>":</a:t>
            </a:r>
          </a:p>
          <a:p>
            <a:pPr>
              <a:buNone/>
            </a:pPr>
            <a:endParaRPr lang="pt-BR" dirty="0" smtClean="0"/>
          </a:p>
          <a:p>
            <a:r>
              <a:rPr lang="en-US" b="1" dirty="0" smtClean="0"/>
              <a:t>CREATE PROCEDURE </a:t>
            </a:r>
            <a:r>
              <a:rPr lang="en-US" b="1" dirty="0" err="1" smtClean="0"/>
              <a:t>SelectAllCustomers</a:t>
            </a:r>
            <a:r>
              <a:rPr lang="en-US" b="1" dirty="0" smtClean="0"/>
              <a:t> @City </a:t>
            </a:r>
            <a:r>
              <a:rPr lang="en-US" b="1" dirty="0" err="1" smtClean="0"/>
              <a:t>nvarchar</a:t>
            </a:r>
            <a:r>
              <a:rPr lang="en-US" b="1" dirty="0" smtClean="0"/>
              <a:t>(30)</a:t>
            </a:r>
            <a:br>
              <a:rPr lang="en-US" b="1" dirty="0" smtClean="0"/>
            </a:br>
            <a:r>
              <a:rPr lang="en-US" b="1" dirty="0" smtClean="0"/>
              <a:t>AS</a:t>
            </a:r>
            <a:br>
              <a:rPr lang="en-US" b="1" dirty="0" smtClean="0"/>
            </a:br>
            <a:r>
              <a:rPr lang="en-US" b="1" dirty="0" smtClean="0"/>
              <a:t>SELECT * FROM Customers WHERE City = @City</a:t>
            </a:r>
            <a:br>
              <a:rPr lang="en-US" b="1" dirty="0" smtClean="0"/>
            </a:br>
            <a:r>
              <a:rPr lang="en-US" b="1" dirty="0" smtClean="0"/>
              <a:t>GO;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pt-BR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Procedimento armazenado com vários </a:t>
            </a:r>
            <a:r>
              <a:rPr lang="pt-BR" dirty="0" smtClean="0"/>
              <a:t>parâmetros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Configurar vários parâmetros é muito fácil. Basta listar cada parâmetro e o tipo de dados separados por uma vírgula, conforme mostrado abaixo.</a:t>
            </a:r>
          </a:p>
          <a:p>
            <a:r>
              <a:rPr lang="pt-BR" dirty="0" smtClean="0"/>
              <a:t>A instrução SQL a seguir cria um procedimento armazenado que seleciona Clientes de uma determinada cidade com um código postal específico da tabela "Clientes":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CREATE PROCEDURE </a:t>
            </a:r>
            <a:r>
              <a:rPr lang="en-US" b="1" dirty="0" err="1" smtClean="0"/>
              <a:t>SelectAllCustomers</a:t>
            </a:r>
            <a:r>
              <a:rPr lang="en-US" b="1" dirty="0" smtClean="0"/>
              <a:t> @City </a:t>
            </a:r>
            <a:r>
              <a:rPr lang="en-US" b="1" dirty="0" err="1" smtClean="0"/>
              <a:t>nvarchar</a:t>
            </a:r>
            <a:r>
              <a:rPr lang="en-US" b="1" dirty="0" smtClean="0"/>
              <a:t>(30), @</a:t>
            </a:r>
            <a:r>
              <a:rPr lang="en-US" b="1" dirty="0" err="1" smtClean="0"/>
              <a:t>PostalCode</a:t>
            </a:r>
            <a:r>
              <a:rPr lang="en-US" b="1" dirty="0" smtClean="0"/>
              <a:t> </a:t>
            </a:r>
            <a:r>
              <a:rPr lang="en-US" b="1" dirty="0" err="1" smtClean="0"/>
              <a:t>nvarchar</a:t>
            </a:r>
            <a:r>
              <a:rPr lang="en-US" b="1" dirty="0" smtClean="0"/>
              <a:t>(10)</a:t>
            </a:r>
            <a:br>
              <a:rPr lang="en-US" b="1" dirty="0" smtClean="0"/>
            </a:br>
            <a:r>
              <a:rPr lang="en-US" b="1" dirty="0" smtClean="0"/>
              <a:t>AS</a:t>
            </a:r>
            <a:br>
              <a:rPr lang="en-US" b="1" dirty="0" smtClean="0"/>
            </a:br>
            <a:r>
              <a:rPr lang="en-US" b="1" dirty="0" smtClean="0"/>
              <a:t>SELECT * FROM Customers WHERE City = @City AND </a:t>
            </a:r>
            <a:r>
              <a:rPr lang="en-US" b="1" dirty="0" err="1" smtClean="0"/>
              <a:t>PostalCode</a:t>
            </a:r>
            <a:r>
              <a:rPr lang="en-US" b="1" dirty="0" smtClean="0"/>
              <a:t> = @</a:t>
            </a:r>
            <a:r>
              <a:rPr lang="en-US" b="1" dirty="0" err="1" smtClean="0"/>
              <a:t>PostalCode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GO;</a:t>
            </a:r>
            <a:endParaRPr lang="pt-BR" b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Execute o procedimento armazenado acima da seguinte forma</a:t>
            </a:r>
            <a:r>
              <a:rPr lang="pt-BR" dirty="0" smtClean="0"/>
              <a:t>:</a:t>
            </a:r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r>
              <a:rPr lang="en-US" b="1" dirty="0" smtClean="0"/>
              <a:t>EXEC </a:t>
            </a:r>
            <a:r>
              <a:rPr lang="en-US" b="1" dirty="0" err="1" smtClean="0"/>
              <a:t>SelectAllCustomers</a:t>
            </a:r>
            <a:r>
              <a:rPr lang="en-US" b="1" dirty="0" smtClean="0"/>
              <a:t> @City = 'London', @</a:t>
            </a:r>
            <a:r>
              <a:rPr lang="en-US" b="1" dirty="0" err="1" smtClean="0"/>
              <a:t>PostalCode</a:t>
            </a:r>
            <a:r>
              <a:rPr lang="en-US" b="1" dirty="0" smtClean="0"/>
              <a:t> = 'WA1 1DP';</a:t>
            </a:r>
            <a:endParaRPr lang="pt-BR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Agregação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 São funções SQL que permitem executar uma operação aritmética nos valores de uma coluna em todos os registros de uma tabela.</a:t>
            </a:r>
          </a:p>
          <a:p>
            <a:pPr>
              <a:buNone/>
            </a:pPr>
            <a:r>
              <a:rPr lang="pt-BR" dirty="0" smtClean="0"/>
              <a:t>Retornam um valor único baseado em um conjunto de valores.</a:t>
            </a:r>
          </a:p>
          <a:p>
            <a:pPr>
              <a:buNone/>
            </a:pPr>
            <a:r>
              <a:rPr lang="pt-BR" dirty="0" smtClean="0"/>
              <a:t>Sintaxe básica</a:t>
            </a:r>
          </a:p>
          <a:p>
            <a:pPr>
              <a:buNone/>
            </a:pPr>
            <a:r>
              <a:rPr lang="pt-BR" dirty="0" smtClean="0"/>
              <a:t>Função (ALL | DISTINCT </a:t>
            </a:r>
            <a:r>
              <a:rPr lang="pt-BR" dirty="0" err="1" smtClean="0"/>
              <a:t>exepressão</a:t>
            </a:r>
            <a:r>
              <a:rPr lang="pt-BR" dirty="0" smtClean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Agregação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 São funções SQL que permitem executar uma operação aritmética nos valores de uma coluna em todos os registros de uma tabela.</a:t>
            </a:r>
          </a:p>
          <a:p>
            <a:pPr>
              <a:buNone/>
            </a:pPr>
            <a:r>
              <a:rPr lang="pt-BR" dirty="0" smtClean="0"/>
              <a:t>Retornam um valor único baseado em um conjunto de valores.</a:t>
            </a:r>
          </a:p>
          <a:p>
            <a:pPr>
              <a:buNone/>
            </a:pPr>
            <a:r>
              <a:rPr lang="pt-BR" dirty="0" smtClean="0"/>
              <a:t>Sintaxe básica</a:t>
            </a:r>
          </a:p>
          <a:p>
            <a:pPr>
              <a:buNone/>
            </a:pPr>
            <a:r>
              <a:rPr lang="pt-BR" dirty="0" smtClean="0"/>
              <a:t>Função (ALL | DISTINCT </a:t>
            </a:r>
            <a:r>
              <a:rPr lang="pt-BR" dirty="0" err="1" smtClean="0"/>
              <a:t>exepressão</a:t>
            </a:r>
            <a:r>
              <a:rPr lang="pt-BR" dirty="0" smtClean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Agregação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palavra ALL avalia todos os registros na hora de fazer a agregação.</a:t>
            </a:r>
          </a:p>
          <a:p>
            <a:r>
              <a:rPr lang="pt-BR" dirty="0" smtClean="0"/>
              <a:t>DISTINCT- São valores distintos sem avaliar a função.</a:t>
            </a:r>
          </a:p>
          <a:p>
            <a:r>
              <a:rPr lang="pt-BR" dirty="0" smtClean="0"/>
              <a:t>EXEMPLO: No ALL no momento de fazer uma média pegaria todos os valores, já no DISTINCT ele irá pegar valores distintos e fazer essa média.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Agregação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MIN = Valor Mínimo</a:t>
            </a:r>
          </a:p>
          <a:p>
            <a:r>
              <a:rPr lang="pt-BR" dirty="0" smtClean="0"/>
              <a:t>MAX = Valor Máximo</a:t>
            </a:r>
          </a:p>
          <a:p>
            <a:r>
              <a:rPr lang="pt-BR" dirty="0" smtClean="0"/>
              <a:t>AVG = Média Aritmética</a:t>
            </a:r>
          </a:p>
          <a:p>
            <a:r>
              <a:rPr lang="pt-BR" dirty="0" smtClean="0"/>
              <a:t>SUM = Total(Soma)</a:t>
            </a:r>
          </a:p>
          <a:p>
            <a:r>
              <a:rPr lang="pt-BR" dirty="0" smtClean="0"/>
              <a:t>COUNT = Contar a quantidade de itens 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1034</Words>
  <Application>Microsoft Office PowerPoint</Application>
  <PresentationFormat>Apresentação na tela (4:3)</PresentationFormat>
  <Paragraphs>208</Paragraphs>
  <Slides>54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55" baseType="lpstr">
      <vt:lpstr>Tema do Office</vt:lpstr>
      <vt:lpstr>SQL </vt:lpstr>
      <vt:lpstr>SQL Alias</vt:lpstr>
      <vt:lpstr>Sintaxe</vt:lpstr>
      <vt:lpstr>EXEMPLO</vt:lpstr>
      <vt:lpstr>Funções de Agregação</vt:lpstr>
      <vt:lpstr>Funções de Agregação</vt:lpstr>
      <vt:lpstr>Funções de Agregação</vt:lpstr>
      <vt:lpstr>Funções de Agregação</vt:lpstr>
      <vt:lpstr>Funções de Agregação</vt:lpstr>
      <vt:lpstr>MIN</vt:lpstr>
      <vt:lpstr>MAX</vt:lpstr>
      <vt:lpstr>COUNT</vt:lpstr>
      <vt:lpstr>AVG</vt:lpstr>
      <vt:lpstr>SUM</vt:lpstr>
      <vt:lpstr>Funções de Agregação</vt:lpstr>
      <vt:lpstr>Funções de Agregação</vt:lpstr>
      <vt:lpstr>Atualizar Registros na Tabela</vt:lpstr>
      <vt:lpstr>Slide 18</vt:lpstr>
      <vt:lpstr>SQL BETWEEN </vt:lpstr>
      <vt:lpstr>SQL BETWEEN</vt:lpstr>
      <vt:lpstr>Exemplo</vt:lpstr>
      <vt:lpstr>BETWEEN com IN</vt:lpstr>
      <vt:lpstr>BETWEEN Text Values ​​Exemplo</vt:lpstr>
      <vt:lpstr>Exemplo</vt:lpstr>
      <vt:lpstr>Exemplo de valores de texto NOT BETWEEN</vt:lpstr>
      <vt:lpstr>Exemplo ENTRE Datas</vt:lpstr>
      <vt:lpstr>SQL LIKE</vt:lpstr>
      <vt:lpstr>SQL LIKE</vt:lpstr>
      <vt:lpstr>Sintaxe LIKE</vt:lpstr>
      <vt:lpstr>Slide 30</vt:lpstr>
      <vt:lpstr>SQL JOIN</vt:lpstr>
      <vt:lpstr>Diferentes tipos de JOINs SQL</vt:lpstr>
      <vt:lpstr>LEFT (OUTER) JOIN</vt:lpstr>
      <vt:lpstr>RIGHT (OUTER) JOIN</vt:lpstr>
      <vt:lpstr>FULL (OUTER) JOIN</vt:lpstr>
      <vt:lpstr>SQL GROUP BY</vt:lpstr>
      <vt:lpstr>Sintaxe</vt:lpstr>
      <vt:lpstr>Exemplos SQL GROUP BY</vt:lpstr>
      <vt:lpstr>GROUP BY com exemplo de JOIN</vt:lpstr>
      <vt:lpstr>SQL HAVING</vt:lpstr>
      <vt:lpstr>HAVING Sintaxe</vt:lpstr>
      <vt:lpstr>Exemplos de SQL HAVING</vt:lpstr>
      <vt:lpstr>SQL EXISTS</vt:lpstr>
      <vt:lpstr>Sintaxe EXISTS</vt:lpstr>
      <vt:lpstr>Exemplos de SQL EXISTS</vt:lpstr>
      <vt:lpstr>Stored Procedure</vt:lpstr>
      <vt:lpstr>Sintaxe</vt:lpstr>
      <vt:lpstr>Executar um procedimento armazenado</vt:lpstr>
      <vt:lpstr>Exemplo de procedimento armazenado</vt:lpstr>
      <vt:lpstr>GO</vt:lpstr>
      <vt:lpstr>Procedimento armazenado com um parâmetro</vt:lpstr>
      <vt:lpstr>Procedimento armazenado com vários parâmetros</vt:lpstr>
      <vt:lpstr>Exemplo</vt:lpstr>
      <vt:lpstr>Exemplo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</dc:title>
  <dc:creator>Usuário do Windows</dc:creator>
  <cp:lastModifiedBy>Usuário do Windows</cp:lastModifiedBy>
  <cp:revision>22</cp:revision>
  <dcterms:created xsi:type="dcterms:W3CDTF">2022-03-28T18:49:36Z</dcterms:created>
  <dcterms:modified xsi:type="dcterms:W3CDTF">2022-03-28T23:55:01Z</dcterms:modified>
</cp:coreProperties>
</file>