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56" r:id="rId3"/>
    <p:sldId id="270" r:id="rId4"/>
    <p:sldId id="27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9" r:id="rId42"/>
    <p:sldId id="300" r:id="rId43"/>
    <p:sldId id="298" r:id="rId44"/>
    <p:sldId id="297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DC3B-0F11-4140-8AD5-05D21869DFF9}" type="datetimeFigureOut">
              <a:rPr lang="pt-BR" smtClean="0"/>
              <a:pPr/>
              <a:t>06/05/2022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9609-AFFE-487F-B02F-6118C9D16F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DC3B-0F11-4140-8AD5-05D21869DFF9}" type="datetimeFigureOut">
              <a:rPr lang="pt-BR" smtClean="0"/>
              <a:pPr/>
              <a:t>06/05/2022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9609-AFFE-487F-B02F-6118C9D16F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DC3B-0F11-4140-8AD5-05D21869DFF9}" type="datetimeFigureOut">
              <a:rPr lang="pt-BR" smtClean="0"/>
              <a:pPr/>
              <a:t>06/05/2022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9609-AFFE-487F-B02F-6118C9D16F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DC3B-0F11-4140-8AD5-05D21869DFF9}" type="datetimeFigureOut">
              <a:rPr lang="pt-BR" smtClean="0"/>
              <a:pPr/>
              <a:t>06/05/2022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9609-AFFE-487F-B02F-6118C9D16F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DC3B-0F11-4140-8AD5-05D21869DFF9}" type="datetimeFigureOut">
              <a:rPr lang="pt-BR" smtClean="0"/>
              <a:pPr/>
              <a:t>06/05/2022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9609-AFFE-487F-B02F-6118C9D16F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DC3B-0F11-4140-8AD5-05D21869DFF9}" type="datetimeFigureOut">
              <a:rPr lang="pt-BR" smtClean="0"/>
              <a:pPr/>
              <a:t>06/05/2022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9609-AFFE-487F-B02F-6118C9D16F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DC3B-0F11-4140-8AD5-05D21869DFF9}" type="datetimeFigureOut">
              <a:rPr lang="pt-BR" smtClean="0"/>
              <a:pPr/>
              <a:t>06/05/2022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9609-AFFE-487F-B02F-6118C9D16F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DC3B-0F11-4140-8AD5-05D21869DFF9}" type="datetimeFigureOut">
              <a:rPr lang="pt-BR" smtClean="0"/>
              <a:pPr/>
              <a:t>06/05/2022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9609-AFFE-487F-B02F-6118C9D16F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DC3B-0F11-4140-8AD5-05D21869DFF9}" type="datetimeFigureOut">
              <a:rPr lang="pt-BR" smtClean="0"/>
              <a:pPr/>
              <a:t>06/05/2022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9609-AFFE-487F-B02F-6118C9D16F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DC3B-0F11-4140-8AD5-05D21869DFF9}" type="datetimeFigureOut">
              <a:rPr lang="pt-BR" smtClean="0"/>
              <a:pPr/>
              <a:t>06/05/2022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9609-AFFE-487F-B02F-6118C9D16F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DC3B-0F11-4140-8AD5-05D21869DFF9}" type="datetimeFigureOut">
              <a:rPr lang="pt-BR" smtClean="0"/>
              <a:pPr/>
              <a:t>06/05/2022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9609-AFFE-487F-B02F-6118C9D16F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DDC3B-0F11-4140-8AD5-05D21869DFF9}" type="datetimeFigureOut">
              <a:rPr lang="pt-BR" smtClean="0"/>
              <a:pPr/>
              <a:t>06/05/2022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D9609-AFFE-487F-B02F-6118C9D16F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create-database.html" TargetMode="External"/><Relationship Id="rId2" Type="http://schemas.openxmlformats.org/officeDocument/2006/relationships/hyperlink" Target="https://dev.mysql.com/doc/relnotes/mysql/8.0/en/news-8-0-1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mysql.com/doc/refman/8.0/en/drop-database.html" TargetMode="External"/><Relationship Id="rId4" Type="http://schemas.openxmlformats.org/officeDocument/2006/relationships/hyperlink" Target="https://dev.mysql.com/doc/refman/8.0/en/alter-database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Regras Normais</a:t>
            </a:r>
          </a:p>
          <a:p>
            <a:r>
              <a:rPr lang="pt-BR" dirty="0" smtClean="0"/>
              <a:t>Banco de Dados Relacional Elementos</a:t>
            </a:r>
          </a:p>
          <a:p>
            <a:r>
              <a:rPr lang="pt-BR" dirty="0" smtClean="0"/>
              <a:t>Linguagem SQL Introdução</a:t>
            </a:r>
          </a:p>
          <a:p>
            <a:r>
              <a:rPr lang="pt-BR" dirty="0" smtClean="0"/>
              <a:t>Linguagem SQL Comandos</a:t>
            </a:r>
          </a:p>
          <a:p>
            <a:pPr lvl="1"/>
            <a:r>
              <a:rPr lang="pt-BR" dirty="0" smtClean="0"/>
              <a:t>DDL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DML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DCL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DQL 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DTL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o campo for composto, deve ser criado uma nova coluna para cada semântica deste campo</a:t>
            </a:r>
          </a:p>
          <a:p>
            <a:r>
              <a:rPr lang="pt-BR" dirty="0" smtClean="0"/>
              <a:t>Campo multivalorado, deve ser criado uma tabela a parte com a chave primeira da tabela inserida nela, criando uma dependência, ela será uma dependência fraca. 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2" indent="-342900">
              <a:lnSpc>
                <a:spcPct val="170000"/>
              </a:lnSpc>
            </a:pPr>
            <a:r>
              <a:rPr lang="pt-BR" sz="3000" b="1" dirty="0" smtClean="0"/>
              <a:t>“ Uma relação encontra-se na 2FN se somente se estiver em 1FN e não contém dependências parciais.”</a:t>
            </a:r>
          </a:p>
          <a:p>
            <a:pPr>
              <a:lnSpc>
                <a:spcPct val="170000"/>
              </a:lnSpc>
            </a:pPr>
            <a:r>
              <a:rPr lang="pt-BR" sz="3000" dirty="0" smtClean="0"/>
              <a:t>2FN	</a:t>
            </a:r>
          </a:p>
          <a:p>
            <a:pPr>
              <a:lnSpc>
                <a:spcPct val="170000"/>
              </a:lnSpc>
            </a:pPr>
            <a:r>
              <a:rPr lang="pt-BR" sz="3000" dirty="0" smtClean="0"/>
              <a:t>Dependência Parcial: ocorre quando uma  coluna depende apenas de uma parte  de uma chave primária composta</a:t>
            </a:r>
          </a:p>
          <a:p>
            <a:pPr>
              <a:lnSpc>
                <a:spcPct val="170000"/>
              </a:lnSpc>
            </a:pPr>
            <a:r>
              <a:rPr lang="pt-BR" sz="3000" dirty="0" smtClean="0"/>
              <a:t>(</a:t>
            </a:r>
            <a:r>
              <a:rPr lang="pt-BR" sz="3000" dirty="0"/>
              <a:t>Uma </a:t>
            </a:r>
            <a:r>
              <a:rPr lang="pt-BR" sz="3000" b="1" dirty="0"/>
              <a:t>chave primária composta</a:t>
            </a:r>
            <a:r>
              <a:rPr lang="pt-BR" sz="3000" dirty="0"/>
              <a:t> é a combinação de mais de uma coluna em uma tabela, utilizadas para especificar a chave primária. Assim, cada linha na tabela poderá ser identificada de forma única e exclusiva.</a:t>
            </a:r>
            <a:endParaRPr lang="pt-BR" sz="3000" dirty="0" smtClean="0"/>
          </a:p>
          <a:p>
            <a:pPr lvl="2"/>
            <a:endParaRPr lang="pt-BR" dirty="0"/>
          </a:p>
          <a:p>
            <a:pPr lvl="2"/>
            <a:endParaRPr lang="pt-BR" dirty="0" smtClean="0"/>
          </a:p>
          <a:p>
            <a:pPr lvl="2"/>
            <a:endParaRPr lang="pt-BR" dirty="0"/>
          </a:p>
          <a:p>
            <a:pPr lvl="2"/>
            <a:endParaRPr lang="pt-BR" dirty="0" smtClean="0"/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SEGUNDA FORMA NORMAL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214284" y="1600200"/>
          <a:ext cx="87154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572"/>
                <a:gridCol w="1452572"/>
                <a:gridCol w="1452572"/>
                <a:gridCol w="1452572"/>
                <a:gridCol w="1452572"/>
                <a:gridCol w="145257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Emp_CPF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Proj_Cod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Horas_trabalho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Emp_Nome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Proj_Nome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Proj_Local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Pedro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SisRH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RJ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Júlia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GPTB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SP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57224" y="3571876"/>
            <a:ext cx="74295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Horas de trabalho, depende de que?</a:t>
            </a:r>
          </a:p>
          <a:p>
            <a:r>
              <a:rPr lang="pt-BR" sz="2800" dirty="0"/>
              <a:t> </a:t>
            </a:r>
            <a:r>
              <a:rPr lang="pt-BR" sz="2800" dirty="0" smtClean="0"/>
              <a:t>Nome do empregado do Projeto que ele trabalha? </a:t>
            </a:r>
          </a:p>
          <a:p>
            <a:r>
              <a:rPr lang="pt-BR" sz="2800" dirty="0" smtClean="0"/>
              <a:t>Nome projeto depende do Nome da pessoa? </a:t>
            </a:r>
            <a:endParaRPr lang="pt-BR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2FN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285720" y="1357298"/>
          <a:ext cx="41434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207170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CPF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3333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Pedro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44444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55555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Carlos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71472" y="92867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Empregado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857752" y="257174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928794" y="316008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Cod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Local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SisRH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RJ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GPTB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SisCorp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357158" y="507207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Emp_CPF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Proj_Cod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Horas_trabalho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3333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44444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55555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Terceira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pt-BR" dirty="0" smtClean="0"/>
              <a:t>Uma relação está em 3FN se e somente se estiver na 2FN e nenhum atributo não-primo(que não seja membro de uma chave) for transitivamente dependente da chave primária).</a:t>
            </a:r>
          </a:p>
          <a:p>
            <a:pPr>
              <a:lnSpc>
                <a:spcPct val="160000"/>
              </a:lnSpc>
            </a:pPr>
            <a:r>
              <a:rPr lang="pt-BR" dirty="0" smtClean="0"/>
              <a:t>Dependência Transitiva: ocorre quando uma coluna, além de depender da chave primária de uma tabela, depende de outra coluna ou conjunto de colunas da tabela. 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Terceira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relação para estar na 3FN não deve ter um atributo não-chave funcionalmente determinado por outro atributo não-chave.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Terceira Forma Normal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Emp_CPF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Emp_Nome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Emp_Sexo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Dep_Cod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Dep_Nome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Dep_Ger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Paula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Fernando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Gaspar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Igor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Adm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Everton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071538" y="3929066"/>
            <a:ext cx="6715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/>
              <a:t>Como resolver isso?</a:t>
            </a:r>
            <a:endParaRPr lang="pt-BR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Terceira Forma Normal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428596" y="2285992"/>
          <a:ext cx="8229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Cod_Dep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Dep_Nome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Dep_Ger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Gaspar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1A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Aadm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Everton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071538" y="1785926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Departamento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500166" y="435769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Empregado</a:t>
            </a:r>
            <a:endParaRPr lang="pt-BR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214282" y="500063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Sexo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Dep_Cod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Paula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1A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Fernando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2C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Igor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5D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Banco de Dados Relacional 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Banco de Dados Relacional é basicamente composto por dois elementos:</a:t>
            </a:r>
          </a:p>
          <a:p>
            <a:r>
              <a:rPr lang="pt-BR" dirty="0" smtClean="0"/>
              <a:t>Tabelas; </a:t>
            </a:r>
          </a:p>
          <a:p>
            <a:r>
              <a:rPr lang="pt-BR" dirty="0" smtClean="0"/>
              <a:t> Chaves.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Banco de Dados Relacional 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50000"/>
              </a:lnSpc>
              <a:buNone/>
            </a:pPr>
            <a:r>
              <a:rPr lang="pt-BR" dirty="0" smtClean="0"/>
              <a:t>Tabelas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Estruturas destinadas ao armazenamento de dados, compostas de um número limitado de colunas (Campos) e um número ilimitado de linhas (Registros ou </a:t>
            </a:r>
            <a:r>
              <a:rPr lang="pt-BR" dirty="0" err="1" smtClean="0"/>
              <a:t>Tuplas</a:t>
            </a:r>
            <a:r>
              <a:rPr lang="pt-BR" dirty="0" smtClean="0"/>
              <a:t>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7772400" cy="1470025"/>
          </a:xfrm>
        </p:spPr>
        <p:txBody>
          <a:bodyPr/>
          <a:lstStyle/>
          <a:p>
            <a:r>
              <a:rPr lang="pt-BR" dirty="0" smtClean="0"/>
              <a:t>Regras Normais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24" y="2000240"/>
            <a:ext cx="7000924" cy="4643470"/>
          </a:xfrm>
        </p:spPr>
        <p:txBody>
          <a:bodyPr>
            <a:normAutofit/>
          </a:bodyPr>
          <a:lstStyle/>
          <a:p>
            <a:pPr algn="just"/>
            <a:r>
              <a:rPr lang="pt-BR" b="1" dirty="0" smtClean="0">
                <a:solidFill>
                  <a:schemeClr val="tx1"/>
                </a:solidFill>
              </a:rPr>
              <a:t>Normalização </a:t>
            </a:r>
          </a:p>
          <a:p>
            <a:pPr algn="just"/>
            <a:r>
              <a:rPr lang="pt-BR" b="1" dirty="0" smtClean="0">
                <a:solidFill>
                  <a:schemeClr val="tx1"/>
                </a:solidFill>
              </a:rPr>
              <a:t>Técnica que tem por objetivo principal a eliminação, ou minimização, de redundâncias e inconsistências de dados.</a:t>
            </a:r>
          </a:p>
          <a:p>
            <a:endParaRPr lang="pt-B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Banco de Dados Relacional 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50000"/>
              </a:lnSpc>
              <a:buNone/>
            </a:pPr>
            <a:r>
              <a:rPr lang="pt-BR" dirty="0" smtClean="0"/>
              <a:t>Chaves </a:t>
            </a:r>
          </a:p>
          <a:p>
            <a:pPr algn="ctr">
              <a:lnSpc>
                <a:spcPct val="150000"/>
              </a:lnSpc>
            </a:pPr>
            <a:r>
              <a:rPr lang="pt-BR" dirty="0" smtClean="0"/>
              <a:t> Campos, ou conjunto de campos, com o objetivo de identificar unicamente um registro e ou estabelecer relações entre registros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Banco de Dados Relacional 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pt-BR" dirty="0" smtClean="0"/>
              <a:t>Chaves Candidatas ou Alternativas. </a:t>
            </a:r>
          </a:p>
          <a:p>
            <a:pPr algn="ctr">
              <a:lnSpc>
                <a:spcPct val="150000"/>
              </a:lnSpc>
            </a:pPr>
            <a:r>
              <a:rPr lang="pt-BR" dirty="0" smtClean="0"/>
              <a:t> Campos, ou conjunto de campos, que podem identificar unicamente um registro.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Banco de Dados Relacional 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50000"/>
              </a:lnSpc>
              <a:buNone/>
            </a:pPr>
            <a:r>
              <a:rPr lang="pt-BR" dirty="0" smtClean="0"/>
              <a:t>Chaves Primárias. </a:t>
            </a:r>
          </a:p>
          <a:p>
            <a:pPr algn="ctr">
              <a:lnSpc>
                <a:spcPct val="150000"/>
              </a:lnSpc>
            </a:pPr>
            <a:r>
              <a:rPr lang="pt-BR" dirty="0" smtClean="0"/>
              <a:t>Chaves candidatas escolhidas como identificadoras de registros em suas tabelas.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Banco de Dados Relacional 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50000"/>
              </a:lnSpc>
              <a:buNone/>
            </a:pPr>
            <a:r>
              <a:rPr lang="pt-BR" dirty="0" smtClean="0"/>
              <a:t>Chaves Estrangeira. </a:t>
            </a:r>
          </a:p>
          <a:p>
            <a:pPr algn="ctr">
              <a:lnSpc>
                <a:spcPct val="150000"/>
              </a:lnSpc>
            </a:pPr>
            <a:r>
              <a:rPr lang="pt-BR" dirty="0" smtClean="0"/>
              <a:t> Campos, ou conjunto de campos, que se relacionam com a chave primária de uma outra tabela.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Banco de Dados Relacional 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pt-BR" dirty="0" smtClean="0"/>
              <a:t>Domínio: Conjunto de valores que podem ser assumidos pelo campo.</a:t>
            </a:r>
          </a:p>
          <a:p>
            <a:pPr>
              <a:lnSpc>
                <a:spcPct val="170000"/>
              </a:lnSpc>
            </a:pPr>
            <a:r>
              <a:rPr lang="pt-BR" dirty="0" smtClean="0"/>
              <a:t> Restrições de Integridade: É o mecanismo através do qual o SGBD garante que os dados armazenados refletem a realidade . São classificados em: </a:t>
            </a:r>
          </a:p>
          <a:p>
            <a:pPr>
              <a:lnSpc>
                <a:spcPct val="170000"/>
              </a:lnSpc>
            </a:pPr>
            <a:r>
              <a:rPr lang="pt-BR" dirty="0" smtClean="0"/>
              <a:t> Integridade de Domínio; </a:t>
            </a:r>
          </a:p>
          <a:p>
            <a:pPr>
              <a:lnSpc>
                <a:spcPct val="170000"/>
              </a:lnSpc>
            </a:pPr>
            <a:r>
              <a:rPr lang="pt-BR" dirty="0" smtClean="0"/>
              <a:t> Integridade de Vazio; </a:t>
            </a:r>
          </a:p>
          <a:p>
            <a:pPr>
              <a:lnSpc>
                <a:spcPct val="170000"/>
              </a:lnSpc>
            </a:pPr>
            <a:r>
              <a:rPr lang="pt-BR" dirty="0" smtClean="0"/>
              <a:t> Integridade de Chave; </a:t>
            </a:r>
          </a:p>
          <a:p>
            <a:pPr>
              <a:lnSpc>
                <a:spcPct val="170000"/>
              </a:lnSpc>
            </a:pPr>
            <a:r>
              <a:rPr lang="pt-BR" dirty="0" smtClean="0"/>
              <a:t> Integridade Referencial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Banco de Dados Relacional 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pt-BR" b="1" dirty="0" smtClean="0"/>
              <a:t>Integridade de Domínio </a:t>
            </a:r>
            <a:r>
              <a:rPr lang="pt-BR" dirty="0" smtClean="0"/>
              <a:t>: O campo deve obedecer a definição de valores previamente definidos. </a:t>
            </a:r>
          </a:p>
          <a:p>
            <a:pPr>
              <a:lnSpc>
                <a:spcPct val="170000"/>
              </a:lnSpc>
            </a:pPr>
            <a:r>
              <a:rPr lang="pt-BR" dirty="0" smtClean="0"/>
              <a:t> </a:t>
            </a:r>
            <a:r>
              <a:rPr lang="pt-BR" b="1" dirty="0" smtClean="0"/>
              <a:t>Integridade de Vazio </a:t>
            </a:r>
            <a:r>
              <a:rPr lang="pt-BR" dirty="0" smtClean="0"/>
              <a:t>: Especifica se o campo pode ou não ser vazio. </a:t>
            </a:r>
          </a:p>
          <a:p>
            <a:pPr>
              <a:lnSpc>
                <a:spcPct val="170000"/>
              </a:lnSpc>
            </a:pPr>
            <a:r>
              <a:rPr lang="pt-BR" b="1" dirty="0" smtClean="0"/>
              <a:t>Integridade de Chave </a:t>
            </a:r>
            <a:r>
              <a:rPr lang="pt-BR" dirty="0" smtClean="0"/>
              <a:t>:Define que o valor da chave primária deve ser único e não nulo; </a:t>
            </a:r>
          </a:p>
          <a:p>
            <a:pPr>
              <a:lnSpc>
                <a:spcPct val="170000"/>
              </a:lnSpc>
            </a:pPr>
            <a:r>
              <a:rPr lang="pt-BR" b="1" dirty="0" smtClean="0"/>
              <a:t>Integridade Referencial </a:t>
            </a:r>
            <a:r>
              <a:rPr lang="pt-BR" dirty="0" smtClean="0"/>
              <a:t>: Define que os valores dos campos que aparecem em uma chave estrangeira, devem aparecer na chave primária da tabela referenciada.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Banco de Dados Relacional 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Obs. As restrições acima devem ser garantidas automaticamente pelo SGBD, isto é, não cabe ao programador garantir a integridade do banco.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Linguagem SQL 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pt-BR" dirty="0" smtClean="0"/>
              <a:t>SQL – </a:t>
            </a:r>
            <a:r>
              <a:rPr lang="pt-BR" dirty="0" err="1" smtClean="0"/>
              <a:t>Structured</a:t>
            </a:r>
            <a:r>
              <a:rPr lang="pt-BR" dirty="0" smtClean="0"/>
              <a:t> </a:t>
            </a:r>
            <a:r>
              <a:rPr lang="pt-BR" dirty="0" err="1" smtClean="0"/>
              <a:t>Query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, ou Linguagem de Consulta Estruturada, foi desenvolvido originalmente no início dos anos 70 nos laboratórios da IBM em </a:t>
            </a:r>
            <a:r>
              <a:rPr lang="pt-BR" dirty="0" err="1" smtClean="0"/>
              <a:t>San</a:t>
            </a:r>
            <a:r>
              <a:rPr lang="pt-BR" dirty="0" smtClean="0"/>
              <a:t> Jose, dentro do projeto System R, que tinha por objetivo demonstrar a viabilidade da implementação do modelo relacional proposto pelo matemático britânico Edgar Frank </a:t>
            </a:r>
            <a:r>
              <a:rPr lang="pt-BR" dirty="0" err="1" smtClean="0"/>
              <a:t>Codd</a:t>
            </a:r>
            <a:r>
              <a:rPr lang="pt-BR" dirty="0" smtClean="0"/>
              <a:t> (</a:t>
            </a:r>
            <a:r>
              <a:rPr lang="pt-BR" dirty="0" err="1" smtClean="0"/>
              <a:t>Dorset</a:t>
            </a:r>
            <a:r>
              <a:rPr lang="pt-BR" dirty="0" smtClean="0"/>
              <a:t>, 23 de agosto de 1923 — 18 de abril de 2003).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Linguagem SQL 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Embora o SQL tenha sido originalmente criado pela IBM, rapidamente surgiram vários "dialetos" desenvolvidos por outras empresas. Essa expansão levou à necessidade de ser criado e adaptado um padrão para a linguagem. Esta tarefa foi realizada pela </a:t>
            </a:r>
            <a:r>
              <a:rPr lang="pt-BR" dirty="0" err="1" smtClean="0"/>
              <a:t>American</a:t>
            </a:r>
            <a:r>
              <a:rPr lang="pt-BR" dirty="0" smtClean="0"/>
              <a:t> </a:t>
            </a:r>
            <a:r>
              <a:rPr lang="pt-BR" dirty="0" err="1" smtClean="0"/>
              <a:t>National</a:t>
            </a:r>
            <a:r>
              <a:rPr lang="pt-BR" dirty="0" smtClean="0"/>
              <a:t> Standards </a:t>
            </a:r>
            <a:r>
              <a:rPr lang="pt-BR" dirty="0" err="1" smtClean="0"/>
              <a:t>Institute</a:t>
            </a:r>
            <a:r>
              <a:rPr lang="pt-BR" dirty="0" smtClean="0"/>
              <a:t> (ANSI) em 1986 e o </a:t>
            </a:r>
            <a:r>
              <a:rPr lang="pt-BR" dirty="0" err="1" smtClean="0"/>
              <a:t>International</a:t>
            </a:r>
            <a:r>
              <a:rPr lang="pt-BR" dirty="0" smtClean="0"/>
              <a:t> </a:t>
            </a:r>
            <a:r>
              <a:rPr lang="pt-BR" dirty="0" err="1" smtClean="0"/>
              <a:t>Organization</a:t>
            </a:r>
            <a:r>
              <a:rPr lang="pt-BR" dirty="0" smtClean="0"/>
              <a:t> for </a:t>
            </a:r>
            <a:r>
              <a:rPr lang="pt-BR" dirty="0" err="1" smtClean="0"/>
              <a:t>Standardization</a:t>
            </a:r>
            <a:r>
              <a:rPr lang="pt-BR" dirty="0" smtClean="0"/>
              <a:t> (ISO) em 1987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Linguagem SQL 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pt-BR" dirty="0" smtClean="0"/>
              <a:t>O SQL foi revisto em 1992 e a esta versão foi dado o nome de SQL-92. Foi revisto novamente em 1999 e 2003 para se tornar SQL:1999 (SQL3) e SQL:2003, respectivamente. O SQL:1999 usa expressões regulares de emparelhamento, </a:t>
            </a:r>
            <a:r>
              <a:rPr lang="pt-BR" dirty="0" err="1" smtClean="0"/>
              <a:t>queries</a:t>
            </a:r>
            <a:r>
              <a:rPr lang="pt-BR" dirty="0" smtClean="0"/>
              <a:t> recursivas e gatilhos (</a:t>
            </a:r>
            <a:r>
              <a:rPr lang="pt-BR" dirty="0" err="1" smtClean="0"/>
              <a:t>triggers</a:t>
            </a:r>
            <a:r>
              <a:rPr lang="pt-BR" dirty="0" smtClean="0"/>
              <a:t>). Também foi feita uma adição controversa de tipos </a:t>
            </a:r>
            <a:r>
              <a:rPr lang="pt-BR" dirty="0" err="1" smtClean="0"/>
              <a:t>nãoescalados</a:t>
            </a:r>
            <a:r>
              <a:rPr lang="pt-BR" dirty="0" smtClean="0"/>
              <a:t> e algumas características de orientação a objeto. O SQL:2003 introduz características relacionadas ao XML, </a:t>
            </a:r>
            <a:r>
              <a:rPr lang="pt-BR" dirty="0" err="1" smtClean="0"/>
              <a:t>sequências</a:t>
            </a:r>
            <a:r>
              <a:rPr lang="pt-BR" dirty="0" smtClean="0"/>
              <a:t> padronizadas e colunas com valores de auto-generalização (inclusive colunas-identidade)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Dependência Funcional: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Analisa a relação entre atributos de uma mesma entidade e sua dependência. Podemos dizer que uma coluna 2 depende funcionalmente de uma outra coluna 1 (ou a coluna 1 determina a coluna 2) quando, em todas as linhas da tabela, para cada valor da coluna 1 corresponderá um mesmo valor na coluna 2.</a:t>
            </a:r>
          </a:p>
          <a:p>
            <a:r>
              <a:rPr lang="pt-BR" dirty="0" smtClean="0"/>
              <a:t>Ex: UF -&gt; </a:t>
            </a:r>
            <a:r>
              <a:rPr lang="pt-BR" dirty="0" err="1" smtClean="0"/>
              <a:t>NomeEstado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Linguagem SQL 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Tal como dito anteriormente, o SQL, embora padronizado pela ANSI e ISO, possui muitas variações e extensões produzidos pelos diferentes fabricantes de sistemas gerenciadores de bases de dados. Tipicamente a linguagem pode ser migrada de plataforma para plataforma sem mudanças estruturais principais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Linguagem SQL Comandos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928670"/>
            <a:ext cx="8929718" cy="571504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pt-BR" dirty="0" smtClean="0"/>
              <a:t>Os comandos em SQL podem ser agrupados em cinco categorias como a seguir:</a:t>
            </a:r>
          </a:p>
          <a:p>
            <a:pPr>
              <a:lnSpc>
                <a:spcPct val="160000"/>
              </a:lnSpc>
            </a:pPr>
            <a:r>
              <a:rPr lang="pt-BR" b="1" dirty="0" smtClean="0"/>
              <a:t>DDL</a:t>
            </a:r>
            <a:r>
              <a:rPr lang="pt-BR" dirty="0" smtClean="0"/>
              <a:t>: Data </a:t>
            </a:r>
            <a:r>
              <a:rPr lang="pt-BR" dirty="0" err="1" smtClean="0"/>
              <a:t>Definition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 (Linguagem de Definição de Dados) é o conjunto de comandos utilizados para incluir, alterar e excluir tabelas e visões. </a:t>
            </a:r>
          </a:p>
          <a:p>
            <a:pPr>
              <a:lnSpc>
                <a:spcPct val="160000"/>
              </a:lnSpc>
            </a:pPr>
            <a:r>
              <a:rPr lang="pt-BR" b="1" dirty="0" smtClean="0"/>
              <a:t>DML</a:t>
            </a:r>
            <a:r>
              <a:rPr lang="pt-BR" dirty="0" smtClean="0"/>
              <a:t>: Data </a:t>
            </a:r>
            <a:r>
              <a:rPr lang="pt-BR" dirty="0" err="1" smtClean="0"/>
              <a:t>Manipulation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 (Linguagem de Manipulação de Dados) é o conjunto de comandos utilizados para incluir, alterar e excluir dados. </a:t>
            </a:r>
          </a:p>
          <a:p>
            <a:pPr>
              <a:lnSpc>
                <a:spcPct val="160000"/>
              </a:lnSpc>
            </a:pPr>
            <a:r>
              <a:rPr lang="pt-BR" b="1" dirty="0" smtClean="0"/>
              <a:t>DCL</a:t>
            </a:r>
            <a:r>
              <a:rPr lang="pt-BR" dirty="0" smtClean="0"/>
              <a:t>: Data </a:t>
            </a:r>
            <a:r>
              <a:rPr lang="pt-BR" dirty="0" err="1" smtClean="0"/>
              <a:t>Control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 (Linguagem de Controle de Dados) é o conjunto de comandos utilizados para controlar o nível de acesso de usuários</a:t>
            </a:r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Linguagem SQL Comandos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928670"/>
            <a:ext cx="8929718" cy="5715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DQL</a:t>
            </a:r>
            <a:r>
              <a:rPr lang="pt-BR" dirty="0" smtClean="0"/>
              <a:t>: Data </a:t>
            </a:r>
            <a:r>
              <a:rPr lang="pt-BR" dirty="0" err="1" smtClean="0"/>
              <a:t>Query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 (Linguagem de Consulta de Dados) se resume basicamente ao comando SELECT. 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DTL</a:t>
            </a:r>
            <a:r>
              <a:rPr lang="pt-BR" dirty="0" smtClean="0"/>
              <a:t>: Data </a:t>
            </a:r>
            <a:r>
              <a:rPr lang="pt-BR" dirty="0" err="1" smtClean="0"/>
              <a:t>Transaction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 (Linguagem de Transação de Dados) é o conjunto de comandos utilizados para iniciar uma transação.</a:t>
            </a:r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Linguagem SQL Comandos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928670"/>
            <a:ext cx="8929718" cy="5715040"/>
          </a:xfrm>
        </p:spPr>
        <p:txBody>
          <a:bodyPr>
            <a:normAutofit/>
          </a:bodyPr>
          <a:lstStyle/>
          <a:p>
            <a:pPr lvl="7"/>
            <a:r>
              <a:rPr lang="pt-BR" sz="5400" dirty="0" smtClean="0"/>
              <a:t>DDL</a:t>
            </a:r>
          </a:p>
          <a:p>
            <a:r>
              <a:rPr lang="pt-BR" dirty="0" smtClean="0"/>
              <a:t>CREATE: Cria objetos em um SGBD.</a:t>
            </a:r>
          </a:p>
          <a:p>
            <a:r>
              <a:rPr lang="pt-BR" dirty="0" smtClean="0"/>
              <a:t>ALTER: Altera a estrutura de objetos em um SGBD.</a:t>
            </a:r>
          </a:p>
          <a:p>
            <a:r>
              <a:rPr lang="pt-BR" dirty="0" smtClean="0"/>
              <a:t>DROP: Exclui objetos em um SGBD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Linguagem SQL Comandos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928670"/>
            <a:ext cx="8929718" cy="5715040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/>
              <a:t>DML</a:t>
            </a:r>
          </a:p>
          <a:p>
            <a:r>
              <a:rPr lang="pt-BR" dirty="0" smtClean="0"/>
              <a:t>INSERT: Inserir dados em uma tabela.</a:t>
            </a:r>
          </a:p>
          <a:p>
            <a:r>
              <a:rPr lang="pt-BR" dirty="0" smtClean="0"/>
              <a:t>UPDATE: Alterar dados em uma tabela.</a:t>
            </a:r>
          </a:p>
          <a:p>
            <a:r>
              <a:rPr lang="pt-BR" dirty="0" smtClean="0"/>
              <a:t>DELETE: Excluir dados em uma tabela.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Linguagem SQL Comandos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928670"/>
            <a:ext cx="8929718" cy="5715040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/>
              <a:t>DCL</a:t>
            </a:r>
          </a:p>
          <a:p>
            <a:r>
              <a:rPr lang="pt-BR" dirty="0" smtClean="0"/>
              <a:t>GRANT: Concede permissões de acesso a dados.</a:t>
            </a:r>
          </a:p>
          <a:p>
            <a:r>
              <a:rPr lang="pt-BR" dirty="0" smtClean="0"/>
              <a:t>DENY: Negar permissões de acesso a dados.</a:t>
            </a:r>
          </a:p>
          <a:p>
            <a:r>
              <a:rPr lang="pt-BR" dirty="0" smtClean="0"/>
              <a:t>REVOKE: Remove permissões concedidas /negadas anteriormente.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Linguagem SQL Comandos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928670"/>
            <a:ext cx="8929718" cy="5715040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/>
              <a:t>DQL</a:t>
            </a:r>
          </a:p>
          <a:p>
            <a:r>
              <a:rPr lang="pt-BR" dirty="0" smtClean="0"/>
              <a:t>SELECT: Consulta dados em uma tabela.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Linguagem SQL Comandos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928670"/>
            <a:ext cx="8929718" cy="5715040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/>
              <a:t>DTL</a:t>
            </a:r>
          </a:p>
          <a:p>
            <a:r>
              <a:rPr lang="pt-BR" dirty="0" smtClean="0"/>
              <a:t>BEGIN TRANSACTION : Marca o ponto inicial de uma transação. </a:t>
            </a:r>
          </a:p>
          <a:p>
            <a:r>
              <a:rPr lang="pt-BR" dirty="0" smtClean="0"/>
              <a:t>COMMIT TRANSACTION : Força a gravação das mudanças no banco. </a:t>
            </a:r>
          </a:p>
          <a:p>
            <a:r>
              <a:rPr lang="pt-BR" dirty="0" smtClean="0"/>
              <a:t>ROLLBACK TRANSACTION: Descarta as alterações desde o último </a:t>
            </a:r>
            <a:r>
              <a:rPr lang="pt-BR" dirty="0" err="1" smtClean="0"/>
              <a:t>commit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DDL (sintaxe)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CREATE DATABASE &lt;</a:t>
            </a:r>
            <a:r>
              <a:rPr lang="pt-BR" dirty="0" err="1" smtClean="0"/>
              <a:t>nome_banco</a:t>
            </a:r>
            <a:r>
              <a:rPr lang="pt-BR" dirty="0" smtClean="0"/>
              <a:t>&gt;;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ALTER DATABASE &lt;</a:t>
            </a:r>
            <a:r>
              <a:rPr lang="pt-BR" dirty="0" err="1" smtClean="0"/>
              <a:t>nome_atual</a:t>
            </a:r>
            <a:r>
              <a:rPr lang="pt-BR" dirty="0" smtClean="0"/>
              <a:t>&gt; MODIFY NAME = &lt;</a:t>
            </a:r>
            <a:r>
              <a:rPr lang="pt-BR" dirty="0" err="1" smtClean="0"/>
              <a:t>novo_nome</a:t>
            </a:r>
            <a:r>
              <a:rPr lang="pt-BR" dirty="0" smtClean="0"/>
              <a:t>&gt;;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DROP DATABASE &lt;</a:t>
            </a:r>
            <a:r>
              <a:rPr lang="pt-BR" dirty="0" err="1" smtClean="0"/>
              <a:t>nome_banco</a:t>
            </a:r>
            <a:r>
              <a:rPr lang="pt-BR" dirty="0" smtClean="0"/>
              <a:t>&gt;;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DDL (sintaxe)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Em Banco de Dados: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CREATE DATABASE </a:t>
            </a:r>
            <a:r>
              <a:rPr lang="pt-BR" dirty="0" err="1" smtClean="0"/>
              <a:t>BancoDados</a:t>
            </a:r>
            <a:r>
              <a:rPr lang="pt-BR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USE </a:t>
            </a:r>
            <a:r>
              <a:rPr lang="pt-BR" dirty="0" err="1" smtClean="0"/>
              <a:t>BancoDados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ALTER DATABASE </a:t>
            </a:r>
            <a:r>
              <a:rPr lang="pt-BR" dirty="0" err="1" smtClean="0"/>
              <a:t>BancoDados</a:t>
            </a:r>
            <a:r>
              <a:rPr lang="pt-BR" dirty="0" smtClean="0"/>
              <a:t> MODIFY NAME = </a:t>
            </a:r>
            <a:r>
              <a:rPr lang="pt-BR" dirty="0" err="1" smtClean="0"/>
              <a:t>Banco_de_Dados</a:t>
            </a:r>
            <a:r>
              <a:rPr lang="pt-BR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USE </a:t>
            </a:r>
            <a:r>
              <a:rPr lang="pt-BR" dirty="0" err="1" smtClean="0"/>
              <a:t>Master</a:t>
            </a:r>
            <a:r>
              <a:rPr lang="pt-BR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DROP DATABASE </a:t>
            </a:r>
            <a:r>
              <a:rPr lang="pt-BR" dirty="0" err="1" smtClean="0"/>
              <a:t>Banco_de_Dados</a:t>
            </a:r>
            <a:r>
              <a:rPr lang="pt-BR" dirty="0" smtClean="0"/>
              <a:t>;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Dependência Funcional: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Dependência Funcional:</a:t>
            </a:r>
          </a:p>
          <a:p>
            <a:r>
              <a:rPr lang="pt-BR" dirty="0" smtClean="0"/>
              <a:t>Lê - se:</a:t>
            </a:r>
          </a:p>
          <a:p>
            <a:r>
              <a:rPr lang="pt-BR" dirty="0" smtClean="0"/>
              <a:t> A  funcionalmente  determina  B; </a:t>
            </a:r>
          </a:p>
          <a:p>
            <a:r>
              <a:rPr lang="pt-BR" dirty="0" smtClean="0"/>
              <a:t> B  é  funcionalmente  dependente  de  A; </a:t>
            </a:r>
          </a:p>
          <a:p>
            <a:r>
              <a:rPr lang="pt-BR" dirty="0" smtClean="0"/>
              <a:t> B  é  função  de  A. Para  cada  valor  de  A só  existe  um  único valor  de  B.</a:t>
            </a:r>
          </a:p>
          <a:p>
            <a:r>
              <a:rPr lang="pt-BR" dirty="0" smtClean="0"/>
              <a:t>A  -&gt; B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DDL (exercício)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Exercício:</a:t>
            </a:r>
          </a:p>
          <a:p>
            <a:r>
              <a:rPr lang="pt-BR" dirty="0" smtClean="0"/>
              <a:t>1) Criar um banco com seu nome;</a:t>
            </a:r>
          </a:p>
          <a:p>
            <a:r>
              <a:rPr lang="pt-BR" dirty="0" smtClean="0"/>
              <a:t>2) Entrar no banco criado;</a:t>
            </a:r>
          </a:p>
          <a:p>
            <a:r>
              <a:rPr lang="pt-BR" dirty="0" smtClean="0"/>
              <a:t>3) </a:t>
            </a:r>
            <a:r>
              <a:rPr lang="pt-BR" dirty="0" err="1" smtClean="0"/>
              <a:t>Renomear</a:t>
            </a:r>
            <a:r>
              <a:rPr lang="pt-BR" dirty="0" smtClean="0"/>
              <a:t> o banco para teste;</a:t>
            </a:r>
          </a:p>
          <a:p>
            <a:r>
              <a:rPr lang="pt-BR" dirty="0" smtClean="0"/>
              <a:t>4) Excluir o banco teste.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DDL (exercício)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CREATE DATABASE ITALO;</a:t>
            </a:r>
          </a:p>
          <a:p>
            <a:r>
              <a:rPr lang="pt-BR" dirty="0" smtClean="0"/>
              <a:t>USE ITALO;</a:t>
            </a:r>
          </a:p>
          <a:p>
            <a:r>
              <a:rPr lang="pt-BR" dirty="0" smtClean="0"/>
              <a:t>CREATE TABLE NOME(</a:t>
            </a:r>
            <a:r>
              <a:rPr lang="en-US" dirty="0" smtClean="0"/>
              <a:t>id integer primary key </a:t>
            </a:r>
            <a:r>
              <a:rPr lang="en-US" dirty="0" err="1" smtClean="0"/>
              <a:t>auto_increment</a:t>
            </a:r>
            <a:r>
              <a:rPr lang="en-US" dirty="0" smtClean="0"/>
              <a:t>, </a:t>
            </a:r>
            <a:r>
              <a:rPr lang="en-US" dirty="0" err="1" smtClean="0"/>
              <a:t>n_nome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(30) not null</a:t>
            </a:r>
          </a:p>
          <a:p>
            <a:r>
              <a:rPr lang="en-US" dirty="0" smtClean="0"/>
              <a:t>)</a:t>
            </a:r>
          </a:p>
          <a:p>
            <a:r>
              <a:rPr lang="pt-BR" dirty="0" smtClean="0"/>
              <a:t>SELECT * FROM NOME;</a:t>
            </a:r>
          </a:p>
          <a:p>
            <a:endParaRPr lang="pt-BR" dirty="0" smtClean="0"/>
          </a:p>
          <a:p>
            <a:r>
              <a:rPr lang="pt-BR" dirty="0" smtClean="0"/>
              <a:t>CREATE DATABASE TESTE;</a:t>
            </a:r>
          </a:p>
          <a:p>
            <a:r>
              <a:rPr lang="pt-BR" dirty="0" smtClean="0"/>
              <a:t>USE TESTE;</a:t>
            </a:r>
          </a:p>
          <a:p>
            <a:endParaRPr lang="pt-BR" dirty="0" smtClean="0"/>
          </a:p>
          <a:p>
            <a:r>
              <a:rPr lang="pt-BR" dirty="0" err="1" smtClean="0"/>
              <a:t>rename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 ITALO.nome to TESTE.nome;</a:t>
            </a:r>
          </a:p>
          <a:p>
            <a:endParaRPr lang="pt-BR" dirty="0" smtClean="0"/>
          </a:p>
          <a:p>
            <a:r>
              <a:rPr lang="pt-BR" dirty="0" smtClean="0"/>
              <a:t>DROP DATABASE ITALO ;</a:t>
            </a:r>
            <a:endParaRPr lang="pt-B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DDL (exercício)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pt-BR" dirty="0" smtClean="0"/>
              <a:t>NOTA:</a:t>
            </a:r>
          </a:p>
          <a:p>
            <a:pPr>
              <a:lnSpc>
                <a:spcPct val="170000"/>
              </a:lnSpc>
            </a:pPr>
            <a:r>
              <a:rPr lang="pt-BR" dirty="0" smtClean="0"/>
              <a:t>Alterações no </a:t>
            </a:r>
            <a:r>
              <a:rPr lang="pt-BR" dirty="0" err="1" smtClean="0"/>
              <a:t>MySQL</a:t>
            </a:r>
            <a:r>
              <a:rPr lang="pt-BR" dirty="0" smtClean="0"/>
              <a:t> 8.0.11 (2018-04-19, disponibilidade geral)</a:t>
            </a:r>
          </a:p>
          <a:p>
            <a:pPr>
              <a:lnSpc>
                <a:spcPct val="170000"/>
              </a:lnSpc>
            </a:pPr>
            <a:r>
              <a:rPr lang="pt-BR" dirty="0" smtClean="0">
                <a:hlinkClick r:id="rId2"/>
              </a:rPr>
              <a:t>https://dev.mysql.com/doc/relnotes/mysql/8.0/en/news-8-0-11.html</a:t>
            </a:r>
            <a:endParaRPr lang="pt-BR" dirty="0" smtClean="0"/>
          </a:p>
          <a:p>
            <a:pPr>
              <a:lnSpc>
                <a:spcPct val="170000"/>
              </a:lnSpc>
            </a:pPr>
            <a:endParaRPr lang="pt-BR" dirty="0" smtClean="0"/>
          </a:p>
          <a:p>
            <a:pPr>
              <a:lnSpc>
                <a:spcPct val="170000"/>
              </a:lnSpc>
            </a:pPr>
            <a:r>
              <a:rPr lang="pt-BR" dirty="0" smtClean="0"/>
              <a:t>“</a:t>
            </a:r>
            <a:r>
              <a:rPr lang="pt-BR" b="1" i="1" dirty="0" smtClean="0"/>
              <a:t>Replicação:</a:t>
            </a:r>
            <a:r>
              <a:rPr lang="pt-BR" dirty="0" smtClean="0"/>
              <a:t> As instruções DDL</a:t>
            </a:r>
            <a:r>
              <a:rPr lang="pt-BR" dirty="0" smtClean="0">
                <a:hlinkClick r:id="rId3"/>
              </a:rPr>
              <a:t>CREATE DATABASE</a:t>
            </a:r>
            <a:r>
              <a:rPr lang="pt-BR" dirty="0" smtClean="0"/>
              <a:t>,</a:t>
            </a:r>
            <a:r>
              <a:rPr lang="pt-BR" dirty="0" smtClean="0">
                <a:hlinkClick r:id="rId4"/>
              </a:rPr>
              <a:t>ALTER DATABASE</a:t>
            </a:r>
            <a:r>
              <a:rPr lang="pt-BR" dirty="0" smtClean="0"/>
              <a:t>, </a:t>
            </a:r>
            <a:r>
              <a:rPr lang="pt-BR" dirty="0" err="1" smtClean="0"/>
              <a:t>e</a:t>
            </a:r>
            <a:r>
              <a:rPr lang="pt-BR" dirty="0" err="1" smtClean="0">
                <a:hlinkClick r:id="rId5"/>
              </a:rPr>
              <a:t>DROP</a:t>
            </a:r>
            <a:r>
              <a:rPr lang="pt-BR" dirty="0" smtClean="0">
                <a:hlinkClick r:id="rId5"/>
              </a:rPr>
              <a:t> </a:t>
            </a:r>
            <a:r>
              <a:rPr lang="pt-BR" dirty="0" err="1" smtClean="0">
                <a:hlinkClick r:id="rId5"/>
              </a:rPr>
              <a:t>DATABASE</a:t>
            </a:r>
            <a:r>
              <a:rPr lang="pt-BR" dirty="0" err="1" smtClean="0"/>
              <a:t>não</a:t>
            </a:r>
            <a:r>
              <a:rPr lang="pt-BR" dirty="0" smtClean="0"/>
              <a:t> podem mais ser executadas em paralelo com outras instruções”</a:t>
            </a:r>
            <a:endParaRPr lang="pt-B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-214330"/>
            <a:ext cx="8229600" cy="1143000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857232"/>
            <a:ext cx="8358214" cy="5286412"/>
          </a:xfrm>
        </p:spPr>
        <p:txBody>
          <a:bodyPr>
            <a:normAutofit/>
          </a:bodyPr>
          <a:lstStyle/>
          <a:p>
            <a:r>
              <a:rPr lang="pt-BR" dirty="0" smtClean="0"/>
              <a:t>Criar banco de dados de nome “Banco”;</a:t>
            </a:r>
          </a:p>
          <a:p>
            <a:r>
              <a:rPr lang="pt-BR" dirty="0" smtClean="0"/>
              <a:t> Posicionar no banco criado; </a:t>
            </a:r>
          </a:p>
          <a:p>
            <a:r>
              <a:rPr lang="pt-BR" dirty="0" smtClean="0"/>
              <a:t> </a:t>
            </a:r>
            <a:r>
              <a:rPr lang="pt-BR" dirty="0" err="1" smtClean="0"/>
              <a:t>Renomear</a:t>
            </a:r>
            <a:r>
              <a:rPr lang="pt-BR" dirty="0" smtClean="0"/>
              <a:t> o banco para “Agenda”; </a:t>
            </a:r>
          </a:p>
          <a:p>
            <a:r>
              <a:rPr lang="pt-BR" dirty="0" smtClean="0"/>
              <a:t> Criar a tabela abaixo com o nome PESSOAL;</a:t>
            </a:r>
          </a:p>
          <a:p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357290" y="350043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DOMÍNIO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CHAR (10)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VARCHAR(50)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ENDERECO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VARCHAR(100)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CREATE DATABASE BANCO;</a:t>
            </a:r>
          </a:p>
          <a:p>
            <a:r>
              <a:rPr lang="pt-BR" dirty="0" smtClean="0"/>
              <a:t>USE ITALO;</a:t>
            </a:r>
          </a:p>
          <a:p>
            <a:r>
              <a:rPr lang="pt-BR" dirty="0" smtClean="0"/>
              <a:t>CREATE TABLE NOME(</a:t>
            </a:r>
            <a:r>
              <a:rPr lang="en-US" dirty="0" smtClean="0"/>
              <a:t>id integer primary key </a:t>
            </a:r>
            <a:r>
              <a:rPr lang="en-US" dirty="0" err="1" smtClean="0"/>
              <a:t>auto_increment</a:t>
            </a:r>
            <a:r>
              <a:rPr lang="en-US" dirty="0" smtClean="0"/>
              <a:t>, </a:t>
            </a:r>
            <a:r>
              <a:rPr lang="en-US" dirty="0" err="1" smtClean="0"/>
              <a:t>n_nome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(30) not null</a:t>
            </a:r>
          </a:p>
          <a:p>
            <a:r>
              <a:rPr lang="en-US" dirty="0" smtClean="0"/>
              <a:t>)</a:t>
            </a:r>
          </a:p>
          <a:p>
            <a:r>
              <a:rPr lang="pt-BR" dirty="0" smtClean="0"/>
              <a:t>SELECT * FROM NOME;</a:t>
            </a:r>
          </a:p>
          <a:p>
            <a:endParaRPr lang="pt-BR" dirty="0" smtClean="0"/>
          </a:p>
          <a:p>
            <a:r>
              <a:rPr lang="pt-BR" dirty="0" smtClean="0"/>
              <a:t>CREATE DATABASE AGENDA;</a:t>
            </a:r>
          </a:p>
          <a:p>
            <a:r>
              <a:rPr lang="pt-BR" dirty="0" smtClean="0"/>
              <a:t>USE TESTE;</a:t>
            </a:r>
          </a:p>
          <a:p>
            <a:endParaRPr lang="pt-BR" dirty="0" smtClean="0"/>
          </a:p>
          <a:p>
            <a:r>
              <a:rPr lang="pt-BR" dirty="0" err="1" smtClean="0"/>
              <a:t>rename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  BANCO.nome to AGENDA.nome;</a:t>
            </a:r>
          </a:p>
          <a:p>
            <a:endParaRPr lang="pt-BR" dirty="0" smtClean="0"/>
          </a:p>
          <a:p>
            <a:r>
              <a:rPr lang="pt-BR" dirty="0" smtClean="0"/>
              <a:t>DROP DATABASE ITALO ;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Comandos DML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INSERT INTO &lt;tabela&gt; (&lt;campos&gt;) VALUES (&lt;valores&gt;);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UPDATE &lt;tabela&gt; SET &lt;campo&gt; = &lt;expressão&gt; [WHERE &lt;condição&gt;];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DELETE FROM &lt;tabela&gt; [WHERE &lt;condição&gt;];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EXERCÍCIO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Crie um banco de dados com o seu nome;</a:t>
            </a:r>
          </a:p>
          <a:p>
            <a:r>
              <a:rPr lang="pt-BR" sz="2800" dirty="0" smtClean="0"/>
              <a:t>Selecione o banco de dados que você acabou de criar;</a:t>
            </a:r>
          </a:p>
          <a:p>
            <a:r>
              <a:rPr lang="pt-BR" sz="2800" dirty="0" smtClean="0"/>
              <a:t>Crie uma tabela de nome </a:t>
            </a:r>
            <a:r>
              <a:rPr lang="pt-BR" sz="2800" dirty="0" err="1" smtClean="0"/>
              <a:t>cadfun</a:t>
            </a:r>
            <a:r>
              <a:rPr lang="pt-BR" sz="2800" dirty="0" smtClean="0"/>
              <a:t> com a seguinte estrutura: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 descr="bd.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4114417"/>
            <a:ext cx="8535592" cy="2743583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CREATE DATABASE ITALO;</a:t>
            </a:r>
          </a:p>
          <a:p>
            <a:r>
              <a:rPr lang="pt-BR" dirty="0" smtClean="0"/>
              <a:t>USE ITALO;</a:t>
            </a:r>
          </a:p>
          <a:p>
            <a:r>
              <a:rPr lang="pt-BR" dirty="0" smtClean="0"/>
              <a:t>CREATE TABLE </a:t>
            </a:r>
            <a:r>
              <a:rPr lang="pt-BR" dirty="0" err="1" smtClean="0"/>
              <a:t>cadfun</a:t>
            </a:r>
            <a:r>
              <a:rPr lang="pt-BR" dirty="0" smtClean="0"/>
              <a:t>(</a:t>
            </a:r>
          </a:p>
          <a:p>
            <a:r>
              <a:rPr lang="pt-BR" dirty="0" err="1" smtClean="0"/>
              <a:t>cadfun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auto_increment</a:t>
            </a:r>
            <a:r>
              <a:rPr lang="pt-BR" dirty="0" smtClean="0"/>
              <a:t> </a:t>
            </a:r>
            <a:r>
              <a:rPr lang="pt-BR" dirty="0" err="1" smtClean="0"/>
              <a:t>primary</a:t>
            </a:r>
            <a:r>
              <a:rPr lang="pt-BR" dirty="0" smtClean="0"/>
              <a:t> </a:t>
            </a:r>
            <a:r>
              <a:rPr lang="pt-BR" dirty="0" err="1" smtClean="0"/>
              <a:t>key</a:t>
            </a:r>
            <a:r>
              <a:rPr lang="pt-BR" dirty="0" smtClean="0"/>
              <a:t>,</a:t>
            </a:r>
          </a:p>
          <a:p>
            <a:r>
              <a:rPr lang="pt-BR" dirty="0" smtClean="0"/>
              <a:t>nome </a:t>
            </a:r>
            <a:r>
              <a:rPr lang="pt-BR" dirty="0" err="1" smtClean="0"/>
              <a:t>varchar</a:t>
            </a:r>
            <a:r>
              <a:rPr lang="pt-BR" dirty="0" smtClean="0"/>
              <a:t>(40),</a:t>
            </a:r>
          </a:p>
          <a:p>
            <a:r>
              <a:rPr lang="pt-BR" dirty="0" smtClean="0"/>
              <a:t>depto </a:t>
            </a:r>
            <a:r>
              <a:rPr lang="pt-BR" dirty="0" err="1" smtClean="0"/>
              <a:t>varchar</a:t>
            </a:r>
            <a:r>
              <a:rPr lang="pt-BR" dirty="0" smtClean="0"/>
              <a:t>(2),</a:t>
            </a:r>
          </a:p>
          <a:p>
            <a:r>
              <a:rPr lang="pt-BR" dirty="0" err="1" smtClean="0"/>
              <a:t>funcao</a:t>
            </a:r>
            <a:r>
              <a:rPr lang="pt-BR" dirty="0" smtClean="0"/>
              <a:t> </a:t>
            </a:r>
            <a:r>
              <a:rPr lang="pt-BR" dirty="0" err="1" smtClean="0"/>
              <a:t>varchar</a:t>
            </a:r>
            <a:r>
              <a:rPr lang="pt-BR" dirty="0" smtClean="0"/>
              <a:t>(20),</a:t>
            </a:r>
          </a:p>
          <a:p>
            <a:r>
              <a:rPr lang="pt-BR" dirty="0" err="1" smtClean="0"/>
              <a:t>salario</a:t>
            </a:r>
            <a:r>
              <a:rPr lang="pt-BR" dirty="0" smtClean="0"/>
              <a:t> decimal(10,2)</a:t>
            </a:r>
          </a:p>
          <a:p>
            <a:r>
              <a:rPr lang="pt-BR" dirty="0" smtClean="0"/>
              <a:t>)</a:t>
            </a:r>
          </a:p>
          <a:p>
            <a:r>
              <a:rPr lang="pt-BR" dirty="0" err="1" smtClean="0"/>
              <a:t>select</a:t>
            </a:r>
            <a:r>
              <a:rPr lang="pt-BR" dirty="0" smtClean="0"/>
              <a:t> *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cadfun</a:t>
            </a:r>
            <a:r>
              <a:rPr lang="pt-BR" dirty="0" smtClean="0"/>
              <a:t>;</a:t>
            </a:r>
            <a:endParaRPr lang="pt-B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Comandos DQL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A categoria DQL se resume basicamente ao comando SELECT que possui a seguinte sintaxe: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SELECT &lt;[tipo] [campos]&gt; FROM &lt;tabela/</a:t>
            </a:r>
            <a:r>
              <a:rPr lang="pt-BR" dirty="0" err="1" smtClean="0"/>
              <a:t>view</a:t>
            </a:r>
            <a:r>
              <a:rPr lang="pt-BR" dirty="0" smtClean="0"/>
              <a:t>&gt; [condição]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Comandos DQL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pt-BR" dirty="0" smtClean="0"/>
              <a:t>[tipo] – parâmetro opcional que determina o tipo de registro (DISTINCT ou *) </a:t>
            </a:r>
          </a:p>
          <a:p>
            <a:pPr>
              <a:lnSpc>
                <a:spcPct val="160000"/>
              </a:lnSpc>
            </a:pPr>
            <a:r>
              <a:rPr lang="pt-BR" dirty="0" smtClean="0"/>
              <a:t>[campos] - colunas da consulta </a:t>
            </a:r>
          </a:p>
          <a:p>
            <a:pPr>
              <a:lnSpc>
                <a:spcPct val="160000"/>
              </a:lnSpc>
            </a:pPr>
            <a:r>
              <a:rPr lang="pt-BR" dirty="0" smtClean="0"/>
              <a:t>&lt;tabela&gt; - Nome das tabela a ser consultada </a:t>
            </a:r>
          </a:p>
          <a:p>
            <a:pPr>
              <a:lnSpc>
                <a:spcPct val="160000"/>
              </a:lnSpc>
            </a:pPr>
            <a:r>
              <a:rPr lang="pt-BR" dirty="0" smtClean="0"/>
              <a:t>&lt;condição&gt; - Permite o estabelecimento dos critérios a seguir: WHERE - Permite criar condições para filtrar  dados utilizando operadores dos tipos: Relacionais - (&lt;, &lt;=, &gt;, &gt;=. =, &lt;&gt;);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É a parte da definição de formal de uma relação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Foi definida para não permitir atributos multivalorados, atributos compostos e suas combinações.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“UMA RELAÇÃO ESTÁ EM 1FN SE E SOMENTE SE TODOS OS SEUS ATRUBUTOS CONTÊM APENAS VALORES ATÔMICOS( SIMPLES, INDIVISÍVEIS).”</a:t>
            </a:r>
          </a:p>
          <a:p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Comandos DQL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Lógicos - ([NOT] IN, [NOT] BETWEEN, [NOT] LIKE &lt;%dado%&gt;): 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GROUP BY Agrupa dados em uma consulta. HAVING Limita o resultado de uma consulta agrupada com GROUP BY. ORDER BY &lt;ASC/DESC&gt; Especifica a coluna ou as colunas que serão ordenadas na consulta e a forma de ordenação (ascendente ou descendente).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Comandos DQL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Exemplo básico de uma consulta SQL: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SELECT * FROM </a:t>
            </a:r>
            <a:r>
              <a:rPr lang="pt-BR" dirty="0" err="1" smtClean="0"/>
              <a:t>cadfun</a:t>
            </a:r>
            <a:r>
              <a:rPr lang="pt-BR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[ SELECT ] =&gt; Indica tratar-se de uma consulta SQL.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[ * ] =&gt; Indica que todos os campos (colunas) da tabela </a:t>
            </a:r>
            <a:r>
              <a:rPr lang="pt-BR" dirty="0" err="1" smtClean="0"/>
              <a:t>cadfun</a:t>
            </a:r>
            <a:r>
              <a:rPr lang="pt-BR" dirty="0" smtClean="0"/>
              <a:t> deverão ser mostrados.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[ FROM ] =&gt; Indica qual a tabela a ser consultada.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PRIMEIRA FORMA NORMAL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242918" y="1600200"/>
          <a:ext cx="8686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868680"/>
                <a:gridCol w="2606040"/>
                <a:gridCol w="173736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SEXO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LOCALIZAÇÃO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000.000.000-01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Paulo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IGARASSU, PE, BRASIL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99999-9999,111-111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000.000.000-02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Maria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RECIFE,</a:t>
                      </a:r>
                      <a:r>
                        <a:rPr lang="pt-BR" sz="1400" baseline="0" dirty="0" smtClean="0"/>
                        <a:t> PE, BRASIL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88888-8888.,</a:t>
                      </a:r>
                      <a:r>
                        <a:rPr lang="pt-BR" sz="1400" baseline="0" dirty="0" smtClean="0"/>
                        <a:t> 222-222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000.000.000-03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Carlos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OLINDA, PE, BRASIL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7777-7777, 3333-3333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000.000.000-04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Natalia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SÃO</a:t>
                      </a:r>
                      <a:r>
                        <a:rPr lang="pt-BR" sz="1400" baseline="0" dirty="0" smtClean="0"/>
                        <a:t> PAULO, SP,BRASIL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55555-5555, 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000.000.000-05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Gessica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RIO DE</a:t>
                      </a:r>
                      <a:r>
                        <a:rPr lang="pt-BR" sz="1400" baseline="0" dirty="0" smtClean="0"/>
                        <a:t> JANEIRO, RJ, BRASIL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22222-2222, 5555- 5555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PRIMEIRA FORMA NORMAL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42846" y="1643048"/>
          <a:ext cx="8858310" cy="335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85"/>
                <a:gridCol w="1476385"/>
                <a:gridCol w="833442"/>
                <a:gridCol w="2119328"/>
                <a:gridCol w="1476385"/>
                <a:gridCol w="1476385"/>
              </a:tblGrid>
              <a:tr h="559598">
                <a:tc>
                  <a:txBody>
                    <a:bodyPr/>
                    <a:lstStyle/>
                    <a:p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SEXO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PAÍS</a:t>
                      </a:r>
                      <a:endParaRPr lang="pt-BR" dirty="0"/>
                    </a:p>
                  </a:txBody>
                  <a:tcPr/>
                </a:tc>
              </a:tr>
              <a:tr h="559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000.000.000-01</a:t>
                      </a:r>
                    </a:p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Paulo</a:t>
                      </a:r>
                    </a:p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Igarassu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Brasil</a:t>
                      </a:r>
                      <a:endParaRPr lang="pt-BR" sz="1400" dirty="0"/>
                    </a:p>
                  </a:txBody>
                  <a:tcPr/>
                </a:tc>
              </a:tr>
              <a:tr h="559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000.000.000-02</a:t>
                      </a:r>
                    </a:p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Maria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Recife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Brasil</a:t>
                      </a:r>
                      <a:endParaRPr lang="pt-BR" sz="1400" dirty="0"/>
                    </a:p>
                  </a:txBody>
                  <a:tcPr/>
                </a:tc>
              </a:tr>
              <a:tr h="559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000.000.000-03</a:t>
                      </a:r>
                    </a:p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Carlos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Olinda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Brasil</a:t>
                      </a:r>
                      <a:endParaRPr lang="pt-BR" sz="1400" dirty="0"/>
                    </a:p>
                  </a:txBody>
                  <a:tcPr/>
                </a:tc>
              </a:tr>
              <a:tr h="559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000.000.000-04</a:t>
                      </a:r>
                    </a:p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Natalia 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São Paulo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Brasil</a:t>
                      </a:r>
                      <a:endParaRPr lang="pt-BR" sz="1400" dirty="0"/>
                    </a:p>
                  </a:txBody>
                  <a:tcPr/>
                </a:tc>
              </a:tr>
              <a:tr h="559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000.000.000-05</a:t>
                      </a:r>
                    </a:p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Gessica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Rio de Janeiro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RJ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Brasil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Resolver o multivalorado do campo telefone? 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PRIMEIRA FORMA NORMAL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1285852" y="2071678"/>
          <a:ext cx="5972188" cy="2269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094"/>
                <a:gridCol w="298609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</a:tr>
              <a:tr h="41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000.000.00-02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88888-8888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000.000.000-02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aseline="0" dirty="0" smtClean="0"/>
                        <a:t>222-222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000.000.000-01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99999-9999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000.000.000-01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111-111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000.000.000-04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55555-5555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2116</Words>
  <Application>Microsoft Office PowerPoint</Application>
  <PresentationFormat>Apresentação na tela (4:3)</PresentationFormat>
  <Paragraphs>416</Paragraphs>
  <Slides>51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2" baseType="lpstr">
      <vt:lpstr>Tema do Office</vt:lpstr>
      <vt:lpstr>Cronograma Aula</vt:lpstr>
      <vt:lpstr>Regras Normais </vt:lpstr>
      <vt:lpstr>Dependência Funcional: </vt:lpstr>
      <vt:lpstr>Dependência Funcional:</vt:lpstr>
      <vt:lpstr>PRIMEIRA FORMA NORMAL</vt:lpstr>
      <vt:lpstr>PRIMEIRA FORMA NORMAL</vt:lpstr>
      <vt:lpstr>PRIMEIRA FORMA NORMAL</vt:lpstr>
      <vt:lpstr>PRIMEIRA FORMA NORMAL</vt:lpstr>
      <vt:lpstr>PRIMEIRA FORMA NORMAL</vt:lpstr>
      <vt:lpstr>PRIMEIRA FORMA NORMAL</vt:lpstr>
      <vt:lpstr>SEGUNDA FORMA NORMAL</vt:lpstr>
      <vt:lpstr>SEGUNDA FORMA NORMAL</vt:lpstr>
      <vt:lpstr>Solução 2FN</vt:lpstr>
      <vt:lpstr>Terceira Forma Normal</vt:lpstr>
      <vt:lpstr>Terceira Forma Normal</vt:lpstr>
      <vt:lpstr>Terceira Forma Normal</vt:lpstr>
      <vt:lpstr>Terceira Forma Normal</vt:lpstr>
      <vt:lpstr>Banco de Dados Relacional Elementos</vt:lpstr>
      <vt:lpstr>Banco de Dados Relacional Elementos</vt:lpstr>
      <vt:lpstr>Banco de Dados Relacional Elementos</vt:lpstr>
      <vt:lpstr>Banco de Dados Relacional Elementos</vt:lpstr>
      <vt:lpstr>Banco de Dados Relacional Elementos</vt:lpstr>
      <vt:lpstr>Banco de Dados Relacional Elementos</vt:lpstr>
      <vt:lpstr>Banco de Dados Relacional Elementos</vt:lpstr>
      <vt:lpstr>Banco de Dados Relacional Elementos</vt:lpstr>
      <vt:lpstr>Banco de Dados Relacional Elementos</vt:lpstr>
      <vt:lpstr>Linguagem SQL Introdução</vt:lpstr>
      <vt:lpstr>Linguagem SQL Introdução</vt:lpstr>
      <vt:lpstr>Linguagem SQL Introdução</vt:lpstr>
      <vt:lpstr>Linguagem SQL Introdução</vt:lpstr>
      <vt:lpstr>Linguagem SQL Comandos </vt:lpstr>
      <vt:lpstr>Linguagem SQL Comandos </vt:lpstr>
      <vt:lpstr>Linguagem SQL Comandos </vt:lpstr>
      <vt:lpstr>Linguagem SQL Comandos </vt:lpstr>
      <vt:lpstr>Linguagem SQL Comandos </vt:lpstr>
      <vt:lpstr>Linguagem SQL Comandos </vt:lpstr>
      <vt:lpstr>Linguagem SQL Comandos </vt:lpstr>
      <vt:lpstr>Comandos DDL (sintaxe)</vt:lpstr>
      <vt:lpstr>Comandos DDL (sintaxe)</vt:lpstr>
      <vt:lpstr>Comandos DDL (exercício)</vt:lpstr>
      <vt:lpstr>Comandos DDL (exercício)</vt:lpstr>
      <vt:lpstr>Comandos DDL (exercício)</vt:lpstr>
      <vt:lpstr>EXERCÍCIO</vt:lpstr>
      <vt:lpstr>RESPOSTA</vt:lpstr>
      <vt:lpstr>Comandos DML </vt:lpstr>
      <vt:lpstr>EXERCÍCIO </vt:lpstr>
      <vt:lpstr>RESPOSTA</vt:lpstr>
      <vt:lpstr>Comandos DQL </vt:lpstr>
      <vt:lpstr>Comandos DQL </vt:lpstr>
      <vt:lpstr>Comandos DQL </vt:lpstr>
      <vt:lpstr>Comandos DQL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Usuário do Windows</cp:lastModifiedBy>
  <cp:revision>16</cp:revision>
  <dcterms:created xsi:type="dcterms:W3CDTF">2022-03-21T22:01:27Z</dcterms:created>
  <dcterms:modified xsi:type="dcterms:W3CDTF">2022-05-06T09:06:59Z</dcterms:modified>
</cp:coreProperties>
</file>