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17" r:id="rId2"/>
    <p:sldId id="479" r:id="rId3"/>
    <p:sldId id="495" r:id="rId4"/>
    <p:sldId id="551" r:id="rId5"/>
    <p:sldId id="552" r:id="rId6"/>
    <p:sldId id="553" r:id="rId7"/>
    <p:sldId id="554" r:id="rId8"/>
    <p:sldId id="555" r:id="rId9"/>
    <p:sldId id="556" r:id="rId10"/>
    <p:sldId id="557" r:id="rId11"/>
    <p:sldId id="558" r:id="rId12"/>
    <p:sldId id="559" r:id="rId13"/>
    <p:sldId id="560" r:id="rId14"/>
    <p:sldId id="561" r:id="rId15"/>
    <p:sldId id="56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2" userDrawn="1">
          <p15:clr>
            <a:srgbClr val="A4A3A4"/>
          </p15:clr>
        </p15:guide>
        <p15:guide id="2" pos="5375" userDrawn="1">
          <p15:clr>
            <a:srgbClr val="A4A3A4"/>
          </p15:clr>
        </p15:guide>
        <p15:guide id="3" orient="horz" pos="1026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2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2340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482"/>
        <p:guide orient="horz" pos="1026"/>
        <p:guide orient="horz" pos="2296"/>
        <p:guide pos="5375"/>
        <p:guide pos="3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873CA-932B-48BA-91B5-7C7B27D44288}" type="datetimeFigureOut">
              <a:rPr lang="pt-BR" smtClean="0"/>
              <a:pPr/>
              <a:t>13/03/2022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97618-178A-45E8-9CBA-E0D3945A58B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2219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64" r="11377"/>
          <a:stretch/>
        </p:blipFill>
        <p:spPr>
          <a:xfrm>
            <a:off x="-36512" y="99"/>
            <a:ext cx="9180511" cy="14127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592748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="" xmlns:p14="http://schemas.microsoft.com/office/powerpoint/2010/main" val="51139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7187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1953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8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32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8876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33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="" xmlns:p14="http://schemas.microsoft.com/office/powerpoint/2010/main" val="162914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492897"/>
            <a:ext cx="4038600" cy="35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492897"/>
            <a:ext cx="4038600" cy="35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17750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0631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9899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1789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1268761"/>
            <a:ext cx="5111750" cy="4752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564904"/>
            <a:ext cx="3008313" cy="34843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67544" y="1268760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>
              <a:defRPr sz="2000" b="1"/>
            </a:lvl1pPr>
          </a:lstStyle>
          <a:p>
            <a:pPr>
              <a:spcBef>
                <a:spcPct val="0"/>
              </a:spcBef>
              <a:defRPr/>
            </a:pPr>
            <a:r>
              <a:rPr lang="pt-BR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 para editar o estilo do título mestre</a:t>
            </a:r>
          </a:p>
        </p:txBody>
      </p:sp>
    </p:spTree>
    <p:extLst>
      <p:ext uri="{BB962C8B-B14F-4D97-AF65-F5344CB8AC3E}">
        <p14:creationId xmlns="" xmlns:p14="http://schemas.microsoft.com/office/powerpoint/2010/main" val="243652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2000240"/>
            <a:ext cx="8229600" cy="392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14282" y="6299399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grpSp>
        <p:nvGrpSpPr>
          <p:cNvPr id="5" name="Grupo 4"/>
          <p:cNvGrpSpPr/>
          <p:nvPr userDrawn="1"/>
        </p:nvGrpSpPr>
        <p:grpSpPr>
          <a:xfrm>
            <a:off x="7452320" y="6125202"/>
            <a:ext cx="1656184" cy="688174"/>
            <a:chOff x="7452320" y="6125202"/>
            <a:chExt cx="1691680" cy="714348"/>
          </a:xfrm>
        </p:grpSpPr>
        <p:sp>
          <p:nvSpPr>
            <p:cNvPr id="6" name="Retângulo 5"/>
            <p:cNvSpPr/>
            <p:nvPr userDrawn="1"/>
          </p:nvSpPr>
          <p:spPr>
            <a:xfrm>
              <a:off x="7452320" y="6125202"/>
              <a:ext cx="1691680" cy="71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5436" y="6153750"/>
              <a:ext cx="1623068" cy="587618"/>
            </a:xfrm>
            <a:prstGeom prst="rect">
              <a:avLst/>
            </a:prstGeom>
          </p:spPr>
        </p:pic>
      </p:grpSp>
      <p:sp>
        <p:nvSpPr>
          <p:cNvPr id="8" name="CaixaDeTexto 7"/>
          <p:cNvSpPr txBox="1"/>
          <p:nvPr userDrawn="1"/>
        </p:nvSpPr>
        <p:spPr>
          <a:xfrm>
            <a:off x="214282" y="6299399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pSp>
        <p:nvGrpSpPr>
          <p:cNvPr id="10" name="Grupo 9"/>
          <p:cNvGrpSpPr/>
          <p:nvPr userDrawn="1"/>
        </p:nvGrpSpPr>
        <p:grpSpPr>
          <a:xfrm>
            <a:off x="7452320" y="6125202"/>
            <a:ext cx="1656184" cy="688174"/>
            <a:chOff x="7452320" y="6125202"/>
            <a:chExt cx="1691680" cy="714348"/>
          </a:xfrm>
        </p:grpSpPr>
        <p:sp>
          <p:nvSpPr>
            <p:cNvPr id="11" name="Retângulo 10"/>
            <p:cNvSpPr/>
            <p:nvPr userDrawn="1"/>
          </p:nvSpPr>
          <p:spPr>
            <a:xfrm>
              <a:off x="7452320" y="6125202"/>
              <a:ext cx="1691680" cy="71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5436" y="6153750"/>
              <a:ext cx="1623068" cy="587618"/>
            </a:xfrm>
            <a:prstGeom prst="rect">
              <a:avLst/>
            </a:prstGeom>
          </p:spPr>
        </p:pic>
      </p:grpSp>
      <p:sp>
        <p:nvSpPr>
          <p:cNvPr id="13" name="Retângulo 12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 userDrawn="1"/>
        </p:nvGrpSpPr>
        <p:grpSpPr>
          <a:xfrm>
            <a:off x="0" y="6453336"/>
            <a:ext cx="7710938" cy="411870"/>
            <a:chOff x="0" y="4437643"/>
            <a:chExt cx="7380312" cy="720000"/>
          </a:xfrm>
        </p:grpSpPr>
        <p:sp>
          <p:nvSpPr>
            <p:cNvPr id="15" name="Retângulo 14"/>
            <p:cNvSpPr/>
            <p:nvPr/>
          </p:nvSpPr>
          <p:spPr>
            <a:xfrm>
              <a:off x="0" y="4437643"/>
              <a:ext cx="755576" cy="720000"/>
            </a:xfrm>
            <a:prstGeom prst="rect">
              <a:avLst/>
            </a:prstGeom>
            <a:solidFill>
              <a:srgbClr val="376C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755576" y="4437643"/>
              <a:ext cx="2160240" cy="72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203848" y="4437643"/>
              <a:ext cx="1152128" cy="72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355976" y="4437643"/>
              <a:ext cx="1656184" cy="720000"/>
            </a:xfrm>
            <a:prstGeom prst="rect">
              <a:avLst/>
            </a:prstGeom>
            <a:solidFill>
              <a:srgbClr val="376C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6300192" y="4437643"/>
              <a:ext cx="1080120" cy="72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99" t="17980" r="2784" b="24672"/>
          <a:stretch/>
        </p:blipFill>
        <p:spPr>
          <a:xfrm>
            <a:off x="8028384" y="6433030"/>
            <a:ext cx="930443" cy="4000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447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33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33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3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3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611188" y="2132856"/>
            <a:ext cx="7921625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800" dirty="0">
                <a:latin typeface="Cambria" panose="02040503050406030204" pitchFamily="18" charset="0"/>
                <a:cs typeface="Arial" pitchFamily="34" charset="0"/>
              </a:rPr>
              <a:t>Técnico em </a:t>
            </a:r>
          </a:p>
          <a:p>
            <a:r>
              <a:rPr lang="pt-BR" sz="6800" dirty="0">
                <a:latin typeface="Cambria" panose="02040503050406030204" pitchFamily="18" charset="0"/>
                <a:cs typeface="Arial" pitchFamily="34" charset="0"/>
              </a:rPr>
              <a:t>Informática</a:t>
            </a:r>
          </a:p>
          <a:p>
            <a:r>
              <a:rPr lang="pt-BR" sz="6800" dirty="0">
                <a:latin typeface="Cambria" panose="02040503050406030204" pitchFamily="18" charset="0"/>
                <a:cs typeface="Arial" pitchFamily="34" charset="0"/>
              </a:rPr>
              <a:t>Módulo </a:t>
            </a:r>
            <a:r>
              <a:rPr lang="pt-BR" sz="6800" dirty="0" smtClean="0">
                <a:latin typeface="Cambria" panose="02040503050406030204" pitchFamily="18" charset="0"/>
                <a:cs typeface="Arial" pitchFamily="34" charset="0"/>
              </a:rPr>
              <a:t>II</a:t>
            </a:r>
            <a:endParaRPr lang="pt-BR" sz="6800" dirty="0">
              <a:latin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95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282" y="1071546"/>
            <a:ext cx="846217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pt-BR" sz="1600" b="1" dirty="0" smtClean="0"/>
              <a:t>Padronização;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Permite a padronização dos dados segundo um determinado formato de armazenamento</a:t>
            </a:r>
            <a:r>
              <a:rPr lang="pt-BR" sz="1600" dirty="0" smtClean="0"/>
              <a:t>.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b="1" dirty="0" smtClean="0"/>
              <a:t>Compartilhamento;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Permite o acesso simultâneo aos dados</a:t>
            </a:r>
            <a:r>
              <a:rPr lang="pt-BR" sz="1600" dirty="0" smtClean="0"/>
              <a:t>.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b="1" dirty="0" smtClean="0"/>
              <a:t> Controle de Acesso;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Define usuários e níveis de acesso aos dados</a:t>
            </a:r>
            <a:r>
              <a:rPr lang="pt-BR" sz="1600" dirty="0" smtClean="0"/>
              <a:t>.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b="1" dirty="0" smtClean="0"/>
              <a:t>Controle de Concorrência;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Permite que as solicitações dos usuários sejam atendidas sem comprometer a integridade dos dados</a:t>
            </a:r>
            <a:r>
              <a:rPr lang="pt-BR" sz="1600" dirty="0" smtClean="0"/>
              <a:t>.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b="1" dirty="0" smtClean="0"/>
              <a:t>Integridade;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Tem como princípio, impedir que uma determinada chave de uma tabela não tenha correspondência em outra tabela relacionada.</a:t>
            </a:r>
          </a:p>
          <a:p>
            <a:pPr marL="285750" indent="-285750" algn="just">
              <a:lnSpc>
                <a:spcPct val="150000"/>
              </a:lnSpc>
            </a:pP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endParaRPr lang="pt-BR" sz="1600" dirty="0" smtClean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História e Características de um SGBDR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210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282" y="1071546"/>
            <a:ext cx="84621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pt-BR" sz="1600" b="1" dirty="0" smtClean="0"/>
              <a:t>Consistência;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Garante que os dados disponibilizados sejam sempre os mesmos independente dos sistemas de acesso a base de </a:t>
            </a:r>
            <a:r>
              <a:rPr lang="pt-BR" sz="1600" dirty="0" smtClean="0"/>
              <a:t>dados.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 </a:t>
            </a:r>
            <a:r>
              <a:rPr lang="pt-BR" sz="1600" b="1" dirty="0" smtClean="0"/>
              <a:t>Não Redundância ou Redundância Controlada;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Impede a duplicação de dados ou permite a duplicação controlada</a:t>
            </a:r>
            <a:r>
              <a:rPr lang="pt-BR" sz="1600" dirty="0" smtClean="0"/>
              <a:t>.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b="1" dirty="0" smtClean="0"/>
              <a:t>Restauração ou Reorganização;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Permite a recuperação do banco após falhas de Hardware ou software.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 </a:t>
            </a:r>
            <a:r>
              <a:rPr lang="pt-BR" sz="1600" b="1" dirty="0" smtClean="0"/>
              <a:t>Independência Física;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A estrutura de armazenamento e a estratégia de acesso ficam a cargo do SGBD.</a:t>
            </a:r>
          </a:p>
          <a:p>
            <a:pPr marL="285750" indent="-285750" algn="just">
              <a:lnSpc>
                <a:spcPct val="150000"/>
              </a:lnSpc>
            </a:pP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endParaRPr lang="pt-BR" sz="1600" dirty="0" smtClean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História e Características de um SGBDR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210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282" y="1071546"/>
            <a:ext cx="84621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endParaRPr lang="pt-BR" sz="1600" dirty="0" smtClean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Evolução Histórica dos Banco de Dados</a:t>
            </a:r>
          </a:p>
        </p:txBody>
      </p:sp>
      <p:pic>
        <p:nvPicPr>
          <p:cNvPr id="4" name="Imagem 3" descr="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99" y="1214422"/>
            <a:ext cx="8430802" cy="51346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210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282" y="1071546"/>
            <a:ext cx="8462174" cy="227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pt-BR" sz="1600" b="1" dirty="0" smtClean="0"/>
              <a:t>Hierárquico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Surgiu na década de 60 e permite organizar dados em uma estrutura hierárquica (arvore) com acesso unidirecional começando sempre pela raiz (semelhante a um organograma). Ex: IMS, </a:t>
            </a:r>
            <a:r>
              <a:rPr lang="pt-BR" sz="1600" dirty="0" err="1" smtClean="0"/>
              <a:t>Adabas</a:t>
            </a:r>
            <a:r>
              <a:rPr lang="pt-BR" sz="1600" dirty="0" smtClean="0"/>
              <a:t> e o System2000</a:t>
            </a:r>
            <a:r>
              <a:rPr lang="pt-BR" sz="1600" dirty="0" smtClean="0"/>
              <a:t>.</a:t>
            </a:r>
          </a:p>
          <a:p>
            <a:pPr marL="285750" indent="-285750" algn="just">
              <a:lnSpc>
                <a:spcPct val="150000"/>
              </a:lnSpc>
            </a:pP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endParaRPr lang="pt-BR" sz="1600" b="1" dirty="0" smtClean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Modelos de Banco de Dados</a:t>
            </a:r>
          </a:p>
        </p:txBody>
      </p:sp>
      <p:pic>
        <p:nvPicPr>
          <p:cNvPr id="6" name="Imagem 5" descr="img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571744"/>
            <a:ext cx="6572296" cy="35008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210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282" y="1071546"/>
            <a:ext cx="84621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pt-BR" sz="1600" b="1" dirty="0" smtClean="0"/>
              <a:t>Rede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Foi utilizado principalmente no final da década de 60 e durante a década de 70. É similar ao modelo hierárquico porém não existe restrição hierárquica, ou seja, quaisquer dois tipos de registro podem se relacionar</a:t>
            </a:r>
          </a:p>
          <a:p>
            <a:pPr marL="285750" indent="-285750" algn="just">
              <a:lnSpc>
                <a:spcPct val="150000"/>
              </a:lnSpc>
            </a:pPr>
            <a:endParaRPr lang="pt-BR" sz="1600" b="1" dirty="0" smtClean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Modelos de Banco de Dados</a:t>
            </a:r>
          </a:p>
        </p:txBody>
      </p:sp>
      <p:pic>
        <p:nvPicPr>
          <p:cNvPr id="6" name="Imagem 5" descr="img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651060"/>
            <a:ext cx="6572296" cy="33422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2100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282" y="1071547"/>
            <a:ext cx="84296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pt-BR" sz="1600" b="1" dirty="0" smtClean="0"/>
              <a:t>Relacional- </a:t>
            </a:r>
            <a:r>
              <a:rPr lang="pt-BR" sz="1600" dirty="0" smtClean="0"/>
              <a:t>Definido </a:t>
            </a:r>
            <a:r>
              <a:rPr lang="pt-BR" sz="1600" dirty="0" smtClean="0"/>
              <a:t>por E. </a:t>
            </a:r>
            <a:r>
              <a:rPr lang="pt-BR" sz="1600" dirty="0" err="1" smtClean="0"/>
              <a:t>Codd</a:t>
            </a:r>
            <a:r>
              <a:rPr lang="pt-BR" sz="1600" dirty="0" smtClean="0"/>
              <a:t> em 1970 no laboratório da IBM em </a:t>
            </a:r>
            <a:r>
              <a:rPr lang="pt-BR" sz="1600" dirty="0" err="1" smtClean="0"/>
              <a:t>San</a:t>
            </a:r>
            <a:r>
              <a:rPr lang="pt-BR" sz="1600" dirty="0" smtClean="0"/>
              <a:t> Jose na Califórnia. Inicialmente o projeto foi denominado de Sistema R e definia a organização dos dados e linguagens formais para sua manipulação. Foi com base nessas linguagens formais que surgiu a primeira versão da SQL (</a:t>
            </a:r>
            <a:r>
              <a:rPr lang="pt-BR" sz="1600" dirty="0" err="1" smtClean="0"/>
              <a:t>structured</a:t>
            </a:r>
            <a:r>
              <a:rPr lang="pt-BR" sz="1600" dirty="0" smtClean="0"/>
              <a:t> </a:t>
            </a:r>
            <a:r>
              <a:rPr lang="pt-BR" sz="1600" dirty="0" err="1" smtClean="0"/>
              <a:t>query</a:t>
            </a:r>
            <a:r>
              <a:rPr lang="pt-BR" sz="1600" dirty="0" smtClean="0"/>
              <a:t> </a:t>
            </a:r>
            <a:r>
              <a:rPr lang="pt-BR" sz="1600" dirty="0" err="1" smtClean="0"/>
              <a:t>language</a:t>
            </a:r>
            <a:r>
              <a:rPr lang="pt-BR" sz="1600" dirty="0" smtClean="0"/>
              <a:t>).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b="1" dirty="0" smtClean="0"/>
              <a:t>Orientado a </a:t>
            </a:r>
            <a:r>
              <a:rPr lang="pt-BR" sz="1600" b="1" dirty="0" smtClean="0"/>
              <a:t>objetos- </a:t>
            </a:r>
            <a:r>
              <a:rPr lang="pt-BR" sz="1600" dirty="0" smtClean="0"/>
              <a:t>Baseado </a:t>
            </a:r>
            <a:r>
              <a:rPr lang="pt-BR" sz="1600" dirty="0" smtClean="0"/>
              <a:t>no paradigma da programação orientada a objetos. Essa abordagem de programação foi introduzida pela linguagem simula 67, projetada para sistemas de </a:t>
            </a:r>
            <a:r>
              <a:rPr lang="pt-BR" sz="1600" dirty="0" smtClean="0"/>
              <a:t>simulação.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1600" b="1" dirty="0" smtClean="0"/>
              <a:t>Dimensional (Data </a:t>
            </a:r>
            <a:r>
              <a:rPr lang="pt-BR" sz="1600" b="1" dirty="0" smtClean="0"/>
              <a:t>Warehouse)- </a:t>
            </a:r>
            <a:r>
              <a:rPr lang="pt-BR" sz="1600" dirty="0" smtClean="0"/>
              <a:t>Idealizado </a:t>
            </a:r>
            <a:r>
              <a:rPr lang="pt-BR" sz="1600" dirty="0" smtClean="0"/>
              <a:t>por </a:t>
            </a:r>
            <a:r>
              <a:rPr lang="pt-BR" sz="1600" dirty="0" err="1" smtClean="0"/>
              <a:t>Inmon</a:t>
            </a:r>
            <a:r>
              <a:rPr lang="pt-BR" sz="1600" dirty="0" smtClean="0"/>
              <a:t>/</a:t>
            </a:r>
            <a:r>
              <a:rPr lang="pt-BR" sz="1600" dirty="0" err="1" smtClean="0"/>
              <a:t>Kimball</a:t>
            </a:r>
            <a:r>
              <a:rPr lang="pt-BR" sz="1600" dirty="0" smtClean="0"/>
              <a:t>, é um sistema de banco de dados projetado, em geral, para análise de comportamento e tendências de negócio. A modelagem dimensional é uma técnica de projeto lógico que busca apresentar os dados em uma estrutura padronizada mais intuitiva e que permite alto desempenho de acesso, evitando a utilização da técnica de normalização. Essa técnica de modelagem é especificamente utilizada para suportar processamento analítico (</a:t>
            </a:r>
            <a:r>
              <a:rPr lang="pt-BR" sz="1600" dirty="0" err="1" smtClean="0"/>
              <a:t>On-line</a:t>
            </a:r>
            <a:r>
              <a:rPr lang="pt-BR" sz="1600" dirty="0" smtClean="0"/>
              <a:t> </a:t>
            </a:r>
            <a:r>
              <a:rPr lang="pt-BR" sz="1600" dirty="0" err="1" smtClean="0"/>
              <a:t>Analitic</a:t>
            </a:r>
            <a:r>
              <a:rPr lang="pt-BR" sz="1600" dirty="0" smtClean="0"/>
              <a:t> </a:t>
            </a:r>
            <a:r>
              <a:rPr lang="pt-BR" sz="1600" dirty="0" err="1" smtClean="0"/>
              <a:t>Process</a:t>
            </a:r>
            <a:r>
              <a:rPr lang="pt-BR" sz="1600" dirty="0" smtClean="0"/>
              <a:t> – OLAP).</a:t>
            </a:r>
          </a:p>
          <a:p>
            <a:pPr marL="285750" indent="-285750" algn="just">
              <a:lnSpc>
                <a:spcPct val="150000"/>
              </a:lnSpc>
            </a:pPr>
            <a:endParaRPr lang="pt-BR" sz="1600" dirty="0" smtClean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Modelos de Banco de Dados</a:t>
            </a:r>
          </a:p>
        </p:txBody>
      </p:sp>
    </p:spTree>
    <p:extLst>
      <p:ext uri="{BB962C8B-B14F-4D97-AF65-F5344CB8AC3E}">
        <p14:creationId xmlns="" xmlns:p14="http://schemas.microsoft.com/office/powerpoint/2010/main" val="58210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611188" y="2132856"/>
            <a:ext cx="7921625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6800" dirty="0">
                <a:latin typeface="Cambria" panose="02040503050406030204" pitchFamily="18" charset="0"/>
                <a:cs typeface="Arial" pitchFamily="34" charset="0"/>
              </a:rPr>
              <a:t>BANCO DE DADOS</a:t>
            </a:r>
          </a:p>
        </p:txBody>
      </p:sp>
    </p:spTree>
    <p:extLst>
      <p:ext uri="{BB962C8B-B14F-4D97-AF65-F5344CB8AC3E}">
        <p14:creationId xmlns="" xmlns:p14="http://schemas.microsoft.com/office/powerpoint/2010/main" val="26079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916832"/>
            <a:ext cx="813690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                                              O que é um Dado?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dirty="0" smtClean="0"/>
              <a:t>É a representação numérica, alfanumérica, gráfica ou sonora de uma determinada realidade.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b="1" i="1" dirty="0" smtClean="0"/>
              <a:t>Ex.: Nomes, Sexo, Data de Nascimento, Grau de Instrução.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Introdução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210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916832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                                              O que é Informação?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dirty="0" smtClean="0"/>
              <a:t>É a interpretação de um conjunto de dados.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b="1" i="1" dirty="0" smtClean="0"/>
              <a:t>Ex.: Percentual de Analfabetos por : Idade, sexo, Faixa Etária.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Introdução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210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916832"/>
            <a:ext cx="8136904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                                              O que são </a:t>
            </a:r>
            <a:r>
              <a:rPr lang="pt-BR" sz="2000" b="1" dirty="0" err="1" smtClean="0"/>
              <a:t>Metadados</a:t>
            </a:r>
            <a:r>
              <a:rPr lang="pt-BR" sz="2000" b="1" dirty="0" smtClean="0"/>
              <a:t>?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dirty="0" smtClean="0"/>
              <a:t>São </a:t>
            </a:r>
            <a:r>
              <a:rPr lang="pt-BR" b="1" dirty="0" smtClean="0"/>
              <a:t>dados</a:t>
            </a:r>
            <a:r>
              <a:rPr lang="pt-BR" dirty="0" smtClean="0"/>
              <a:t> sobre outros </a:t>
            </a:r>
            <a:r>
              <a:rPr lang="pt-BR" b="1" dirty="0" smtClean="0"/>
              <a:t>dados</a:t>
            </a:r>
            <a:r>
              <a:rPr lang="pt-BR" dirty="0" smtClean="0"/>
              <a:t>. O prefixo “Meta” vem do grego e significa “além de”. Assim </a:t>
            </a:r>
            <a:r>
              <a:rPr lang="pt-BR" b="1" dirty="0" err="1" smtClean="0"/>
              <a:t>Metadados</a:t>
            </a:r>
            <a:r>
              <a:rPr lang="pt-BR" dirty="0" smtClean="0"/>
              <a:t> são informações que acrescem aos </a:t>
            </a:r>
            <a:r>
              <a:rPr lang="pt-BR" b="1" dirty="0" smtClean="0"/>
              <a:t>dados</a:t>
            </a:r>
            <a:r>
              <a:rPr lang="pt-BR" dirty="0" smtClean="0"/>
              <a:t> e que têm como objetivo informar-nos sobre eles para tornar mais fácil a sua organização.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b="1" i="1" dirty="0" smtClean="0"/>
              <a:t>Ex.: </a:t>
            </a:r>
            <a:r>
              <a:rPr lang="pt-BR" b="1" dirty="0" smtClean="0"/>
              <a:t>O atributo em um site é um tipo de </a:t>
            </a:r>
            <a:r>
              <a:rPr lang="pt-BR" b="1" dirty="0" err="1" smtClean="0"/>
              <a:t>metadado</a:t>
            </a:r>
            <a:r>
              <a:rPr lang="pt-BR" b="1" dirty="0" smtClean="0"/>
              <a:t> que designa seu título principal; O campo “e-mail” em um formulário é um </a:t>
            </a:r>
            <a:r>
              <a:rPr lang="pt-BR" b="1" dirty="0" err="1" smtClean="0"/>
              <a:t>metadado</a:t>
            </a:r>
            <a:r>
              <a:rPr lang="pt-BR" b="1" dirty="0" smtClean="0"/>
              <a:t> sobre um lead ou um cliente; A extensão de um arquivo eletrônico também é um </a:t>
            </a:r>
            <a:r>
              <a:rPr lang="pt-BR" b="1" dirty="0" err="1" smtClean="0"/>
              <a:t>metadado</a:t>
            </a:r>
            <a:r>
              <a:rPr lang="pt-BR" b="1" dirty="0" smtClean="0"/>
              <a:t> que especifica o </a:t>
            </a:r>
            <a:r>
              <a:rPr lang="pt-BR" b="1" smtClean="0"/>
              <a:t>seu tipo.</a:t>
            </a:r>
            <a:endParaRPr lang="pt-BR" b="1" i="1" dirty="0" smtClean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Introdução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210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916832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 O que é Banco de Dados?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2000" dirty="0" smtClean="0"/>
              <a:t>Coleção </a:t>
            </a:r>
            <a:r>
              <a:rPr lang="pt-BR" sz="2000" dirty="0" smtClean="0"/>
              <a:t>de dados inter-relacionados, que representam um domínio específico.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Ex.: Cadastro de Funcionários</a:t>
            </a:r>
            <a:endParaRPr lang="pt-BR" b="1" i="1" dirty="0" smtClean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Introdução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210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916832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O que é Modelo de Dados?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2000" dirty="0" smtClean="0"/>
              <a:t>É </a:t>
            </a:r>
            <a:r>
              <a:rPr lang="pt-BR" sz="2000" dirty="0" smtClean="0"/>
              <a:t>uma descrição das Formas, Tipos e Regras as quais estarão submetidos </a:t>
            </a:r>
            <a:r>
              <a:rPr lang="pt-BR" sz="2000" dirty="0" smtClean="0"/>
              <a:t>os dados </a:t>
            </a:r>
            <a:r>
              <a:rPr lang="pt-BR" sz="2000" dirty="0" smtClean="0"/>
              <a:t>a serem armazenados.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Introdução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210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916832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 O que é Sistemas Gerenciador de Banco de Dados Relacional (SGBDR)?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2000" dirty="0" smtClean="0"/>
              <a:t>Coleção </a:t>
            </a:r>
            <a:r>
              <a:rPr lang="pt-BR" sz="2000" dirty="0" smtClean="0"/>
              <a:t>de programas destinados à criação, manutenção e gerenciamento de Bancos de Dados.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Ex: Oracle, DB2, SQL Server, etc.</a:t>
            </a:r>
            <a:endParaRPr lang="pt-BR" sz="2000" b="1" dirty="0" smtClean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Introdução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210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282" y="1071546"/>
            <a:ext cx="84621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pt-BR" sz="2000" b="1" dirty="0" smtClean="0"/>
              <a:t> Sistemas de gerenciamento de banco de dados Relacional (SGBDR) surgiram no início da década de 70 com o objetivo de facilitar a programação de aplicações de banco de dados (BD). As principais características de um SGBDR são: </a:t>
            </a:r>
            <a:endParaRPr lang="pt-BR" sz="2000" b="1" dirty="0" smtClean="0"/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 </a:t>
            </a:r>
            <a:r>
              <a:rPr lang="pt-BR" sz="1600" dirty="0" smtClean="0"/>
              <a:t>Padronização; </a:t>
            </a: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 </a:t>
            </a:r>
            <a:r>
              <a:rPr lang="pt-BR" sz="1600" dirty="0" smtClean="0"/>
              <a:t>Compartilhamento; </a:t>
            </a: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 </a:t>
            </a:r>
            <a:r>
              <a:rPr lang="pt-BR" sz="1600" dirty="0" smtClean="0"/>
              <a:t>Controle de Acesso; </a:t>
            </a: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 </a:t>
            </a:r>
            <a:r>
              <a:rPr lang="pt-BR" sz="1600" dirty="0" smtClean="0"/>
              <a:t>Controle de Concorrência; </a:t>
            </a: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Integridade</a:t>
            </a:r>
            <a:r>
              <a:rPr lang="pt-BR" sz="1600" dirty="0" smtClean="0"/>
              <a:t>; </a:t>
            </a: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Consistência</a:t>
            </a:r>
            <a:r>
              <a:rPr lang="pt-BR" sz="1600" dirty="0" smtClean="0"/>
              <a:t>; </a:t>
            </a: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 </a:t>
            </a:r>
            <a:r>
              <a:rPr lang="pt-BR" sz="1600" dirty="0" smtClean="0"/>
              <a:t>Não Redundância ou Redundância Controlada; </a:t>
            </a: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 </a:t>
            </a:r>
            <a:r>
              <a:rPr lang="pt-BR" sz="1600" dirty="0" smtClean="0"/>
              <a:t>Restauração ou Reorganização; </a:t>
            </a:r>
            <a:endParaRPr lang="pt-BR" sz="1600" dirty="0" smtClean="0"/>
          </a:p>
          <a:p>
            <a:pPr marL="285750" indent="-285750" algn="just">
              <a:lnSpc>
                <a:spcPct val="150000"/>
              </a:lnSpc>
            </a:pPr>
            <a:r>
              <a:rPr lang="pt-BR" sz="1600" dirty="0" smtClean="0"/>
              <a:t> </a:t>
            </a:r>
            <a:r>
              <a:rPr lang="pt-BR" sz="1600" dirty="0" smtClean="0"/>
              <a:t>Independência Física</a:t>
            </a:r>
            <a:r>
              <a:rPr lang="pt-BR" sz="1600" b="1" dirty="0" smtClean="0"/>
              <a:t>;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História e Características de um SGBDR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210003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694</Words>
  <Application>Microsoft Office PowerPoint</Application>
  <PresentationFormat>Apresentação na tela (4:3)</PresentationFormat>
  <Paragraphs>80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Roseane Moraes</dc:creator>
  <cp:lastModifiedBy>Usuário do Windows</cp:lastModifiedBy>
  <cp:revision>78</cp:revision>
  <dcterms:created xsi:type="dcterms:W3CDTF">2016-06-28T19:11:32Z</dcterms:created>
  <dcterms:modified xsi:type="dcterms:W3CDTF">2022-03-13T08:53:33Z</dcterms:modified>
</cp:coreProperties>
</file>