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2A89-A67D-4937-A9A0-3189F984CE83}" type="datetimeFigureOut">
              <a:rPr lang="pt-BR" smtClean="0"/>
              <a:pPr/>
              <a:t>26/03/2022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2971A-79A2-45FA-A1E6-B91533FCC4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2A89-A67D-4937-A9A0-3189F984CE83}" type="datetimeFigureOut">
              <a:rPr lang="pt-BR" smtClean="0"/>
              <a:pPr/>
              <a:t>26/03/2022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2971A-79A2-45FA-A1E6-B91533FCC4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2A89-A67D-4937-A9A0-3189F984CE83}" type="datetimeFigureOut">
              <a:rPr lang="pt-BR" smtClean="0"/>
              <a:pPr/>
              <a:t>26/03/2022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2971A-79A2-45FA-A1E6-B91533FCC4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2A89-A67D-4937-A9A0-3189F984CE83}" type="datetimeFigureOut">
              <a:rPr lang="pt-BR" smtClean="0"/>
              <a:pPr/>
              <a:t>26/03/2022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2971A-79A2-45FA-A1E6-B91533FCC4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2A89-A67D-4937-A9A0-3189F984CE83}" type="datetimeFigureOut">
              <a:rPr lang="pt-BR" smtClean="0"/>
              <a:pPr/>
              <a:t>26/03/2022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2971A-79A2-45FA-A1E6-B91533FCC4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2A89-A67D-4937-A9A0-3189F984CE83}" type="datetimeFigureOut">
              <a:rPr lang="pt-BR" smtClean="0"/>
              <a:pPr/>
              <a:t>26/03/2022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2971A-79A2-45FA-A1E6-B91533FCC4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2A89-A67D-4937-A9A0-3189F984CE83}" type="datetimeFigureOut">
              <a:rPr lang="pt-BR" smtClean="0"/>
              <a:pPr/>
              <a:t>26/03/2022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2971A-79A2-45FA-A1E6-B91533FCC4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2A89-A67D-4937-A9A0-3189F984CE83}" type="datetimeFigureOut">
              <a:rPr lang="pt-BR" smtClean="0"/>
              <a:pPr/>
              <a:t>26/03/2022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2971A-79A2-45FA-A1E6-B91533FCC4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2A89-A67D-4937-A9A0-3189F984CE83}" type="datetimeFigureOut">
              <a:rPr lang="pt-BR" smtClean="0"/>
              <a:pPr/>
              <a:t>26/03/2022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2971A-79A2-45FA-A1E6-B91533FCC4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2A89-A67D-4937-A9A0-3189F984CE83}" type="datetimeFigureOut">
              <a:rPr lang="pt-BR" smtClean="0"/>
              <a:pPr/>
              <a:t>26/03/2022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2971A-79A2-45FA-A1E6-B91533FCC4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2A89-A67D-4937-A9A0-3189F984CE83}" type="datetimeFigureOut">
              <a:rPr lang="pt-BR" smtClean="0"/>
              <a:pPr/>
              <a:t>26/03/2022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2971A-79A2-45FA-A1E6-B91533FCC4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2A89-A67D-4937-A9A0-3189F984CE83}" type="datetimeFigureOut">
              <a:rPr lang="pt-BR" smtClean="0"/>
              <a:pPr/>
              <a:t>26/03/2022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2971A-79A2-45FA-A1E6-B91533FCC4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SQL COMANDOS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Índices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ALTER TABLE / ADD INDEX  em uma tabela já existente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ALTER TABLE </a:t>
            </a:r>
            <a:r>
              <a:rPr lang="pt-BR" dirty="0" err="1" smtClean="0"/>
              <a:t>nome_tabela</a:t>
            </a:r>
            <a:r>
              <a:rPr lang="pt-BR" dirty="0" smtClean="0"/>
              <a:t> ADD INDEX </a:t>
            </a:r>
            <a:r>
              <a:rPr lang="pt-BR" dirty="0" err="1" smtClean="0"/>
              <a:t>nome_índece</a:t>
            </a:r>
            <a:r>
              <a:rPr lang="pt-BR" dirty="0" smtClean="0"/>
              <a:t> (colunas)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SHOW INDEX FROM </a:t>
            </a:r>
            <a:r>
              <a:rPr lang="pt-BR" dirty="0" err="1" smtClean="0"/>
              <a:t>Nome_Tabela</a:t>
            </a:r>
            <a:r>
              <a:rPr lang="pt-BR" dirty="0" smtClean="0"/>
              <a:t> – Permite visualizar os índices que existem em uma tabela</a:t>
            </a:r>
          </a:p>
          <a:p>
            <a:pPr>
              <a:buNone/>
            </a:pPr>
            <a:r>
              <a:rPr lang="pt-BR" dirty="0" smtClean="0"/>
              <a:t>EXPLAIN SELECT * </a:t>
            </a:r>
            <a:r>
              <a:rPr lang="pt-BR" dirty="0" err="1" smtClean="0"/>
              <a:t>tbl_Editoras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WHERE </a:t>
            </a:r>
            <a:r>
              <a:rPr lang="pt-BR" dirty="0" err="1" smtClean="0"/>
              <a:t>NomeEditora</a:t>
            </a:r>
            <a:r>
              <a:rPr lang="pt-BR" dirty="0" smtClean="0"/>
              <a:t> = ‘</a:t>
            </a:r>
            <a:r>
              <a:rPr lang="pt-BR" dirty="0" err="1" smtClean="0"/>
              <a:t>Springer</a:t>
            </a:r>
            <a:r>
              <a:rPr lang="pt-BR" dirty="0" smtClean="0"/>
              <a:t>’; - Esse comando vai mostrar o comando que vai ser usado na frete dele, ele não vai executar o comando para valer, mas vai explicar como será executado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 </a:t>
            </a:r>
            <a:r>
              <a:rPr lang="pt-BR" dirty="0" smtClean="0"/>
              <a:t>Permite filtrar registros em uma consulta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SELECT colunas FROM tabela WHRE coluna = valor;</a:t>
            </a:r>
          </a:p>
          <a:p>
            <a:pPr>
              <a:buNone/>
            </a:pPr>
            <a:r>
              <a:rPr lang="pt-BR" dirty="0" smtClean="0"/>
              <a:t>EX.:</a:t>
            </a:r>
          </a:p>
          <a:p>
            <a:pPr>
              <a:buNone/>
            </a:pPr>
            <a:r>
              <a:rPr lang="pt-BR" dirty="0" smtClean="0"/>
              <a:t>SELECT </a:t>
            </a:r>
            <a:r>
              <a:rPr lang="pt-BR" dirty="0" err="1" smtClean="0"/>
              <a:t>Nome_Livro</a:t>
            </a:r>
            <a:r>
              <a:rPr lang="pt-BR" dirty="0" smtClean="0"/>
              <a:t>, </a:t>
            </a:r>
            <a:r>
              <a:rPr lang="pt-BR" dirty="0" err="1" smtClean="0"/>
              <a:t>Data_Pub</a:t>
            </a:r>
            <a:r>
              <a:rPr lang="pt-BR" dirty="0" smtClean="0"/>
              <a:t> FROM </a:t>
            </a:r>
            <a:r>
              <a:rPr lang="pt-BR" dirty="0" err="1" smtClean="0"/>
              <a:t>tbl_Livro</a:t>
            </a:r>
            <a:r>
              <a:rPr lang="pt-BR" dirty="0" smtClean="0"/>
              <a:t> WHERE </a:t>
            </a:r>
            <a:r>
              <a:rPr lang="pt-BR" dirty="0" err="1" smtClean="0"/>
              <a:t>ID_Autor</a:t>
            </a:r>
            <a:r>
              <a:rPr lang="pt-BR" dirty="0" smtClean="0"/>
              <a:t> = 1;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AND, OR e NOT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Usados para filtrar registros baseados em mais de uma condição</a:t>
            </a:r>
          </a:p>
          <a:p>
            <a:r>
              <a:rPr lang="pt-BR" dirty="0" smtClean="0"/>
              <a:t>O operador AND mostra um registro se ambas as condições forem verdadeiras</a:t>
            </a:r>
          </a:p>
          <a:p>
            <a:r>
              <a:rPr lang="pt-BR" dirty="0" smtClean="0"/>
              <a:t>O Operador OR mostra um registro se pelo menos uma das condições for verdadeira</a:t>
            </a:r>
          </a:p>
          <a:p>
            <a:r>
              <a:rPr lang="pt-BR" dirty="0" smtClean="0"/>
              <a:t>O Operador NOT é a negação de uma </a:t>
            </a:r>
            <a:r>
              <a:rPr lang="pt-BR" dirty="0" err="1" smtClean="0"/>
              <a:t>empressão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SELECT * FROM </a:t>
            </a:r>
            <a:r>
              <a:rPr lang="pt-BR" dirty="0" err="1" smtClean="0"/>
              <a:t>tbl_Livro</a:t>
            </a:r>
            <a:r>
              <a:rPr lang="pt-BR" dirty="0" smtClean="0"/>
              <a:t> WHERE </a:t>
            </a:r>
            <a:r>
              <a:rPr lang="pt-BR" dirty="0" err="1" smtClean="0"/>
              <a:t>ID_Livro</a:t>
            </a:r>
            <a:r>
              <a:rPr lang="pt-BR" dirty="0" smtClean="0"/>
              <a:t>&gt;  2 AND </a:t>
            </a:r>
            <a:r>
              <a:rPr lang="pt-BR" dirty="0" err="1" smtClean="0"/>
              <a:t>ID_Autor</a:t>
            </a:r>
            <a:r>
              <a:rPr lang="pt-BR" dirty="0" smtClean="0"/>
              <a:t> &lt;3;</a:t>
            </a:r>
          </a:p>
          <a:p>
            <a:endParaRPr lang="pt-BR" dirty="0" smtClean="0"/>
          </a:p>
          <a:p>
            <a:r>
              <a:rPr lang="pt-BR" dirty="0" smtClean="0"/>
              <a:t>SELECT * FROM </a:t>
            </a:r>
            <a:r>
              <a:rPr lang="pt-BR" dirty="0" err="1" smtClean="0"/>
              <a:t>tbl_Livro</a:t>
            </a:r>
            <a:r>
              <a:rPr lang="pt-BR" dirty="0" smtClean="0"/>
              <a:t> WHERE </a:t>
            </a:r>
            <a:r>
              <a:rPr lang="pt-BR" dirty="0" err="1" smtClean="0"/>
              <a:t>ID_Livro</a:t>
            </a:r>
            <a:r>
              <a:rPr lang="pt-BR" dirty="0" smtClean="0"/>
              <a:t>&gt;  2 </a:t>
            </a:r>
            <a:r>
              <a:rPr lang="pt-BR" dirty="0" smtClean="0"/>
              <a:t>OR </a:t>
            </a:r>
            <a:r>
              <a:rPr lang="pt-BR" dirty="0" err="1" smtClean="0"/>
              <a:t>ID_Autor</a:t>
            </a:r>
            <a:r>
              <a:rPr lang="pt-BR" dirty="0" smtClean="0"/>
              <a:t> &lt;</a:t>
            </a:r>
            <a:r>
              <a:rPr lang="pt-BR" dirty="0" smtClean="0"/>
              <a:t>3;</a:t>
            </a:r>
          </a:p>
          <a:p>
            <a:endParaRPr lang="pt-BR" dirty="0" smtClean="0"/>
          </a:p>
          <a:p>
            <a:r>
              <a:rPr lang="pt-BR" dirty="0" smtClean="0"/>
              <a:t>SELECT * FROM </a:t>
            </a:r>
            <a:r>
              <a:rPr lang="pt-BR" dirty="0" err="1" smtClean="0"/>
              <a:t>tbl_Livro</a:t>
            </a:r>
            <a:r>
              <a:rPr lang="pt-BR" dirty="0" smtClean="0"/>
              <a:t> WHERE </a:t>
            </a:r>
            <a:r>
              <a:rPr lang="pt-BR" dirty="0" err="1" smtClean="0"/>
              <a:t>ID_Livro</a:t>
            </a:r>
            <a:r>
              <a:rPr lang="pt-BR" dirty="0" smtClean="0"/>
              <a:t>&gt;  2 </a:t>
            </a:r>
            <a:r>
              <a:rPr lang="pt-BR" dirty="0" smtClean="0"/>
              <a:t>AND NOT </a:t>
            </a:r>
            <a:r>
              <a:rPr lang="pt-BR" dirty="0" err="1" smtClean="0"/>
              <a:t>ID_Autor</a:t>
            </a:r>
            <a:r>
              <a:rPr lang="pt-BR" dirty="0" smtClean="0"/>
              <a:t> &lt;3;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VERDADE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IN E NOT 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que são usados na cláusula WHERE para incrementar filtros, usando lista de valores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IN E NOT 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SELECT colunas(s) FROM tabelas WHERE expressão | valor IN ( lista de valores);</a:t>
            </a:r>
          </a:p>
          <a:p>
            <a:endParaRPr lang="pt-BR" dirty="0" smtClean="0"/>
          </a:p>
          <a:p>
            <a:r>
              <a:rPr lang="pt-BR" dirty="0" smtClean="0"/>
              <a:t>SELECT colunas(s) FROM tabelas WHERE expressão | </a:t>
            </a:r>
            <a:r>
              <a:rPr lang="pt-BR" dirty="0" smtClean="0"/>
              <a:t>valor NOT </a:t>
            </a:r>
            <a:r>
              <a:rPr lang="pt-BR" dirty="0" smtClean="0"/>
              <a:t>IN ( lista de valores)</a:t>
            </a:r>
          </a:p>
          <a:p>
            <a:r>
              <a:rPr lang="pt-BR" dirty="0" smtClean="0"/>
              <a:t>O NOT IN inverte o resultado feito na consulta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SELECT </a:t>
            </a:r>
            <a:r>
              <a:rPr lang="pt-BR" b="1" dirty="0" err="1" smtClean="0"/>
              <a:t>Nome_Livro</a:t>
            </a:r>
            <a:r>
              <a:rPr lang="pt-BR" b="1" dirty="0" smtClean="0"/>
              <a:t>, </a:t>
            </a:r>
            <a:r>
              <a:rPr lang="pt-BR" b="1" dirty="0" err="1" smtClean="0"/>
              <a:t>IdEditora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FROM </a:t>
            </a:r>
            <a:r>
              <a:rPr lang="pt-BR" b="1" dirty="0" err="1" smtClean="0"/>
              <a:t>tbl_Livro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WHERE </a:t>
            </a:r>
            <a:r>
              <a:rPr lang="pt-BR" b="1" dirty="0" err="1" smtClean="0"/>
              <a:t>IdEditora</a:t>
            </a:r>
            <a:r>
              <a:rPr lang="pt-BR" b="1" dirty="0" smtClean="0"/>
              <a:t> IN (2,4)</a:t>
            </a:r>
          </a:p>
          <a:p>
            <a:pPr>
              <a:buNone/>
            </a:pPr>
            <a:r>
              <a:rPr lang="pt-BR" dirty="0" smtClean="0"/>
              <a:t>O 2,4 são as listas de valores e retornará apenas livros associados nestas duas editoras.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SELECT </a:t>
            </a:r>
            <a:r>
              <a:rPr lang="pt-BR" b="1" dirty="0" err="1" smtClean="0"/>
              <a:t>Nome_Livro</a:t>
            </a:r>
            <a:r>
              <a:rPr lang="pt-BR" b="1" dirty="0" smtClean="0"/>
              <a:t>, </a:t>
            </a:r>
            <a:r>
              <a:rPr lang="pt-BR" b="1" dirty="0" err="1" smtClean="0"/>
              <a:t>Edicao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FROM </a:t>
            </a:r>
            <a:r>
              <a:rPr lang="pt-BR" b="1" dirty="0" err="1" smtClean="0"/>
              <a:t>tbl_Livro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WHERE </a:t>
            </a:r>
            <a:r>
              <a:rPr lang="pt-BR" b="1" dirty="0" err="1" smtClean="0"/>
              <a:t>Edicao</a:t>
            </a:r>
            <a:r>
              <a:rPr lang="pt-BR" b="1" dirty="0" smtClean="0"/>
              <a:t>  NOT IN (1,2)</a:t>
            </a:r>
          </a:p>
          <a:p>
            <a:pPr>
              <a:buNone/>
            </a:pPr>
            <a:r>
              <a:rPr lang="pt-BR" dirty="0" smtClean="0"/>
              <a:t>O 3,4 são as listas de valores e retornará apenas livros associados nestas duas editoras.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SELECT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Usado para fazer consultas em uma ou mais de uma tabela do Banco de Dados</a:t>
            </a:r>
          </a:p>
          <a:p>
            <a:pPr>
              <a:buNone/>
            </a:pPr>
            <a:r>
              <a:rPr lang="pt-BR" dirty="0" smtClean="0"/>
              <a:t>SELECT coluna(ou colunas) FROM tabela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SELECT </a:t>
            </a:r>
            <a:r>
              <a:rPr lang="pt-BR" dirty="0" err="1" smtClean="0"/>
              <a:t>Nome_Autor</a:t>
            </a:r>
            <a:r>
              <a:rPr lang="pt-BR" dirty="0" smtClean="0"/>
              <a:t> FROM </a:t>
            </a:r>
            <a:r>
              <a:rPr lang="pt-BR" dirty="0" err="1" smtClean="0"/>
              <a:t>tbl_Autores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SELECT * FROM </a:t>
            </a:r>
            <a:r>
              <a:rPr lang="pt-BR" dirty="0" err="1" smtClean="0"/>
              <a:t>tbl_Autores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SELECT </a:t>
            </a:r>
            <a:r>
              <a:rPr lang="pt-BR" dirty="0" err="1" smtClean="0"/>
              <a:t>Nome_Livro</a:t>
            </a:r>
            <a:r>
              <a:rPr lang="pt-BR" dirty="0" smtClean="0"/>
              <a:t> FROM </a:t>
            </a:r>
            <a:r>
              <a:rPr lang="pt-BR" dirty="0" err="1" smtClean="0"/>
              <a:t>tbl_Livro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b="1" dirty="0" smtClean="0"/>
              <a:t>SELECT </a:t>
            </a:r>
            <a:r>
              <a:rPr lang="pt-BR" b="1" dirty="0" err="1" smtClean="0"/>
              <a:t>Nome_Livro</a:t>
            </a:r>
            <a:r>
              <a:rPr lang="pt-BR" b="1" dirty="0" smtClean="0"/>
              <a:t>, </a:t>
            </a:r>
            <a:r>
              <a:rPr lang="pt-BR" b="1" dirty="0" err="1" smtClean="0"/>
              <a:t>IdEditora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FROM </a:t>
            </a:r>
            <a:r>
              <a:rPr lang="pt-BR" b="1" dirty="0" err="1" smtClean="0"/>
              <a:t>tbl_Livro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WHERE </a:t>
            </a:r>
            <a:r>
              <a:rPr lang="pt-BR" b="1" dirty="0" err="1" smtClean="0"/>
              <a:t>IdEditora</a:t>
            </a:r>
            <a:r>
              <a:rPr lang="pt-BR" b="1" dirty="0" smtClean="0"/>
              <a:t>  IN (</a:t>
            </a:r>
          </a:p>
          <a:p>
            <a:pPr>
              <a:buNone/>
            </a:pPr>
            <a:r>
              <a:rPr lang="pt-BR" b="1" dirty="0" smtClean="0"/>
              <a:t>	 SELECT </a:t>
            </a:r>
            <a:r>
              <a:rPr lang="pt-BR" b="1" dirty="0" err="1" smtClean="0"/>
              <a:t>IdEditora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	FROM </a:t>
            </a:r>
            <a:r>
              <a:rPr lang="pt-BR" b="1" dirty="0" err="1" smtClean="0"/>
              <a:t>tbl_editora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	WHERE </a:t>
            </a:r>
            <a:r>
              <a:rPr lang="pt-BR" b="1" dirty="0" err="1" smtClean="0"/>
              <a:t>NomeEditora</a:t>
            </a:r>
            <a:r>
              <a:rPr lang="pt-BR" b="1" dirty="0" smtClean="0"/>
              <a:t> = ‘</a:t>
            </a:r>
            <a:r>
              <a:rPr lang="pt-BR" b="1" dirty="0" err="1" smtClean="0"/>
              <a:t>wiley</a:t>
            </a:r>
            <a:r>
              <a:rPr lang="pt-BR" b="1" dirty="0" smtClean="0"/>
              <a:t>’ OR </a:t>
            </a:r>
            <a:r>
              <a:rPr lang="pt-BR" b="1" dirty="0" err="1" smtClean="0"/>
              <a:t>NomeEditora</a:t>
            </a:r>
            <a:r>
              <a:rPr lang="pt-BR" b="1" dirty="0" smtClean="0"/>
              <a:t> = ‘Microsoft’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);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 e TRUNCATE TABLE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		Excluir Registros</a:t>
            </a:r>
          </a:p>
          <a:p>
            <a:pPr>
              <a:buNone/>
            </a:pPr>
            <a:r>
              <a:rPr lang="pt-BR" dirty="0" smtClean="0"/>
              <a:t>Sintaxe:</a:t>
            </a:r>
          </a:p>
          <a:p>
            <a:pPr>
              <a:buNone/>
            </a:pPr>
            <a:r>
              <a:rPr lang="pt-BR" dirty="0" smtClean="0"/>
              <a:t>DELETE FROM tabela WHERE coluna = valor;</a:t>
            </a:r>
          </a:p>
          <a:p>
            <a:pPr>
              <a:buNone/>
            </a:pPr>
            <a:r>
              <a:rPr lang="pt-BR" dirty="0" smtClean="0"/>
              <a:t>EX.: </a:t>
            </a:r>
          </a:p>
          <a:p>
            <a:pPr>
              <a:buNone/>
            </a:pPr>
            <a:r>
              <a:rPr lang="pt-BR" dirty="0" smtClean="0"/>
              <a:t>DELE FROM </a:t>
            </a:r>
            <a:r>
              <a:rPr lang="pt-BR" dirty="0" err="1" smtClean="0"/>
              <a:t>tbl_Autores</a:t>
            </a:r>
            <a:r>
              <a:rPr lang="pt-BR" dirty="0" smtClean="0"/>
              <a:t> WHERE </a:t>
            </a:r>
            <a:r>
              <a:rPr lang="pt-BR" dirty="0" err="1" smtClean="0"/>
              <a:t>ID_Autor</a:t>
            </a:r>
            <a:r>
              <a:rPr lang="pt-BR" dirty="0" smtClean="0"/>
              <a:t> = 2</a:t>
            </a:r>
          </a:p>
          <a:p>
            <a:pPr>
              <a:buNone/>
            </a:pPr>
            <a:r>
              <a:rPr lang="pt-BR" dirty="0" smtClean="0"/>
              <a:t>OBS: Sempre use a cláusula WHERE para evitar a perda de dados da tabela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TRUNCATE TABLE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Remove todas as linhas de uma tabela sem registrar as exclusões de linhas individuais.</a:t>
            </a:r>
          </a:p>
          <a:p>
            <a:pPr>
              <a:buNone/>
            </a:pPr>
            <a:r>
              <a:rPr lang="pt-BR" dirty="0" smtClean="0"/>
              <a:t>TRUNCATE TABLE é como a instrução DELETE sem usar cláusula WHERE</a:t>
            </a:r>
          </a:p>
          <a:p>
            <a:pPr>
              <a:buNone/>
            </a:pPr>
            <a:r>
              <a:rPr lang="pt-BR" dirty="0" smtClean="0"/>
              <a:t>Entretanto, TRUNCATE TABLE é mais rápido e utiliza menos recursos do sistema e </a:t>
            </a:r>
            <a:r>
              <a:rPr lang="pt-BR" dirty="0" err="1" smtClean="0"/>
              <a:t>log</a:t>
            </a:r>
            <a:r>
              <a:rPr lang="pt-BR" dirty="0" smtClean="0"/>
              <a:t> de transações.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TRUNCATE TABLEE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Exemplo: Excluir todos os registros da tabela </a:t>
            </a:r>
          </a:p>
          <a:p>
            <a:pPr>
              <a:buNone/>
            </a:pPr>
            <a:r>
              <a:rPr lang="pt-BR" dirty="0" err="1" smtClean="0"/>
              <a:t>Tbl_teste_incremento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TRUNCATE TABLE </a:t>
            </a:r>
            <a:r>
              <a:rPr lang="pt-BR" dirty="0" err="1" smtClean="0"/>
              <a:t>tbl_teste_incremento</a:t>
            </a:r>
            <a:r>
              <a:rPr lang="pt-BR" dirty="0" smtClean="0"/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GRUPOS – DE ACORDO COM SIMILARIDADE</a:t>
            </a:r>
          </a:p>
          <a:p>
            <a:r>
              <a:rPr lang="pt-BR" dirty="0" smtClean="0"/>
              <a:t>SÃO 12 TEMAS SORTEADOS EM SALA PARA CADA LÍDER DE GRUPO IR TIRAR O SEU TEMA</a:t>
            </a:r>
          </a:p>
          <a:p>
            <a:r>
              <a:rPr lang="pt-BR" dirty="0" smtClean="0"/>
              <a:t>DATAS DE APRESENTAÇÃO: 16, 19  E 21 DE ABRIL</a:t>
            </a:r>
          </a:p>
          <a:p>
            <a:r>
              <a:rPr lang="pt-BR" dirty="0" smtClean="0"/>
              <a:t>O TRABALHO DEVERÁ SER ENTREGUE EM PDF COM REGRAS DA ABNT </a:t>
            </a:r>
          </a:p>
          <a:p>
            <a:r>
              <a:rPr lang="pt-BR" dirty="0" smtClean="0"/>
              <a:t>Papel</a:t>
            </a:r>
            <a:r>
              <a:rPr lang="pt-BR" dirty="0" smtClean="0"/>
              <a:t>: A4 – cor branca.</a:t>
            </a:r>
          </a:p>
          <a:p>
            <a:r>
              <a:rPr lang="pt-BR" dirty="0" smtClean="0"/>
              <a:t>Fonte: Times </a:t>
            </a:r>
            <a:r>
              <a:rPr lang="pt-BR" dirty="0" err="1" smtClean="0"/>
              <a:t>New</a:t>
            </a:r>
            <a:r>
              <a:rPr lang="pt-BR" dirty="0" smtClean="0"/>
              <a:t> Roman ou </a:t>
            </a:r>
            <a:r>
              <a:rPr lang="pt-BR" dirty="0" err="1" smtClean="0"/>
              <a:t>Arial</a:t>
            </a:r>
            <a:r>
              <a:rPr lang="pt-BR" dirty="0" smtClean="0"/>
              <a:t>- tamanho 12 – cor: preta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Itálico: Deve ser usado nas palavras de outros idiomas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Margens: Direita e inferior: 2cm / Esquerda e superior: 3cm.</a:t>
            </a:r>
          </a:p>
          <a:p>
            <a:r>
              <a:rPr lang="pt-BR" dirty="0" smtClean="0"/>
              <a:t>Parágrafos / Espaçamento: 1,5 entre linhas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TODOS DO GRUPO DEVEM SABER SOBRE O TRABALHO, POIS NO DIA SERÁ FEITO UM SORTEIO DE QUEM VAI APRESENTAR</a:t>
            </a:r>
          </a:p>
          <a:p>
            <a:r>
              <a:rPr lang="pt-BR" dirty="0" smtClean="0"/>
              <a:t>O TRABALHO IRÁ COMPLEMENTAR A NOTA DA PROVA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pt-BR" dirty="0" smtClean="0"/>
              <a:t>SERÁ EXIGIDO QUE CADA GRUPO APRESENTE EM 30 MINUTOS COM LIMITE MÁXIMO DE 35 MINUTOS</a:t>
            </a:r>
          </a:p>
          <a:p>
            <a:pPr>
              <a:lnSpc>
                <a:spcPct val="120000"/>
              </a:lnSpc>
              <a:buNone/>
            </a:pPr>
            <a:r>
              <a:rPr lang="pt-BR" dirty="0" smtClean="0"/>
              <a:t>O ALUNO QUE FALTAR SEM JUSTIFICATIVA FICARÁ SEM A NOTA, POIS PODERIA SER ELE QUE PODERIA APRESENTAR</a:t>
            </a:r>
          </a:p>
          <a:p>
            <a:pPr>
              <a:lnSpc>
                <a:spcPct val="120000"/>
              </a:lnSpc>
              <a:buNone/>
            </a:pPr>
            <a:r>
              <a:rPr lang="pt-BR" dirty="0" smtClean="0"/>
              <a:t>TODOS OS GRUPOS DEVEM CHEGAR CEDO NO DIA DA APRESENTAÇÃO AFIM DE EVITAR PROBLEMAS DE INCONSITÊNCIA NOS COMPUTADORES PARA NÃO ATRAPALHAR APRESENTAÇÕES FUTURAS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pt-BR" dirty="0" smtClean="0"/>
              <a:t>DURANTE A APRESENTAÇÃO DE UM GRUPO NÃO SERÁ PERMITIDO A OUTRO GRUPO CONVERSAR</a:t>
            </a:r>
          </a:p>
          <a:p>
            <a:pPr>
              <a:lnSpc>
                <a:spcPct val="170000"/>
              </a:lnSpc>
              <a:buNone/>
            </a:pPr>
            <a:r>
              <a:rPr lang="pt-BR" dirty="0" smtClean="0"/>
              <a:t>TRAZER TODOS OS ARQUIVOS EM UM PENDRIVE PARA SEREM DISPONIBILIZADOS A TURMA</a:t>
            </a:r>
          </a:p>
          <a:p>
            <a:pPr>
              <a:lnSpc>
                <a:spcPct val="170000"/>
              </a:lnSpc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TRABALHO DEVERÁ CONTER </a:t>
            </a:r>
          </a:p>
          <a:p>
            <a:r>
              <a:rPr lang="pt-BR" dirty="0" smtClean="0"/>
              <a:t>MODELO CONCEITUAL</a:t>
            </a:r>
          </a:p>
          <a:p>
            <a:r>
              <a:rPr lang="pt-BR" dirty="0" smtClean="0"/>
              <a:t>MODELO LÓGICO</a:t>
            </a:r>
          </a:p>
          <a:p>
            <a:r>
              <a:rPr lang="pt-BR" dirty="0" smtClean="0"/>
              <a:t>MODELO FÍSICO</a:t>
            </a:r>
          </a:p>
          <a:p>
            <a:r>
              <a:rPr lang="pt-BR" dirty="0" smtClean="0"/>
              <a:t>FLUXOGRAMA DO PROJETO</a:t>
            </a:r>
          </a:p>
          <a:p>
            <a:r>
              <a:rPr lang="pt-BR" dirty="0" smtClean="0"/>
              <a:t>BEM EXPLICADOS E DE MODO OBJETIVO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TEMAS PROPOSTOS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1 -  Academia de Ginástica</a:t>
            </a:r>
          </a:p>
          <a:p>
            <a:r>
              <a:rPr lang="pt-BR" dirty="0" smtClean="0"/>
              <a:t>2 -  Oficina Mecânica</a:t>
            </a:r>
          </a:p>
          <a:p>
            <a:r>
              <a:rPr lang="pt-BR" dirty="0" smtClean="0"/>
              <a:t>3 – Administradora de Imóveis</a:t>
            </a:r>
          </a:p>
          <a:p>
            <a:r>
              <a:rPr lang="pt-BR" dirty="0" smtClean="0"/>
              <a:t>4 – Sistema de Hotel</a:t>
            </a:r>
          </a:p>
          <a:p>
            <a:r>
              <a:rPr lang="pt-BR" dirty="0" smtClean="0"/>
              <a:t>5 – Sistema de Pedidos</a:t>
            </a:r>
          </a:p>
          <a:p>
            <a:r>
              <a:rPr lang="pt-BR" dirty="0" smtClean="0"/>
              <a:t>6 – Farmácia</a:t>
            </a:r>
          </a:p>
          <a:p>
            <a:r>
              <a:rPr lang="pt-BR" dirty="0" smtClean="0"/>
              <a:t>7 – Loja de Peças</a:t>
            </a:r>
          </a:p>
          <a:p>
            <a:r>
              <a:rPr lang="pt-BR" dirty="0" smtClean="0"/>
              <a:t>8 – Locadora de Bicicletas</a:t>
            </a:r>
          </a:p>
          <a:p>
            <a:r>
              <a:rPr lang="pt-BR" dirty="0" smtClean="0"/>
              <a:t>9 – Locadora de Veículos</a:t>
            </a:r>
          </a:p>
          <a:p>
            <a:r>
              <a:rPr lang="pt-BR" dirty="0" smtClean="0"/>
              <a:t>10 – Sistema de Escola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Especificar Coluna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SELECT colunas FROM tabela;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EX.:</a:t>
            </a:r>
          </a:p>
          <a:p>
            <a:pPr>
              <a:buNone/>
            </a:pPr>
            <a:r>
              <a:rPr lang="pt-BR" dirty="0" smtClean="0"/>
              <a:t>SELECT </a:t>
            </a:r>
            <a:r>
              <a:rPr lang="pt-BR" dirty="0" err="1" smtClean="0"/>
              <a:t>Nome_Livro</a:t>
            </a:r>
            <a:r>
              <a:rPr lang="pt-BR" dirty="0" smtClean="0"/>
              <a:t>, </a:t>
            </a:r>
            <a:r>
              <a:rPr lang="pt-BR" dirty="0" err="1" smtClean="0"/>
              <a:t>ID_Autor</a:t>
            </a:r>
            <a:r>
              <a:rPr lang="pt-BR" dirty="0" smtClean="0"/>
              <a:t> FROM </a:t>
            </a:r>
            <a:r>
              <a:rPr lang="pt-BR" dirty="0" err="1" smtClean="0"/>
              <a:t>tbl_Livro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SELECT </a:t>
            </a:r>
            <a:r>
              <a:rPr lang="pt-BR" dirty="0" err="1" smtClean="0"/>
              <a:t>Nome_Livro</a:t>
            </a:r>
            <a:r>
              <a:rPr lang="pt-BR" dirty="0" smtClean="0"/>
              <a:t>, ISBN FROM </a:t>
            </a:r>
            <a:r>
              <a:rPr lang="pt-BR" dirty="0" err="1" smtClean="0"/>
              <a:t>tbl_Livro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 com 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 A palavra chave ORDER BY é usada para ordenar o conjunto de resultado de registros.</a:t>
            </a:r>
          </a:p>
          <a:p>
            <a:pPr>
              <a:buNone/>
            </a:pPr>
            <a:r>
              <a:rPr lang="pt-BR" dirty="0" smtClean="0"/>
              <a:t>ASC- Ordem Crescente</a:t>
            </a:r>
          </a:p>
          <a:p>
            <a:pPr>
              <a:buNone/>
            </a:pPr>
            <a:r>
              <a:rPr lang="pt-BR" dirty="0" smtClean="0"/>
              <a:t>DESC- Ordem Descente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SELECT *FROM </a:t>
            </a:r>
            <a:r>
              <a:rPr lang="pt-BR" dirty="0" err="1" smtClean="0"/>
              <a:t>tbl_Livro</a:t>
            </a:r>
            <a:r>
              <a:rPr lang="pt-BR" dirty="0" smtClean="0"/>
              <a:t> ORDER BY </a:t>
            </a:r>
            <a:r>
              <a:rPr lang="pt-BR" dirty="0" err="1" smtClean="0"/>
              <a:t>Nome_Livro</a:t>
            </a:r>
            <a:r>
              <a:rPr lang="pt-BR" dirty="0" smtClean="0"/>
              <a:t> </a:t>
            </a:r>
            <a:r>
              <a:rPr lang="pt-BR" dirty="0" smtClean="0"/>
              <a:t>ASC</a:t>
            </a:r>
          </a:p>
          <a:p>
            <a:pPr>
              <a:buNone/>
            </a:pPr>
            <a:r>
              <a:rPr lang="pt-BR" dirty="0" smtClean="0"/>
              <a:t>SELECT *FROM </a:t>
            </a:r>
            <a:r>
              <a:rPr lang="pt-BR" dirty="0" err="1" smtClean="0"/>
              <a:t>tbl_Livro</a:t>
            </a:r>
            <a:r>
              <a:rPr lang="pt-BR" dirty="0" smtClean="0"/>
              <a:t> ORDER BY </a:t>
            </a:r>
            <a:r>
              <a:rPr lang="pt-BR" dirty="0" err="1" smtClean="0"/>
              <a:t>Nome_Livro</a:t>
            </a:r>
            <a:r>
              <a:rPr lang="pt-BR" dirty="0" smtClean="0"/>
              <a:t> </a:t>
            </a:r>
            <a:r>
              <a:rPr lang="pt-BR" dirty="0" smtClean="0"/>
              <a:t>DESC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CREATE INDEX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indexação é o processo de criar índices nas tabelas</a:t>
            </a:r>
          </a:p>
          <a:p>
            <a:r>
              <a:rPr lang="pt-BR" dirty="0" smtClean="0"/>
              <a:t>São empregados em consultas para ajudar a encontrar registros com um valor específico em uma coluna de forma rápida- ou seja, aumentar o desempenho na execução.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MySQL</a:t>
            </a:r>
            <a:r>
              <a:rPr lang="pt-BR" dirty="0" smtClean="0"/>
              <a:t> vai direto a uma linha em vez de buscar toda a tabela até encontrar os registros que importam. 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Por padrão, o </a:t>
            </a:r>
            <a:r>
              <a:rPr lang="pt-BR" dirty="0" err="1" smtClean="0"/>
              <a:t>MySQL</a:t>
            </a:r>
            <a:r>
              <a:rPr lang="pt-BR" dirty="0" smtClean="0"/>
              <a:t> cria índices automaticamente para campos de:</a:t>
            </a:r>
          </a:p>
          <a:p>
            <a:pPr>
              <a:buNone/>
            </a:pPr>
            <a:r>
              <a:rPr lang="pt-BR" dirty="0" smtClean="0"/>
              <a:t>Chave Primária</a:t>
            </a:r>
          </a:p>
          <a:p>
            <a:pPr>
              <a:buNone/>
            </a:pPr>
            <a:r>
              <a:rPr lang="pt-BR" dirty="0" smtClean="0"/>
              <a:t>Chave Estrangeira</a:t>
            </a:r>
          </a:p>
          <a:p>
            <a:pPr>
              <a:buNone/>
            </a:pPr>
            <a:r>
              <a:rPr lang="pt-BR" dirty="0" err="1" smtClean="0"/>
              <a:t>Constraint</a:t>
            </a:r>
            <a:r>
              <a:rPr lang="pt-BR" dirty="0" smtClean="0"/>
              <a:t> UNIQUE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Podemos criar também, índices para outras colunas usadas com </a:t>
            </a:r>
            <a:r>
              <a:rPr lang="pt-BR" dirty="0" err="1" smtClean="0"/>
              <a:t>frequência</a:t>
            </a:r>
            <a:r>
              <a:rPr lang="pt-BR" dirty="0" smtClean="0"/>
              <a:t> em buscas ou junções.</a:t>
            </a:r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Índices </a:t>
            </a:r>
            <a:r>
              <a:rPr lang="pt-BR" dirty="0" err="1" smtClean="0"/>
              <a:t>Clusterizado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Alteram a forma como os dados são armazenados em um BD, pois ele classifica as linhas de acordo com a coluna que possui o índice.</a:t>
            </a:r>
          </a:p>
          <a:p>
            <a:pPr>
              <a:buNone/>
            </a:pPr>
            <a:r>
              <a:rPr lang="pt-BR" dirty="0" smtClean="0"/>
              <a:t>Uma tabela só pode ter um índice </a:t>
            </a:r>
            <a:r>
              <a:rPr lang="pt-BR" dirty="0" err="1" smtClean="0"/>
              <a:t>clusterizado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Geralmente está na coluna que é a chave primária da tabela, ou em sua ausência, em uma coluna UNIQUE,.</a:t>
            </a:r>
          </a:p>
          <a:p>
            <a:pPr>
              <a:buNone/>
            </a:pPr>
            <a:r>
              <a:rPr lang="pt-BR" dirty="0" smtClean="0"/>
              <a:t>Se uma tabela não possuir uma </a:t>
            </a:r>
            <a:r>
              <a:rPr lang="pt-BR" dirty="0" err="1" smtClean="0"/>
              <a:t>clusterização</a:t>
            </a:r>
            <a:r>
              <a:rPr lang="pt-BR" dirty="0" smtClean="0"/>
              <a:t>, suas linhas são armazenadas em uma estrutura não-ordenada chamada de </a:t>
            </a:r>
            <a:r>
              <a:rPr lang="pt-BR" dirty="0" err="1" smtClean="0"/>
              <a:t>heap</a:t>
            </a:r>
            <a:r>
              <a:rPr lang="pt-BR" dirty="0" smtClean="0"/>
              <a:t> </a:t>
            </a:r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 </a:t>
            </a:r>
            <a:r>
              <a:rPr lang="pt-BR" dirty="0" err="1" smtClean="0"/>
              <a:t>Não-Clusterizado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 forma como os dados são armazenados não é alterada, e um objeto separado é criado na tabela, apontando para as linhas da tabela original após a busca</a:t>
            </a:r>
          </a:p>
          <a:p>
            <a:pPr>
              <a:buNone/>
            </a:pPr>
            <a:r>
              <a:rPr lang="pt-BR" dirty="0" smtClean="0"/>
              <a:t>Baseia-se em valores-chave</a:t>
            </a:r>
          </a:p>
          <a:p>
            <a:pPr>
              <a:buNone/>
            </a:pPr>
            <a:r>
              <a:rPr lang="pt-BR" dirty="0" smtClean="0"/>
              <a:t>Uma tabela pode ter vários índices </a:t>
            </a:r>
            <a:r>
              <a:rPr lang="pt-BR" dirty="0" err="1" smtClean="0"/>
              <a:t>não-clusterizados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</a:t>
            </a:r>
            <a:r>
              <a:rPr lang="pt-BR" dirty="0" err="1" smtClean="0"/>
              <a:t>Índeces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 em uma já existente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CREAYE [UNIQUE] INDEX </a:t>
            </a:r>
            <a:r>
              <a:rPr lang="pt-BR" dirty="0" err="1" smtClean="0"/>
              <a:t>nome_indice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ON </a:t>
            </a:r>
            <a:r>
              <a:rPr lang="pt-BR" dirty="0" err="1" smtClean="0"/>
              <a:t>nome_tabela</a:t>
            </a:r>
            <a:r>
              <a:rPr lang="pt-BR" dirty="0" smtClean="0"/>
              <a:t>(</a:t>
            </a:r>
          </a:p>
          <a:p>
            <a:pPr>
              <a:buNone/>
            </a:pPr>
            <a:r>
              <a:rPr lang="pt-BR" dirty="0" smtClean="0"/>
              <a:t>Coluna1 [ASC | DESC],</a:t>
            </a:r>
          </a:p>
          <a:p>
            <a:pPr>
              <a:buNone/>
            </a:pPr>
            <a:r>
              <a:rPr lang="pt-BR" dirty="0" smtClean="0"/>
              <a:t>[COLUNA2 [ASC | DESC]...</a:t>
            </a:r>
          </a:p>
          <a:p>
            <a:pPr>
              <a:buNone/>
            </a:pPr>
            <a:r>
              <a:rPr lang="pt-BR" dirty="0" smtClean="0"/>
              <a:t>);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1031</Words>
  <Application>Microsoft Office PowerPoint</Application>
  <PresentationFormat>Apresentação na tela (4:3)</PresentationFormat>
  <Paragraphs>159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SQL COMANDOS</vt:lpstr>
      <vt:lpstr>SELECT </vt:lpstr>
      <vt:lpstr>Especificar Coluna</vt:lpstr>
      <vt:lpstr>Consulta com Ordenação</vt:lpstr>
      <vt:lpstr>CREATE INDEX</vt:lpstr>
      <vt:lpstr>Índices</vt:lpstr>
      <vt:lpstr>Índices Clusterizado</vt:lpstr>
      <vt:lpstr>Índice Não-Clusterizado</vt:lpstr>
      <vt:lpstr>Criar Índeces</vt:lpstr>
      <vt:lpstr>Criar Índices</vt:lpstr>
      <vt:lpstr>COMANDOS</vt:lpstr>
      <vt:lpstr>WHERE</vt:lpstr>
      <vt:lpstr>AND, OR e NOT</vt:lpstr>
      <vt:lpstr>Exemplos</vt:lpstr>
      <vt:lpstr>TABELA VERDADE </vt:lpstr>
      <vt:lpstr>OPERADORES IN E NOT IN</vt:lpstr>
      <vt:lpstr>OPERADORES IN E NOT IN</vt:lpstr>
      <vt:lpstr>Sintaxe</vt:lpstr>
      <vt:lpstr>Sintaxe</vt:lpstr>
      <vt:lpstr>Sintaxe</vt:lpstr>
      <vt:lpstr>DELETE e TRUNCATE TABLE</vt:lpstr>
      <vt:lpstr>TRUNCATE TABLE</vt:lpstr>
      <vt:lpstr>TRUNCATE TABLEE</vt:lpstr>
      <vt:lpstr>TRABALHO</vt:lpstr>
      <vt:lpstr>TRABALHO</vt:lpstr>
      <vt:lpstr>TRABALHO</vt:lpstr>
      <vt:lpstr>TRABALHO</vt:lpstr>
      <vt:lpstr>MODELOS</vt:lpstr>
      <vt:lpstr>TEMAS PROPOSTOS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COMANDOS</dc:title>
  <dc:creator>Usuário do Windows</dc:creator>
  <cp:lastModifiedBy>Usuário do Windows</cp:lastModifiedBy>
  <cp:revision>6</cp:revision>
  <dcterms:created xsi:type="dcterms:W3CDTF">2022-03-25T23:55:12Z</dcterms:created>
  <dcterms:modified xsi:type="dcterms:W3CDTF">2022-03-26T09:19:08Z</dcterms:modified>
</cp:coreProperties>
</file>