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DECA9-1AEB-4EB1-8F0F-0CFFADFC47C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6360B7A-6C0E-40EC-980D-41C898262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DB48206-1841-4A7C-94B4-892084215F47}"/>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5" name="Espaço Reservado para Rodapé 4">
            <a:extLst>
              <a:ext uri="{FF2B5EF4-FFF2-40B4-BE49-F238E27FC236}">
                <a16:creationId xmlns:a16="http://schemas.microsoft.com/office/drawing/2014/main" id="{D5867D6B-AFF7-425B-B4AA-44E697338BA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7F49C4E-BC05-44BC-9C6A-0BD439EC2A66}"/>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31047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F821B-9819-4913-9EC9-A7EF4AC1A37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0672161-2F0D-43C5-89C1-3064A02DB96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D1CBC41-A39F-44BB-9F1B-FD680827FD8E}"/>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5" name="Espaço Reservado para Rodapé 4">
            <a:extLst>
              <a:ext uri="{FF2B5EF4-FFF2-40B4-BE49-F238E27FC236}">
                <a16:creationId xmlns:a16="http://schemas.microsoft.com/office/drawing/2014/main" id="{DB5F887D-FCA5-45C3-AB66-4793CBEFC36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B870BFD-DC14-4FB0-928E-F02D2D387944}"/>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37684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156E5E9-F3F1-45F8-841A-52E0E1C6981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BC42D8D-AD0C-47FD-AE81-AB6A158C23C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F37FE56-AA27-4D5D-B963-FDD35713BE5A}"/>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5" name="Espaço Reservado para Rodapé 4">
            <a:extLst>
              <a:ext uri="{FF2B5EF4-FFF2-40B4-BE49-F238E27FC236}">
                <a16:creationId xmlns:a16="http://schemas.microsoft.com/office/drawing/2014/main" id="{88B64342-5484-40F9-A09A-591107334D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E3C9C6-A571-4EFF-A6B2-7995EFE377A2}"/>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112044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7C2B0-7995-41A0-AD9D-9703302A19E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D4E09D9-991B-45B0-8D0C-9C3D235242C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403D25-6CFE-45ED-A88C-18D056A91AED}"/>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5" name="Espaço Reservado para Rodapé 4">
            <a:extLst>
              <a:ext uri="{FF2B5EF4-FFF2-40B4-BE49-F238E27FC236}">
                <a16:creationId xmlns:a16="http://schemas.microsoft.com/office/drawing/2014/main" id="{0604ED8F-E92B-4599-ADC0-043A6C02D5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C01F0F2-B308-4DA6-A2B1-EADB80AB91E9}"/>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89644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08481-887F-44EF-91D0-D5207BDA265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9D9E652-F4F5-4332-8B1A-64B96A2377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B459C81-F24A-41E8-AAA3-CC6AC40A8F5B}"/>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5" name="Espaço Reservado para Rodapé 4">
            <a:extLst>
              <a:ext uri="{FF2B5EF4-FFF2-40B4-BE49-F238E27FC236}">
                <a16:creationId xmlns:a16="http://schemas.microsoft.com/office/drawing/2014/main" id="{39EB3649-96A3-44C4-96F4-8D6BFA32F84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4A68132-4AE0-40F6-B6A1-039077D392D8}"/>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251119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C1621-B7DF-4C48-9669-047C007D310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92A80B1-D0AD-4B87-8077-BB4748D9010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65501C4-6EA6-4884-B58D-D9518118E91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C564680-1339-44D7-9561-06A71C8E1BC7}"/>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6" name="Espaço Reservado para Rodapé 5">
            <a:extLst>
              <a:ext uri="{FF2B5EF4-FFF2-40B4-BE49-F238E27FC236}">
                <a16:creationId xmlns:a16="http://schemas.microsoft.com/office/drawing/2014/main" id="{07C2FB1B-DA91-4C48-ABB7-69825FEBCBA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2F1F3A0-2E83-4185-A7E8-D2DBD334ECF7}"/>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269039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C41F7-E104-4E10-9FE6-6D99A01773F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8365931-2911-4222-889D-8542D478F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E57A81E-1592-41A5-ADB3-D17773BA674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028F375-BD73-4A44-BBA2-DA25CBE88F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AF55AD8-AC11-4B85-A565-C5C1472D7C1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434700B-F5CF-4856-BA07-29651C817411}"/>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8" name="Espaço Reservado para Rodapé 7">
            <a:extLst>
              <a:ext uri="{FF2B5EF4-FFF2-40B4-BE49-F238E27FC236}">
                <a16:creationId xmlns:a16="http://schemas.microsoft.com/office/drawing/2014/main" id="{2E94119D-6A1F-467D-B8A9-22817661B9C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2E9B27A-DD3C-4966-9631-E3F940146C49}"/>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118399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E0B52-B1C8-4A67-A547-C9072CD7A93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CB046D9-66E2-4E37-B1ED-12B9FD6DB1B8}"/>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4" name="Espaço Reservado para Rodapé 3">
            <a:extLst>
              <a:ext uri="{FF2B5EF4-FFF2-40B4-BE49-F238E27FC236}">
                <a16:creationId xmlns:a16="http://schemas.microsoft.com/office/drawing/2014/main" id="{197DE150-D0AD-4B5F-8B62-2C1BB365D50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DFBEBDE-2661-48E5-A65A-A30B23048C44}"/>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161257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75A81B4-0FC6-4C7D-A6CD-A857C199E699}"/>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3" name="Espaço Reservado para Rodapé 2">
            <a:extLst>
              <a:ext uri="{FF2B5EF4-FFF2-40B4-BE49-F238E27FC236}">
                <a16:creationId xmlns:a16="http://schemas.microsoft.com/office/drawing/2014/main" id="{C95F4F4C-CCC9-4E76-BBF3-2A6B1DE5355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0402C5B-320C-42F0-8A43-36213B71A0E4}"/>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153375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180EE-4D41-4B09-BE03-ACAF594A443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85EA7EF-620F-41E4-BF55-7415F8BF2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8AB7663-0342-422B-90EE-D11BE06B0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AA83CA4-8B92-4BAB-8546-030ACAF60CA6}"/>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6" name="Espaço Reservado para Rodapé 5">
            <a:extLst>
              <a:ext uri="{FF2B5EF4-FFF2-40B4-BE49-F238E27FC236}">
                <a16:creationId xmlns:a16="http://schemas.microsoft.com/office/drawing/2014/main" id="{913475B1-6F78-4453-BF78-2332529876C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B71F5B1-9E53-42CC-9558-0149AF4520D6}"/>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350569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64090-D837-427E-A8BD-1E93A86B996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3E76C42-CB02-473E-995C-4E827CBE7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1560AB5-1B7C-421F-AB35-72E58C29C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EA40953-9206-46B4-AE2D-32E8D9811FEB}"/>
              </a:ext>
            </a:extLst>
          </p:cNvPr>
          <p:cNvSpPr>
            <a:spLocks noGrp="1"/>
          </p:cNvSpPr>
          <p:nvPr>
            <p:ph type="dt" sz="half" idx="10"/>
          </p:nvPr>
        </p:nvSpPr>
        <p:spPr/>
        <p:txBody>
          <a:bodyPr/>
          <a:lstStyle/>
          <a:p>
            <a:fld id="{C7B78A50-9BE3-40CF-87E8-DCB3F6B6F2FC}" type="datetimeFigureOut">
              <a:rPr lang="pt-BR" smtClean="0"/>
              <a:t>23/05/2023</a:t>
            </a:fld>
            <a:endParaRPr lang="pt-BR"/>
          </a:p>
        </p:txBody>
      </p:sp>
      <p:sp>
        <p:nvSpPr>
          <p:cNvPr id="6" name="Espaço Reservado para Rodapé 5">
            <a:extLst>
              <a:ext uri="{FF2B5EF4-FFF2-40B4-BE49-F238E27FC236}">
                <a16:creationId xmlns:a16="http://schemas.microsoft.com/office/drawing/2014/main" id="{74A16761-5335-4650-89DB-DEA8EBE7BC9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85865A9-7C83-445C-9570-8578863EB8F7}"/>
              </a:ext>
            </a:extLst>
          </p:cNvPr>
          <p:cNvSpPr>
            <a:spLocks noGrp="1"/>
          </p:cNvSpPr>
          <p:nvPr>
            <p:ph type="sldNum" sz="quarter" idx="12"/>
          </p:nvPr>
        </p:nvSpPr>
        <p:spPr/>
        <p:txBody>
          <a:bodyPr/>
          <a:lstStyle/>
          <a:p>
            <a:fld id="{3A48EBFF-0859-437E-BA0D-D82847C17D37}" type="slidenum">
              <a:rPr lang="pt-BR" smtClean="0"/>
              <a:t>‹nº›</a:t>
            </a:fld>
            <a:endParaRPr lang="pt-BR"/>
          </a:p>
        </p:txBody>
      </p:sp>
    </p:spTree>
    <p:extLst>
      <p:ext uri="{BB962C8B-B14F-4D97-AF65-F5344CB8AC3E}">
        <p14:creationId xmlns:p14="http://schemas.microsoft.com/office/powerpoint/2010/main" val="361139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B209F1E-E52F-4564-87F9-2CFA8D22EC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552989D-562A-49FC-B719-F0520B581C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13F685-7224-4A13-8594-947384DCDF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78A50-9BE3-40CF-87E8-DCB3F6B6F2FC}" type="datetimeFigureOut">
              <a:rPr lang="pt-BR" smtClean="0"/>
              <a:t>23/05/2023</a:t>
            </a:fld>
            <a:endParaRPr lang="pt-BR"/>
          </a:p>
        </p:txBody>
      </p:sp>
      <p:sp>
        <p:nvSpPr>
          <p:cNvPr id="5" name="Espaço Reservado para Rodapé 4">
            <a:extLst>
              <a:ext uri="{FF2B5EF4-FFF2-40B4-BE49-F238E27FC236}">
                <a16:creationId xmlns:a16="http://schemas.microsoft.com/office/drawing/2014/main" id="{91EDC712-DFDC-41A7-AED9-5D179ADD5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CAA30A2-A12C-4018-9820-61A388EAC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8EBFF-0859-437E-BA0D-D82847C17D37}" type="slidenum">
              <a:rPr lang="pt-BR" smtClean="0"/>
              <a:t>‹nº›</a:t>
            </a:fld>
            <a:endParaRPr lang="pt-BR"/>
          </a:p>
        </p:txBody>
      </p:sp>
    </p:spTree>
    <p:extLst>
      <p:ext uri="{BB962C8B-B14F-4D97-AF65-F5344CB8AC3E}">
        <p14:creationId xmlns:p14="http://schemas.microsoft.com/office/powerpoint/2010/main" val="2716762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D918B-2CE5-4697-9E82-51B644997076}"/>
              </a:ext>
            </a:extLst>
          </p:cNvPr>
          <p:cNvSpPr>
            <a:spLocks noGrp="1"/>
          </p:cNvSpPr>
          <p:nvPr>
            <p:ph type="ctrTitle"/>
          </p:nvPr>
        </p:nvSpPr>
        <p:spPr/>
        <p:txBody>
          <a:bodyPr/>
          <a:lstStyle/>
          <a:p>
            <a:r>
              <a:rPr lang="pt-BR" dirty="0"/>
              <a:t>Banco de Dados</a:t>
            </a:r>
          </a:p>
        </p:txBody>
      </p:sp>
      <p:sp>
        <p:nvSpPr>
          <p:cNvPr id="3" name="Subtítulo 2">
            <a:extLst>
              <a:ext uri="{FF2B5EF4-FFF2-40B4-BE49-F238E27FC236}">
                <a16:creationId xmlns:a16="http://schemas.microsoft.com/office/drawing/2014/main" id="{F2D1339D-348E-4121-92CC-408594B75F99}"/>
              </a:ext>
            </a:extLst>
          </p:cNvPr>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359025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Modelagem de Dados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r>
              <a:rPr lang="pt-BR" b="0" i="0" dirty="0">
                <a:effectLst/>
                <a:latin typeface="Söhne"/>
              </a:rPr>
              <a:t>A modelagem conceitual é o nível mais alto e abstrato da modelagem de dados. Nesse estágio, o foco está na compreensão das necessidades do sistema e na identificação das principais entidades, seus atributos e os relacionamentos entre elas. A modelagem conceitual utiliza diagramas, como o diagrama Entidade-Relacionamento (ER), para representar essas informações de forma independente de qualquer consideração técnica ou de implementação.</a:t>
            </a:r>
          </a:p>
          <a:p>
            <a:br>
              <a:rPr lang="pt-BR" dirty="0"/>
            </a:br>
            <a:endParaRPr lang="pt-BR" b="0" i="0" dirty="0">
              <a:effectLst/>
              <a:latin typeface="Söhne"/>
            </a:endParaRPr>
          </a:p>
        </p:txBody>
      </p:sp>
    </p:spTree>
    <p:extLst>
      <p:ext uri="{BB962C8B-B14F-4D97-AF65-F5344CB8AC3E}">
        <p14:creationId xmlns:p14="http://schemas.microsoft.com/office/powerpoint/2010/main" val="328612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Modelagem de Dados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r>
              <a:rPr lang="pt-BR" b="0" i="0" dirty="0">
                <a:effectLst/>
                <a:latin typeface="Söhne"/>
              </a:rPr>
              <a:t>A modelagem lógica é o próximo nível, em que o objetivo é transformar o modelo conceitual em um formato compreensível pelo SGBD. Aqui, os conceitos abstratos são traduzidos em estruturas de dados específicas do SGBD, como tabelas, colunas, chaves primárias e estrangeiras. A modelagem lógica utiliza diagramas como o diagrama Relacional, que descreve a estrutura lógica do Banco de Dados em termos de tabelas e relacionamentos.</a:t>
            </a:r>
          </a:p>
        </p:txBody>
      </p:sp>
    </p:spTree>
    <p:extLst>
      <p:ext uri="{BB962C8B-B14F-4D97-AF65-F5344CB8AC3E}">
        <p14:creationId xmlns:p14="http://schemas.microsoft.com/office/powerpoint/2010/main" val="248706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Modelagem de Dados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r>
              <a:rPr lang="pt-BR" b="0" i="0" dirty="0">
                <a:effectLst/>
                <a:latin typeface="Söhne"/>
              </a:rPr>
              <a:t>a modelagem física é o nível mais baixo e detalhado da modelagem de dados. Nesse estágio, o foco está na implementação concreta do Banco de Dados, levando em consideração os aspectos de desempenho, armazenamento e otimização. A modelagem física envolve decisões técnicas, como a definição de índices, partições, otimizações de consultas e escolha de tipos de dados específicos do SGBD.</a:t>
            </a:r>
          </a:p>
        </p:txBody>
      </p:sp>
    </p:spTree>
    <p:extLst>
      <p:ext uri="{BB962C8B-B14F-4D97-AF65-F5344CB8AC3E}">
        <p14:creationId xmlns:p14="http://schemas.microsoft.com/office/powerpoint/2010/main" val="428002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Entidades, atributos e relacionamentos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r>
              <a:rPr lang="pt-BR" b="0" i="0" dirty="0">
                <a:effectLst/>
                <a:latin typeface="Söhne"/>
              </a:rPr>
              <a:t>Entidades: As entidades representam objetos ou conceitos do mundo real que são relevantes para o domínio do sistema. Elas são as principais unidades de armazenamento de dados em um Banco de Dados. Cada entidade possui características distintas e pode ser identificada por meio de um identificador único, conhecido como chave primária. Exemplos de entidades podem ser: Cliente, Produto, Funcionário, etc.</a:t>
            </a:r>
          </a:p>
        </p:txBody>
      </p:sp>
    </p:spTree>
    <p:extLst>
      <p:ext uri="{BB962C8B-B14F-4D97-AF65-F5344CB8AC3E}">
        <p14:creationId xmlns:p14="http://schemas.microsoft.com/office/powerpoint/2010/main" val="202571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Entidades, atributos e relacionamentos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r>
              <a:rPr lang="pt-BR" b="0" i="0" dirty="0">
                <a:effectLst/>
                <a:latin typeface="Söhne"/>
              </a:rPr>
              <a:t>Atributos: Os atributos são as características ou propriedades que descrevem uma entidade. Eles representam os diferentes aspectos ou informações que precisamos armazenar sobre uma entidade. Cada entidade possui um conjunto de atributos associados a ela. Por exemplo, para a entidade "Cliente", podemos ter atributos como nome, endereço, telefone, e-mail, etc.</a:t>
            </a:r>
          </a:p>
        </p:txBody>
      </p:sp>
    </p:spTree>
    <p:extLst>
      <p:ext uri="{BB962C8B-B14F-4D97-AF65-F5344CB8AC3E}">
        <p14:creationId xmlns:p14="http://schemas.microsoft.com/office/powerpoint/2010/main" val="170874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Entidades, atributos e relacionamentos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r>
              <a:rPr lang="pt-BR" b="0" i="0" dirty="0">
                <a:effectLst/>
                <a:latin typeface="Söhne"/>
              </a:rPr>
              <a:t>Relacionamentos: Os relacionamentos representam as interações ou associações entre as entidades. Eles descrevem como as entidades estão conectadas ou se relacionam umas com as outras. Por exemplo, em um sistema de vendas, podemos ter um relacionamento entre as entidades "Cliente" e "Pedido", indicando que um cliente pode fazer vários pedidos. Os relacionamentos podem ter cardinalidade, que define a quantidade mínima e máxima de ocorrências em cada extremidade do relacionamento.</a:t>
            </a:r>
          </a:p>
        </p:txBody>
      </p:sp>
    </p:spTree>
    <p:extLst>
      <p:ext uri="{BB962C8B-B14F-4D97-AF65-F5344CB8AC3E}">
        <p14:creationId xmlns:p14="http://schemas.microsoft.com/office/powerpoint/2010/main" val="128253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SQL (</a:t>
            </a:r>
            <a:r>
              <a:rPr lang="pt-BR" dirty="0" err="1"/>
              <a:t>Structured</a:t>
            </a:r>
            <a:r>
              <a:rPr lang="pt-BR" dirty="0"/>
              <a:t> Query </a:t>
            </a:r>
            <a:r>
              <a:rPr lang="pt-BR" dirty="0" err="1"/>
              <a:t>Language</a:t>
            </a:r>
            <a:r>
              <a:rPr lang="pt-BR" dirty="0"/>
              <a:t>)</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fontScale="92500" lnSpcReduction="10000"/>
          </a:bodyPr>
          <a:lstStyle/>
          <a:p>
            <a:pPr algn="l"/>
            <a:r>
              <a:rPr lang="pt-BR" b="0" i="0" dirty="0">
                <a:effectLst/>
                <a:latin typeface="Söhne"/>
              </a:rPr>
              <a:t>SQL (</a:t>
            </a:r>
            <a:r>
              <a:rPr lang="pt-BR" b="0" i="0" dirty="0" err="1">
                <a:effectLst/>
                <a:latin typeface="Söhne"/>
              </a:rPr>
              <a:t>Structured</a:t>
            </a:r>
            <a:r>
              <a:rPr lang="pt-BR" b="0" i="0" dirty="0">
                <a:effectLst/>
                <a:latin typeface="Söhne"/>
              </a:rPr>
              <a:t> Query </a:t>
            </a:r>
            <a:r>
              <a:rPr lang="pt-BR" b="0" i="0" dirty="0" err="1">
                <a:effectLst/>
                <a:latin typeface="Söhne"/>
              </a:rPr>
              <a:t>Language</a:t>
            </a:r>
            <a:r>
              <a:rPr lang="pt-BR" b="0" i="0" dirty="0">
                <a:effectLst/>
                <a:latin typeface="Söhne"/>
              </a:rPr>
              <a:t>) é uma linguagem de programação usada para gerenciar e manipular bancos de dados relacionais. Ela fornece um conjunto de comandos e instruções que permitem realizar diversas operações em um banco de dados, como criação de tabelas, inserção, atualização e exclusão de dados, consultas para recuperar informações específicas, entre outros.</a:t>
            </a:r>
          </a:p>
          <a:p>
            <a:pPr algn="l"/>
            <a:r>
              <a:rPr lang="pt-BR" b="0" i="0" dirty="0">
                <a:effectLst/>
                <a:latin typeface="Söhne"/>
              </a:rPr>
              <a:t>O SQL é projetado para ser uma linguagem declarativa, o que significa que você especifica o que deseja alcançar, e não como fazer isso passo a passo. Com o SQL, você pode definir a estrutura e o esquema do banco de dados, realizar consultas complexas para recuperar dados de várias tabelas, criar restrições para garantir a integridade dos dados, realizar operações de junção para combinar informações de diferentes fontes, entre muitas outras funcionalidades.</a:t>
            </a:r>
          </a:p>
          <a:p>
            <a:pPr algn="l"/>
            <a:endParaRPr lang="pt-BR" b="0" i="0" dirty="0">
              <a:effectLst/>
              <a:latin typeface="Söhne"/>
            </a:endParaRPr>
          </a:p>
        </p:txBody>
      </p:sp>
    </p:spTree>
    <p:extLst>
      <p:ext uri="{BB962C8B-B14F-4D97-AF65-F5344CB8AC3E}">
        <p14:creationId xmlns:p14="http://schemas.microsoft.com/office/powerpoint/2010/main" val="50608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Principais comandos: SELECT, INSERT, UPDATE, DELETE</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r>
              <a:rPr lang="pt-BR" b="0" i="0" dirty="0">
                <a:effectLst/>
                <a:latin typeface="Söhne"/>
              </a:rPr>
              <a:t>SELECT: O comando SELECT é usado para recuperar dados de uma ou mais tabelas em um banco de dados. Ele permite especificar as colunas que deseja recuperar, as condições para filtrar os dados e até mesmo realizar operações de agregação, como soma e média. Exemplo:</a:t>
            </a:r>
          </a:p>
          <a:p>
            <a:r>
              <a:rPr lang="pt-BR" b="0" i="0" dirty="0">
                <a:effectLst/>
                <a:latin typeface="Söhne"/>
              </a:rPr>
              <a:t>SELECT coluna1, coluna2 FROM tabela WHERE condição;</a:t>
            </a:r>
          </a:p>
          <a:p>
            <a:endParaRPr lang="pt-BR" b="0" i="0" dirty="0">
              <a:effectLst/>
              <a:latin typeface="Söhne"/>
            </a:endParaRPr>
          </a:p>
          <a:p>
            <a:pPr algn="l"/>
            <a:endParaRPr lang="pt-BR" b="0" i="0" dirty="0">
              <a:effectLst/>
              <a:latin typeface="Söhne"/>
            </a:endParaRPr>
          </a:p>
        </p:txBody>
      </p:sp>
    </p:spTree>
    <p:extLst>
      <p:ext uri="{BB962C8B-B14F-4D97-AF65-F5344CB8AC3E}">
        <p14:creationId xmlns:p14="http://schemas.microsoft.com/office/powerpoint/2010/main" val="143326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Principais comandos: SELECT, INSERT, UPDATE, DELETE</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r>
              <a:rPr lang="pt-BR" b="0" i="0" dirty="0">
                <a:effectLst/>
                <a:latin typeface="Söhne"/>
              </a:rPr>
              <a:t>INSERT: O comando INSERT é usado para inserir novos registros em uma tabela. Ele permite especificar os valores para cada coluna na ordem correta. Exemplo:</a:t>
            </a:r>
          </a:p>
          <a:p>
            <a:pPr marL="0" indent="0">
              <a:buNone/>
            </a:pPr>
            <a:r>
              <a:rPr lang="pt-BR" b="0" i="0" dirty="0">
                <a:effectLst/>
                <a:latin typeface="Söhne"/>
              </a:rPr>
              <a:t>INSERT INTO tabela (coluna1, coluna2) VALUES (valor1, valor2);</a:t>
            </a:r>
          </a:p>
          <a:p>
            <a:pPr marL="0" indent="0">
              <a:buNone/>
            </a:pPr>
            <a:endParaRPr lang="pt-BR" b="0" i="0" dirty="0">
              <a:effectLst/>
              <a:latin typeface="Söhne"/>
            </a:endParaRPr>
          </a:p>
        </p:txBody>
      </p:sp>
    </p:spTree>
    <p:extLst>
      <p:ext uri="{BB962C8B-B14F-4D97-AF65-F5344CB8AC3E}">
        <p14:creationId xmlns:p14="http://schemas.microsoft.com/office/powerpoint/2010/main" val="114385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Principais comandos: SELECT, INSERT, UPDATE, DELETE</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buFont typeface="+mj-lt"/>
              <a:buAutoNum type="arabicPeriod" startAt="3"/>
            </a:pPr>
            <a:r>
              <a:rPr lang="pt-BR" b="0" i="0" dirty="0">
                <a:effectLst/>
                <a:latin typeface="Söhne"/>
              </a:rPr>
              <a:t>UPDATE: O comando UPDATE é usado para modificar os dados existentes em uma tabela. Ele permite atualizar os valores das colunas com base em uma condição. Exemplo:</a:t>
            </a:r>
          </a:p>
          <a:p>
            <a:pPr marL="0" indent="0" algn="l">
              <a:buNone/>
            </a:pPr>
            <a:r>
              <a:rPr lang="pt-BR" b="0" i="0" dirty="0">
                <a:effectLst/>
                <a:latin typeface="Söhne"/>
              </a:rPr>
              <a:t>UPDATE tabela SET coluna1 = valor1, coluna2 = valor2 WHERE condição;</a:t>
            </a:r>
          </a:p>
          <a:p>
            <a:pPr marL="0" indent="0" algn="l">
              <a:buNone/>
            </a:pPr>
            <a:endParaRPr lang="pt-BR" b="0" i="0" dirty="0">
              <a:effectLst/>
              <a:latin typeface="Söhne"/>
            </a:endParaRPr>
          </a:p>
        </p:txBody>
      </p:sp>
    </p:spTree>
    <p:extLst>
      <p:ext uri="{BB962C8B-B14F-4D97-AF65-F5344CB8AC3E}">
        <p14:creationId xmlns:p14="http://schemas.microsoft.com/office/powerpoint/2010/main" val="148945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lstStyle/>
          <a:p>
            <a:r>
              <a:rPr lang="pt-BR" dirty="0"/>
              <a:t>Um Banco de Dados é uma coleção organizada de dados relacionados, armazenados de forma estruturada e acessados por meio de consultas. Ele desempenha um papel fundamental em diversas áreas, permitindo a organização, o armazenamento e a manipulação eficiente de informações. Existem diferentes tipos de Bancos de Dados, como os Relacionais, </a:t>
            </a:r>
            <a:r>
              <a:rPr lang="pt-BR" dirty="0" err="1"/>
              <a:t>NoSQL</a:t>
            </a:r>
            <a:r>
              <a:rPr lang="pt-BR" dirty="0"/>
              <a:t> e Orientados a Objetos, cada um com suas características específicas. Em resumo, um Banco de Dados é uma ferramenta essencial para o armazenamento e gerenciamento de dados, proporcionando eficiência e segurança às informações.</a:t>
            </a:r>
          </a:p>
        </p:txBody>
      </p:sp>
    </p:spTree>
    <p:extLst>
      <p:ext uri="{BB962C8B-B14F-4D97-AF65-F5344CB8AC3E}">
        <p14:creationId xmlns:p14="http://schemas.microsoft.com/office/powerpoint/2010/main" val="3061846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Principais comandos: SELECT, INSERT, UPDATE, DELETE</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buFont typeface="+mj-lt"/>
              <a:buAutoNum type="arabicPeriod" startAt="4"/>
            </a:pPr>
            <a:r>
              <a:rPr lang="pt-BR" b="0" i="0" dirty="0">
                <a:effectLst/>
                <a:latin typeface="Söhne"/>
              </a:rPr>
              <a:t>DELETE: O comando DELETE é usado para excluir registros de uma tabela com base em uma condição. Exemplo:</a:t>
            </a:r>
          </a:p>
          <a:p>
            <a:pPr marL="0" indent="0" algn="l">
              <a:buNone/>
            </a:pPr>
            <a:r>
              <a:rPr lang="pt-BR" b="0" i="0" dirty="0">
                <a:effectLst/>
                <a:latin typeface="Söhne"/>
              </a:rPr>
              <a:t>DELETE FROM tabela WHERE condição;</a:t>
            </a:r>
          </a:p>
          <a:p>
            <a:pPr marL="0" indent="0" algn="l">
              <a:buNone/>
            </a:pPr>
            <a:endParaRPr lang="pt-BR" b="0" i="0" dirty="0">
              <a:effectLst/>
              <a:latin typeface="Söhne"/>
            </a:endParaRPr>
          </a:p>
        </p:txBody>
      </p:sp>
    </p:spTree>
    <p:extLst>
      <p:ext uri="{BB962C8B-B14F-4D97-AF65-F5344CB8AC3E}">
        <p14:creationId xmlns:p14="http://schemas.microsoft.com/office/powerpoint/2010/main" val="2034565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en-US" dirty="0" err="1"/>
              <a:t>Consultas</a:t>
            </a:r>
            <a:r>
              <a:rPr lang="en-US" dirty="0"/>
              <a:t> com </a:t>
            </a:r>
            <a:r>
              <a:rPr lang="en-US" dirty="0" err="1"/>
              <a:t>cláusulas</a:t>
            </a:r>
            <a:r>
              <a:rPr lang="en-US" dirty="0"/>
              <a:t> WHERE, ORDER BY, GROUP BY</a:t>
            </a:r>
            <a:endParaRPr lang="pt-BR" dirty="0"/>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marL="0" indent="0">
              <a:buNone/>
            </a:pPr>
            <a:r>
              <a:rPr lang="pt-BR" b="0" i="0" dirty="0">
                <a:effectLst/>
                <a:latin typeface="Söhne"/>
              </a:rPr>
              <a:t>WHERE: A cláusula WHERE é usada para filtrar os resultados de uma consulta com base em uma ou mais condições. Ela permite especificar critérios para selecionar registros que atendam a determinadas condições. Exemplo:</a:t>
            </a:r>
          </a:p>
          <a:p>
            <a:pPr marL="0" indent="0" algn="l">
              <a:buNone/>
            </a:pPr>
            <a:r>
              <a:rPr lang="pt-BR" b="0" i="0" dirty="0">
                <a:effectLst/>
                <a:latin typeface="Söhne"/>
              </a:rPr>
              <a:t>SELECT coluna1, coluna2 FROM tabela WHERE condição;</a:t>
            </a:r>
          </a:p>
          <a:p>
            <a:pPr marL="0" indent="0" algn="l">
              <a:buNone/>
            </a:pPr>
            <a:endParaRPr lang="pt-BR" b="0" i="0" dirty="0">
              <a:effectLst/>
              <a:latin typeface="Söhne"/>
            </a:endParaRPr>
          </a:p>
        </p:txBody>
      </p:sp>
    </p:spTree>
    <p:extLst>
      <p:ext uri="{BB962C8B-B14F-4D97-AF65-F5344CB8AC3E}">
        <p14:creationId xmlns:p14="http://schemas.microsoft.com/office/powerpoint/2010/main" val="383630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en-US" dirty="0" err="1"/>
              <a:t>Consultas</a:t>
            </a:r>
            <a:r>
              <a:rPr lang="en-US" dirty="0"/>
              <a:t> com </a:t>
            </a:r>
            <a:r>
              <a:rPr lang="en-US" dirty="0" err="1"/>
              <a:t>cláusulas</a:t>
            </a:r>
            <a:r>
              <a:rPr lang="en-US" dirty="0"/>
              <a:t> WHERE, ORDER BY, GROUP BY</a:t>
            </a:r>
            <a:endParaRPr lang="pt-BR" dirty="0"/>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buFont typeface="+mj-lt"/>
              <a:buAutoNum type="arabicPeriod" startAt="2"/>
            </a:pPr>
            <a:r>
              <a:rPr lang="pt-BR" b="0" i="0" dirty="0">
                <a:effectLst/>
                <a:latin typeface="Söhne"/>
              </a:rPr>
              <a:t>ORDER BY: A cláusula ORDER BY é usada para classificar os resultados de uma consulta em uma ordem específica. Ela permite especificar uma ou mais colunas pelas quais os resultados devem ser ordenados, seja em ordem ascendente (ASC) ou descendente (DESC). Exemplo:</a:t>
            </a:r>
          </a:p>
          <a:p>
            <a:pPr marL="0" indent="0" algn="l">
              <a:buNone/>
            </a:pPr>
            <a:r>
              <a:rPr lang="pt-BR" b="0" i="0" dirty="0">
                <a:effectLst/>
                <a:latin typeface="Söhne"/>
              </a:rPr>
              <a:t>SELECT coluna1, coluna2 FROM tabela ORDER BY coluna1 ASC, coluna2 DESC;</a:t>
            </a:r>
          </a:p>
          <a:p>
            <a:pPr algn="l">
              <a:buFont typeface="+mj-lt"/>
              <a:buAutoNum type="arabicPeriod" startAt="2"/>
            </a:pPr>
            <a:endParaRPr lang="pt-BR" b="0" i="0" dirty="0">
              <a:effectLst/>
              <a:latin typeface="Söhne"/>
            </a:endParaRPr>
          </a:p>
        </p:txBody>
      </p:sp>
    </p:spTree>
    <p:extLst>
      <p:ext uri="{BB962C8B-B14F-4D97-AF65-F5344CB8AC3E}">
        <p14:creationId xmlns:p14="http://schemas.microsoft.com/office/powerpoint/2010/main" val="2863823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en-US" dirty="0" err="1"/>
              <a:t>Consultas</a:t>
            </a:r>
            <a:r>
              <a:rPr lang="en-US" dirty="0"/>
              <a:t> com </a:t>
            </a:r>
            <a:r>
              <a:rPr lang="en-US" dirty="0" err="1"/>
              <a:t>cláusulas</a:t>
            </a:r>
            <a:r>
              <a:rPr lang="en-US" dirty="0"/>
              <a:t> WHERE, ORDER BY, GROUP BY</a:t>
            </a:r>
            <a:endParaRPr lang="pt-BR" dirty="0"/>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buFont typeface="+mj-lt"/>
              <a:buAutoNum type="arabicPeriod" startAt="3"/>
            </a:pPr>
            <a:r>
              <a:rPr lang="pt-BR" b="0" i="0" dirty="0">
                <a:effectLst/>
                <a:latin typeface="Söhne"/>
              </a:rPr>
              <a:t>GROUP BY: A cláusula GROUP BY é usada para agrupar os resultados de uma consulta com base em uma ou mais colunas. Ela permite realizar operações de agregação, como contagem, soma, média, etc., em grupos de registros com valores semelhantes. Exemplo:</a:t>
            </a:r>
          </a:p>
          <a:p>
            <a:pPr marL="0" indent="0" algn="l">
              <a:buNone/>
            </a:pPr>
            <a:r>
              <a:rPr lang="en-US" b="0" i="0" dirty="0">
                <a:effectLst/>
                <a:latin typeface="Söhne"/>
              </a:rPr>
              <a:t>SELECT coluna1, COUNT(coluna2) FROM </a:t>
            </a:r>
            <a:r>
              <a:rPr lang="en-US" b="0" i="0" dirty="0" err="1">
                <a:effectLst/>
                <a:latin typeface="Söhne"/>
              </a:rPr>
              <a:t>tabela</a:t>
            </a:r>
            <a:r>
              <a:rPr lang="en-US" b="0" i="0" dirty="0">
                <a:effectLst/>
                <a:latin typeface="Söhne"/>
              </a:rPr>
              <a:t> GROUP BY coluna1;</a:t>
            </a:r>
          </a:p>
          <a:p>
            <a:pPr marL="0" indent="0" algn="l">
              <a:buNone/>
            </a:pPr>
            <a:endParaRPr lang="pt-BR" b="0" i="0" dirty="0">
              <a:effectLst/>
              <a:latin typeface="Söhne"/>
            </a:endParaRPr>
          </a:p>
        </p:txBody>
      </p:sp>
    </p:spTree>
    <p:extLst>
      <p:ext uri="{BB962C8B-B14F-4D97-AF65-F5344CB8AC3E}">
        <p14:creationId xmlns:p14="http://schemas.microsoft.com/office/powerpoint/2010/main" val="3319149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Junção de tabelas (JOIN)</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marL="0" indent="0" algn="l">
              <a:buNone/>
            </a:pPr>
            <a:r>
              <a:rPr lang="pt-BR" b="0" i="0" dirty="0">
                <a:effectLst/>
                <a:latin typeface="Söhne"/>
              </a:rPr>
              <a:t>A junção de tabelas, também conhecida como JOIN, é uma operação fundamental em SQL que permite combinar dados de duas ou mais tabelas com base em uma condição especificada. Ela é usada quando os dados relacionados estão armazenados em tabelas separadas e é necessário obter informações combinadas dessas tabelas em uma única consulta.</a:t>
            </a:r>
          </a:p>
        </p:txBody>
      </p:sp>
    </p:spTree>
    <p:extLst>
      <p:ext uri="{BB962C8B-B14F-4D97-AF65-F5344CB8AC3E}">
        <p14:creationId xmlns:p14="http://schemas.microsoft.com/office/powerpoint/2010/main" val="2620553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Junção de tabelas (JOIN)</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marL="0" indent="0">
              <a:buNone/>
            </a:pPr>
            <a:r>
              <a:rPr lang="pt-BR" b="0" i="0" dirty="0">
                <a:effectLst/>
                <a:latin typeface="Söhne"/>
              </a:rPr>
              <a:t>INNER JOIN: Retorna os registros que possuem valores correspondentes nas duas tabelas envolvidas na junção. Apenas os registros que atendem à condição de junção são incluídos no resultado.</a:t>
            </a:r>
          </a:p>
          <a:p>
            <a:pPr marL="0" indent="0">
              <a:buNone/>
            </a:pPr>
            <a:r>
              <a:rPr lang="pt-BR" b="0" i="0" dirty="0">
                <a:effectLst/>
                <a:latin typeface="Söhne"/>
              </a:rPr>
              <a:t>LEFT JOIN: Retorna todos os registros da tabela da esquerda (primeira tabela mencionada) e os registros correspondentes da tabela da direita (segunda tabela mencionada) com base na condição de junção. Se não houver correspondência, são retornados valores NULL para os campos da tabela da direita.</a:t>
            </a:r>
          </a:p>
          <a:p>
            <a:pPr marL="0" indent="0">
              <a:buNone/>
            </a:pPr>
            <a:endParaRPr lang="pt-BR" b="0" i="0" dirty="0">
              <a:effectLst/>
              <a:latin typeface="Söhne"/>
            </a:endParaRPr>
          </a:p>
          <a:p>
            <a:pPr marL="0" indent="0" algn="l">
              <a:buNone/>
            </a:pPr>
            <a:endParaRPr lang="pt-BR" b="0" i="0" dirty="0">
              <a:effectLst/>
              <a:latin typeface="Söhne"/>
            </a:endParaRPr>
          </a:p>
        </p:txBody>
      </p:sp>
    </p:spTree>
    <p:extLst>
      <p:ext uri="{BB962C8B-B14F-4D97-AF65-F5344CB8AC3E}">
        <p14:creationId xmlns:p14="http://schemas.microsoft.com/office/powerpoint/2010/main" val="1706198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Junção de tabelas (JOIN)</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buFont typeface="+mj-lt"/>
              <a:buAutoNum type="arabicPeriod"/>
            </a:pPr>
            <a:r>
              <a:rPr lang="pt-BR" b="0" i="0" dirty="0">
                <a:effectLst/>
                <a:latin typeface="Söhne"/>
              </a:rPr>
              <a:t>RIGHT JOIN: É o oposto do LEFT JOIN. Retorna todos os registros da tabela da direita e os registros correspondentes da tabela da esquerda com base na condição de junção. Se não houver correspondência, são retornados valores NULL para os campos da tabela da esquerda.</a:t>
            </a:r>
          </a:p>
          <a:p>
            <a:pPr>
              <a:buFont typeface="+mj-lt"/>
              <a:buAutoNum type="arabicPeriod"/>
            </a:pPr>
            <a:r>
              <a:rPr lang="pt-BR" b="0" i="0" dirty="0">
                <a:effectLst/>
                <a:latin typeface="Söhne"/>
              </a:rPr>
              <a:t>FULL JOIN: Retorna todos os registros de ambas as tabelas envolvidas na junção, independentemente de haver ou não correspondência. Se não houver correspondência, são retornados valores NULL para os campos da tabela oposta.</a:t>
            </a:r>
          </a:p>
          <a:p>
            <a:pPr algn="l">
              <a:buFont typeface="+mj-lt"/>
              <a:buAutoNum type="arabicPeriod"/>
            </a:pPr>
            <a:endParaRPr lang="pt-BR" b="0" i="0" dirty="0">
              <a:effectLst/>
              <a:latin typeface="Söhne"/>
            </a:endParaRPr>
          </a:p>
        </p:txBody>
      </p:sp>
    </p:spTree>
    <p:extLst>
      <p:ext uri="{BB962C8B-B14F-4D97-AF65-F5344CB8AC3E}">
        <p14:creationId xmlns:p14="http://schemas.microsoft.com/office/powerpoint/2010/main" val="3965542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Junção de tabelas (JOIN)</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buFont typeface="+mj-lt"/>
              <a:buAutoNum type="arabicPeriod"/>
            </a:pPr>
            <a:r>
              <a:rPr lang="pt-BR" b="0" i="0" dirty="0">
                <a:effectLst/>
                <a:latin typeface="Söhne"/>
              </a:rPr>
              <a:t>CROSS JOIN: Retorna o produto cartesiano de duas tabelas, ou seja, combina todos os registros da tabela da esquerda com todos os registros da tabela da direita. Não requer uma condição de junção.</a:t>
            </a:r>
          </a:p>
          <a:p>
            <a:pPr marL="0" indent="0" algn="l">
              <a:buNone/>
            </a:pPr>
            <a:r>
              <a:rPr lang="pt-BR" dirty="0">
                <a:latin typeface="Söhne"/>
              </a:rPr>
              <a:t>Sintaxe Básica: </a:t>
            </a:r>
          </a:p>
          <a:p>
            <a:pPr marL="0" indent="0" algn="l">
              <a:buNone/>
            </a:pPr>
            <a:r>
              <a:rPr lang="pt-BR" b="0" i="0" dirty="0">
                <a:effectLst/>
                <a:latin typeface="Söhne"/>
              </a:rPr>
              <a:t>SELECT colunas</a:t>
            </a:r>
          </a:p>
          <a:p>
            <a:pPr marL="0" indent="0" algn="l">
              <a:buNone/>
            </a:pPr>
            <a:r>
              <a:rPr lang="pt-BR" b="0" i="0" dirty="0">
                <a:effectLst/>
                <a:latin typeface="Söhne"/>
              </a:rPr>
              <a:t>FROM tabela1</a:t>
            </a:r>
          </a:p>
          <a:p>
            <a:pPr marL="0" indent="0" algn="l">
              <a:buNone/>
            </a:pPr>
            <a:r>
              <a:rPr lang="pt-BR" b="0" i="0" dirty="0">
                <a:effectLst/>
                <a:latin typeface="Söhne"/>
              </a:rPr>
              <a:t>JOIN tabela2 ON </a:t>
            </a:r>
            <a:r>
              <a:rPr lang="pt-BR" b="0" i="0" dirty="0" err="1">
                <a:effectLst/>
                <a:latin typeface="Söhne"/>
              </a:rPr>
              <a:t>condição_de_junção</a:t>
            </a:r>
            <a:r>
              <a:rPr lang="pt-BR" b="0" i="0" dirty="0">
                <a:effectLst/>
                <a:latin typeface="Söhne"/>
              </a:rPr>
              <a:t>;</a:t>
            </a:r>
          </a:p>
          <a:p>
            <a:pPr marL="0" indent="0" algn="l">
              <a:buNone/>
            </a:pPr>
            <a:endParaRPr lang="pt-BR" b="0" i="0" dirty="0">
              <a:effectLst/>
              <a:latin typeface="Söhne"/>
            </a:endParaRPr>
          </a:p>
        </p:txBody>
      </p:sp>
    </p:spTree>
    <p:extLst>
      <p:ext uri="{BB962C8B-B14F-4D97-AF65-F5344CB8AC3E}">
        <p14:creationId xmlns:p14="http://schemas.microsoft.com/office/powerpoint/2010/main" val="75752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Triggers: conceito e aplicação</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marL="0" indent="0" algn="l">
              <a:buNone/>
            </a:pPr>
            <a:r>
              <a:rPr lang="pt-BR" b="0" i="0" dirty="0">
                <a:effectLst/>
                <a:latin typeface="Söhne"/>
              </a:rPr>
              <a:t>As triggers, em bancos de dados, são objetos que são associados a tabelas e são executados automaticamente em resposta a determinados eventos, como inserção, atualização ou exclusão de dados em uma tabela. Elas são usadas para implementar regras de negócio, garantir a integridade dos dados e realizar ações automatizadas.</a:t>
            </a:r>
          </a:p>
          <a:p>
            <a:pPr marL="0" indent="0" algn="l">
              <a:buNone/>
            </a:pPr>
            <a:r>
              <a:rPr lang="pt-BR" b="0" i="0" dirty="0">
                <a:effectLst/>
                <a:latin typeface="Söhne"/>
              </a:rPr>
              <a:t>O conceito básico das triggers é que elas são acionadas por eventos específicos que ocorrem nas tabelas do banco de dados. Quando o evento ocorre, a trigger é ativada e executa um conjunto de instruções definidas pelo usuário.</a:t>
            </a:r>
          </a:p>
        </p:txBody>
      </p:sp>
    </p:spTree>
    <p:extLst>
      <p:ext uri="{BB962C8B-B14F-4D97-AF65-F5344CB8AC3E}">
        <p14:creationId xmlns:p14="http://schemas.microsoft.com/office/powerpoint/2010/main" val="2313408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Triggers: conceito e aplicação</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lnSpcReduction="10000"/>
          </a:bodyPr>
          <a:lstStyle/>
          <a:p>
            <a:pPr algn="l"/>
            <a:r>
              <a:rPr lang="pt-BR" b="0" i="0" dirty="0">
                <a:effectLst/>
                <a:latin typeface="Söhne"/>
              </a:rPr>
              <a:t>As triggers podem ser usadas para várias finalidades, como:</a:t>
            </a:r>
          </a:p>
          <a:p>
            <a:pPr algn="l">
              <a:buFont typeface="+mj-lt"/>
              <a:buAutoNum type="arabicPeriod"/>
            </a:pPr>
            <a:r>
              <a:rPr lang="pt-BR" b="0" i="0" dirty="0">
                <a:effectLst/>
                <a:latin typeface="Söhne"/>
              </a:rPr>
              <a:t>Validação de dados: Elas podem verificar a conformidade dos dados inseridos ou atualizados em uma tabela com determinadas regras ou restrições de negócio. Por exemplo, uma trigger pode ser usada para garantir que a data de nascimento de uma pessoa seja anterior à data atual.</a:t>
            </a:r>
          </a:p>
          <a:p>
            <a:pPr algn="l">
              <a:buFont typeface="+mj-lt"/>
              <a:buAutoNum type="arabicPeriod"/>
            </a:pPr>
            <a:r>
              <a:rPr lang="pt-BR" b="0" i="0" dirty="0">
                <a:effectLst/>
                <a:latin typeface="Söhne"/>
              </a:rPr>
              <a:t>Auditoria de dados: Elas podem registrar automaticamente informações sobre as alterações feitas em uma tabela, como quem realizou a alteração e quando ela ocorreu. Isso pode ser útil para rastrear atividades e garantir a transparência e responsabilidade nos registros.</a:t>
            </a:r>
          </a:p>
        </p:txBody>
      </p:sp>
    </p:spTree>
    <p:extLst>
      <p:ext uri="{BB962C8B-B14F-4D97-AF65-F5344CB8AC3E}">
        <p14:creationId xmlns:p14="http://schemas.microsoft.com/office/powerpoint/2010/main" val="320611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Importância </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fontScale="92500" lnSpcReduction="10000"/>
          </a:bodyPr>
          <a:lstStyle/>
          <a:p>
            <a:r>
              <a:rPr lang="pt-BR" dirty="0"/>
              <a:t>Os Bancos de Dados desempenham um papel crucial em diversas áreas e têm uma ampla gama de aplicações. Algumas das principais importâncias e aplicações dos Bancos de Dados:</a:t>
            </a:r>
          </a:p>
          <a:p>
            <a:r>
              <a:rPr lang="pt-BR" b="0" i="0" dirty="0">
                <a:effectLst/>
                <a:latin typeface="Söhne"/>
              </a:rPr>
              <a:t>Armazenamento de dados</a:t>
            </a:r>
          </a:p>
          <a:p>
            <a:r>
              <a:rPr lang="pt-BR" b="0" i="0" dirty="0">
                <a:effectLst/>
                <a:latin typeface="Söhne"/>
              </a:rPr>
              <a:t>Acesso rápido e eficiente</a:t>
            </a:r>
            <a:endParaRPr lang="pt-BR" dirty="0">
              <a:latin typeface="Söhne"/>
            </a:endParaRPr>
          </a:p>
          <a:p>
            <a:r>
              <a:rPr lang="pt-BR" b="0" i="0" dirty="0">
                <a:effectLst/>
                <a:latin typeface="Söhne"/>
              </a:rPr>
              <a:t>Compartilhamento de dados</a:t>
            </a:r>
          </a:p>
          <a:p>
            <a:r>
              <a:rPr lang="pt-BR" b="0" i="0" dirty="0">
                <a:effectLst/>
                <a:latin typeface="Söhne"/>
              </a:rPr>
              <a:t>Integridade e consistência dos dados</a:t>
            </a:r>
            <a:endParaRPr lang="pt-BR" dirty="0">
              <a:latin typeface="Söhne"/>
            </a:endParaRPr>
          </a:p>
          <a:p>
            <a:r>
              <a:rPr lang="pt-BR" b="0" i="0" dirty="0">
                <a:effectLst/>
                <a:latin typeface="Söhne"/>
              </a:rPr>
              <a:t>Suporte a transações</a:t>
            </a:r>
          </a:p>
          <a:p>
            <a:r>
              <a:rPr lang="pt-BR" b="0" i="0" dirty="0">
                <a:effectLst/>
                <a:latin typeface="Söhne"/>
              </a:rPr>
              <a:t>Tomada de decisões</a:t>
            </a:r>
            <a:endParaRPr lang="pt-BR" dirty="0">
              <a:latin typeface="Söhne"/>
            </a:endParaRPr>
          </a:p>
          <a:p>
            <a:r>
              <a:rPr lang="pt-BR" b="0" i="0" dirty="0">
                <a:effectLst/>
                <a:latin typeface="Söhne"/>
              </a:rPr>
              <a:t>Segurança dos dados</a:t>
            </a:r>
            <a:endParaRPr lang="pt-BR" dirty="0"/>
          </a:p>
        </p:txBody>
      </p:sp>
    </p:spTree>
    <p:extLst>
      <p:ext uri="{BB962C8B-B14F-4D97-AF65-F5344CB8AC3E}">
        <p14:creationId xmlns:p14="http://schemas.microsoft.com/office/powerpoint/2010/main" val="3521579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Triggers: conceito e aplicação</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buFont typeface="+mj-lt"/>
              <a:buAutoNum type="arabicPeriod"/>
            </a:pPr>
            <a:r>
              <a:rPr lang="pt-BR" b="0" i="0" dirty="0">
                <a:effectLst/>
                <a:latin typeface="Söhne"/>
              </a:rPr>
              <a:t>Atualizações automáticas: Elas podem ser usadas para atualizar automaticamente outros dados ou tabelas quando uma determinada condição é satisfeita. Por exemplo, uma trigger pode ser usada para atualizar o saldo de uma conta bancária quando uma transação é realizada.</a:t>
            </a:r>
          </a:p>
          <a:p>
            <a:pPr algn="l">
              <a:buFont typeface="+mj-lt"/>
              <a:buAutoNum type="arabicPeriod"/>
            </a:pPr>
            <a:r>
              <a:rPr lang="pt-BR" b="0" i="0" dirty="0">
                <a:effectLst/>
                <a:latin typeface="Söhne"/>
              </a:rPr>
              <a:t>Restrições de integridade: Elas podem ser usadas para impor regras de integridade referencial entre tabelas. Por exemplo, uma trigger pode ser usada para impedir a exclusão de um registro de uma tabela relacionada se houver registros associados a ele.</a:t>
            </a:r>
          </a:p>
          <a:p>
            <a:pPr algn="l"/>
            <a:endParaRPr lang="pt-BR" b="0" i="0" dirty="0">
              <a:effectLst/>
              <a:latin typeface="Söhne"/>
            </a:endParaRPr>
          </a:p>
        </p:txBody>
      </p:sp>
    </p:spTree>
    <p:extLst>
      <p:ext uri="{BB962C8B-B14F-4D97-AF65-F5344CB8AC3E}">
        <p14:creationId xmlns:p14="http://schemas.microsoft.com/office/powerpoint/2010/main" val="4006530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Triggers: conceito e aplicação</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marL="0" indent="0" algn="l">
              <a:buNone/>
            </a:pPr>
            <a:r>
              <a:rPr lang="pt-BR" b="0" i="0" dirty="0">
                <a:effectLst/>
                <a:latin typeface="Söhne"/>
              </a:rPr>
              <a:t>Um exemplo de aplicação de triggers pode ser em um sistema de gerenciamento de estoque de uma loja online. Suponha que exista uma tabela chamada "produtos" que armazena informações sobre os produtos disponíveis para venda, incluindo a quantidade em estoque. Nesse caso, podemos utilizar uma trigger para atualizar automaticamente a coluna "status" de uma tabela "estoque" sempre que uma inserção ou atualização for feita na tabela "produtos".</a:t>
            </a:r>
          </a:p>
        </p:txBody>
      </p:sp>
    </p:spTree>
    <p:extLst>
      <p:ext uri="{BB962C8B-B14F-4D97-AF65-F5344CB8AC3E}">
        <p14:creationId xmlns:p14="http://schemas.microsoft.com/office/powerpoint/2010/main" val="1325770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Triggers: conceito e aplicação</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fontScale="92500" lnSpcReduction="20000"/>
          </a:bodyPr>
          <a:lstStyle/>
          <a:p>
            <a:pPr marL="0" indent="0" algn="l">
              <a:buNone/>
            </a:pPr>
            <a:r>
              <a:rPr lang="pt-BR" b="0" i="0" dirty="0">
                <a:effectLst/>
                <a:latin typeface="Söhne"/>
              </a:rPr>
              <a:t>CREATE TRIGGER </a:t>
            </a:r>
            <a:r>
              <a:rPr lang="pt-BR" b="0" i="0" dirty="0" err="1">
                <a:effectLst/>
                <a:latin typeface="Söhne"/>
              </a:rPr>
              <a:t>atualizar_status_estoque</a:t>
            </a:r>
            <a:r>
              <a:rPr lang="pt-BR" b="0" i="0" dirty="0">
                <a:effectLst/>
                <a:latin typeface="Söhne"/>
              </a:rPr>
              <a:t> AFTER INSERT ON produtos</a:t>
            </a:r>
          </a:p>
          <a:p>
            <a:pPr marL="0" indent="0" algn="l">
              <a:buNone/>
            </a:pPr>
            <a:r>
              <a:rPr lang="pt-BR" b="0" i="0" dirty="0">
                <a:effectLst/>
                <a:latin typeface="Söhne"/>
              </a:rPr>
              <a:t>    FOR EACH ROW</a:t>
            </a:r>
          </a:p>
          <a:p>
            <a:pPr marL="0" indent="0" algn="l">
              <a:buNone/>
            </a:pPr>
            <a:r>
              <a:rPr lang="pt-BR" b="0" i="0" dirty="0">
                <a:effectLst/>
                <a:latin typeface="Söhne"/>
              </a:rPr>
              <a:t>    BEGIN</a:t>
            </a:r>
          </a:p>
          <a:p>
            <a:pPr marL="0" indent="0" algn="l">
              <a:buNone/>
            </a:pPr>
            <a:r>
              <a:rPr lang="pt-BR" b="0" i="0" dirty="0">
                <a:effectLst/>
                <a:latin typeface="Söhne"/>
              </a:rPr>
              <a:t>        IF </a:t>
            </a:r>
            <a:r>
              <a:rPr lang="pt-BR" b="0" i="0" dirty="0" err="1">
                <a:effectLst/>
                <a:latin typeface="Söhne"/>
              </a:rPr>
              <a:t>NEW.quantidade_estoque</a:t>
            </a:r>
            <a:r>
              <a:rPr lang="pt-BR" b="0" i="0" dirty="0">
                <a:effectLst/>
                <a:latin typeface="Söhne"/>
              </a:rPr>
              <a:t> &gt; 0 THEN</a:t>
            </a:r>
          </a:p>
          <a:p>
            <a:pPr marL="0" indent="0" algn="l">
              <a:buNone/>
            </a:pPr>
            <a:r>
              <a:rPr lang="pt-BR" b="0" i="0" dirty="0">
                <a:effectLst/>
                <a:latin typeface="Söhne"/>
              </a:rPr>
              <a:t>            UPDATE estoque SET status = 'Disponível' WHERE </a:t>
            </a:r>
            <a:r>
              <a:rPr lang="pt-BR" b="0" i="0" dirty="0" err="1">
                <a:effectLst/>
                <a:latin typeface="Söhne"/>
              </a:rPr>
              <a:t>produto_id</a:t>
            </a:r>
            <a:r>
              <a:rPr lang="pt-BR" b="0" i="0" dirty="0">
                <a:effectLst/>
                <a:latin typeface="Söhne"/>
              </a:rPr>
              <a:t> = NEW.id;</a:t>
            </a:r>
          </a:p>
          <a:p>
            <a:pPr marL="0" indent="0" algn="l">
              <a:buNone/>
            </a:pPr>
            <a:r>
              <a:rPr lang="pt-BR" b="0" i="0" dirty="0">
                <a:effectLst/>
                <a:latin typeface="Söhne"/>
              </a:rPr>
              <a:t>        ELSE</a:t>
            </a:r>
          </a:p>
          <a:p>
            <a:pPr marL="0" indent="0" algn="l">
              <a:buNone/>
            </a:pPr>
            <a:r>
              <a:rPr lang="pt-BR" b="0" i="0" dirty="0">
                <a:effectLst/>
                <a:latin typeface="Söhne"/>
              </a:rPr>
              <a:t>            UPDATE estoque SET status = 'Indisponível' WHERE </a:t>
            </a:r>
            <a:r>
              <a:rPr lang="pt-BR" b="0" i="0" dirty="0" err="1">
                <a:effectLst/>
                <a:latin typeface="Söhne"/>
              </a:rPr>
              <a:t>produto_id</a:t>
            </a:r>
            <a:r>
              <a:rPr lang="pt-BR" b="0" i="0" dirty="0">
                <a:effectLst/>
                <a:latin typeface="Söhne"/>
              </a:rPr>
              <a:t> = NEW.id;</a:t>
            </a:r>
          </a:p>
          <a:p>
            <a:pPr marL="0" indent="0" algn="l">
              <a:buNone/>
            </a:pPr>
            <a:r>
              <a:rPr lang="pt-BR" b="0" i="0" dirty="0">
                <a:effectLst/>
                <a:latin typeface="Söhne"/>
              </a:rPr>
              <a:t>        END IF;</a:t>
            </a:r>
          </a:p>
          <a:p>
            <a:pPr marL="0" indent="0" algn="l">
              <a:buNone/>
            </a:pPr>
            <a:r>
              <a:rPr lang="pt-BR" b="0" i="0" dirty="0">
                <a:effectLst/>
                <a:latin typeface="Söhne"/>
              </a:rPr>
              <a:t>    END;</a:t>
            </a:r>
          </a:p>
          <a:p>
            <a:pPr marL="0" indent="0" algn="l">
              <a:buNone/>
            </a:pPr>
            <a:endParaRPr lang="pt-BR" b="0" i="0" dirty="0">
              <a:effectLst/>
              <a:latin typeface="Söhne"/>
            </a:endParaRPr>
          </a:p>
        </p:txBody>
      </p:sp>
    </p:spTree>
    <p:extLst>
      <p:ext uri="{BB962C8B-B14F-4D97-AF65-F5344CB8AC3E}">
        <p14:creationId xmlns:p14="http://schemas.microsoft.com/office/powerpoint/2010/main" val="2845061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Triggers: conceito e aplicação</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marL="0" indent="0" algn="l">
              <a:buNone/>
            </a:pPr>
            <a:r>
              <a:rPr lang="pt-BR" b="0" i="0" dirty="0">
                <a:effectLst/>
                <a:latin typeface="Söhne"/>
              </a:rPr>
              <a:t>Nesse exemplo, a trigger é acionada após a inserção de um novo produto na tabela "produtos". Ela verifica a quantidade em estoque do produto inserido (representada pela coluna "</a:t>
            </a:r>
            <a:r>
              <a:rPr lang="pt-BR" b="0" i="0" dirty="0" err="1">
                <a:effectLst/>
                <a:latin typeface="Söhne"/>
              </a:rPr>
              <a:t>quantidade_estoque</a:t>
            </a:r>
            <a:r>
              <a:rPr lang="pt-BR" b="0" i="0" dirty="0">
                <a:effectLst/>
                <a:latin typeface="Söhne"/>
              </a:rPr>
              <a:t>") e, com base nesse valor, atualiza o status na tabela "estoque" para "Disponível" ou "Indisponível".</a:t>
            </a:r>
          </a:p>
        </p:txBody>
      </p:sp>
    </p:spTree>
    <p:extLst>
      <p:ext uri="{BB962C8B-B14F-4D97-AF65-F5344CB8AC3E}">
        <p14:creationId xmlns:p14="http://schemas.microsoft.com/office/powerpoint/2010/main" val="374644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Conceito de </a:t>
            </a:r>
            <a:r>
              <a:rPr lang="pt-BR" dirty="0" err="1"/>
              <a:t>stored</a:t>
            </a:r>
            <a:r>
              <a:rPr lang="pt-BR" dirty="0"/>
              <a:t> procedures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lnSpcReduction="10000"/>
          </a:bodyPr>
          <a:lstStyle/>
          <a:p>
            <a:pPr algn="l"/>
            <a:r>
              <a:rPr lang="pt-BR" b="0" i="0" dirty="0" err="1">
                <a:effectLst/>
                <a:latin typeface="Söhne"/>
              </a:rPr>
              <a:t>Stored</a:t>
            </a:r>
            <a:r>
              <a:rPr lang="pt-BR" b="0" i="0" dirty="0">
                <a:effectLst/>
                <a:latin typeface="Söhne"/>
              </a:rPr>
              <a:t> procedures são programas ou rotinas armazenadas em um banco de dados, que executam um conjunto de instruções SQL de forma sequencial e lógica. Elas são </a:t>
            </a:r>
            <a:r>
              <a:rPr lang="pt-BR" b="0" i="0" dirty="0" err="1">
                <a:effectLst/>
                <a:latin typeface="Söhne"/>
              </a:rPr>
              <a:t>pré</a:t>
            </a:r>
            <a:r>
              <a:rPr lang="pt-BR" b="0" i="0" dirty="0">
                <a:effectLst/>
                <a:latin typeface="Söhne"/>
              </a:rPr>
              <a:t>-compiladas e armazenadas no banco de dados, permitindo que sejam chamadas e executadas posteriormente.</a:t>
            </a:r>
          </a:p>
          <a:p>
            <a:pPr algn="l"/>
            <a:r>
              <a:rPr lang="pt-BR" b="0" i="0" dirty="0">
                <a:effectLst/>
                <a:latin typeface="Söhne"/>
              </a:rPr>
              <a:t>O conceito de </a:t>
            </a:r>
            <a:r>
              <a:rPr lang="pt-BR" b="0" i="0" dirty="0" err="1">
                <a:effectLst/>
                <a:latin typeface="Söhne"/>
              </a:rPr>
              <a:t>stored</a:t>
            </a:r>
            <a:r>
              <a:rPr lang="pt-BR" b="0" i="0" dirty="0">
                <a:effectLst/>
                <a:latin typeface="Söhne"/>
              </a:rPr>
              <a:t> procedures tem como objetivo principal melhorar a modularidade, </a:t>
            </a:r>
            <a:r>
              <a:rPr lang="pt-BR" b="0" i="0" dirty="0" err="1">
                <a:effectLst/>
                <a:latin typeface="Söhne"/>
              </a:rPr>
              <a:t>reusabilidade</a:t>
            </a:r>
            <a:r>
              <a:rPr lang="pt-BR" b="0" i="0" dirty="0">
                <a:effectLst/>
                <a:latin typeface="Söhne"/>
              </a:rPr>
              <a:t> e segurança do código SQL. Em vez de escrever as instruções SQL diretamente em um aplicativo ou em consultas ad hoc, as </a:t>
            </a:r>
            <a:r>
              <a:rPr lang="pt-BR" b="0" i="0" dirty="0" err="1">
                <a:effectLst/>
                <a:latin typeface="Söhne"/>
              </a:rPr>
              <a:t>stored</a:t>
            </a:r>
            <a:r>
              <a:rPr lang="pt-BR" b="0" i="0" dirty="0">
                <a:effectLst/>
                <a:latin typeface="Söhne"/>
              </a:rPr>
              <a:t> procedures permitem encapsular a lógica de negócios no banco de dados, fornecendo uma interface mais consistente e controlada para acessar e manipular os dados.</a:t>
            </a:r>
          </a:p>
          <a:p>
            <a:pPr marL="0" indent="0" algn="l">
              <a:buNone/>
            </a:pPr>
            <a:endParaRPr lang="pt-BR" b="0" i="0" dirty="0">
              <a:effectLst/>
              <a:latin typeface="Söhne"/>
            </a:endParaRPr>
          </a:p>
        </p:txBody>
      </p:sp>
    </p:spTree>
    <p:extLst>
      <p:ext uri="{BB962C8B-B14F-4D97-AF65-F5344CB8AC3E}">
        <p14:creationId xmlns:p14="http://schemas.microsoft.com/office/powerpoint/2010/main" val="3014359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Conceito de </a:t>
            </a:r>
            <a:r>
              <a:rPr lang="pt-BR" dirty="0" err="1"/>
              <a:t>stored</a:t>
            </a:r>
            <a:r>
              <a:rPr lang="pt-BR" dirty="0"/>
              <a:t> procedures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r>
              <a:rPr lang="pt-BR" b="0" i="0" dirty="0">
                <a:effectLst/>
                <a:latin typeface="Söhne"/>
              </a:rPr>
              <a:t>Além disso, as </a:t>
            </a:r>
            <a:r>
              <a:rPr lang="pt-BR" b="0" i="0" dirty="0" err="1">
                <a:effectLst/>
                <a:latin typeface="Söhne"/>
              </a:rPr>
              <a:t>stored</a:t>
            </a:r>
            <a:r>
              <a:rPr lang="pt-BR" b="0" i="0" dirty="0">
                <a:effectLst/>
                <a:latin typeface="Söhne"/>
              </a:rPr>
              <a:t> procedures oferecem as seguintes vantagens:</a:t>
            </a:r>
          </a:p>
          <a:p>
            <a:pPr algn="l">
              <a:buFont typeface="+mj-lt"/>
              <a:buAutoNum type="arabicPeriod"/>
            </a:pPr>
            <a:r>
              <a:rPr lang="pt-BR" b="0" i="0" dirty="0">
                <a:effectLst/>
                <a:latin typeface="Söhne"/>
              </a:rPr>
              <a:t>Reutilização de código: Uma </a:t>
            </a:r>
            <a:r>
              <a:rPr lang="pt-BR" b="0" i="0" dirty="0" err="1">
                <a:effectLst/>
                <a:latin typeface="Söhne"/>
              </a:rPr>
              <a:t>stored</a:t>
            </a:r>
            <a:r>
              <a:rPr lang="pt-BR" b="0" i="0" dirty="0">
                <a:effectLst/>
                <a:latin typeface="Söhne"/>
              </a:rPr>
              <a:t> procedure pode ser chamada várias vezes a partir de diferentes partes do sistema, evitando a necessidade de reescrever a mesma lógica SQL repetidamente.</a:t>
            </a:r>
          </a:p>
          <a:p>
            <a:pPr algn="l">
              <a:buFont typeface="+mj-lt"/>
              <a:buAutoNum type="arabicPeriod"/>
            </a:pPr>
            <a:r>
              <a:rPr lang="pt-BR" b="0" i="0" dirty="0">
                <a:effectLst/>
                <a:latin typeface="Söhne"/>
              </a:rPr>
              <a:t>Desempenho: As </a:t>
            </a:r>
            <a:r>
              <a:rPr lang="pt-BR" b="0" i="0" dirty="0" err="1">
                <a:effectLst/>
                <a:latin typeface="Söhne"/>
              </a:rPr>
              <a:t>stored</a:t>
            </a:r>
            <a:r>
              <a:rPr lang="pt-BR" b="0" i="0" dirty="0">
                <a:effectLst/>
                <a:latin typeface="Söhne"/>
              </a:rPr>
              <a:t> procedures são </a:t>
            </a:r>
            <a:r>
              <a:rPr lang="pt-BR" b="0" i="0" dirty="0" err="1">
                <a:effectLst/>
                <a:latin typeface="Söhne"/>
              </a:rPr>
              <a:t>pré</a:t>
            </a:r>
            <a:r>
              <a:rPr lang="pt-BR" b="0" i="0" dirty="0">
                <a:effectLst/>
                <a:latin typeface="Söhne"/>
              </a:rPr>
              <a:t>-compiladas e armazenadas no banco de dados, o que pode resultar em melhor desempenho, especialmente para consultas complexas ou operações em larga escala.</a:t>
            </a:r>
          </a:p>
          <a:p>
            <a:pPr marL="0" indent="0" algn="l">
              <a:buNone/>
            </a:pPr>
            <a:endParaRPr lang="pt-BR" b="0" i="0" dirty="0">
              <a:effectLst/>
              <a:latin typeface="Söhne"/>
            </a:endParaRPr>
          </a:p>
        </p:txBody>
      </p:sp>
    </p:spTree>
    <p:extLst>
      <p:ext uri="{BB962C8B-B14F-4D97-AF65-F5344CB8AC3E}">
        <p14:creationId xmlns:p14="http://schemas.microsoft.com/office/powerpoint/2010/main" val="1257687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Conceito de </a:t>
            </a:r>
            <a:r>
              <a:rPr lang="pt-BR" dirty="0" err="1"/>
              <a:t>stored</a:t>
            </a:r>
            <a:r>
              <a:rPr lang="pt-BR" dirty="0"/>
              <a:t> procedures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lnSpcReduction="10000"/>
          </a:bodyPr>
          <a:lstStyle/>
          <a:p>
            <a:pPr algn="l">
              <a:buFont typeface="+mj-lt"/>
              <a:buAutoNum type="arabicPeriod"/>
            </a:pPr>
            <a:r>
              <a:rPr lang="pt-BR" b="0" i="0" dirty="0">
                <a:effectLst/>
                <a:latin typeface="Söhne"/>
              </a:rPr>
              <a:t>Segurança: Ao utilizar </a:t>
            </a:r>
            <a:r>
              <a:rPr lang="pt-BR" b="0" i="0" dirty="0" err="1">
                <a:effectLst/>
                <a:latin typeface="Söhne"/>
              </a:rPr>
              <a:t>stored</a:t>
            </a:r>
            <a:r>
              <a:rPr lang="pt-BR" b="0" i="0" dirty="0">
                <a:effectLst/>
                <a:latin typeface="Söhne"/>
              </a:rPr>
              <a:t> procedures, é possível controlar o acesso aos dados através de permissões específicas, garantindo que apenas usuários autorizados possam executar determinadas operações.</a:t>
            </a:r>
          </a:p>
          <a:p>
            <a:pPr algn="l">
              <a:buFont typeface="+mj-lt"/>
              <a:buAutoNum type="arabicPeriod"/>
            </a:pPr>
            <a:r>
              <a:rPr lang="pt-BR" b="0" i="0" dirty="0">
                <a:effectLst/>
                <a:latin typeface="Söhne"/>
              </a:rPr>
              <a:t>Manutenção simplificada: Se houver a necessidade de alterar a lógica de uma operação, basta modificar a </a:t>
            </a:r>
            <a:r>
              <a:rPr lang="pt-BR" b="0" i="0" dirty="0" err="1">
                <a:effectLst/>
                <a:latin typeface="Söhne"/>
              </a:rPr>
              <a:t>stored</a:t>
            </a:r>
            <a:r>
              <a:rPr lang="pt-BR" b="0" i="0" dirty="0">
                <a:effectLst/>
                <a:latin typeface="Söhne"/>
              </a:rPr>
              <a:t> procedure, sem precisar atualizar o código em vários locais.</a:t>
            </a:r>
          </a:p>
          <a:p>
            <a:pPr algn="l">
              <a:buFont typeface="+mj-lt"/>
              <a:buAutoNum type="arabicPeriod"/>
            </a:pPr>
            <a:r>
              <a:rPr lang="pt-BR" b="0" i="0" dirty="0">
                <a:effectLst/>
                <a:latin typeface="Söhne"/>
              </a:rPr>
              <a:t>Transações: </a:t>
            </a:r>
            <a:r>
              <a:rPr lang="pt-BR" b="0" i="0" dirty="0" err="1">
                <a:effectLst/>
                <a:latin typeface="Söhne"/>
              </a:rPr>
              <a:t>Stored</a:t>
            </a:r>
            <a:r>
              <a:rPr lang="pt-BR" b="0" i="0" dirty="0">
                <a:effectLst/>
                <a:latin typeface="Söhne"/>
              </a:rPr>
              <a:t> procedures podem ser utilizadas para agrupar várias instruções SQL em uma única transação, garantindo que todas as alterações no banco de dados sejam executadas de forma consistente.</a:t>
            </a:r>
          </a:p>
        </p:txBody>
      </p:sp>
    </p:spTree>
    <p:extLst>
      <p:ext uri="{BB962C8B-B14F-4D97-AF65-F5344CB8AC3E}">
        <p14:creationId xmlns:p14="http://schemas.microsoft.com/office/powerpoint/2010/main" val="3820740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Criação e execução de </a:t>
            </a:r>
            <a:r>
              <a:rPr lang="pt-BR" dirty="0" err="1"/>
              <a:t>stored</a:t>
            </a:r>
            <a:r>
              <a:rPr lang="pt-BR" dirty="0"/>
              <a:t> procedures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marL="0" indent="0" algn="l">
              <a:buNone/>
            </a:pPr>
            <a:r>
              <a:rPr lang="en-US" b="0" i="0" dirty="0">
                <a:effectLst/>
                <a:latin typeface="Söhne"/>
              </a:rPr>
              <a:t>CREATE PROCEDURE </a:t>
            </a:r>
            <a:r>
              <a:rPr lang="en-US" b="0" i="0" dirty="0" err="1">
                <a:effectLst/>
                <a:latin typeface="Söhne"/>
              </a:rPr>
              <a:t>calcularTotalVendas</a:t>
            </a:r>
            <a:r>
              <a:rPr lang="en-US" b="0" i="0" dirty="0">
                <a:effectLst/>
                <a:latin typeface="Söhne"/>
              </a:rPr>
              <a:t>()</a:t>
            </a:r>
          </a:p>
          <a:p>
            <a:pPr marL="0" indent="0" algn="l">
              <a:buNone/>
            </a:pPr>
            <a:r>
              <a:rPr lang="en-US" b="0" i="0" dirty="0">
                <a:effectLst/>
                <a:latin typeface="Söhne"/>
              </a:rPr>
              <a:t>BEGIN</a:t>
            </a:r>
          </a:p>
          <a:p>
            <a:pPr marL="0" indent="0" algn="l">
              <a:buNone/>
            </a:pPr>
            <a:r>
              <a:rPr lang="en-US" b="0" i="0" dirty="0">
                <a:effectLst/>
                <a:latin typeface="Söhne"/>
              </a:rPr>
              <a:t>    DECLARE total INT;</a:t>
            </a:r>
          </a:p>
          <a:p>
            <a:pPr marL="0" indent="0" algn="l">
              <a:buNone/>
            </a:pPr>
            <a:r>
              <a:rPr lang="en-US" b="0" i="0" dirty="0">
                <a:effectLst/>
                <a:latin typeface="Söhne"/>
              </a:rPr>
              <a:t>    </a:t>
            </a:r>
          </a:p>
          <a:p>
            <a:pPr marL="0" indent="0" algn="l">
              <a:buNone/>
            </a:pPr>
            <a:r>
              <a:rPr lang="en-US" b="0" i="0" dirty="0">
                <a:effectLst/>
                <a:latin typeface="Söhne"/>
              </a:rPr>
              <a:t>    SELECT SUM(valor) INTO total FROM </a:t>
            </a:r>
            <a:r>
              <a:rPr lang="en-US" b="0" i="0" dirty="0" err="1">
                <a:effectLst/>
                <a:latin typeface="Söhne"/>
              </a:rPr>
              <a:t>vendas</a:t>
            </a:r>
            <a:r>
              <a:rPr lang="en-US" b="0" i="0" dirty="0">
                <a:effectLst/>
                <a:latin typeface="Söhne"/>
              </a:rPr>
              <a:t>;</a:t>
            </a:r>
          </a:p>
          <a:p>
            <a:pPr marL="0" indent="0" algn="l">
              <a:buNone/>
            </a:pPr>
            <a:r>
              <a:rPr lang="en-US" b="0" i="0" dirty="0">
                <a:effectLst/>
                <a:latin typeface="Söhne"/>
              </a:rPr>
              <a:t>    </a:t>
            </a:r>
          </a:p>
          <a:p>
            <a:pPr marL="0" indent="0" algn="l">
              <a:buNone/>
            </a:pPr>
            <a:r>
              <a:rPr lang="en-US" b="0" i="0" dirty="0">
                <a:effectLst/>
                <a:latin typeface="Söhne"/>
              </a:rPr>
              <a:t>    SELECT total;</a:t>
            </a:r>
          </a:p>
          <a:p>
            <a:pPr marL="0" indent="0" algn="l">
              <a:buNone/>
            </a:pPr>
            <a:r>
              <a:rPr lang="en-US" b="0" i="0" dirty="0">
                <a:effectLst/>
                <a:latin typeface="Söhne"/>
              </a:rPr>
              <a:t>END</a:t>
            </a:r>
          </a:p>
          <a:p>
            <a:pPr marL="0" indent="0" algn="l">
              <a:buNone/>
            </a:pPr>
            <a:endParaRPr lang="pt-BR" b="0" i="0" dirty="0">
              <a:effectLst/>
              <a:latin typeface="Söhne"/>
            </a:endParaRPr>
          </a:p>
        </p:txBody>
      </p:sp>
    </p:spTree>
    <p:extLst>
      <p:ext uri="{BB962C8B-B14F-4D97-AF65-F5344CB8AC3E}">
        <p14:creationId xmlns:p14="http://schemas.microsoft.com/office/powerpoint/2010/main" val="1261205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Criação e execução de </a:t>
            </a:r>
            <a:r>
              <a:rPr lang="pt-BR" dirty="0" err="1"/>
              <a:t>stored</a:t>
            </a:r>
            <a:r>
              <a:rPr lang="pt-BR" dirty="0"/>
              <a:t> procedures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marL="0" indent="0" algn="l">
              <a:buNone/>
            </a:pPr>
            <a:r>
              <a:rPr lang="pt-BR" b="0" i="0" dirty="0">
                <a:effectLst/>
                <a:latin typeface="Söhne"/>
              </a:rPr>
              <a:t>criamos uma </a:t>
            </a:r>
            <a:r>
              <a:rPr lang="pt-BR" b="0" i="0" dirty="0" err="1">
                <a:effectLst/>
                <a:latin typeface="Söhne"/>
              </a:rPr>
              <a:t>stored</a:t>
            </a:r>
            <a:r>
              <a:rPr lang="pt-BR" b="0" i="0" dirty="0">
                <a:effectLst/>
                <a:latin typeface="Söhne"/>
              </a:rPr>
              <a:t> procedure chamada "</a:t>
            </a:r>
            <a:r>
              <a:rPr lang="pt-BR" b="0" i="0" dirty="0" err="1">
                <a:effectLst/>
                <a:latin typeface="Söhne"/>
              </a:rPr>
              <a:t>calcularTotalVendas</a:t>
            </a:r>
            <a:r>
              <a:rPr lang="pt-BR" b="0" i="0" dirty="0">
                <a:effectLst/>
                <a:latin typeface="Söhne"/>
              </a:rPr>
              <a:t>". Ela declara uma variável "total" do tipo INT e calcula a soma dos valores da tabela "vendas". O resultado é armazenado na variável "total" e depois é retornado pela </a:t>
            </a:r>
            <a:r>
              <a:rPr lang="pt-BR" b="0" i="0" dirty="0" err="1">
                <a:effectLst/>
                <a:latin typeface="Söhne"/>
              </a:rPr>
              <a:t>stored</a:t>
            </a:r>
            <a:r>
              <a:rPr lang="pt-BR" b="0" i="0" dirty="0">
                <a:effectLst/>
                <a:latin typeface="Söhne"/>
              </a:rPr>
              <a:t> procedure.</a:t>
            </a:r>
          </a:p>
          <a:p>
            <a:pPr marL="0" indent="0" algn="l">
              <a:buNone/>
            </a:pPr>
            <a:endParaRPr lang="pt-BR" dirty="0">
              <a:latin typeface="Söhne"/>
            </a:endParaRPr>
          </a:p>
          <a:p>
            <a:pPr marL="0" indent="0" algn="l">
              <a:buNone/>
            </a:pPr>
            <a:r>
              <a:rPr lang="pt-BR" b="0" i="0" dirty="0">
                <a:effectLst/>
                <a:latin typeface="Söhne"/>
              </a:rPr>
              <a:t>CALL </a:t>
            </a:r>
            <a:r>
              <a:rPr lang="pt-BR" b="0" i="0" dirty="0" err="1">
                <a:effectLst/>
                <a:latin typeface="Söhne"/>
              </a:rPr>
              <a:t>calcularTotalVendas</a:t>
            </a:r>
            <a:r>
              <a:rPr lang="pt-BR" b="0" i="0" dirty="0">
                <a:effectLst/>
                <a:latin typeface="Söhne"/>
              </a:rPr>
              <a:t>();</a:t>
            </a:r>
          </a:p>
          <a:p>
            <a:pPr marL="0" indent="0" algn="l">
              <a:buNone/>
            </a:pPr>
            <a:endParaRPr lang="pt-BR" b="0" i="0" dirty="0">
              <a:effectLst/>
              <a:latin typeface="Söhne"/>
            </a:endParaRPr>
          </a:p>
        </p:txBody>
      </p:sp>
    </p:spTree>
    <p:extLst>
      <p:ext uri="{BB962C8B-B14F-4D97-AF65-F5344CB8AC3E}">
        <p14:creationId xmlns:p14="http://schemas.microsoft.com/office/powerpoint/2010/main" val="41209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Visão Geral</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r>
              <a:rPr lang="pt-BR" b="0" i="0" dirty="0">
                <a:effectLst/>
                <a:latin typeface="Söhne"/>
              </a:rPr>
              <a:t>Uma visão geral dos componentes de um Banco de Dados envolve os elementos principais que compõem a estrutura e o funcionamento de um sistema de gerenciamento de banco de dados (SGBD). Esses componentes são:</a:t>
            </a:r>
          </a:p>
          <a:p>
            <a:pPr algn="l">
              <a:buFont typeface="+mj-lt"/>
              <a:buAutoNum type="arabicPeriod"/>
            </a:pPr>
            <a:r>
              <a:rPr lang="pt-BR" b="0" i="0" dirty="0">
                <a:effectLst/>
                <a:latin typeface="Söhne"/>
              </a:rPr>
              <a:t>Dados: Os dados são o cerne de um Banco de Dados. Eles representam as informações que estão sendo armazenadas e gerenciadas. Podem incluir texto, números, imagens, vídeos e outros tipos de informações relevantes para o contexto do banco de dados.</a:t>
            </a:r>
          </a:p>
          <a:p>
            <a:endParaRPr lang="pt-BR" dirty="0"/>
          </a:p>
        </p:txBody>
      </p:sp>
    </p:spTree>
    <p:extLst>
      <p:ext uri="{BB962C8B-B14F-4D97-AF65-F5344CB8AC3E}">
        <p14:creationId xmlns:p14="http://schemas.microsoft.com/office/powerpoint/2010/main" val="313450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Visão Geral</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lnSpcReduction="10000"/>
          </a:bodyPr>
          <a:lstStyle/>
          <a:p>
            <a:pPr algn="l">
              <a:buFont typeface="+mj-lt"/>
              <a:buAutoNum type="arabicPeriod"/>
            </a:pPr>
            <a:r>
              <a:rPr lang="pt-BR" b="0" i="0" dirty="0">
                <a:effectLst/>
                <a:latin typeface="Söhne"/>
              </a:rPr>
              <a:t>Esquema: O esquema refere-se à estrutura lógica e organização dos dados em um Banco de Dados. Ele define a forma como os dados são armazenados, os relacionamentos entre as entidades e os atributos de cada entidade. O esquema define a base para a criação das tabelas e relacionamentos no banco de dados.</a:t>
            </a:r>
          </a:p>
          <a:p>
            <a:pPr>
              <a:buFont typeface="+mj-lt"/>
              <a:buAutoNum type="arabicPeriod"/>
            </a:pPr>
            <a:r>
              <a:rPr lang="pt-BR" b="0" i="0" dirty="0">
                <a:effectLst/>
                <a:latin typeface="Söhne"/>
              </a:rPr>
              <a:t>Tabelas: As tabelas são a representação visual dos dados em um Banco de Dados relacional. Elas são compostas por colunas (atributos) e linhas (registros) e são usadas para armazenar informações relacionadas em uma estrutura tabular. Cada tabela é projetada para armazenar dados de um determinado tipo de entidade ou conceito.</a:t>
            </a:r>
          </a:p>
          <a:p>
            <a:pPr algn="l">
              <a:buFont typeface="+mj-lt"/>
              <a:buAutoNum type="arabicPeriod"/>
            </a:pPr>
            <a:endParaRPr lang="pt-BR" b="0" i="0" dirty="0">
              <a:effectLst/>
              <a:latin typeface="Söhne"/>
            </a:endParaRPr>
          </a:p>
        </p:txBody>
      </p:sp>
    </p:spTree>
    <p:extLst>
      <p:ext uri="{BB962C8B-B14F-4D97-AF65-F5344CB8AC3E}">
        <p14:creationId xmlns:p14="http://schemas.microsoft.com/office/powerpoint/2010/main" val="3612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Visão Geral</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a:bodyPr>
          <a:lstStyle/>
          <a:p>
            <a:pPr algn="l">
              <a:buFont typeface="+mj-lt"/>
              <a:buAutoNum type="arabicPeriod"/>
            </a:pPr>
            <a:r>
              <a:rPr lang="pt-BR" b="0" i="0" dirty="0">
                <a:effectLst/>
                <a:latin typeface="Söhne"/>
              </a:rPr>
              <a:t>Índices: Os índices são estruturas auxiliares que melhoram o desempenho das consultas em um Banco de Dados. Eles são criados em colunas específicas de uma tabela e permitem que as consultas sejam executadas mais rapidamente, pois fornecem um acesso direto aos dados com base nos valores das colunas indexadas.</a:t>
            </a:r>
          </a:p>
          <a:p>
            <a:pPr algn="l">
              <a:buFont typeface="+mj-lt"/>
              <a:buAutoNum type="arabicPeriod"/>
            </a:pPr>
            <a:r>
              <a:rPr lang="pt-BR" b="0" i="0" dirty="0">
                <a:effectLst/>
                <a:latin typeface="Söhne"/>
              </a:rPr>
              <a:t>Consultas: As consultas são comandos ou instruções usadas para extrair informações específicas de um Banco de Dados. Elas permitem realizar operações de seleção, inserção, atualização e exclusão de dados, bem como a combinação de dados de diferentes tabelas usando operações de junção</a:t>
            </a:r>
          </a:p>
        </p:txBody>
      </p:sp>
    </p:spTree>
    <p:extLst>
      <p:ext uri="{BB962C8B-B14F-4D97-AF65-F5344CB8AC3E}">
        <p14:creationId xmlns:p14="http://schemas.microsoft.com/office/powerpoint/2010/main" val="329864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Visão Geral</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lnSpcReduction="10000"/>
          </a:bodyPr>
          <a:lstStyle/>
          <a:p>
            <a:pPr algn="l">
              <a:buFont typeface="+mj-lt"/>
              <a:buAutoNum type="arabicPeriod"/>
            </a:pPr>
            <a:r>
              <a:rPr lang="pt-BR" b="0" i="0" dirty="0">
                <a:effectLst/>
                <a:latin typeface="Söhne"/>
              </a:rPr>
              <a:t>Integridade: A integridade refere-se à consistência e validade dos dados armazenados em um Banco de Dados. Ela é mantida por meio de restrições, como chaves primárias, chaves estrangeiras e restrições de integridade referencial, que garantem que os dados sejam inseridos e atualizados de acordo com as regras definidas.</a:t>
            </a:r>
          </a:p>
          <a:p>
            <a:pPr algn="l">
              <a:buFont typeface="+mj-lt"/>
              <a:buAutoNum type="arabicPeriod"/>
            </a:pPr>
            <a:r>
              <a:rPr lang="pt-BR" b="0" i="0" dirty="0">
                <a:effectLst/>
                <a:latin typeface="Söhne"/>
              </a:rPr>
              <a:t>Segurança: A segurança é um componente crítico de um Banco de Dados e envolve a proteção dos dados contra acesso não autorizado, garantindo a confidencialidade, integridade e disponibilidade das informações. Isso é alcançado por meio de mecanismos de autenticação, autorização, criptografia e outras medidas de segurança.</a:t>
            </a:r>
          </a:p>
        </p:txBody>
      </p:sp>
    </p:spTree>
    <p:extLst>
      <p:ext uri="{BB962C8B-B14F-4D97-AF65-F5344CB8AC3E}">
        <p14:creationId xmlns:p14="http://schemas.microsoft.com/office/powerpoint/2010/main" val="367502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Visão Geral</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lnSpcReduction="10000"/>
          </a:bodyPr>
          <a:lstStyle/>
          <a:p>
            <a:pPr algn="l">
              <a:buFont typeface="+mj-lt"/>
              <a:buAutoNum type="arabicPeriod"/>
            </a:pPr>
            <a:r>
              <a:rPr lang="pt-BR" b="0" i="0" dirty="0">
                <a:effectLst/>
                <a:latin typeface="Söhne"/>
              </a:rPr>
              <a:t>Transações: As transações são unidades lógicas de trabalho que envolvem uma ou mais operações de banco de dados. Elas são projetadas para garantir que as operações sejam executadas de forma segura, consistente e atomicamente (ou seja, como uma unidade indivisível). As transações garantem a integridade dos dados durante operações complexas.</a:t>
            </a:r>
          </a:p>
          <a:p>
            <a:pPr algn="l">
              <a:buFont typeface="+mj-lt"/>
              <a:buAutoNum type="arabicPeriod"/>
            </a:pPr>
            <a:r>
              <a:rPr lang="pt-BR" b="0" i="0" dirty="0">
                <a:effectLst/>
                <a:latin typeface="Söhne"/>
              </a:rPr>
              <a:t>Sistemas de Gerenciamento de Banco de Dados (SGBD): O SGBD é o software responsável pelo gerenciamento e controle dos dados em um Banco de Dados. Ele fornece uma interface para interação com o banco de dados, gerencia o acesso concorrente aos dados, executa consultas, mantém a</a:t>
            </a:r>
          </a:p>
        </p:txBody>
      </p:sp>
    </p:spTree>
    <p:extLst>
      <p:ext uri="{BB962C8B-B14F-4D97-AF65-F5344CB8AC3E}">
        <p14:creationId xmlns:p14="http://schemas.microsoft.com/office/powerpoint/2010/main" val="73167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422E09-24E5-41B0-9F1A-76FBB2259BE0}"/>
              </a:ext>
            </a:extLst>
          </p:cNvPr>
          <p:cNvSpPr>
            <a:spLocks noGrp="1"/>
          </p:cNvSpPr>
          <p:nvPr>
            <p:ph type="title"/>
          </p:nvPr>
        </p:nvSpPr>
        <p:spPr/>
        <p:txBody>
          <a:bodyPr/>
          <a:lstStyle/>
          <a:p>
            <a:r>
              <a:rPr lang="pt-BR" dirty="0"/>
              <a:t>Modelagem de Dados</a:t>
            </a:r>
          </a:p>
        </p:txBody>
      </p:sp>
      <p:sp>
        <p:nvSpPr>
          <p:cNvPr id="3" name="Espaço Reservado para Conteúdo 2">
            <a:extLst>
              <a:ext uri="{FF2B5EF4-FFF2-40B4-BE49-F238E27FC236}">
                <a16:creationId xmlns:a16="http://schemas.microsoft.com/office/drawing/2014/main" id="{4D894BC6-19B2-4592-AC86-49D287D7A182}"/>
              </a:ext>
            </a:extLst>
          </p:cNvPr>
          <p:cNvSpPr>
            <a:spLocks noGrp="1"/>
          </p:cNvSpPr>
          <p:nvPr>
            <p:ph idx="1"/>
          </p:nvPr>
        </p:nvSpPr>
        <p:spPr/>
        <p:txBody>
          <a:bodyPr>
            <a:normAutofit lnSpcReduction="10000"/>
          </a:bodyPr>
          <a:lstStyle/>
          <a:p>
            <a:pPr algn="l"/>
            <a:r>
              <a:rPr lang="pt-BR" b="0" i="0" dirty="0">
                <a:effectLst/>
                <a:latin typeface="Söhne"/>
              </a:rPr>
              <a:t>A modelagem de dados é o processo de criar uma representação visual e conceitual das informações que serão armazenadas em um Banco de Dados. Ela envolve a identificação e organização dos dados relevantes para o sistema, bem como a definição das estruturas de dados e dos relacionamentos entre eles.</a:t>
            </a:r>
          </a:p>
          <a:p>
            <a:pPr algn="l"/>
            <a:r>
              <a:rPr lang="pt-BR" b="0" i="0" dirty="0">
                <a:effectLst/>
                <a:latin typeface="Söhne"/>
              </a:rPr>
              <a:t>A modelagem de dados descreve a estrutura lógica do Banco de Dados, independentemente de qualquer consideração de implementação física. Ela utiliza diagramas e notações específicas para representar entidades, atributos, relacionamentos e restrições que existem no mundo real e que precisam ser capturados e organizados em um formato compreensível para o SGBD.</a:t>
            </a:r>
          </a:p>
          <a:p>
            <a:pPr marL="0" indent="0" algn="l">
              <a:buNone/>
            </a:pPr>
            <a:endParaRPr lang="pt-BR" b="0" i="0" dirty="0">
              <a:effectLst/>
              <a:latin typeface="Söhne"/>
            </a:endParaRPr>
          </a:p>
        </p:txBody>
      </p:sp>
    </p:spTree>
    <p:extLst>
      <p:ext uri="{BB962C8B-B14F-4D97-AF65-F5344CB8AC3E}">
        <p14:creationId xmlns:p14="http://schemas.microsoft.com/office/powerpoint/2010/main" val="199946387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3017</Words>
  <Application>Microsoft Office PowerPoint</Application>
  <PresentationFormat>Widescreen</PresentationFormat>
  <Paragraphs>129</Paragraphs>
  <Slides>38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38</vt:i4>
      </vt:variant>
    </vt:vector>
  </HeadingPairs>
  <TitlesOfParts>
    <vt:vector size="43" baseType="lpstr">
      <vt:lpstr>Arial</vt:lpstr>
      <vt:lpstr>Calibri</vt:lpstr>
      <vt:lpstr>Calibri Light</vt:lpstr>
      <vt:lpstr>Söhne</vt:lpstr>
      <vt:lpstr>Tema do Office</vt:lpstr>
      <vt:lpstr>Banco de Dados</vt:lpstr>
      <vt:lpstr>Introdução</vt:lpstr>
      <vt:lpstr>Importância </vt:lpstr>
      <vt:lpstr>Visão Geral</vt:lpstr>
      <vt:lpstr>Visão Geral</vt:lpstr>
      <vt:lpstr>Visão Geral</vt:lpstr>
      <vt:lpstr>Visão Geral</vt:lpstr>
      <vt:lpstr>Visão Geral</vt:lpstr>
      <vt:lpstr>Modelagem de Dados</vt:lpstr>
      <vt:lpstr>Modelagem de Dados</vt:lpstr>
      <vt:lpstr>Modelagem de Dados</vt:lpstr>
      <vt:lpstr>Modelagem de Dados</vt:lpstr>
      <vt:lpstr>Entidades, atributos e relacionamentos</vt:lpstr>
      <vt:lpstr>Entidades, atributos e relacionamentos</vt:lpstr>
      <vt:lpstr>Entidades, atributos e relacionamentos</vt:lpstr>
      <vt:lpstr>SQL (Structured Query Language)</vt:lpstr>
      <vt:lpstr>Principais comandos: SELECT, INSERT, UPDATE, DELETE</vt:lpstr>
      <vt:lpstr>Principais comandos: SELECT, INSERT, UPDATE, DELETE</vt:lpstr>
      <vt:lpstr>Principais comandos: SELECT, INSERT, UPDATE, DELETE</vt:lpstr>
      <vt:lpstr>Principais comandos: SELECT, INSERT, UPDATE, DELETE</vt:lpstr>
      <vt:lpstr>Consultas com cláusulas WHERE, ORDER BY, GROUP BY</vt:lpstr>
      <vt:lpstr>Consultas com cláusulas WHERE, ORDER BY, GROUP BY</vt:lpstr>
      <vt:lpstr>Consultas com cláusulas WHERE, ORDER BY, GROUP BY</vt:lpstr>
      <vt:lpstr>Junção de tabelas (JOIN)</vt:lpstr>
      <vt:lpstr>Junção de tabelas (JOIN)</vt:lpstr>
      <vt:lpstr>Junção de tabelas (JOIN)</vt:lpstr>
      <vt:lpstr>Junção de tabelas (JOIN)</vt:lpstr>
      <vt:lpstr>Triggers: conceito e aplicação</vt:lpstr>
      <vt:lpstr>Triggers: conceito e aplicação</vt:lpstr>
      <vt:lpstr>Triggers: conceito e aplicação</vt:lpstr>
      <vt:lpstr>Triggers: conceito e aplicação</vt:lpstr>
      <vt:lpstr>Triggers: conceito e aplicação</vt:lpstr>
      <vt:lpstr>Triggers: conceito e aplicação</vt:lpstr>
      <vt:lpstr>Conceito de stored procedures</vt:lpstr>
      <vt:lpstr>Conceito de stored procedures</vt:lpstr>
      <vt:lpstr>Conceito de stored procedures</vt:lpstr>
      <vt:lpstr>Criação e execução de stored procedures</vt:lpstr>
      <vt:lpstr>Criação e execução de stored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Aluno</dc:creator>
  <cp:lastModifiedBy>Aluno</cp:lastModifiedBy>
  <cp:revision>5</cp:revision>
  <dcterms:created xsi:type="dcterms:W3CDTF">2023-05-23T18:29:53Z</dcterms:created>
  <dcterms:modified xsi:type="dcterms:W3CDTF">2023-05-23T18:59:03Z</dcterms:modified>
</cp:coreProperties>
</file>