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42.jpg" ContentType="image/png"/>
  <Override PartName="/ppt/media/image4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D7E4-7D56-438F-BD34-41DD218C37A3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B12E-E5D7-4412-9E9C-1ED102C530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32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D7E4-7D56-438F-BD34-41DD218C37A3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B12E-E5D7-4412-9E9C-1ED102C530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53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D7E4-7D56-438F-BD34-41DD218C37A3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B12E-E5D7-4412-9E9C-1ED102C530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320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2651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50B4C7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871" y="3253740"/>
            <a:ext cx="3539744" cy="226161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5460" y="3449320"/>
            <a:ext cx="2756577" cy="167297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4032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18E9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009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D7E4-7D56-438F-BD34-41DD218C37A3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B12E-E5D7-4412-9E9C-1ED102C530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25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D7E4-7D56-438F-BD34-41DD218C37A3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B12E-E5D7-4412-9E9C-1ED102C530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83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D7E4-7D56-438F-BD34-41DD218C37A3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B12E-E5D7-4412-9E9C-1ED102C530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53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D7E4-7D56-438F-BD34-41DD218C37A3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B12E-E5D7-4412-9E9C-1ED102C530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63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D7E4-7D56-438F-BD34-41DD218C37A3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B12E-E5D7-4412-9E9C-1ED102C530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43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D7E4-7D56-438F-BD34-41DD218C37A3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B12E-E5D7-4412-9E9C-1ED102C530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01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D7E4-7D56-438F-BD34-41DD218C37A3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B12E-E5D7-4412-9E9C-1ED102C530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04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D7E4-7D56-438F-BD34-41DD218C37A3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B12E-E5D7-4412-9E9C-1ED102C530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5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2D7E4-7D56-438F-BD34-41DD218C37A3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8B12E-E5D7-4412-9E9C-1ED102C530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13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rtinfowler.com/bliki/PolyglotPersistence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02529" y="4674820"/>
            <a:ext cx="2733040" cy="10669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15" dirty="0">
                <a:solidFill>
                  <a:srgbClr val="FF0000"/>
                </a:solidFill>
                <a:latin typeface="Calibri Light"/>
                <a:cs typeface="Calibri Light"/>
              </a:rPr>
              <a:t>Uma</a:t>
            </a:r>
            <a:r>
              <a:rPr sz="2400" spc="-8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 Light"/>
                <a:cs typeface="Calibri Light"/>
              </a:rPr>
              <a:t>Breve</a:t>
            </a:r>
            <a:r>
              <a:rPr sz="2400" spc="-9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 Light"/>
                <a:cs typeface="Calibri Light"/>
              </a:rPr>
              <a:t>Introdução</a:t>
            </a:r>
            <a:endParaRPr sz="24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2400" dirty="0">
              <a:latin typeface="Calibri Light"/>
              <a:cs typeface="Calibri Light"/>
            </a:endParaRPr>
          </a:p>
          <a:p>
            <a:pPr>
              <a:spcBef>
                <a:spcPts val="15"/>
              </a:spcBef>
            </a:pPr>
            <a:endParaRPr sz="2050" dirty="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7783" y="0"/>
            <a:ext cx="6172200" cy="36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7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31850" y="1239774"/>
          <a:ext cx="10233025" cy="5491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2625"/>
                <a:gridCol w="3505200"/>
                <a:gridCol w="3505200"/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TERMO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DEFINIÇÃO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EXEMPLO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USO.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Base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dados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eç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ã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302260">
                        <a:lnSpc>
                          <a:spcPct val="100800"/>
                        </a:lnSpc>
                        <a:spcBef>
                          <a:spcPts val="21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é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referências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bibliográficas.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2075" marR="136525">
                        <a:lnSpc>
                          <a:spcPct val="1008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) 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termo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genérico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para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qualquer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473075">
                        <a:lnSpc>
                          <a:spcPct val="100800"/>
                        </a:lnSpc>
                        <a:spcBef>
                          <a:spcPts val="22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usado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para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manipular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bases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dados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889000">
                        <a:lnSpc>
                          <a:spcPct val="100800"/>
                        </a:lnSpc>
                        <a:spcBef>
                          <a:spcPts val="22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PostgreSQL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 WinISIS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são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  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</a:tr>
              <a:tr h="1463039">
                <a:tc>
                  <a:txBody>
                    <a:bodyPr/>
                    <a:lstStyle/>
                    <a:p>
                      <a:pPr marL="92075" marR="632460">
                        <a:lnSpc>
                          <a:spcPct val="1008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Sistema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gerenciador 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de </a:t>
                      </a:r>
                      <a:r>
                        <a:rPr sz="1800" spc="-4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banco</a:t>
                      </a:r>
                      <a:r>
                        <a:rPr sz="18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8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dados</a:t>
                      </a:r>
                      <a:r>
                        <a:rPr sz="18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(SGBD)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140970">
                        <a:lnSpc>
                          <a:spcPct val="100800"/>
                        </a:lnSpc>
                        <a:spcBef>
                          <a:spcPts val="305"/>
                        </a:spcBef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projetado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para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permitir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e 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controlar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acesso</a:t>
                      </a:r>
                      <a:r>
                        <a:rPr sz="1800" spc="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manipulação dos dados por 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800" spc="45" dirty="0">
                          <a:latin typeface="Arial MT"/>
                          <a:cs typeface="Arial MT"/>
                        </a:rPr>
                        <a:t>úl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800" spc="45" dirty="0">
                          <a:latin typeface="Arial MT"/>
                          <a:cs typeface="Arial MT"/>
                        </a:rPr>
                        <a:t>pl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800" spc="-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45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ss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u</a:t>
                      </a:r>
                      <a:r>
                        <a:rPr sz="1800" spc="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45" dirty="0">
                          <a:latin typeface="Arial MT"/>
                          <a:cs typeface="Arial MT"/>
                        </a:rPr>
                        <a:t>u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800" spc="50" dirty="0">
                          <a:latin typeface="Arial MT"/>
                          <a:cs typeface="Arial MT"/>
                        </a:rPr>
                        <a:t>u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á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io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 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remotos</a:t>
                      </a:r>
                      <a:r>
                        <a:rPr sz="18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via</a:t>
                      </a:r>
                      <a:r>
                        <a:rPr sz="1800" spc="1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rede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229235">
                        <a:lnSpc>
                          <a:spcPct val="100800"/>
                        </a:lnSpc>
                        <a:spcBef>
                          <a:spcPts val="305"/>
                        </a:spcBef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SQL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é 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SGBD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comum, e o 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CouchDB é 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um 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SGBD 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Semi-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estruturado,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WinISIS 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não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é 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um </a:t>
                      </a:r>
                      <a:r>
                        <a:rPr sz="1800" spc="-4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SGBD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é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um</a:t>
                      </a:r>
                      <a:r>
                        <a:rPr sz="18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aplicativo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com</a:t>
                      </a:r>
                      <a:r>
                        <a:rPr sz="1800" spc="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BD.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</a:tr>
              <a:tr h="1188669">
                <a:tc>
                  <a:txBody>
                    <a:bodyPr/>
                    <a:lstStyle/>
                    <a:p>
                      <a:pPr marL="92075" marR="518795">
                        <a:lnSpc>
                          <a:spcPct val="1008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Sistema 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Eletrônico 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de </a:t>
                      </a:r>
                      <a:r>
                        <a:rPr sz="18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Gerenciamento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800" spc="-1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Dados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132715">
                        <a:lnSpc>
                          <a:spcPct val="1008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Sistema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30" dirty="0">
                          <a:latin typeface="Arial MT"/>
                          <a:cs typeface="Arial MT"/>
                        </a:rPr>
                        <a:t>que</a:t>
                      </a:r>
                      <a:r>
                        <a:rPr sz="180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garante</a:t>
                      </a:r>
                      <a:r>
                        <a:rPr sz="18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interope- </a:t>
                      </a:r>
                      <a:r>
                        <a:rPr sz="1800" spc="-48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rabilidade 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de 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dados 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em </a:t>
                      </a:r>
                      <a:r>
                        <a:rPr sz="1800" spc="15" dirty="0">
                          <a:latin typeface="Arial MT"/>
                          <a:cs typeface="Arial MT"/>
                        </a:rPr>
                        <a:t>língua- 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gem</a:t>
                      </a:r>
                      <a:r>
                        <a:rPr sz="18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padrão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ou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formato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aberto.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76200" algn="just">
                        <a:lnSpc>
                          <a:spcPct val="1008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São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inúmeros 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os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sistemas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GED, </a:t>
                      </a:r>
                      <a:r>
                        <a:rPr sz="1800" spc="-4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(c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800" spc="45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800" spc="45" dirty="0">
                          <a:latin typeface="Arial MT"/>
                          <a:cs typeface="Arial MT"/>
                        </a:rPr>
                        <a:t>úd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800" spc="-1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800" spc="45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s)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o 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Alfresco, ERM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(recursos) 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podem </a:t>
                      </a:r>
                      <a:r>
                        <a:rPr sz="1800" spc="-4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ser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80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bibliotecas,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ex.</a:t>
                      </a:r>
                      <a:r>
                        <a:rPr sz="1800" spc="1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ExLibris.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</a:tr>
              <a:tr h="914402">
                <a:tc>
                  <a:txBody>
                    <a:bodyPr/>
                    <a:lstStyle/>
                    <a:p>
                      <a:pPr marL="92075" marR="662940">
                        <a:lnSpc>
                          <a:spcPct val="1008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Bancos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80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Dados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Semi- </a:t>
                      </a:r>
                      <a:r>
                        <a:rPr sz="1800" spc="-48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estruturados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172720">
                        <a:lnSpc>
                          <a:spcPct val="100899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 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  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ã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ã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  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pa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55" dirty="0">
                          <a:latin typeface="Calibri"/>
                          <a:cs typeface="Calibri"/>
                        </a:rPr>
                        <a:t>”.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165735">
                        <a:lnSpc>
                          <a:spcPct val="100899"/>
                        </a:lnSpc>
                        <a:spcBef>
                          <a:spcPts val="330"/>
                        </a:spcBef>
                      </a:pPr>
                      <a:r>
                        <a:rPr sz="1800" spc="-60" dirty="0">
                          <a:latin typeface="Arial MT"/>
                          <a:cs typeface="Arial MT"/>
                        </a:rPr>
                        <a:t>Todos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modelos 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de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BD noSQL, 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mas 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um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exemplo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forte é o 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Hadoop.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Isis</a:t>
                      </a:r>
                      <a:r>
                        <a:rPr sz="1800" spc="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é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semiestruturado.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575" y="794702"/>
            <a:ext cx="40938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latin typeface="Calibri Light"/>
                <a:cs typeface="Calibri Light"/>
              </a:rPr>
              <a:t>Bancos</a:t>
            </a:r>
            <a:r>
              <a:rPr sz="2400" spc="-125" dirty="0">
                <a:latin typeface="Calibri Light"/>
                <a:cs typeface="Calibri Light"/>
              </a:rPr>
              <a:t> </a:t>
            </a:r>
            <a:r>
              <a:rPr sz="2400" spc="10" dirty="0">
                <a:latin typeface="Calibri Light"/>
                <a:cs typeface="Calibri Light"/>
              </a:rPr>
              <a:t>de</a:t>
            </a:r>
            <a:r>
              <a:rPr sz="2400" spc="-10" dirty="0">
                <a:latin typeface="Calibri Light"/>
                <a:cs typeface="Calibri Light"/>
              </a:rPr>
              <a:t> </a:t>
            </a:r>
            <a:r>
              <a:rPr sz="2400" spc="10" dirty="0">
                <a:latin typeface="Calibri Light"/>
                <a:cs typeface="Calibri Light"/>
              </a:rPr>
              <a:t>dados</a:t>
            </a:r>
            <a:r>
              <a:rPr sz="2400" spc="-5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–</a:t>
            </a:r>
            <a:r>
              <a:rPr sz="2400" spc="-2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nomenclatura</a:t>
            </a:r>
            <a:endParaRPr sz="2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72775" y="0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42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56336"/>
            <a:ext cx="701675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latin typeface="Calibri Light"/>
                <a:cs typeface="Calibri Light"/>
              </a:rPr>
              <a:t>Sistemas</a:t>
            </a:r>
            <a:r>
              <a:rPr sz="3950" spc="114" dirty="0">
                <a:latin typeface="Calibri Light"/>
                <a:cs typeface="Calibri Light"/>
              </a:rPr>
              <a:t> </a:t>
            </a:r>
            <a:r>
              <a:rPr sz="3950" spc="20" dirty="0">
                <a:latin typeface="Calibri Light"/>
                <a:cs typeface="Calibri Light"/>
              </a:rPr>
              <a:t>conhecidos</a:t>
            </a:r>
            <a:r>
              <a:rPr sz="3950" spc="-40" dirty="0">
                <a:latin typeface="Calibri Light"/>
                <a:cs typeface="Calibri Light"/>
              </a:rPr>
              <a:t> </a:t>
            </a:r>
            <a:r>
              <a:rPr sz="3950" spc="10" dirty="0">
                <a:latin typeface="Calibri Light"/>
                <a:cs typeface="Calibri Light"/>
              </a:rPr>
              <a:t>em</a:t>
            </a:r>
            <a:r>
              <a:rPr sz="3950" dirty="0">
                <a:latin typeface="Calibri Light"/>
                <a:cs typeface="Calibri Light"/>
              </a:rPr>
              <a:t> </a:t>
            </a:r>
            <a:r>
              <a:rPr sz="3950" spc="10" dirty="0">
                <a:latin typeface="Calibri Light"/>
                <a:cs typeface="Calibri Light"/>
              </a:rPr>
              <a:t>operação</a:t>
            </a:r>
            <a:endParaRPr sz="395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3580" y="1823148"/>
            <a:ext cx="10772140" cy="447230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1300" marR="213360" indent="-229235">
              <a:lnSpc>
                <a:spcPts val="1580"/>
              </a:lnSpc>
              <a:spcBef>
                <a:spcPts val="409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550" b="1" spc="-5" dirty="0">
                <a:latin typeface="Calibri"/>
                <a:cs typeface="Calibri"/>
              </a:rPr>
              <a:t>Sybase</a:t>
            </a:r>
            <a:r>
              <a:rPr sz="1550" b="1" dirty="0">
                <a:latin typeface="Calibri"/>
                <a:cs typeface="Calibri"/>
              </a:rPr>
              <a:t> SQL </a:t>
            </a:r>
            <a:r>
              <a:rPr sz="1550" b="1" spc="15" dirty="0">
                <a:latin typeface="Calibri"/>
                <a:cs typeface="Calibri"/>
              </a:rPr>
              <a:t>Anywhere</a:t>
            </a:r>
            <a:r>
              <a:rPr sz="1550" spc="15" dirty="0">
                <a:latin typeface="Calibri"/>
                <a:cs typeface="Calibri"/>
              </a:rPr>
              <a:t>: </a:t>
            </a:r>
            <a:r>
              <a:rPr sz="1550" dirty="0">
                <a:latin typeface="Calibri"/>
                <a:cs typeface="Calibri"/>
              </a:rPr>
              <a:t>Concorre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com </a:t>
            </a:r>
            <a:r>
              <a:rPr sz="1550" spc="10" dirty="0">
                <a:latin typeface="Calibri"/>
                <a:cs typeface="Calibri"/>
              </a:rPr>
              <a:t>o Oracle no </a:t>
            </a:r>
            <a:r>
              <a:rPr sz="1550" spc="5" dirty="0">
                <a:latin typeface="Calibri"/>
                <a:cs typeface="Calibri"/>
              </a:rPr>
              <a:t>mercado </a:t>
            </a:r>
            <a:r>
              <a:rPr sz="1550" dirty="0">
                <a:latin typeface="Calibri"/>
                <a:cs typeface="Calibri"/>
              </a:rPr>
              <a:t>corporativo.</a:t>
            </a:r>
            <a:r>
              <a:rPr sz="1550" spc="5" dirty="0">
                <a:latin typeface="Calibri"/>
                <a:cs typeface="Calibri"/>
              </a:rPr>
              <a:t> Aplicações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para </a:t>
            </a:r>
            <a:r>
              <a:rPr sz="1550" spc="-5" dirty="0">
                <a:latin typeface="Calibri"/>
                <a:cs typeface="Calibri"/>
              </a:rPr>
              <a:t>este </a:t>
            </a:r>
            <a:r>
              <a:rPr sz="1550" spc="10" dirty="0">
                <a:latin typeface="Calibri"/>
                <a:cs typeface="Calibri"/>
              </a:rPr>
              <a:t>banco </a:t>
            </a:r>
            <a:r>
              <a:rPr sz="1550" spc="5" dirty="0">
                <a:latin typeface="Calibri"/>
                <a:cs typeface="Calibri"/>
              </a:rPr>
              <a:t>são </a:t>
            </a:r>
            <a:r>
              <a:rPr sz="1550" spc="-5" dirty="0">
                <a:latin typeface="Calibri"/>
                <a:cs typeface="Calibri"/>
              </a:rPr>
              <a:t>desenvolvidas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com </a:t>
            </a:r>
            <a:r>
              <a:rPr sz="1550" spc="10" dirty="0">
                <a:latin typeface="Calibri"/>
                <a:cs typeface="Calibri"/>
              </a:rPr>
              <a:t>o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PowerBuilder.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600">
              <a:latin typeface="Calibri"/>
              <a:cs typeface="Calibri"/>
            </a:endParaRPr>
          </a:p>
          <a:p>
            <a:pPr marL="241300" indent="-229235">
              <a:lnSpc>
                <a:spcPts val="1720"/>
              </a:lnSpc>
              <a:spcBef>
                <a:spcPts val="12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550" b="1" spc="5" dirty="0">
                <a:latin typeface="Calibri"/>
                <a:cs typeface="Calibri"/>
              </a:rPr>
              <a:t>MySQL</a:t>
            </a:r>
            <a:r>
              <a:rPr sz="1550" spc="5" dirty="0">
                <a:latin typeface="Calibri"/>
                <a:cs typeface="Calibri"/>
              </a:rPr>
              <a:t>:</a:t>
            </a:r>
            <a:r>
              <a:rPr sz="1550" spc="1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Possui</a:t>
            </a:r>
            <a:r>
              <a:rPr sz="1550" spc="125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versões</a:t>
            </a:r>
            <a:r>
              <a:rPr sz="1550" spc="1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para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Windows,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Solaris,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Unix,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FreeBSD,</a:t>
            </a:r>
            <a:r>
              <a:rPr sz="1550" spc="18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Linux)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e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é</a:t>
            </a:r>
            <a:r>
              <a:rPr sz="1550" spc="5" dirty="0">
                <a:latin typeface="Calibri"/>
                <a:cs typeface="Calibri"/>
              </a:rPr>
              <a:t> gratuito.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Muito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poderoso,</a:t>
            </a:r>
            <a:r>
              <a:rPr sz="1550" spc="17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usado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principalmente</a:t>
            </a:r>
            <a:r>
              <a:rPr sz="1550" spc="1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para</a:t>
            </a:r>
            <a:endParaRPr sz="1550">
              <a:latin typeface="Calibri"/>
              <a:cs typeface="Calibri"/>
            </a:endParaRPr>
          </a:p>
          <a:p>
            <a:pPr marL="241300">
              <a:lnSpc>
                <a:spcPts val="1720"/>
              </a:lnSpc>
            </a:pPr>
            <a:r>
              <a:rPr sz="1550" spc="-5" dirty="0">
                <a:latin typeface="Calibri"/>
                <a:cs typeface="Calibri"/>
              </a:rPr>
              <a:t>desenvolvimento</a:t>
            </a:r>
            <a:r>
              <a:rPr sz="1550" spc="3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WEB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como </a:t>
            </a:r>
            <a:r>
              <a:rPr sz="1550" spc="-10" dirty="0">
                <a:latin typeface="Calibri"/>
                <a:cs typeface="Calibri"/>
              </a:rPr>
              <a:t>servidor</a:t>
            </a:r>
            <a:r>
              <a:rPr sz="1550" spc="22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de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dados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para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comércio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eletrônico.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50">
              <a:latin typeface="Calibri"/>
              <a:cs typeface="Calibri"/>
            </a:endParaRPr>
          </a:p>
          <a:p>
            <a:pPr marL="241300" marR="619125" indent="-229235">
              <a:lnSpc>
                <a:spcPts val="1500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550" b="1" dirty="0">
                <a:latin typeface="Calibri"/>
                <a:cs typeface="Calibri"/>
              </a:rPr>
              <a:t>PostgreSQL</a:t>
            </a:r>
            <a:r>
              <a:rPr sz="1550" dirty="0">
                <a:latin typeface="Calibri"/>
                <a:cs typeface="Calibri"/>
              </a:rPr>
              <a:t>: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Gratuito </a:t>
            </a:r>
            <a:r>
              <a:rPr sz="1550" spc="10" dirty="0">
                <a:latin typeface="Calibri"/>
                <a:cs typeface="Calibri"/>
              </a:rPr>
              <a:t>e com </a:t>
            </a:r>
            <a:r>
              <a:rPr sz="1550" spc="5" dirty="0">
                <a:latin typeface="Calibri"/>
                <a:cs typeface="Calibri"/>
              </a:rPr>
              <a:t>boa aceitação.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Originalmente concebido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para rodar </a:t>
            </a:r>
            <a:r>
              <a:rPr sz="1550" spc="-5" dirty="0">
                <a:latin typeface="Calibri"/>
                <a:cs typeface="Calibri"/>
              </a:rPr>
              <a:t>em </a:t>
            </a:r>
            <a:r>
              <a:rPr sz="1550" spc="10" dirty="0">
                <a:latin typeface="Calibri"/>
                <a:cs typeface="Calibri"/>
              </a:rPr>
              <a:t>Linux. </a:t>
            </a:r>
            <a:r>
              <a:rPr sz="1550" dirty="0">
                <a:latin typeface="Calibri"/>
                <a:cs typeface="Calibri"/>
              </a:rPr>
              <a:t>Possui </a:t>
            </a:r>
            <a:r>
              <a:rPr sz="1550" spc="-15" dirty="0">
                <a:latin typeface="Calibri"/>
                <a:cs typeface="Calibri"/>
              </a:rPr>
              <a:t>versões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para </a:t>
            </a:r>
            <a:r>
              <a:rPr sz="1550" spc="10" dirty="0">
                <a:latin typeface="Calibri"/>
                <a:cs typeface="Calibri"/>
              </a:rPr>
              <a:t>Windows.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Principalmente</a:t>
            </a:r>
            <a:r>
              <a:rPr sz="1550" spc="1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usado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para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comércio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eletrônico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juntamente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com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linguagem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spc="-45" dirty="0">
                <a:latin typeface="Calibri"/>
                <a:cs typeface="Calibri"/>
              </a:rPr>
              <a:t>PHP.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3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550" b="1" spc="5" dirty="0">
                <a:latin typeface="Calibri"/>
                <a:cs typeface="Calibri"/>
              </a:rPr>
              <a:t>Informix</a:t>
            </a:r>
            <a:r>
              <a:rPr sz="1550" spc="5" dirty="0">
                <a:latin typeface="Calibri"/>
                <a:cs typeface="Calibri"/>
              </a:rPr>
              <a:t>: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Boa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escalabilidade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e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desempenho.</a:t>
            </a:r>
            <a:r>
              <a:rPr sz="1550" spc="22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Comercializado</a:t>
            </a:r>
            <a:r>
              <a:rPr sz="1550" spc="1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pela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IBM.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ts val="1720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550" b="1" spc="15" dirty="0">
                <a:latin typeface="Calibri"/>
                <a:cs typeface="Calibri"/>
              </a:rPr>
              <a:t>DB2</a:t>
            </a:r>
            <a:r>
              <a:rPr sz="1550" spc="15" dirty="0">
                <a:latin typeface="Calibri"/>
                <a:cs typeface="Calibri"/>
              </a:rPr>
              <a:t>: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Produzido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pela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IBM,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nasceu</a:t>
            </a:r>
            <a:r>
              <a:rPr sz="1550" spc="17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nos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ambientes</a:t>
            </a:r>
            <a:r>
              <a:rPr sz="1550" spc="16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de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grande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porte,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sendo</a:t>
            </a:r>
            <a:r>
              <a:rPr sz="1550" spc="1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posteriormente</a:t>
            </a:r>
            <a:r>
              <a:rPr sz="1550" spc="2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portado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para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plataformas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mais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simples</a:t>
            </a:r>
            <a:endParaRPr sz="1550">
              <a:latin typeface="Calibri"/>
              <a:cs typeface="Calibri"/>
            </a:endParaRPr>
          </a:p>
          <a:p>
            <a:pPr marL="241300">
              <a:lnSpc>
                <a:spcPts val="1720"/>
              </a:lnSpc>
            </a:pPr>
            <a:r>
              <a:rPr sz="1550" dirty="0">
                <a:latin typeface="Calibri"/>
                <a:cs typeface="Calibri"/>
              </a:rPr>
              <a:t>(microcomputadores).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alibri"/>
              <a:cs typeface="Calibri"/>
            </a:endParaRPr>
          </a:p>
          <a:p>
            <a:pPr marL="241300" marR="873760" indent="-229235">
              <a:lnSpc>
                <a:spcPts val="1580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550" b="1" spc="-5" dirty="0">
                <a:latin typeface="Calibri"/>
                <a:cs typeface="Calibri"/>
              </a:rPr>
              <a:t>Firebird</a:t>
            </a:r>
            <a:r>
              <a:rPr sz="1550" spc="-5" dirty="0">
                <a:latin typeface="Calibri"/>
                <a:cs typeface="Calibri"/>
              </a:rPr>
              <a:t>: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Nascido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de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uma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iniciativa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da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Borland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em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abrir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o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código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do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InterBase</a:t>
            </a:r>
            <a:r>
              <a:rPr sz="1550" spc="300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6,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este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sistema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é</a:t>
            </a:r>
            <a:r>
              <a:rPr sz="1550" spc="-5" dirty="0">
                <a:latin typeface="Calibri"/>
                <a:cs typeface="Calibri"/>
              </a:rPr>
              <a:t> open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source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e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esbanja </a:t>
            </a:r>
            <a:r>
              <a:rPr sz="1550" spc="-3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versatilidade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e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robustez.</a:t>
            </a:r>
            <a:r>
              <a:rPr sz="1550" spc="1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Possui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recursos</a:t>
            </a:r>
            <a:r>
              <a:rPr sz="1550" spc="15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de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trigger,</a:t>
            </a:r>
            <a:r>
              <a:rPr sz="1550" spc="1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store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procedures</a:t>
            </a:r>
            <a:r>
              <a:rPr sz="1550" spc="229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e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transações</a:t>
            </a:r>
            <a:r>
              <a:rPr sz="1550" spc="16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concorrentes.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0" y="4229100"/>
            <a:ext cx="933450" cy="762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8825" y="361950"/>
            <a:ext cx="1704975" cy="102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30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975" y="752474"/>
            <a:ext cx="90925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latin typeface="Calibri Light"/>
                <a:cs typeface="Calibri Light"/>
              </a:rPr>
              <a:t>Sistemas</a:t>
            </a:r>
            <a:r>
              <a:rPr sz="3950" spc="105" dirty="0">
                <a:latin typeface="Calibri Light"/>
                <a:cs typeface="Calibri Light"/>
              </a:rPr>
              <a:t> </a:t>
            </a:r>
            <a:r>
              <a:rPr sz="3950" spc="20" dirty="0">
                <a:latin typeface="Calibri Light"/>
                <a:cs typeface="Calibri Light"/>
              </a:rPr>
              <a:t>conhecidos,</a:t>
            </a:r>
            <a:r>
              <a:rPr sz="3950" spc="-70" dirty="0">
                <a:latin typeface="Calibri Light"/>
                <a:cs typeface="Calibri Light"/>
              </a:rPr>
              <a:t> </a:t>
            </a:r>
            <a:r>
              <a:rPr sz="3950" spc="10" dirty="0">
                <a:latin typeface="Calibri Light"/>
                <a:cs typeface="Calibri Light"/>
              </a:rPr>
              <a:t>mas</a:t>
            </a:r>
            <a:r>
              <a:rPr sz="3950" spc="35" dirty="0">
                <a:latin typeface="Calibri Light"/>
                <a:cs typeface="Calibri Light"/>
              </a:rPr>
              <a:t> </a:t>
            </a:r>
            <a:r>
              <a:rPr sz="3950" spc="15" dirty="0">
                <a:latin typeface="Calibri Light"/>
                <a:cs typeface="Calibri Light"/>
              </a:rPr>
              <a:t>caindo</a:t>
            </a:r>
            <a:r>
              <a:rPr sz="3950" spc="-50" dirty="0">
                <a:latin typeface="Calibri Light"/>
                <a:cs typeface="Calibri Light"/>
              </a:rPr>
              <a:t> </a:t>
            </a:r>
            <a:r>
              <a:rPr sz="3950" spc="5" dirty="0">
                <a:latin typeface="Calibri Light"/>
                <a:cs typeface="Calibri Light"/>
              </a:rPr>
              <a:t>em</a:t>
            </a:r>
            <a:r>
              <a:rPr sz="3950" dirty="0">
                <a:latin typeface="Calibri Light"/>
                <a:cs typeface="Calibri Light"/>
              </a:rPr>
              <a:t> </a:t>
            </a:r>
            <a:r>
              <a:rPr sz="3950" spc="30" dirty="0">
                <a:latin typeface="Calibri Light"/>
                <a:cs typeface="Calibri Light"/>
              </a:rPr>
              <a:t>desuso</a:t>
            </a:r>
            <a:endParaRPr sz="395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975" y="1559242"/>
            <a:ext cx="10815955" cy="460248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41300" marR="530860" indent="-228600">
              <a:lnSpc>
                <a:spcPts val="1950"/>
              </a:lnSpc>
              <a:spcBef>
                <a:spcPts val="5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5" dirty="0">
                <a:latin typeface="Calibri"/>
                <a:cs typeface="Calibri"/>
              </a:rPr>
              <a:t>Além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gerenciadores,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pode-se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citar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algumas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linguagens/ferramentas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de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desenvolvimento,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manipulam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banco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de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dados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desses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gerenciadores: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b="1" spc="-10" dirty="0">
                <a:latin typeface="Calibri"/>
                <a:cs typeface="Calibri"/>
              </a:rPr>
              <a:t>COBOL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(Common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Busines</a:t>
            </a:r>
            <a:r>
              <a:rPr sz="1800" b="1" spc="-5" dirty="0">
                <a:latin typeface="Calibri"/>
                <a:cs typeface="Calibri"/>
              </a:rPr>
              <a:t> Oriented</a:t>
            </a:r>
            <a:r>
              <a:rPr sz="1800" b="1" spc="-1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Language)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–</a:t>
            </a:r>
            <a:r>
              <a:rPr sz="1800" b="1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mais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antigo,</a:t>
            </a:r>
            <a:r>
              <a:rPr sz="1800" spc="-1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é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na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verdade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uma</a:t>
            </a:r>
            <a:r>
              <a:rPr sz="1800" spc="10" dirty="0">
                <a:latin typeface="Calibri"/>
                <a:cs typeface="Calibri"/>
              </a:rPr>
              <a:t> linguagem,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ainda</a:t>
            </a:r>
            <a:r>
              <a:rPr sz="1800" spc="-1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existe.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85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b="1" spc="5" dirty="0">
                <a:latin typeface="Calibri"/>
                <a:cs typeface="Calibri"/>
              </a:rPr>
              <a:t>Clipper</a:t>
            </a:r>
            <a:r>
              <a:rPr sz="1800" spc="5" dirty="0">
                <a:latin typeface="Calibri"/>
                <a:cs typeface="Calibri"/>
              </a:rPr>
              <a:t>:</a:t>
            </a:r>
            <a:r>
              <a:rPr sz="1800" spc="-1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Comumente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utilizado</a:t>
            </a:r>
            <a:r>
              <a:rPr sz="1800" spc="-15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junto</a:t>
            </a:r>
            <a:r>
              <a:rPr sz="1800" spc="-16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ao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dBase.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Brasil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foi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15" dirty="0">
                <a:latin typeface="Calibri"/>
                <a:cs typeface="Calibri"/>
              </a:rPr>
              <a:t>líder</a:t>
            </a:r>
            <a:r>
              <a:rPr sz="1800" spc="-13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mundial</a:t>
            </a:r>
            <a:r>
              <a:rPr sz="1800" spc="-1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vendas</a:t>
            </a:r>
            <a:r>
              <a:rPr sz="1800" spc="-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dessa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ferramenta.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250">
              <a:latin typeface="Calibri"/>
              <a:cs typeface="Calibri"/>
            </a:endParaRPr>
          </a:p>
          <a:p>
            <a:pPr marL="698500" marR="619125" lvl="1" indent="-228600">
              <a:lnSpc>
                <a:spcPct val="8000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b="1" spc="5" dirty="0">
                <a:latin typeface="Calibri"/>
                <a:cs typeface="Calibri"/>
              </a:rPr>
              <a:t>Joiner</a:t>
            </a:r>
            <a:r>
              <a:rPr sz="1800" spc="5" dirty="0">
                <a:latin typeface="Calibri"/>
                <a:cs typeface="Calibri"/>
              </a:rPr>
              <a:t>: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Produto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nacional</a:t>
            </a:r>
            <a:r>
              <a:rPr sz="1800" spc="-1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concorrente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do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Clipper,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produzido</a:t>
            </a:r>
            <a:r>
              <a:rPr sz="1800" spc="-15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por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empresa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paulista</a:t>
            </a:r>
            <a:r>
              <a:rPr sz="1800" spc="-14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chamada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Tuxon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Software,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versões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para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DOS,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Unix,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algum</a:t>
            </a:r>
            <a:r>
              <a:rPr sz="1800" spc="-1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suporte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para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Windows.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200">
              <a:latin typeface="Calibri"/>
              <a:cs typeface="Calibri"/>
            </a:endParaRPr>
          </a:p>
          <a:p>
            <a:pPr marL="698500" marR="166370" lvl="1" indent="-228600">
              <a:lnSpc>
                <a:spcPct val="8000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b="1" spc="-5" dirty="0">
                <a:latin typeface="Calibri"/>
                <a:cs typeface="Calibri"/>
              </a:rPr>
              <a:t>Delphi/C++Builder/JBuilder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Ferramentas</a:t>
            </a:r>
            <a:r>
              <a:rPr sz="1800" spc="-13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de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desenvolvimento</a:t>
            </a:r>
            <a:r>
              <a:rPr sz="1800" spc="-15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da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Borland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que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possuem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suporte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nativo</a:t>
            </a:r>
            <a:r>
              <a:rPr sz="1800" spc="-15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aos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bancos </a:t>
            </a:r>
            <a:r>
              <a:rPr sz="1800" spc="10" dirty="0">
                <a:latin typeface="Calibri"/>
                <a:cs typeface="Calibri"/>
              </a:rPr>
              <a:t>de </a:t>
            </a:r>
            <a:r>
              <a:rPr sz="1800" spc="20" dirty="0">
                <a:latin typeface="Calibri"/>
                <a:cs typeface="Calibri"/>
              </a:rPr>
              <a:t>dados </a:t>
            </a:r>
            <a:r>
              <a:rPr sz="1800" dirty="0">
                <a:latin typeface="Calibri"/>
                <a:cs typeface="Calibri"/>
              </a:rPr>
              <a:t>Interbase e MySQL. </a:t>
            </a:r>
            <a:r>
              <a:rPr sz="1800" spc="15" dirty="0">
                <a:latin typeface="Calibri"/>
                <a:cs typeface="Calibri"/>
              </a:rPr>
              <a:t>Delphi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15" dirty="0">
                <a:latin typeface="Calibri"/>
                <a:cs typeface="Calibri"/>
              </a:rPr>
              <a:t>C++Builder </a:t>
            </a:r>
            <a:r>
              <a:rPr sz="1800" spc="5" dirty="0">
                <a:latin typeface="Calibri"/>
                <a:cs typeface="Calibri"/>
              </a:rPr>
              <a:t>também </a:t>
            </a:r>
            <a:r>
              <a:rPr sz="1800" spc="15" dirty="0">
                <a:latin typeface="Calibri"/>
                <a:cs typeface="Calibri"/>
              </a:rPr>
              <a:t>podem </a:t>
            </a:r>
            <a:r>
              <a:rPr sz="1800" dirty="0">
                <a:latin typeface="Calibri"/>
                <a:cs typeface="Calibri"/>
              </a:rPr>
              <a:t>acessar </a:t>
            </a:r>
            <a:r>
              <a:rPr sz="1800" spc="15" dirty="0">
                <a:latin typeface="Calibri"/>
                <a:cs typeface="Calibri"/>
              </a:rPr>
              <a:t>arquivos </a:t>
            </a:r>
            <a:r>
              <a:rPr sz="1800" spc="10" dirty="0">
                <a:latin typeface="Calibri"/>
                <a:cs typeface="Calibri"/>
              </a:rPr>
              <a:t>no </a:t>
            </a:r>
            <a:r>
              <a:rPr sz="1800" spc="-15" dirty="0">
                <a:latin typeface="Calibri"/>
                <a:cs typeface="Calibri"/>
              </a:rPr>
              <a:t>formato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dBase, </a:t>
            </a:r>
            <a:r>
              <a:rPr sz="1800" spc="-5" dirty="0">
                <a:latin typeface="Calibri"/>
                <a:cs typeface="Calibri"/>
              </a:rPr>
              <a:t>Paradox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10" dirty="0">
                <a:latin typeface="Calibri"/>
                <a:cs typeface="Calibri"/>
              </a:rPr>
              <a:t>Access </a:t>
            </a:r>
            <a:r>
              <a:rPr sz="1800" spc="10" dirty="0">
                <a:latin typeface="Calibri"/>
                <a:cs typeface="Calibri"/>
              </a:rPr>
              <a:t>nativamente, </a:t>
            </a:r>
            <a:r>
              <a:rPr sz="1800" spc="15" dirty="0">
                <a:latin typeface="Calibri"/>
                <a:cs typeface="Calibri"/>
              </a:rPr>
              <a:t>enquanto </a:t>
            </a:r>
            <a:r>
              <a:rPr sz="1800" spc="5" dirty="0">
                <a:latin typeface="Calibri"/>
                <a:cs typeface="Calibri"/>
              </a:rPr>
              <a:t>outras bases </a:t>
            </a:r>
            <a:r>
              <a:rPr sz="1800" spc="10" dirty="0">
                <a:latin typeface="Calibri"/>
                <a:cs typeface="Calibri"/>
              </a:rPr>
              <a:t>de </a:t>
            </a:r>
            <a:r>
              <a:rPr sz="1800" spc="20" dirty="0">
                <a:latin typeface="Calibri"/>
                <a:cs typeface="Calibri"/>
              </a:rPr>
              <a:t>dados </a:t>
            </a:r>
            <a:r>
              <a:rPr sz="1800" spc="15" dirty="0">
                <a:latin typeface="Calibri"/>
                <a:cs typeface="Calibri"/>
              </a:rPr>
              <a:t>podem </a:t>
            </a:r>
            <a:r>
              <a:rPr sz="1800" spc="-15" dirty="0">
                <a:latin typeface="Calibri"/>
                <a:cs typeface="Calibri"/>
              </a:rPr>
              <a:t>ser </a:t>
            </a:r>
            <a:r>
              <a:rPr sz="1800" spc="20" dirty="0">
                <a:latin typeface="Calibri"/>
                <a:cs typeface="Calibri"/>
              </a:rPr>
              <a:t>maipuladasatravés </a:t>
            </a:r>
            <a:r>
              <a:rPr sz="1800" spc="10" dirty="0">
                <a:latin typeface="Calibri"/>
                <a:cs typeface="Calibri"/>
              </a:rPr>
              <a:t>da 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tecnologia</a:t>
            </a:r>
            <a:r>
              <a:rPr sz="1800" spc="-15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ODBC.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250">
              <a:latin typeface="Calibri"/>
              <a:cs typeface="Calibri"/>
            </a:endParaRPr>
          </a:p>
          <a:p>
            <a:pPr marL="698500" marR="128905" lvl="1" indent="-228600">
              <a:lnSpc>
                <a:spcPct val="80000"/>
              </a:lnSpc>
              <a:spcBef>
                <a:spcPts val="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b="1" spc="5" dirty="0">
                <a:latin typeface="Calibri"/>
                <a:cs typeface="Calibri"/>
              </a:rPr>
              <a:t>Visual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Basic/Visual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C++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programador</a:t>
            </a:r>
            <a:r>
              <a:rPr sz="1800" spc="-13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pode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criar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aplicações</a:t>
            </a:r>
            <a:r>
              <a:rPr sz="1800" spc="-204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que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acessam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bancos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de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dados</a:t>
            </a:r>
            <a:r>
              <a:rPr sz="1800" spc="-1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Access</a:t>
            </a:r>
            <a:r>
              <a:rPr sz="1800" spc="15" dirty="0">
                <a:latin typeface="Calibri"/>
                <a:cs typeface="Calibri"/>
              </a:rPr>
              <a:t> ou,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por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meio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de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ODBC,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outros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formatos.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43676" y="506753"/>
            <a:ext cx="1032387" cy="96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92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0445" y="686371"/>
            <a:ext cx="3850004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>
                <a:latin typeface="Calibri Light"/>
                <a:cs typeface="Calibri Light"/>
              </a:rPr>
              <a:t>Bancos</a:t>
            </a:r>
            <a:r>
              <a:rPr spc="-110" dirty="0">
                <a:latin typeface="Calibri Light"/>
                <a:cs typeface="Calibri Light"/>
              </a:rPr>
              <a:t> </a:t>
            </a:r>
            <a:r>
              <a:rPr spc="20" dirty="0">
                <a:latin typeface="Calibri Light"/>
                <a:cs typeface="Calibri Light"/>
              </a:rPr>
              <a:t>de</a:t>
            </a:r>
            <a:r>
              <a:rPr spc="-130" dirty="0">
                <a:latin typeface="Calibri Light"/>
                <a:cs typeface="Calibri Light"/>
              </a:rPr>
              <a:t> </a:t>
            </a:r>
            <a:r>
              <a:rPr spc="20" dirty="0">
                <a:latin typeface="Calibri Light"/>
                <a:cs typeface="Calibri Light"/>
              </a:rPr>
              <a:t>Dados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2610" y="1649627"/>
            <a:ext cx="7851775" cy="36207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-10" dirty="0">
                <a:latin typeface="Calibri"/>
                <a:cs typeface="Calibri"/>
              </a:rPr>
              <a:t>MySQL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PostgreSQL</a:t>
            </a:r>
            <a:r>
              <a:rPr sz="2400" spc="-15" dirty="0">
                <a:latin typeface="Calibri"/>
                <a:cs typeface="Calibri"/>
              </a:rPr>
              <a:t>,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mais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populares.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ct val="67800"/>
              </a:lnSpc>
              <a:spcBef>
                <a:spcPts val="11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PostgreSQL - </a:t>
            </a:r>
            <a:r>
              <a:rPr sz="2400" spc="-10" dirty="0">
                <a:latin typeface="Calibri"/>
                <a:cs typeface="Calibri"/>
              </a:rPr>
              <a:t>início </a:t>
            </a:r>
            <a:r>
              <a:rPr sz="2400" spc="5" dirty="0">
                <a:latin typeface="Calibri"/>
                <a:cs typeface="Calibri"/>
              </a:rPr>
              <a:t>na </a:t>
            </a:r>
            <a:r>
              <a:rPr sz="2400" spc="-15" dirty="0">
                <a:latin typeface="Calibri"/>
                <a:cs typeface="Calibri"/>
              </a:rPr>
              <a:t>Universidade </a:t>
            </a:r>
            <a:r>
              <a:rPr sz="2400" spc="5" dirty="0">
                <a:latin typeface="Calibri"/>
                <a:cs typeface="Calibri"/>
              </a:rPr>
              <a:t>de </a:t>
            </a:r>
            <a:r>
              <a:rPr sz="2400" spc="-35" dirty="0">
                <a:latin typeface="Calibri"/>
                <a:cs typeface="Calibri"/>
              </a:rPr>
              <a:t>Berkeley, </a:t>
            </a:r>
            <a:r>
              <a:rPr sz="2400" spc="5" dirty="0">
                <a:latin typeface="Calibri"/>
                <a:cs typeface="Calibri"/>
              </a:rPr>
              <a:t>na </a:t>
            </a:r>
            <a:r>
              <a:rPr sz="2400" spc="-20" dirty="0">
                <a:latin typeface="Calibri"/>
                <a:cs typeface="Calibri"/>
              </a:rPr>
              <a:t>Califórnia,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1986.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ts val="2455"/>
              </a:lnSpc>
              <a:spcBef>
                <a:spcPts val="20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MySQL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surgiu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Suécia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três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colegas: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Allan</a:t>
            </a:r>
            <a:r>
              <a:rPr sz="2400" spc="-10" dirty="0">
                <a:latin typeface="Calibri"/>
                <a:cs typeface="Calibri"/>
              </a:rPr>
              <a:t> Larsson,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David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455"/>
              </a:lnSpc>
            </a:pPr>
            <a:r>
              <a:rPr sz="2400" spc="5" dirty="0">
                <a:latin typeface="Calibri"/>
                <a:cs typeface="Calibri"/>
              </a:rPr>
              <a:t>Axmark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Michael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Monty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Widenius.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MySQL,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1ª.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versão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foi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lançada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no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ano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1996.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Compatibilidade </a:t>
            </a:r>
            <a:r>
              <a:rPr sz="2400" spc="10" dirty="0">
                <a:latin typeface="Calibri"/>
                <a:cs typeface="Calibri"/>
              </a:rPr>
              <a:t>com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várias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linguagens,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algumas: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40" dirty="0">
                <a:latin typeface="Calibri"/>
                <a:cs typeface="Calibri"/>
              </a:rPr>
              <a:t>Java,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PHP,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Python,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Ruby,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C/C++;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Base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dados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tamanho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ilimitado;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ORACLE: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profissional,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paga.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5400" y="1905000"/>
            <a:ext cx="1143000" cy="1143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5400" y="3581400"/>
            <a:ext cx="1323975" cy="685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54630" y="4883280"/>
            <a:ext cx="1191544" cy="47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00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09282"/>
            <a:ext cx="645414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>
                <a:latin typeface="Calibri Light"/>
                <a:cs typeface="Calibri Light"/>
              </a:rPr>
              <a:t>Tipos</a:t>
            </a:r>
            <a:r>
              <a:rPr spc="-165" dirty="0">
                <a:latin typeface="Calibri Light"/>
                <a:cs typeface="Calibri Light"/>
              </a:rPr>
              <a:t> </a:t>
            </a:r>
            <a:r>
              <a:rPr spc="20" dirty="0">
                <a:latin typeface="Calibri Light"/>
                <a:cs typeface="Calibri Light"/>
              </a:rPr>
              <a:t>de</a:t>
            </a:r>
            <a:r>
              <a:rPr spc="-40" dirty="0">
                <a:latin typeface="Calibri Light"/>
                <a:cs typeface="Calibri Light"/>
              </a:rPr>
              <a:t> </a:t>
            </a:r>
            <a:r>
              <a:rPr spc="25" dirty="0">
                <a:latin typeface="Calibri Light"/>
                <a:cs typeface="Calibri Light"/>
              </a:rPr>
              <a:t>Dados</a:t>
            </a:r>
            <a:r>
              <a:rPr spc="-90" dirty="0">
                <a:latin typeface="Calibri Light"/>
                <a:cs typeface="Calibri Light"/>
              </a:rPr>
              <a:t> </a:t>
            </a:r>
            <a:r>
              <a:rPr spc="-5" dirty="0">
                <a:latin typeface="Calibri Light"/>
                <a:cs typeface="Calibri Light"/>
              </a:rPr>
              <a:t>Estruturados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819275"/>
          <a:ext cx="10515600" cy="40792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/>
                <a:gridCol w="5257800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100" b="1" spc="-20" dirty="0">
                          <a:latin typeface="Verdana"/>
                          <a:cs typeface="Verdana"/>
                        </a:rPr>
                        <a:t>Tipos</a:t>
                      </a:r>
                      <a:r>
                        <a:rPr sz="1100" b="1" spc="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b="1" spc="-5" dirty="0">
                          <a:latin typeface="Verdana"/>
                          <a:cs typeface="Verdana"/>
                        </a:rPr>
                        <a:t>de</a:t>
                      </a:r>
                      <a:r>
                        <a:rPr sz="1100" b="1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b="1" spc="-5" dirty="0">
                          <a:latin typeface="Verdana"/>
                          <a:cs typeface="Verdana"/>
                        </a:rPr>
                        <a:t>dados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100" b="1" spc="-20" dirty="0">
                          <a:latin typeface="Verdana"/>
                          <a:cs typeface="Verdana"/>
                        </a:rPr>
                        <a:t>Descrição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CHARACTER(n)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100" spc="3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100" spc="-3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spc="-8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100" spc="-3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100" spc="-8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spc="-4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sz="1100" spc="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3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2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100" spc="-3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100" spc="1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spc="-3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spc="1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.</a:t>
                      </a:r>
                      <a:r>
                        <a:rPr sz="11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100" spc="3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100" spc="-40" dirty="0">
                          <a:latin typeface="Verdana"/>
                          <a:cs typeface="Verdana"/>
                        </a:rPr>
                        <a:t>nh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100" spc="-8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100" spc="-25" dirty="0">
                          <a:latin typeface="Verdana"/>
                          <a:cs typeface="Verdana"/>
                        </a:rPr>
                        <a:t>VA</a:t>
                      </a:r>
                      <a:r>
                        <a:rPr sz="1100" spc="-3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100" spc="3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HA</a:t>
                      </a:r>
                      <a:r>
                        <a:rPr sz="1100" spc="-3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100" spc="1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100" spc="-4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sz="11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6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r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Cadeia</a:t>
                      </a:r>
                      <a:r>
                        <a:rPr sz="11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de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0" dirty="0">
                          <a:latin typeface="Verdana"/>
                          <a:cs typeface="Verdana"/>
                        </a:rPr>
                        <a:t>caracteres.</a:t>
                      </a:r>
                      <a:r>
                        <a:rPr sz="11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0" dirty="0">
                          <a:latin typeface="Verdana"/>
                          <a:cs typeface="Verdana"/>
                        </a:rPr>
                        <a:t>Comprimento</a:t>
                      </a:r>
                      <a:r>
                        <a:rPr sz="11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variável</a:t>
                      </a:r>
                      <a:r>
                        <a:rPr sz="11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0" dirty="0">
                          <a:latin typeface="Verdana"/>
                          <a:cs typeface="Verdana"/>
                        </a:rPr>
                        <a:t>máximo</a:t>
                      </a:r>
                      <a:r>
                        <a:rPr sz="1100" spc="-1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5" dirty="0">
                          <a:latin typeface="Verdana"/>
                          <a:cs typeface="Verdana"/>
                        </a:rPr>
                        <a:t>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100" spc="3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HA</a:t>
                      </a:r>
                      <a:r>
                        <a:rPr sz="1100" spc="-3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100" spc="3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100" spc="-4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1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VA</a:t>
                      </a:r>
                      <a:r>
                        <a:rPr sz="1100" spc="-3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100" spc="-10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100" spc="2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100" spc="1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100" spc="-4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)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100" spc="-15" dirty="0">
                          <a:latin typeface="Verdana"/>
                          <a:cs typeface="Verdana"/>
                        </a:rPr>
                        <a:t>BINARY(n)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100" spc="3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100" spc="-3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spc="-8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100" spc="-3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100" spc="-8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spc="-4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sz="1100" spc="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100" spc="-8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spc="-4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á</a:t>
                      </a:r>
                      <a:r>
                        <a:rPr sz="1100" spc="-3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100" spc="-8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a.</a:t>
                      </a:r>
                      <a:r>
                        <a:rPr sz="1100" spc="1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3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100" spc="6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100" spc="25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100" spc="-3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100" spc="-3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100" spc="-8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spc="25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spc="-4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100" spc="-1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100" spc="-8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BOOLEAN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spc="-2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100" spc="-3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100" spc="25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100" spc="75" dirty="0">
                          <a:latin typeface="Verdana"/>
                          <a:cs typeface="Verdana"/>
                        </a:rPr>
                        <a:t>z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spc="-4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1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100" spc="-8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100" spc="6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100" spc="-3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1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100" spc="-3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UE</a:t>
                      </a:r>
                      <a:r>
                        <a:rPr sz="11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6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1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25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100" spc="-3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E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100" spc="-15" dirty="0">
                          <a:latin typeface="Verdana"/>
                          <a:cs typeface="Verdana"/>
                        </a:rPr>
                        <a:t>VARBINARY(n)</a:t>
                      </a:r>
                      <a:r>
                        <a:rPr sz="1100" spc="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45" dirty="0">
                          <a:latin typeface="Verdana"/>
                          <a:cs typeface="Verdana"/>
                        </a:rPr>
                        <a:t>or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Cadeia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Binária.</a:t>
                      </a:r>
                      <a:r>
                        <a:rPr sz="1100" spc="1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0" dirty="0">
                          <a:latin typeface="Verdana"/>
                          <a:cs typeface="Verdana"/>
                        </a:rPr>
                        <a:t>Comprimento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variável</a:t>
                      </a:r>
                      <a:r>
                        <a:rPr sz="1100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0" dirty="0">
                          <a:latin typeface="Verdana"/>
                          <a:cs typeface="Verdana"/>
                        </a:rPr>
                        <a:t>máximo</a:t>
                      </a:r>
                      <a:r>
                        <a:rPr sz="11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5" dirty="0">
                          <a:latin typeface="Verdana"/>
                          <a:cs typeface="Verdana"/>
                        </a:rPr>
                        <a:t>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100" spc="-20" dirty="0">
                          <a:latin typeface="Verdana"/>
                          <a:cs typeface="Verdana"/>
                        </a:rPr>
                        <a:t>BINARY</a:t>
                      </a:r>
                      <a:r>
                        <a:rPr sz="11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VARYING(n)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100" spc="-10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NT</a:t>
                      </a:r>
                      <a:r>
                        <a:rPr sz="1100" spc="-4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spc="2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100" spc="-4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spc="-3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100" spc="1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100" spc="-3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sz="1100" spc="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1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Numérico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inteiro</a:t>
                      </a:r>
                      <a:r>
                        <a:rPr sz="1100" spc="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40" dirty="0">
                          <a:latin typeface="Verdana"/>
                          <a:cs typeface="Verdana"/>
                        </a:rPr>
                        <a:t>com</a:t>
                      </a:r>
                      <a:r>
                        <a:rPr sz="1100" spc="-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precisão</a:t>
                      </a:r>
                      <a:r>
                        <a:rPr sz="1100" spc="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p,</a:t>
                      </a:r>
                      <a:r>
                        <a:rPr sz="11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INT</a:t>
                      </a:r>
                      <a:r>
                        <a:rPr sz="1100" spc="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valores</a:t>
                      </a:r>
                      <a:r>
                        <a:rPr sz="11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inteiros</a:t>
                      </a:r>
                      <a:r>
                        <a:rPr sz="1100" spc="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0" dirty="0">
                          <a:latin typeface="Verdana"/>
                          <a:cs typeface="Verdana"/>
                        </a:rPr>
                        <a:t>até</a:t>
                      </a:r>
                      <a:r>
                        <a:rPr sz="11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30" dirty="0">
                          <a:latin typeface="Verdana"/>
                          <a:cs typeface="Verdana"/>
                        </a:rPr>
                        <a:t>32.657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100" spc="10" dirty="0">
                          <a:latin typeface="Verdana"/>
                          <a:cs typeface="Verdana"/>
                        </a:rPr>
                        <a:t>FLOAT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100" spc="5" dirty="0">
                          <a:latin typeface="Verdana"/>
                          <a:cs typeface="Verdana"/>
                        </a:rPr>
                        <a:t>Aproximação</a:t>
                      </a:r>
                      <a:r>
                        <a:rPr sz="1100" spc="-1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numérica,</a:t>
                      </a:r>
                      <a:r>
                        <a:rPr sz="1100" spc="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precisão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da</a:t>
                      </a:r>
                      <a:r>
                        <a:rPr sz="11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mantissa</a:t>
                      </a:r>
                      <a:r>
                        <a:rPr sz="1100" spc="3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30" dirty="0">
                          <a:latin typeface="Verdana"/>
                          <a:cs typeface="Verdana"/>
                        </a:rPr>
                        <a:t>16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DOUBLE</a:t>
                      </a:r>
                      <a:r>
                        <a:rPr sz="1100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5" dirty="0">
                          <a:latin typeface="Verdana"/>
                          <a:cs typeface="Verdana"/>
                        </a:rPr>
                        <a:t>PRECISION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100" spc="5" dirty="0">
                          <a:latin typeface="Verdana"/>
                          <a:cs typeface="Verdana"/>
                        </a:rPr>
                        <a:t>Aproximação</a:t>
                      </a:r>
                      <a:r>
                        <a:rPr sz="11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numérica,</a:t>
                      </a:r>
                      <a:r>
                        <a:rPr sz="1100" spc="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precisão</a:t>
                      </a:r>
                      <a:r>
                        <a:rPr sz="11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da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mantissa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30" dirty="0">
                          <a:latin typeface="Verdana"/>
                          <a:cs typeface="Verdana"/>
                        </a:rPr>
                        <a:t>16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824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09282"/>
            <a:ext cx="473646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>
                <a:latin typeface="Calibri Light"/>
                <a:cs typeface="Calibri Light"/>
              </a:rPr>
              <a:t>Instruções</a:t>
            </a:r>
            <a:r>
              <a:rPr spc="-125" dirty="0">
                <a:latin typeface="Calibri Light"/>
                <a:cs typeface="Calibri Light"/>
              </a:rPr>
              <a:t> </a:t>
            </a:r>
            <a:r>
              <a:rPr spc="20" dirty="0">
                <a:latin typeface="Calibri Light"/>
                <a:cs typeface="Calibri Light"/>
              </a:rPr>
              <a:t>(mínimas)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819275"/>
          <a:ext cx="10515600" cy="1628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245"/>
                        </a:lnSpc>
                      </a:pPr>
                      <a:r>
                        <a:rPr sz="1100" spc="5" dirty="0">
                          <a:solidFill>
                            <a:srgbClr val="FFF1CC"/>
                          </a:solidFill>
                          <a:latin typeface="Calibri"/>
                          <a:cs typeface="Calibri"/>
                        </a:rPr>
                        <a:t>instrução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ts val="1245"/>
                        </a:lnSpc>
                      </a:pPr>
                      <a:r>
                        <a:rPr sz="1100" spc="10" dirty="0">
                          <a:solidFill>
                            <a:srgbClr val="FFF1CC"/>
                          </a:solidFill>
                          <a:latin typeface="Calibri"/>
                          <a:cs typeface="Calibri"/>
                        </a:rPr>
                        <a:t>SQL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3970">
                        <a:lnSpc>
                          <a:spcPts val="1245"/>
                        </a:lnSpc>
                      </a:pPr>
                      <a:r>
                        <a:rPr sz="1100" spc="15" dirty="0">
                          <a:solidFill>
                            <a:srgbClr val="FFF1CC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100" spc="-50" dirty="0">
                          <a:solidFill>
                            <a:srgbClr val="FFF1C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solidFill>
                            <a:srgbClr val="FFF1CC"/>
                          </a:solidFill>
                          <a:latin typeface="Calibri"/>
                          <a:cs typeface="Calibri"/>
                        </a:rPr>
                        <a:t>QUE</a:t>
                      </a:r>
                      <a:r>
                        <a:rPr sz="1100" dirty="0">
                          <a:solidFill>
                            <a:srgbClr val="FFF1C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20" dirty="0">
                          <a:solidFill>
                            <a:srgbClr val="FFF1CC"/>
                          </a:solidFill>
                          <a:latin typeface="Calibri"/>
                          <a:cs typeface="Calibri"/>
                        </a:rPr>
                        <a:t>FAZ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ts val="1245"/>
                        </a:lnSpc>
                      </a:pPr>
                      <a:r>
                        <a:rPr sz="1100" spc="-5" dirty="0">
                          <a:solidFill>
                            <a:srgbClr val="FFF1CC"/>
                          </a:solidFill>
                          <a:latin typeface="Calibri"/>
                          <a:cs typeface="Calibri"/>
                        </a:rPr>
                        <a:t>EXEMPLO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512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240"/>
                        </a:lnSpc>
                      </a:pPr>
                      <a:r>
                        <a:rPr sz="1100" spc="20" dirty="0">
                          <a:latin typeface="Calibri"/>
                          <a:cs typeface="Calibri"/>
                        </a:rPr>
                        <a:t>inclusões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INSERT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3970" marR="387350">
                        <a:lnSpc>
                          <a:spcPct val="996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é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us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ns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  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(f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7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te</a:t>
                      </a:r>
                      <a:r>
                        <a:rPr sz="11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100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tu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)</a:t>
                      </a:r>
                      <a:r>
                        <a:rPr sz="11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100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  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existente.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INSERT</a:t>
                      </a:r>
                      <a:r>
                        <a:rPr sz="950" spc="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5" dirty="0">
                          <a:latin typeface="Arial MT"/>
                          <a:cs typeface="Arial MT"/>
                        </a:rPr>
                        <a:t>INTO</a:t>
                      </a:r>
                      <a:r>
                        <a:rPr sz="950" spc="1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20" dirty="0">
                          <a:latin typeface="Arial MT"/>
                          <a:cs typeface="Arial MT"/>
                        </a:rPr>
                        <a:t>Pessoa</a:t>
                      </a:r>
                      <a:r>
                        <a:rPr sz="95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5" dirty="0">
                          <a:latin typeface="Arial MT"/>
                          <a:cs typeface="Arial MT"/>
                        </a:rPr>
                        <a:t>(id,</a:t>
                      </a:r>
                      <a:r>
                        <a:rPr sz="950" spc="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latin typeface="Arial MT"/>
                          <a:cs typeface="Arial MT"/>
                        </a:rPr>
                        <a:t>nome,</a:t>
                      </a:r>
                      <a:r>
                        <a:rPr sz="950" spc="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15" dirty="0">
                          <a:latin typeface="Arial MT"/>
                          <a:cs typeface="Arial MT"/>
                        </a:rPr>
                        <a:t>sexo)</a:t>
                      </a:r>
                      <a:endParaRPr sz="950">
                        <a:latin typeface="Arial MT"/>
                        <a:cs typeface="Arial MT"/>
                      </a:endParaRPr>
                    </a:p>
                    <a:p>
                      <a:pPr marL="15875">
                        <a:lnSpc>
                          <a:spcPts val="1120"/>
                        </a:lnSpc>
                        <a:spcBef>
                          <a:spcPts val="65"/>
                        </a:spcBef>
                      </a:pPr>
                      <a:r>
                        <a:rPr sz="950" spc="15" dirty="0">
                          <a:latin typeface="Arial MT"/>
                          <a:cs typeface="Arial MT"/>
                        </a:rPr>
                        <a:t>VALUE;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alterações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UPDATE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300"/>
                        </a:lnSpc>
                        <a:spcBef>
                          <a:spcPts val="260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ud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13970">
                        <a:lnSpc>
                          <a:spcPts val="126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li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nh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ex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1300"/>
                        </a:lnSpc>
                        <a:spcBef>
                          <a:spcPts val="26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sso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-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_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=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15875">
                        <a:lnSpc>
                          <a:spcPts val="126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'11/09/1985'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WHERE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235"/>
                        </a:lnSpc>
                        <a:spcBef>
                          <a:spcPts val="5"/>
                        </a:spcBef>
                      </a:pPr>
                      <a:r>
                        <a:rPr sz="1100" spc="15" dirty="0">
                          <a:latin typeface="Calibri"/>
                          <a:cs typeface="Calibri"/>
                        </a:rPr>
                        <a:t>exclusões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ts val="1235"/>
                        </a:lnSpc>
                        <a:spcBef>
                          <a:spcPts val="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DELETE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300"/>
                        </a:lnSpc>
                        <a:spcBef>
                          <a:spcPts val="265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te</a:t>
                      </a:r>
                      <a:r>
                        <a:rPr sz="11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mo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li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nh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ex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spc="-8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7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ma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13970">
                        <a:lnSpc>
                          <a:spcPts val="1255"/>
                        </a:lnSpc>
                      </a:pPr>
                      <a:r>
                        <a:rPr sz="1100" spc="15" dirty="0">
                          <a:latin typeface="Calibri"/>
                          <a:cs typeface="Calibri"/>
                        </a:rPr>
                        <a:t>tabela.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ts val="1235"/>
                        </a:lnSpc>
                        <a:spcBef>
                          <a:spcPts val="5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OM</a:t>
                      </a:r>
                      <a:r>
                        <a:rPr sz="11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ss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oa</a:t>
                      </a:r>
                      <a:r>
                        <a:rPr sz="1100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WHE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_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ss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oa</a:t>
                      </a:r>
                      <a:r>
                        <a:rPr sz="11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1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48994" y="3876611"/>
            <a:ext cx="9629140" cy="1598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A</a:t>
            </a:r>
            <a:r>
              <a:rPr sz="1800" spc="-8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G</a:t>
            </a:r>
            <a:r>
              <a:rPr sz="1800" spc="-35" dirty="0">
                <a:latin typeface="Calibri"/>
                <a:cs typeface="Calibri"/>
              </a:rPr>
              <a:t>U</a:t>
            </a:r>
            <a:r>
              <a:rPr sz="1800" spc="30" dirty="0">
                <a:latin typeface="Calibri"/>
                <a:cs typeface="Calibri"/>
              </a:rPr>
              <a:t>M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X</a:t>
            </a:r>
            <a:r>
              <a:rPr sz="1800" spc="15" dirty="0">
                <a:latin typeface="Calibri"/>
                <a:cs typeface="Calibri"/>
              </a:rPr>
              <a:t>TE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35" dirty="0">
                <a:latin typeface="Calibri"/>
                <a:cs typeface="Calibri"/>
              </a:rPr>
              <a:t>N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spc="-50" dirty="0">
                <a:latin typeface="Calibri"/>
                <a:cs typeface="Calibri"/>
              </a:rPr>
              <a:t>V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S:</a:t>
            </a:r>
            <a:endParaRPr sz="1800">
              <a:latin typeface="Calibri"/>
              <a:cs typeface="Calibri"/>
            </a:endParaRPr>
          </a:p>
          <a:p>
            <a:pPr marL="470534">
              <a:lnSpc>
                <a:spcPct val="100000"/>
              </a:lnSpc>
              <a:spcBef>
                <a:spcPts val="1525"/>
              </a:spcBef>
            </a:pPr>
            <a:r>
              <a:rPr sz="1800" b="1" spc="-5" dirty="0">
                <a:latin typeface="Calibri"/>
                <a:cs typeface="Calibri"/>
              </a:rPr>
              <a:t>Blobs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clobs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</a:pPr>
            <a:r>
              <a:rPr sz="1800" b="1" dirty="0">
                <a:latin typeface="Calibri"/>
                <a:cs typeface="Calibri"/>
              </a:rPr>
              <a:t>Binary large </a:t>
            </a:r>
            <a:r>
              <a:rPr sz="1800" b="1" spc="-10" dirty="0">
                <a:latin typeface="Calibri"/>
                <a:cs typeface="Calibri"/>
              </a:rPr>
              <a:t>objects </a:t>
            </a:r>
            <a:r>
              <a:rPr sz="1800" spc="5" dirty="0">
                <a:latin typeface="Calibri"/>
                <a:cs typeface="Calibri"/>
              </a:rPr>
              <a:t>(blobs)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b="1" spc="-10" dirty="0">
                <a:latin typeface="Calibri"/>
                <a:cs typeface="Calibri"/>
              </a:rPr>
              <a:t>Character </a:t>
            </a:r>
            <a:r>
              <a:rPr sz="1800" b="1" spc="5" dirty="0">
                <a:latin typeface="Calibri"/>
                <a:cs typeface="Calibri"/>
              </a:rPr>
              <a:t>large </a:t>
            </a:r>
            <a:r>
              <a:rPr sz="1800" b="1" spc="-10" dirty="0">
                <a:latin typeface="Calibri"/>
                <a:cs typeface="Calibri"/>
              </a:rPr>
              <a:t>objects </a:t>
            </a:r>
            <a:r>
              <a:rPr sz="1800" dirty="0">
                <a:latin typeface="Calibri"/>
                <a:cs typeface="Calibri"/>
              </a:rPr>
              <a:t>(clobs) </a:t>
            </a:r>
            <a:r>
              <a:rPr sz="1800" spc="-5" dirty="0">
                <a:latin typeface="Calibri"/>
                <a:cs typeface="Calibri"/>
              </a:rPr>
              <a:t>são </a:t>
            </a:r>
            <a:r>
              <a:rPr sz="1800" spc="15" dirty="0">
                <a:latin typeface="Calibri"/>
                <a:cs typeface="Calibri"/>
              </a:rPr>
              <a:t>tipos </a:t>
            </a:r>
            <a:r>
              <a:rPr sz="1800" spc="10" dirty="0">
                <a:latin typeface="Calibri"/>
                <a:cs typeface="Calibri"/>
              </a:rPr>
              <a:t>de </a:t>
            </a:r>
            <a:r>
              <a:rPr sz="1800" spc="20" dirty="0">
                <a:latin typeface="Calibri"/>
                <a:cs typeface="Calibri"/>
              </a:rPr>
              <a:t>dados </a:t>
            </a:r>
            <a:r>
              <a:rPr sz="1800" spc="5" dirty="0">
                <a:latin typeface="Calibri"/>
                <a:cs typeface="Calibri"/>
              </a:rPr>
              <a:t>tratados </a:t>
            </a:r>
            <a:r>
              <a:rPr sz="1800" spc="10" dirty="0">
                <a:latin typeface="Calibri"/>
                <a:cs typeface="Calibri"/>
              </a:rPr>
              <a:t>de </a:t>
            </a:r>
            <a:r>
              <a:rPr sz="1800" spc="5" dirty="0">
                <a:latin typeface="Calibri"/>
                <a:cs typeface="Calibri"/>
              </a:rPr>
              <a:t>maneira 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semelhante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aos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tipos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embutidos</a:t>
            </a:r>
            <a:r>
              <a:rPr sz="1800" spc="-13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JDBC.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default</a:t>
            </a:r>
            <a:r>
              <a:rPr sz="1800" spc="-18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objetos</a:t>
            </a:r>
            <a:r>
              <a:rPr sz="1800" spc="-185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blob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clob </a:t>
            </a:r>
            <a:r>
              <a:rPr sz="1800" spc="-20" dirty="0">
                <a:latin typeface="Calibri"/>
                <a:cs typeface="Calibri"/>
              </a:rPr>
              <a:t>só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mantém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validos</a:t>
            </a:r>
            <a:r>
              <a:rPr sz="1800" spc="-21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durante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8994" y="5450840"/>
            <a:ext cx="2442845" cy="844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100"/>
              </a:lnSpc>
              <a:spcBef>
                <a:spcPts val="12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s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ç</a:t>
            </a:r>
            <a:r>
              <a:rPr sz="1800" spc="35" dirty="0">
                <a:latin typeface="Calibri"/>
                <a:cs typeface="Calibri"/>
              </a:rPr>
              <a:t>ã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60" dirty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qu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35" dirty="0">
                <a:latin typeface="Calibri"/>
                <a:cs typeface="Calibri"/>
              </a:rPr>
              <a:t>i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spc="2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.  </a:t>
            </a:r>
            <a:r>
              <a:rPr sz="1800" spc="10" dirty="0">
                <a:latin typeface="Calibri"/>
                <a:cs typeface="Calibri"/>
              </a:rPr>
              <a:t>Blob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blob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rs.getBlob()1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Clob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clob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rs.getClob()1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0384" y="5450840"/>
            <a:ext cx="3134995" cy="84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spc="10" dirty="0">
                <a:latin typeface="Calibri"/>
                <a:cs typeface="Calibri"/>
              </a:rPr>
              <a:t>C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110" dirty="0">
                <a:latin typeface="Calibri"/>
                <a:cs typeface="Calibri"/>
              </a:rPr>
              <a:t>z</a:t>
            </a:r>
            <a:r>
              <a:rPr sz="1800" dirty="0">
                <a:latin typeface="Calibri"/>
                <a:cs typeface="Calibri"/>
              </a:rPr>
              <a:t>er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(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spc="25" dirty="0">
                <a:latin typeface="Calibri"/>
                <a:cs typeface="Calibri"/>
              </a:rPr>
              <a:t>p</a:t>
            </a:r>
            <a:r>
              <a:rPr sz="1800" spc="35" dirty="0">
                <a:latin typeface="Calibri"/>
                <a:cs typeface="Calibri"/>
              </a:rPr>
              <a:t>li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)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06045">
              <a:lnSpc>
                <a:spcPts val="2135"/>
              </a:lnSpc>
            </a:pPr>
            <a:r>
              <a:rPr sz="1800" spc="-20" dirty="0">
                <a:latin typeface="Calibri"/>
                <a:cs typeface="Calibri"/>
              </a:rPr>
              <a:t>/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spc="35" dirty="0">
                <a:latin typeface="Calibri"/>
                <a:cs typeface="Calibri"/>
              </a:rPr>
              <a:t>l</a:t>
            </a:r>
            <a:r>
              <a:rPr sz="1800" spc="25" dirty="0">
                <a:latin typeface="Calibri"/>
                <a:cs typeface="Calibri"/>
              </a:rPr>
              <a:t>un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76835">
              <a:lnSpc>
                <a:spcPct val="100000"/>
              </a:lnSpc>
              <a:spcBef>
                <a:spcPts val="20"/>
              </a:spcBef>
            </a:pPr>
            <a:r>
              <a:rPr sz="1800" spc="-20" dirty="0">
                <a:latin typeface="Calibri"/>
                <a:cs typeface="Calibri"/>
              </a:rPr>
              <a:t>/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spc="35" dirty="0">
                <a:latin typeface="Calibri"/>
                <a:cs typeface="Calibri"/>
              </a:rPr>
              <a:t>l</a:t>
            </a:r>
            <a:r>
              <a:rPr sz="1800" spc="25" dirty="0">
                <a:latin typeface="Calibri"/>
                <a:cs typeface="Calibri"/>
              </a:rPr>
              <a:t>un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9256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86775" y="1696086"/>
            <a:ext cx="8086090" cy="3980179"/>
            <a:chOff x="462775" y="1696085"/>
            <a:chExt cx="8086090" cy="3980179"/>
          </a:xfrm>
        </p:grpSpPr>
        <p:sp>
          <p:nvSpPr>
            <p:cNvPr id="3" name="object 3"/>
            <p:cNvSpPr/>
            <p:nvPr/>
          </p:nvSpPr>
          <p:spPr>
            <a:xfrm>
              <a:off x="467537" y="1700847"/>
              <a:ext cx="8076565" cy="3970654"/>
            </a:xfrm>
            <a:custGeom>
              <a:avLst/>
              <a:gdLst/>
              <a:ahLst/>
              <a:cxnLst/>
              <a:rect l="l" t="t" r="r" b="b"/>
              <a:pathLst>
                <a:path w="8076565" h="3970654">
                  <a:moveTo>
                    <a:pt x="8076183" y="0"/>
                  </a:moveTo>
                  <a:lnTo>
                    <a:pt x="0" y="0"/>
                  </a:lnTo>
                  <a:lnTo>
                    <a:pt x="0" y="3970274"/>
                  </a:lnTo>
                  <a:lnTo>
                    <a:pt x="8076183" y="3970274"/>
                  </a:lnTo>
                  <a:lnTo>
                    <a:pt x="8076183" y="0"/>
                  </a:lnTo>
                  <a:close/>
                </a:path>
              </a:pathLst>
            </a:custGeom>
            <a:solidFill>
              <a:srgbClr val="318E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7537" y="1700847"/>
              <a:ext cx="8076565" cy="3970654"/>
            </a:xfrm>
            <a:custGeom>
              <a:avLst/>
              <a:gdLst/>
              <a:ahLst/>
              <a:cxnLst/>
              <a:rect l="l" t="t" r="r" b="b"/>
              <a:pathLst>
                <a:path w="8076565" h="3970654">
                  <a:moveTo>
                    <a:pt x="0" y="3970274"/>
                  </a:moveTo>
                  <a:lnTo>
                    <a:pt x="8076183" y="3970274"/>
                  </a:lnTo>
                  <a:lnTo>
                    <a:pt x="8076183" y="0"/>
                  </a:lnTo>
                  <a:lnTo>
                    <a:pt x="0" y="0"/>
                  </a:lnTo>
                  <a:lnTo>
                    <a:pt x="0" y="3970274"/>
                  </a:lnTo>
                  <a:close/>
                </a:path>
              </a:pathLst>
            </a:custGeom>
            <a:ln w="9525">
              <a:solidFill>
                <a:srgbClr val="0F22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070303" y="1711580"/>
            <a:ext cx="745490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8100" indent="-342900">
              <a:spcBef>
                <a:spcPts val="95"/>
              </a:spcBef>
              <a:buFont typeface="Wingdings"/>
              <a:buChar char=""/>
              <a:tabLst>
                <a:tab pos="355600" algn="l"/>
              </a:tabLst>
            </a:pPr>
            <a:r>
              <a:rPr sz="2800" spc="-20" dirty="0">
                <a:solidFill>
                  <a:srgbClr val="FFFFFF"/>
                </a:solidFill>
                <a:latin typeface="Calibri Light"/>
                <a:cs typeface="Calibri Light"/>
              </a:rPr>
              <a:t>NoSQL</a:t>
            </a:r>
            <a:r>
              <a:rPr sz="28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 Light"/>
                <a:cs typeface="Calibri Light"/>
              </a:rPr>
              <a:t>é</a:t>
            </a:r>
            <a:r>
              <a:rPr sz="2800" spc="-4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 Light"/>
                <a:cs typeface="Calibri Light"/>
              </a:rPr>
              <a:t>um</a:t>
            </a:r>
            <a:r>
              <a:rPr sz="2800" spc="-5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 Light"/>
                <a:cs typeface="Calibri Light"/>
              </a:rPr>
              <a:t>termo</a:t>
            </a:r>
            <a:r>
              <a:rPr sz="2800" spc="-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 Light"/>
                <a:cs typeface="Calibri Light"/>
              </a:rPr>
              <a:t>genérico</a:t>
            </a:r>
            <a:r>
              <a:rPr sz="28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 Light"/>
                <a:cs typeface="Calibri Light"/>
              </a:rPr>
              <a:t>que</a:t>
            </a:r>
            <a:r>
              <a:rPr sz="28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 Light"/>
                <a:cs typeface="Calibri Light"/>
              </a:rPr>
              <a:t>define</a:t>
            </a:r>
            <a:r>
              <a:rPr sz="2800" spc="-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 Light"/>
                <a:cs typeface="Calibri Light"/>
              </a:rPr>
              <a:t>bancos</a:t>
            </a:r>
            <a:r>
              <a:rPr sz="2800" spc="-5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 Light"/>
                <a:cs typeface="Calibri Light"/>
              </a:rPr>
              <a:t>de </a:t>
            </a:r>
            <a:r>
              <a:rPr sz="2800" spc="-6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 Light"/>
                <a:cs typeface="Calibri Light"/>
              </a:rPr>
              <a:t>dados</a:t>
            </a:r>
            <a:r>
              <a:rPr sz="28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i="1" spc="-25" dirty="0">
                <a:solidFill>
                  <a:srgbClr val="FFFFFF"/>
                </a:solidFill>
                <a:latin typeface="Calibri Light"/>
                <a:cs typeface="Calibri Light"/>
              </a:rPr>
              <a:t>não-relacionais</a:t>
            </a:r>
            <a:r>
              <a:rPr sz="2800" spc="-25" dirty="0">
                <a:solidFill>
                  <a:srgbClr val="FFFFFF"/>
                </a:solidFill>
                <a:latin typeface="Calibri Light"/>
                <a:cs typeface="Calibri Light"/>
              </a:rPr>
              <a:t>.</a:t>
            </a:r>
            <a:endParaRPr sz="2800">
              <a:latin typeface="Calibri Light"/>
              <a:cs typeface="Calibri Light"/>
            </a:endParaRPr>
          </a:p>
          <a:p>
            <a:pPr>
              <a:spcBef>
                <a:spcPts val="5"/>
              </a:spcBef>
              <a:buClr>
                <a:srgbClr val="FFFFFF"/>
              </a:buClr>
              <a:buFont typeface="Wingdings"/>
              <a:buChar char=""/>
            </a:pPr>
            <a:endParaRPr sz="2750">
              <a:latin typeface="Calibri Light"/>
              <a:cs typeface="Calibri Light"/>
            </a:endParaRPr>
          </a:p>
          <a:p>
            <a:pPr marL="355600" marR="5080" indent="-342900">
              <a:buFont typeface="Wingdings"/>
              <a:buChar char=""/>
              <a:tabLst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Calibri Light"/>
                <a:cs typeface="Calibri Light"/>
              </a:rPr>
              <a:t>A </a:t>
            </a:r>
            <a:r>
              <a:rPr sz="2800" spc="-20" dirty="0">
                <a:solidFill>
                  <a:srgbClr val="FFFFFF"/>
                </a:solidFill>
                <a:latin typeface="Calibri Light"/>
                <a:cs typeface="Calibri Light"/>
              </a:rPr>
              <a:t>tecnologia </a:t>
            </a:r>
            <a:r>
              <a:rPr sz="2800" spc="-25" dirty="0">
                <a:solidFill>
                  <a:srgbClr val="FFFFFF"/>
                </a:solidFill>
                <a:latin typeface="Calibri Light"/>
                <a:cs typeface="Calibri Light"/>
              </a:rPr>
              <a:t>NoSQL </a:t>
            </a:r>
            <a:r>
              <a:rPr sz="2800" spc="-40" dirty="0">
                <a:solidFill>
                  <a:srgbClr val="FFFFFF"/>
                </a:solidFill>
                <a:latin typeface="Calibri Light"/>
                <a:cs typeface="Calibri Light"/>
              </a:rPr>
              <a:t>foi </a:t>
            </a:r>
            <a:r>
              <a:rPr sz="2800" spc="-15" dirty="0">
                <a:solidFill>
                  <a:srgbClr val="FFFFFF"/>
                </a:solidFill>
                <a:latin typeface="Calibri Light"/>
                <a:cs typeface="Calibri Light"/>
              </a:rPr>
              <a:t>iniciada por </a:t>
            </a:r>
            <a:r>
              <a:rPr sz="2800" spc="-25" dirty="0">
                <a:solidFill>
                  <a:srgbClr val="FFFFFF"/>
                </a:solidFill>
                <a:latin typeface="Calibri Light"/>
                <a:cs typeface="Calibri Light"/>
              </a:rPr>
              <a:t>companhias </a:t>
            </a:r>
            <a:r>
              <a:rPr sz="2800" spc="-20" dirty="0">
                <a:solidFill>
                  <a:srgbClr val="FFFFFF"/>
                </a:solidFill>
                <a:latin typeface="Calibri Light"/>
                <a:cs typeface="Calibri Light"/>
              </a:rPr>
              <a:t> líderes </a:t>
            </a:r>
            <a:r>
              <a:rPr sz="2800" spc="-10" dirty="0">
                <a:solidFill>
                  <a:srgbClr val="FFFFFF"/>
                </a:solidFill>
                <a:latin typeface="Calibri Light"/>
                <a:cs typeface="Calibri Light"/>
              </a:rPr>
              <a:t>da </a:t>
            </a:r>
            <a:r>
              <a:rPr sz="2800" spc="-25" dirty="0">
                <a:solidFill>
                  <a:srgbClr val="FFFFFF"/>
                </a:solidFill>
                <a:latin typeface="Calibri Light"/>
                <a:cs typeface="Calibri Light"/>
              </a:rPr>
              <a:t>Internet </a:t>
            </a:r>
            <a:r>
              <a:rPr sz="2800" spc="-5" dirty="0">
                <a:solidFill>
                  <a:srgbClr val="FFFFFF"/>
                </a:solidFill>
                <a:latin typeface="Calibri Light"/>
                <a:cs typeface="Calibri Light"/>
              </a:rPr>
              <a:t>- </a:t>
            </a:r>
            <a:r>
              <a:rPr sz="2800" spc="-15" dirty="0">
                <a:solidFill>
                  <a:srgbClr val="FFFFFF"/>
                </a:solidFill>
                <a:latin typeface="Calibri Light"/>
                <a:cs typeface="Calibri Light"/>
              </a:rPr>
              <a:t>incluindo </a:t>
            </a:r>
            <a:r>
              <a:rPr sz="2800" spc="-20" dirty="0">
                <a:solidFill>
                  <a:srgbClr val="FFFFFF"/>
                </a:solidFill>
                <a:latin typeface="Calibri Light"/>
                <a:cs typeface="Calibri Light"/>
              </a:rPr>
              <a:t>Google, </a:t>
            </a:r>
            <a:r>
              <a:rPr sz="2800" spc="-30" dirty="0">
                <a:solidFill>
                  <a:srgbClr val="FFFFFF"/>
                </a:solidFill>
                <a:latin typeface="Calibri Light"/>
                <a:cs typeface="Calibri Light"/>
              </a:rPr>
              <a:t>Facebook </a:t>
            </a:r>
            <a:r>
              <a:rPr sz="2800" spc="-5" dirty="0">
                <a:solidFill>
                  <a:srgbClr val="FFFFFF"/>
                </a:solidFill>
                <a:latin typeface="Calibri Light"/>
                <a:cs typeface="Calibri Light"/>
              </a:rPr>
              <a:t>, </a:t>
            </a:r>
            <a:r>
              <a:rPr sz="280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Calibri Light"/>
                <a:cs typeface="Calibri Light"/>
              </a:rPr>
              <a:t>Amazon</a:t>
            </a:r>
            <a:r>
              <a:rPr sz="28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280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Calibri Light"/>
                <a:cs typeface="Calibri Light"/>
              </a:rPr>
              <a:t>LinkedIn</a:t>
            </a:r>
            <a:r>
              <a:rPr sz="2800" spc="-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 Light"/>
                <a:cs typeface="Calibri Light"/>
              </a:rPr>
              <a:t>-</a:t>
            </a:r>
            <a:r>
              <a:rPr sz="280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Calibri Light"/>
                <a:cs typeface="Calibri Light"/>
              </a:rPr>
              <a:t>para</a:t>
            </a:r>
            <a:r>
              <a:rPr sz="2800" spc="-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Calibri Light"/>
                <a:cs typeface="Calibri Light"/>
              </a:rPr>
              <a:t>superar</a:t>
            </a:r>
            <a:r>
              <a:rPr sz="2800" spc="-4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 Light"/>
                <a:cs typeface="Calibri Light"/>
              </a:rPr>
              <a:t>as</a:t>
            </a:r>
            <a:r>
              <a:rPr sz="2800" spc="-4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 Light"/>
                <a:cs typeface="Calibri Light"/>
              </a:rPr>
              <a:t>limitações</a:t>
            </a:r>
            <a:r>
              <a:rPr sz="2800" spc="-5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 Light"/>
                <a:cs typeface="Calibri Light"/>
              </a:rPr>
              <a:t>(45 </a:t>
            </a:r>
            <a:r>
              <a:rPr sz="2800" spc="-6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 Light"/>
                <a:cs typeface="Calibri Light"/>
              </a:rPr>
              <a:t>anos </a:t>
            </a:r>
            <a:r>
              <a:rPr sz="2800" spc="-10" dirty="0">
                <a:solidFill>
                  <a:srgbClr val="FFFFFF"/>
                </a:solidFill>
                <a:latin typeface="Calibri Light"/>
                <a:cs typeface="Calibri Light"/>
              </a:rPr>
              <a:t>de uso da </a:t>
            </a:r>
            <a:r>
              <a:rPr sz="2800" spc="-20" dirty="0">
                <a:solidFill>
                  <a:srgbClr val="FFFFFF"/>
                </a:solidFill>
                <a:latin typeface="Calibri Light"/>
                <a:cs typeface="Calibri Light"/>
              </a:rPr>
              <a:t>tecnologia) </a:t>
            </a:r>
            <a:r>
              <a:rPr sz="2800" spc="-10" dirty="0">
                <a:solidFill>
                  <a:srgbClr val="FFFFFF"/>
                </a:solidFill>
                <a:latin typeface="Calibri Light"/>
                <a:cs typeface="Calibri Light"/>
              </a:rPr>
              <a:t>de </a:t>
            </a:r>
            <a:r>
              <a:rPr sz="2800" spc="-25" dirty="0">
                <a:solidFill>
                  <a:srgbClr val="FFFFFF"/>
                </a:solidFill>
                <a:latin typeface="Calibri Light"/>
                <a:cs typeface="Calibri Light"/>
              </a:rPr>
              <a:t>banco </a:t>
            </a:r>
            <a:r>
              <a:rPr sz="2800" spc="-10" dirty="0">
                <a:solidFill>
                  <a:srgbClr val="FFFFFF"/>
                </a:solidFill>
                <a:latin typeface="Calibri Light"/>
                <a:cs typeface="Calibri Light"/>
              </a:rPr>
              <a:t>de </a:t>
            </a:r>
            <a:r>
              <a:rPr sz="2800" spc="-20" dirty="0">
                <a:solidFill>
                  <a:srgbClr val="FFFFFF"/>
                </a:solidFill>
                <a:latin typeface="Calibri Light"/>
                <a:cs typeface="Calibri Light"/>
              </a:rPr>
              <a:t>dados </a:t>
            </a:r>
            <a:r>
              <a:rPr sz="280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 Light"/>
                <a:cs typeface="Calibri Light"/>
              </a:rPr>
              <a:t>relacional</a:t>
            </a:r>
            <a:r>
              <a:rPr sz="2800" spc="-4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Calibri Light"/>
                <a:cs typeface="Calibri Light"/>
              </a:rPr>
              <a:t>para</a:t>
            </a:r>
            <a:r>
              <a:rPr sz="28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 Light"/>
                <a:cs typeface="Calibri Light"/>
              </a:rPr>
              <a:t>aplicações</a:t>
            </a:r>
            <a:r>
              <a:rPr sz="2800" spc="-4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 Light"/>
                <a:cs typeface="Calibri Light"/>
              </a:rPr>
              <a:t>web</a:t>
            </a:r>
            <a:r>
              <a:rPr sz="2800" spc="-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 Light"/>
                <a:cs typeface="Calibri Light"/>
              </a:rPr>
              <a:t>modernas.</a:t>
            </a:r>
            <a:endParaRPr sz="2800">
              <a:latin typeface="Calibri Light"/>
              <a:cs typeface="Calibri Light"/>
            </a:endParaRPr>
          </a:p>
          <a:p>
            <a:pPr marL="927100" lvl="1" indent="-457834">
              <a:spcBef>
                <a:spcPts val="5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20" dirty="0">
                <a:solidFill>
                  <a:srgbClr val="FFFFFF"/>
                </a:solidFill>
                <a:latin typeface="Calibri Light"/>
                <a:cs typeface="Calibri Light"/>
              </a:rPr>
              <a:t>2009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62684" y="326898"/>
            <a:ext cx="3502025" cy="69659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162E33"/>
                </a:solidFill>
              </a:rPr>
              <a:t>O</a:t>
            </a:r>
            <a:r>
              <a:rPr spc="-95" dirty="0">
                <a:solidFill>
                  <a:srgbClr val="162E33"/>
                </a:solidFill>
              </a:rPr>
              <a:t> </a:t>
            </a:r>
            <a:r>
              <a:rPr spc="-25" dirty="0">
                <a:solidFill>
                  <a:srgbClr val="162E33"/>
                </a:solidFill>
              </a:rPr>
              <a:t>que</a:t>
            </a:r>
            <a:r>
              <a:rPr spc="-120" dirty="0">
                <a:solidFill>
                  <a:srgbClr val="162E33"/>
                </a:solidFill>
              </a:rPr>
              <a:t> </a:t>
            </a:r>
            <a:r>
              <a:rPr spc="-35" dirty="0">
                <a:solidFill>
                  <a:srgbClr val="162E33"/>
                </a:solidFill>
              </a:rPr>
              <a:t>significa?</a:t>
            </a:r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4001" y="90158"/>
            <a:ext cx="635" cy="277495"/>
          </a:xfrm>
          <a:custGeom>
            <a:avLst/>
            <a:gdLst/>
            <a:ahLst/>
            <a:cxnLst/>
            <a:rect l="l" t="t" r="r" b="b"/>
            <a:pathLst>
              <a:path w="635" h="277495">
                <a:moveTo>
                  <a:pt x="64" y="0"/>
                </a:moveTo>
                <a:lnTo>
                  <a:pt x="0" y="276999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1962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560" y="365836"/>
            <a:ext cx="5557520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0" dirty="0">
                <a:solidFill>
                  <a:srgbClr val="162E33"/>
                </a:solidFill>
              </a:rPr>
              <a:t>B</a:t>
            </a:r>
            <a:r>
              <a:rPr spc="-155" dirty="0">
                <a:solidFill>
                  <a:srgbClr val="162E33"/>
                </a:solidFill>
              </a:rPr>
              <a:t>an</a:t>
            </a:r>
            <a:r>
              <a:rPr spc="-204" dirty="0">
                <a:solidFill>
                  <a:srgbClr val="162E33"/>
                </a:solidFill>
              </a:rPr>
              <a:t>c</a:t>
            </a:r>
            <a:r>
              <a:rPr dirty="0">
                <a:solidFill>
                  <a:srgbClr val="162E33"/>
                </a:solidFill>
              </a:rPr>
              <a:t>o</a:t>
            </a:r>
            <a:r>
              <a:rPr spc="-345" dirty="0">
                <a:solidFill>
                  <a:srgbClr val="162E33"/>
                </a:solidFill>
              </a:rPr>
              <a:t> </a:t>
            </a:r>
            <a:r>
              <a:rPr spc="-155" dirty="0">
                <a:solidFill>
                  <a:srgbClr val="162E33"/>
                </a:solidFill>
              </a:rPr>
              <a:t>d</a:t>
            </a:r>
            <a:r>
              <a:rPr dirty="0">
                <a:solidFill>
                  <a:srgbClr val="162E33"/>
                </a:solidFill>
              </a:rPr>
              <a:t>e</a:t>
            </a:r>
            <a:r>
              <a:rPr spc="-315" dirty="0">
                <a:solidFill>
                  <a:srgbClr val="162E33"/>
                </a:solidFill>
              </a:rPr>
              <a:t> </a:t>
            </a:r>
            <a:r>
              <a:rPr spc="-155" dirty="0">
                <a:solidFill>
                  <a:srgbClr val="162E33"/>
                </a:solidFill>
              </a:rPr>
              <a:t>Dad</a:t>
            </a:r>
            <a:r>
              <a:rPr spc="-165" dirty="0">
                <a:solidFill>
                  <a:srgbClr val="162E33"/>
                </a:solidFill>
              </a:rPr>
              <a:t>o</a:t>
            </a:r>
            <a:r>
              <a:rPr dirty="0">
                <a:solidFill>
                  <a:srgbClr val="162E33"/>
                </a:solidFill>
              </a:rPr>
              <a:t>s</a:t>
            </a:r>
            <a:r>
              <a:rPr spc="-350" dirty="0">
                <a:solidFill>
                  <a:srgbClr val="162E33"/>
                </a:solidFill>
              </a:rPr>
              <a:t> </a:t>
            </a:r>
            <a:r>
              <a:rPr spc="-235" dirty="0">
                <a:solidFill>
                  <a:srgbClr val="162E33"/>
                </a:solidFill>
              </a:rPr>
              <a:t>R</a:t>
            </a:r>
            <a:r>
              <a:rPr spc="-150" dirty="0">
                <a:solidFill>
                  <a:srgbClr val="162E33"/>
                </a:solidFill>
              </a:rPr>
              <a:t>e</a:t>
            </a:r>
            <a:r>
              <a:rPr spc="-135" dirty="0">
                <a:solidFill>
                  <a:srgbClr val="162E33"/>
                </a:solidFill>
              </a:rPr>
              <a:t>l</a:t>
            </a:r>
            <a:r>
              <a:rPr spc="-155" dirty="0">
                <a:solidFill>
                  <a:srgbClr val="162E33"/>
                </a:solidFill>
              </a:rPr>
              <a:t>a</a:t>
            </a:r>
            <a:r>
              <a:rPr spc="-160" dirty="0">
                <a:solidFill>
                  <a:srgbClr val="162E33"/>
                </a:solidFill>
              </a:rPr>
              <a:t>c</a:t>
            </a:r>
            <a:r>
              <a:rPr spc="-145" dirty="0">
                <a:solidFill>
                  <a:srgbClr val="162E33"/>
                </a:solidFill>
              </a:rPr>
              <a:t>i</a:t>
            </a:r>
            <a:r>
              <a:rPr spc="-165" dirty="0">
                <a:solidFill>
                  <a:srgbClr val="162E33"/>
                </a:solidFill>
              </a:rPr>
              <a:t>o</a:t>
            </a:r>
            <a:r>
              <a:rPr spc="-175" dirty="0">
                <a:solidFill>
                  <a:srgbClr val="162E33"/>
                </a:solidFill>
              </a:rPr>
              <a:t>n</a:t>
            </a:r>
            <a:r>
              <a:rPr spc="-155" dirty="0">
                <a:solidFill>
                  <a:srgbClr val="162E33"/>
                </a:solidFill>
              </a:rPr>
              <a:t>a</a:t>
            </a:r>
            <a:r>
              <a:rPr dirty="0">
                <a:solidFill>
                  <a:srgbClr val="162E33"/>
                </a:solidFill>
              </a:rPr>
              <a:t>l</a:t>
            </a:r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931517" y="1269542"/>
            <a:ext cx="8086090" cy="4410710"/>
            <a:chOff x="407517" y="1269542"/>
            <a:chExt cx="8086090" cy="4410710"/>
          </a:xfrm>
        </p:grpSpPr>
        <p:sp>
          <p:nvSpPr>
            <p:cNvPr id="4" name="object 4"/>
            <p:cNvSpPr/>
            <p:nvPr/>
          </p:nvSpPr>
          <p:spPr>
            <a:xfrm>
              <a:off x="412280" y="1274305"/>
              <a:ext cx="8076565" cy="4401185"/>
            </a:xfrm>
            <a:custGeom>
              <a:avLst/>
              <a:gdLst/>
              <a:ahLst/>
              <a:cxnLst/>
              <a:rect l="l" t="t" r="r" b="b"/>
              <a:pathLst>
                <a:path w="8076565" h="4401185">
                  <a:moveTo>
                    <a:pt x="8076183" y="0"/>
                  </a:moveTo>
                  <a:lnTo>
                    <a:pt x="0" y="0"/>
                  </a:lnTo>
                  <a:lnTo>
                    <a:pt x="0" y="4401185"/>
                  </a:lnTo>
                  <a:lnTo>
                    <a:pt x="8076183" y="4401185"/>
                  </a:lnTo>
                  <a:lnTo>
                    <a:pt x="8076183" y="0"/>
                  </a:lnTo>
                  <a:close/>
                </a:path>
              </a:pathLst>
            </a:custGeom>
            <a:solidFill>
              <a:srgbClr val="318E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2280" y="1274305"/>
              <a:ext cx="8076565" cy="4401185"/>
            </a:xfrm>
            <a:custGeom>
              <a:avLst/>
              <a:gdLst/>
              <a:ahLst/>
              <a:cxnLst/>
              <a:rect l="l" t="t" r="r" b="b"/>
              <a:pathLst>
                <a:path w="8076565" h="4401185">
                  <a:moveTo>
                    <a:pt x="0" y="4401185"/>
                  </a:moveTo>
                  <a:lnTo>
                    <a:pt x="8076183" y="4401185"/>
                  </a:lnTo>
                  <a:lnTo>
                    <a:pt x="8076183" y="0"/>
                  </a:lnTo>
                  <a:lnTo>
                    <a:pt x="0" y="0"/>
                  </a:lnTo>
                  <a:lnTo>
                    <a:pt x="0" y="4401185"/>
                  </a:lnTo>
                  <a:close/>
                </a:path>
              </a:pathLst>
            </a:custGeom>
            <a:ln w="9525">
              <a:solidFill>
                <a:srgbClr val="0F22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15134" y="1284860"/>
            <a:ext cx="7486650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29870" indent="-342900">
              <a:spcBef>
                <a:spcPts val="95"/>
              </a:spcBef>
              <a:buFont typeface="Wingdings"/>
              <a:buChar char=""/>
              <a:tabLst>
                <a:tab pos="355600" algn="l"/>
              </a:tabLst>
            </a:pPr>
            <a:r>
              <a:rPr sz="2800" spc="-20" dirty="0">
                <a:solidFill>
                  <a:srgbClr val="FFFFFF"/>
                </a:solidFill>
                <a:latin typeface="Calibri Light"/>
                <a:cs typeface="Calibri Light"/>
              </a:rPr>
              <a:t>Dados</a:t>
            </a:r>
            <a:r>
              <a:rPr sz="28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 Light"/>
                <a:cs typeface="Calibri Light"/>
              </a:rPr>
              <a:t>são</a:t>
            </a:r>
            <a:r>
              <a:rPr sz="28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Calibri Light"/>
                <a:cs typeface="Calibri Light"/>
              </a:rPr>
              <a:t>estruturados</a:t>
            </a:r>
            <a:r>
              <a:rPr sz="2800" spc="-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 Light"/>
                <a:cs typeface="Calibri Light"/>
              </a:rPr>
              <a:t>de</a:t>
            </a:r>
            <a:r>
              <a:rPr sz="2800" spc="-5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Calibri Light"/>
                <a:cs typeface="Calibri Light"/>
              </a:rPr>
              <a:t>acordo</a:t>
            </a:r>
            <a:r>
              <a:rPr sz="28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 Light"/>
                <a:cs typeface="Calibri Light"/>
              </a:rPr>
              <a:t>com</a:t>
            </a:r>
            <a:r>
              <a:rPr sz="2800" spc="-5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2800" spc="-20" dirty="0">
                <a:solidFill>
                  <a:srgbClr val="FFFFFF"/>
                </a:solidFill>
                <a:latin typeface="Calibri Light"/>
                <a:cs typeface="Calibri Light"/>
              </a:rPr>
              <a:t> modelo </a:t>
            </a:r>
            <a:r>
              <a:rPr sz="2800" spc="-6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 Light"/>
                <a:cs typeface="Calibri Light"/>
              </a:rPr>
              <a:t>relacional</a:t>
            </a:r>
            <a:endParaRPr sz="2800">
              <a:latin typeface="Calibri Light"/>
              <a:cs typeface="Calibri Light"/>
            </a:endParaRPr>
          </a:p>
          <a:p>
            <a:pPr marL="355600" indent="-342900">
              <a:buFont typeface="Wingdings"/>
              <a:buChar char=""/>
              <a:tabLst>
                <a:tab pos="355600" algn="l"/>
              </a:tabLst>
            </a:pPr>
            <a:r>
              <a:rPr sz="2800" spc="-40" dirty="0">
                <a:solidFill>
                  <a:srgbClr val="FFFFFF"/>
                </a:solidFill>
                <a:latin typeface="Calibri Light"/>
                <a:cs typeface="Calibri Light"/>
              </a:rPr>
              <a:t>Padrão</a:t>
            </a:r>
            <a:r>
              <a:rPr sz="28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Calibri Light"/>
                <a:cs typeface="Calibri Light"/>
              </a:rPr>
              <a:t>para</a:t>
            </a:r>
            <a:r>
              <a:rPr sz="28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2800" spc="-30" dirty="0">
                <a:solidFill>
                  <a:srgbClr val="FFFFFF"/>
                </a:solidFill>
                <a:latin typeface="Calibri Light"/>
                <a:cs typeface="Calibri Light"/>
              </a:rPr>
              <a:t> grande</a:t>
            </a:r>
            <a:r>
              <a:rPr sz="2800" spc="-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 Light"/>
                <a:cs typeface="Calibri Light"/>
              </a:rPr>
              <a:t>maioria</a:t>
            </a:r>
            <a:r>
              <a:rPr sz="2800" spc="-8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 Light"/>
                <a:cs typeface="Calibri Light"/>
              </a:rPr>
              <a:t>dos</a:t>
            </a:r>
            <a:r>
              <a:rPr sz="2800" spc="-5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 Light"/>
                <a:cs typeface="Calibri Light"/>
              </a:rPr>
              <a:t>SGBDs</a:t>
            </a:r>
            <a:endParaRPr sz="2800">
              <a:latin typeface="Calibri Light"/>
              <a:cs typeface="Calibri Light"/>
            </a:endParaRPr>
          </a:p>
          <a:p>
            <a:pPr marL="469900"/>
            <a:r>
              <a:rPr sz="2800" spc="-10" dirty="0">
                <a:latin typeface="Calibri Light"/>
                <a:cs typeface="Calibri Light"/>
              </a:rPr>
              <a:t>SQL</a:t>
            </a:r>
            <a:r>
              <a:rPr sz="2800" spc="5" dirty="0">
                <a:latin typeface="Calibri Light"/>
                <a:cs typeface="Calibri Light"/>
              </a:rPr>
              <a:t> </a:t>
            </a:r>
            <a:r>
              <a:rPr sz="2800" spc="-45" dirty="0">
                <a:latin typeface="Calibri Light"/>
                <a:cs typeface="Calibri Light"/>
              </a:rPr>
              <a:t>Server,</a:t>
            </a:r>
            <a:r>
              <a:rPr sz="2800" spc="40" dirty="0">
                <a:latin typeface="Calibri Light"/>
                <a:cs typeface="Calibri Light"/>
              </a:rPr>
              <a:t> </a:t>
            </a:r>
            <a:r>
              <a:rPr sz="2800" spc="-15" dirty="0">
                <a:latin typeface="Calibri Light"/>
                <a:cs typeface="Calibri Light"/>
              </a:rPr>
              <a:t>Oracle,</a:t>
            </a:r>
            <a:r>
              <a:rPr sz="2800" spc="35" dirty="0">
                <a:latin typeface="Calibri Light"/>
                <a:cs typeface="Calibri Light"/>
              </a:rPr>
              <a:t> </a:t>
            </a:r>
            <a:r>
              <a:rPr sz="2800" spc="-20" dirty="0">
                <a:latin typeface="Calibri Light"/>
                <a:cs typeface="Calibri Light"/>
              </a:rPr>
              <a:t>PostgreSQL,</a:t>
            </a:r>
            <a:r>
              <a:rPr sz="2800" spc="45" dirty="0">
                <a:latin typeface="Calibri Light"/>
                <a:cs typeface="Calibri Light"/>
              </a:rPr>
              <a:t> </a:t>
            </a:r>
            <a:r>
              <a:rPr sz="2800" spc="-5" dirty="0">
                <a:latin typeface="Calibri Light"/>
                <a:cs typeface="Calibri Light"/>
              </a:rPr>
              <a:t>MySQL,</a:t>
            </a:r>
            <a:r>
              <a:rPr sz="2800" spc="15" dirty="0">
                <a:latin typeface="Calibri Light"/>
                <a:cs typeface="Calibri Light"/>
              </a:rPr>
              <a:t> </a:t>
            </a:r>
            <a:r>
              <a:rPr sz="2800" spc="-5" dirty="0">
                <a:latin typeface="Calibri Light"/>
                <a:cs typeface="Calibri Light"/>
              </a:rPr>
              <a:t>DB2,</a:t>
            </a:r>
            <a:r>
              <a:rPr sz="2800" spc="25" dirty="0">
                <a:latin typeface="Calibri Light"/>
                <a:cs typeface="Calibri Light"/>
              </a:rPr>
              <a:t> </a:t>
            </a:r>
            <a:r>
              <a:rPr sz="2800" spc="-20" dirty="0">
                <a:latin typeface="Calibri Light"/>
                <a:cs typeface="Calibri Light"/>
              </a:rPr>
              <a:t>etc.</a:t>
            </a:r>
            <a:endParaRPr sz="2800">
              <a:latin typeface="Calibri Light"/>
              <a:cs typeface="Calibri Light"/>
            </a:endParaRPr>
          </a:p>
          <a:p>
            <a:pPr marL="355600" indent="-342900">
              <a:buFont typeface="Wingdings"/>
              <a:buChar char=""/>
              <a:tabLst>
                <a:tab pos="355600" algn="l"/>
              </a:tabLst>
            </a:pPr>
            <a:r>
              <a:rPr sz="2800" spc="-30" dirty="0">
                <a:solidFill>
                  <a:srgbClr val="FFFFFF"/>
                </a:solidFill>
                <a:latin typeface="Calibri Light"/>
                <a:cs typeface="Calibri Light"/>
              </a:rPr>
              <a:t>Elementos</a:t>
            </a:r>
            <a:r>
              <a:rPr sz="2800" spc="-8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 Light"/>
                <a:cs typeface="Calibri Light"/>
              </a:rPr>
              <a:t>básicos</a:t>
            </a:r>
            <a:endParaRPr sz="2800">
              <a:latin typeface="Calibri Light"/>
              <a:cs typeface="Calibri Light"/>
            </a:endParaRPr>
          </a:p>
          <a:p>
            <a:pPr marL="469900">
              <a:spcBef>
                <a:spcPts val="5"/>
              </a:spcBef>
            </a:pPr>
            <a:r>
              <a:rPr sz="2800" spc="-15" dirty="0">
                <a:latin typeface="Calibri Light"/>
                <a:cs typeface="Calibri Light"/>
              </a:rPr>
              <a:t>Relações</a:t>
            </a:r>
            <a:r>
              <a:rPr sz="2800" spc="10" dirty="0">
                <a:latin typeface="Calibri Light"/>
                <a:cs typeface="Calibri Light"/>
              </a:rPr>
              <a:t> </a:t>
            </a:r>
            <a:r>
              <a:rPr sz="2800" spc="-5" dirty="0">
                <a:latin typeface="Calibri Light"/>
                <a:cs typeface="Calibri Light"/>
              </a:rPr>
              <a:t>(tabelas)</a:t>
            </a:r>
            <a:r>
              <a:rPr sz="2800" spc="-15" dirty="0">
                <a:latin typeface="Calibri Light"/>
                <a:cs typeface="Calibri Light"/>
              </a:rPr>
              <a:t> </a:t>
            </a:r>
            <a:r>
              <a:rPr sz="2800" spc="-5" dirty="0">
                <a:latin typeface="Calibri Light"/>
                <a:cs typeface="Calibri Light"/>
              </a:rPr>
              <a:t>e </a:t>
            </a:r>
            <a:r>
              <a:rPr sz="2800" spc="-25" dirty="0">
                <a:latin typeface="Calibri Light"/>
                <a:cs typeface="Calibri Light"/>
              </a:rPr>
              <a:t>registros</a:t>
            </a:r>
            <a:r>
              <a:rPr sz="2800" spc="25" dirty="0">
                <a:latin typeface="Calibri Light"/>
                <a:cs typeface="Calibri Light"/>
              </a:rPr>
              <a:t> </a:t>
            </a:r>
            <a:r>
              <a:rPr sz="2800" dirty="0">
                <a:latin typeface="Calibri Light"/>
                <a:cs typeface="Calibri Light"/>
              </a:rPr>
              <a:t>(tuplas)</a:t>
            </a:r>
            <a:endParaRPr sz="2800">
              <a:latin typeface="Calibri Light"/>
              <a:cs typeface="Calibri Light"/>
            </a:endParaRPr>
          </a:p>
          <a:p>
            <a:pPr marL="355600" indent="-342900">
              <a:buFont typeface="Wingdings"/>
              <a:buChar char=""/>
              <a:tabLst>
                <a:tab pos="355600" algn="l"/>
              </a:tabLst>
            </a:pPr>
            <a:r>
              <a:rPr sz="2800" spc="-30" dirty="0">
                <a:solidFill>
                  <a:srgbClr val="FFFFFF"/>
                </a:solidFill>
                <a:latin typeface="Calibri Light"/>
                <a:cs typeface="Calibri Light"/>
              </a:rPr>
              <a:t>Características</a:t>
            </a:r>
            <a:r>
              <a:rPr sz="2800" spc="-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Calibri Light"/>
                <a:cs typeface="Calibri Light"/>
              </a:rPr>
              <a:t>fundamentais</a:t>
            </a:r>
            <a:endParaRPr sz="2800">
              <a:latin typeface="Calibri Light"/>
              <a:cs typeface="Calibri Light"/>
            </a:endParaRPr>
          </a:p>
          <a:p>
            <a:pPr marL="469900" marR="499109"/>
            <a:r>
              <a:rPr sz="2800" spc="-15" dirty="0">
                <a:latin typeface="Calibri Light"/>
                <a:cs typeface="Calibri Light"/>
              </a:rPr>
              <a:t>Restrições</a:t>
            </a:r>
            <a:r>
              <a:rPr sz="2800" spc="30" dirty="0">
                <a:latin typeface="Calibri Light"/>
                <a:cs typeface="Calibri Light"/>
              </a:rPr>
              <a:t> </a:t>
            </a:r>
            <a:r>
              <a:rPr sz="2800" spc="-5" dirty="0">
                <a:latin typeface="Calibri Light"/>
                <a:cs typeface="Calibri Light"/>
              </a:rPr>
              <a:t>de</a:t>
            </a:r>
            <a:r>
              <a:rPr sz="2800" spc="10" dirty="0">
                <a:latin typeface="Calibri Light"/>
                <a:cs typeface="Calibri Light"/>
              </a:rPr>
              <a:t> </a:t>
            </a:r>
            <a:r>
              <a:rPr sz="2800" spc="-10" dirty="0">
                <a:latin typeface="Calibri Light"/>
                <a:cs typeface="Calibri Light"/>
              </a:rPr>
              <a:t>integridade</a:t>
            </a:r>
            <a:r>
              <a:rPr sz="2800" spc="5" dirty="0">
                <a:latin typeface="Calibri Light"/>
                <a:cs typeface="Calibri Light"/>
              </a:rPr>
              <a:t> </a:t>
            </a:r>
            <a:r>
              <a:rPr sz="2800" spc="-5" dirty="0">
                <a:latin typeface="Calibri Light"/>
                <a:cs typeface="Calibri Light"/>
              </a:rPr>
              <a:t>(PK,</a:t>
            </a:r>
            <a:r>
              <a:rPr sz="2800" spc="10" dirty="0">
                <a:latin typeface="Calibri Light"/>
                <a:cs typeface="Calibri Light"/>
              </a:rPr>
              <a:t> </a:t>
            </a:r>
            <a:r>
              <a:rPr sz="2800" spc="-5" dirty="0">
                <a:latin typeface="Calibri Light"/>
                <a:cs typeface="Calibri Light"/>
              </a:rPr>
              <a:t>FK, UK,</a:t>
            </a:r>
            <a:r>
              <a:rPr sz="2800" spc="15" dirty="0">
                <a:latin typeface="Calibri Light"/>
                <a:cs typeface="Calibri Light"/>
              </a:rPr>
              <a:t> </a:t>
            </a:r>
            <a:r>
              <a:rPr sz="2800" spc="-5" dirty="0">
                <a:latin typeface="Calibri Light"/>
                <a:cs typeface="Calibri Light"/>
              </a:rPr>
              <a:t>CK,</a:t>
            </a:r>
            <a:r>
              <a:rPr sz="2800" dirty="0">
                <a:latin typeface="Calibri Light"/>
                <a:cs typeface="Calibri Light"/>
              </a:rPr>
              <a:t> </a:t>
            </a:r>
            <a:r>
              <a:rPr sz="2800" spc="-5" dirty="0">
                <a:latin typeface="Calibri Light"/>
                <a:cs typeface="Calibri Light"/>
              </a:rPr>
              <a:t>NN) </a:t>
            </a:r>
            <a:r>
              <a:rPr sz="2800" spc="-620" dirty="0">
                <a:latin typeface="Calibri Light"/>
                <a:cs typeface="Calibri Light"/>
              </a:rPr>
              <a:t> </a:t>
            </a:r>
            <a:r>
              <a:rPr sz="2800" spc="-10" dirty="0">
                <a:latin typeface="Calibri Light"/>
                <a:cs typeface="Calibri Light"/>
              </a:rPr>
              <a:t>Normalização</a:t>
            </a:r>
            <a:endParaRPr sz="2800">
              <a:latin typeface="Calibri Light"/>
              <a:cs typeface="Calibri Light"/>
            </a:endParaRPr>
          </a:p>
          <a:p>
            <a:pPr marL="469900"/>
            <a:r>
              <a:rPr sz="2800" spc="-10" dirty="0">
                <a:latin typeface="Calibri Light"/>
                <a:cs typeface="Calibri Light"/>
              </a:rPr>
              <a:t>Linguagem</a:t>
            </a:r>
            <a:r>
              <a:rPr sz="2800" spc="5" dirty="0">
                <a:latin typeface="Calibri Light"/>
                <a:cs typeface="Calibri Light"/>
              </a:rPr>
              <a:t> </a:t>
            </a:r>
            <a:r>
              <a:rPr sz="2800" spc="-10" dirty="0">
                <a:latin typeface="Calibri Light"/>
                <a:cs typeface="Calibri Light"/>
              </a:rPr>
              <a:t>SQL</a:t>
            </a:r>
            <a:r>
              <a:rPr sz="2800" spc="20" dirty="0">
                <a:latin typeface="Calibri Light"/>
                <a:cs typeface="Calibri Light"/>
              </a:rPr>
              <a:t> </a:t>
            </a:r>
            <a:r>
              <a:rPr sz="2800" spc="-5" dirty="0">
                <a:latin typeface="Calibri Light"/>
                <a:cs typeface="Calibri Light"/>
              </a:rPr>
              <a:t>(</a:t>
            </a:r>
            <a:r>
              <a:rPr sz="2800" i="1" spc="-5" dirty="0">
                <a:latin typeface="Calibri Light"/>
                <a:cs typeface="Calibri Light"/>
              </a:rPr>
              <a:t>Structured</a:t>
            </a:r>
            <a:r>
              <a:rPr sz="2800" i="1" spc="40" dirty="0">
                <a:latin typeface="Calibri Light"/>
                <a:cs typeface="Calibri Light"/>
              </a:rPr>
              <a:t> </a:t>
            </a:r>
            <a:r>
              <a:rPr sz="2800" i="1" spc="-5" dirty="0">
                <a:latin typeface="Calibri Light"/>
                <a:cs typeface="Calibri Light"/>
              </a:rPr>
              <a:t>Query</a:t>
            </a:r>
            <a:r>
              <a:rPr sz="2800" i="1" spc="15" dirty="0">
                <a:latin typeface="Calibri Light"/>
                <a:cs typeface="Calibri Light"/>
              </a:rPr>
              <a:t> </a:t>
            </a:r>
            <a:r>
              <a:rPr sz="2800" i="1" spc="-5" dirty="0">
                <a:latin typeface="Calibri Light"/>
                <a:cs typeface="Calibri Light"/>
              </a:rPr>
              <a:t>Language</a:t>
            </a:r>
            <a:r>
              <a:rPr sz="2800" spc="-5" dirty="0">
                <a:latin typeface="Calibri Light"/>
                <a:cs typeface="Calibri Light"/>
              </a:rPr>
              <a:t>)</a:t>
            </a:r>
            <a:endParaRPr sz="2800">
              <a:latin typeface="Calibri Light"/>
              <a:cs typeface="Calibri Ligh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216707" y="4803626"/>
            <a:ext cx="1447800" cy="2047875"/>
            <a:chOff x="7692707" y="4803625"/>
            <a:chExt cx="1447800" cy="20478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2295" y="4813150"/>
              <a:ext cx="1428750" cy="202882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697469" y="4808387"/>
              <a:ext cx="1438275" cy="2038350"/>
            </a:xfrm>
            <a:custGeom>
              <a:avLst/>
              <a:gdLst/>
              <a:ahLst/>
              <a:cxnLst/>
              <a:rect l="l" t="t" r="r" b="b"/>
              <a:pathLst>
                <a:path w="1438275" h="2038350">
                  <a:moveTo>
                    <a:pt x="0" y="2038350"/>
                  </a:moveTo>
                  <a:lnTo>
                    <a:pt x="1438275" y="2038350"/>
                  </a:lnTo>
                  <a:lnTo>
                    <a:pt x="1438275" y="0"/>
                  </a:lnTo>
                  <a:lnTo>
                    <a:pt x="0" y="0"/>
                  </a:lnTo>
                  <a:lnTo>
                    <a:pt x="0" y="20383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962269" y="5564378"/>
            <a:ext cx="3186430" cy="1249680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713864">
              <a:spcBef>
                <a:spcPts val="1195"/>
              </a:spcBef>
            </a:pPr>
            <a:r>
              <a:rPr spc="-5" dirty="0">
                <a:latin typeface="Arial MT"/>
                <a:cs typeface="Arial MT"/>
              </a:rPr>
              <a:t>E</a:t>
            </a:r>
            <a:r>
              <a:rPr spc="-15" dirty="0">
                <a:latin typeface="Arial MT"/>
                <a:cs typeface="Arial MT"/>
              </a:rPr>
              <a:t>d</a:t>
            </a:r>
            <a:r>
              <a:rPr spc="-5" dirty="0">
                <a:latin typeface="Arial MT"/>
                <a:cs typeface="Arial MT"/>
              </a:rPr>
              <a:t>g</a:t>
            </a:r>
            <a:r>
              <a:rPr spc="-15" dirty="0">
                <a:latin typeface="Arial MT"/>
                <a:cs typeface="Arial MT"/>
              </a:rPr>
              <a:t>a</a:t>
            </a:r>
            <a:r>
              <a:rPr dirty="0">
                <a:latin typeface="Arial MT"/>
                <a:cs typeface="Arial MT"/>
              </a:rPr>
              <a:t>r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200" dirty="0">
                <a:latin typeface="Arial MT"/>
                <a:cs typeface="Arial MT"/>
              </a:rPr>
              <a:t>F</a:t>
            </a:r>
            <a:r>
              <a:rPr dirty="0">
                <a:latin typeface="Arial MT"/>
                <a:cs typeface="Arial MT"/>
              </a:rPr>
              <a:t>.</a:t>
            </a:r>
            <a:r>
              <a:rPr spc="-5" dirty="0">
                <a:latin typeface="Arial MT"/>
                <a:cs typeface="Arial MT"/>
              </a:rPr>
              <a:t> C</a:t>
            </a:r>
            <a:r>
              <a:rPr spc="-15" dirty="0">
                <a:latin typeface="Arial MT"/>
                <a:cs typeface="Arial MT"/>
              </a:rPr>
              <a:t>o</a:t>
            </a:r>
            <a:r>
              <a:rPr spc="-5" dirty="0">
                <a:latin typeface="Arial MT"/>
                <a:cs typeface="Arial MT"/>
              </a:rPr>
              <a:t>dd</a:t>
            </a:r>
            <a:endParaRPr>
              <a:latin typeface="Arial MT"/>
              <a:cs typeface="Arial MT"/>
            </a:endParaRPr>
          </a:p>
          <a:p>
            <a:pPr marL="933450">
              <a:spcBef>
                <a:spcPts val="735"/>
              </a:spcBef>
            </a:pPr>
            <a:r>
              <a:rPr sz="1200" spc="-5" dirty="0">
                <a:latin typeface="Arial MT"/>
                <a:cs typeface="Arial MT"/>
              </a:rPr>
              <a:t>*August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23, 1923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+April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18, 2003</a:t>
            </a:r>
            <a:endParaRPr sz="1200">
              <a:latin typeface="Arial MT"/>
              <a:cs typeface="Arial MT"/>
            </a:endParaRPr>
          </a:p>
          <a:p>
            <a:pPr marL="178435" marR="6350" indent="-166370" algn="r">
              <a:spcBef>
                <a:spcPts val="610"/>
              </a:spcBef>
            </a:pPr>
            <a:r>
              <a:rPr sz="1000" spc="-5" dirty="0">
                <a:latin typeface="Arial MT"/>
                <a:cs typeface="Arial MT"/>
              </a:rPr>
              <a:t>Codd, E.F. (</a:t>
            </a:r>
            <a:r>
              <a:rPr sz="1000" b="1" spc="-5" dirty="0">
                <a:latin typeface="Arial"/>
                <a:cs typeface="Arial"/>
              </a:rPr>
              <a:t>1970</a:t>
            </a:r>
            <a:r>
              <a:rPr sz="1000" spc="-5" dirty="0">
                <a:latin typeface="Arial MT"/>
                <a:cs typeface="Arial MT"/>
              </a:rPr>
              <a:t>). </a:t>
            </a:r>
            <a:r>
              <a:rPr sz="1000" spc="-10" dirty="0">
                <a:latin typeface="Arial MT"/>
                <a:cs typeface="Arial MT"/>
              </a:rPr>
              <a:t>"A Relational </a:t>
            </a:r>
            <a:r>
              <a:rPr sz="1000" spc="-5" dirty="0">
                <a:latin typeface="Arial MT"/>
                <a:cs typeface="Arial MT"/>
              </a:rPr>
              <a:t>Model of Data for Large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Shared Data Banks". Communications of the ACM 13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(6):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377–387.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doi:10.1145/362384.362685.</a:t>
            </a:r>
            <a:endParaRPr sz="10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111830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907" y="609727"/>
            <a:ext cx="3725545" cy="7569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4" dirty="0">
                <a:solidFill>
                  <a:srgbClr val="162E33"/>
                </a:solidFill>
              </a:rPr>
              <a:t>P</a:t>
            </a:r>
            <a:r>
              <a:rPr sz="4800" spc="-155" dirty="0">
                <a:solidFill>
                  <a:srgbClr val="162E33"/>
                </a:solidFill>
              </a:rPr>
              <a:t>o</a:t>
            </a:r>
            <a:r>
              <a:rPr sz="4800" dirty="0">
                <a:solidFill>
                  <a:srgbClr val="162E33"/>
                </a:solidFill>
              </a:rPr>
              <a:t>r</a:t>
            </a:r>
            <a:r>
              <a:rPr sz="4800" spc="-330" dirty="0">
                <a:solidFill>
                  <a:srgbClr val="162E33"/>
                </a:solidFill>
              </a:rPr>
              <a:t> </a:t>
            </a:r>
            <a:r>
              <a:rPr sz="4800" spc="-155" dirty="0">
                <a:solidFill>
                  <a:srgbClr val="162E33"/>
                </a:solidFill>
              </a:rPr>
              <a:t>qu</a:t>
            </a:r>
            <a:r>
              <a:rPr sz="4800" dirty="0">
                <a:solidFill>
                  <a:srgbClr val="162E33"/>
                </a:solidFill>
              </a:rPr>
              <a:t>e</a:t>
            </a:r>
            <a:r>
              <a:rPr sz="4800" spc="-330" dirty="0">
                <a:solidFill>
                  <a:srgbClr val="162E33"/>
                </a:solidFill>
              </a:rPr>
              <a:t> </a:t>
            </a:r>
            <a:r>
              <a:rPr sz="4800" spc="-160" dirty="0">
                <a:solidFill>
                  <a:srgbClr val="162E33"/>
                </a:solidFill>
              </a:rPr>
              <a:t>N</a:t>
            </a:r>
            <a:r>
              <a:rPr sz="4800" spc="-155" dirty="0">
                <a:solidFill>
                  <a:srgbClr val="162E33"/>
                </a:solidFill>
              </a:rPr>
              <a:t>o</a:t>
            </a:r>
            <a:r>
              <a:rPr sz="4800" spc="-160" dirty="0">
                <a:solidFill>
                  <a:srgbClr val="162E33"/>
                </a:solidFill>
              </a:rPr>
              <a:t>S</a:t>
            </a:r>
            <a:r>
              <a:rPr sz="4800" spc="-175" dirty="0">
                <a:solidFill>
                  <a:srgbClr val="162E33"/>
                </a:solidFill>
              </a:rPr>
              <a:t>Q</a:t>
            </a:r>
            <a:r>
              <a:rPr sz="4800" spc="-165" dirty="0">
                <a:solidFill>
                  <a:srgbClr val="162E33"/>
                </a:solidFill>
              </a:rPr>
              <a:t>L</a:t>
            </a:r>
            <a:r>
              <a:rPr sz="4800" dirty="0">
                <a:solidFill>
                  <a:srgbClr val="162E33"/>
                </a:solidFill>
              </a:rPr>
              <a:t>?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1875485" y="2148129"/>
            <a:ext cx="8362950" cy="3509645"/>
            <a:chOff x="351485" y="2148128"/>
            <a:chExt cx="8362950" cy="3509645"/>
          </a:xfrm>
        </p:grpSpPr>
        <p:sp>
          <p:nvSpPr>
            <p:cNvPr id="4" name="object 4"/>
            <p:cNvSpPr/>
            <p:nvPr/>
          </p:nvSpPr>
          <p:spPr>
            <a:xfrm>
              <a:off x="356247" y="2152891"/>
              <a:ext cx="8353425" cy="3500120"/>
            </a:xfrm>
            <a:custGeom>
              <a:avLst/>
              <a:gdLst/>
              <a:ahLst/>
              <a:cxnLst/>
              <a:rect l="l" t="t" r="r" b="b"/>
              <a:pathLst>
                <a:path w="8353425" h="3500120">
                  <a:moveTo>
                    <a:pt x="8352917" y="0"/>
                  </a:moveTo>
                  <a:lnTo>
                    <a:pt x="0" y="0"/>
                  </a:lnTo>
                  <a:lnTo>
                    <a:pt x="0" y="3500120"/>
                  </a:lnTo>
                  <a:lnTo>
                    <a:pt x="8352917" y="3500120"/>
                  </a:lnTo>
                  <a:lnTo>
                    <a:pt x="8352917" y="0"/>
                  </a:lnTo>
                  <a:close/>
                </a:path>
              </a:pathLst>
            </a:custGeom>
            <a:solidFill>
              <a:srgbClr val="318E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6247" y="2152891"/>
              <a:ext cx="8353425" cy="3500120"/>
            </a:xfrm>
            <a:custGeom>
              <a:avLst/>
              <a:gdLst/>
              <a:ahLst/>
              <a:cxnLst/>
              <a:rect l="l" t="t" r="r" b="b"/>
              <a:pathLst>
                <a:path w="8353425" h="3500120">
                  <a:moveTo>
                    <a:pt x="0" y="3500120"/>
                  </a:moveTo>
                  <a:lnTo>
                    <a:pt x="8352917" y="3500120"/>
                  </a:lnTo>
                  <a:lnTo>
                    <a:pt x="8352917" y="0"/>
                  </a:lnTo>
                  <a:lnTo>
                    <a:pt x="0" y="0"/>
                  </a:lnTo>
                  <a:lnTo>
                    <a:pt x="0" y="3500120"/>
                  </a:lnTo>
                  <a:close/>
                </a:path>
              </a:pathLst>
            </a:custGeom>
            <a:ln w="9525">
              <a:solidFill>
                <a:srgbClr val="0F22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959052" y="2103831"/>
            <a:ext cx="7357109" cy="350737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55600" marR="5080" indent="-342900">
              <a:lnSpc>
                <a:spcPts val="2860"/>
              </a:lnSpc>
              <a:spcBef>
                <a:spcPts val="610"/>
              </a:spcBef>
              <a:buFont typeface="Wingdings"/>
              <a:buChar char=""/>
              <a:tabLst>
                <a:tab pos="355600" algn="l"/>
              </a:tabLst>
            </a:pPr>
            <a:r>
              <a:rPr sz="2800" spc="-15" dirty="0">
                <a:solidFill>
                  <a:srgbClr val="FFFFFF"/>
                </a:solidFill>
                <a:latin typeface="Calibri Light"/>
                <a:cs typeface="Calibri Light"/>
              </a:rPr>
              <a:t>Hoje</a:t>
            </a:r>
            <a:r>
              <a:rPr sz="2800" spc="-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 Light"/>
                <a:cs typeface="Calibri Light"/>
              </a:rPr>
              <a:t>as</a:t>
            </a:r>
            <a:r>
              <a:rPr sz="2800" spc="-5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 Light"/>
                <a:cs typeface="Calibri Light"/>
              </a:rPr>
              <a:t>empresas</a:t>
            </a:r>
            <a:r>
              <a:rPr sz="2800" spc="-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Calibri Light"/>
                <a:cs typeface="Calibri Light"/>
              </a:rPr>
              <a:t>estão</a:t>
            </a:r>
            <a:r>
              <a:rPr sz="2800" spc="-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Calibri Light"/>
                <a:cs typeface="Calibri Light"/>
              </a:rPr>
              <a:t>adotando</a:t>
            </a:r>
            <a:r>
              <a:rPr sz="2800" spc="-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 Light"/>
                <a:cs typeface="Calibri Light"/>
              </a:rPr>
              <a:t>NoSQL</a:t>
            </a:r>
            <a:r>
              <a:rPr sz="28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Calibri Light"/>
                <a:cs typeface="Calibri Light"/>
              </a:rPr>
              <a:t>para</a:t>
            </a:r>
            <a:r>
              <a:rPr sz="2800" spc="-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 Light"/>
                <a:cs typeface="Calibri Light"/>
              </a:rPr>
              <a:t>um </a:t>
            </a:r>
            <a:r>
              <a:rPr sz="2800" spc="-6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Calibri Light"/>
                <a:cs typeface="Calibri Light"/>
              </a:rPr>
              <a:t>número</a:t>
            </a:r>
            <a:r>
              <a:rPr sz="2800" spc="-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Calibri Light"/>
                <a:cs typeface="Calibri Light"/>
              </a:rPr>
              <a:t>crescente</a:t>
            </a:r>
            <a:r>
              <a:rPr sz="2800" spc="-5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 Light"/>
                <a:cs typeface="Calibri Light"/>
              </a:rPr>
              <a:t>de</a:t>
            </a:r>
            <a:r>
              <a:rPr sz="2800" spc="-5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 Light"/>
                <a:cs typeface="Calibri Light"/>
              </a:rPr>
              <a:t>casos</a:t>
            </a:r>
            <a:r>
              <a:rPr sz="2800" spc="-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 Light"/>
                <a:cs typeface="Calibri Light"/>
              </a:rPr>
              <a:t>de</a:t>
            </a:r>
            <a:r>
              <a:rPr sz="2800" spc="-5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 Light"/>
                <a:cs typeface="Calibri Light"/>
              </a:rPr>
              <a:t>uso.</a:t>
            </a:r>
            <a:endParaRPr sz="2800">
              <a:latin typeface="Calibri Light"/>
              <a:cs typeface="Calibri Light"/>
            </a:endParaRPr>
          </a:p>
          <a:p>
            <a:pPr marL="355600" marR="1250315" indent="-342900">
              <a:lnSpc>
                <a:spcPts val="2860"/>
              </a:lnSpc>
              <a:spcBef>
                <a:spcPts val="1290"/>
              </a:spcBef>
              <a:buFont typeface="Wingdings"/>
              <a:buChar char=""/>
              <a:tabLst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2800" spc="-4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 Light"/>
                <a:cs typeface="Calibri Light"/>
              </a:rPr>
              <a:t>escolha</a:t>
            </a:r>
            <a:r>
              <a:rPr sz="2800" spc="-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 Light"/>
                <a:cs typeface="Calibri Light"/>
              </a:rPr>
              <a:t>que</a:t>
            </a:r>
            <a:r>
              <a:rPr sz="28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 Light"/>
                <a:cs typeface="Calibri Light"/>
              </a:rPr>
              <a:t>é</a:t>
            </a:r>
            <a:r>
              <a:rPr sz="2800" spc="-20" dirty="0">
                <a:solidFill>
                  <a:srgbClr val="FFFFFF"/>
                </a:solidFill>
                <a:latin typeface="Calibri Light"/>
                <a:cs typeface="Calibri Light"/>
              </a:rPr>
              <a:t> impulsionada</a:t>
            </a:r>
            <a:r>
              <a:rPr sz="2800" spc="-8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 Light"/>
                <a:cs typeface="Calibri Light"/>
              </a:rPr>
              <a:t>por</a:t>
            </a:r>
            <a:r>
              <a:rPr sz="2800" spc="-4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Calibri Light"/>
                <a:cs typeface="Calibri Light"/>
              </a:rPr>
              <a:t>quatro </a:t>
            </a:r>
            <a:r>
              <a:rPr sz="2800" spc="-6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Calibri Light"/>
                <a:cs typeface="Calibri Light"/>
              </a:rPr>
              <a:t>megatendências</a:t>
            </a:r>
            <a:r>
              <a:rPr sz="2800" spc="-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 Light"/>
                <a:cs typeface="Calibri Light"/>
              </a:rPr>
              <a:t>inter-relacionadas</a:t>
            </a:r>
            <a:r>
              <a:rPr sz="2800" spc="-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 Light"/>
                <a:cs typeface="Calibri Light"/>
              </a:rPr>
              <a:t>:</a:t>
            </a:r>
            <a:endParaRPr sz="2800">
              <a:latin typeface="Calibri Light"/>
              <a:cs typeface="Calibri Light"/>
            </a:endParaRPr>
          </a:p>
          <a:p>
            <a:pPr marL="538480" lvl="1" indent="-343535">
              <a:spcBef>
                <a:spcPts val="80"/>
              </a:spcBef>
              <a:buFont typeface="Wingdings"/>
              <a:buChar char=""/>
              <a:tabLst>
                <a:tab pos="538480" algn="l"/>
              </a:tabLst>
            </a:pPr>
            <a:r>
              <a:rPr sz="2800" spc="-5" dirty="0">
                <a:solidFill>
                  <a:srgbClr val="FFFFFF"/>
                </a:solidFill>
                <a:latin typeface="Calibri Light"/>
                <a:cs typeface="Calibri Light"/>
              </a:rPr>
              <a:t>Big</a:t>
            </a:r>
            <a:r>
              <a:rPr sz="2800" spc="-10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 Light"/>
                <a:cs typeface="Calibri Light"/>
              </a:rPr>
              <a:t>Users</a:t>
            </a:r>
            <a:endParaRPr sz="2800">
              <a:latin typeface="Calibri Light"/>
              <a:cs typeface="Calibri Light"/>
            </a:endParaRPr>
          </a:p>
          <a:p>
            <a:pPr marL="538480" lvl="1" indent="-343535">
              <a:spcBef>
                <a:spcPts val="100"/>
              </a:spcBef>
              <a:buFont typeface="Wingdings"/>
              <a:buChar char=""/>
              <a:tabLst>
                <a:tab pos="538480" algn="l"/>
              </a:tabLst>
            </a:pPr>
            <a:r>
              <a:rPr sz="2800" spc="-5" dirty="0">
                <a:solidFill>
                  <a:srgbClr val="FFFFFF"/>
                </a:solidFill>
                <a:latin typeface="Calibri Light"/>
                <a:cs typeface="Calibri Light"/>
              </a:rPr>
              <a:t>Big</a:t>
            </a:r>
            <a:r>
              <a:rPr sz="2800" spc="-10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Calibri Light"/>
                <a:cs typeface="Calibri Light"/>
              </a:rPr>
              <a:t>Data</a:t>
            </a:r>
            <a:endParaRPr sz="2800">
              <a:latin typeface="Calibri Light"/>
              <a:cs typeface="Calibri Light"/>
            </a:endParaRPr>
          </a:p>
          <a:p>
            <a:pPr marL="538480" lvl="1" indent="-343535">
              <a:spcBef>
                <a:spcPts val="95"/>
              </a:spcBef>
              <a:buFont typeface="Wingdings"/>
              <a:buChar char=""/>
              <a:tabLst>
                <a:tab pos="538480" algn="l"/>
              </a:tabLst>
            </a:pPr>
            <a:r>
              <a:rPr sz="2800" spc="-25" dirty="0">
                <a:solidFill>
                  <a:srgbClr val="FFFFFF"/>
                </a:solidFill>
                <a:latin typeface="Calibri Light"/>
                <a:cs typeface="Calibri Light"/>
              </a:rPr>
              <a:t>Internet</a:t>
            </a:r>
            <a:r>
              <a:rPr sz="2800" spc="-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 Light"/>
                <a:cs typeface="Calibri Light"/>
              </a:rPr>
              <a:t>das</a:t>
            </a:r>
            <a:r>
              <a:rPr sz="2800" spc="-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 Light"/>
                <a:cs typeface="Calibri Light"/>
              </a:rPr>
              <a:t>coisas</a:t>
            </a:r>
            <a:endParaRPr sz="2800">
              <a:latin typeface="Calibri Light"/>
              <a:cs typeface="Calibri Light"/>
            </a:endParaRPr>
          </a:p>
          <a:p>
            <a:pPr marL="538480" lvl="1" indent="-343535">
              <a:spcBef>
                <a:spcPts val="95"/>
              </a:spcBef>
              <a:buFont typeface="Wingdings"/>
              <a:buChar char=""/>
              <a:tabLst>
                <a:tab pos="538480" algn="l"/>
              </a:tabLst>
            </a:pPr>
            <a:r>
              <a:rPr sz="2800" spc="-15" dirty="0">
                <a:solidFill>
                  <a:srgbClr val="FFFFFF"/>
                </a:solidFill>
                <a:latin typeface="Calibri Light"/>
                <a:cs typeface="Calibri Light"/>
              </a:rPr>
              <a:t>Cloud</a:t>
            </a:r>
            <a:r>
              <a:rPr sz="2800" spc="-10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 Light"/>
                <a:cs typeface="Calibri Light"/>
              </a:rPr>
              <a:t>Computing</a:t>
            </a:r>
            <a:endParaRPr sz="28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73841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4201" y="334771"/>
            <a:ext cx="2115185" cy="7569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5" dirty="0">
                <a:solidFill>
                  <a:srgbClr val="162E33"/>
                </a:solidFill>
              </a:rPr>
              <a:t>B</a:t>
            </a:r>
            <a:r>
              <a:rPr sz="4800" spc="-125" dirty="0">
                <a:solidFill>
                  <a:srgbClr val="162E33"/>
                </a:solidFill>
              </a:rPr>
              <a:t>i</a:t>
            </a:r>
            <a:r>
              <a:rPr sz="4800" dirty="0">
                <a:solidFill>
                  <a:srgbClr val="162E33"/>
                </a:solidFill>
              </a:rPr>
              <a:t>g</a:t>
            </a:r>
            <a:r>
              <a:rPr sz="4800" spc="-325" dirty="0">
                <a:solidFill>
                  <a:srgbClr val="162E33"/>
                </a:solidFill>
              </a:rPr>
              <a:t> </a:t>
            </a:r>
            <a:r>
              <a:rPr sz="4800" spc="-160" dirty="0">
                <a:solidFill>
                  <a:srgbClr val="162E33"/>
                </a:solidFill>
              </a:rPr>
              <a:t>U</a:t>
            </a:r>
            <a:r>
              <a:rPr sz="4800" spc="-145" dirty="0">
                <a:solidFill>
                  <a:srgbClr val="162E33"/>
                </a:solidFill>
              </a:rPr>
              <a:t>s</a:t>
            </a:r>
            <a:r>
              <a:rPr sz="4800" spc="-150" dirty="0">
                <a:solidFill>
                  <a:srgbClr val="162E33"/>
                </a:solidFill>
              </a:rPr>
              <a:t>e</a:t>
            </a:r>
            <a:r>
              <a:rPr sz="4800" spc="-254" dirty="0">
                <a:solidFill>
                  <a:srgbClr val="162E33"/>
                </a:solidFill>
              </a:rPr>
              <a:t>r</a:t>
            </a:r>
            <a:r>
              <a:rPr sz="4800" dirty="0">
                <a:solidFill>
                  <a:srgbClr val="162E33"/>
                </a:solidFill>
              </a:rPr>
              <a:t>s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5524" y="1317878"/>
            <a:ext cx="8764905" cy="218313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68791" y="3756534"/>
            <a:ext cx="8039100" cy="984885"/>
          </a:xfrm>
          <a:prstGeom prst="rect">
            <a:avLst/>
          </a:prstGeom>
          <a:solidFill>
            <a:srgbClr val="318E9F"/>
          </a:solidFill>
          <a:ln w="9525">
            <a:solidFill>
              <a:srgbClr val="0F2225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94615" marR="76200" indent="-1270" algn="ctr">
              <a:lnSpc>
                <a:spcPct val="99500"/>
              </a:lnSpc>
              <a:spcBef>
                <a:spcPts val="5"/>
              </a:spcBef>
            </a:pP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 crescente</a:t>
            </a:r>
            <a:r>
              <a:rPr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uso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aplicativos</a:t>
            </a:r>
            <a:r>
              <a:rPr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online</a:t>
            </a:r>
            <a:r>
              <a:rPr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resultou</a:t>
            </a:r>
            <a:r>
              <a:rPr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um</a:t>
            </a:r>
            <a:r>
              <a:rPr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número</a:t>
            </a:r>
            <a:r>
              <a:rPr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crescente</a:t>
            </a:r>
            <a:r>
              <a:rPr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de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operações</a:t>
            </a:r>
            <a:r>
              <a:rPr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 banco</a:t>
            </a:r>
            <a:r>
              <a:rPr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 dados</a:t>
            </a:r>
            <a:r>
              <a:rPr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uma</a:t>
            </a:r>
            <a:r>
              <a:rPr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necessidade</a:t>
            </a:r>
            <a:r>
              <a:rPr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uma</a:t>
            </a:r>
            <a:r>
              <a:rPr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maneira</a:t>
            </a:r>
            <a:r>
              <a:rPr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mais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fácil </a:t>
            </a:r>
            <a:r>
              <a:rPr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de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escalar</a:t>
            </a:r>
            <a:r>
              <a:rPr sz="2800" b="1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bancos</a:t>
            </a:r>
            <a:r>
              <a:rPr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dados</a:t>
            </a:r>
            <a:r>
              <a:rPr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para atender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essas</a:t>
            </a:r>
            <a:r>
              <a:rPr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demandas.</a:t>
            </a:r>
            <a:endParaRPr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01595" y="6051981"/>
            <a:ext cx="6113145" cy="369570"/>
          </a:xfrm>
          <a:prstGeom prst="rect">
            <a:avLst/>
          </a:prstGeom>
          <a:solidFill>
            <a:srgbClr val="318E9F"/>
          </a:solidFill>
          <a:ln w="9525">
            <a:solidFill>
              <a:srgbClr val="0F222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45"/>
              </a:lnSpc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SQL</a:t>
            </a:r>
            <a:r>
              <a:rPr sz="2400" spc="-1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é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sol</a:t>
            </a:r>
            <a:r>
              <a:rPr spc="-1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çã</a:t>
            </a:r>
            <a:r>
              <a:rPr spc="-1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67852" y="4869155"/>
            <a:ext cx="7380605" cy="984885"/>
          </a:xfrm>
          <a:prstGeom prst="rect">
            <a:avLst/>
          </a:prstGeom>
          <a:solidFill>
            <a:srgbClr val="318E9F"/>
          </a:solidFill>
          <a:ln w="9525">
            <a:solidFill>
              <a:srgbClr val="0F2225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97155" marR="88900" algn="ctr">
              <a:lnSpc>
                <a:spcPct val="99500"/>
              </a:lnSpc>
              <a:spcBef>
                <a:spcPts val="10"/>
              </a:spcBef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Um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grande</a:t>
            </a:r>
            <a:r>
              <a:rPr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número</a:t>
            </a:r>
            <a:r>
              <a:rPr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usuários,</a:t>
            </a:r>
            <a:r>
              <a:rPr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combinados</a:t>
            </a:r>
            <a:r>
              <a:rPr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com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natureza</a:t>
            </a:r>
            <a:r>
              <a:rPr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dinâmica </a:t>
            </a:r>
            <a:r>
              <a:rPr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dos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padrões</a:t>
            </a:r>
            <a:r>
              <a:rPr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uso</a:t>
            </a:r>
            <a:r>
              <a:rPr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está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demandando</a:t>
            </a:r>
            <a:r>
              <a:rPr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uma tecnologia</a:t>
            </a:r>
            <a:r>
              <a:rPr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banco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de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dados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mais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facilmente</a:t>
            </a:r>
            <a:r>
              <a:rPr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escalável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32533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7601" y="1452625"/>
            <a:ext cx="6905625" cy="4572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157601" y="1452625"/>
            <a:ext cx="6905625" cy="457200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625"/>
              </a:spcBef>
            </a:pPr>
            <a:r>
              <a:rPr sz="1800" spc="-5" dirty="0">
                <a:latin typeface="Arial MT"/>
                <a:cs typeface="Arial MT"/>
              </a:rPr>
              <a:t>Programas</a:t>
            </a:r>
            <a:r>
              <a:rPr sz="1800" spc="20" dirty="0">
                <a:latin typeface="Arial MT"/>
                <a:cs typeface="Arial MT"/>
              </a:rPr>
              <a:t> de</a:t>
            </a:r>
            <a:r>
              <a:rPr sz="1800" spc="-1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Aplicações</a:t>
            </a:r>
            <a:r>
              <a:rPr sz="1800" spc="1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/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Consultas</a:t>
            </a:r>
            <a:r>
              <a:rPr sz="1800" spc="-1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(Queries)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17796" y="552767"/>
            <a:ext cx="27489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U</a:t>
            </a:r>
            <a:r>
              <a:rPr sz="1800" b="1" spc="-30" dirty="0">
                <a:latin typeface="Arial"/>
                <a:cs typeface="Arial"/>
              </a:rPr>
              <a:t>s</a:t>
            </a:r>
            <a:r>
              <a:rPr sz="1800" b="1" spc="25" dirty="0">
                <a:latin typeface="Arial"/>
                <a:cs typeface="Arial"/>
              </a:rPr>
              <a:t>u</a:t>
            </a:r>
            <a:r>
              <a:rPr sz="1800" b="1" spc="-30" dirty="0">
                <a:latin typeface="Arial"/>
                <a:cs typeface="Arial"/>
              </a:rPr>
              <a:t>á</a:t>
            </a:r>
            <a:r>
              <a:rPr sz="1800" b="1" spc="-25" dirty="0">
                <a:latin typeface="Arial"/>
                <a:cs typeface="Arial"/>
              </a:rPr>
              <a:t>r</a:t>
            </a:r>
            <a:r>
              <a:rPr sz="1800" b="1" spc="25" dirty="0">
                <a:latin typeface="Arial"/>
                <a:cs typeface="Arial"/>
              </a:rPr>
              <a:t>io</a:t>
            </a:r>
            <a:r>
              <a:rPr sz="1800" b="1" spc="-30" dirty="0">
                <a:latin typeface="Arial"/>
                <a:cs typeface="Arial"/>
              </a:rPr>
              <a:t>s</a:t>
            </a:r>
            <a:r>
              <a:rPr sz="1800" b="1" spc="25" dirty="0">
                <a:latin typeface="Arial"/>
                <a:cs typeface="Arial"/>
              </a:rPr>
              <a:t>/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25" dirty="0">
                <a:latin typeface="Arial"/>
                <a:cs typeface="Arial"/>
              </a:rPr>
              <a:t>r</a:t>
            </a:r>
            <a:r>
              <a:rPr sz="1800" b="1" spc="25" dirty="0">
                <a:latin typeface="Arial"/>
                <a:cs typeface="Arial"/>
              </a:rPr>
              <a:t>og</a:t>
            </a:r>
            <a:r>
              <a:rPr sz="1800" b="1" spc="-25" dirty="0">
                <a:latin typeface="Arial"/>
                <a:cs typeface="Arial"/>
              </a:rPr>
              <a:t>r</a:t>
            </a:r>
            <a:r>
              <a:rPr sz="1800" b="1" spc="-30" dirty="0">
                <a:latin typeface="Arial"/>
                <a:cs typeface="Arial"/>
              </a:rPr>
              <a:t>ama</a:t>
            </a:r>
            <a:r>
              <a:rPr sz="1800" b="1" spc="25" dirty="0">
                <a:latin typeface="Arial"/>
                <a:cs typeface="Arial"/>
              </a:rPr>
              <a:t>do</a:t>
            </a:r>
            <a:r>
              <a:rPr sz="1800" b="1" spc="-25" dirty="0">
                <a:latin typeface="Arial"/>
                <a:cs typeface="Arial"/>
              </a:rPr>
              <a:t>r</a:t>
            </a:r>
            <a:r>
              <a:rPr sz="1800" b="1" spc="-3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62623" y="843025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33400" y="457073"/>
                </a:moveTo>
                <a:lnTo>
                  <a:pt x="0" y="457073"/>
                </a:lnTo>
                <a:lnTo>
                  <a:pt x="38226" y="533273"/>
                </a:lnTo>
                <a:lnTo>
                  <a:pt x="69871" y="469773"/>
                </a:lnTo>
                <a:lnTo>
                  <a:pt x="33400" y="469773"/>
                </a:lnTo>
                <a:lnTo>
                  <a:pt x="33400" y="457073"/>
                </a:lnTo>
                <a:close/>
              </a:path>
              <a:path w="76200" h="533400">
                <a:moveTo>
                  <a:pt x="42925" y="0"/>
                </a:moveTo>
                <a:lnTo>
                  <a:pt x="33400" y="0"/>
                </a:lnTo>
                <a:lnTo>
                  <a:pt x="33400" y="469773"/>
                </a:lnTo>
                <a:lnTo>
                  <a:pt x="42925" y="469773"/>
                </a:lnTo>
                <a:lnTo>
                  <a:pt x="42925" y="0"/>
                </a:lnTo>
                <a:close/>
              </a:path>
              <a:path w="76200" h="533400">
                <a:moveTo>
                  <a:pt x="76200" y="457073"/>
                </a:moveTo>
                <a:lnTo>
                  <a:pt x="42925" y="457073"/>
                </a:lnTo>
                <a:lnTo>
                  <a:pt x="42925" y="469773"/>
                </a:lnTo>
                <a:lnTo>
                  <a:pt x="69871" y="469773"/>
                </a:lnTo>
                <a:lnTo>
                  <a:pt x="76200" y="4570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7702" y="365442"/>
            <a:ext cx="229870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1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1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7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229" dirty="0">
                <a:latin typeface="Arial"/>
                <a:cs typeface="Arial"/>
              </a:rPr>
              <a:t> </a:t>
            </a:r>
            <a:r>
              <a:rPr sz="1800" b="1" spc="-30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-30" dirty="0">
                <a:latin typeface="Arial"/>
                <a:cs typeface="Arial"/>
              </a:rPr>
              <a:t>BANC</a:t>
            </a:r>
            <a:r>
              <a:rPr sz="1800" b="1" dirty="0">
                <a:latin typeface="Arial"/>
                <a:cs typeface="Arial"/>
              </a:rPr>
              <a:t>O  </a:t>
            </a:r>
            <a:r>
              <a:rPr sz="1800" b="1" spc="-15" dirty="0">
                <a:latin typeface="Arial"/>
                <a:cs typeface="Arial"/>
              </a:rPr>
              <a:t>DE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30" dirty="0">
                <a:latin typeface="Arial"/>
                <a:cs typeface="Arial"/>
              </a:rPr>
              <a:t>DADOS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19288" y="2062098"/>
            <a:ext cx="9867900" cy="2900680"/>
            <a:chOff x="1419288" y="2062098"/>
            <a:chExt cx="9867900" cy="2900680"/>
          </a:xfrm>
        </p:grpSpPr>
        <p:sp>
          <p:nvSpPr>
            <p:cNvPr id="8" name="object 8"/>
            <p:cNvSpPr/>
            <p:nvPr/>
          </p:nvSpPr>
          <p:spPr>
            <a:xfrm>
              <a:off x="1424050" y="2443225"/>
              <a:ext cx="9858375" cy="2514600"/>
            </a:xfrm>
            <a:custGeom>
              <a:avLst/>
              <a:gdLst/>
              <a:ahLst/>
              <a:cxnLst/>
              <a:rect l="l" t="t" r="r" b="b"/>
              <a:pathLst>
                <a:path w="9858375" h="2514600">
                  <a:moveTo>
                    <a:pt x="0" y="2514600"/>
                  </a:moveTo>
                  <a:lnTo>
                    <a:pt x="9858375" y="2514600"/>
                  </a:lnTo>
                  <a:lnTo>
                    <a:pt x="9858375" y="0"/>
                  </a:lnTo>
                  <a:lnTo>
                    <a:pt x="0" y="0"/>
                  </a:lnTo>
                  <a:lnTo>
                    <a:pt x="0" y="2514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62623" y="2062098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33400" y="533400"/>
                  </a:moveTo>
                  <a:lnTo>
                    <a:pt x="0" y="533400"/>
                  </a:lnTo>
                  <a:lnTo>
                    <a:pt x="38226" y="609600"/>
                  </a:lnTo>
                  <a:lnTo>
                    <a:pt x="69871" y="546100"/>
                  </a:lnTo>
                  <a:lnTo>
                    <a:pt x="33400" y="546100"/>
                  </a:lnTo>
                  <a:lnTo>
                    <a:pt x="33400" y="533400"/>
                  </a:lnTo>
                  <a:close/>
                </a:path>
                <a:path w="76200" h="609600">
                  <a:moveTo>
                    <a:pt x="42925" y="0"/>
                  </a:moveTo>
                  <a:lnTo>
                    <a:pt x="33400" y="0"/>
                  </a:lnTo>
                  <a:lnTo>
                    <a:pt x="33400" y="546100"/>
                  </a:lnTo>
                  <a:lnTo>
                    <a:pt x="42925" y="546100"/>
                  </a:lnTo>
                  <a:lnTo>
                    <a:pt x="42925" y="0"/>
                  </a:lnTo>
                  <a:close/>
                </a:path>
                <a:path w="76200" h="609600">
                  <a:moveTo>
                    <a:pt x="76200" y="533400"/>
                  </a:moveTo>
                  <a:lnTo>
                    <a:pt x="42925" y="533400"/>
                  </a:lnTo>
                  <a:lnTo>
                    <a:pt x="42925" y="546100"/>
                  </a:lnTo>
                  <a:lnTo>
                    <a:pt x="69871" y="546100"/>
                  </a:lnTo>
                  <a:lnTo>
                    <a:pt x="76200" y="533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8050" y="2900425"/>
              <a:ext cx="7010400" cy="5334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948051" y="2900426"/>
            <a:ext cx="7010400" cy="533400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57150" algn="ctr">
              <a:lnSpc>
                <a:spcPts val="2020"/>
              </a:lnSpc>
            </a:pPr>
            <a:r>
              <a:rPr sz="1800" dirty="0">
                <a:latin typeface="Arial MT"/>
                <a:cs typeface="Arial MT"/>
              </a:rPr>
              <a:t>Pr</a:t>
            </a:r>
            <a:r>
              <a:rPr sz="1800" spc="-30" dirty="0">
                <a:latin typeface="Arial MT"/>
                <a:cs typeface="Arial MT"/>
              </a:rPr>
              <a:t>o</a:t>
            </a:r>
            <a:r>
              <a:rPr sz="1800" spc="45" dirty="0">
                <a:latin typeface="Arial MT"/>
                <a:cs typeface="Arial MT"/>
              </a:rPr>
              <a:t>g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-30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m</a:t>
            </a:r>
            <a:r>
              <a:rPr sz="1800" spc="-30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p</a:t>
            </a:r>
            <a:r>
              <a:rPr sz="1800" spc="-30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ra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</a:t>
            </a:r>
            <a:r>
              <a:rPr sz="1800" spc="-30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c</a:t>
            </a:r>
            <a:r>
              <a:rPr sz="1800" spc="-3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ss</a:t>
            </a:r>
            <a:r>
              <a:rPr sz="1800" spc="-30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m</a:t>
            </a:r>
            <a:r>
              <a:rPr sz="1800" spc="-30" dirty="0">
                <a:latin typeface="Arial MT"/>
                <a:cs typeface="Arial MT"/>
              </a:rPr>
              <a:t>e</a:t>
            </a:r>
            <a:r>
              <a:rPr sz="1800" spc="45" dirty="0">
                <a:latin typeface="Arial MT"/>
                <a:cs typeface="Arial MT"/>
              </a:rPr>
              <a:t>n</a:t>
            </a:r>
            <a:r>
              <a:rPr sz="1800" spc="20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o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d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</a:t>
            </a:r>
            <a:r>
              <a:rPr sz="1800" spc="-30" dirty="0">
                <a:latin typeface="Arial MT"/>
                <a:cs typeface="Arial MT"/>
              </a:rPr>
              <a:t>o</a:t>
            </a:r>
            <a:r>
              <a:rPr sz="1800" spc="45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45" dirty="0">
                <a:latin typeface="Arial MT"/>
                <a:cs typeface="Arial MT"/>
              </a:rPr>
              <a:t>ul</a:t>
            </a:r>
            <a:r>
              <a:rPr sz="1800" spc="20" dirty="0">
                <a:latin typeface="Arial MT"/>
                <a:cs typeface="Arial MT"/>
              </a:rPr>
              <a:t>t</a:t>
            </a:r>
            <a:r>
              <a:rPr sz="1800" spc="-30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-1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/</a:t>
            </a:r>
            <a:endParaRPr sz="1800">
              <a:latin typeface="Arial MT"/>
              <a:cs typeface="Arial MT"/>
            </a:endParaRPr>
          </a:p>
          <a:p>
            <a:pPr marL="6985" algn="ctr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 MT"/>
                <a:cs typeface="Arial MT"/>
              </a:rPr>
              <a:t>gerenciamento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de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dados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48051" y="4043426"/>
            <a:ext cx="7010400" cy="5334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948051" y="4043426"/>
            <a:ext cx="7010400" cy="533400"/>
          </a:xfrm>
          <a:prstGeom prst="rect">
            <a:avLst/>
          </a:prstGeom>
          <a:ln w="6350">
            <a:solidFill>
              <a:srgbClr val="A4A4A4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950"/>
              </a:spcBef>
            </a:pPr>
            <a:r>
              <a:rPr sz="1800" spc="-10" dirty="0">
                <a:latin typeface="Arial MT"/>
                <a:cs typeface="Arial MT"/>
              </a:rPr>
              <a:t>Software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para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Acesso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aos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Dados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Armazenados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030476" y="3433698"/>
            <a:ext cx="4308475" cy="3204210"/>
            <a:chOff x="2030476" y="3433698"/>
            <a:chExt cx="4308475" cy="3204210"/>
          </a:xfrm>
        </p:grpSpPr>
        <p:sp>
          <p:nvSpPr>
            <p:cNvPr id="15" name="object 15"/>
            <p:cNvSpPr/>
            <p:nvPr/>
          </p:nvSpPr>
          <p:spPr>
            <a:xfrm>
              <a:off x="6262623" y="3433698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33400" y="533400"/>
                  </a:moveTo>
                  <a:lnTo>
                    <a:pt x="0" y="533400"/>
                  </a:lnTo>
                  <a:lnTo>
                    <a:pt x="38226" y="609600"/>
                  </a:lnTo>
                  <a:lnTo>
                    <a:pt x="69871" y="546100"/>
                  </a:lnTo>
                  <a:lnTo>
                    <a:pt x="33400" y="546100"/>
                  </a:lnTo>
                  <a:lnTo>
                    <a:pt x="33400" y="533400"/>
                  </a:lnTo>
                  <a:close/>
                </a:path>
                <a:path w="76200" h="609600">
                  <a:moveTo>
                    <a:pt x="42925" y="0"/>
                  </a:moveTo>
                  <a:lnTo>
                    <a:pt x="33400" y="0"/>
                  </a:lnTo>
                  <a:lnTo>
                    <a:pt x="33400" y="546100"/>
                  </a:lnTo>
                  <a:lnTo>
                    <a:pt x="42925" y="546100"/>
                  </a:lnTo>
                  <a:lnTo>
                    <a:pt x="42925" y="0"/>
                  </a:lnTo>
                  <a:close/>
                </a:path>
                <a:path w="76200" h="609600">
                  <a:moveTo>
                    <a:pt x="76200" y="533400"/>
                  </a:moveTo>
                  <a:lnTo>
                    <a:pt x="42925" y="533400"/>
                  </a:lnTo>
                  <a:lnTo>
                    <a:pt x="42925" y="546100"/>
                  </a:lnTo>
                  <a:lnTo>
                    <a:pt x="69871" y="546100"/>
                  </a:lnTo>
                  <a:lnTo>
                    <a:pt x="76200" y="533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3651" y="5262625"/>
              <a:ext cx="2847975" cy="137153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033651" y="5262625"/>
              <a:ext cx="2847975" cy="1371600"/>
            </a:xfrm>
            <a:custGeom>
              <a:avLst/>
              <a:gdLst/>
              <a:ahLst/>
              <a:cxnLst/>
              <a:rect l="l" t="t" r="r" b="b"/>
              <a:pathLst>
                <a:path w="2847975" h="1371600">
                  <a:moveTo>
                    <a:pt x="2847975" y="171323"/>
                  </a:moveTo>
                  <a:lnTo>
                    <a:pt x="2815125" y="208121"/>
                  </a:lnTo>
                  <a:lnTo>
                    <a:pt x="2775366" y="225541"/>
                  </a:lnTo>
                  <a:lnTo>
                    <a:pt x="2721211" y="242167"/>
                  </a:lnTo>
                  <a:lnTo>
                    <a:pt x="2653528" y="257897"/>
                  </a:lnTo>
                  <a:lnTo>
                    <a:pt x="2614886" y="265392"/>
                  </a:lnTo>
                  <a:lnTo>
                    <a:pt x="2573187" y="272624"/>
                  </a:lnTo>
                  <a:lnTo>
                    <a:pt x="2528541" y="279579"/>
                  </a:lnTo>
                  <a:lnTo>
                    <a:pt x="2481057" y="286245"/>
                  </a:lnTo>
                  <a:lnTo>
                    <a:pt x="2430843" y="292607"/>
                  </a:lnTo>
                  <a:lnTo>
                    <a:pt x="2378008" y="298655"/>
                  </a:lnTo>
                  <a:lnTo>
                    <a:pt x="2322659" y="304373"/>
                  </a:lnTo>
                  <a:lnTo>
                    <a:pt x="2264907" y="309749"/>
                  </a:lnTo>
                  <a:lnTo>
                    <a:pt x="2204860" y="314770"/>
                  </a:lnTo>
                  <a:lnTo>
                    <a:pt x="2142626" y="319423"/>
                  </a:lnTo>
                  <a:lnTo>
                    <a:pt x="2078314" y="323695"/>
                  </a:lnTo>
                  <a:lnTo>
                    <a:pt x="2012032" y="327573"/>
                  </a:lnTo>
                  <a:lnTo>
                    <a:pt x="1943890" y="331044"/>
                  </a:lnTo>
                  <a:lnTo>
                    <a:pt x="1873996" y="334094"/>
                  </a:lnTo>
                  <a:lnTo>
                    <a:pt x="1802459" y="336711"/>
                  </a:lnTo>
                  <a:lnTo>
                    <a:pt x="1729387" y="338881"/>
                  </a:lnTo>
                  <a:lnTo>
                    <a:pt x="1654888" y="340592"/>
                  </a:lnTo>
                  <a:lnTo>
                    <a:pt x="1579073" y="341830"/>
                  </a:lnTo>
                  <a:lnTo>
                    <a:pt x="1502048" y="342582"/>
                  </a:lnTo>
                  <a:lnTo>
                    <a:pt x="1423924" y="342836"/>
                  </a:lnTo>
                  <a:lnTo>
                    <a:pt x="1345799" y="342582"/>
                  </a:lnTo>
                  <a:lnTo>
                    <a:pt x="1268776" y="341830"/>
                  </a:lnTo>
                  <a:lnTo>
                    <a:pt x="1192962" y="340592"/>
                  </a:lnTo>
                  <a:lnTo>
                    <a:pt x="1118467" y="338881"/>
                  </a:lnTo>
                  <a:lnTo>
                    <a:pt x="1045398" y="336711"/>
                  </a:lnTo>
                  <a:lnTo>
                    <a:pt x="973864" y="334094"/>
                  </a:lnTo>
                  <a:lnTo>
                    <a:pt x="903974" y="331044"/>
                  </a:lnTo>
                  <a:lnTo>
                    <a:pt x="835837" y="327573"/>
                  </a:lnTo>
                  <a:lnTo>
                    <a:pt x="769561" y="323695"/>
                  </a:lnTo>
                  <a:lnTo>
                    <a:pt x="705254" y="319423"/>
                  </a:lnTo>
                  <a:lnTo>
                    <a:pt x="643026" y="314770"/>
                  </a:lnTo>
                  <a:lnTo>
                    <a:pt x="582984" y="309749"/>
                  </a:lnTo>
                  <a:lnTo>
                    <a:pt x="525238" y="304373"/>
                  </a:lnTo>
                  <a:lnTo>
                    <a:pt x="469897" y="298655"/>
                  </a:lnTo>
                  <a:lnTo>
                    <a:pt x="417067" y="292608"/>
                  </a:lnTo>
                  <a:lnTo>
                    <a:pt x="366860" y="286245"/>
                  </a:lnTo>
                  <a:lnTo>
                    <a:pt x="319382" y="279579"/>
                  </a:lnTo>
                  <a:lnTo>
                    <a:pt x="274742" y="272624"/>
                  </a:lnTo>
                  <a:lnTo>
                    <a:pt x="233050" y="265392"/>
                  </a:lnTo>
                  <a:lnTo>
                    <a:pt x="194413" y="257897"/>
                  </a:lnTo>
                  <a:lnTo>
                    <a:pt x="126741" y="242167"/>
                  </a:lnTo>
                  <a:lnTo>
                    <a:pt x="72595" y="225541"/>
                  </a:lnTo>
                  <a:lnTo>
                    <a:pt x="32843" y="208121"/>
                  </a:lnTo>
                  <a:lnTo>
                    <a:pt x="2107" y="180735"/>
                  </a:lnTo>
                  <a:lnTo>
                    <a:pt x="0" y="171323"/>
                  </a:lnTo>
                  <a:lnTo>
                    <a:pt x="2107" y="161923"/>
                  </a:lnTo>
                  <a:lnTo>
                    <a:pt x="32843" y="134571"/>
                  </a:lnTo>
                  <a:lnTo>
                    <a:pt x="72595" y="117173"/>
                  </a:lnTo>
                  <a:lnTo>
                    <a:pt x="126741" y="100566"/>
                  </a:lnTo>
                  <a:lnTo>
                    <a:pt x="194413" y="84854"/>
                  </a:lnTo>
                  <a:lnTo>
                    <a:pt x="233050" y="77367"/>
                  </a:lnTo>
                  <a:lnTo>
                    <a:pt x="274742" y="70143"/>
                  </a:lnTo>
                  <a:lnTo>
                    <a:pt x="319382" y="63195"/>
                  </a:lnTo>
                  <a:lnTo>
                    <a:pt x="366860" y="56537"/>
                  </a:lnTo>
                  <a:lnTo>
                    <a:pt x="417067" y="50180"/>
                  </a:lnTo>
                  <a:lnTo>
                    <a:pt x="469897" y="44139"/>
                  </a:lnTo>
                  <a:lnTo>
                    <a:pt x="525238" y="38427"/>
                  </a:lnTo>
                  <a:lnTo>
                    <a:pt x="582984" y="33056"/>
                  </a:lnTo>
                  <a:lnTo>
                    <a:pt x="643026" y="28040"/>
                  </a:lnTo>
                  <a:lnTo>
                    <a:pt x="705254" y="23391"/>
                  </a:lnTo>
                  <a:lnTo>
                    <a:pt x="769561" y="19123"/>
                  </a:lnTo>
                  <a:lnTo>
                    <a:pt x="835837" y="15249"/>
                  </a:lnTo>
                  <a:lnTo>
                    <a:pt x="903974" y="11781"/>
                  </a:lnTo>
                  <a:lnTo>
                    <a:pt x="973864" y="8734"/>
                  </a:lnTo>
                  <a:lnTo>
                    <a:pt x="1045398" y="6120"/>
                  </a:lnTo>
                  <a:lnTo>
                    <a:pt x="1118467" y="3951"/>
                  </a:lnTo>
                  <a:lnTo>
                    <a:pt x="1192962" y="2242"/>
                  </a:lnTo>
                  <a:lnTo>
                    <a:pt x="1268776" y="1005"/>
                  </a:lnTo>
                  <a:lnTo>
                    <a:pt x="1345799" y="253"/>
                  </a:lnTo>
                  <a:lnTo>
                    <a:pt x="1423924" y="0"/>
                  </a:lnTo>
                  <a:lnTo>
                    <a:pt x="1502048" y="253"/>
                  </a:lnTo>
                  <a:lnTo>
                    <a:pt x="1579073" y="1005"/>
                  </a:lnTo>
                  <a:lnTo>
                    <a:pt x="1654888" y="2242"/>
                  </a:lnTo>
                  <a:lnTo>
                    <a:pt x="1729387" y="3951"/>
                  </a:lnTo>
                  <a:lnTo>
                    <a:pt x="1802459" y="6120"/>
                  </a:lnTo>
                  <a:lnTo>
                    <a:pt x="1873996" y="8734"/>
                  </a:lnTo>
                  <a:lnTo>
                    <a:pt x="1943890" y="11781"/>
                  </a:lnTo>
                  <a:lnTo>
                    <a:pt x="2012032" y="15249"/>
                  </a:lnTo>
                  <a:lnTo>
                    <a:pt x="2078314" y="19123"/>
                  </a:lnTo>
                  <a:lnTo>
                    <a:pt x="2142626" y="23391"/>
                  </a:lnTo>
                  <a:lnTo>
                    <a:pt x="2204860" y="28040"/>
                  </a:lnTo>
                  <a:lnTo>
                    <a:pt x="2264907" y="33056"/>
                  </a:lnTo>
                  <a:lnTo>
                    <a:pt x="2322659" y="38427"/>
                  </a:lnTo>
                  <a:lnTo>
                    <a:pt x="2378008" y="44139"/>
                  </a:lnTo>
                  <a:lnTo>
                    <a:pt x="2430843" y="50180"/>
                  </a:lnTo>
                  <a:lnTo>
                    <a:pt x="2481057" y="56537"/>
                  </a:lnTo>
                  <a:lnTo>
                    <a:pt x="2528541" y="63195"/>
                  </a:lnTo>
                  <a:lnTo>
                    <a:pt x="2573187" y="70143"/>
                  </a:lnTo>
                  <a:lnTo>
                    <a:pt x="2614886" y="77367"/>
                  </a:lnTo>
                  <a:lnTo>
                    <a:pt x="2653528" y="84854"/>
                  </a:lnTo>
                  <a:lnTo>
                    <a:pt x="2721211" y="100566"/>
                  </a:lnTo>
                  <a:lnTo>
                    <a:pt x="2775366" y="117173"/>
                  </a:lnTo>
                  <a:lnTo>
                    <a:pt x="2815125" y="134571"/>
                  </a:lnTo>
                  <a:lnTo>
                    <a:pt x="2845867" y="161923"/>
                  </a:lnTo>
                  <a:lnTo>
                    <a:pt x="2847975" y="171323"/>
                  </a:lnTo>
                  <a:lnTo>
                    <a:pt x="2847975" y="1200086"/>
                  </a:lnTo>
                  <a:lnTo>
                    <a:pt x="2815125" y="1236867"/>
                  </a:lnTo>
                  <a:lnTo>
                    <a:pt x="2775366" y="1254278"/>
                  </a:lnTo>
                  <a:lnTo>
                    <a:pt x="2721211" y="1270898"/>
                  </a:lnTo>
                  <a:lnTo>
                    <a:pt x="2653528" y="1286621"/>
                  </a:lnTo>
                  <a:lnTo>
                    <a:pt x="2614886" y="1294114"/>
                  </a:lnTo>
                  <a:lnTo>
                    <a:pt x="2573187" y="1301343"/>
                  </a:lnTo>
                  <a:lnTo>
                    <a:pt x="2528541" y="1308296"/>
                  </a:lnTo>
                  <a:lnTo>
                    <a:pt x="2481057" y="1314959"/>
                  </a:lnTo>
                  <a:lnTo>
                    <a:pt x="2430843" y="1321320"/>
                  </a:lnTo>
                  <a:lnTo>
                    <a:pt x="2378008" y="1327365"/>
                  </a:lnTo>
                  <a:lnTo>
                    <a:pt x="2322659" y="1333082"/>
                  </a:lnTo>
                  <a:lnTo>
                    <a:pt x="2264907" y="1338457"/>
                  </a:lnTo>
                  <a:lnTo>
                    <a:pt x="2204860" y="1343477"/>
                  </a:lnTo>
                  <a:lnTo>
                    <a:pt x="2142626" y="1348128"/>
                  </a:lnTo>
                  <a:lnTo>
                    <a:pt x="2078314" y="1352399"/>
                  </a:lnTo>
                  <a:lnTo>
                    <a:pt x="2012032" y="1356276"/>
                  </a:lnTo>
                  <a:lnTo>
                    <a:pt x="1943890" y="1359746"/>
                  </a:lnTo>
                  <a:lnTo>
                    <a:pt x="1873996" y="1362796"/>
                  </a:lnTo>
                  <a:lnTo>
                    <a:pt x="1802459" y="1365412"/>
                  </a:lnTo>
                  <a:lnTo>
                    <a:pt x="1729387" y="1367582"/>
                  </a:lnTo>
                  <a:lnTo>
                    <a:pt x="1654888" y="1369292"/>
                  </a:lnTo>
                  <a:lnTo>
                    <a:pt x="1579073" y="1370530"/>
                  </a:lnTo>
                  <a:lnTo>
                    <a:pt x="1502048" y="1371282"/>
                  </a:lnTo>
                  <a:lnTo>
                    <a:pt x="1423924" y="1371536"/>
                  </a:lnTo>
                  <a:lnTo>
                    <a:pt x="1345799" y="1371282"/>
                  </a:lnTo>
                  <a:lnTo>
                    <a:pt x="1268776" y="1370530"/>
                  </a:lnTo>
                  <a:lnTo>
                    <a:pt x="1192962" y="1369292"/>
                  </a:lnTo>
                  <a:lnTo>
                    <a:pt x="1118467" y="1367582"/>
                  </a:lnTo>
                  <a:lnTo>
                    <a:pt x="1045398" y="1365412"/>
                  </a:lnTo>
                  <a:lnTo>
                    <a:pt x="973864" y="1362796"/>
                  </a:lnTo>
                  <a:lnTo>
                    <a:pt x="903974" y="1359746"/>
                  </a:lnTo>
                  <a:lnTo>
                    <a:pt x="835837" y="1356276"/>
                  </a:lnTo>
                  <a:lnTo>
                    <a:pt x="769561" y="1352399"/>
                  </a:lnTo>
                  <a:lnTo>
                    <a:pt x="705254" y="1348128"/>
                  </a:lnTo>
                  <a:lnTo>
                    <a:pt x="643026" y="1343477"/>
                  </a:lnTo>
                  <a:lnTo>
                    <a:pt x="582984" y="1338457"/>
                  </a:lnTo>
                  <a:lnTo>
                    <a:pt x="525238" y="1333082"/>
                  </a:lnTo>
                  <a:lnTo>
                    <a:pt x="469897" y="1327365"/>
                  </a:lnTo>
                  <a:lnTo>
                    <a:pt x="417067" y="1321320"/>
                  </a:lnTo>
                  <a:lnTo>
                    <a:pt x="366860" y="1314959"/>
                  </a:lnTo>
                  <a:lnTo>
                    <a:pt x="319382" y="1308296"/>
                  </a:lnTo>
                  <a:lnTo>
                    <a:pt x="274742" y="1301343"/>
                  </a:lnTo>
                  <a:lnTo>
                    <a:pt x="233050" y="1294114"/>
                  </a:lnTo>
                  <a:lnTo>
                    <a:pt x="194413" y="1286621"/>
                  </a:lnTo>
                  <a:lnTo>
                    <a:pt x="126741" y="1270898"/>
                  </a:lnTo>
                  <a:lnTo>
                    <a:pt x="72595" y="1254278"/>
                  </a:lnTo>
                  <a:lnTo>
                    <a:pt x="32843" y="1236867"/>
                  </a:lnTo>
                  <a:lnTo>
                    <a:pt x="2107" y="1209493"/>
                  </a:lnTo>
                  <a:lnTo>
                    <a:pt x="0" y="1200086"/>
                  </a:lnTo>
                  <a:lnTo>
                    <a:pt x="0" y="171323"/>
                  </a:lnTo>
                </a:path>
              </a:pathLst>
            </a:custGeom>
            <a:ln w="635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399029" y="5878195"/>
            <a:ext cx="21012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Definição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dos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dados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316851" y="5259451"/>
            <a:ext cx="2854325" cy="1377950"/>
            <a:chOff x="7316851" y="5259451"/>
            <a:chExt cx="2854325" cy="1377950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20026" y="5262626"/>
              <a:ext cx="2847975" cy="137153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320026" y="5262626"/>
              <a:ext cx="2847975" cy="1371600"/>
            </a:xfrm>
            <a:custGeom>
              <a:avLst/>
              <a:gdLst/>
              <a:ahLst/>
              <a:cxnLst/>
              <a:rect l="l" t="t" r="r" b="b"/>
              <a:pathLst>
                <a:path w="2847975" h="1371600">
                  <a:moveTo>
                    <a:pt x="2847975" y="171323"/>
                  </a:moveTo>
                  <a:lnTo>
                    <a:pt x="2815125" y="208121"/>
                  </a:lnTo>
                  <a:lnTo>
                    <a:pt x="2775366" y="225541"/>
                  </a:lnTo>
                  <a:lnTo>
                    <a:pt x="2721211" y="242167"/>
                  </a:lnTo>
                  <a:lnTo>
                    <a:pt x="2653528" y="257897"/>
                  </a:lnTo>
                  <a:lnTo>
                    <a:pt x="2614886" y="265392"/>
                  </a:lnTo>
                  <a:lnTo>
                    <a:pt x="2573187" y="272624"/>
                  </a:lnTo>
                  <a:lnTo>
                    <a:pt x="2528541" y="279579"/>
                  </a:lnTo>
                  <a:lnTo>
                    <a:pt x="2481057" y="286245"/>
                  </a:lnTo>
                  <a:lnTo>
                    <a:pt x="2430843" y="292607"/>
                  </a:lnTo>
                  <a:lnTo>
                    <a:pt x="2378008" y="298655"/>
                  </a:lnTo>
                  <a:lnTo>
                    <a:pt x="2322659" y="304373"/>
                  </a:lnTo>
                  <a:lnTo>
                    <a:pt x="2264907" y="309749"/>
                  </a:lnTo>
                  <a:lnTo>
                    <a:pt x="2204860" y="314770"/>
                  </a:lnTo>
                  <a:lnTo>
                    <a:pt x="2142626" y="319423"/>
                  </a:lnTo>
                  <a:lnTo>
                    <a:pt x="2078314" y="323695"/>
                  </a:lnTo>
                  <a:lnTo>
                    <a:pt x="2012032" y="327573"/>
                  </a:lnTo>
                  <a:lnTo>
                    <a:pt x="1943890" y="331044"/>
                  </a:lnTo>
                  <a:lnTo>
                    <a:pt x="1873996" y="334094"/>
                  </a:lnTo>
                  <a:lnTo>
                    <a:pt x="1802459" y="336711"/>
                  </a:lnTo>
                  <a:lnTo>
                    <a:pt x="1729387" y="338881"/>
                  </a:lnTo>
                  <a:lnTo>
                    <a:pt x="1654888" y="340592"/>
                  </a:lnTo>
                  <a:lnTo>
                    <a:pt x="1579073" y="341830"/>
                  </a:lnTo>
                  <a:lnTo>
                    <a:pt x="1502048" y="342582"/>
                  </a:lnTo>
                  <a:lnTo>
                    <a:pt x="1423924" y="342836"/>
                  </a:lnTo>
                  <a:lnTo>
                    <a:pt x="1345799" y="342582"/>
                  </a:lnTo>
                  <a:lnTo>
                    <a:pt x="1268776" y="341830"/>
                  </a:lnTo>
                  <a:lnTo>
                    <a:pt x="1192962" y="340592"/>
                  </a:lnTo>
                  <a:lnTo>
                    <a:pt x="1118467" y="338881"/>
                  </a:lnTo>
                  <a:lnTo>
                    <a:pt x="1045398" y="336711"/>
                  </a:lnTo>
                  <a:lnTo>
                    <a:pt x="973864" y="334094"/>
                  </a:lnTo>
                  <a:lnTo>
                    <a:pt x="903974" y="331044"/>
                  </a:lnTo>
                  <a:lnTo>
                    <a:pt x="835837" y="327573"/>
                  </a:lnTo>
                  <a:lnTo>
                    <a:pt x="769561" y="323695"/>
                  </a:lnTo>
                  <a:lnTo>
                    <a:pt x="705254" y="319423"/>
                  </a:lnTo>
                  <a:lnTo>
                    <a:pt x="643026" y="314770"/>
                  </a:lnTo>
                  <a:lnTo>
                    <a:pt x="582984" y="309749"/>
                  </a:lnTo>
                  <a:lnTo>
                    <a:pt x="525238" y="304373"/>
                  </a:lnTo>
                  <a:lnTo>
                    <a:pt x="469897" y="298655"/>
                  </a:lnTo>
                  <a:lnTo>
                    <a:pt x="417068" y="292608"/>
                  </a:lnTo>
                  <a:lnTo>
                    <a:pt x="366860" y="286245"/>
                  </a:lnTo>
                  <a:lnTo>
                    <a:pt x="319382" y="279579"/>
                  </a:lnTo>
                  <a:lnTo>
                    <a:pt x="274742" y="272624"/>
                  </a:lnTo>
                  <a:lnTo>
                    <a:pt x="233050" y="265392"/>
                  </a:lnTo>
                  <a:lnTo>
                    <a:pt x="194413" y="257897"/>
                  </a:lnTo>
                  <a:lnTo>
                    <a:pt x="126741" y="242167"/>
                  </a:lnTo>
                  <a:lnTo>
                    <a:pt x="72595" y="225541"/>
                  </a:lnTo>
                  <a:lnTo>
                    <a:pt x="32843" y="208121"/>
                  </a:lnTo>
                  <a:lnTo>
                    <a:pt x="2107" y="180735"/>
                  </a:lnTo>
                  <a:lnTo>
                    <a:pt x="0" y="171323"/>
                  </a:lnTo>
                  <a:lnTo>
                    <a:pt x="2107" y="161923"/>
                  </a:lnTo>
                  <a:lnTo>
                    <a:pt x="32843" y="134571"/>
                  </a:lnTo>
                  <a:lnTo>
                    <a:pt x="72595" y="117173"/>
                  </a:lnTo>
                  <a:lnTo>
                    <a:pt x="126741" y="100566"/>
                  </a:lnTo>
                  <a:lnTo>
                    <a:pt x="194413" y="84854"/>
                  </a:lnTo>
                  <a:lnTo>
                    <a:pt x="233050" y="77367"/>
                  </a:lnTo>
                  <a:lnTo>
                    <a:pt x="274742" y="70143"/>
                  </a:lnTo>
                  <a:lnTo>
                    <a:pt x="319382" y="63195"/>
                  </a:lnTo>
                  <a:lnTo>
                    <a:pt x="366860" y="56537"/>
                  </a:lnTo>
                  <a:lnTo>
                    <a:pt x="417067" y="50180"/>
                  </a:lnTo>
                  <a:lnTo>
                    <a:pt x="469897" y="44139"/>
                  </a:lnTo>
                  <a:lnTo>
                    <a:pt x="525238" y="38427"/>
                  </a:lnTo>
                  <a:lnTo>
                    <a:pt x="582984" y="33056"/>
                  </a:lnTo>
                  <a:lnTo>
                    <a:pt x="643026" y="28040"/>
                  </a:lnTo>
                  <a:lnTo>
                    <a:pt x="705254" y="23391"/>
                  </a:lnTo>
                  <a:lnTo>
                    <a:pt x="769561" y="19123"/>
                  </a:lnTo>
                  <a:lnTo>
                    <a:pt x="835837" y="15249"/>
                  </a:lnTo>
                  <a:lnTo>
                    <a:pt x="903974" y="11781"/>
                  </a:lnTo>
                  <a:lnTo>
                    <a:pt x="973864" y="8734"/>
                  </a:lnTo>
                  <a:lnTo>
                    <a:pt x="1045398" y="6120"/>
                  </a:lnTo>
                  <a:lnTo>
                    <a:pt x="1118467" y="3951"/>
                  </a:lnTo>
                  <a:lnTo>
                    <a:pt x="1192962" y="2242"/>
                  </a:lnTo>
                  <a:lnTo>
                    <a:pt x="1268776" y="1005"/>
                  </a:lnTo>
                  <a:lnTo>
                    <a:pt x="1345799" y="253"/>
                  </a:lnTo>
                  <a:lnTo>
                    <a:pt x="1423924" y="0"/>
                  </a:lnTo>
                  <a:lnTo>
                    <a:pt x="1502048" y="253"/>
                  </a:lnTo>
                  <a:lnTo>
                    <a:pt x="1579073" y="1005"/>
                  </a:lnTo>
                  <a:lnTo>
                    <a:pt x="1654888" y="2242"/>
                  </a:lnTo>
                  <a:lnTo>
                    <a:pt x="1729387" y="3951"/>
                  </a:lnTo>
                  <a:lnTo>
                    <a:pt x="1802459" y="6120"/>
                  </a:lnTo>
                  <a:lnTo>
                    <a:pt x="1873996" y="8734"/>
                  </a:lnTo>
                  <a:lnTo>
                    <a:pt x="1943890" y="11781"/>
                  </a:lnTo>
                  <a:lnTo>
                    <a:pt x="2012032" y="15249"/>
                  </a:lnTo>
                  <a:lnTo>
                    <a:pt x="2078314" y="19123"/>
                  </a:lnTo>
                  <a:lnTo>
                    <a:pt x="2142626" y="23391"/>
                  </a:lnTo>
                  <a:lnTo>
                    <a:pt x="2204860" y="28040"/>
                  </a:lnTo>
                  <a:lnTo>
                    <a:pt x="2264907" y="33056"/>
                  </a:lnTo>
                  <a:lnTo>
                    <a:pt x="2322659" y="38427"/>
                  </a:lnTo>
                  <a:lnTo>
                    <a:pt x="2378008" y="44139"/>
                  </a:lnTo>
                  <a:lnTo>
                    <a:pt x="2430843" y="50180"/>
                  </a:lnTo>
                  <a:lnTo>
                    <a:pt x="2481057" y="56537"/>
                  </a:lnTo>
                  <a:lnTo>
                    <a:pt x="2528541" y="63195"/>
                  </a:lnTo>
                  <a:lnTo>
                    <a:pt x="2573187" y="70143"/>
                  </a:lnTo>
                  <a:lnTo>
                    <a:pt x="2614886" y="77367"/>
                  </a:lnTo>
                  <a:lnTo>
                    <a:pt x="2653528" y="84854"/>
                  </a:lnTo>
                  <a:lnTo>
                    <a:pt x="2721211" y="100566"/>
                  </a:lnTo>
                  <a:lnTo>
                    <a:pt x="2775366" y="117173"/>
                  </a:lnTo>
                  <a:lnTo>
                    <a:pt x="2815125" y="134571"/>
                  </a:lnTo>
                  <a:lnTo>
                    <a:pt x="2845867" y="161923"/>
                  </a:lnTo>
                  <a:lnTo>
                    <a:pt x="2847975" y="171323"/>
                  </a:lnTo>
                  <a:lnTo>
                    <a:pt x="2847975" y="1200086"/>
                  </a:lnTo>
                  <a:lnTo>
                    <a:pt x="2815125" y="1236867"/>
                  </a:lnTo>
                  <a:lnTo>
                    <a:pt x="2775366" y="1254278"/>
                  </a:lnTo>
                  <a:lnTo>
                    <a:pt x="2721211" y="1270898"/>
                  </a:lnTo>
                  <a:lnTo>
                    <a:pt x="2653528" y="1286621"/>
                  </a:lnTo>
                  <a:lnTo>
                    <a:pt x="2614886" y="1294114"/>
                  </a:lnTo>
                  <a:lnTo>
                    <a:pt x="2573187" y="1301343"/>
                  </a:lnTo>
                  <a:lnTo>
                    <a:pt x="2528541" y="1308296"/>
                  </a:lnTo>
                  <a:lnTo>
                    <a:pt x="2481057" y="1314959"/>
                  </a:lnTo>
                  <a:lnTo>
                    <a:pt x="2430843" y="1321320"/>
                  </a:lnTo>
                  <a:lnTo>
                    <a:pt x="2378008" y="1327365"/>
                  </a:lnTo>
                  <a:lnTo>
                    <a:pt x="2322659" y="1333082"/>
                  </a:lnTo>
                  <a:lnTo>
                    <a:pt x="2264907" y="1338457"/>
                  </a:lnTo>
                  <a:lnTo>
                    <a:pt x="2204860" y="1343477"/>
                  </a:lnTo>
                  <a:lnTo>
                    <a:pt x="2142626" y="1348128"/>
                  </a:lnTo>
                  <a:lnTo>
                    <a:pt x="2078314" y="1352399"/>
                  </a:lnTo>
                  <a:lnTo>
                    <a:pt x="2012032" y="1356276"/>
                  </a:lnTo>
                  <a:lnTo>
                    <a:pt x="1943890" y="1359746"/>
                  </a:lnTo>
                  <a:lnTo>
                    <a:pt x="1873996" y="1362796"/>
                  </a:lnTo>
                  <a:lnTo>
                    <a:pt x="1802459" y="1365412"/>
                  </a:lnTo>
                  <a:lnTo>
                    <a:pt x="1729387" y="1367582"/>
                  </a:lnTo>
                  <a:lnTo>
                    <a:pt x="1654888" y="1369292"/>
                  </a:lnTo>
                  <a:lnTo>
                    <a:pt x="1579073" y="1370530"/>
                  </a:lnTo>
                  <a:lnTo>
                    <a:pt x="1502048" y="1371282"/>
                  </a:lnTo>
                  <a:lnTo>
                    <a:pt x="1423924" y="1371536"/>
                  </a:lnTo>
                  <a:lnTo>
                    <a:pt x="1345799" y="1371282"/>
                  </a:lnTo>
                  <a:lnTo>
                    <a:pt x="1268776" y="1370530"/>
                  </a:lnTo>
                  <a:lnTo>
                    <a:pt x="1192962" y="1369292"/>
                  </a:lnTo>
                  <a:lnTo>
                    <a:pt x="1118467" y="1367582"/>
                  </a:lnTo>
                  <a:lnTo>
                    <a:pt x="1045398" y="1365412"/>
                  </a:lnTo>
                  <a:lnTo>
                    <a:pt x="973864" y="1362796"/>
                  </a:lnTo>
                  <a:lnTo>
                    <a:pt x="903974" y="1359746"/>
                  </a:lnTo>
                  <a:lnTo>
                    <a:pt x="835837" y="1356276"/>
                  </a:lnTo>
                  <a:lnTo>
                    <a:pt x="769561" y="1352399"/>
                  </a:lnTo>
                  <a:lnTo>
                    <a:pt x="705254" y="1348128"/>
                  </a:lnTo>
                  <a:lnTo>
                    <a:pt x="643026" y="1343477"/>
                  </a:lnTo>
                  <a:lnTo>
                    <a:pt x="582984" y="1338457"/>
                  </a:lnTo>
                  <a:lnTo>
                    <a:pt x="525238" y="1333082"/>
                  </a:lnTo>
                  <a:lnTo>
                    <a:pt x="469897" y="1327365"/>
                  </a:lnTo>
                  <a:lnTo>
                    <a:pt x="417068" y="1321320"/>
                  </a:lnTo>
                  <a:lnTo>
                    <a:pt x="366860" y="1314959"/>
                  </a:lnTo>
                  <a:lnTo>
                    <a:pt x="319382" y="1308296"/>
                  </a:lnTo>
                  <a:lnTo>
                    <a:pt x="274742" y="1301343"/>
                  </a:lnTo>
                  <a:lnTo>
                    <a:pt x="233050" y="1294114"/>
                  </a:lnTo>
                  <a:lnTo>
                    <a:pt x="194413" y="1286621"/>
                  </a:lnTo>
                  <a:lnTo>
                    <a:pt x="126741" y="1270898"/>
                  </a:lnTo>
                  <a:lnTo>
                    <a:pt x="72595" y="1254278"/>
                  </a:lnTo>
                  <a:lnTo>
                    <a:pt x="32843" y="1236867"/>
                  </a:lnTo>
                  <a:lnTo>
                    <a:pt x="2107" y="1209493"/>
                  </a:lnTo>
                  <a:lnTo>
                    <a:pt x="0" y="1200086"/>
                  </a:lnTo>
                  <a:lnTo>
                    <a:pt x="0" y="171323"/>
                  </a:lnTo>
                </a:path>
              </a:pathLst>
            </a:custGeom>
            <a:ln w="635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895843" y="5740717"/>
            <a:ext cx="168275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55575" marR="5080" indent="-142875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latin typeface="Arial MT"/>
                <a:cs typeface="Arial MT"/>
              </a:rPr>
              <a:t>Banco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de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dados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armazenados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357499" y="4565014"/>
            <a:ext cx="5382260" cy="709295"/>
          </a:xfrm>
          <a:custGeom>
            <a:avLst/>
            <a:gdLst/>
            <a:ahLst/>
            <a:cxnLst/>
            <a:rect l="l" t="t" r="r" b="b"/>
            <a:pathLst>
              <a:path w="5382259" h="709295">
                <a:moveTo>
                  <a:pt x="2028825" y="11811"/>
                </a:moveTo>
                <a:lnTo>
                  <a:pt x="1944497" y="0"/>
                </a:lnTo>
                <a:lnTo>
                  <a:pt x="1955165" y="31635"/>
                </a:lnTo>
                <a:lnTo>
                  <a:pt x="70726" y="668642"/>
                </a:lnTo>
                <a:lnTo>
                  <a:pt x="60071" y="637044"/>
                </a:lnTo>
                <a:lnTo>
                  <a:pt x="0" y="697611"/>
                </a:lnTo>
                <a:lnTo>
                  <a:pt x="84455" y="709295"/>
                </a:lnTo>
                <a:lnTo>
                  <a:pt x="75145" y="681736"/>
                </a:lnTo>
                <a:lnTo>
                  <a:pt x="73774" y="677672"/>
                </a:lnTo>
                <a:lnTo>
                  <a:pt x="1958213" y="40665"/>
                </a:lnTo>
                <a:lnTo>
                  <a:pt x="1968881" y="72263"/>
                </a:lnTo>
                <a:lnTo>
                  <a:pt x="2013204" y="27559"/>
                </a:lnTo>
                <a:lnTo>
                  <a:pt x="2028825" y="11811"/>
                </a:lnTo>
                <a:close/>
              </a:path>
              <a:path w="5382259" h="709295">
                <a:moveTo>
                  <a:pt x="5381752" y="697484"/>
                </a:moveTo>
                <a:lnTo>
                  <a:pt x="5365635" y="680720"/>
                </a:lnTo>
                <a:lnTo>
                  <a:pt x="5322697" y="636016"/>
                </a:lnTo>
                <a:lnTo>
                  <a:pt x="5311521" y="667461"/>
                </a:lnTo>
                <a:lnTo>
                  <a:pt x="3530981" y="32842"/>
                </a:lnTo>
                <a:lnTo>
                  <a:pt x="3532505" y="28575"/>
                </a:lnTo>
                <a:lnTo>
                  <a:pt x="3542157" y="1397"/>
                </a:lnTo>
                <a:lnTo>
                  <a:pt x="3457575" y="11684"/>
                </a:lnTo>
                <a:lnTo>
                  <a:pt x="3516630" y="73279"/>
                </a:lnTo>
                <a:lnTo>
                  <a:pt x="3527793" y="41846"/>
                </a:lnTo>
                <a:lnTo>
                  <a:pt x="5308333" y="676465"/>
                </a:lnTo>
                <a:lnTo>
                  <a:pt x="5297170" y="707898"/>
                </a:lnTo>
                <a:lnTo>
                  <a:pt x="5381752" y="697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582674" y="2578163"/>
            <a:ext cx="6870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20" dirty="0">
                <a:latin typeface="Arial"/>
                <a:cs typeface="Arial"/>
              </a:rPr>
              <a:t>G</a:t>
            </a:r>
            <a:r>
              <a:rPr sz="1800" b="1" spc="-25" dirty="0">
                <a:latin typeface="Arial"/>
                <a:cs typeface="Arial"/>
              </a:rPr>
              <a:t>B</a:t>
            </a:r>
            <a:r>
              <a:rPr sz="1800" b="1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1293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7585" y="177496"/>
            <a:ext cx="1905000" cy="75755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60" dirty="0">
                <a:solidFill>
                  <a:srgbClr val="162E33"/>
                </a:solidFill>
              </a:rPr>
              <a:t>B</a:t>
            </a:r>
            <a:r>
              <a:rPr sz="4800" spc="-125" dirty="0">
                <a:solidFill>
                  <a:srgbClr val="162E33"/>
                </a:solidFill>
              </a:rPr>
              <a:t>i</a:t>
            </a:r>
            <a:r>
              <a:rPr sz="4800" dirty="0">
                <a:solidFill>
                  <a:srgbClr val="162E33"/>
                </a:solidFill>
              </a:rPr>
              <a:t>g</a:t>
            </a:r>
            <a:r>
              <a:rPr sz="4800" spc="-330" dirty="0">
                <a:solidFill>
                  <a:srgbClr val="162E33"/>
                </a:solidFill>
              </a:rPr>
              <a:t> </a:t>
            </a:r>
            <a:r>
              <a:rPr sz="4800" spc="-155" dirty="0">
                <a:solidFill>
                  <a:srgbClr val="162E33"/>
                </a:solidFill>
              </a:rPr>
              <a:t>D</a:t>
            </a:r>
            <a:r>
              <a:rPr sz="4800" spc="-200" dirty="0">
                <a:solidFill>
                  <a:srgbClr val="162E33"/>
                </a:solidFill>
              </a:rPr>
              <a:t>a</a:t>
            </a:r>
            <a:r>
              <a:rPr sz="4800" spc="-225" dirty="0">
                <a:solidFill>
                  <a:srgbClr val="162E33"/>
                </a:solidFill>
              </a:rPr>
              <a:t>t</a:t>
            </a:r>
            <a:r>
              <a:rPr sz="4800" dirty="0">
                <a:solidFill>
                  <a:srgbClr val="162E33"/>
                </a:solidFill>
              </a:rPr>
              <a:t>a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3572" y="995681"/>
            <a:ext cx="7704835" cy="35284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76208" y="4704169"/>
            <a:ext cx="8312150" cy="854080"/>
          </a:xfrm>
          <a:prstGeom prst="rect">
            <a:avLst/>
          </a:prstGeom>
          <a:solidFill>
            <a:srgbClr val="318E9F"/>
          </a:solidFill>
          <a:ln w="9525">
            <a:solidFill>
              <a:srgbClr val="0F2225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11125" marR="106680" algn="ctr">
              <a:lnSpc>
                <a:spcPts val="2160"/>
              </a:lnSpc>
              <a:spcBef>
                <a:spcPts val="60"/>
              </a:spcBef>
            </a:pP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É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necessário</a:t>
            </a:r>
            <a:r>
              <a:rPr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uma</a:t>
            </a:r>
            <a:r>
              <a:rPr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solução</a:t>
            </a:r>
            <a:r>
              <a:rPr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altamente</a:t>
            </a:r>
            <a:r>
              <a:rPr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flexível,</a:t>
            </a:r>
            <a:r>
              <a:rPr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que</a:t>
            </a:r>
            <a:r>
              <a:rPr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acomode</a:t>
            </a:r>
            <a:r>
              <a:rPr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facilmente</a:t>
            </a:r>
            <a:r>
              <a:rPr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qualquer </a:t>
            </a:r>
            <a:r>
              <a:rPr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novo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tipo de</a:t>
            </a:r>
            <a:r>
              <a:rPr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dado</a:t>
            </a:r>
            <a:r>
              <a:rPr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(não-estruturado</a:t>
            </a:r>
            <a:r>
              <a:rPr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semi-estruturado)</a:t>
            </a:r>
            <a:r>
              <a:rPr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que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não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seja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corrompida</a:t>
            </a:r>
            <a:r>
              <a:rPr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por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mudanças</a:t>
            </a:r>
            <a:r>
              <a:rPr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na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estrutura</a:t>
            </a:r>
            <a:r>
              <a:rPr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conteúdo.</a:t>
            </a:r>
            <a:endParaRPr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67610" y="5698145"/>
            <a:ext cx="7473315" cy="1108075"/>
          </a:xfrm>
          <a:prstGeom prst="rect">
            <a:avLst/>
          </a:prstGeom>
          <a:solidFill>
            <a:srgbClr val="318E9F"/>
          </a:solidFill>
          <a:ln w="9525">
            <a:solidFill>
              <a:srgbClr val="0F2225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95885" marR="88900" algn="ctr">
              <a:spcBef>
                <a:spcPts val="5"/>
              </a:spcBef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NoSQL</a:t>
            </a:r>
            <a:r>
              <a:rPr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fornece um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modelo</a:t>
            </a:r>
            <a:r>
              <a:rPr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de dados</a:t>
            </a:r>
            <a:r>
              <a:rPr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sem</a:t>
            </a:r>
            <a:r>
              <a:rPr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esquema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muito</a:t>
            </a:r>
            <a:r>
              <a:rPr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mais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flexível </a:t>
            </a:r>
            <a:r>
              <a:rPr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que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mapeia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melhor</a:t>
            </a:r>
            <a:r>
              <a:rPr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organização</a:t>
            </a:r>
            <a:r>
              <a:rPr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dados</a:t>
            </a:r>
            <a:r>
              <a:rPr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uma</a:t>
            </a:r>
            <a:r>
              <a:rPr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aplicação</a:t>
            </a:r>
            <a:r>
              <a:rPr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e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simplifica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interação</a:t>
            </a:r>
            <a:r>
              <a:rPr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entre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aplicação</a:t>
            </a:r>
            <a:r>
              <a:rPr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o banco</a:t>
            </a:r>
            <a:r>
              <a:rPr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de dados,</a:t>
            </a:r>
            <a:r>
              <a:rPr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resultando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menos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código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15" dirty="0">
                <a:solidFill>
                  <a:srgbClr val="FFFFFF"/>
                </a:solidFill>
                <a:latin typeface="Arial MT"/>
                <a:cs typeface="Arial MT"/>
              </a:rPr>
              <a:t>escrever,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depurar</a:t>
            </a:r>
            <a:r>
              <a:rPr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20" dirty="0">
                <a:solidFill>
                  <a:srgbClr val="FFFFFF"/>
                </a:solidFill>
                <a:latin typeface="Arial MT"/>
                <a:cs typeface="Arial MT"/>
              </a:rPr>
              <a:t>manter.</a:t>
            </a:r>
            <a:endParaRPr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164749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906" y="429591"/>
            <a:ext cx="4748530" cy="75755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162E33"/>
                </a:solidFill>
              </a:rPr>
              <a:t>A</a:t>
            </a:r>
            <a:r>
              <a:rPr sz="4800" spc="-325" dirty="0">
                <a:solidFill>
                  <a:srgbClr val="162E33"/>
                </a:solidFill>
              </a:rPr>
              <a:t> </a:t>
            </a:r>
            <a:r>
              <a:rPr sz="4800" spc="-135" dirty="0">
                <a:solidFill>
                  <a:srgbClr val="162E33"/>
                </a:solidFill>
              </a:rPr>
              <a:t>I</a:t>
            </a:r>
            <a:r>
              <a:rPr sz="4800" spc="-204" dirty="0">
                <a:solidFill>
                  <a:srgbClr val="162E33"/>
                </a:solidFill>
              </a:rPr>
              <a:t>n</a:t>
            </a:r>
            <a:r>
              <a:rPr sz="4800" spc="-190" dirty="0">
                <a:solidFill>
                  <a:srgbClr val="162E33"/>
                </a:solidFill>
              </a:rPr>
              <a:t>t</a:t>
            </a:r>
            <a:r>
              <a:rPr sz="4800" spc="-165" dirty="0">
                <a:solidFill>
                  <a:srgbClr val="162E33"/>
                </a:solidFill>
              </a:rPr>
              <a:t>e</a:t>
            </a:r>
            <a:r>
              <a:rPr sz="4800" spc="-145" dirty="0">
                <a:solidFill>
                  <a:srgbClr val="162E33"/>
                </a:solidFill>
              </a:rPr>
              <a:t>r</a:t>
            </a:r>
            <a:r>
              <a:rPr sz="4800" spc="-170" dirty="0">
                <a:solidFill>
                  <a:srgbClr val="162E33"/>
                </a:solidFill>
              </a:rPr>
              <a:t>n</a:t>
            </a:r>
            <a:r>
              <a:rPr sz="4800" spc="-190" dirty="0">
                <a:solidFill>
                  <a:srgbClr val="162E33"/>
                </a:solidFill>
              </a:rPr>
              <a:t>e</a:t>
            </a:r>
            <a:r>
              <a:rPr sz="4800" dirty="0">
                <a:solidFill>
                  <a:srgbClr val="162E33"/>
                </a:solidFill>
              </a:rPr>
              <a:t>t</a:t>
            </a:r>
            <a:r>
              <a:rPr sz="4800" spc="-325" dirty="0">
                <a:solidFill>
                  <a:srgbClr val="162E33"/>
                </a:solidFill>
              </a:rPr>
              <a:t> </a:t>
            </a:r>
            <a:r>
              <a:rPr sz="4800" spc="-160" dirty="0">
                <a:solidFill>
                  <a:srgbClr val="162E33"/>
                </a:solidFill>
              </a:rPr>
              <a:t>d</a:t>
            </a:r>
            <a:r>
              <a:rPr sz="4800" spc="-150" dirty="0">
                <a:solidFill>
                  <a:srgbClr val="162E33"/>
                </a:solidFill>
              </a:rPr>
              <a:t>a</a:t>
            </a:r>
            <a:r>
              <a:rPr sz="4800" dirty="0">
                <a:solidFill>
                  <a:srgbClr val="162E33"/>
                </a:solidFill>
              </a:rPr>
              <a:t>s</a:t>
            </a:r>
            <a:r>
              <a:rPr sz="4800" spc="-325" dirty="0">
                <a:solidFill>
                  <a:srgbClr val="162E33"/>
                </a:solidFill>
              </a:rPr>
              <a:t> </a:t>
            </a:r>
            <a:r>
              <a:rPr sz="4800" spc="-160" dirty="0">
                <a:solidFill>
                  <a:srgbClr val="162E33"/>
                </a:solidFill>
              </a:rPr>
              <a:t>C</a:t>
            </a:r>
            <a:r>
              <a:rPr sz="4800" spc="-155" dirty="0">
                <a:solidFill>
                  <a:srgbClr val="162E33"/>
                </a:solidFill>
              </a:rPr>
              <a:t>o</a:t>
            </a:r>
            <a:r>
              <a:rPr sz="4800" spc="-125" dirty="0">
                <a:solidFill>
                  <a:srgbClr val="162E33"/>
                </a:solidFill>
              </a:rPr>
              <a:t>i</a:t>
            </a:r>
            <a:r>
              <a:rPr sz="4800" spc="-155" dirty="0">
                <a:solidFill>
                  <a:srgbClr val="162E33"/>
                </a:solidFill>
              </a:rPr>
              <a:t>s</a:t>
            </a:r>
            <a:r>
              <a:rPr sz="4800" spc="-175" dirty="0">
                <a:solidFill>
                  <a:srgbClr val="162E33"/>
                </a:solidFill>
              </a:rPr>
              <a:t>a</a:t>
            </a:r>
            <a:r>
              <a:rPr sz="4800" dirty="0">
                <a:solidFill>
                  <a:srgbClr val="162E33"/>
                </a:solidFill>
              </a:rPr>
              <a:t>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719962" y="2012570"/>
            <a:ext cx="2592705" cy="1477645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4310" marR="184785" indent="-635" algn="ctr"/>
            <a:r>
              <a:rPr sz="2400" dirty="0">
                <a:solidFill>
                  <a:srgbClr val="202020"/>
                </a:solidFill>
                <a:latin typeface="Arial MT"/>
                <a:cs typeface="Arial MT"/>
              </a:rPr>
              <a:t>32</a:t>
            </a:r>
            <a:r>
              <a:rPr sz="24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02020"/>
                </a:solidFill>
                <a:latin typeface="Arial MT"/>
                <a:cs typeface="Arial MT"/>
              </a:rPr>
              <a:t>bilhões</a:t>
            </a:r>
            <a:r>
              <a:rPr sz="2400" spc="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02020"/>
                </a:solidFill>
                <a:latin typeface="Arial MT"/>
                <a:cs typeface="Arial MT"/>
              </a:rPr>
              <a:t>de </a:t>
            </a:r>
            <a:r>
              <a:rPr sz="24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02020"/>
                </a:solidFill>
                <a:latin typeface="Arial MT"/>
                <a:cs typeface="Arial MT"/>
              </a:rPr>
              <a:t>coisas</a:t>
            </a:r>
            <a:r>
              <a:rPr sz="2400" spc="-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02020"/>
                </a:solidFill>
                <a:latin typeface="Arial MT"/>
                <a:cs typeface="Arial MT"/>
              </a:rPr>
              <a:t>vão</a:t>
            </a:r>
            <a:r>
              <a:rPr sz="2400" spc="-2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02020"/>
                </a:solidFill>
                <a:latin typeface="Arial MT"/>
                <a:cs typeface="Arial MT"/>
              </a:rPr>
              <a:t>estar </a:t>
            </a:r>
            <a:r>
              <a:rPr sz="2400" spc="-65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02020"/>
                </a:solidFill>
                <a:latin typeface="Arial MT"/>
                <a:cs typeface="Arial MT"/>
              </a:rPr>
              <a:t>conectadas </a:t>
            </a:r>
            <a:r>
              <a:rPr sz="2400" spc="-5" dirty="0">
                <a:solidFill>
                  <a:srgbClr val="202020"/>
                </a:solidFill>
                <a:latin typeface="Arial MT"/>
                <a:cs typeface="Arial MT"/>
              </a:rPr>
              <a:t>a </a:t>
            </a:r>
            <a:r>
              <a:rPr sz="240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02020"/>
                </a:solidFill>
                <a:latin typeface="Arial MT"/>
                <a:cs typeface="Arial MT"/>
              </a:rPr>
              <a:t>internet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3990" y="1458722"/>
            <a:ext cx="2376805" cy="2308860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45415" marR="137795" indent="1905" algn="ctr">
              <a:spcBef>
                <a:spcPts val="300"/>
              </a:spcBef>
            </a:pPr>
            <a:r>
              <a:rPr sz="2400" spc="-5" dirty="0">
                <a:solidFill>
                  <a:srgbClr val="202020"/>
                </a:solidFill>
                <a:latin typeface="Arial MT"/>
                <a:cs typeface="Arial MT"/>
              </a:rPr>
              <a:t>10% de todos </a:t>
            </a:r>
            <a:r>
              <a:rPr sz="240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02020"/>
                </a:solidFill>
                <a:latin typeface="Arial MT"/>
                <a:cs typeface="Arial MT"/>
              </a:rPr>
              <a:t>os</a:t>
            </a:r>
            <a:r>
              <a:rPr sz="2400" spc="-3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02020"/>
                </a:solidFill>
                <a:latin typeface="Arial MT"/>
                <a:cs typeface="Arial MT"/>
              </a:rPr>
              <a:t>dados</a:t>
            </a:r>
            <a:r>
              <a:rPr sz="2400" spc="-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02020"/>
                </a:solidFill>
                <a:latin typeface="Arial MT"/>
                <a:cs typeface="Arial MT"/>
              </a:rPr>
              <a:t>serão </a:t>
            </a:r>
            <a:r>
              <a:rPr sz="2400" spc="-65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02020"/>
                </a:solidFill>
                <a:latin typeface="Arial MT"/>
                <a:cs typeface="Arial MT"/>
              </a:rPr>
              <a:t>gerados por </a:t>
            </a:r>
            <a:r>
              <a:rPr sz="240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02020"/>
                </a:solidFill>
                <a:latin typeface="Arial MT"/>
                <a:cs typeface="Arial MT"/>
              </a:rPr>
              <a:t>sistemas </a:t>
            </a:r>
            <a:r>
              <a:rPr sz="240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02020"/>
                </a:solidFill>
                <a:latin typeface="Arial MT"/>
                <a:cs typeface="Arial MT"/>
              </a:rPr>
              <a:t>embarcados </a:t>
            </a:r>
            <a:r>
              <a:rPr sz="2400" dirty="0">
                <a:solidFill>
                  <a:srgbClr val="202020"/>
                </a:solidFill>
                <a:latin typeface="Arial MT"/>
                <a:cs typeface="Arial MT"/>
              </a:rPr>
              <a:t> (vs</a:t>
            </a:r>
            <a:r>
              <a:rPr sz="2400" spc="-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02020"/>
                </a:solidFill>
                <a:latin typeface="Arial MT"/>
                <a:cs typeface="Arial MT"/>
              </a:rPr>
              <a:t>2%</a:t>
            </a:r>
            <a:r>
              <a:rPr sz="24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02020"/>
                </a:solidFill>
                <a:latin typeface="Arial MT"/>
                <a:cs typeface="Arial MT"/>
              </a:rPr>
              <a:t>hoje)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32117" y="1643380"/>
            <a:ext cx="3312795" cy="1939289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06045" marR="98425" algn="ctr">
              <a:spcBef>
                <a:spcPts val="300"/>
              </a:spcBef>
            </a:pPr>
            <a:r>
              <a:rPr sz="2400" spc="-5" dirty="0">
                <a:solidFill>
                  <a:srgbClr val="202020"/>
                </a:solidFill>
                <a:latin typeface="Arial MT"/>
                <a:cs typeface="Arial MT"/>
              </a:rPr>
              <a:t>21% dos mais valiosos </a:t>
            </a:r>
            <a:r>
              <a:rPr sz="2400" spc="-65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02020"/>
                </a:solidFill>
                <a:latin typeface="Arial MT"/>
                <a:cs typeface="Arial MT"/>
              </a:rPr>
              <a:t>dados</a:t>
            </a:r>
            <a:r>
              <a:rPr sz="24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02020"/>
                </a:solidFill>
                <a:latin typeface="Arial MT"/>
                <a:cs typeface="Arial MT"/>
              </a:rPr>
              <a:t>serão gerados </a:t>
            </a:r>
            <a:r>
              <a:rPr sz="240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02020"/>
                </a:solidFill>
                <a:latin typeface="Arial MT"/>
                <a:cs typeface="Arial MT"/>
              </a:rPr>
              <a:t>por </a:t>
            </a:r>
            <a:r>
              <a:rPr sz="2400" dirty="0">
                <a:solidFill>
                  <a:srgbClr val="202020"/>
                </a:solidFill>
                <a:latin typeface="Arial MT"/>
                <a:cs typeface="Arial MT"/>
              </a:rPr>
              <a:t>sistemas </a:t>
            </a:r>
            <a:r>
              <a:rPr sz="24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02020"/>
                </a:solidFill>
                <a:latin typeface="Arial MT"/>
                <a:cs typeface="Arial MT"/>
              </a:rPr>
              <a:t>embarcados</a:t>
            </a:r>
            <a:endParaRPr sz="2400">
              <a:latin typeface="Arial MT"/>
              <a:cs typeface="Arial MT"/>
            </a:endParaRPr>
          </a:p>
          <a:p>
            <a:pPr algn="ctr">
              <a:spcBef>
                <a:spcPts val="5"/>
              </a:spcBef>
            </a:pPr>
            <a:r>
              <a:rPr sz="2400" dirty="0">
                <a:solidFill>
                  <a:srgbClr val="202020"/>
                </a:solidFill>
                <a:latin typeface="Arial MT"/>
                <a:cs typeface="Arial MT"/>
              </a:rPr>
              <a:t>(vs</a:t>
            </a:r>
            <a:r>
              <a:rPr sz="2400" spc="-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02020"/>
                </a:solidFill>
                <a:latin typeface="Arial MT"/>
                <a:cs typeface="Arial MT"/>
              </a:rPr>
              <a:t>8%</a:t>
            </a:r>
            <a:r>
              <a:rPr sz="2400" spc="-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02020"/>
                </a:solidFill>
                <a:latin typeface="Arial MT"/>
                <a:cs typeface="Arial MT"/>
              </a:rPr>
              <a:t>hoje</a:t>
            </a:r>
            <a:r>
              <a:rPr sz="2400" spc="-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02020"/>
                </a:solidFill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29917" y="4077690"/>
            <a:ext cx="8067040" cy="2216150"/>
          </a:xfrm>
          <a:prstGeom prst="rect">
            <a:avLst/>
          </a:prstGeom>
          <a:solidFill>
            <a:srgbClr val="318E9F"/>
          </a:solidFill>
          <a:ln w="9525">
            <a:solidFill>
              <a:srgbClr val="0F2225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7620" algn="ctr">
              <a:spcBef>
                <a:spcPts val="45"/>
              </a:spcBef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Dados</a:t>
            </a:r>
            <a:r>
              <a:rPr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de telemetria</a:t>
            </a:r>
            <a:r>
              <a:rPr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semi-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estruturados</a:t>
            </a:r>
            <a:r>
              <a:rPr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contínuos</a:t>
            </a:r>
            <a:r>
              <a:rPr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representam</a:t>
            </a:r>
            <a:r>
              <a:rPr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um</a:t>
            </a:r>
            <a:r>
              <a:rPr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desafio </a:t>
            </a:r>
            <a:r>
              <a:rPr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bancos</a:t>
            </a:r>
            <a:r>
              <a:rPr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dados</a:t>
            </a:r>
            <a:r>
              <a:rPr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relacionais,</a:t>
            </a:r>
            <a:r>
              <a:rPr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que</a:t>
            </a:r>
            <a:r>
              <a:rPr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FFFFFF"/>
                </a:solidFill>
                <a:latin typeface="Arial MT"/>
                <a:cs typeface="Arial MT"/>
              </a:rPr>
              <a:t>exigem</a:t>
            </a:r>
            <a:r>
              <a:rPr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um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esquema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fixo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dados</a:t>
            </a:r>
            <a:endParaRPr>
              <a:latin typeface="Arial MT"/>
              <a:cs typeface="Arial MT"/>
            </a:endParaRPr>
          </a:p>
          <a:p>
            <a:pPr marR="120650" algn="ctr"/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estruturados.</a:t>
            </a:r>
            <a:endParaRPr>
              <a:latin typeface="Arial MT"/>
              <a:cs typeface="Arial MT"/>
            </a:endParaRPr>
          </a:p>
          <a:p>
            <a:pPr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" indent="-1270" algn="ctr">
              <a:spcBef>
                <a:spcPts val="5"/>
              </a:spcBef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Empresas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inovadoras</a:t>
            </a:r>
            <a:r>
              <a:rPr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estão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utilizando</a:t>
            </a:r>
            <a:r>
              <a:rPr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tecnologia</a:t>
            </a:r>
            <a:r>
              <a:rPr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NoSQL</a:t>
            </a:r>
            <a:r>
              <a:rPr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dimensionar</a:t>
            </a:r>
            <a:r>
              <a:rPr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o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acesso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simultâneo</a:t>
            </a:r>
            <a:r>
              <a:rPr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dados</a:t>
            </a:r>
            <a:r>
              <a:rPr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milhões</a:t>
            </a:r>
            <a:r>
              <a:rPr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dispositivos</a:t>
            </a:r>
            <a:r>
              <a:rPr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sistemas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conectados,</a:t>
            </a:r>
            <a:r>
              <a:rPr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armazenar</a:t>
            </a:r>
            <a:r>
              <a:rPr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bilhões</a:t>
            </a:r>
            <a:r>
              <a:rPr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de pontos</a:t>
            </a:r>
            <a:r>
              <a:rPr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dados</a:t>
            </a:r>
            <a:r>
              <a:rPr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atender</a:t>
            </a:r>
            <a:r>
              <a:rPr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aos</a:t>
            </a:r>
            <a:r>
              <a:rPr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requisitos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de </a:t>
            </a:r>
            <a:r>
              <a:rPr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infra-estrutura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 operações</a:t>
            </a:r>
            <a:r>
              <a:rPr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de missão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crítica</a:t>
            </a:r>
            <a:r>
              <a:rPr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performance.</a:t>
            </a:r>
            <a:endParaRPr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80197" y="1"/>
            <a:ext cx="2981198" cy="133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46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7981" y="394539"/>
            <a:ext cx="3994150" cy="75755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60" dirty="0">
                <a:solidFill>
                  <a:srgbClr val="162E33"/>
                </a:solidFill>
              </a:rPr>
              <a:t>C</a:t>
            </a:r>
            <a:r>
              <a:rPr sz="4800" spc="-125" dirty="0">
                <a:solidFill>
                  <a:srgbClr val="162E33"/>
                </a:solidFill>
              </a:rPr>
              <a:t>l</a:t>
            </a:r>
            <a:r>
              <a:rPr sz="4800" spc="-155" dirty="0">
                <a:solidFill>
                  <a:srgbClr val="162E33"/>
                </a:solidFill>
              </a:rPr>
              <a:t>o</a:t>
            </a:r>
            <a:r>
              <a:rPr sz="4800" spc="-170" dirty="0">
                <a:solidFill>
                  <a:srgbClr val="162E33"/>
                </a:solidFill>
              </a:rPr>
              <a:t>u</a:t>
            </a:r>
            <a:r>
              <a:rPr sz="4800" dirty="0">
                <a:solidFill>
                  <a:srgbClr val="162E33"/>
                </a:solidFill>
              </a:rPr>
              <a:t>d</a:t>
            </a:r>
            <a:r>
              <a:rPr sz="4800" spc="-340" dirty="0">
                <a:solidFill>
                  <a:srgbClr val="162E33"/>
                </a:solidFill>
              </a:rPr>
              <a:t> </a:t>
            </a:r>
            <a:r>
              <a:rPr sz="4800" spc="-160" dirty="0">
                <a:solidFill>
                  <a:srgbClr val="162E33"/>
                </a:solidFill>
              </a:rPr>
              <a:t>C</a:t>
            </a:r>
            <a:r>
              <a:rPr sz="4800" spc="-155" dirty="0">
                <a:solidFill>
                  <a:srgbClr val="162E33"/>
                </a:solidFill>
              </a:rPr>
              <a:t>o</a:t>
            </a:r>
            <a:r>
              <a:rPr sz="4800" spc="-175" dirty="0">
                <a:solidFill>
                  <a:srgbClr val="162E33"/>
                </a:solidFill>
              </a:rPr>
              <a:t>m</a:t>
            </a:r>
            <a:r>
              <a:rPr sz="4800" spc="-170" dirty="0">
                <a:solidFill>
                  <a:srgbClr val="162E33"/>
                </a:solidFill>
              </a:rPr>
              <a:t>pu</a:t>
            </a:r>
            <a:r>
              <a:rPr sz="4800" spc="-155" dirty="0">
                <a:solidFill>
                  <a:srgbClr val="162E33"/>
                </a:solidFill>
              </a:rPr>
              <a:t>t</a:t>
            </a:r>
            <a:r>
              <a:rPr sz="4800" spc="-140" dirty="0">
                <a:solidFill>
                  <a:srgbClr val="162E33"/>
                </a:solidFill>
              </a:rPr>
              <a:t>i</a:t>
            </a:r>
            <a:r>
              <a:rPr sz="4800" spc="-170" dirty="0">
                <a:solidFill>
                  <a:srgbClr val="162E33"/>
                </a:solidFill>
              </a:rPr>
              <a:t>n</a:t>
            </a:r>
            <a:r>
              <a:rPr sz="4800" dirty="0">
                <a:solidFill>
                  <a:srgbClr val="162E33"/>
                </a:solidFill>
              </a:rPr>
              <a:t>g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991550" y="5043729"/>
            <a:ext cx="8281034" cy="841897"/>
          </a:xfrm>
          <a:prstGeom prst="rect">
            <a:avLst/>
          </a:prstGeom>
          <a:solidFill>
            <a:srgbClr val="318E9F"/>
          </a:solidFill>
          <a:ln w="9525">
            <a:solidFill>
              <a:srgbClr val="0F2225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361315" marR="355600" indent="167640">
              <a:lnSpc>
                <a:spcPts val="2160"/>
              </a:lnSpc>
              <a:spcBef>
                <a:spcPts val="65"/>
              </a:spcBef>
            </a:pP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Bancos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dados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NoSQL</a:t>
            </a:r>
            <a:r>
              <a:rPr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são construídos</a:t>
            </a:r>
            <a:r>
              <a:rPr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partir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do zero</a:t>
            </a:r>
            <a:r>
              <a:rPr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serem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distribuídos,</a:t>
            </a:r>
            <a:r>
              <a:rPr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escaláveis</a:t>
            </a:r>
            <a:r>
              <a:rPr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dinâmicamente</a:t>
            </a:r>
            <a:r>
              <a:rPr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são,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portanto,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mais</a:t>
            </a:r>
            <a:r>
              <a:rPr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adequados</a:t>
            </a:r>
            <a:r>
              <a:rPr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endParaRPr>
              <a:latin typeface="Arial MT"/>
              <a:cs typeface="Arial MT"/>
            </a:endParaRPr>
          </a:p>
          <a:p>
            <a:pPr marL="545465">
              <a:lnSpc>
                <a:spcPts val="2090"/>
              </a:lnSpc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natureza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altamente</a:t>
            </a:r>
            <a:r>
              <a:rPr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distribuída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da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arquitetura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três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camadas</a:t>
            </a:r>
            <a:r>
              <a:rPr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da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internet.</a:t>
            </a:r>
            <a:endParaRPr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9101" y="1464271"/>
            <a:ext cx="8263890" cy="854080"/>
          </a:xfrm>
          <a:prstGeom prst="rect">
            <a:avLst/>
          </a:prstGeom>
          <a:solidFill>
            <a:srgbClr val="318E9F"/>
          </a:solidFill>
          <a:ln w="9525">
            <a:solidFill>
              <a:srgbClr val="0F2225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99060" marR="91440" algn="ctr">
              <a:lnSpc>
                <a:spcPts val="2160"/>
              </a:lnSpc>
              <a:spcBef>
                <a:spcPts val="60"/>
              </a:spcBef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Atualmente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maioria</a:t>
            </a:r>
            <a:r>
              <a:rPr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dos</a:t>
            </a:r>
            <a:r>
              <a:rPr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novas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aplicações</a:t>
            </a:r>
            <a:r>
              <a:rPr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são</a:t>
            </a:r>
            <a:r>
              <a:rPr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executados</a:t>
            </a:r>
            <a:r>
              <a:rPr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FFFFFF"/>
                </a:solidFill>
                <a:latin typeface="Arial MT"/>
                <a:cs typeface="Arial MT"/>
              </a:rPr>
              <a:t>um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sistema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 em </a:t>
            </a:r>
            <a:r>
              <a:rPr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nuvem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privado,</a:t>
            </a:r>
            <a:r>
              <a:rPr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público</a:t>
            </a:r>
            <a:r>
              <a:rPr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híbrido,</a:t>
            </a:r>
            <a:r>
              <a:rPr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suportam</a:t>
            </a:r>
            <a:r>
              <a:rPr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um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grande</a:t>
            </a:r>
            <a:r>
              <a:rPr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número</a:t>
            </a:r>
            <a:r>
              <a:rPr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de usuários</a:t>
            </a:r>
            <a:r>
              <a:rPr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e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usam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uma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arquitetura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internet</a:t>
            </a:r>
            <a:r>
              <a:rPr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três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camadas.</a:t>
            </a:r>
            <a:endParaRPr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9101" y="2503932"/>
            <a:ext cx="8263890" cy="2216150"/>
          </a:xfrm>
          <a:prstGeom prst="rect">
            <a:avLst/>
          </a:prstGeom>
          <a:solidFill>
            <a:srgbClr val="318E9F"/>
          </a:solidFill>
          <a:ln w="9525">
            <a:solidFill>
              <a:srgbClr val="0F2225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1270" algn="ctr">
              <a:spcBef>
                <a:spcPts val="40"/>
              </a:spcBef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Na</a:t>
            </a:r>
            <a:r>
              <a:rPr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camada</a:t>
            </a:r>
            <a:r>
              <a:rPr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banco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de dados,</a:t>
            </a:r>
            <a:r>
              <a:rPr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bancos</a:t>
            </a:r>
            <a:r>
              <a:rPr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dados</a:t>
            </a:r>
            <a:r>
              <a:rPr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relacionais</a:t>
            </a:r>
            <a:r>
              <a:rPr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são</a:t>
            </a:r>
            <a:r>
              <a:rPr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originalmente</a:t>
            </a:r>
            <a:r>
              <a:rPr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endParaRPr>
              <a:latin typeface="Arial MT"/>
              <a:cs typeface="Arial MT"/>
            </a:endParaRPr>
          </a:p>
          <a:p>
            <a:pPr marL="635" algn="ctr"/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escolha</a:t>
            </a:r>
            <a:r>
              <a:rPr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20" dirty="0">
                <a:solidFill>
                  <a:srgbClr val="FFFFFF"/>
                </a:solidFill>
                <a:latin typeface="Arial MT"/>
                <a:cs typeface="Arial MT"/>
              </a:rPr>
              <a:t>popular.</a:t>
            </a:r>
            <a:endParaRPr>
              <a:latin typeface="Arial MT"/>
              <a:cs typeface="Arial MT"/>
            </a:endParaRPr>
          </a:p>
          <a:p>
            <a:pPr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519430" marR="513080" algn="ctr"/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Seu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uso</a:t>
            </a:r>
            <a:r>
              <a:rPr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é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cada</a:t>
            </a:r>
            <a:r>
              <a:rPr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vez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mais</a:t>
            </a:r>
            <a:r>
              <a:rPr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problemático</a:t>
            </a:r>
            <a:r>
              <a:rPr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porque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eles</a:t>
            </a:r>
            <a:r>
              <a:rPr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são uma</a:t>
            </a:r>
            <a:r>
              <a:rPr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tecnologia </a:t>
            </a:r>
            <a:r>
              <a:rPr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centralizada,</a:t>
            </a:r>
            <a:r>
              <a:rPr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cuja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escabilidade</a:t>
            </a:r>
            <a:r>
              <a:rPr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é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vertifical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ou invés</a:t>
            </a:r>
            <a:r>
              <a:rPr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de horizontal.</a:t>
            </a:r>
            <a:endParaRPr>
              <a:latin typeface="Arial MT"/>
              <a:cs typeface="Arial MT"/>
            </a:endParaRPr>
          </a:p>
          <a:p>
            <a:pPr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54610" marR="47625" algn="ctr"/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Isso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não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FFFFFF"/>
                </a:solidFill>
                <a:latin typeface="Arial MT"/>
                <a:cs typeface="Arial MT"/>
              </a:rPr>
              <a:t>os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torna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adequado</a:t>
            </a:r>
            <a:r>
              <a:rPr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aplicações</a:t>
            </a:r>
            <a:r>
              <a:rPr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que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requerem</a:t>
            </a:r>
            <a:r>
              <a:rPr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escalabilidade</a:t>
            </a:r>
            <a:r>
              <a:rPr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fácil</a:t>
            </a:r>
            <a:r>
              <a:rPr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e </a:t>
            </a:r>
            <a:r>
              <a:rPr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dinâmica.</a:t>
            </a:r>
            <a:endParaRPr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193120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1" y="79628"/>
            <a:ext cx="5043805" cy="7569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5" dirty="0">
                <a:solidFill>
                  <a:srgbClr val="000000"/>
                </a:solidFill>
              </a:rPr>
              <a:t>Ca</a:t>
            </a:r>
            <a:r>
              <a:rPr sz="4800" spc="-215" dirty="0">
                <a:solidFill>
                  <a:srgbClr val="000000"/>
                </a:solidFill>
              </a:rPr>
              <a:t>r</a:t>
            </a:r>
            <a:r>
              <a:rPr sz="4800" spc="-125" dirty="0">
                <a:solidFill>
                  <a:srgbClr val="000000"/>
                </a:solidFill>
              </a:rPr>
              <a:t>ac</a:t>
            </a:r>
            <a:r>
              <a:rPr sz="4800" spc="-180" dirty="0">
                <a:solidFill>
                  <a:srgbClr val="000000"/>
                </a:solidFill>
              </a:rPr>
              <a:t>t</a:t>
            </a:r>
            <a:r>
              <a:rPr sz="4800" spc="-120" dirty="0">
                <a:solidFill>
                  <a:srgbClr val="000000"/>
                </a:solidFill>
              </a:rPr>
              <a:t>er</a:t>
            </a:r>
            <a:r>
              <a:rPr sz="4800" spc="-125" dirty="0">
                <a:solidFill>
                  <a:srgbClr val="000000"/>
                </a:solidFill>
              </a:rPr>
              <a:t>í</a:t>
            </a:r>
            <a:r>
              <a:rPr sz="4800" spc="-180" dirty="0">
                <a:solidFill>
                  <a:srgbClr val="000000"/>
                </a:solidFill>
              </a:rPr>
              <a:t>s</a:t>
            </a:r>
            <a:r>
              <a:rPr sz="4800" spc="-125" dirty="0">
                <a:solidFill>
                  <a:srgbClr val="000000"/>
                </a:solidFill>
              </a:rPr>
              <a:t>ti</a:t>
            </a:r>
            <a:r>
              <a:rPr sz="4800" spc="-170" dirty="0">
                <a:solidFill>
                  <a:srgbClr val="000000"/>
                </a:solidFill>
              </a:rPr>
              <a:t>c</a:t>
            </a:r>
            <a:r>
              <a:rPr sz="4800" spc="-125" dirty="0">
                <a:solidFill>
                  <a:srgbClr val="000000"/>
                </a:solidFill>
              </a:rPr>
              <a:t>a</a:t>
            </a:r>
            <a:r>
              <a:rPr sz="4800" dirty="0">
                <a:solidFill>
                  <a:srgbClr val="000000"/>
                </a:solidFill>
              </a:rPr>
              <a:t>s</a:t>
            </a:r>
            <a:r>
              <a:rPr sz="4800" spc="-190" dirty="0">
                <a:solidFill>
                  <a:srgbClr val="000000"/>
                </a:solidFill>
              </a:rPr>
              <a:t> </a:t>
            </a:r>
            <a:r>
              <a:rPr sz="4800" spc="-125" dirty="0">
                <a:solidFill>
                  <a:srgbClr val="000000"/>
                </a:solidFill>
              </a:rPr>
              <a:t>N</a:t>
            </a:r>
            <a:r>
              <a:rPr sz="4800" spc="-120" dirty="0">
                <a:solidFill>
                  <a:srgbClr val="000000"/>
                </a:solidFill>
              </a:rPr>
              <a:t>oS</a:t>
            </a:r>
            <a:r>
              <a:rPr sz="4800" spc="-125" dirty="0">
                <a:solidFill>
                  <a:srgbClr val="000000"/>
                </a:solidFill>
              </a:rPr>
              <a:t>Q</a:t>
            </a:r>
            <a:r>
              <a:rPr sz="4800" dirty="0">
                <a:solidFill>
                  <a:srgbClr val="000000"/>
                </a:solidFill>
              </a:rPr>
              <a:t>L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1976438" y="1192212"/>
            <a:ext cx="8239125" cy="3481704"/>
            <a:chOff x="452437" y="1192212"/>
            <a:chExt cx="8239125" cy="3481704"/>
          </a:xfrm>
        </p:grpSpPr>
        <p:sp>
          <p:nvSpPr>
            <p:cNvPr id="4" name="object 4"/>
            <p:cNvSpPr/>
            <p:nvPr/>
          </p:nvSpPr>
          <p:spPr>
            <a:xfrm>
              <a:off x="457200" y="1196975"/>
              <a:ext cx="8229600" cy="3472179"/>
            </a:xfrm>
            <a:custGeom>
              <a:avLst/>
              <a:gdLst/>
              <a:ahLst/>
              <a:cxnLst/>
              <a:rect l="l" t="t" r="r" b="b"/>
              <a:pathLst>
                <a:path w="8229600" h="3472179">
                  <a:moveTo>
                    <a:pt x="8229600" y="0"/>
                  </a:moveTo>
                  <a:lnTo>
                    <a:pt x="0" y="0"/>
                  </a:lnTo>
                  <a:lnTo>
                    <a:pt x="0" y="3471926"/>
                  </a:lnTo>
                  <a:lnTo>
                    <a:pt x="8229600" y="3471926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318E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196975"/>
              <a:ext cx="8229600" cy="3472179"/>
            </a:xfrm>
            <a:custGeom>
              <a:avLst/>
              <a:gdLst/>
              <a:ahLst/>
              <a:cxnLst/>
              <a:rect l="l" t="t" r="r" b="b"/>
              <a:pathLst>
                <a:path w="8229600" h="3472179">
                  <a:moveTo>
                    <a:pt x="0" y="3471926"/>
                  </a:moveTo>
                  <a:lnTo>
                    <a:pt x="8229600" y="3471926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3471926"/>
                  </a:lnTo>
                  <a:close/>
                </a:path>
              </a:pathLst>
            </a:custGeom>
            <a:ln w="9525">
              <a:solidFill>
                <a:srgbClr val="0F22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59941" y="1137230"/>
            <a:ext cx="7812405" cy="3527248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55600" indent="-342900">
              <a:spcBef>
                <a:spcPts val="265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25" dirty="0">
                <a:solidFill>
                  <a:srgbClr val="FFFFFF"/>
                </a:solidFill>
                <a:latin typeface="Calibri Light"/>
                <a:cs typeface="Calibri Light"/>
              </a:rPr>
              <a:t>Sistemas</a:t>
            </a:r>
            <a:r>
              <a:rPr sz="2400" spc="-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 Light"/>
                <a:cs typeface="Calibri Light"/>
              </a:rPr>
              <a:t>NoSQL</a:t>
            </a:r>
            <a:r>
              <a:rPr sz="24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 Light"/>
                <a:cs typeface="Calibri Light"/>
              </a:rPr>
              <a:t>possuem</a:t>
            </a:r>
            <a:r>
              <a:rPr sz="2400" spc="-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 Light"/>
                <a:cs typeface="Calibri Light"/>
              </a:rPr>
              <a:t>várias</a:t>
            </a:r>
            <a:r>
              <a:rPr sz="2400" spc="-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 Light"/>
                <a:cs typeface="Calibri Light"/>
              </a:rPr>
              <a:t>características</a:t>
            </a:r>
            <a:r>
              <a:rPr sz="2400" spc="-5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 Light"/>
                <a:cs typeface="Calibri Light"/>
              </a:rPr>
              <a:t>em</a:t>
            </a:r>
            <a:r>
              <a:rPr sz="2400" spc="-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 Light"/>
                <a:cs typeface="Calibri Light"/>
              </a:rPr>
              <a:t>comum</a:t>
            </a:r>
            <a:endParaRPr sz="2400">
              <a:latin typeface="Calibri Light"/>
              <a:cs typeface="Calibri Light"/>
            </a:endParaRPr>
          </a:p>
          <a:p>
            <a:pPr marL="469900">
              <a:spcBef>
                <a:spcPts val="175"/>
              </a:spcBef>
            </a:pPr>
            <a:r>
              <a:rPr sz="2400" spc="-10" dirty="0">
                <a:latin typeface="Calibri Light"/>
                <a:cs typeface="Calibri Light"/>
              </a:rPr>
              <a:t>-Livres</a:t>
            </a:r>
            <a:r>
              <a:rPr sz="2400" spc="-3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de</a:t>
            </a:r>
            <a:r>
              <a:rPr sz="2400" spc="-10" dirty="0">
                <a:latin typeface="Calibri Light"/>
                <a:cs typeface="Calibri Light"/>
              </a:rPr>
              <a:t> </a:t>
            </a:r>
            <a:r>
              <a:rPr sz="2400" spc="-5" dirty="0">
                <a:latin typeface="Calibri Light"/>
                <a:cs typeface="Calibri Light"/>
              </a:rPr>
              <a:t>esquema</a:t>
            </a:r>
            <a:endParaRPr sz="2400">
              <a:latin typeface="Calibri Light"/>
              <a:cs typeface="Calibri Light"/>
            </a:endParaRPr>
          </a:p>
          <a:p>
            <a:pPr marL="469900" marR="650240">
              <a:lnSpc>
                <a:spcPts val="2450"/>
              </a:lnSpc>
              <a:spcBef>
                <a:spcPts val="605"/>
              </a:spcBef>
            </a:pPr>
            <a:r>
              <a:rPr sz="2400" spc="-10" dirty="0">
                <a:latin typeface="Calibri Light"/>
                <a:cs typeface="Calibri Light"/>
              </a:rPr>
              <a:t>-Alta</a:t>
            </a:r>
            <a:r>
              <a:rPr sz="2400" spc="-5" dirty="0">
                <a:latin typeface="Calibri Light"/>
                <a:cs typeface="Calibri Light"/>
              </a:rPr>
              <a:t> disponibilidade (Confiabilidade,</a:t>
            </a:r>
            <a:r>
              <a:rPr sz="240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recuperabilidade, </a:t>
            </a:r>
            <a:r>
              <a:rPr sz="2400" spc="-53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detecção rápida </a:t>
            </a:r>
            <a:r>
              <a:rPr sz="2400" dirty="0">
                <a:latin typeface="Calibri Light"/>
                <a:cs typeface="Calibri Light"/>
              </a:rPr>
              <a:t>de</a:t>
            </a:r>
            <a:r>
              <a:rPr sz="2400" spc="-10" dirty="0">
                <a:latin typeface="Calibri Light"/>
                <a:cs typeface="Calibri Light"/>
              </a:rPr>
              <a:t> </a:t>
            </a:r>
            <a:r>
              <a:rPr sz="2400" spc="-15" dirty="0">
                <a:latin typeface="Calibri Light"/>
                <a:cs typeface="Calibri Light"/>
              </a:rPr>
              <a:t>erros</a:t>
            </a:r>
            <a:r>
              <a:rPr sz="2400" spc="-1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e</a:t>
            </a:r>
            <a:r>
              <a:rPr sz="2400" spc="-5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operações contínuas</a:t>
            </a:r>
            <a:r>
              <a:rPr sz="2400" spc="-10" dirty="0">
                <a:solidFill>
                  <a:srgbClr val="252525"/>
                </a:solidFill>
                <a:latin typeface="Calibri Light"/>
                <a:cs typeface="Calibri Light"/>
              </a:rPr>
              <a:t>)</a:t>
            </a:r>
            <a:endParaRPr sz="2400">
              <a:latin typeface="Calibri Light"/>
              <a:cs typeface="Calibri Light"/>
            </a:endParaRPr>
          </a:p>
          <a:p>
            <a:pPr marL="469900">
              <a:spcBef>
                <a:spcPts val="155"/>
              </a:spcBef>
            </a:pPr>
            <a:r>
              <a:rPr sz="2400" spc="-5" dirty="0">
                <a:latin typeface="Calibri Light"/>
                <a:cs typeface="Calibri Light"/>
              </a:rPr>
              <a:t>-Escalabilidade</a:t>
            </a:r>
            <a:endParaRPr sz="2400">
              <a:latin typeface="Calibri Light"/>
              <a:cs typeface="Calibri Light"/>
            </a:endParaRPr>
          </a:p>
          <a:p>
            <a:pPr marL="355600" marR="5080" indent="-342900">
              <a:lnSpc>
                <a:spcPts val="2450"/>
              </a:lnSpc>
              <a:spcBef>
                <a:spcPts val="131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20" dirty="0">
                <a:solidFill>
                  <a:srgbClr val="FFFFFF"/>
                </a:solidFill>
                <a:latin typeface="Calibri Light"/>
                <a:cs typeface="Calibri Light"/>
              </a:rPr>
              <a:t>Mesmo</a:t>
            </a:r>
            <a:r>
              <a:rPr sz="2400" spc="-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 Light"/>
                <a:cs typeface="Calibri Light"/>
              </a:rPr>
              <a:t>assim,</a:t>
            </a:r>
            <a:r>
              <a:rPr sz="2400" spc="-4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 Light"/>
                <a:cs typeface="Calibri Light"/>
              </a:rPr>
              <a:t>possuem</a:t>
            </a:r>
            <a:r>
              <a:rPr sz="2400" spc="-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 Light"/>
                <a:cs typeface="Calibri Light"/>
              </a:rPr>
              <a:t>diversas</a:t>
            </a:r>
            <a:r>
              <a:rPr sz="2400" spc="-5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 Light"/>
                <a:cs typeface="Calibri Light"/>
              </a:rPr>
              <a:t>características</a:t>
            </a:r>
            <a:r>
              <a:rPr sz="2400" spc="-5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 Light"/>
                <a:cs typeface="Calibri Light"/>
              </a:rPr>
              <a:t>únicas</a:t>
            </a:r>
            <a:r>
              <a:rPr sz="2400" spc="-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 Light"/>
                <a:cs typeface="Calibri Light"/>
              </a:rPr>
              <a:t>quanto </a:t>
            </a:r>
            <a:r>
              <a:rPr sz="2400" spc="-5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 Light"/>
                <a:cs typeface="Calibri Light"/>
              </a:rPr>
              <a:t>ao</a:t>
            </a:r>
            <a:endParaRPr sz="2400">
              <a:latin typeface="Calibri Light"/>
              <a:cs typeface="Calibri Light"/>
            </a:endParaRPr>
          </a:p>
          <a:p>
            <a:pPr marL="469900" marR="2843530">
              <a:lnSpc>
                <a:spcPts val="3050"/>
              </a:lnSpc>
              <a:spcBef>
                <a:spcPts val="85"/>
              </a:spcBef>
            </a:pPr>
            <a:r>
              <a:rPr sz="2400" dirty="0">
                <a:latin typeface="Calibri Light"/>
                <a:cs typeface="Calibri Light"/>
              </a:rPr>
              <a:t>Modo de </a:t>
            </a:r>
            <a:r>
              <a:rPr sz="2400" spc="-15" dirty="0">
                <a:latin typeface="Calibri Light"/>
                <a:cs typeface="Calibri Light"/>
              </a:rPr>
              <a:t>armazenamento </a:t>
            </a:r>
            <a:r>
              <a:rPr sz="2400" spc="-5" dirty="0">
                <a:latin typeface="Calibri Light"/>
                <a:cs typeface="Calibri Light"/>
              </a:rPr>
              <a:t>dos dados </a:t>
            </a:r>
            <a:r>
              <a:rPr sz="2400" spc="-530" dirty="0">
                <a:latin typeface="Calibri Light"/>
                <a:cs typeface="Calibri Light"/>
              </a:rPr>
              <a:t> </a:t>
            </a:r>
            <a:r>
              <a:rPr sz="2400" spc="-5" dirty="0">
                <a:latin typeface="Calibri Light"/>
                <a:cs typeface="Calibri Light"/>
              </a:rPr>
              <a:t>Modelo</a:t>
            </a:r>
            <a:r>
              <a:rPr sz="2400" spc="-10" dirty="0">
                <a:latin typeface="Calibri Light"/>
                <a:cs typeface="Calibri Light"/>
              </a:rPr>
              <a:t> </a:t>
            </a:r>
            <a:r>
              <a:rPr sz="2400" spc="-5" dirty="0">
                <a:latin typeface="Calibri Light"/>
                <a:cs typeface="Calibri Light"/>
              </a:rPr>
              <a:t>de dados</a:t>
            </a:r>
            <a:endParaRPr sz="24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20784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906" y="-74391"/>
            <a:ext cx="6215380" cy="1335622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135" dirty="0">
                <a:solidFill>
                  <a:srgbClr val="000000"/>
                </a:solidFill>
              </a:rPr>
              <a:t>M</a:t>
            </a:r>
            <a:r>
              <a:rPr sz="4300" spc="-125" dirty="0">
                <a:solidFill>
                  <a:srgbClr val="000000"/>
                </a:solidFill>
              </a:rPr>
              <a:t>o</a:t>
            </a:r>
            <a:r>
              <a:rPr sz="4300" spc="-130" dirty="0">
                <a:solidFill>
                  <a:srgbClr val="000000"/>
                </a:solidFill>
              </a:rPr>
              <a:t>de</a:t>
            </a:r>
            <a:r>
              <a:rPr sz="4300" spc="-125" dirty="0">
                <a:solidFill>
                  <a:srgbClr val="000000"/>
                </a:solidFill>
              </a:rPr>
              <a:t>l</a:t>
            </a:r>
            <a:r>
              <a:rPr sz="4300" spc="-5" dirty="0">
                <a:solidFill>
                  <a:srgbClr val="000000"/>
                </a:solidFill>
              </a:rPr>
              <a:t>o</a:t>
            </a:r>
            <a:r>
              <a:rPr sz="4300" spc="-229" dirty="0">
                <a:solidFill>
                  <a:srgbClr val="000000"/>
                </a:solidFill>
              </a:rPr>
              <a:t> </a:t>
            </a:r>
            <a:r>
              <a:rPr sz="4300" spc="-130" dirty="0">
                <a:solidFill>
                  <a:srgbClr val="000000"/>
                </a:solidFill>
              </a:rPr>
              <a:t>d</a:t>
            </a:r>
            <a:r>
              <a:rPr sz="4300" spc="-5" dirty="0">
                <a:solidFill>
                  <a:srgbClr val="000000"/>
                </a:solidFill>
              </a:rPr>
              <a:t>e</a:t>
            </a:r>
            <a:r>
              <a:rPr sz="4300" spc="-229" dirty="0">
                <a:solidFill>
                  <a:srgbClr val="000000"/>
                </a:solidFill>
              </a:rPr>
              <a:t> </a:t>
            </a:r>
            <a:r>
              <a:rPr sz="4300" spc="-130" dirty="0">
                <a:solidFill>
                  <a:srgbClr val="000000"/>
                </a:solidFill>
              </a:rPr>
              <a:t>d</a:t>
            </a:r>
            <a:r>
              <a:rPr sz="4300" spc="-120" dirty="0">
                <a:solidFill>
                  <a:srgbClr val="000000"/>
                </a:solidFill>
              </a:rPr>
              <a:t>a</a:t>
            </a:r>
            <a:r>
              <a:rPr sz="4300" spc="-130" dirty="0">
                <a:solidFill>
                  <a:srgbClr val="000000"/>
                </a:solidFill>
              </a:rPr>
              <a:t>d</a:t>
            </a:r>
            <a:r>
              <a:rPr sz="4300" spc="-125" dirty="0">
                <a:solidFill>
                  <a:srgbClr val="000000"/>
                </a:solidFill>
              </a:rPr>
              <a:t>o</a:t>
            </a:r>
            <a:r>
              <a:rPr sz="4300" spc="-5" dirty="0">
                <a:solidFill>
                  <a:srgbClr val="000000"/>
                </a:solidFill>
              </a:rPr>
              <a:t>s</a:t>
            </a:r>
            <a:r>
              <a:rPr sz="4300" spc="-240" dirty="0">
                <a:solidFill>
                  <a:srgbClr val="000000"/>
                </a:solidFill>
              </a:rPr>
              <a:t> </a:t>
            </a:r>
            <a:r>
              <a:rPr sz="4300" spc="-130" dirty="0">
                <a:solidFill>
                  <a:srgbClr val="000000"/>
                </a:solidFill>
              </a:rPr>
              <a:t>m</a:t>
            </a:r>
            <a:r>
              <a:rPr sz="4300" spc="-120" dirty="0">
                <a:solidFill>
                  <a:srgbClr val="000000"/>
                </a:solidFill>
              </a:rPr>
              <a:t>a</a:t>
            </a:r>
            <a:r>
              <a:rPr sz="4300" spc="-125" dirty="0">
                <a:solidFill>
                  <a:srgbClr val="000000"/>
                </a:solidFill>
              </a:rPr>
              <a:t>i</a:t>
            </a:r>
            <a:r>
              <a:rPr sz="4300" spc="-5" dirty="0">
                <a:solidFill>
                  <a:srgbClr val="000000"/>
                </a:solidFill>
              </a:rPr>
              <a:t>s</a:t>
            </a:r>
            <a:r>
              <a:rPr sz="4300" spc="-240" dirty="0">
                <a:solidFill>
                  <a:srgbClr val="000000"/>
                </a:solidFill>
              </a:rPr>
              <a:t> </a:t>
            </a:r>
            <a:r>
              <a:rPr sz="4300" spc="-125" dirty="0">
                <a:solidFill>
                  <a:srgbClr val="000000"/>
                </a:solidFill>
              </a:rPr>
              <a:t>fl</a:t>
            </a:r>
            <a:r>
              <a:rPr sz="4300" spc="-190" dirty="0">
                <a:solidFill>
                  <a:srgbClr val="000000"/>
                </a:solidFill>
              </a:rPr>
              <a:t>e</a:t>
            </a:r>
            <a:r>
              <a:rPr sz="4300" spc="-125" dirty="0">
                <a:solidFill>
                  <a:srgbClr val="000000"/>
                </a:solidFill>
              </a:rPr>
              <a:t>xí</a:t>
            </a:r>
            <a:r>
              <a:rPr sz="4300" spc="-160" dirty="0">
                <a:solidFill>
                  <a:srgbClr val="000000"/>
                </a:solidFill>
              </a:rPr>
              <a:t>v</a:t>
            </a:r>
            <a:r>
              <a:rPr sz="4300" spc="-130" dirty="0">
                <a:solidFill>
                  <a:srgbClr val="000000"/>
                </a:solidFill>
              </a:rPr>
              <a:t>e</a:t>
            </a:r>
            <a:r>
              <a:rPr sz="4300" spc="-5" dirty="0">
                <a:solidFill>
                  <a:srgbClr val="000000"/>
                </a:solidFill>
              </a:rPr>
              <a:t>l</a:t>
            </a:r>
            <a:endParaRPr sz="4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9105" y="2636902"/>
            <a:ext cx="69342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22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0" y="116206"/>
            <a:ext cx="7696200" cy="69659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>
                <a:solidFill>
                  <a:srgbClr val="000000"/>
                </a:solidFill>
              </a:rPr>
              <a:t>M</a:t>
            </a:r>
            <a:r>
              <a:rPr spc="-130" dirty="0">
                <a:solidFill>
                  <a:srgbClr val="000000"/>
                </a:solidFill>
              </a:rPr>
              <a:t>o</a:t>
            </a:r>
            <a:r>
              <a:rPr spc="-120" dirty="0">
                <a:solidFill>
                  <a:srgbClr val="000000"/>
                </a:solidFill>
              </a:rPr>
              <a:t>d</a:t>
            </a:r>
            <a:r>
              <a:rPr dirty="0">
                <a:solidFill>
                  <a:srgbClr val="000000"/>
                </a:solidFill>
              </a:rPr>
              <a:t>o</a:t>
            </a:r>
            <a:r>
              <a:rPr spc="-235" dirty="0">
                <a:solidFill>
                  <a:srgbClr val="000000"/>
                </a:solidFill>
              </a:rPr>
              <a:t> </a:t>
            </a:r>
            <a:r>
              <a:rPr spc="-120" dirty="0">
                <a:solidFill>
                  <a:srgbClr val="000000"/>
                </a:solidFill>
              </a:rPr>
              <a:t>d</a:t>
            </a:r>
            <a:r>
              <a:rPr dirty="0">
                <a:solidFill>
                  <a:srgbClr val="000000"/>
                </a:solidFill>
              </a:rPr>
              <a:t>e</a:t>
            </a:r>
            <a:r>
              <a:rPr spc="-245" dirty="0">
                <a:solidFill>
                  <a:srgbClr val="000000"/>
                </a:solidFill>
              </a:rPr>
              <a:t> </a:t>
            </a:r>
            <a:r>
              <a:rPr spc="-120" dirty="0">
                <a:solidFill>
                  <a:srgbClr val="000000"/>
                </a:solidFill>
              </a:rPr>
              <a:t>A</a:t>
            </a:r>
            <a:r>
              <a:rPr spc="-114" dirty="0">
                <a:solidFill>
                  <a:srgbClr val="000000"/>
                </a:solidFill>
              </a:rPr>
              <a:t>r</a:t>
            </a:r>
            <a:r>
              <a:rPr spc="-125" dirty="0">
                <a:solidFill>
                  <a:srgbClr val="000000"/>
                </a:solidFill>
              </a:rPr>
              <a:t>m</a:t>
            </a:r>
            <a:r>
              <a:rPr spc="-120" dirty="0">
                <a:solidFill>
                  <a:srgbClr val="000000"/>
                </a:solidFill>
              </a:rPr>
              <a:t>a</a:t>
            </a:r>
            <a:r>
              <a:rPr spc="-235" dirty="0">
                <a:solidFill>
                  <a:srgbClr val="000000"/>
                </a:solidFill>
              </a:rPr>
              <a:t>z</a:t>
            </a:r>
            <a:r>
              <a:rPr spc="-125" dirty="0">
                <a:solidFill>
                  <a:srgbClr val="000000"/>
                </a:solidFill>
              </a:rPr>
              <a:t>e</a:t>
            </a:r>
            <a:r>
              <a:rPr spc="-120" dirty="0">
                <a:solidFill>
                  <a:srgbClr val="000000"/>
                </a:solidFill>
              </a:rPr>
              <a:t>na</a:t>
            </a:r>
            <a:r>
              <a:rPr spc="-125" dirty="0">
                <a:solidFill>
                  <a:srgbClr val="000000"/>
                </a:solidFill>
              </a:rPr>
              <a:t>me</a:t>
            </a:r>
            <a:r>
              <a:rPr spc="-170" dirty="0">
                <a:solidFill>
                  <a:srgbClr val="000000"/>
                </a:solidFill>
              </a:rPr>
              <a:t>n</a:t>
            </a:r>
            <a:r>
              <a:rPr spc="-16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o</a:t>
            </a:r>
            <a:r>
              <a:rPr spc="-254" dirty="0">
                <a:solidFill>
                  <a:srgbClr val="000000"/>
                </a:solidFill>
              </a:rPr>
              <a:t> </a:t>
            </a:r>
            <a:r>
              <a:rPr spc="-120" dirty="0">
                <a:solidFill>
                  <a:srgbClr val="000000"/>
                </a:solidFill>
              </a:rPr>
              <a:t>d</a:t>
            </a:r>
            <a:r>
              <a:rPr dirty="0">
                <a:solidFill>
                  <a:srgbClr val="000000"/>
                </a:solidFill>
              </a:rPr>
              <a:t>e</a:t>
            </a:r>
            <a:r>
              <a:rPr spc="-229" dirty="0">
                <a:solidFill>
                  <a:srgbClr val="000000"/>
                </a:solidFill>
              </a:rPr>
              <a:t> </a:t>
            </a:r>
            <a:r>
              <a:rPr spc="-120" dirty="0">
                <a:solidFill>
                  <a:srgbClr val="000000"/>
                </a:solidFill>
              </a:rPr>
              <a:t>Dad</a:t>
            </a:r>
            <a:r>
              <a:rPr spc="-130" dirty="0">
                <a:solidFill>
                  <a:srgbClr val="000000"/>
                </a:solidFill>
              </a:rPr>
              <a:t>o</a:t>
            </a:r>
            <a:r>
              <a:rPr dirty="0">
                <a:solidFill>
                  <a:srgbClr val="000000"/>
                </a:solidFill>
              </a:rPr>
              <a:t>s</a:t>
            </a:r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976438" y="1192212"/>
            <a:ext cx="8239125" cy="2839720"/>
            <a:chOff x="452437" y="1192212"/>
            <a:chExt cx="8239125" cy="2839720"/>
          </a:xfrm>
        </p:grpSpPr>
        <p:sp>
          <p:nvSpPr>
            <p:cNvPr id="4" name="object 4"/>
            <p:cNvSpPr/>
            <p:nvPr/>
          </p:nvSpPr>
          <p:spPr>
            <a:xfrm>
              <a:off x="457200" y="1196975"/>
              <a:ext cx="8229600" cy="2830195"/>
            </a:xfrm>
            <a:custGeom>
              <a:avLst/>
              <a:gdLst/>
              <a:ahLst/>
              <a:cxnLst/>
              <a:rect l="l" t="t" r="r" b="b"/>
              <a:pathLst>
                <a:path w="8229600" h="2830195">
                  <a:moveTo>
                    <a:pt x="8229600" y="0"/>
                  </a:moveTo>
                  <a:lnTo>
                    <a:pt x="0" y="0"/>
                  </a:lnTo>
                  <a:lnTo>
                    <a:pt x="0" y="2830068"/>
                  </a:lnTo>
                  <a:lnTo>
                    <a:pt x="8229600" y="2830068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318E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196975"/>
              <a:ext cx="8229600" cy="2830195"/>
            </a:xfrm>
            <a:custGeom>
              <a:avLst/>
              <a:gdLst/>
              <a:ahLst/>
              <a:cxnLst/>
              <a:rect l="l" t="t" r="r" b="b"/>
              <a:pathLst>
                <a:path w="8229600" h="2830195">
                  <a:moveTo>
                    <a:pt x="0" y="2830068"/>
                  </a:moveTo>
                  <a:lnTo>
                    <a:pt x="8229600" y="2830068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2830068"/>
                  </a:lnTo>
                  <a:close/>
                </a:path>
              </a:pathLst>
            </a:custGeom>
            <a:ln w="9525">
              <a:solidFill>
                <a:srgbClr val="0F22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59940" y="1137230"/>
            <a:ext cx="6757034" cy="11112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55600" indent="-342900">
              <a:spcBef>
                <a:spcPts val="265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60" dirty="0">
                <a:solidFill>
                  <a:srgbClr val="FFFFFF"/>
                </a:solidFill>
                <a:latin typeface="Calibri Light"/>
                <a:cs typeface="Calibri Light"/>
              </a:rPr>
              <a:t>Temos</a:t>
            </a:r>
            <a:r>
              <a:rPr sz="24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 Light"/>
                <a:cs typeface="Calibri Light"/>
              </a:rPr>
              <a:t>os</a:t>
            </a:r>
            <a:r>
              <a:rPr sz="2400" spc="-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 Light"/>
                <a:cs typeface="Calibri Light"/>
              </a:rPr>
              <a:t>sistemas</a:t>
            </a:r>
            <a:r>
              <a:rPr sz="24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 Light"/>
                <a:cs typeface="Calibri Light"/>
              </a:rPr>
              <a:t>que...</a:t>
            </a:r>
            <a:endParaRPr sz="2400">
              <a:latin typeface="Calibri Light"/>
              <a:cs typeface="Calibri Light"/>
            </a:endParaRPr>
          </a:p>
          <a:p>
            <a:pPr marL="469900">
              <a:lnSpc>
                <a:spcPts val="2665"/>
              </a:lnSpc>
              <a:spcBef>
                <a:spcPts val="175"/>
              </a:spcBef>
            </a:pPr>
            <a:r>
              <a:rPr sz="2400" spc="-10" dirty="0">
                <a:latin typeface="Calibri Light"/>
                <a:cs typeface="Calibri Light"/>
              </a:rPr>
              <a:t>-mantêm</a:t>
            </a:r>
            <a:r>
              <a:rPr sz="2400" spc="-25" dirty="0">
                <a:latin typeface="Calibri Light"/>
                <a:cs typeface="Calibri Light"/>
              </a:rPr>
              <a:t> </a:t>
            </a:r>
            <a:r>
              <a:rPr sz="2400" spc="-5" dirty="0">
                <a:latin typeface="Calibri Light"/>
                <a:cs typeface="Calibri Light"/>
              </a:rPr>
              <a:t>suas</a:t>
            </a:r>
            <a:r>
              <a:rPr sz="2400" spc="-2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informações</a:t>
            </a:r>
            <a:r>
              <a:rPr sz="2400" spc="-20" dirty="0">
                <a:latin typeface="Calibri Light"/>
                <a:cs typeface="Calibri Light"/>
              </a:rPr>
              <a:t> </a:t>
            </a:r>
            <a:r>
              <a:rPr sz="2400" spc="-5" dirty="0">
                <a:latin typeface="Calibri Light"/>
                <a:cs typeface="Calibri Light"/>
              </a:rPr>
              <a:t>em</a:t>
            </a:r>
            <a:r>
              <a:rPr sz="2400" spc="-20" dirty="0">
                <a:latin typeface="Calibri Light"/>
                <a:cs typeface="Calibri Light"/>
              </a:rPr>
              <a:t> </a:t>
            </a:r>
            <a:r>
              <a:rPr sz="2400" spc="-5" dirty="0">
                <a:latin typeface="Calibri Light"/>
                <a:cs typeface="Calibri Light"/>
              </a:rPr>
              <a:t>memória</a:t>
            </a:r>
            <a:r>
              <a:rPr sz="2400" spc="-2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realizando</a:t>
            </a:r>
            <a:endParaRPr sz="2400">
              <a:latin typeface="Calibri Light"/>
              <a:cs typeface="Calibri Light"/>
            </a:endParaRPr>
          </a:p>
          <a:p>
            <a:pPr marL="469900">
              <a:lnSpc>
                <a:spcPts val="2665"/>
              </a:lnSpc>
            </a:pPr>
            <a:r>
              <a:rPr sz="2400" spc="-15" dirty="0">
                <a:latin typeface="Calibri Light"/>
                <a:cs typeface="Calibri Light"/>
              </a:rPr>
              <a:t>persistências</a:t>
            </a:r>
            <a:r>
              <a:rPr sz="2400" spc="-3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ocasionais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6004" y="2262378"/>
            <a:ext cx="77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latin typeface="Calibri Light"/>
                <a:cs typeface="Calibri Light"/>
              </a:rPr>
              <a:t> </a:t>
            </a:r>
            <a:endParaRPr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26004" y="2958796"/>
            <a:ext cx="774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latin typeface="Calibri Light"/>
                <a:cs typeface="Calibri Light"/>
              </a:rPr>
              <a:t> </a:t>
            </a:r>
            <a:endParaRPr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26004" y="3655567"/>
            <a:ext cx="77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latin typeface="Calibri Light"/>
                <a:cs typeface="Calibri Light"/>
              </a:rPr>
              <a:t> </a:t>
            </a:r>
            <a:endParaRPr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7445" y="2262378"/>
            <a:ext cx="4488815" cy="1692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spcBef>
                <a:spcPts val="100"/>
              </a:spcBef>
            </a:pPr>
            <a:r>
              <a:rPr i="1" spc="-5" dirty="0">
                <a:latin typeface="Calibri Light"/>
                <a:cs typeface="Calibri Light"/>
              </a:rPr>
              <a:t>Scalaris,</a:t>
            </a:r>
            <a:r>
              <a:rPr i="1" spc="-30" dirty="0">
                <a:latin typeface="Calibri Light"/>
                <a:cs typeface="Calibri Light"/>
              </a:rPr>
              <a:t> </a:t>
            </a:r>
            <a:r>
              <a:rPr i="1" spc="-10" dirty="0">
                <a:latin typeface="Calibri Light"/>
                <a:cs typeface="Calibri Light"/>
              </a:rPr>
              <a:t>Redis</a:t>
            </a:r>
            <a:r>
              <a:rPr i="1" dirty="0">
                <a:latin typeface="Calibri Light"/>
                <a:cs typeface="Calibri Light"/>
              </a:rPr>
              <a:t> </a:t>
            </a:r>
            <a:endParaRPr>
              <a:latin typeface="Calibri Light"/>
              <a:cs typeface="Calibri Light"/>
            </a:endParaRPr>
          </a:p>
          <a:p>
            <a:pPr marL="12700">
              <a:spcBef>
                <a:spcPts val="130"/>
              </a:spcBef>
            </a:pPr>
            <a:r>
              <a:rPr sz="2400" spc="-10" dirty="0">
                <a:latin typeface="Calibri Light"/>
                <a:cs typeface="Calibri Light"/>
              </a:rPr>
              <a:t>-mantêm</a:t>
            </a:r>
            <a:r>
              <a:rPr sz="2400" spc="-1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suas</a:t>
            </a:r>
            <a:r>
              <a:rPr sz="2400" spc="-20" dirty="0">
                <a:latin typeface="Calibri Light"/>
                <a:cs typeface="Calibri Light"/>
              </a:rPr>
              <a:t> </a:t>
            </a:r>
            <a:r>
              <a:rPr sz="2400" spc="-15" dirty="0">
                <a:latin typeface="Calibri Light"/>
                <a:cs typeface="Calibri Light"/>
              </a:rPr>
              <a:t>informações</a:t>
            </a:r>
            <a:r>
              <a:rPr sz="2400" spc="-20" dirty="0">
                <a:latin typeface="Calibri Light"/>
                <a:cs typeface="Calibri Light"/>
              </a:rPr>
              <a:t> </a:t>
            </a:r>
            <a:r>
              <a:rPr sz="2400" spc="-5" dirty="0">
                <a:latin typeface="Calibri Light"/>
                <a:cs typeface="Calibri Light"/>
              </a:rPr>
              <a:t>em</a:t>
            </a:r>
            <a:r>
              <a:rPr sz="2400" spc="-10" dirty="0">
                <a:latin typeface="Calibri Light"/>
                <a:cs typeface="Calibri Light"/>
              </a:rPr>
              <a:t> disco</a:t>
            </a:r>
            <a:endParaRPr sz="2400">
              <a:latin typeface="Calibri Light"/>
              <a:cs typeface="Calibri Light"/>
            </a:endParaRPr>
          </a:p>
          <a:p>
            <a:pPr marL="469265">
              <a:spcBef>
                <a:spcPts val="315"/>
              </a:spcBef>
            </a:pPr>
            <a:r>
              <a:rPr i="1" spc="-5" dirty="0">
                <a:latin typeface="Calibri Light"/>
                <a:cs typeface="Calibri Light"/>
              </a:rPr>
              <a:t>CouchDB,</a:t>
            </a:r>
            <a:r>
              <a:rPr i="1" spc="-20" dirty="0">
                <a:latin typeface="Calibri Light"/>
                <a:cs typeface="Calibri Light"/>
              </a:rPr>
              <a:t> </a:t>
            </a:r>
            <a:r>
              <a:rPr i="1" spc="-5" dirty="0">
                <a:latin typeface="Calibri Light"/>
                <a:cs typeface="Calibri Light"/>
              </a:rPr>
              <a:t>MongoDB, Riak, </a:t>
            </a:r>
            <a:r>
              <a:rPr i="1" spc="-15" dirty="0">
                <a:latin typeface="Calibri Light"/>
                <a:cs typeface="Calibri Light"/>
              </a:rPr>
              <a:t>Voldemort</a:t>
            </a:r>
            <a:r>
              <a:rPr i="1" dirty="0">
                <a:latin typeface="Calibri Light"/>
                <a:cs typeface="Calibri Light"/>
              </a:rPr>
              <a:t> </a:t>
            </a:r>
            <a:endParaRPr>
              <a:latin typeface="Calibri Light"/>
              <a:cs typeface="Calibri Light"/>
            </a:endParaRPr>
          </a:p>
          <a:p>
            <a:pPr marL="12700">
              <a:spcBef>
                <a:spcPts val="130"/>
              </a:spcBef>
            </a:pPr>
            <a:r>
              <a:rPr sz="2400" spc="-5" dirty="0">
                <a:latin typeface="Calibri Light"/>
                <a:cs typeface="Calibri Light"/>
              </a:rPr>
              <a:t>-são</a:t>
            </a:r>
            <a:r>
              <a:rPr sz="2400" spc="-45" dirty="0">
                <a:latin typeface="Calibri Light"/>
                <a:cs typeface="Calibri Light"/>
              </a:rPr>
              <a:t> </a:t>
            </a:r>
            <a:r>
              <a:rPr sz="2400" spc="-15" dirty="0">
                <a:latin typeface="Calibri Light"/>
                <a:cs typeface="Calibri Light"/>
              </a:rPr>
              <a:t>configuráveis</a:t>
            </a:r>
            <a:endParaRPr sz="2400">
              <a:latin typeface="Calibri Light"/>
              <a:cs typeface="Calibri Light"/>
            </a:endParaRPr>
          </a:p>
          <a:p>
            <a:pPr marL="469265">
              <a:spcBef>
                <a:spcPts val="315"/>
              </a:spcBef>
            </a:pPr>
            <a:r>
              <a:rPr i="1" spc="-25" dirty="0">
                <a:latin typeface="Calibri Light"/>
                <a:cs typeface="Calibri Light"/>
              </a:rPr>
              <a:t>BigTable,</a:t>
            </a:r>
            <a:r>
              <a:rPr i="1" spc="10" dirty="0">
                <a:latin typeface="Calibri Light"/>
                <a:cs typeface="Calibri Light"/>
              </a:rPr>
              <a:t> </a:t>
            </a:r>
            <a:r>
              <a:rPr i="1" dirty="0">
                <a:latin typeface="Calibri Light"/>
                <a:cs typeface="Calibri Light"/>
              </a:rPr>
              <a:t>Cassandra,</a:t>
            </a:r>
            <a:r>
              <a:rPr i="1" spc="5" dirty="0">
                <a:latin typeface="Calibri Light"/>
                <a:cs typeface="Calibri Light"/>
              </a:rPr>
              <a:t> </a:t>
            </a:r>
            <a:r>
              <a:rPr i="1" spc="-5" dirty="0">
                <a:latin typeface="Calibri Light"/>
                <a:cs typeface="Calibri Light"/>
              </a:rPr>
              <a:t>Hbase,</a:t>
            </a:r>
            <a:r>
              <a:rPr i="1" dirty="0">
                <a:latin typeface="Calibri Light"/>
                <a:cs typeface="Calibri Light"/>
              </a:rPr>
              <a:t> </a:t>
            </a:r>
            <a:r>
              <a:rPr i="1" spc="-20" dirty="0">
                <a:latin typeface="Calibri Light"/>
                <a:cs typeface="Calibri Light"/>
              </a:rPr>
              <a:t>HyperTable</a:t>
            </a:r>
            <a:r>
              <a:rPr i="1" dirty="0">
                <a:latin typeface="Calibri Light"/>
                <a:cs typeface="Calibri Light"/>
              </a:rPr>
              <a:t> </a:t>
            </a:r>
            <a:endParaRPr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85545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1" y="79628"/>
            <a:ext cx="4138929" cy="7569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>
                <a:solidFill>
                  <a:srgbClr val="000000"/>
                </a:solidFill>
              </a:rPr>
              <a:t>Mode</a:t>
            </a:r>
            <a:r>
              <a:rPr sz="4800" spc="-125" dirty="0">
                <a:solidFill>
                  <a:srgbClr val="000000"/>
                </a:solidFill>
              </a:rPr>
              <a:t>l</a:t>
            </a:r>
            <a:r>
              <a:rPr sz="4800" dirty="0">
                <a:solidFill>
                  <a:srgbClr val="000000"/>
                </a:solidFill>
              </a:rPr>
              <a:t>o</a:t>
            </a:r>
            <a:r>
              <a:rPr sz="4800" spc="-240" dirty="0">
                <a:solidFill>
                  <a:srgbClr val="000000"/>
                </a:solidFill>
              </a:rPr>
              <a:t> </a:t>
            </a:r>
            <a:r>
              <a:rPr sz="4800" spc="-120" dirty="0">
                <a:solidFill>
                  <a:srgbClr val="000000"/>
                </a:solidFill>
              </a:rPr>
              <a:t>d</a:t>
            </a:r>
            <a:r>
              <a:rPr sz="4800" dirty="0">
                <a:solidFill>
                  <a:srgbClr val="000000"/>
                </a:solidFill>
              </a:rPr>
              <a:t>e</a:t>
            </a:r>
            <a:r>
              <a:rPr sz="4800" spc="-245" dirty="0">
                <a:solidFill>
                  <a:srgbClr val="000000"/>
                </a:solidFill>
              </a:rPr>
              <a:t> </a:t>
            </a:r>
            <a:r>
              <a:rPr sz="4800" spc="-114" dirty="0">
                <a:solidFill>
                  <a:srgbClr val="000000"/>
                </a:solidFill>
              </a:rPr>
              <a:t>D</a:t>
            </a:r>
            <a:r>
              <a:rPr sz="4800" spc="-125" dirty="0">
                <a:solidFill>
                  <a:srgbClr val="000000"/>
                </a:solidFill>
              </a:rPr>
              <a:t>a</a:t>
            </a:r>
            <a:r>
              <a:rPr sz="4800" spc="-120" dirty="0">
                <a:solidFill>
                  <a:srgbClr val="000000"/>
                </a:solidFill>
              </a:rPr>
              <a:t>do</a:t>
            </a:r>
            <a:r>
              <a:rPr sz="4800" dirty="0">
                <a:solidFill>
                  <a:srgbClr val="000000"/>
                </a:solidFill>
              </a:rPr>
              <a:t>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981200" y="1196975"/>
            <a:ext cx="8229600" cy="4175502"/>
          </a:xfrm>
          <a:prstGeom prst="rect">
            <a:avLst/>
          </a:prstGeom>
          <a:solidFill>
            <a:srgbClr val="318E9F"/>
          </a:solidFill>
          <a:ln w="9525">
            <a:solidFill>
              <a:srgbClr val="0F222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34340" indent="-342900">
              <a:lnSpc>
                <a:spcPts val="2680"/>
              </a:lnSpc>
              <a:buFont typeface="Wingdings"/>
              <a:buChar char=""/>
              <a:tabLst>
                <a:tab pos="434340" algn="l"/>
              </a:tabLst>
            </a:pPr>
            <a:r>
              <a:rPr sz="2400" spc="-20" dirty="0">
                <a:solidFill>
                  <a:srgbClr val="FFFFFF"/>
                </a:solidFill>
                <a:latin typeface="Calibri Light"/>
                <a:cs typeface="Calibri Light"/>
              </a:rPr>
              <a:t>Existem</a:t>
            </a:r>
            <a:r>
              <a:rPr sz="2400" spc="-9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 Light"/>
                <a:cs typeface="Calibri Light"/>
              </a:rPr>
              <a:t>quatro</a:t>
            </a:r>
            <a:r>
              <a:rPr sz="2400" spc="-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 Light"/>
                <a:cs typeface="Calibri Light"/>
              </a:rPr>
              <a:t>categorias:</a:t>
            </a:r>
            <a:endParaRPr sz="2400">
              <a:latin typeface="Calibri Light"/>
              <a:cs typeface="Calibri Light"/>
            </a:endParaRPr>
          </a:p>
          <a:p>
            <a:pPr>
              <a:spcBef>
                <a:spcPts val="45"/>
              </a:spcBef>
            </a:pPr>
            <a:endParaRPr sz="2600">
              <a:latin typeface="Calibri Light"/>
              <a:cs typeface="Calibri Light"/>
            </a:endParaRPr>
          </a:p>
          <a:p>
            <a:pPr marL="548640"/>
            <a:r>
              <a:rPr sz="2400" spc="-20" dirty="0">
                <a:solidFill>
                  <a:srgbClr val="FFFFFF"/>
                </a:solidFill>
                <a:latin typeface="Calibri Light"/>
                <a:cs typeface="Calibri Light"/>
              </a:rPr>
              <a:t>-Sistemas</a:t>
            </a:r>
            <a:r>
              <a:rPr sz="24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 Light"/>
                <a:cs typeface="Calibri Light"/>
              </a:rPr>
              <a:t>baseados</a:t>
            </a:r>
            <a:r>
              <a:rPr sz="2400" spc="-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 Light"/>
                <a:cs typeface="Calibri Light"/>
              </a:rPr>
              <a:t>em</a:t>
            </a:r>
            <a:r>
              <a:rPr sz="2400" spc="-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 Light"/>
                <a:cs typeface="Calibri Light"/>
              </a:rPr>
              <a:t>armazenamento</a:t>
            </a:r>
            <a:r>
              <a:rPr sz="2400" spc="-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 Light"/>
                <a:cs typeface="Calibri Light"/>
              </a:rPr>
              <a:t>chave-valor</a:t>
            </a:r>
            <a:endParaRPr sz="24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2100">
              <a:latin typeface="Calibri Light"/>
              <a:cs typeface="Calibri Light"/>
            </a:endParaRPr>
          </a:p>
          <a:p>
            <a:pPr marL="457200">
              <a:spcBef>
                <a:spcPts val="5"/>
              </a:spcBef>
              <a:tabLst>
                <a:tab pos="1005840" algn="l"/>
              </a:tabLst>
            </a:pPr>
            <a:r>
              <a:rPr sz="2400" i="1" dirty="0">
                <a:solidFill>
                  <a:srgbClr val="FFFFFF"/>
                </a:solidFill>
                <a:latin typeface="Calibri Light"/>
                <a:cs typeface="Calibri Light"/>
              </a:rPr>
              <a:t> 	 </a:t>
            </a:r>
            <a:endParaRPr sz="2400">
              <a:latin typeface="Calibri Light"/>
              <a:cs typeface="Calibri Light"/>
            </a:endParaRPr>
          </a:p>
          <a:p>
            <a:pPr marL="548640">
              <a:spcBef>
                <a:spcPts val="645"/>
              </a:spcBef>
            </a:pPr>
            <a:r>
              <a:rPr sz="2400" spc="-20" dirty="0">
                <a:solidFill>
                  <a:srgbClr val="FFFFFF"/>
                </a:solidFill>
                <a:latin typeface="Calibri Light"/>
                <a:cs typeface="Calibri Light"/>
              </a:rPr>
              <a:t>-Sistemas</a:t>
            </a:r>
            <a:r>
              <a:rPr sz="24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 Light"/>
                <a:cs typeface="Calibri Light"/>
              </a:rPr>
              <a:t>orientados</a:t>
            </a:r>
            <a:r>
              <a:rPr sz="2400" spc="-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240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 Light"/>
                <a:cs typeface="Calibri Light"/>
              </a:rPr>
              <a:t>documentos</a:t>
            </a:r>
            <a:endParaRPr sz="2400">
              <a:latin typeface="Calibri Light"/>
              <a:cs typeface="Calibri Light"/>
            </a:endParaRPr>
          </a:p>
          <a:p>
            <a:pPr>
              <a:spcBef>
                <a:spcPts val="45"/>
              </a:spcBef>
            </a:pPr>
            <a:endParaRPr sz="2600">
              <a:latin typeface="Calibri Light"/>
              <a:cs typeface="Calibri Light"/>
            </a:endParaRPr>
          </a:p>
          <a:p>
            <a:pPr marL="548640"/>
            <a:r>
              <a:rPr sz="2400" spc="-20" dirty="0">
                <a:solidFill>
                  <a:srgbClr val="FFFFFF"/>
                </a:solidFill>
                <a:latin typeface="Calibri Light"/>
                <a:cs typeface="Calibri Light"/>
              </a:rPr>
              <a:t>-Sistemas</a:t>
            </a:r>
            <a:r>
              <a:rPr sz="2400" spc="-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 Light"/>
                <a:cs typeface="Calibri Light"/>
              </a:rPr>
              <a:t>orientados</a:t>
            </a:r>
            <a:r>
              <a:rPr sz="2400" spc="-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 Light"/>
                <a:cs typeface="Calibri Light"/>
              </a:rPr>
              <a:t>à</a:t>
            </a:r>
            <a:r>
              <a:rPr sz="240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 Light"/>
                <a:cs typeface="Calibri Light"/>
              </a:rPr>
              <a:t>coluna</a:t>
            </a:r>
            <a:endParaRPr sz="2400">
              <a:latin typeface="Calibri Light"/>
              <a:cs typeface="Calibri Light"/>
            </a:endParaRPr>
          </a:p>
          <a:p>
            <a:pPr>
              <a:spcBef>
                <a:spcPts val="5"/>
              </a:spcBef>
            </a:pPr>
            <a:endParaRPr sz="2100">
              <a:latin typeface="Calibri Light"/>
              <a:cs typeface="Calibri Light"/>
            </a:endParaRPr>
          </a:p>
          <a:p>
            <a:pPr marL="457200">
              <a:tabLst>
                <a:tab pos="1005840" algn="l"/>
              </a:tabLst>
            </a:pPr>
            <a:r>
              <a:rPr sz="2400" i="1" dirty="0">
                <a:solidFill>
                  <a:srgbClr val="FFFFFF"/>
                </a:solidFill>
                <a:latin typeface="Calibri Light"/>
                <a:cs typeface="Calibri Light"/>
              </a:rPr>
              <a:t> 	 </a:t>
            </a:r>
            <a:endParaRPr sz="2400">
              <a:latin typeface="Calibri Light"/>
              <a:cs typeface="Calibri Light"/>
            </a:endParaRPr>
          </a:p>
          <a:p>
            <a:pPr marL="548640">
              <a:spcBef>
                <a:spcPts val="650"/>
              </a:spcBef>
            </a:pPr>
            <a:r>
              <a:rPr sz="2400" spc="-20" dirty="0">
                <a:solidFill>
                  <a:srgbClr val="FFFFFF"/>
                </a:solidFill>
                <a:latin typeface="Calibri Light"/>
                <a:cs typeface="Calibri Light"/>
              </a:rPr>
              <a:t>-Sistemas</a:t>
            </a:r>
            <a:r>
              <a:rPr sz="2400" spc="-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 Light"/>
                <a:cs typeface="Calibri Light"/>
              </a:rPr>
              <a:t>baseados</a:t>
            </a:r>
            <a:r>
              <a:rPr sz="24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 Light"/>
                <a:cs typeface="Calibri Light"/>
              </a:rPr>
              <a:t>em</a:t>
            </a:r>
            <a:r>
              <a:rPr sz="24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alibri Light"/>
                <a:cs typeface="Calibri Light"/>
              </a:rPr>
              <a:t>grafos</a:t>
            </a:r>
            <a:endParaRPr sz="24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72624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2268" y="170511"/>
            <a:ext cx="4139565" cy="75755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>
                <a:solidFill>
                  <a:srgbClr val="000000"/>
                </a:solidFill>
              </a:rPr>
              <a:t>Mode</a:t>
            </a:r>
            <a:r>
              <a:rPr sz="4800" spc="-125" dirty="0">
                <a:solidFill>
                  <a:srgbClr val="000000"/>
                </a:solidFill>
              </a:rPr>
              <a:t>l</a:t>
            </a:r>
            <a:r>
              <a:rPr sz="4800" dirty="0">
                <a:solidFill>
                  <a:srgbClr val="000000"/>
                </a:solidFill>
              </a:rPr>
              <a:t>o</a:t>
            </a:r>
            <a:r>
              <a:rPr sz="4800" spc="-245" dirty="0">
                <a:solidFill>
                  <a:srgbClr val="000000"/>
                </a:solidFill>
              </a:rPr>
              <a:t> </a:t>
            </a:r>
            <a:r>
              <a:rPr sz="4800" spc="-120" dirty="0">
                <a:solidFill>
                  <a:srgbClr val="000000"/>
                </a:solidFill>
              </a:rPr>
              <a:t>d</a:t>
            </a:r>
            <a:r>
              <a:rPr sz="4800" dirty="0">
                <a:solidFill>
                  <a:srgbClr val="000000"/>
                </a:solidFill>
              </a:rPr>
              <a:t>e</a:t>
            </a:r>
            <a:r>
              <a:rPr sz="4800" spc="-245" dirty="0">
                <a:solidFill>
                  <a:srgbClr val="000000"/>
                </a:solidFill>
              </a:rPr>
              <a:t> </a:t>
            </a:r>
            <a:r>
              <a:rPr sz="4800" spc="-120" dirty="0">
                <a:solidFill>
                  <a:srgbClr val="000000"/>
                </a:solidFill>
              </a:rPr>
              <a:t>D</a:t>
            </a:r>
            <a:r>
              <a:rPr sz="4800" spc="-125" dirty="0">
                <a:solidFill>
                  <a:srgbClr val="000000"/>
                </a:solidFill>
              </a:rPr>
              <a:t>a</a:t>
            </a:r>
            <a:r>
              <a:rPr sz="4800" spc="-120" dirty="0">
                <a:solidFill>
                  <a:srgbClr val="000000"/>
                </a:solidFill>
              </a:rPr>
              <a:t>do</a:t>
            </a:r>
            <a:r>
              <a:rPr sz="4800" dirty="0">
                <a:solidFill>
                  <a:srgbClr val="000000"/>
                </a:solidFill>
              </a:rPr>
              <a:t>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816506" y="1278229"/>
            <a:ext cx="8671560" cy="395620"/>
          </a:xfrm>
          <a:prstGeom prst="rect">
            <a:avLst/>
          </a:prstGeom>
          <a:solidFill>
            <a:srgbClr val="EAEFDF"/>
          </a:solidFill>
          <a:ln w="9525">
            <a:solidFill>
              <a:srgbClr val="585858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1440">
              <a:spcBef>
                <a:spcPts val="204"/>
              </a:spcBef>
              <a:tabLst>
                <a:tab pos="665480" algn="l"/>
                <a:tab pos="1918970" algn="l"/>
                <a:tab pos="3501390" algn="l"/>
                <a:tab pos="5307965" algn="l"/>
              </a:tabLst>
            </a:pPr>
            <a:r>
              <a:rPr sz="2400" spc="-10" dirty="0">
                <a:solidFill>
                  <a:srgbClr val="585858"/>
                </a:solidFill>
                <a:latin typeface="Calibri Light"/>
                <a:cs typeface="Calibri Light"/>
              </a:rPr>
              <a:t>KEY	</a:t>
            </a:r>
            <a:r>
              <a:rPr sz="2400" spc="-50" dirty="0">
                <a:solidFill>
                  <a:srgbClr val="585858"/>
                </a:solidFill>
                <a:latin typeface="Calibri Light"/>
                <a:cs typeface="Calibri Light"/>
              </a:rPr>
              <a:t>VALUE	</a:t>
            </a:r>
            <a:r>
              <a:rPr sz="2400" spc="-35" dirty="0">
                <a:solidFill>
                  <a:srgbClr val="EDEDED"/>
                </a:solidFill>
                <a:latin typeface="Calibri Light"/>
                <a:cs typeface="Calibri Light"/>
              </a:rPr>
              <a:t>COLUMN	</a:t>
            </a:r>
            <a:r>
              <a:rPr sz="2400" spc="-20" dirty="0">
                <a:solidFill>
                  <a:srgbClr val="EDEDED"/>
                </a:solidFill>
                <a:latin typeface="Calibri Light"/>
                <a:cs typeface="Calibri Light"/>
              </a:rPr>
              <a:t>GRAPH	</a:t>
            </a:r>
            <a:r>
              <a:rPr sz="2400" spc="-25" dirty="0">
                <a:solidFill>
                  <a:srgbClr val="EDEDED"/>
                </a:solidFill>
                <a:latin typeface="Calibri Light"/>
                <a:cs typeface="Calibri Light"/>
              </a:rPr>
              <a:t>DOCUMENT</a:t>
            </a:r>
            <a:endParaRPr sz="2400">
              <a:latin typeface="Calibri Light"/>
              <a:cs typeface="Calibri Ligh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11743" y="1912049"/>
          <a:ext cx="8679178" cy="4686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07510"/>
                <a:gridCol w="1008380"/>
                <a:gridCol w="3024504"/>
                <a:gridCol w="438784"/>
              </a:tblGrid>
              <a:tr h="2808351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434340" marR="904240" indent="-342900">
                        <a:lnSpc>
                          <a:spcPct val="100000"/>
                        </a:lnSpc>
                        <a:buFont typeface="Wingdings"/>
                        <a:buChar char=""/>
                        <a:tabLst>
                          <a:tab pos="434975" algn="l"/>
                        </a:tabLst>
                      </a:pPr>
                      <a:r>
                        <a:rPr sz="2300" spc="-1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Coleção</a:t>
                      </a:r>
                      <a:r>
                        <a:rPr sz="2300" spc="-7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300" spc="-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de</a:t>
                      </a:r>
                      <a:r>
                        <a:rPr sz="2300" spc="-5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300" spc="-2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chaves</a:t>
                      </a:r>
                      <a:r>
                        <a:rPr sz="2300" spc="-7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300" spc="-1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únicas</a:t>
                      </a:r>
                      <a:r>
                        <a:rPr sz="2300" spc="-7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300" spc="-1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associada</a:t>
                      </a:r>
                      <a:r>
                        <a:rPr sz="2300" spc="-7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3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a</a:t>
                      </a:r>
                      <a:r>
                        <a:rPr sz="2300" spc="-3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300" spc="-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um</a:t>
                      </a:r>
                      <a:r>
                        <a:rPr sz="2300" spc="-5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valor,</a:t>
                      </a:r>
                      <a:r>
                        <a:rPr sz="2300" spc="-5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300" spc="-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que</a:t>
                      </a:r>
                      <a:r>
                        <a:rPr sz="2300" spc="-6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3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pode</a:t>
                      </a:r>
                      <a:r>
                        <a:rPr sz="2300" spc="-8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300" spc="-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ser</a:t>
                      </a:r>
                      <a:r>
                        <a:rPr sz="2300" spc="-4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3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de </a:t>
                      </a:r>
                      <a:r>
                        <a:rPr sz="2300" spc="-50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300" spc="-1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qualquer</a:t>
                      </a:r>
                      <a:r>
                        <a:rPr sz="2300" spc="-7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300" spc="-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tipo</a:t>
                      </a:r>
                      <a:r>
                        <a:rPr sz="2300" spc="-7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3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(binário,</a:t>
                      </a:r>
                      <a:r>
                        <a:rPr sz="2300" spc="-5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300" spc="-1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string)</a:t>
                      </a:r>
                      <a:endParaRPr sz="2300">
                        <a:latin typeface="Calibri Light"/>
                        <a:cs typeface="Calibri Ligh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300" i="1" spc="-2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Exemplo:</a:t>
                      </a:r>
                      <a:r>
                        <a:rPr sz="2300" i="1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endParaRPr sz="2300">
                        <a:latin typeface="Calibri Light"/>
                        <a:cs typeface="Calibri Ligh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300" i="1" spc="-2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Key:</a:t>
                      </a:r>
                      <a:r>
                        <a:rPr sz="2300" i="1" spc="-5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300" i="1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1234</a:t>
                      </a:r>
                      <a:r>
                        <a:rPr sz="2300" i="1" spc="-5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300" i="1" spc="-3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Value:</a:t>
                      </a:r>
                      <a:r>
                        <a:rPr sz="2300" i="1" spc="-5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300" i="1" spc="-2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“Fernando”</a:t>
                      </a:r>
                      <a:r>
                        <a:rPr sz="2300" i="1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endParaRPr sz="2300">
                        <a:latin typeface="Calibri Light"/>
                        <a:cs typeface="Calibri Ligh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300" i="1" spc="-2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Key:</a:t>
                      </a:r>
                      <a:r>
                        <a:rPr sz="2300" i="1" spc="-5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300" i="1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2343</a:t>
                      </a:r>
                      <a:r>
                        <a:rPr sz="2300" i="1" spc="-6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300" i="1" spc="-3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Value:</a:t>
                      </a:r>
                      <a:r>
                        <a:rPr sz="2300" i="1" spc="-5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300" i="1" spc="-2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“Name=Fernando,</a:t>
                      </a:r>
                      <a:r>
                        <a:rPr sz="2300" i="1" spc="-6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300" i="1" spc="-1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age=29”</a:t>
                      </a:r>
                      <a:r>
                        <a:rPr sz="2300" i="1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endParaRPr sz="2300">
                        <a:latin typeface="Calibri Light"/>
                        <a:cs typeface="Calibri Light"/>
                      </a:endParaRPr>
                    </a:p>
                  </a:txBody>
                  <a:tcPr marL="0" marR="0" marT="5080" marB="0">
                    <a:lnL w="9525">
                      <a:solidFill>
                        <a:srgbClr val="0F2225"/>
                      </a:solidFill>
                      <a:prstDash val="solid"/>
                    </a:lnL>
                    <a:lnR w="9525">
                      <a:solidFill>
                        <a:srgbClr val="0F2225"/>
                      </a:solidFill>
                      <a:prstDash val="solid"/>
                    </a:lnR>
                    <a:lnT w="9525">
                      <a:solidFill>
                        <a:srgbClr val="0F2225"/>
                      </a:solidFill>
                      <a:prstDash val="solid"/>
                    </a:lnT>
                    <a:solidFill>
                      <a:srgbClr val="318E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F2225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318E9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Key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Value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F2225"/>
                      </a:solidFill>
                      <a:prstDash val="solid"/>
                    </a:lnR>
                    <a:solidFill>
                      <a:srgbClr val="318E9F"/>
                    </a:solidFill>
                  </a:tcPr>
                </a:tc>
              </a:tr>
              <a:tr h="1037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F2225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F2225"/>
                      </a:solidFill>
                      <a:prstDash val="solid"/>
                    </a:lnB>
                    <a:solidFill>
                      <a:srgbClr val="318E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F2225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F2225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0F2225"/>
                      </a:solidFill>
                      <a:prstDash val="solid"/>
                    </a:lnR>
                    <a:lnB w="9525">
                      <a:solidFill>
                        <a:srgbClr val="0F2225"/>
                      </a:solidFill>
                      <a:prstDash val="solid"/>
                    </a:lnB>
                    <a:solidFill>
                      <a:srgbClr val="318E9F"/>
                    </a:solidFill>
                  </a:tcPr>
                </a:tc>
              </a:tr>
              <a:tr h="58601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F2225"/>
                      </a:solidFill>
                      <a:prstDash val="solid"/>
                    </a:lnT>
                    <a:solidFill>
                      <a:srgbClr val="EAEF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595"/>
                        </a:lnSpc>
                      </a:pPr>
                      <a:r>
                        <a:rPr sz="1800" spc="-5" dirty="0">
                          <a:latin typeface="Calibri Light"/>
                          <a:cs typeface="Calibri Light"/>
                        </a:rPr>
                        <a:t>123435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F2225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595"/>
                        </a:lnSpc>
                      </a:pPr>
                      <a:r>
                        <a:rPr sz="1800" dirty="0">
                          <a:latin typeface="Calibri Light"/>
                          <a:cs typeface="Calibri Light"/>
                        </a:rPr>
                        <a:t>Joao</a:t>
                      </a:r>
                      <a:r>
                        <a:rPr sz="1800" spc="-3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da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 Silva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F2225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0F2225"/>
                      </a:solidFill>
                      <a:prstDash val="solid"/>
                    </a:lnT>
                    <a:solidFill>
                      <a:srgbClr val="EAEFDF"/>
                    </a:solidFill>
                  </a:tcPr>
                </a:tc>
              </a:tr>
              <a:tr h="82278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F2225"/>
                      </a:solidFill>
                      <a:prstDash val="solid"/>
                    </a:lnT>
                    <a:solidFill>
                      <a:srgbClr val="EAEF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 Light"/>
                          <a:cs typeface="Calibri Light"/>
                        </a:rPr>
                        <a:t>334545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 Light"/>
                          <a:cs typeface="Calibri Light"/>
                        </a:rPr>
                        <a:t>Name=Fernando,</a:t>
                      </a:r>
                      <a:r>
                        <a:rPr sz="1800" spc="-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age=29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0F2225"/>
                      </a:solidFill>
                      <a:prstDash val="solid"/>
                    </a:lnT>
                    <a:solidFill>
                      <a:srgbClr val="EAEFD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927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6334" y="197358"/>
            <a:ext cx="4138295" cy="7569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>
                <a:solidFill>
                  <a:srgbClr val="000000"/>
                </a:solidFill>
              </a:rPr>
              <a:t>Mode</a:t>
            </a:r>
            <a:r>
              <a:rPr sz="4800" spc="-125" dirty="0">
                <a:solidFill>
                  <a:srgbClr val="000000"/>
                </a:solidFill>
              </a:rPr>
              <a:t>l</a:t>
            </a:r>
            <a:r>
              <a:rPr sz="4800" dirty="0">
                <a:solidFill>
                  <a:srgbClr val="000000"/>
                </a:solidFill>
              </a:rPr>
              <a:t>o</a:t>
            </a:r>
            <a:r>
              <a:rPr sz="4800" spc="-240" dirty="0">
                <a:solidFill>
                  <a:srgbClr val="000000"/>
                </a:solidFill>
              </a:rPr>
              <a:t> </a:t>
            </a:r>
            <a:r>
              <a:rPr sz="4800" spc="-120" dirty="0">
                <a:solidFill>
                  <a:srgbClr val="000000"/>
                </a:solidFill>
              </a:rPr>
              <a:t>d</a:t>
            </a:r>
            <a:r>
              <a:rPr sz="4800" dirty="0">
                <a:solidFill>
                  <a:srgbClr val="000000"/>
                </a:solidFill>
              </a:rPr>
              <a:t>e</a:t>
            </a:r>
            <a:r>
              <a:rPr sz="4800" spc="-245" dirty="0">
                <a:solidFill>
                  <a:srgbClr val="000000"/>
                </a:solidFill>
              </a:rPr>
              <a:t> </a:t>
            </a:r>
            <a:r>
              <a:rPr sz="4800" spc="-120" dirty="0">
                <a:solidFill>
                  <a:srgbClr val="000000"/>
                </a:solidFill>
              </a:rPr>
              <a:t>D</a:t>
            </a:r>
            <a:r>
              <a:rPr sz="4800" spc="-125" dirty="0">
                <a:solidFill>
                  <a:srgbClr val="000000"/>
                </a:solidFill>
              </a:rPr>
              <a:t>a</a:t>
            </a:r>
            <a:r>
              <a:rPr sz="4800" spc="-120" dirty="0">
                <a:solidFill>
                  <a:srgbClr val="000000"/>
                </a:solidFill>
              </a:rPr>
              <a:t>do</a:t>
            </a:r>
            <a:r>
              <a:rPr sz="4800" dirty="0">
                <a:solidFill>
                  <a:srgbClr val="000000"/>
                </a:solidFill>
              </a:rPr>
              <a:t>s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1772743" y="1839404"/>
            <a:ext cx="8681085" cy="3610610"/>
            <a:chOff x="248742" y="1839404"/>
            <a:chExt cx="8681085" cy="3610610"/>
          </a:xfrm>
        </p:grpSpPr>
        <p:sp>
          <p:nvSpPr>
            <p:cNvPr id="4" name="object 4"/>
            <p:cNvSpPr/>
            <p:nvPr/>
          </p:nvSpPr>
          <p:spPr>
            <a:xfrm>
              <a:off x="253504" y="1844167"/>
              <a:ext cx="8671560" cy="3601085"/>
            </a:xfrm>
            <a:custGeom>
              <a:avLst/>
              <a:gdLst/>
              <a:ahLst/>
              <a:cxnLst/>
              <a:rect l="l" t="t" r="r" b="b"/>
              <a:pathLst>
                <a:path w="8671560" h="3601085">
                  <a:moveTo>
                    <a:pt x="8671179" y="0"/>
                  </a:moveTo>
                  <a:lnTo>
                    <a:pt x="0" y="0"/>
                  </a:lnTo>
                  <a:lnTo>
                    <a:pt x="0" y="3600958"/>
                  </a:lnTo>
                  <a:lnTo>
                    <a:pt x="8671179" y="3600958"/>
                  </a:lnTo>
                  <a:lnTo>
                    <a:pt x="8671179" y="0"/>
                  </a:lnTo>
                  <a:close/>
                </a:path>
              </a:pathLst>
            </a:custGeom>
            <a:solidFill>
              <a:srgbClr val="318E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3504" y="1844167"/>
              <a:ext cx="8671560" cy="3601085"/>
            </a:xfrm>
            <a:custGeom>
              <a:avLst/>
              <a:gdLst/>
              <a:ahLst/>
              <a:cxnLst/>
              <a:rect l="l" t="t" r="r" b="b"/>
              <a:pathLst>
                <a:path w="8671560" h="3601085">
                  <a:moveTo>
                    <a:pt x="0" y="3600958"/>
                  </a:moveTo>
                  <a:lnTo>
                    <a:pt x="8671179" y="3600958"/>
                  </a:lnTo>
                  <a:lnTo>
                    <a:pt x="8671179" y="0"/>
                  </a:lnTo>
                  <a:lnTo>
                    <a:pt x="0" y="0"/>
                  </a:lnTo>
                  <a:lnTo>
                    <a:pt x="0" y="3600958"/>
                  </a:lnTo>
                  <a:close/>
                </a:path>
              </a:pathLst>
            </a:custGeom>
            <a:ln w="9525">
              <a:solidFill>
                <a:srgbClr val="0F22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56333" y="2208403"/>
            <a:ext cx="8376920" cy="3123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300" spc="-25" dirty="0">
                <a:solidFill>
                  <a:srgbClr val="FFFFFF"/>
                </a:solidFill>
                <a:latin typeface="Calibri Light"/>
                <a:cs typeface="Calibri Light"/>
              </a:rPr>
              <a:t>Famílias</a:t>
            </a:r>
            <a:r>
              <a:rPr sz="2300" spc="-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 Light"/>
                <a:cs typeface="Calibri Light"/>
              </a:rPr>
              <a:t>de</a:t>
            </a:r>
            <a:r>
              <a:rPr sz="2300" spc="-5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Calibri Light"/>
                <a:cs typeface="Calibri Light"/>
              </a:rPr>
              <a:t>colunas</a:t>
            </a:r>
            <a:r>
              <a:rPr sz="2300" spc="-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 Light"/>
                <a:cs typeface="Calibri Light"/>
              </a:rPr>
              <a:t>(um</a:t>
            </a:r>
            <a:r>
              <a:rPr sz="23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Calibri Light"/>
                <a:cs typeface="Calibri Light"/>
              </a:rPr>
              <a:t>repositório</a:t>
            </a:r>
            <a:r>
              <a:rPr sz="2300" spc="-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Calibri Light"/>
                <a:cs typeface="Calibri Light"/>
              </a:rPr>
              <a:t>para</a:t>
            </a:r>
            <a:r>
              <a:rPr sz="2300" spc="-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Calibri Light"/>
                <a:cs typeface="Calibri Light"/>
              </a:rPr>
              <a:t>colunas,</a:t>
            </a:r>
            <a:endParaRPr sz="2300">
              <a:latin typeface="Calibri Light"/>
              <a:cs typeface="Calibri Light"/>
            </a:endParaRPr>
          </a:p>
          <a:p>
            <a:pPr marL="355600" indent="-342900">
              <a:buFont typeface="Wingdings"/>
              <a:buChar char=""/>
              <a:tabLst>
                <a:tab pos="355600" algn="l"/>
              </a:tabLst>
            </a:pPr>
            <a:r>
              <a:rPr sz="2300" spc="-15" dirty="0">
                <a:solidFill>
                  <a:srgbClr val="FFFFFF"/>
                </a:solidFill>
                <a:latin typeface="Calibri Light"/>
                <a:cs typeface="Calibri Light"/>
              </a:rPr>
              <a:t>análogo</a:t>
            </a:r>
            <a:r>
              <a:rPr sz="2300" spc="-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230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libri Light"/>
                <a:cs typeface="Calibri Light"/>
              </a:rPr>
              <a:t>uma</a:t>
            </a:r>
            <a:r>
              <a:rPr sz="2300" spc="-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300" spc="-15" dirty="0">
                <a:solidFill>
                  <a:srgbClr val="FFFFFF"/>
                </a:solidFill>
                <a:latin typeface="Calibri Light"/>
                <a:cs typeface="Calibri Light"/>
              </a:rPr>
              <a:t>tabela</a:t>
            </a:r>
            <a:r>
              <a:rPr sz="2300" spc="-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 Light"/>
                <a:cs typeface="Calibri Light"/>
              </a:rPr>
              <a:t>do</a:t>
            </a:r>
            <a:r>
              <a:rPr sz="2300" spc="-4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300" spc="-15" dirty="0">
                <a:solidFill>
                  <a:srgbClr val="FFFFFF"/>
                </a:solidFill>
                <a:latin typeface="Calibri Light"/>
                <a:cs typeface="Calibri Light"/>
              </a:rPr>
              <a:t>Modelo</a:t>
            </a:r>
            <a:r>
              <a:rPr sz="2300" spc="-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Calibri Light"/>
                <a:cs typeface="Calibri Light"/>
              </a:rPr>
              <a:t>Relacional)</a:t>
            </a:r>
            <a:r>
              <a:rPr sz="23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230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Calibri Light"/>
                <a:cs typeface="Calibri Light"/>
              </a:rPr>
              <a:t>super-colunas</a:t>
            </a:r>
            <a:endParaRPr sz="2300">
              <a:latin typeface="Calibri Light"/>
              <a:cs typeface="Calibri Light"/>
            </a:endParaRPr>
          </a:p>
          <a:p>
            <a:pPr marL="355600"/>
            <a:r>
              <a:rPr sz="2300" spc="-25" dirty="0">
                <a:solidFill>
                  <a:srgbClr val="FFFFFF"/>
                </a:solidFill>
                <a:latin typeface="Calibri Light"/>
                <a:cs typeface="Calibri Light"/>
              </a:rPr>
              <a:t>(compostas</a:t>
            </a:r>
            <a:r>
              <a:rPr sz="2300" spc="-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libri Light"/>
                <a:cs typeface="Calibri Light"/>
              </a:rPr>
              <a:t>por</a:t>
            </a:r>
            <a:r>
              <a:rPr sz="23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300" spc="-30" dirty="0">
                <a:solidFill>
                  <a:srgbClr val="FFFFFF"/>
                </a:solidFill>
                <a:latin typeface="Calibri Light"/>
                <a:cs typeface="Calibri Light"/>
              </a:rPr>
              <a:t>arrays</a:t>
            </a:r>
            <a:r>
              <a:rPr sz="2300" spc="-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 Light"/>
                <a:cs typeface="Calibri Light"/>
              </a:rPr>
              <a:t>de</a:t>
            </a:r>
            <a:r>
              <a:rPr sz="2300" spc="-4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Calibri Light"/>
                <a:cs typeface="Calibri Light"/>
              </a:rPr>
              <a:t>colunas)</a:t>
            </a:r>
            <a:endParaRPr sz="2300">
              <a:latin typeface="Calibri Light"/>
              <a:cs typeface="Calibri Light"/>
            </a:endParaRPr>
          </a:p>
          <a:p>
            <a:pPr marL="355600" marR="5080" indent="-342900">
              <a:buFont typeface="Wingdings"/>
              <a:buChar char=""/>
              <a:tabLst>
                <a:tab pos="355600" algn="l"/>
              </a:tabLst>
            </a:pPr>
            <a:r>
              <a:rPr sz="230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230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300" spc="-15" dirty="0">
                <a:solidFill>
                  <a:srgbClr val="FFFFFF"/>
                </a:solidFill>
                <a:latin typeface="Calibri Light"/>
                <a:cs typeface="Calibri Light"/>
              </a:rPr>
              <a:t>benefício</a:t>
            </a:r>
            <a:r>
              <a:rPr sz="2300" spc="-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 Light"/>
                <a:cs typeface="Calibri Light"/>
              </a:rPr>
              <a:t>de</a:t>
            </a:r>
            <a:r>
              <a:rPr sz="2300" spc="-4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Calibri Light"/>
                <a:cs typeface="Calibri Light"/>
              </a:rPr>
              <a:t>armazenar</a:t>
            </a:r>
            <a:r>
              <a:rPr sz="23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300" spc="-15" dirty="0">
                <a:solidFill>
                  <a:srgbClr val="FFFFFF"/>
                </a:solidFill>
                <a:latin typeface="Calibri Light"/>
                <a:cs typeface="Calibri Light"/>
              </a:rPr>
              <a:t>dados</a:t>
            </a:r>
            <a:r>
              <a:rPr sz="2300" spc="-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 Light"/>
                <a:cs typeface="Calibri Light"/>
              </a:rPr>
              <a:t>em</a:t>
            </a:r>
            <a:r>
              <a:rPr sz="2300" spc="-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Calibri Light"/>
                <a:cs typeface="Calibri Light"/>
              </a:rPr>
              <a:t>colunas,</a:t>
            </a:r>
            <a:r>
              <a:rPr sz="2300" spc="-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 Light"/>
                <a:cs typeface="Calibri Light"/>
              </a:rPr>
              <a:t>é</a:t>
            </a:r>
            <a:r>
              <a:rPr sz="23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230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300" spc="-15" dirty="0">
                <a:solidFill>
                  <a:srgbClr val="FFFFFF"/>
                </a:solidFill>
                <a:latin typeface="Calibri Light"/>
                <a:cs typeface="Calibri Light"/>
              </a:rPr>
              <a:t>busca</a:t>
            </a:r>
            <a:r>
              <a:rPr sz="2300" spc="-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Calibri Light"/>
                <a:cs typeface="Calibri Light"/>
              </a:rPr>
              <a:t>/acesso</a:t>
            </a:r>
            <a:r>
              <a:rPr sz="2300" spc="-5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Calibri Light"/>
                <a:cs typeface="Calibri Light"/>
              </a:rPr>
              <a:t>rápido </a:t>
            </a:r>
            <a:r>
              <a:rPr sz="2300" spc="-50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2300" spc="-4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23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Calibri Light"/>
                <a:cs typeface="Calibri Light"/>
              </a:rPr>
              <a:t>agregação</a:t>
            </a:r>
            <a:r>
              <a:rPr sz="2300" spc="-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 Light"/>
                <a:cs typeface="Calibri Light"/>
              </a:rPr>
              <a:t>de</a:t>
            </a:r>
            <a:r>
              <a:rPr sz="2300" spc="-5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300" spc="-15" dirty="0">
                <a:solidFill>
                  <a:srgbClr val="FFFFFF"/>
                </a:solidFill>
                <a:latin typeface="Calibri Light"/>
                <a:cs typeface="Calibri Light"/>
              </a:rPr>
              <a:t>dados.</a:t>
            </a:r>
            <a:endParaRPr sz="2300">
              <a:latin typeface="Calibri Light"/>
              <a:cs typeface="Calibri Light"/>
            </a:endParaRPr>
          </a:p>
          <a:p>
            <a:pPr>
              <a:spcBef>
                <a:spcPts val="15"/>
              </a:spcBef>
            </a:pPr>
            <a:endParaRPr sz="2250">
              <a:latin typeface="Calibri Light"/>
              <a:cs typeface="Calibri Light"/>
            </a:endParaRPr>
          </a:p>
          <a:p>
            <a:pPr marL="12700"/>
            <a:r>
              <a:rPr sz="2300" i="1" spc="-25" dirty="0">
                <a:solidFill>
                  <a:srgbClr val="FFFFFF"/>
                </a:solidFill>
                <a:latin typeface="Calibri Light"/>
                <a:cs typeface="Calibri Light"/>
              </a:rPr>
              <a:t>Exemplo:</a:t>
            </a:r>
            <a:r>
              <a:rPr sz="2300" i="1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endParaRPr sz="2300">
              <a:latin typeface="Calibri Light"/>
              <a:cs typeface="Calibri Light"/>
            </a:endParaRPr>
          </a:p>
          <a:p>
            <a:pPr marL="12700">
              <a:spcBef>
                <a:spcPts val="20"/>
              </a:spcBef>
            </a:pPr>
            <a:r>
              <a:rPr sz="2100" i="1" spc="-20" dirty="0">
                <a:solidFill>
                  <a:srgbClr val="FFFFFF"/>
                </a:solidFill>
                <a:latin typeface="Calibri Light"/>
                <a:cs typeface="Calibri Light"/>
              </a:rPr>
              <a:t>Column</a:t>
            </a:r>
            <a:r>
              <a:rPr sz="2100" i="1" spc="-40" dirty="0">
                <a:solidFill>
                  <a:srgbClr val="FFFFFF"/>
                </a:solidFill>
                <a:latin typeface="Calibri Light"/>
                <a:cs typeface="Calibri Light"/>
              </a:rPr>
              <a:t> family,</a:t>
            </a:r>
            <a:r>
              <a:rPr sz="2100" i="1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100" i="1" spc="-60" dirty="0">
                <a:solidFill>
                  <a:srgbClr val="FFFFFF"/>
                </a:solidFill>
                <a:latin typeface="Calibri Light"/>
                <a:cs typeface="Calibri Light"/>
              </a:rPr>
              <a:t>Key,</a:t>
            </a:r>
            <a:r>
              <a:rPr sz="2100" i="1" spc="655" dirty="0">
                <a:solidFill>
                  <a:srgbClr val="FFFFFF"/>
                </a:solidFill>
                <a:latin typeface="Calibri Light"/>
                <a:cs typeface="Calibri Light"/>
              </a:rPr>
              <a:t>  </a:t>
            </a:r>
            <a:r>
              <a:rPr sz="2100" i="1" spc="-20" dirty="0">
                <a:solidFill>
                  <a:srgbClr val="FFFFFF"/>
                </a:solidFill>
                <a:latin typeface="Calibri Light"/>
                <a:cs typeface="Calibri Light"/>
              </a:rPr>
              <a:t>Column</a:t>
            </a:r>
            <a:r>
              <a:rPr sz="2100" i="1" spc="-5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100" i="1" spc="-20" dirty="0">
                <a:solidFill>
                  <a:srgbClr val="FFFFFF"/>
                </a:solidFill>
                <a:latin typeface="Calibri Light"/>
                <a:cs typeface="Calibri Light"/>
              </a:rPr>
              <a:t>name</a:t>
            </a:r>
            <a:r>
              <a:rPr sz="2100" i="1" spc="-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100" i="1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2100" i="1" spc="-5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100" i="1" spc="-15" dirty="0">
                <a:solidFill>
                  <a:srgbClr val="FFFFFF"/>
                </a:solidFill>
                <a:latin typeface="Calibri Light"/>
                <a:cs typeface="Calibri Light"/>
              </a:rPr>
              <a:t>value</a:t>
            </a:r>
            <a:r>
              <a:rPr sz="2100" i="1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endParaRPr sz="2100">
              <a:latin typeface="Calibri Light"/>
              <a:cs typeface="Calibri Light"/>
            </a:endParaRPr>
          </a:p>
          <a:p>
            <a:pPr marL="12700">
              <a:spcBef>
                <a:spcPts val="5"/>
              </a:spcBef>
            </a:pPr>
            <a:r>
              <a:rPr sz="2100" i="1" spc="-20" dirty="0">
                <a:solidFill>
                  <a:srgbClr val="FFFFFF"/>
                </a:solidFill>
                <a:latin typeface="Calibri Light"/>
                <a:cs typeface="Calibri Light"/>
              </a:rPr>
              <a:t>Pessoas</a:t>
            </a:r>
            <a:r>
              <a:rPr sz="2100" i="1" spc="434" dirty="0">
                <a:solidFill>
                  <a:srgbClr val="FFFFFF"/>
                </a:solidFill>
                <a:latin typeface="Calibri Light"/>
                <a:cs typeface="Calibri Light"/>
              </a:rPr>
              <a:t>      </a:t>
            </a:r>
            <a:r>
              <a:rPr sz="2100" i="1" spc="-5" dirty="0">
                <a:solidFill>
                  <a:srgbClr val="FFFFFF"/>
                </a:solidFill>
                <a:latin typeface="Calibri Light"/>
                <a:cs typeface="Calibri Light"/>
              </a:rPr>
              <a:t>;</a:t>
            </a:r>
            <a:r>
              <a:rPr sz="2100" i="1" spc="-4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100" i="1" spc="-15" dirty="0">
                <a:solidFill>
                  <a:srgbClr val="FFFFFF"/>
                </a:solidFill>
                <a:latin typeface="Calibri Light"/>
                <a:cs typeface="Calibri Light"/>
              </a:rPr>
              <a:t>4564</a:t>
            </a:r>
            <a:r>
              <a:rPr sz="2100" i="1" spc="-4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100" i="1" spc="-5" dirty="0">
                <a:solidFill>
                  <a:srgbClr val="FFFFFF"/>
                </a:solidFill>
                <a:latin typeface="Calibri Light"/>
                <a:cs typeface="Calibri Light"/>
              </a:rPr>
              <a:t>;</a:t>
            </a:r>
            <a:r>
              <a:rPr sz="2100" i="1" spc="44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100" i="1" spc="-25" dirty="0">
                <a:solidFill>
                  <a:srgbClr val="FFFFFF"/>
                </a:solidFill>
                <a:latin typeface="Calibri Light"/>
                <a:cs typeface="Calibri Light"/>
              </a:rPr>
              <a:t>nome</a:t>
            </a:r>
            <a:r>
              <a:rPr sz="2100" i="1" spc="-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100" i="1" dirty="0">
                <a:solidFill>
                  <a:srgbClr val="FFFFFF"/>
                </a:solidFill>
                <a:latin typeface="Calibri Light"/>
                <a:cs typeface="Calibri Light"/>
              </a:rPr>
              <a:t>:</a:t>
            </a:r>
            <a:r>
              <a:rPr sz="2100" i="1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100" i="1" spc="-15" dirty="0">
                <a:solidFill>
                  <a:srgbClr val="FFFFFF"/>
                </a:solidFill>
                <a:latin typeface="Calibri Light"/>
                <a:cs typeface="Calibri Light"/>
              </a:rPr>
              <a:t>Ana</a:t>
            </a:r>
            <a:r>
              <a:rPr sz="2100" i="1" spc="-4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100" i="1" dirty="0">
                <a:solidFill>
                  <a:srgbClr val="FFFFFF"/>
                </a:solidFill>
                <a:latin typeface="Calibri Light"/>
                <a:cs typeface="Calibri Light"/>
              </a:rPr>
              <a:t>;</a:t>
            </a:r>
            <a:r>
              <a:rPr sz="2100" i="1" spc="-4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100" i="1" spc="-15" dirty="0">
                <a:solidFill>
                  <a:srgbClr val="FFFFFF"/>
                </a:solidFill>
                <a:latin typeface="Calibri Light"/>
                <a:cs typeface="Calibri Light"/>
              </a:rPr>
              <a:t>idade</a:t>
            </a:r>
            <a:r>
              <a:rPr sz="2100" i="1" spc="-5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100" i="1" dirty="0">
                <a:solidFill>
                  <a:srgbClr val="FFFFFF"/>
                </a:solidFill>
                <a:latin typeface="Calibri Light"/>
                <a:cs typeface="Calibri Light"/>
              </a:rPr>
              <a:t>:</a:t>
            </a:r>
            <a:r>
              <a:rPr sz="2100" i="1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100" i="1" spc="-10" dirty="0">
                <a:solidFill>
                  <a:srgbClr val="FFFFFF"/>
                </a:solidFill>
                <a:latin typeface="Calibri Light"/>
                <a:cs typeface="Calibri Light"/>
              </a:rPr>
              <a:t>30; </a:t>
            </a:r>
            <a:endParaRPr sz="210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7504" y="1276324"/>
            <a:ext cx="8671560" cy="395620"/>
          </a:xfrm>
          <a:prstGeom prst="rect">
            <a:avLst/>
          </a:prstGeom>
          <a:solidFill>
            <a:srgbClr val="EAEFDF"/>
          </a:solidFill>
          <a:ln w="9525">
            <a:solidFill>
              <a:srgbClr val="585858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1440">
              <a:spcBef>
                <a:spcPts val="204"/>
              </a:spcBef>
              <a:tabLst>
                <a:tab pos="665480" algn="l"/>
                <a:tab pos="1918970" algn="l"/>
                <a:tab pos="3502660" algn="l"/>
                <a:tab pos="5309235" algn="l"/>
              </a:tabLst>
            </a:pPr>
            <a:r>
              <a:rPr sz="2400" spc="-10" dirty="0">
                <a:solidFill>
                  <a:srgbClr val="EDEDED"/>
                </a:solidFill>
                <a:latin typeface="Calibri Light"/>
                <a:cs typeface="Calibri Light"/>
              </a:rPr>
              <a:t>KEY	</a:t>
            </a:r>
            <a:r>
              <a:rPr sz="2400" spc="-50" dirty="0">
                <a:solidFill>
                  <a:srgbClr val="EDEDED"/>
                </a:solidFill>
                <a:latin typeface="Calibri Light"/>
                <a:cs typeface="Calibri Light"/>
              </a:rPr>
              <a:t>VALUE	</a:t>
            </a:r>
            <a:r>
              <a:rPr sz="2400" spc="-35" dirty="0">
                <a:solidFill>
                  <a:srgbClr val="585858"/>
                </a:solidFill>
                <a:latin typeface="Calibri Light"/>
                <a:cs typeface="Calibri Light"/>
              </a:rPr>
              <a:t>COLUMN	</a:t>
            </a:r>
            <a:r>
              <a:rPr sz="2400" spc="-20" dirty="0">
                <a:solidFill>
                  <a:srgbClr val="EDEDED"/>
                </a:solidFill>
                <a:latin typeface="Calibri Light"/>
                <a:cs typeface="Calibri Light"/>
              </a:rPr>
              <a:t>GRAPH	</a:t>
            </a:r>
            <a:r>
              <a:rPr sz="2400" spc="-25" dirty="0">
                <a:solidFill>
                  <a:srgbClr val="EDEDED"/>
                </a:solidFill>
                <a:latin typeface="Calibri Light"/>
                <a:cs typeface="Calibri Light"/>
              </a:rPr>
              <a:t>DOCUMENT</a:t>
            </a:r>
            <a:endParaRPr sz="2400">
              <a:latin typeface="Calibri Light"/>
              <a:cs typeface="Calibri Ligh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6986" y="4509096"/>
            <a:ext cx="3802634" cy="205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86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65693" y="1824800"/>
            <a:ext cx="8689340" cy="3425825"/>
            <a:chOff x="241693" y="1824799"/>
            <a:chExt cx="8689340" cy="3425825"/>
          </a:xfrm>
        </p:grpSpPr>
        <p:sp>
          <p:nvSpPr>
            <p:cNvPr id="3" name="object 3"/>
            <p:cNvSpPr/>
            <p:nvPr/>
          </p:nvSpPr>
          <p:spPr>
            <a:xfrm>
              <a:off x="246456" y="1829561"/>
              <a:ext cx="8679815" cy="3416300"/>
            </a:xfrm>
            <a:custGeom>
              <a:avLst/>
              <a:gdLst/>
              <a:ahLst/>
              <a:cxnLst/>
              <a:rect l="l" t="t" r="r" b="b"/>
              <a:pathLst>
                <a:path w="8679815" h="3416300">
                  <a:moveTo>
                    <a:pt x="8679561" y="0"/>
                  </a:moveTo>
                  <a:lnTo>
                    <a:pt x="0" y="0"/>
                  </a:lnTo>
                  <a:lnTo>
                    <a:pt x="0" y="3416300"/>
                  </a:lnTo>
                  <a:lnTo>
                    <a:pt x="8679561" y="3416300"/>
                  </a:lnTo>
                  <a:lnTo>
                    <a:pt x="8679561" y="0"/>
                  </a:lnTo>
                  <a:close/>
                </a:path>
              </a:pathLst>
            </a:custGeom>
            <a:solidFill>
              <a:srgbClr val="318E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6456" y="1829561"/>
              <a:ext cx="8679815" cy="3416300"/>
            </a:xfrm>
            <a:custGeom>
              <a:avLst/>
              <a:gdLst/>
              <a:ahLst/>
              <a:cxnLst/>
              <a:rect l="l" t="t" r="r" b="b"/>
              <a:pathLst>
                <a:path w="8679815" h="3416300">
                  <a:moveTo>
                    <a:pt x="0" y="3416300"/>
                  </a:moveTo>
                  <a:lnTo>
                    <a:pt x="8679561" y="3416300"/>
                  </a:lnTo>
                  <a:lnTo>
                    <a:pt x="8679561" y="0"/>
                  </a:lnTo>
                  <a:lnTo>
                    <a:pt x="0" y="0"/>
                  </a:lnTo>
                  <a:lnTo>
                    <a:pt x="0" y="3416300"/>
                  </a:lnTo>
                  <a:close/>
                </a:path>
              </a:pathLst>
            </a:custGeom>
            <a:ln w="9525">
              <a:solidFill>
                <a:srgbClr val="0F22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849324" y="1843279"/>
            <a:ext cx="847534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20" dirty="0">
                <a:solidFill>
                  <a:srgbClr val="FFFFFF"/>
                </a:solidFill>
                <a:latin typeface="Calibri Light"/>
                <a:cs typeface="Calibri Light"/>
              </a:rPr>
              <a:t>Banco </a:t>
            </a:r>
            <a:r>
              <a:rPr sz="2400" spc="-10" dirty="0">
                <a:solidFill>
                  <a:srgbClr val="FFFFFF"/>
                </a:solidFill>
                <a:latin typeface="Calibri Light"/>
                <a:cs typeface="Calibri Light"/>
              </a:rPr>
              <a:t>de </a:t>
            </a:r>
            <a:r>
              <a:rPr sz="2400" spc="-15" dirty="0">
                <a:solidFill>
                  <a:srgbClr val="FFFFFF"/>
                </a:solidFill>
                <a:latin typeface="Calibri Light"/>
                <a:cs typeface="Calibri Light"/>
              </a:rPr>
              <a:t>dados baseado </a:t>
            </a:r>
            <a:r>
              <a:rPr sz="2400" spc="-5" dirty="0">
                <a:solidFill>
                  <a:srgbClr val="FFFFFF"/>
                </a:solidFill>
                <a:latin typeface="Calibri Light"/>
                <a:cs typeface="Calibri Light"/>
              </a:rPr>
              <a:t>em </a:t>
            </a:r>
            <a:r>
              <a:rPr sz="2400" spc="-30" dirty="0">
                <a:solidFill>
                  <a:srgbClr val="FFFFFF"/>
                </a:solidFill>
                <a:latin typeface="Calibri Light"/>
                <a:cs typeface="Calibri Light"/>
              </a:rPr>
              <a:t>grafos, </a:t>
            </a:r>
            <a:r>
              <a:rPr sz="2400" spc="-10" dirty="0">
                <a:solidFill>
                  <a:srgbClr val="FFFFFF"/>
                </a:solidFill>
                <a:latin typeface="Calibri Light"/>
                <a:cs typeface="Calibri Light"/>
              </a:rPr>
              <a:t>nele </a:t>
            </a:r>
            <a:r>
              <a:rPr sz="2400" spc="-20" dirty="0">
                <a:solidFill>
                  <a:srgbClr val="FFFFFF"/>
                </a:solidFill>
                <a:latin typeface="Calibri Light"/>
                <a:cs typeface="Calibri Light"/>
              </a:rPr>
              <a:t>temos </a:t>
            </a:r>
            <a:r>
              <a:rPr sz="2400" dirty="0">
                <a:solidFill>
                  <a:srgbClr val="FFFFFF"/>
                </a:solidFill>
                <a:latin typeface="Calibri Light"/>
                <a:cs typeface="Calibri Light"/>
              </a:rPr>
              <a:t>as </a:t>
            </a:r>
            <a:r>
              <a:rPr sz="2400" spc="-20" dirty="0">
                <a:solidFill>
                  <a:srgbClr val="FFFFFF"/>
                </a:solidFill>
                <a:latin typeface="Calibri Light"/>
                <a:cs typeface="Calibri Light"/>
              </a:rPr>
              <a:t>entidades </a:t>
            </a:r>
            <a:r>
              <a:rPr sz="240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 Light"/>
                <a:cs typeface="Calibri Light"/>
              </a:rPr>
              <a:t>chamadas </a:t>
            </a:r>
            <a:r>
              <a:rPr sz="2400" spc="-10" dirty="0">
                <a:solidFill>
                  <a:srgbClr val="FFFFFF"/>
                </a:solidFill>
                <a:latin typeface="Calibri Light"/>
                <a:cs typeface="Calibri Light"/>
              </a:rPr>
              <a:t>de </a:t>
            </a:r>
            <a:r>
              <a:rPr sz="2400" spc="-15" dirty="0">
                <a:solidFill>
                  <a:srgbClr val="FFFFFF"/>
                </a:solidFill>
                <a:latin typeface="Calibri Light"/>
                <a:cs typeface="Calibri Light"/>
              </a:rPr>
              <a:t>vértices </a:t>
            </a:r>
            <a:r>
              <a:rPr sz="2400" spc="-5" dirty="0">
                <a:solidFill>
                  <a:srgbClr val="FFFFFF"/>
                </a:solidFill>
                <a:latin typeface="Calibri Light"/>
                <a:cs typeface="Calibri Light"/>
              </a:rPr>
              <a:t>(ou </a:t>
            </a:r>
            <a:r>
              <a:rPr sz="2400" spc="-15" dirty="0">
                <a:solidFill>
                  <a:srgbClr val="FFFFFF"/>
                </a:solidFill>
                <a:latin typeface="Calibri Light"/>
                <a:cs typeface="Calibri Light"/>
              </a:rPr>
              <a:t>node) </a:t>
            </a:r>
            <a:r>
              <a:rPr sz="2400" spc="-10" dirty="0">
                <a:solidFill>
                  <a:srgbClr val="FFFFFF"/>
                </a:solidFill>
                <a:latin typeface="Calibri Light"/>
                <a:cs typeface="Calibri Light"/>
              </a:rPr>
              <a:t>que </a:t>
            </a:r>
            <a:r>
              <a:rPr sz="2400" spc="-5" dirty="0">
                <a:solidFill>
                  <a:srgbClr val="FFFFFF"/>
                </a:solidFill>
                <a:latin typeface="Calibri Light"/>
                <a:cs typeface="Calibri Light"/>
              </a:rPr>
              <a:t>são </a:t>
            </a:r>
            <a:r>
              <a:rPr sz="2400" spc="-20" dirty="0">
                <a:solidFill>
                  <a:srgbClr val="FFFFFF"/>
                </a:solidFill>
                <a:latin typeface="Calibri Light"/>
                <a:cs typeface="Calibri Light"/>
              </a:rPr>
              <a:t>ligadas entre </a:t>
            </a:r>
            <a:r>
              <a:rPr sz="2400" spc="-5" dirty="0">
                <a:solidFill>
                  <a:srgbClr val="FFFFFF"/>
                </a:solidFill>
                <a:latin typeface="Calibri Light"/>
                <a:cs typeface="Calibri Light"/>
              </a:rPr>
              <a:t>elas </a:t>
            </a:r>
            <a:r>
              <a:rPr sz="2400" spc="-10" dirty="0">
                <a:solidFill>
                  <a:srgbClr val="FFFFFF"/>
                </a:solidFill>
                <a:latin typeface="Calibri Light"/>
                <a:cs typeface="Calibri Light"/>
              </a:rPr>
              <a:t>pelas </a:t>
            </a:r>
            <a:r>
              <a:rPr sz="2400" spc="-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 Light"/>
                <a:cs typeface="Calibri Light"/>
              </a:rPr>
              <a:t>arestas</a:t>
            </a:r>
            <a:r>
              <a:rPr sz="2400" spc="-5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 Light"/>
                <a:cs typeface="Calibri Light"/>
              </a:rPr>
              <a:t>(ou</a:t>
            </a:r>
            <a:r>
              <a:rPr sz="2400" spc="-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 Light"/>
                <a:cs typeface="Calibri Light"/>
              </a:rPr>
              <a:t>relationships)</a:t>
            </a:r>
            <a:r>
              <a:rPr sz="2400" spc="-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 Light"/>
                <a:cs typeface="Calibri Light"/>
              </a:rPr>
              <a:t>cada</a:t>
            </a:r>
            <a:r>
              <a:rPr sz="2400" spc="-5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 Light"/>
                <a:cs typeface="Calibri Light"/>
              </a:rPr>
              <a:t>um</a:t>
            </a:r>
            <a:r>
              <a:rPr sz="2400" spc="-5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 Light"/>
                <a:cs typeface="Calibri Light"/>
              </a:rPr>
              <a:t>podendo</a:t>
            </a:r>
            <a:r>
              <a:rPr sz="2400" spc="-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 Light"/>
                <a:cs typeface="Calibri Light"/>
              </a:rPr>
              <a:t>guardar</a:t>
            </a:r>
            <a:r>
              <a:rPr sz="2400" spc="-5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 Light"/>
                <a:cs typeface="Calibri Light"/>
              </a:rPr>
              <a:t>dados</a:t>
            </a:r>
            <a:r>
              <a:rPr sz="2400" spc="-5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 Light"/>
                <a:cs typeface="Calibri Light"/>
              </a:rPr>
              <a:t>entre</a:t>
            </a:r>
            <a:r>
              <a:rPr sz="24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 Light"/>
                <a:cs typeface="Calibri Light"/>
              </a:rPr>
              <a:t>os </a:t>
            </a:r>
            <a:r>
              <a:rPr sz="2400" spc="-5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 Light"/>
                <a:cs typeface="Calibri Light"/>
              </a:rPr>
              <a:t>relacionamentos</a:t>
            </a:r>
            <a:r>
              <a:rPr sz="2400" spc="-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240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 Light"/>
                <a:cs typeface="Calibri Light"/>
              </a:rPr>
              <a:t>cada</a:t>
            </a:r>
            <a:r>
              <a:rPr sz="24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 Light"/>
                <a:cs typeface="Calibri Light"/>
              </a:rPr>
              <a:t>relacionamento</a:t>
            </a:r>
            <a:r>
              <a:rPr sz="2400" spc="-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 Light"/>
                <a:cs typeface="Calibri Light"/>
              </a:rPr>
              <a:t>pode</a:t>
            </a:r>
            <a:r>
              <a:rPr sz="24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 Light"/>
                <a:cs typeface="Calibri Light"/>
              </a:rPr>
              <a:t>ter</a:t>
            </a:r>
            <a:r>
              <a:rPr sz="2400" spc="-5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 Light"/>
                <a:cs typeface="Calibri Light"/>
              </a:rPr>
              <a:t>uma</a:t>
            </a:r>
            <a:r>
              <a:rPr sz="2400" spc="-5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 Light"/>
                <a:cs typeface="Calibri Light"/>
              </a:rPr>
              <a:t>direção.</a:t>
            </a:r>
            <a:endParaRPr sz="2400">
              <a:latin typeface="Calibri Light"/>
              <a:cs typeface="Calibri Light"/>
            </a:endParaRPr>
          </a:p>
          <a:p>
            <a:pPr>
              <a:spcBef>
                <a:spcPts val="15"/>
              </a:spcBef>
            </a:pPr>
            <a:endParaRPr sz="2350">
              <a:latin typeface="Calibri Light"/>
              <a:cs typeface="Calibri Light"/>
            </a:endParaRPr>
          </a:p>
          <a:p>
            <a:pPr marL="12700"/>
            <a:r>
              <a:rPr sz="2400" spc="-25" dirty="0">
                <a:solidFill>
                  <a:srgbClr val="FFFFFF"/>
                </a:solidFill>
                <a:latin typeface="Calibri Light"/>
                <a:cs typeface="Calibri Light"/>
              </a:rPr>
              <a:t>Exemplo:</a:t>
            </a:r>
            <a:endParaRPr sz="2400">
              <a:latin typeface="Calibri Light"/>
              <a:cs typeface="Calibri Light"/>
            </a:endParaRPr>
          </a:p>
          <a:p>
            <a:pPr marL="12700"/>
            <a:r>
              <a:rPr sz="2400" i="1" spc="-5" dirty="0">
                <a:solidFill>
                  <a:srgbClr val="FFFFFF"/>
                </a:solidFill>
                <a:latin typeface="Calibri Light"/>
                <a:cs typeface="Calibri Light"/>
              </a:rPr>
              <a:t>- </a:t>
            </a:r>
            <a:r>
              <a:rPr sz="2400" i="1" spc="-20" dirty="0">
                <a:solidFill>
                  <a:srgbClr val="FFFFFF"/>
                </a:solidFill>
                <a:latin typeface="Calibri Light"/>
                <a:cs typeface="Calibri Light"/>
              </a:rPr>
              <a:t>Vértice:</a:t>
            </a:r>
            <a:r>
              <a:rPr sz="2400" i="1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i="1" spc="-15" dirty="0">
                <a:solidFill>
                  <a:srgbClr val="FFFFFF"/>
                </a:solidFill>
                <a:latin typeface="Calibri Light"/>
                <a:cs typeface="Calibri Light"/>
              </a:rPr>
              <a:t>Chave-&gt;Valor</a:t>
            </a:r>
            <a:r>
              <a:rPr sz="2400" i="1" spc="-10" dirty="0">
                <a:solidFill>
                  <a:srgbClr val="FFFFFF"/>
                </a:solidFill>
                <a:latin typeface="Calibri Light"/>
                <a:cs typeface="Calibri Light"/>
              </a:rPr>
              <a:t> representa</a:t>
            </a:r>
            <a:r>
              <a:rPr sz="2400" i="1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 Light"/>
                <a:cs typeface="Calibri Light"/>
              </a:rPr>
              <a:t>entidade.</a:t>
            </a:r>
            <a:r>
              <a:rPr sz="2400" i="1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 Light"/>
                <a:cs typeface="Calibri Light"/>
              </a:rPr>
              <a:t>Nome: Alice </a:t>
            </a:r>
            <a:endParaRPr sz="2400">
              <a:latin typeface="Calibri Light"/>
              <a:cs typeface="Calibri Light"/>
            </a:endParaRPr>
          </a:p>
          <a:p>
            <a:pPr marL="12700"/>
            <a:r>
              <a:rPr sz="2400" i="1" spc="-5" dirty="0">
                <a:solidFill>
                  <a:srgbClr val="FFFFFF"/>
                </a:solidFill>
                <a:latin typeface="Calibri Light"/>
                <a:cs typeface="Calibri Light"/>
              </a:rPr>
              <a:t>-</a:t>
            </a:r>
            <a:r>
              <a:rPr sz="2400" i="1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i="1" spc="-10" dirty="0">
                <a:solidFill>
                  <a:srgbClr val="FFFFFF"/>
                </a:solidFill>
                <a:latin typeface="Calibri Light"/>
                <a:cs typeface="Calibri Light"/>
              </a:rPr>
              <a:t>Aresta:</a:t>
            </a:r>
            <a:r>
              <a:rPr sz="2400" i="1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 Light"/>
                <a:cs typeface="Calibri Light"/>
              </a:rPr>
              <a:t>relacionamentos</a:t>
            </a:r>
            <a:r>
              <a:rPr sz="2400" i="1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endParaRPr sz="2400">
              <a:latin typeface="Calibri Light"/>
              <a:cs typeface="Calibri Light"/>
            </a:endParaRPr>
          </a:p>
          <a:p>
            <a:pPr marL="12700"/>
            <a:r>
              <a:rPr sz="2400" i="1" spc="-5" dirty="0">
                <a:solidFill>
                  <a:srgbClr val="FFFFFF"/>
                </a:solidFill>
                <a:latin typeface="Calibri Light"/>
                <a:cs typeface="Calibri Light"/>
              </a:rPr>
              <a:t>  </a:t>
            </a:r>
            <a:r>
              <a:rPr sz="2400" i="1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 Light"/>
                <a:cs typeface="Calibri Light"/>
              </a:rPr>
              <a:t>Ex:</a:t>
            </a:r>
            <a:r>
              <a:rPr sz="2400" i="1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Calibri Light"/>
                <a:cs typeface="Calibri Light"/>
              </a:rPr>
              <a:t>Vertice</a:t>
            </a:r>
            <a:r>
              <a:rPr sz="2400" i="1" spc="-35" dirty="0">
                <a:solidFill>
                  <a:srgbClr val="FFFFFF"/>
                </a:solidFill>
                <a:latin typeface="Calibri Light"/>
                <a:cs typeface="Calibri Light"/>
              </a:rPr>
              <a:t> “Alice”</a:t>
            </a:r>
            <a:r>
              <a:rPr sz="2400" i="1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 Light"/>
                <a:cs typeface="Calibri Light"/>
              </a:rPr>
              <a:t>conhece</a:t>
            </a:r>
            <a:r>
              <a:rPr sz="2400" i="1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2400" i="1" spc="-5" dirty="0">
                <a:solidFill>
                  <a:srgbClr val="FFFFFF"/>
                </a:solidFill>
                <a:latin typeface="Calibri Light"/>
                <a:cs typeface="Calibri Light"/>
              </a:rPr>
              <a:t> vertice</a:t>
            </a:r>
            <a:r>
              <a:rPr sz="2400" i="1" spc="-4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 Light"/>
                <a:cs typeface="Calibri Light"/>
              </a:rPr>
              <a:t>“Bob”</a:t>
            </a:r>
            <a:r>
              <a:rPr sz="2400" i="1" spc="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 Light"/>
                <a:cs typeface="Calibri Light"/>
              </a:rPr>
              <a:t>desde</a:t>
            </a:r>
            <a:r>
              <a:rPr sz="2400" i="1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 Light"/>
                <a:cs typeface="Calibri Light"/>
              </a:rPr>
              <a:t>2001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77504" y="1276324"/>
            <a:ext cx="8671560" cy="395620"/>
          </a:xfrm>
          <a:prstGeom prst="rect">
            <a:avLst/>
          </a:prstGeom>
          <a:solidFill>
            <a:srgbClr val="EAEFDF"/>
          </a:solidFill>
          <a:ln w="9525">
            <a:solidFill>
              <a:srgbClr val="585858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1440">
              <a:spcBef>
                <a:spcPts val="204"/>
              </a:spcBef>
              <a:tabLst>
                <a:tab pos="665480" algn="l"/>
                <a:tab pos="1917064" algn="l"/>
                <a:tab pos="3502660" algn="l"/>
                <a:tab pos="5311775" algn="l"/>
              </a:tabLst>
            </a:pPr>
            <a:r>
              <a:rPr sz="2400" spc="-10" dirty="0">
                <a:solidFill>
                  <a:srgbClr val="EDEDED"/>
                </a:solidFill>
                <a:latin typeface="Calibri Light"/>
                <a:cs typeface="Calibri Light"/>
              </a:rPr>
              <a:t>KEY	</a:t>
            </a:r>
            <a:r>
              <a:rPr sz="2400" spc="-50" dirty="0">
                <a:solidFill>
                  <a:srgbClr val="EDEDED"/>
                </a:solidFill>
                <a:latin typeface="Calibri Light"/>
                <a:cs typeface="Calibri Light"/>
              </a:rPr>
              <a:t>VALUE	</a:t>
            </a:r>
            <a:r>
              <a:rPr sz="2400" spc="-35" dirty="0">
                <a:solidFill>
                  <a:srgbClr val="EDEDED"/>
                </a:solidFill>
                <a:latin typeface="Calibri Light"/>
                <a:cs typeface="Calibri Light"/>
              </a:rPr>
              <a:t>COLUMN	</a:t>
            </a:r>
            <a:r>
              <a:rPr sz="2400" spc="-20" dirty="0">
                <a:solidFill>
                  <a:srgbClr val="585858"/>
                </a:solidFill>
                <a:latin typeface="Calibri Light"/>
                <a:cs typeface="Calibri Light"/>
              </a:rPr>
              <a:t>GRAPH	</a:t>
            </a:r>
            <a:r>
              <a:rPr sz="2400" spc="-25" dirty="0">
                <a:solidFill>
                  <a:srgbClr val="EDEDED"/>
                </a:solidFill>
                <a:latin typeface="Calibri Light"/>
                <a:cs typeface="Calibri Light"/>
              </a:rPr>
              <a:t>DOCUMENT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56334" y="197358"/>
            <a:ext cx="4137025" cy="7569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>
                <a:solidFill>
                  <a:srgbClr val="000000"/>
                </a:solidFill>
              </a:rPr>
              <a:t>Mode</a:t>
            </a:r>
            <a:r>
              <a:rPr sz="4800" spc="-125" dirty="0">
                <a:solidFill>
                  <a:srgbClr val="000000"/>
                </a:solidFill>
              </a:rPr>
              <a:t>l</a:t>
            </a:r>
            <a:r>
              <a:rPr sz="4800" dirty="0">
                <a:solidFill>
                  <a:srgbClr val="000000"/>
                </a:solidFill>
              </a:rPr>
              <a:t>o</a:t>
            </a:r>
            <a:r>
              <a:rPr sz="4800" spc="-245" dirty="0">
                <a:solidFill>
                  <a:srgbClr val="000000"/>
                </a:solidFill>
              </a:rPr>
              <a:t> </a:t>
            </a:r>
            <a:r>
              <a:rPr sz="4800" spc="-120" dirty="0">
                <a:solidFill>
                  <a:srgbClr val="000000"/>
                </a:solidFill>
              </a:rPr>
              <a:t>d</a:t>
            </a:r>
            <a:r>
              <a:rPr sz="4800" dirty="0">
                <a:solidFill>
                  <a:srgbClr val="000000"/>
                </a:solidFill>
              </a:rPr>
              <a:t>e</a:t>
            </a:r>
            <a:r>
              <a:rPr sz="4800" spc="-245" dirty="0">
                <a:solidFill>
                  <a:srgbClr val="000000"/>
                </a:solidFill>
              </a:rPr>
              <a:t> </a:t>
            </a:r>
            <a:r>
              <a:rPr sz="4800" spc="-120" dirty="0">
                <a:solidFill>
                  <a:srgbClr val="000000"/>
                </a:solidFill>
              </a:rPr>
              <a:t>D</a:t>
            </a:r>
            <a:r>
              <a:rPr sz="4800" spc="-125" dirty="0">
                <a:solidFill>
                  <a:srgbClr val="000000"/>
                </a:solidFill>
              </a:rPr>
              <a:t>a</a:t>
            </a:r>
            <a:r>
              <a:rPr sz="4800" spc="-120" dirty="0">
                <a:solidFill>
                  <a:srgbClr val="000000"/>
                </a:solidFill>
              </a:rPr>
              <a:t>do</a:t>
            </a:r>
            <a:r>
              <a:rPr sz="4800" dirty="0">
                <a:solidFill>
                  <a:srgbClr val="000000"/>
                </a:solidFill>
              </a:rPr>
              <a:t>s</a:t>
            </a:r>
            <a:endParaRPr sz="48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2116" y="0"/>
            <a:ext cx="3416554" cy="206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0676" y="1461535"/>
            <a:ext cx="6498246" cy="44778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8050" y="298767"/>
            <a:ext cx="821182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>
                <a:latin typeface="Calibri Light"/>
                <a:cs typeface="Calibri Light"/>
              </a:rPr>
              <a:t>Bases</a:t>
            </a:r>
            <a:r>
              <a:rPr spc="-85" dirty="0">
                <a:latin typeface="Calibri Light"/>
                <a:cs typeface="Calibri Light"/>
              </a:rPr>
              <a:t> </a:t>
            </a:r>
            <a:r>
              <a:rPr spc="15" dirty="0">
                <a:latin typeface="Calibri Light"/>
                <a:cs typeface="Calibri Light"/>
              </a:rPr>
              <a:t>e</a:t>
            </a:r>
            <a:r>
              <a:rPr spc="-35" dirty="0">
                <a:latin typeface="Calibri Light"/>
                <a:cs typeface="Calibri Light"/>
              </a:rPr>
              <a:t> </a:t>
            </a:r>
            <a:r>
              <a:rPr spc="5" dirty="0">
                <a:latin typeface="Calibri Light"/>
                <a:cs typeface="Calibri Light"/>
              </a:rPr>
              <a:t>Bancos</a:t>
            </a:r>
            <a:r>
              <a:rPr spc="-85" dirty="0">
                <a:latin typeface="Calibri Light"/>
                <a:cs typeface="Calibri Light"/>
              </a:rPr>
              <a:t> </a:t>
            </a:r>
            <a:r>
              <a:rPr spc="20" dirty="0">
                <a:latin typeface="Calibri Light"/>
                <a:cs typeface="Calibri Light"/>
              </a:rPr>
              <a:t>de</a:t>
            </a:r>
            <a:r>
              <a:rPr spc="-105" dirty="0">
                <a:latin typeface="Calibri Light"/>
                <a:cs typeface="Calibri Light"/>
              </a:rPr>
              <a:t> </a:t>
            </a:r>
            <a:r>
              <a:rPr spc="20" dirty="0">
                <a:latin typeface="Calibri Light"/>
                <a:cs typeface="Calibri Light"/>
              </a:rPr>
              <a:t>Dados</a:t>
            </a:r>
            <a:r>
              <a:rPr spc="-15" dirty="0">
                <a:latin typeface="Calibri Light"/>
                <a:cs typeface="Calibri Light"/>
              </a:rPr>
              <a:t> </a:t>
            </a:r>
            <a:r>
              <a:rPr spc="10" dirty="0">
                <a:latin typeface="Calibri Light"/>
                <a:cs typeface="Calibri Light"/>
              </a:rPr>
              <a:t>-</a:t>
            </a:r>
            <a:r>
              <a:rPr spc="-30" dirty="0">
                <a:latin typeface="Calibri Light"/>
                <a:cs typeface="Calibri Light"/>
              </a:rPr>
              <a:t> </a:t>
            </a:r>
            <a:r>
              <a:rPr spc="-10" dirty="0">
                <a:latin typeface="Calibri Light"/>
                <a:cs typeface="Calibri Light"/>
              </a:rPr>
              <a:t>conceitos</a:t>
            </a:r>
          </a:p>
        </p:txBody>
      </p:sp>
    </p:spTree>
    <p:extLst>
      <p:ext uri="{BB962C8B-B14F-4D97-AF65-F5344CB8AC3E}">
        <p14:creationId xmlns:p14="http://schemas.microsoft.com/office/powerpoint/2010/main" val="2711824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76159" y="1812823"/>
            <a:ext cx="8677275" cy="4357370"/>
            <a:chOff x="252158" y="1812823"/>
            <a:chExt cx="8677275" cy="4357370"/>
          </a:xfrm>
        </p:grpSpPr>
        <p:sp>
          <p:nvSpPr>
            <p:cNvPr id="3" name="object 3"/>
            <p:cNvSpPr/>
            <p:nvPr/>
          </p:nvSpPr>
          <p:spPr>
            <a:xfrm>
              <a:off x="256920" y="1817585"/>
              <a:ext cx="8667750" cy="4347845"/>
            </a:xfrm>
            <a:custGeom>
              <a:avLst/>
              <a:gdLst/>
              <a:ahLst/>
              <a:cxnLst/>
              <a:rect l="l" t="t" r="r" b="b"/>
              <a:pathLst>
                <a:path w="8667750" h="4347845">
                  <a:moveTo>
                    <a:pt x="8667750" y="0"/>
                  </a:moveTo>
                  <a:lnTo>
                    <a:pt x="0" y="0"/>
                  </a:lnTo>
                  <a:lnTo>
                    <a:pt x="0" y="4347718"/>
                  </a:lnTo>
                  <a:lnTo>
                    <a:pt x="8667750" y="4347718"/>
                  </a:lnTo>
                  <a:lnTo>
                    <a:pt x="8667750" y="0"/>
                  </a:lnTo>
                  <a:close/>
                </a:path>
              </a:pathLst>
            </a:custGeom>
            <a:solidFill>
              <a:srgbClr val="318E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6920" y="1817585"/>
              <a:ext cx="8667750" cy="4347845"/>
            </a:xfrm>
            <a:custGeom>
              <a:avLst/>
              <a:gdLst/>
              <a:ahLst/>
              <a:cxnLst/>
              <a:rect l="l" t="t" r="r" b="b"/>
              <a:pathLst>
                <a:path w="8667750" h="4347845">
                  <a:moveTo>
                    <a:pt x="0" y="4347718"/>
                  </a:moveTo>
                  <a:lnTo>
                    <a:pt x="8667750" y="4347718"/>
                  </a:lnTo>
                  <a:lnTo>
                    <a:pt x="8667750" y="0"/>
                  </a:lnTo>
                  <a:lnTo>
                    <a:pt x="0" y="0"/>
                  </a:lnTo>
                  <a:lnTo>
                    <a:pt x="0" y="4347718"/>
                  </a:lnTo>
                  <a:close/>
                </a:path>
              </a:pathLst>
            </a:custGeom>
            <a:ln w="9525">
              <a:solidFill>
                <a:srgbClr val="0F22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080251" y="2532329"/>
            <a:ext cx="198564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300" spc="-25" dirty="0">
                <a:solidFill>
                  <a:srgbClr val="FFFFFF"/>
                </a:solidFill>
                <a:latin typeface="Calibri Light"/>
                <a:cs typeface="Calibri Light"/>
              </a:rPr>
              <a:t>necessariamente</a:t>
            </a:r>
            <a:endParaRPr sz="23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9687" y="2181860"/>
            <a:ext cx="4990465" cy="1078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r"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300" spc="-5" dirty="0">
                <a:solidFill>
                  <a:srgbClr val="FFFFFF"/>
                </a:solidFill>
                <a:latin typeface="Calibri Light"/>
                <a:cs typeface="Calibri Light"/>
              </a:rPr>
              <a:t>Os </a:t>
            </a:r>
            <a:r>
              <a:rPr sz="2300" spc="-25" dirty="0">
                <a:solidFill>
                  <a:srgbClr val="FFFFFF"/>
                </a:solidFill>
                <a:latin typeface="Calibri Light"/>
                <a:cs typeface="Calibri Light"/>
              </a:rPr>
              <a:t>documentos </a:t>
            </a:r>
            <a:r>
              <a:rPr sz="2300" spc="-5" dirty="0">
                <a:solidFill>
                  <a:srgbClr val="FFFFFF"/>
                </a:solidFill>
                <a:latin typeface="Calibri Light"/>
                <a:cs typeface="Calibri Light"/>
              </a:rPr>
              <a:t>são </a:t>
            </a:r>
            <a:r>
              <a:rPr sz="2300" dirty="0">
                <a:solidFill>
                  <a:srgbClr val="FFFFFF"/>
                </a:solidFill>
                <a:latin typeface="Calibri Light"/>
                <a:cs typeface="Calibri Light"/>
              </a:rPr>
              <a:t>as </a:t>
            </a:r>
            <a:r>
              <a:rPr sz="2300" spc="-15" dirty="0">
                <a:solidFill>
                  <a:srgbClr val="FFFFFF"/>
                </a:solidFill>
                <a:latin typeface="Calibri Light"/>
                <a:cs typeface="Calibri Light"/>
              </a:rPr>
              <a:t>unidades básicas </a:t>
            </a:r>
            <a:r>
              <a:rPr sz="2300" spc="-50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 Light"/>
                <a:cs typeface="Calibri Light"/>
              </a:rPr>
              <a:t>de </a:t>
            </a:r>
            <a:r>
              <a:rPr sz="2300" spc="-30" dirty="0">
                <a:solidFill>
                  <a:srgbClr val="FFFFFF"/>
                </a:solidFill>
                <a:latin typeface="Calibri Light"/>
                <a:cs typeface="Calibri Light"/>
              </a:rPr>
              <a:t>armazenamento </a:t>
            </a:r>
            <a:r>
              <a:rPr sz="2300" dirty="0">
                <a:solidFill>
                  <a:srgbClr val="FFFFFF"/>
                </a:solidFill>
                <a:latin typeface="Calibri Light"/>
                <a:cs typeface="Calibri Light"/>
              </a:rPr>
              <a:t>e </a:t>
            </a:r>
            <a:r>
              <a:rPr sz="2300" spc="-20" dirty="0">
                <a:solidFill>
                  <a:srgbClr val="FFFFFF"/>
                </a:solidFill>
                <a:latin typeface="Calibri Light"/>
                <a:cs typeface="Calibri Light"/>
              </a:rPr>
              <a:t>estes </a:t>
            </a:r>
            <a:r>
              <a:rPr sz="2300" spc="-5" dirty="0">
                <a:solidFill>
                  <a:srgbClr val="FFFFFF"/>
                </a:solidFill>
                <a:latin typeface="Calibri Light"/>
                <a:cs typeface="Calibri Light"/>
              </a:rPr>
              <a:t>não </a:t>
            </a:r>
            <a:r>
              <a:rPr sz="2300" spc="-15" dirty="0">
                <a:solidFill>
                  <a:srgbClr val="FFFFFF"/>
                </a:solidFill>
                <a:latin typeface="Calibri Light"/>
                <a:cs typeface="Calibri Light"/>
              </a:rPr>
              <a:t>utilizam </a:t>
            </a:r>
            <a:r>
              <a:rPr sz="2300" spc="-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300" spc="-15" dirty="0">
                <a:solidFill>
                  <a:srgbClr val="FFFFFF"/>
                </a:solidFill>
                <a:latin typeface="Calibri Light"/>
                <a:cs typeface="Calibri Light"/>
              </a:rPr>
              <a:t>qualquer</a:t>
            </a:r>
            <a:r>
              <a:rPr sz="2300" spc="-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 Light"/>
                <a:cs typeface="Calibri Light"/>
              </a:rPr>
              <a:t>tipo</a:t>
            </a:r>
            <a:r>
              <a:rPr sz="2300" spc="-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 Light"/>
                <a:cs typeface="Calibri Light"/>
              </a:rPr>
              <a:t>de</a:t>
            </a:r>
            <a:r>
              <a:rPr sz="2300" spc="-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Calibri Light"/>
                <a:cs typeface="Calibri Light"/>
              </a:rPr>
              <a:t>estruturação</a:t>
            </a:r>
            <a:r>
              <a:rPr sz="2300" spc="-8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Calibri Light"/>
                <a:cs typeface="Calibri Light"/>
              </a:rPr>
              <a:t>pré-definida</a:t>
            </a:r>
            <a:endParaRPr sz="230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2362200" y="1825626"/>
            <a:ext cx="10515600" cy="19704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1005" indent="-40894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421005" algn="l"/>
                <a:tab pos="421640" algn="l"/>
              </a:tabLst>
            </a:pPr>
            <a:r>
              <a:rPr spc="-5" dirty="0"/>
              <a:t>São</a:t>
            </a:r>
            <a:r>
              <a:rPr spc="-75" dirty="0"/>
              <a:t> </a:t>
            </a:r>
            <a:r>
              <a:rPr spc="-15" dirty="0"/>
              <a:t>baseados</a:t>
            </a:r>
            <a:r>
              <a:rPr spc="-70" dirty="0"/>
              <a:t> </a:t>
            </a:r>
            <a:r>
              <a:rPr spc="-5" dirty="0"/>
              <a:t>em</a:t>
            </a:r>
            <a:r>
              <a:rPr spc="-60" dirty="0"/>
              <a:t> </a:t>
            </a:r>
            <a:r>
              <a:rPr spc="-10" dirty="0"/>
              <a:t>JSON</a:t>
            </a:r>
            <a:r>
              <a:rPr spc="-75" dirty="0"/>
              <a:t> </a:t>
            </a:r>
            <a:r>
              <a:rPr spc="-20" dirty="0"/>
              <a:t>(JavaScript</a:t>
            </a:r>
            <a:r>
              <a:rPr spc="-75" dirty="0"/>
              <a:t> </a:t>
            </a:r>
            <a:r>
              <a:rPr spc="-15" dirty="0"/>
              <a:t>Object</a:t>
            </a:r>
            <a:r>
              <a:rPr spc="-65" dirty="0"/>
              <a:t> </a:t>
            </a:r>
            <a:r>
              <a:rPr spc="-25" dirty="0"/>
              <a:t>Notation)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20" dirty="0"/>
              <a:t>Exemplo:</a:t>
            </a:r>
            <a:endParaRPr sz="2000"/>
          </a:p>
          <a:p>
            <a:pPr marL="12700">
              <a:lnSpc>
                <a:spcPct val="100000"/>
              </a:lnSpc>
            </a:pPr>
            <a:r>
              <a:rPr sz="2000" spc="-10" dirty="0"/>
              <a:t>{"user":{</a:t>
            </a:r>
            <a:endParaRPr sz="2000"/>
          </a:p>
          <a:p>
            <a:pPr marL="927100">
              <a:lnSpc>
                <a:spcPct val="100000"/>
              </a:lnSpc>
            </a:pPr>
            <a:r>
              <a:rPr sz="2000" i="1" spc="-10" dirty="0">
                <a:latin typeface="Calibri Light"/>
                <a:cs typeface="Calibri Light"/>
              </a:rPr>
              <a:t>"id":</a:t>
            </a:r>
            <a:r>
              <a:rPr sz="2000" i="1" spc="-70" dirty="0">
                <a:latin typeface="Calibri Light"/>
                <a:cs typeface="Calibri Light"/>
              </a:rPr>
              <a:t> </a:t>
            </a:r>
            <a:r>
              <a:rPr sz="2000" i="1" spc="-10" dirty="0">
                <a:latin typeface="Calibri Light"/>
                <a:cs typeface="Calibri Light"/>
              </a:rPr>
              <a:t>"123",</a:t>
            </a:r>
            <a:r>
              <a:rPr sz="2000" i="1" dirty="0">
                <a:latin typeface="Calibri Light"/>
                <a:cs typeface="Calibri Light"/>
              </a:rPr>
              <a:t> 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4392" y="4852542"/>
            <a:ext cx="228282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000" i="1" spc="-15" dirty="0">
                <a:solidFill>
                  <a:srgbClr val="FFFFFF"/>
                </a:solidFill>
                <a:latin typeface="Calibri Light"/>
                <a:cs typeface="Calibri Light"/>
              </a:rPr>
              <a:t>"name": </a:t>
            </a:r>
            <a:r>
              <a:rPr sz="2000" i="1" spc="-20" dirty="0">
                <a:solidFill>
                  <a:srgbClr val="FFFFFF"/>
                </a:solidFill>
                <a:latin typeface="Calibri Light"/>
                <a:cs typeface="Calibri Light"/>
              </a:rPr>
              <a:t>"Emmanuel", </a:t>
            </a:r>
            <a:r>
              <a:rPr sz="2000" i="1" spc="-15" dirty="0">
                <a:solidFill>
                  <a:srgbClr val="FFFFFF"/>
                </a:solidFill>
                <a:latin typeface="Calibri Light"/>
                <a:cs typeface="Calibri Light"/>
              </a:rPr>
              <a:t> "addresses":[</a:t>
            </a:r>
            <a:r>
              <a:rPr sz="2000" i="1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59687" y="4852542"/>
            <a:ext cx="8318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i="1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endParaRPr sz="2000">
              <a:latin typeface="Calibri Light"/>
              <a:cs typeface="Calibri Light"/>
            </a:endParaRPr>
          </a:p>
          <a:p>
            <a:pPr marL="12700">
              <a:spcBef>
                <a:spcPts val="5"/>
              </a:spcBef>
            </a:pPr>
            <a:r>
              <a:rPr sz="2000" i="1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endParaRPr sz="2000">
              <a:latin typeface="Calibri Light"/>
              <a:cs typeface="Calibri Light"/>
            </a:endParaRPr>
          </a:p>
          <a:p>
            <a:pPr marL="12700"/>
            <a:r>
              <a:rPr sz="2000" i="1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endParaRPr sz="2000">
              <a:latin typeface="Calibri Light"/>
              <a:cs typeface="Calibri Light"/>
            </a:endParaRPr>
          </a:p>
          <a:p>
            <a:pPr marL="12700"/>
            <a:r>
              <a:rPr sz="2000" i="1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74392" y="5462423"/>
            <a:ext cx="831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i="1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endParaRPr sz="2000">
              <a:latin typeface="Calibri Light"/>
              <a:cs typeface="Calibri Light"/>
            </a:endParaRPr>
          </a:p>
          <a:p>
            <a:pPr marL="12700"/>
            <a:r>
              <a:rPr sz="2000" i="1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88843" y="5462423"/>
            <a:ext cx="21609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i="1" spc="-15" dirty="0">
                <a:solidFill>
                  <a:srgbClr val="FFFFFF"/>
                </a:solidFill>
                <a:latin typeface="Calibri Light"/>
                <a:cs typeface="Calibri Light"/>
              </a:rPr>
              <a:t>{"city":"Paris"},</a:t>
            </a:r>
            <a:r>
              <a:rPr sz="2000" i="1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endParaRPr sz="2000">
              <a:latin typeface="Calibri Light"/>
              <a:cs typeface="Calibri Light"/>
            </a:endParaRPr>
          </a:p>
          <a:p>
            <a:pPr marL="12700"/>
            <a:r>
              <a:rPr sz="2000" i="1" spc="-15" dirty="0">
                <a:solidFill>
                  <a:srgbClr val="FFFFFF"/>
                </a:solidFill>
                <a:latin typeface="Calibri Light"/>
                <a:cs typeface="Calibri Light"/>
              </a:rPr>
              <a:t>{"city":"Sao</a:t>
            </a:r>
            <a:r>
              <a:rPr sz="2000" i="1" spc="-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000" i="1" spc="-15" dirty="0">
                <a:solidFill>
                  <a:srgbClr val="FFFFFF"/>
                </a:solidFill>
                <a:latin typeface="Calibri Light"/>
                <a:cs typeface="Calibri Light"/>
              </a:rPr>
              <a:t>Paulo"}]}</a:t>
            </a:r>
            <a:r>
              <a:rPr sz="2000" i="1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77504" y="1276324"/>
            <a:ext cx="8671560" cy="395620"/>
          </a:xfrm>
          <a:prstGeom prst="rect">
            <a:avLst/>
          </a:prstGeom>
          <a:solidFill>
            <a:srgbClr val="EAEFDF"/>
          </a:solidFill>
          <a:ln w="9525">
            <a:solidFill>
              <a:srgbClr val="585858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1440">
              <a:spcBef>
                <a:spcPts val="204"/>
              </a:spcBef>
              <a:tabLst>
                <a:tab pos="665480" algn="l"/>
                <a:tab pos="1917064" algn="l"/>
                <a:tab pos="3502660" algn="l"/>
                <a:tab pos="5311775" algn="l"/>
              </a:tabLst>
            </a:pPr>
            <a:r>
              <a:rPr sz="2400" spc="-10" dirty="0">
                <a:solidFill>
                  <a:srgbClr val="EDEDED"/>
                </a:solidFill>
                <a:latin typeface="Calibri Light"/>
                <a:cs typeface="Calibri Light"/>
              </a:rPr>
              <a:t>KEY	</a:t>
            </a:r>
            <a:r>
              <a:rPr sz="2400" spc="-50" dirty="0">
                <a:solidFill>
                  <a:srgbClr val="EDEDED"/>
                </a:solidFill>
                <a:latin typeface="Calibri Light"/>
                <a:cs typeface="Calibri Light"/>
              </a:rPr>
              <a:t>VALUE	</a:t>
            </a:r>
            <a:r>
              <a:rPr sz="2400" spc="-35" dirty="0">
                <a:solidFill>
                  <a:srgbClr val="EDEDED"/>
                </a:solidFill>
                <a:latin typeface="Calibri Light"/>
                <a:cs typeface="Calibri Light"/>
              </a:rPr>
              <a:t>COLUMN	</a:t>
            </a:r>
            <a:r>
              <a:rPr sz="2400" spc="-20" dirty="0">
                <a:solidFill>
                  <a:srgbClr val="EDEDED"/>
                </a:solidFill>
                <a:latin typeface="Calibri Light"/>
                <a:cs typeface="Calibri Light"/>
              </a:rPr>
              <a:t>GRAPH	</a:t>
            </a:r>
            <a:r>
              <a:rPr sz="2400" spc="-25" dirty="0">
                <a:solidFill>
                  <a:srgbClr val="585858"/>
                </a:solidFill>
                <a:latin typeface="Calibri Light"/>
                <a:cs typeface="Calibri Light"/>
              </a:rPr>
              <a:t>DOCUMENT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856334" y="197358"/>
            <a:ext cx="4137025" cy="7569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>
                <a:solidFill>
                  <a:srgbClr val="000000"/>
                </a:solidFill>
              </a:rPr>
              <a:t>Mode</a:t>
            </a:r>
            <a:r>
              <a:rPr sz="4800" spc="-125" dirty="0">
                <a:solidFill>
                  <a:srgbClr val="000000"/>
                </a:solidFill>
              </a:rPr>
              <a:t>l</a:t>
            </a:r>
            <a:r>
              <a:rPr sz="4800" dirty="0">
                <a:solidFill>
                  <a:srgbClr val="000000"/>
                </a:solidFill>
              </a:rPr>
              <a:t>o</a:t>
            </a:r>
            <a:r>
              <a:rPr sz="4800" spc="-245" dirty="0">
                <a:solidFill>
                  <a:srgbClr val="000000"/>
                </a:solidFill>
              </a:rPr>
              <a:t> </a:t>
            </a:r>
            <a:r>
              <a:rPr sz="4800" spc="-120" dirty="0">
                <a:solidFill>
                  <a:srgbClr val="000000"/>
                </a:solidFill>
              </a:rPr>
              <a:t>d</a:t>
            </a:r>
            <a:r>
              <a:rPr sz="4800" dirty="0">
                <a:solidFill>
                  <a:srgbClr val="000000"/>
                </a:solidFill>
              </a:rPr>
              <a:t>e</a:t>
            </a:r>
            <a:r>
              <a:rPr sz="4800" spc="-245" dirty="0">
                <a:solidFill>
                  <a:srgbClr val="000000"/>
                </a:solidFill>
              </a:rPr>
              <a:t> </a:t>
            </a:r>
            <a:r>
              <a:rPr sz="4800" spc="-120" dirty="0">
                <a:solidFill>
                  <a:srgbClr val="000000"/>
                </a:solidFill>
              </a:rPr>
              <a:t>D</a:t>
            </a:r>
            <a:r>
              <a:rPr sz="4800" spc="-125" dirty="0">
                <a:solidFill>
                  <a:srgbClr val="000000"/>
                </a:solidFill>
              </a:rPr>
              <a:t>a</a:t>
            </a:r>
            <a:r>
              <a:rPr sz="4800" spc="-120" dirty="0">
                <a:solidFill>
                  <a:srgbClr val="000000"/>
                </a:solidFill>
              </a:rPr>
              <a:t>do</a:t>
            </a:r>
            <a:r>
              <a:rPr sz="4800" dirty="0">
                <a:solidFill>
                  <a:srgbClr val="000000"/>
                </a:solidFill>
              </a:rPr>
              <a:t>s</a:t>
            </a:r>
            <a:endParaRPr sz="4800"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6135" y="4004081"/>
            <a:ext cx="3096387" cy="183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05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3825" y="413385"/>
            <a:ext cx="2991485" cy="51371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45" dirty="0">
                <a:solidFill>
                  <a:srgbClr val="000000"/>
                </a:solidFill>
              </a:rPr>
              <a:t>C</a:t>
            </a:r>
            <a:r>
              <a:rPr sz="3200" spc="-120" dirty="0">
                <a:solidFill>
                  <a:srgbClr val="000000"/>
                </a:solidFill>
              </a:rPr>
              <a:t>l</a:t>
            </a:r>
            <a:r>
              <a:rPr sz="3200" spc="-140" dirty="0">
                <a:solidFill>
                  <a:srgbClr val="000000"/>
                </a:solidFill>
              </a:rPr>
              <a:t>a</a:t>
            </a:r>
            <a:r>
              <a:rPr sz="3200" spc="-135" dirty="0">
                <a:solidFill>
                  <a:srgbClr val="000000"/>
                </a:solidFill>
              </a:rPr>
              <a:t>s</a:t>
            </a:r>
            <a:r>
              <a:rPr sz="3200" spc="-150" dirty="0">
                <a:solidFill>
                  <a:srgbClr val="000000"/>
                </a:solidFill>
              </a:rPr>
              <a:t>s</a:t>
            </a:r>
            <a:r>
              <a:rPr sz="3200" spc="-135" dirty="0">
                <a:solidFill>
                  <a:srgbClr val="000000"/>
                </a:solidFill>
              </a:rPr>
              <a:t>i</a:t>
            </a:r>
            <a:r>
              <a:rPr sz="3200" spc="-145" dirty="0">
                <a:solidFill>
                  <a:srgbClr val="000000"/>
                </a:solidFill>
              </a:rPr>
              <a:t>f</a:t>
            </a:r>
            <a:r>
              <a:rPr sz="3200" spc="-120" dirty="0">
                <a:solidFill>
                  <a:srgbClr val="000000"/>
                </a:solidFill>
              </a:rPr>
              <a:t>i</a:t>
            </a:r>
            <a:r>
              <a:rPr sz="3200" spc="-190" dirty="0">
                <a:solidFill>
                  <a:srgbClr val="000000"/>
                </a:solidFill>
              </a:rPr>
              <a:t>c</a:t>
            </a:r>
            <a:r>
              <a:rPr sz="3200" spc="-155" dirty="0">
                <a:solidFill>
                  <a:srgbClr val="000000"/>
                </a:solidFill>
              </a:rPr>
              <a:t>a</a:t>
            </a:r>
            <a:r>
              <a:rPr sz="3200" spc="-140" dirty="0">
                <a:solidFill>
                  <a:srgbClr val="000000"/>
                </a:solidFill>
              </a:rPr>
              <a:t>ç</a:t>
            </a:r>
            <a:r>
              <a:rPr sz="3200" spc="-155" dirty="0">
                <a:solidFill>
                  <a:srgbClr val="000000"/>
                </a:solidFill>
              </a:rPr>
              <a:t>ã</a:t>
            </a:r>
            <a:r>
              <a:rPr sz="3200" dirty="0">
                <a:solidFill>
                  <a:srgbClr val="000000"/>
                </a:solidFill>
              </a:rPr>
              <a:t>o</a:t>
            </a:r>
            <a:r>
              <a:rPr sz="3200" spc="-325" dirty="0">
                <a:solidFill>
                  <a:srgbClr val="000000"/>
                </a:solidFill>
              </a:rPr>
              <a:t> </a:t>
            </a:r>
            <a:r>
              <a:rPr sz="3200" spc="-150" dirty="0">
                <a:solidFill>
                  <a:srgbClr val="000000"/>
                </a:solidFill>
              </a:rPr>
              <a:t>N</a:t>
            </a:r>
            <a:r>
              <a:rPr sz="3200" spc="-155" dirty="0">
                <a:solidFill>
                  <a:srgbClr val="000000"/>
                </a:solidFill>
              </a:rPr>
              <a:t>O</a:t>
            </a:r>
            <a:r>
              <a:rPr sz="3200" spc="-145" dirty="0">
                <a:solidFill>
                  <a:srgbClr val="000000"/>
                </a:solidFill>
              </a:rPr>
              <a:t>S</a:t>
            </a:r>
            <a:r>
              <a:rPr sz="3200" spc="-170" dirty="0">
                <a:solidFill>
                  <a:srgbClr val="000000"/>
                </a:solidFill>
              </a:rPr>
              <a:t>Q</a:t>
            </a:r>
            <a:r>
              <a:rPr sz="3200" dirty="0">
                <a:solidFill>
                  <a:srgbClr val="000000"/>
                </a:solidFill>
              </a:rPr>
              <a:t>L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13192" y="1910460"/>
          <a:ext cx="4032885" cy="1944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380"/>
                <a:gridCol w="3024505"/>
              </a:tblGrid>
              <a:tr h="4316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Key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Value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68973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 Light"/>
                          <a:cs typeface="Calibri Light"/>
                        </a:rPr>
                        <a:t>123435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 Light"/>
                          <a:cs typeface="Calibri Light"/>
                        </a:rPr>
                        <a:t>Joao</a:t>
                      </a:r>
                      <a:r>
                        <a:rPr sz="1800" spc="-3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dirty="0">
                          <a:latin typeface="Calibri Light"/>
                          <a:cs typeface="Calibri Light"/>
                        </a:rPr>
                        <a:t>da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 Silva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8228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 Light"/>
                          <a:cs typeface="Calibri Light"/>
                        </a:rPr>
                        <a:t>334545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 Light"/>
                          <a:cs typeface="Calibri Light"/>
                        </a:rPr>
                        <a:t>Name=Fernando,</a:t>
                      </a:r>
                      <a:r>
                        <a:rPr sz="1800" spc="-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800" spc="-10" dirty="0">
                          <a:latin typeface="Calibri Light"/>
                          <a:cs typeface="Calibri Light"/>
                        </a:rPr>
                        <a:t>age=29</a:t>
                      </a:r>
                      <a:endParaRPr sz="1800">
                        <a:latin typeface="Calibri Light"/>
                        <a:cs typeface="Calibri Light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7533" y="4437088"/>
            <a:ext cx="3744467" cy="19377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0903" y="1847723"/>
            <a:ext cx="3802634" cy="205600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16091" y="4433227"/>
            <a:ext cx="3096387" cy="183819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98370" y="1286332"/>
            <a:ext cx="12319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-30" dirty="0">
                <a:solidFill>
                  <a:srgbClr val="5C8778"/>
                </a:solidFill>
                <a:latin typeface="Calibri Light"/>
                <a:cs typeface="Calibri Light"/>
              </a:rPr>
              <a:t>Key</a:t>
            </a:r>
            <a:r>
              <a:rPr sz="2200" spc="-95" dirty="0">
                <a:solidFill>
                  <a:srgbClr val="5C8778"/>
                </a:solidFill>
                <a:latin typeface="Calibri Light"/>
                <a:cs typeface="Calibri Light"/>
              </a:rPr>
              <a:t> </a:t>
            </a:r>
            <a:r>
              <a:rPr sz="2200" spc="-5" dirty="0">
                <a:solidFill>
                  <a:srgbClr val="5C8778"/>
                </a:solidFill>
                <a:latin typeface="Calibri Light"/>
                <a:cs typeface="Calibri Light"/>
              </a:rPr>
              <a:t>-</a:t>
            </a:r>
            <a:r>
              <a:rPr sz="2200" spc="-50" dirty="0">
                <a:solidFill>
                  <a:srgbClr val="5C8778"/>
                </a:solidFill>
                <a:latin typeface="Calibri Light"/>
                <a:cs typeface="Calibri Light"/>
              </a:rPr>
              <a:t> </a:t>
            </a:r>
            <a:r>
              <a:rPr sz="2200" spc="-35" dirty="0">
                <a:solidFill>
                  <a:srgbClr val="5C8778"/>
                </a:solidFill>
                <a:latin typeface="Calibri Light"/>
                <a:cs typeface="Calibri Light"/>
              </a:rPr>
              <a:t>Value</a:t>
            </a:r>
            <a:endParaRPr sz="22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8242" y="1286332"/>
            <a:ext cx="88391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-20" dirty="0">
                <a:solidFill>
                  <a:srgbClr val="5C8778"/>
                </a:solidFill>
                <a:latin typeface="Calibri Light"/>
                <a:cs typeface="Calibri Light"/>
              </a:rPr>
              <a:t>Column</a:t>
            </a:r>
            <a:endParaRPr sz="22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98370" y="4022216"/>
            <a:ext cx="7086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-15" dirty="0">
                <a:solidFill>
                  <a:srgbClr val="5C8778"/>
                </a:solidFill>
                <a:latin typeface="Calibri Light"/>
                <a:cs typeface="Calibri Light"/>
              </a:rPr>
              <a:t>G</a:t>
            </a:r>
            <a:r>
              <a:rPr sz="2200" spc="-55" dirty="0">
                <a:solidFill>
                  <a:srgbClr val="5C8778"/>
                </a:solidFill>
                <a:latin typeface="Calibri Light"/>
                <a:cs typeface="Calibri Light"/>
              </a:rPr>
              <a:t>r</a:t>
            </a:r>
            <a:r>
              <a:rPr sz="2200" spc="-5" dirty="0">
                <a:solidFill>
                  <a:srgbClr val="5C8778"/>
                </a:solidFill>
                <a:latin typeface="Calibri Light"/>
                <a:cs typeface="Calibri Light"/>
              </a:rPr>
              <a:t>a</a:t>
            </a:r>
            <a:r>
              <a:rPr sz="2200" spc="-20" dirty="0">
                <a:solidFill>
                  <a:srgbClr val="5C8778"/>
                </a:solidFill>
                <a:latin typeface="Calibri Light"/>
                <a:cs typeface="Calibri Light"/>
              </a:rPr>
              <a:t>p</a:t>
            </a:r>
            <a:r>
              <a:rPr sz="2200" spc="-5" dirty="0">
                <a:solidFill>
                  <a:srgbClr val="5C8778"/>
                </a:solidFill>
                <a:latin typeface="Calibri Light"/>
                <a:cs typeface="Calibri Light"/>
              </a:rPr>
              <a:t>h</a:t>
            </a:r>
            <a:endParaRPr sz="22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08241" y="4022216"/>
            <a:ext cx="11823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-25" dirty="0">
                <a:solidFill>
                  <a:srgbClr val="5C8778"/>
                </a:solidFill>
                <a:latin typeface="Calibri Light"/>
                <a:cs typeface="Calibri Light"/>
              </a:rPr>
              <a:t>Document</a:t>
            </a:r>
            <a:endParaRPr sz="22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30252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8830" y="101854"/>
            <a:ext cx="8430260" cy="69659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>
                <a:solidFill>
                  <a:srgbClr val="000000"/>
                </a:solidFill>
              </a:rPr>
              <a:t>Classificação</a:t>
            </a:r>
            <a:r>
              <a:rPr spc="-345" dirty="0">
                <a:solidFill>
                  <a:srgbClr val="000000"/>
                </a:solidFill>
              </a:rPr>
              <a:t> </a:t>
            </a:r>
            <a:r>
              <a:rPr spc="-80" dirty="0">
                <a:solidFill>
                  <a:srgbClr val="000000"/>
                </a:solidFill>
              </a:rPr>
              <a:t>de</a:t>
            </a:r>
            <a:r>
              <a:rPr spc="-320" dirty="0">
                <a:solidFill>
                  <a:srgbClr val="000000"/>
                </a:solidFill>
              </a:rPr>
              <a:t> </a:t>
            </a:r>
            <a:r>
              <a:rPr spc="-120" dirty="0">
                <a:solidFill>
                  <a:srgbClr val="000000"/>
                </a:solidFill>
              </a:rPr>
              <a:t>SGBD</a:t>
            </a:r>
            <a:r>
              <a:rPr spc="-330" dirty="0">
                <a:solidFill>
                  <a:srgbClr val="000000"/>
                </a:solidFill>
              </a:rPr>
              <a:t> </a:t>
            </a:r>
            <a:r>
              <a:rPr spc="-135" dirty="0">
                <a:solidFill>
                  <a:srgbClr val="000000"/>
                </a:solidFill>
              </a:rPr>
              <a:t>NOSQL</a:t>
            </a:r>
            <a:r>
              <a:rPr spc="-3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e</a:t>
            </a:r>
            <a:r>
              <a:rPr spc="-300" dirty="0">
                <a:solidFill>
                  <a:srgbClr val="000000"/>
                </a:solidFill>
              </a:rPr>
              <a:t> </a:t>
            </a:r>
            <a:r>
              <a:rPr spc="-165" dirty="0">
                <a:solidFill>
                  <a:srgbClr val="000000"/>
                </a:solidFill>
              </a:rPr>
              <a:t>Produtos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45489" y="1052677"/>
            <a:ext cx="8743315" cy="395620"/>
          </a:xfrm>
          <a:prstGeom prst="rect">
            <a:avLst/>
          </a:prstGeom>
          <a:ln w="9525">
            <a:solidFill>
              <a:srgbClr val="585858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229870">
              <a:spcBef>
                <a:spcPts val="204"/>
              </a:spcBef>
              <a:tabLst>
                <a:tab pos="802640" algn="l"/>
                <a:tab pos="2054225" algn="l"/>
                <a:tab pos="4664075" algn="l"/>
                <a:tab pos="6697345" algn="l"/>
              </a:tabLst>
            </a:pPr>
            <a:r>
              <a:rPr sz="2400" spc="-15" dirty="0">
                <a:solidFill>
                  <a:srgbClr val="585858"/>
                </a:solidFill>
                <a:latin typeface="Calibri Light"/>
                <a:cs typeface="Calibri Light"/>
              </a:rPr>
              <a:t>KEY	</a:t>
            </a:r>
            <a:r>
              <a:rPr sz="2400" spc="-50" dirty="0">
                <a:solidFill>
                  <a:srgbClr val="585858"/>
                </a:solidFill>
                <a:latin typeface="Calibri Light"/>
                <a:cs typeface="Calibri Light"/>
              </a:rPr>
              <a:t>VALUE	</a:t>
            </a:r>
            <a:r>
              <a:rPr sz="2400" spc="-35" dirty="0">
                <a:solidFill>
                  <a:srgbClr val="585858"/>
                </a:solidFill>
                <a:latin typeface="Calibri Light"/>
                <a:cs typeface="Calibri Light"/>
              </a:rPr>
              <a:t>COLUMN	</a:t>
            </a:r>
            <a:r>
              <a:rPr sz="2400" spc="-20" dirty="0">
                <a:solidFill>
                  <a:srgbClr val="585858"/>
                </a:solidFill>
                <a:latin typeface="Calibri Light"/>
                <a:cs typeface="Calibri Light"/>
              </a:rPr>
              <a:t>GRAPH	</a:t>
            </a:r>
            <a:r>
              <a:rPr sz="2400" spc="-25" dirty="0">
                <a:solidFill>
                  <a:srgbClr val="585858"/>
                </a:solidFill>
                <a:latin typeface="Calibri Light"/>
                <a:cs typeface="Calibri Light"/>
              </a:rPr>
              <a:t>DOCUMENT</a:t>
            </a:r>
            <a:endParaRPr sz="2400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49907" y="1434083"/>
            <a:ext cx="9118600" cy="2512060"/>
            <a:chOff x="25907" y="1434083"/>
            <a:chExt cx="9118600" cy="25120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07" y="1434083"/>
              <a:ext cx="9118092" cy="25115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1487" y="1628774"/>
              <a:ext cx="8742934" cy="19240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723657" y="3645028"/>
            <a:ext cx="1786889" cy="1491049"/>
          </a:xfrm>
          <a:prstGeom prst="rect">
            <a:avLst/>
          </a:prstGeom>
          <a:solidFill>
            <a:srgbClr val="318E9F"/>
          </a:solidFill>
          <a:ln w="9525">
            <a:solidFill>
              <a:srgbClr val="0F2225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0805">
              <a:spcBef>
                <a:spcPts val="275"/>
              </a:spcBef>
            </a:pPr>
            <a:r>
              <a:rPr sz="1400" spc="-15" dirty="0">
                <a:solidFill>
                  <a:srgbClr val="C2DFE4"/>
                </a:solidFill>
                <a:latin typeface="Calibri Light"/>
                <a:cs typeface="Calibri Light"/>
              </a:rPr>
              <a:t>Amazon</a:t>
            </a:r>
            <a:endParaRPr sz="1400">
              <a:latin typeface="Calibri Light"/>
              <a:cs typeface="Calibri Light"/>
            </a:endParaRPr>
          </a:p>
          <a:p>
            <a:pPr marL="90805"/>
            <a:r>
              <a:rPr sz="1400" dirty="0">
                <a:solidFill>
                  <a:srgbClr val="C2DFE4"/>
                </a:solidFill>
                <a:latin typeface="Calibri Light"/>
                <a:cs typeface="Calibri Light"/>
              </a:rPr>
              <a:t>D</a:t>
            </a:r>
            <a:r>
              <a:rPr sz="1400" spc="-10" dirty="0">
                <a:solidFill>
                  <a:srgbClr val="C2DFE4"/>
                </a:solidFill>
                <a:latin typeface="Calibri Light"/>
                <a:cs typeface="Calibri Light"/>
              </a:rPr>
              <a:t>yn</a:t>
            </a:r>
            <a:r>
              <a:rPr sz="1400" spc="-15" dirty="0">
                <a:solidFill>
                  <a:srgbClr val="C2DFE4"/>
                </a:solidFill>
                <a:latin typeface="Calibri Light"/>
                <a:cs typeface="Calibri Light"/>
              </a:rPr>
              <a:t>a</a:t>
            </a:r>
            <a:r>
              <a:rPr sz="1400" spc="-20" dirty="0">
                <a:solidFill>
                  <a:srgbClr val="C2DFE4"/>
                </a:solidFill>
                <a:latin typeface="Calibri Light"/>
                <a:cs typeface="Calibri Light"/>
              </a:rPr>
              <a:t>m</a:t>
            </a:r>
            <a:r>
              <a:rPr sz="1400" spc="-25" dirty="0">
                <a:solidFill>
                  <a:srgbClr val="C2DFE4"/>
                </a:solidFill>
                <a:latin typeface="Calibri Light"/>
                <a:cs typeface="Calibri Light"/>
              </a:rPr>
              <a:t>o</a:t>
            </a:r>
            <a:r>
              <a:rPr sz="1400" spc="-15" dirty="0">
                <a:solidFill>
                  <a:srgbClr val="C2DFE4"/>
                </a:solidFill>
                <a:latin typeface="Calibri Light"/>
                <a:cs typeface="Calibri Light"/>
              </a:rPr>
              <a:t>D</a:t>
            </a:r>
            <a:r>
              <a:rPr sz="1400" dirty="0">
                <a:solidFill>
                  <a:srgbClr val="C2DFE4"/>
                </a:solidFill>
                <a:latin typeface="Calibri Light"/>
                <a:cs typeface="Calibri Light"/>
              </a:rPr>
              <a:t>B</a:t>
            </a:r>
            <a:r>
              <a:rPr sz="1400" spc="-50" dirty="0">
                <a:solidFill>
                  <a:srgbClr val="C2DFE4"/>
                </a:solidFill>
                <a:latin typeface="Calibri Light"/>
                <a:cs typeface="Calibri Light"/>
              </a:rPr>
              <a:t> </a:t>
            </a:r>
            <a:r>
              <a:rPr sz="1400" dirty="0">
                <a:solidFill>
                  <a:srgbClr val="C2DFE4"/>
                </a:solidFill>
                <a:latin typeface="Calibri Light"/>
                <a:cs typeface="Calibri Light"/>
              </a:rPr>
              <a:t>(</a:t>
            </a:r>
            <a:r>
              <a:rPr sz="1400" spc="-25" dirty="0">
                <a:solidFill>
                  <a:srgbClr val="C2DFE4"/>
                </a:solidFill>
                <a:latin typeface="Calibri Light"/>
                <a:cs typeface="Calibri Light"/>
              </a:rPr>
              <a:t>Key</a:t>
            </a:r>
            <a:r>
              <a:rPr sz="1400" spc="-10" dirty="0">
                <a:solidFill>
                  <a:srgbClr val="C2DFE4"/>
                </a:solidFill>
                <a:latin typeface="Calibri Light"/>
                <a:cs typeface="Calibri Light"/>
              </a:rPr>
              <a:t>-</a:t>
            </a:r>
            <a:r>
              <a:rPr sz="1400" spc="-45" dirty="0">
                <a:solidFill>
                  <a:srgbClr val="C2DFE4"/>
                </a:solidFill>
                <a:latin typeface="Calibri Light"/>
                <a:cs typeface="Calibri Light"/>
              </a:rPr>
              <a:t>v</a:t>
            </a:r>
            <a:r>
              <a:rPr sz="1400" dirty="0">
                <a:solidFill>
                  <a:srgbClr val="C2DFE4"/>
                </a:solidFill>
                <a:latin typeface="Calibri Light"/>
                <a:cs typeface="Calibri Light"/>
              </a:rPr>
              <a:t>a</a:t>
            </a:r>
            <a:r>
              <a:rPr sz="1400" spc="-15" dirty="0">
                <a:solidFill>
                  <a:srgbClr val="C2DFE4"/>
                </a:solidFill>
                <a:latin typeface="Calibri Light"/>
                <a:cs typeface="Calibri Light"/>
              </a:rPr>
              <a:t>l</a:t>
            </a:r>
            <a:r>
              <a:rPr sz="1400" spc="-25" dirty="0">
                <a:solidFill>
                  <a:srgbClr val="C2DFE4"/>
                </a:solidFill>
                <a:latin typeface="Calibri Light"/>
                <a:cs typeface="Calibri Light"/>
              </a:rPr>
              <a:t>ue</a:t>
            </a:r>
            <a:r>
              <a:rPr sz="1400" dirty="0">
                <a:solidFill>
                  <a:srgbClr val="FFFFFF"/>
                </a:solidFill>
                <a:latin typeface="Calibri Light"/>
                <a:cs typeface="Calibri Light"/>
              </a:rPr>
              <a:t>)</a:t>
            </a:r>
            <a:endParaRPr sz="1400">
              <a:latin typeface="Calibri Light"/>
              <a:cs typeface="Calibri Light"/>
            </a:endParaRPr>
          </a:p>
          <a:p>
            <a:pPr marL="90805" marR="111760">
              <a:lnSpc>
                <a:spcPct val="120000"/>
              </a:lnSpc>
            </a:pPr>
            <a:r>
              <a:rPr sz="1400" dirty="0">
                <a:solidFill>
                  <a:srgbClr val="FFFFFF"/>
                </a:solidFill>
                <a:latin typeface="Calibri Light"/>
                <a:cs typeface="Calibri Light"/>
              </a:rPr>
              <a:t>De</a:t>
            </a:r>
            <a:r>
              <a:rPr sz="1400" spc="-15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1400" spc="-1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1400" spc="-50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1400" spc="-30" dirty="0">
                <a:solidFill>
                  <a:srgbClr val="FFFFFF"/>
                </a:solidFill>
                <a:latin typeface="Calibri Light"/>
                <a:cs typeface="Calibri Light"/>
              </a:rPr>
              <a:t>v</a:t>
            </a:r>
            <a:r>
              <a:rPr sz="1400" spc="-15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sz="1400" spc="-20" dirty="0">
                <a:solidFill>
                  <a:srgbClr val="FFFFFF"/>
                </a:solidFill>
                <a:latin typeface="Calibri Light"/>
                <a:cs typeface="Calibri Light"/>
              </a:rPr>
              <a:t>v</a:t>
            </a:r>
            <a:r>
              <a:rPr sz="1400" spc="-10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1400" spc="-25" dirty="0">
                <a:solidFill>
                  <a:srgbClr val="FFFFFF"/>
                </a:solidFill>
                <a:latin typeface="Calibri Light"/>
                <a:cs typeface="Calibri Light"/>
              </a:rPr>
              <a:t>d</a:t>
            </a:r>
            <a:r>
              <a:rPr sz="140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14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 Light"/>
                <a:cs typeface="Calibri Light"/>
              </a:rPr>
              <a:t>em</a:t>
            </a:r>
            <a:r>
              <a:rPr sz="1400" dirty="0">
                <a:solidFill>
                  <a:srgbClr val="FFFFFF"/>
                </a:solidFill>
                <a:latin typeface="Calibri Light"/>
                <a:cs typeface="Calibri Light"/>
              </a:rPr>
              <a:t>:</a:t>
            </a:r>
            <a:r>
              <a:rPr sz="1400" spc="-4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 Light"/>
                <a:cs typeface="Calibri Light"/>
              </a:rPr>
              <a:t>J</a:t>
            </a:r>
            <a:r>
              <a:rPr sz="1400" spc="-40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1400" spc="-30" dirty="0">
                <a:solidFill>
                  <a:srgbClr val="FFFFFF"/>
                </a:solidFill>
                <a:latin typeface="Calibri Light"/>
                <a:cs typeface="Calibri Light"/>
              </a:rPr>
              <a:t>v</a:t>
            </a:r>
            <a:r>
              <a:rPr sz="1400" dirty="0">
                <a:solidFill>
                  <a:srgbClr val="FFFFFF"/>
                </a:solidFill>
                <a:latin typeface="Calibri Light"/>
                <a:cs typeface="Calibri Light"/>
              </a:rPr>
              <a:t>a  </a:t>
            </a:r>
            <a:r>
              <a:rPr sz="1400" spc="-5" dirty="0">
                <a:solidFill>
                  <a:srgbClr val="FFFFFF"/>
                </a:solidFill>
                <a:latin typeface="Calibri Light"/>
                <a:cs typeface="Calibri Light"/>
              </a:rPr>
              <a:t>Quem</a:t>
            </a:r>
            <a:r>
              <a:rPr sz="1400" spc="-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 Light"/>
                <a:cs typeface="Calibri Light"/>
              </a:rPr>
              <a:t>Usa?</a:t>
            </a:r>
            <a:endParaRPr sz="1400">
              <a:latin typeface="Calibri Light"/>
              <a:cs typeface="Calibri Light"/>
            </a:endParaRPr>
          </a:p>
          <a:p>
            <a:pPr marL="90805">
              <a:spcBef>
                <a:spcPts val="340"/>
              </a:spcBef>
            </a:pPr>
            <a:r>
              <a:rPr sz="1400" spc="-10" dirty="0">
                <a:solidFill>
                  <a:srgbClr val="FFFFFF"/>
                </a:solidFill>
                <a:latin typeface="Calibri Light"/>
                <a:cs typeface="Calibri Light"/>
              </a:rPr>
              <a:t>-Washingtonpost.com</a:t>
            </a:r>
            <a:endParaRPr sz="1400">
              <a:latin typeface="Calibri Light"/>
              <a:cs typeface="Calibri Light"/>
            </a:endParaRPr>
          </a:p>
          <a:p>
            <a:pPr marL="90805">
              <a:spcBef>
                <a:spcPts val="334"/>
              </a:spcBef>
            </a:pPr>
            <a:r>
              <a:rPr sz="1400" spc="-5" dirty="0">
                <a:solidFill>
                  <a:srgbClr val="FFFFFF"/>
                </a:solidFill>
                <a:latin typeface="Calibri Light"/>
                <a:cs typeface="Calibri Light"/>
              </a:rPr>
              <a:t>-Elsevier</a:t>
            </a:r>
            <a:r>
              <a:rPr sz="140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 Light"/>
                <a:cs typeface="Calibri Light"/>
              </a:rPr>
              <a:t>(Editora)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72586" y="5271724"/>
            <a:ext cx="2074545" cy="1586865"/>
          </a:xfrm>
          <a:custGeom>
            <a:avLst/>
            <a:gdLst/>
            <a:ahLst/>
            <a:cxnLst/>
            <a:rect l="l" t="t" r="r" b="b"/>
            <a:pathLst>
              <a:path w="2074545" h="1586865">
                <a:moveTo>
                  <a:pt x="2074544" y="1586274"/>
                </a:moveTo>
                <a:lnTo>
                  <a:pt x="2074544" y="0"/>
                </a:lnTo>
                <a:lnTo>
                  <a:pt x="0" y="0"/>
                </a:lnTo>
                <a:lnTo>
                  <a:pt x="0" y="1586274"/>
                </a:lnTo>
              </a:path>
            </a:pathLst>
          </a:custGeom>
          <a:ln w="9525">
            <a:solidFill>
              <a:srgbClr val="0F22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73665" y="5265143"/>
            <a:ext cx="2068830" cy="1593215"/>
          </a:xfrm>
          <a:prstGeom prst="rect">
            <a:avLst/>
          </a:prstGeom>
          <a:solidFill>
            <a:srgbClr val="318E9F"/>
          </a:solidFill>
        </p:spPr>
        <p:txBody>
          <a:bodyPr vert="horz" wrap="square" lIns="0" tIns="14605" rIns="0" bIns="0" rtlCol="0">
            <a:spAutoFit/>
          </a:bodyPr>
          <a:lstStyle/>
          <a:p>
            <a:pPr marL="90805" marR="394335">
              <a:lnSpc>
                <a:spcPts val="2020"/>
              </a:lnSpc>
              <a:spcBef>
                <a:spcPts val="115"/>
              </a:spcBef>
            </a:pPr>
            <a:r>
              <a:rPr sz="1400" spc="-10" dirty="0">
                <a:solidFill>
                  <a:srgbClr val="C2DFE4"/>
                </a:solidFill>
                <a:latin typeface="Calibri Light"/>
                <a:cs typeface="Calibri Light"/>
              </a:rPr>
              <a:t>Cassandra </a:t>
            </a:r>
            <a:r>
              <a:rPr sz="1400" spc="-15" dirty="0">
                <a:solidFill>
                  <a:srgbClr val="C2DFE4"/>
                </a:solidFill>
                <a:latin typeface="Calibri Light"/>
                <a:cs typeface="Calibri Light"/>
              </a:rPr>
              <a:t>(column) </a:t>
            </a:r>
            <a:r>
              <a:rPr sz="1400" spc="-10" dirty="0">
                <a:solidFill>
                  <a:srgbClr val="C2DFE4"/>
                </a:solidFill>
                <a:latin typeface="Calibri Light"/>
                <a:cs typeface="Calibri Light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 Light"/>
                <a:cs typeface="Calibri Light"/>
              </a:rPr>
              <a:t>De</a:t>
            </a:r>
            <a:r>
              <a:rPr sz="1400" spc="-15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1400" spc="-1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1400" spc="-50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1400" spc="-30" dirty="0">
                <a:solidFill>
                  <a:srgbClr val="FFFFFF"/>
                </a:solidFill>
                <a:latin typeface="Calibri Light"/>
                <a:cs typeface="Calibri Light"/>
              </a:rPr>
              <a:t>v</a:t>
            </a:r>
            <a:r>
              <a:rPr sz="1400" spc="-15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sz="1400" spc="-20" dirty="0">
                <a:solidFill>
                  <a:srgbClr val="FFFFFF"/>
                </a:solidFill>
                <a:latin typeface="Calibri Light"/>
                <a:cs typeface="Calibri Light"/>
              </a:rPr>
              <a:t>v</a:t>
            </a:r>
            <a:r>
              <a:rPr sz="1400" spc="-10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1400" spc="-25" dirty="0">
                <a:solidFill>
                  <a:srgbClr val="FFFFFF"/>
                </a:solidFill>
                <a:latin typeface="Calibri Light"/>
                <a:cs typeface="Calibri Light"/>
              </a:rPr>
              <a:t>d</a:t>
            </a:r>
            <a:r>
              <a:rPr sz="140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14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 Light"/>
                <a:cs typeface="Calibri Light"/>
              </a:rPr>
              <a:t>em</a:t>
            </a:r>
            <a:r>
              <a:rPr sz="1400" dirty="0">
                <a:solidFill>
                  <a:srgbClr val="FFFFFF"/>
                </a:solidFill>
                <a:latin typeface="Calibri Light"/>
                <a:cs typeface="Calibri Light"/>
              </a:rPr>
              <a:t>:</a:t>
            </a:r>
            <a:r>
              <a:rPr sz="1400" spc="-4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 Light"/>
                <a:cs typeface="Calibri Light"/>
              </a:rPr>
              <a:t>J</a:t>
            </a:r>
            <a:r>
              <a:rPr sz="1400" spc="-40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1400" spc="-30" dirty="0">
                <a:solidFill>
                  <a:srgbClr val="FFFFFF"/>
                </a:solidFill>
                <a:latin typeface="Calibri Light"/>
                <a:cs typeface="Calibri Light"/>
              </a:rPr>
              <a:t>v</a:t>
            </a:r>
            <a:r>
              <a:rPr sz="1400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endParaRPr sz="1400">
              <a:latin typeface="Calibri Light"/>
              <a:cs typeface="Calibri Light"/>
            </a:endParaRPr>
          </a:p>
          <a:p>
            <a:pPr marL="90805">
              <a:spcBef>
                <a:spcPts val="209"/>
              </a:spcBef>
            </a:pPr>
            <a:r>
              <a:rPr sz="1400" dirty="0">
                <a:solidFill>
                  <a:srgbClr val="FFFFFF"/>
                </a:solidFill>
                <a:latin typeface="Calibri Light"/>
                <a:cs typeface="Calibri Light"/>
              </a:rPr>
              <a:t>Q</a:t>
            </a:r>
            <a:r>
              <a:rPr sz="1400" spc="-15" dirty="0">
                <a:solidFill>
                  <a:srgbClr val="FFFFFF"/>
                </a:solidFill>
                <a:latin typeface="Calibri Light"/>
                <a:cs typeface="Calibri Light"/>
              </a:rPr>
              <a:t>ue</a:t>
            </a:r>
            <a:r>
              <a:rPr sz="1400" spc="5" dirty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sz="1400" spc="-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 Light"/>
                <a:cs typeface="Calibri Light"/>
              </a:rPr>
              <a:t>U</a:t>
            </a:r>
            <a:r>
              <a:rPr sz="1400" spc="-5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1400" dirty="0">
                <a:solidFill>
                  <a:srgbClr val="FFFFFF"/>
                </a:solidFill>
                <a:latin typeface="Calibri Light"/>
                <a:cs typeface="Calibri Light"/>
              </a:rPr>
              <a:t>a?</a:t>
            </a:r>
            <a:endParaRPr sz="1400">
              <a:latin typeface="Calibri Light"/>
              <a:cs typeface="Calibri Light"/>
            </a:endParaRPr>
          </a:p>
          <a:p>
            <a:pPr marL="90805" marR="1286510">
              <a:lnSpc>
                <a:spcPct val="120000"/>
              </a:lnSpc>
            </a:pPr>
            <a:r>
              <a:rPr sz="1400" spc="-20" dirty="0">
                <a:solidFill>
                  <a:srgbClr val="FFFFFF"/>
                </a:solidFill>
                <a:latin typeface="Calibri Light"/>
                <a:cs typeface="Calibri Light"/>
              </a:rPr>
              <a:t>Twitter </a:t>
            </a:r>
            <a:r>
              <a:rPr sz="140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 Light"/>
                <a:cs typeface="Calibri Light"/>
              </a:rPr>
              <a:t>NetFlix </a:t>
            </a:r>
            <a:r>
              <a:rPr sz="140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Calibri Light"/>
                <a:cs typeface="Calibri Light"/>
              </a:rPr>
              <a:t>F</a:t>
            </a:r>
            <a:r>
              <a:rPr sz="1400" dirty="0">
                <a:solidFill>
                  <a:srgbClr val="FFFFFF"/>
                </a:solidFill>
                <a:latin typeface="Calibri Light"/>
                <a:cs typeface="Calibri Light"/>
              </a:rPr>
              <a:t>acebook</a:t>
            </a:r>
            <a:endParaRPr sz="1400">
              <a:latin typeface="Calibri Light"/>
              <a:cs typeface="Calibri Ligh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60458" y="3643820"/>
            <a:ext cx="2091689" cy="1610360"/>
            <a:chOff x="2136457" y="3643820"/>
            <a:chExt cx="2091689" cy="1610360"/>
          </a:xfrm>
        </p:grpSpPr>
        <p:sp>
          <p:nvSpPr>
            <p:cNvPr id="11" name="object 11"/>
            <p:cNvSpPr/>
            <p:nvPr/>
          </p:nvSpPr>
          <p:spPr>
            <a:xfrm>
              <a:off x="2141220" y="3648583"/>
              <a:ext cx="2082164" cy="1600835"/>
            </a:xfrm>
            <a:custGeom>
              <a:avLst/>
              <a:gdLst/>
              <a:ahLst/>
              <a:cxnLst/>
              <a:rect l="l" t="t" r="r" b="b"/>
              <a:pathLst>
                <a:path w="2082164" h="1600835">
                  <a:moveTo>
                    <a:pt x="2081910" y="0"/>
                  </a:moveTo>
                  <a:lnTo>
                    <a:pt x="0" y="0"/>
                  </a:lnTo>
                  <a:lnTo>
                    <a:pt x="0" y="1600453"/>
                  </a:lnTo>
                  <a:lnTo>
                    <a:pt x="2081910" y="1600453"/>
                  </a:lnTo>
                  <a:lnTo>
                    <a:pt x="2081910" y="0"/>
                  </a:lnTo>
                  <a:close/>
                </a:path>
              </a:pathLst>
            </a:custGeom>
            <a:solidFill>
              <a:srgbClr val="318E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41220" y="3648583"/>
              <a:ext cx="2082164" cy="1600835"/>
            </a:xfrm>
            <a:custGeom>
              <a:avLst/>
              <a:gdLst/>
              <a:ahLst/>
              <a:cxnLst/>
              <a:rect l="l" t="t" r="r" b="b"/>
              <a:pathLst>
                <a:path w="2082164" h="1600835">
                  <a:moveTo>
                    <a:pt x="0" y="1600453"/>
                  </a:moveTo>
                  <a:lnTo>
                    <a:pt x="2081910" y="1600453"/>
                  </a:lnTo>
                  <a:lnTo>
                    <a:pt x="2081910" y="0"/>
                  </a:lnTo>
                  <a:lnTo>
                    <a:pt x="0" y="0"/>
                  </a:lnTo>
                  <a:lnTo>
                    <a:pt x="0" y="1600453"/>
                  </a:lnTo>
                  <a:close/>
                </a:path>
              </a:pathLst>
            </a:custGeom>
            <a:ln w="9525">
              <a:solidFill>
                <a:srgbClr val="0F22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673665" y="3627730"/>
            <a:ext cx="2068830" cy="156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185" marR="226060">
              <a:lnSpc>
                <a:spcPct val="120100"/>
              </a:lnSpc>
              <a:spcBef>
                <a:spcPts val="100"/>
              </a:spcBef>
            </a:pPr>
            <a:r>
              <a:rPr sz="1400" dirty="0">
                <a:solidFill>
                  <a:srgbClr val="C2DFE4"/>
                </a:solidFill>
                <a:latin typeface="Calibri Light"/>
                <a:cs typeface="Calibri Light"/>
              </a:rPr>
              <a:t>Bi</a:t>
            </a:r>
            <a:r>
              <a:rPr sz="1400" spc="-10" dirty="0">
                <a:solidFill>
                  <a:srgbClr val="C2DFE4"/>
                </a:solidFill>
                <a:latin typeface="Calibri Light"/>
                <a:cs typeface="Calibri Light"/>
              </a:rPr>
              <a:t>g</a:t>
            </a:r>
            <a:r>
              <a:rPr sz="1400" spc="-114" dirty="0">
                <a:solidFill>
                  <a:srgbClr val="C2DFE4"/>
                </a:solidFill>
                <a:latin typeface="Calibri Light"/>
                <a:cs typeface="Calibri Light"/>
              </a:rPr>
              <a:t>T</a:t>
            </a:r>
            <a:r>
              <a:rPr sz="1400" spc="-15" dirty="0">
                <a:solidFill>
                  <a:srgbClr val="C2DFE4"/>
                </a:solidFill>
                <a:latin typeface="Calibri Light"/>
                <a:cs typeface="Calibri Light"/>
              </a:rPr>
              <a:t>a</a:t>
            </a:r>
            <a:r>
              <a:rPr sz="1400" spc="-25" dirty="0">
                <a:solidFill>
                  <a:srgbClr val="C2DFE4"/>
                </a:solidFill>
                <a:latin typeface="Calibri Light"/>
                <a:cs typeface="Calibri Light"/>
              </a:rPr>
              <a:t>b</a:t>
            </a:r>
            <a:r>
              <a:rPr sz="1400" spc="-10" dirty="0">
                <a:solidFill>
                  <a:srgbClr val="C2DFE4"/>
                </a:solidFill>
                <a:latin typeface="Calibri Light"/>
                <a:cs typeface="Calibri Light"/>
              </a:rPr>
              <a:t>l</a:t>
            </a:r>
            <a:r>
              <a:rPr sz="1400" spc="-20" dirty="0">
                <a:solidFill>
                  <a:srgbClr val="C2DFE4"/>
                </a:solidFill>
                <a:latin typeface="Calibri Light"/>
                <a:cs typeface="Calibri Light"/>
              </a:rPr>
              <a:t>e</a:t>
            </a:r>
            <a:r>
              <a:rPr sz="1400" dirty="0">
                <a:solidFill>
                  <a:srgbClr val="C2DFE4"/>
                </a:solidFill>
                <a:latin typeface="Calibri Light"/>
                <a:cs typeface="Calibri Light"/>
              </a:rPr>
              <a:t>(</a:t>
            </a:r>
            <a:r>
              <a:rPr sz="1400" spc="-25" dirty="0">
                <a:solidFill>
                  <a:srgbClr val="C2DFE4"/>
                </a:solidFill>
                <a:latin typeface="Calibri Light"/>
                <a:cs typeface="Calibri Light"/>
              </a:rPr>
              <a:t>co</a:t>
            </a:r>
            <a:r>
              <a:rPr sz="1400" spc="-10" dirty="0">
                <a:solidFill>
                  <a:srgbClr val="C2DFE4"/>
                </a:solidFill>
                <a:latin typeface="Calibri Light"/>
                <a:cs typeface="Calibri Light"/>
              </a:rPr>
              <a:t>l</a:t>
            </a:r>
            <a:r>
              <a:rPr sz="1400" spc="-25" dirty="0">
                <a:solidFill>
                  <a:srgbClr val="C2DFE4"/>
                </a:solidFill>
                <a:latin typeface="Calibri Light"/>
                <a:cs typeface="Calibri Light"/>
              </a:rPr>
              <a:t>u</a:t>
            </a:r>
            <a:r>
              <a:rPr sz="1400" spc="-20" dirty="0">
                <a:solidFill>
                  <a:srgbClr val="C2DFE4"/>
                </a:solidFill>
                <a:latin typeface="Calibri Light"/>
                <a:cs typeface="Calibri Light"/>
              </a:rPr>
              <a:t>m</a:t>
            </a:r>
            <a:r>
              <a:rPr sz="1400" spc="-25" dirty="0">
                <a:solidFill>
                  <a:srgbClr val="C2DFE4"/>
                </a:solidFill>
                <a:latin typeface="Calibri Light"/>
                <a:cs typeface="Calibri Light"/>
              </a:rPr>
              <a:t>n</a:t>
            </a:r>
            <a:r>
              <a:rPr sz="1400" dirty="0">
                <a:solidFill>
                  <a:srgbClr val="C2DFE4"/>
                </a:solidFill>
                <a:latin typeface="Calibri Light"/>
                <a:cs typeface="Calibri Light"/>
              </a:rPr>
              <a:t>)</a:t>
            </a:r>
            <a:r>
              <a:rPr sz="1400" spc="-40" dirty="0">
                <a:solidFill>
                  <a:srgbClr val="C2DFE4"/>
                </a:solidFill>
                <a:latin typeface="Calibri Light"/>
                <a:cs typeface="Calibri Light"/>
              </a:rPr>
              <a:t> </a:t>
            </a:r>
            <a:r>
              <a:rPr sz="1400" spc="-5" dirty="0">
                <a:solidFill>
                  <a:srgbClr val="C2DFE4"/>
                </a:solidFill>
                <a:latin typeface="Calibri Light"/>
                <a:cs typeface="Calibri Light"/>
              </a:rPr>
              <a:t>G</a:t>
            </a:r>
            <a:r>
              <a:rPr sz="1400" spc="-15" dirty="0">
                <a:solidFill>
                  <a:srgbClr val="C2DFE4"/>
                </a:solidFill>
                <a:latin typeface="Calibri Light"/>
                <a:cs typeface="Calibri Light"/>
              </a:rPr>
              <a:t>oo</a:t>
            </a:r>
            <a:r>
              <a:rPr sz="1400" dirty="0">
                <a:solidFill>
                  <a:srgbClr val="C2DFE4"/>
                </a:solidFill>
                <a:latin typeface="Calibri Light"/>
                <a:cs typeface="Calibri Light"/>
              </a:rPr>
              <a:t>g</a:t>
            </a:r>
            <a:r>
              <a:rPr sz="1400" spc="-10" dirty="0">
                <a:solidFill>
                  <a:srgbClr val="C2DFE4"/>
                </a:solidFill>
                <a:latin typeface="Calibri Light"/>
                <a:cs typeface="Calibri Light"/>
              </a:rPr>
              <a:t>l</a:t>
            </a:r>
            <a:r>
              <a:rPr sz="1400" dirty="0">
                <a:solidFill>
                  <a:srgbClr val="C2DFE4"/>
                </a:solidFill>
                <a:latin typeface="Calibri Light"/>
                <a:cs typeface="Calibri Light"/>
              </a:rPr>
              <a:t>e  </a:t>
            </a:r>
            <a:r>
              <a:rPr sz="1400" dirty="0">
                <a:solidFill>
                  <a:srgbClr val="FFFFFF"/>
                </a:solidFill>
                <a:latin typeface="Calibri Light"/>
                <a:cs typeface="Calibri Light"/>
              </a:rPr>
              <a:t>De</a:t>
            </a:r>
            <a:r>
              <a:rPr sz="1400" spc="-15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1400" spc="-1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1400" spc="-50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1400" spc="-30" dirty="0">
                <a:solidFill>
                  <a:srgbClr val="FFFFFF"/>
                </a:solidFill>
                <a:latin typeface="Calibri Light"/>
                <a:cs typeface="Calibri Light"/>
              </a:rPr>
              <a:t>v</a:t>
            </a:r>
            <a:r>
              <a:rPr sz="1400" spc="-15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sz="1400" spc="-20" dirty="0">
                <a:solidFill>
                  <a:srgbClr val="FFFFFF"/>
                </a:solidFill>
                <a:latin typeface="Calibri Light"/>
                <a:cs typeface="Calibri Light"/>
              </a:rPr>
              <a:t>v</a:t>
            </a:r>
            <a:r>
              <a:rPr sz="1400" spc="-10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1400" spc="-25" dirty="0">
                <a:solidFill>
                  <a:srgbClr val="FFFFFF"/>
                </a:solidFill>
                <a:latin typeface="Calibri Light"/>
                <a:cs typeface="Calibri Light"/>
              </a:rPr>
              <a:t>d</a:t>
            </a:r>
            <a:r>
              <a:rPr sz="140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14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 Light"/>
                <a:cs typeface="Calibri Light"/>
              </a:rPr>
              <a:t>em</a:t>
            </a:r>
            <a:r>
              <a:rPr sz="1400" dirty="0">
                <a:solidFill>
                  <a:srgbClr val="FFFFFF"/>
                </a:solidFill>
                <a:latin typeface="Calibri Light"/>
                <a:cs typeface="Calibri Light"/>
              </a:rPr>
              <a:t>:</a:t>
            </a:r>
            <a:r>
              <a:rPr sz="1400" spc="-4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 Light"/>
                <a:cs typeface="Calibri Light"/>
              </a:rPr>
              <a:t>C</a:t>
            </a:r>
            <a:r>
              <a:rPr sz="1400" spc="5" dirty="0">
                <a:solidFill>
                  <a:srgbClr val="FFFFFF"/>
                </a:solidFill>
                <a:latin typeface="Calibri Light"/>
                <a:cs typeface="Calibri Light"/>
              </a:rPr>
              <a:t>+</a:t>
            </a:r>
            <a:r>
              <a:rPr sz="1400" dirty="0">
                <a:solidFill>
                  <a:srgbClr val="FFFFFF"/>
                </a:solidFill>
                <a:latin typeface="Calibri Light"/>
                <a:cs typeface="Calibri Light"/>
              </a:rPr>
              <a:t>+  </a:t>
            </a:r>
            <a:r>
              <a:rPr sz="1400" spc="-5" dirty="0">
                <a:solidFill>
                  <a:srgbClr val="FFFFFF"/>
                </a:solidFill>
                <a:latin typeface="Calibri Light"/>
                <a:cs typeface="Calibri Light"/>
              </a:rPr>
              <a:t>Quem</a:t>
            </a:r>
            <a:r>
              <a:rPr sz="1400" spc="-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 Light"/>
                <a:cs typeface="Calibri Light"/>
              </a:rPr>
              <a:t>Usa:</a:t>
            </a:r>
            <a:endParaRPr sz="1400">
              <a:latin typeface="Calibri Light"/>
              <a:cs typeface="Calibri Light"/>
            </a:endParaRPr>
          </a:p>
          <a:p>
            <a:pPr marL="83185">
              <a:spcBef>
                <a:spcPts val="335"/>
              </a:spcBef>
            </a:pPr>
            <a:r>
              <a:rPr sz="1400" dirty="0">
                <a:solidFill>
                  <a:srgbClr val="FFFFFF"/>
                </a:solidFill>
                <a:latin typeface="Calibri Light"/>
                <a:cs typeface="Calibri Light"/>
              </a:rPr>
              <a:t>Gmail</a:t>
            </a:r>
            <a:endParaRPr sz="1400">
              <a:latin typeface="Calibri Light"/>
              <a:cs typeface="Calibri Light"/>
            </a:endParaRPr>
          </a:p>
          <a:p>
            <a:pPr marL="83185" marR="993140">
              <a:lnSpc>
                <a:spcPct val="120000"/>
              </a:lnSpc>
            </a:pPr>
            <a:r>
              <a:rPr sz="1400" spc="-5" dirty="0">
                <a:solidFill>
                  <a:srgbClr val="FFFFFF"/>
                </a:solidFill>
                <a:latin typeface="Calibri Light"/>
                <a:cs typeface="Calibri Light"/>
              </a:rPr>
              <a:t>Goog</a:t>
            </a:r>
            <a:r>
              <a:rPr sz="1400" dirty="0">
                <a:solidFill>
                  <a:srgbClr val="FFFFFF"/>
                </a:solidFill>
                <a:latin typeface="Calibri Light"/>
                <a:cs typeface="Calibri Light"/>
              </a:rPr>
              <a:t>le</a:t>
            </a:r>
            <a:r>
              <a:rPr sz="140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 Light"/>
                <a:cs typeface="Calibri Light"/>
              </a:rPr>
              <a:t>Ma</a:t>
            </a:r>
            <a:r>
              <a:rPr sz="1400" spc="-10" dirty="0">
                <a:solidFill>
                  <a:srgbClr val="FFFFFF"/>
                </a:solidFill>
                <a:latin typeface="Calibri Light"/>
                <a:cs typeface="Calibri Light"/>
              </a:rPr>
              <a:t>p</a:t>
            </a:r>
            <a:r>
              <a:rPr sz="1400" dirty="0">
                <a:solidFill>
                  <a:srgbClr val="FFFFFF"/>
                </a:solidFill>
                <a:latin typeface="Calibri Light"/>
                <a:cs typeface="Calibri Light"/>
              </a:rPr>
              <a:t>s,  </a:t>
            </a:r>
            <a:r>
              <a:rPr sz="1400" spc="-30" dirty="0">
                <a:solidFill>
                  <a:srgbClr val="FFFFFF"/>
                </a:solidFill>
                <a:latin typeface="Calibri Light"/>
                <a:cs typeface="Calibri Light"/>
              </a:rPr>
              <a:t>YouTube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76569" y="3642359"/>
            <a:ext cx="2016760" cy="1523494"/>
          </a:xfrm>
          <a:prstGeom prst="rect">
            <a:avLst/>
          </a:prstGeom>
          <a:solidFill>
            <a:srgbClr val="318E9F"/>
          </a:solidFill>
          <a:ln w="9525">
            <a:solidFill>
              <a:srgbClr val="0F2225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92075" marR="338455">
              <a:lnSpc>
                <a:spcPts val="2020"/>
              </a:lnSpc>
              <a:spcBef>
                <a:spcPts val="60"/>
              </a:spcBef>
            </a:pPr>
            <a:r>
              <a:rPr sz="1400" spc="-10" dirty="0">
                <a:solidFill>
                  <a:srgbClr val="C2DFE4"/>
                </a:solidFill>
                <a:latin typeface="Calibri Light"/>
                <a:cs typeface="Calibri Light"/>
              </a:rPr>
              <a:t>Neo4j (graph) </a:t>
            </a:r>
            <a:r>
              <a:rPr sz="1400" spc="-5" dirty="0">
                <a:solidFill>
                  <a:srgbClr val="C2DFE4"/>
                </a:solidFill>
                <a:latin typeface="Calibri Light"/>
                <a:cs typeface="Calibri Light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 Light"/>
                <a:cs typeface="Calibri Light"/>
              </a:rPr>
              <a:t>De</a:t>
            </a:r>
            <a:r>
              <a:rPr sz="1400" spc="-15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1400" spc="-1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1400" spc="-50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1400" spc="-30" dirty="0">
                <a:solidFill>
                  <a:srgbClr val="FFFFFF"/>
                </a:solidFill>
                <a:latin typeface="Calibri Light"/>
                <a:cs typeface="Calibri Light"/>
              </a:rPr>
              <a:t>v</a:t>
            </a:r>
            <a:r>
              <a:rPr sz="1400" spc="-15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sz="1400" spc="-20" dirty="0">
                <a:solidFill>
                  <a:srgbClr val="FFFFFF"/>
                </a:solidFill>
                <a:latin typeface="Calibri Light"/>
                <a:cs typeface="Calibri Light"/>
              </a:rPr>
              <a:t>v</a:t>
            </a:r>
            <a:r>
              <a:rPr sz="1400" spc="-10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1400" spc="-25" dirty="0">
                <a:solidFill>
                  <a:srgbClr val="FFFFFF"/>
                </a:solidFill>
                <a:latin typeface="Calibri Light"/>
                <a:cs typeface="Calibri Light"/>
              </a:rPr>
              <a:t>d</a:t>
            </a:r>
            <a:r>
              <a:rPr sz="140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1400" spc="-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 Light"/>
                <a:cs typeface="Calibri Light"/>
              </a:rPr>
              <a:t>em</a:t>
            </a:r>
            <a:r>
              <a:rPr sz="1400" dirty="0">
                <a:solidFill>
                  <a:srgbClr val="FFFFFF"/>
                </a:solidFill>
                <a:latin typeface="Calibri Light"/>
                <a:cs typeface="Calibri Light"/>
              </a:rPr>
              <a:t>:</a:t>
            </a:r>
            <a:r>
              <a:rPr sz="1400" spc="-4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 Light"/>
                <a:cs typeface="Calibri Light"/>
              </a:rPr>
              <a:t>J</a:t>
            </a:r>
            <a:r>
              <a:rPr sz="1400" spc="-2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1400" spc="-30" dirty="0">
                <a:solidFill>
                  <a:srgbClr val="FFFFFF"/>
                </a:solidFill>
                <a:latin typeface="Calibri Light"/>
                <a:cs typeface="Calibri Light"/>
              </a:rPr>
              <a:t>v</a:t>
            </a:r>
            <a:r>
              <a:rPr sz="1400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endParaRPr sz="1400">
              <a:latin typeface="Calibri Light"/>
              <a:cs typeface="Calibri Light"/>
            </a:endParaRPr>
          </a:p>
          <a:p>
            <a:pPr marL="92075">
              <a:spcBef>
                <a:spcPts val="209"/>
              </a:spcBef>
            </a:pPr>
            <a:r>
              <a:rPr sz="1400" dirty="0">
                <a:solidFill>
                  <a:srgbClr val="FFFFFF"/>
                </a:solidFill>
                <a:latin typeface="Calibri Light"/>
                <a:cs typeface="Calibri Light"/>
              </a:rPr>
              <a:t>Q</a:t>
            </a:r>
            <a:r>
              <a:rPr sz="1400" spc="-10" dirty="0">
                <a:solidFill>
                  <a:srgbClr val="FFFFFF"/>
                </a:solidFill>
                <a:latin typeface="Calibri Light"/>
                <a:cs typeface="Calibri Light"/>
              </a:rPr>
              <a:t>ue</a:t>
            </a:r>
            <a:r>
              <a:rPr sz="1400" dirty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sz="1400" spc="-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 Light"/>
                <a:cs typeface="Calibri Light"/>
              </a:rPr>
              <a:t>U</a:t>
            </a:r>
            <a:r>
              <a:rPr sz="1400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1400" dirty="0">
                <a:solidFill>
                  <a:srgbClr val="FFFFFF"/>
                </a:solidFill>
                <a:latin typeface="Calibri Light"/>
                <a:cs typeface="Calibri Light"/>
              </a:rPr>
              <a:t>?</a:t>
            </a:r>
            <a:endParaRPr sz="1400">
              <a:latin typeface="Calibri Light"/>
              <a:cs typeface="Calibri Light"/>
            </a:endParaRPr>
          </a:p>
          <a:p>
            <a:pPr marL="92075">
              <a:spcBef>
                <a:spcPts val="335"/>
              </a:spcBef>
            </a:pPr>
            <a:r>
              <a:rPr sz="1400" spc="-5" dirty="0">
                <a:solidFill>
                  <a:srgbClr val="FFFFFF"/>
                </a:solidFill>
                <a:latin typeface="Calibri Light"/>
                <a:cs typeface="Calibri Light"/>
              </a:rPr>
              <a:t>-WalMart</a:t>
            </a:r>
            <a:endParaRPr sz="1400">
              <a:latin typeface="Calibri Light"/>
              <a:cs typeface="Calibri Light"/>
            </a:endParaRPr>
          </a:p>
          <a:p>
            <a:pPr marL="92075">
              <a:spcBef>
                <a:spcPts val="335"/>
              </a:spcBef>
            </a:pPr>
            <a:r>
              <a:rPr sz="1400" spc="-5" dirty="0">
                <a:solidFill>
                  <a:srgbClr val="FFFFFF"/>
                </a:solidFill>
                <a:latin typeface="Calibri Light"/>
                <a:cs typeface="Calibri Light"/>
              </a:rPr>
              <a:t>-National</a:t>
            </a:r>
            <a:r>
              <a:rPr sz="1400" spc="-4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 Light"/>
                <a:cs typeface="Calibri Light"/>
              </a:rPr>
              <a:t>Geographic</a:t>
            </a:r>
            <a:endParaRPr sz="1400">
              <a:latin typeface="Calibri Light"/>
              <a:cs typeface="Calibri Light"/>
            </a:endParaRPr>
          </a:p>
          <a:p>
            <a:pPr marL="92075">
              <a:spcBef>
                <a:spcPts val="335"/>
              </a:spcBef>
            </a:pPr>
            <a:r>
              <a:rPr sz="1400" spc="-5" dirty="0">
                <a:solidFill>
                  <a:srgbClr val="FFFFFF"/>
                </a:solidFill>
                <a:latin typeface="Calibri Light"/>
                <a:cs typeface="Calibri Light"/>
              </a:rPr>
              <a:t>-Ebay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37804" y="3645027"/>
            <a:ext cx="2058670" cy="1779974"/>
          </a:xfrm>
          <a:prstGeom prst="rect">
            <a:avLst/>
          </a:prstGeom>
          <a:solidFill>
            <a:srgbClr val="318E9F"/>
          </a:solidFill>
          <a:ln w="9525">
            <a:solidFill>
              <a:srgbClr val="0F2225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92710" marR="375920">
              <a:lnSpc>
                <a:spcPts val="2020"/>
              </a:lnSpc>
              <a:spcBef>
                <a:spcPts val="60"/>
              </a:spcBef>
            </a:pPr>
            <a:r>
              <a:rPr sz="1400" spc="-10" dirty="0">
                <a:solidFill>
                  <a:srgbClr val="C2DFE4"/>
                </a:solidFill>
                <a:latin typeface="Calibri Light"/>
                <a:cs typeface="Calibri Light"/>
              </a:rPr>
              <a:t>M</a:t>
            </a:r>
            <a:r>
              <a:rPr sz="1400" spc="-5" dirty="0">
                <a:solidFill>
                  <a:srgbClr val="C2DFE4"/>
                </a:solidFill>
                <a:latin typeface="Calibri Light"/>
                <a:cs typeface="Calibri Light"/>
              </a:rPr>
              <a:t>o</a:t>
            </a:r>
            <a:r>
              <a:rPr sz="1400" spc="-15" dirty="0">
                <a:solidFill>
                  <a:srgbClr val="C2DFE4"/>
                </a:solidFill>
                <a:latin typeface="Calibri Light"/>
                <a:cs typeface="Calibri Light"/>
              </a:rPr>
              <a:t>n</a:t>
            </a:r>
            <a:r>
              <a:rPr sz="1400" spc="-25" dirty="0">
                <a:solidFill>
                  <a:srgbClr val="C2DFE4"/>
                </a:solidFill>
                <a:latin typeface="Calibri Light"/>
                <a:cs typeface="Calibri Light"/>
              </a:rPr>
              <a:t>g</a:t>
            </a:r>
            <a:r>
              <a:rPr sz="1400" spc="-15" dirty="0">
                <a:solidFill>
                  <a:srgbClr val="C2DFE4"/>
                </a:solidFill>
                <a:latin typeface="Calibri Light"/>
                <a:cs typeface="Calibri Light"/>
              </a:rPr>
              <a:t>o</a:t>
            </a:r>
            <a:r>
              <a:rPr sz="1400" spc="-25" dirty="0">
                <a:solidFill>
                  <a:srgbClr val="C2DFE4"/>
                </a:solidFill>
                <a:latin typeface="Calibri Light"/>
                <a:cs typeface="Calibri Light"/>
              </a:rPr>
              <a:t>D</a:t>
            </a:r>
            <a:r>
              <a:rPr sz="1400" dirty="0">
                <a:solidFill>
                  <a:srgbClr val="C2DFE4"/>
                </a:solidFill>
                <a:latin typeface="Calibri Light"/>
                <a:cs typeface="Calibri Light"/>
              </a:rPr>
              <a:t>B</a:t>
            </a:r>
            <a:r>
              <a:rPr sz="1400" spc="-50" dirty="0">
                <a:solidFill>
                  <a:srgbClr val="C2DFE4"/>
                </a:solidFill>
                <a:latin typeface="Calibri Light"/>
                <a:cs typeface="Calibri Light"/>
              </a:rPr>
              <a:t> </a:t>
            </a:r>
            <a:r>
              <a:rPr sz="1400" dirty="0">
                <a:solidFill>
                  <a:srgbClr val="C2DFE4"/>
                </a:solidFill>
                <a:latin typeface="Calibri Light"/>
                <a:cs typeface="Calibri Light"/>
              </a:rPr>
              <a:t>(</a:t>
            </a:r>
            <a:r>
              <a:rPr sz="1400" spc="-5" dirty="0">
                <a:solidFill>
                  <a:srgbClr val="C2DFE4"/>
                </a:solidFill>
                <a:latin typeface="Calibri Light"/>
                <a:cs typeface="Calibri Light"/>
              </a:rPr>
              <a:t>D</a:t>
            </a:r>
            <a:r>
              <a:rPr sz="1400" spc="-15" dirty="0">
                <a:solidFill>
                  <a:srgbClr val="C2DFE4"/>
                </a:solidFill>
                <a:latin typeface="Calibri Light"/>
                <a:cs typeface="Calibri Light"/>
              </a:rPr>
              <a:t>o</a:t>
            </a:r>
            <a:r>
              <a:rPr sz="1400" spc="-10" dirty="0">
                <a:solidFill>
                  <a:srgbClr val="C2DFE4"/>
                </a:solidFill>
                <a:latin typeface="Calibri Light"/>
                <a:cs typeface="Calibri Light"/>
              </a:rPr>
              <a:t>cu</a:t>
            </a:r>
            <a:r>
              <a:rPr sz="1400" spc="-35" dirty="0">
                <a:solidFill>
                  <a:srgbClr val="C2DFE4"/>
                </a:solidFill>
                <a:latin typeface="Calibri Light"/>
                <a:cs typeface="Calibri Light"/>
              </a:rPr>
              <a:t>m</a:t>
            </a:r>
            <a:r>
              <a:rPr sz="1400" spc="-10" dirty="0">
                <a:solidFill>
                  <a:srgbClr val="C2DFE4"/>
                </a:solidFill>
                <a:latin typeface="Calibri Light"/>
                <a:cs typeface="Calibri Light"/>
              </a:rPr>
              <a:t>e</a:t>
            </a:r>
            <a:r>
              <a:rPr sz="1400" spc="-35" dirty="0">
                <a:solidFill>
                  <a:srgbClr val="C2DFE4"/>
                </a:solidFill>
                <a:latin typeface="Calibri Light"/>
                <a:cs typeface="Calibri Light"/>
              </a:rPr>
              <a:t>n</a:t>
            </a:r>
            <a:r>
              <a:rPr sz="1400" spc="-20" dirty="0">
                <a:solidFill>
                  <a:srgbClr val="C2DFE4"/>
                </a:solidFill>
                <a:latin typeface="Calibri Light"/>
                <a:cs typeface="Calibri Light"/>
              </a:rPr>
              <a:t>t</a:t>
            </a:r>
            <a:r>
              <a:rPr sz="1400" dirty="0">
                <a:solidFill>
                  <a:srgbClr val="C2DFE4"/>
                </a:solidFill>
                <a:latin typeface="Calibri Light"/>
                <a:cs typeface="Calibri Light"/>
              </a:rPr>
              <a:t>)  </a:t>
            </a:r>
            <a:r>
              <a:rPr sz="1400" dirty="0">
                <a:solidFill>
                  <a:srgbClr val="FFFFFF"/>
                </a:solidFill>
                <a:latin typeface="Calibri Light"/>
                <a:cs typeface="Calibri Light"/>
              </a:rPr>
              <a:t>De</a:t>
            </a:r>
            <a:r>
              <a:rPr sz="1400" spc="-15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1400" spc="-1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1400" spc="-50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1400" spc="-30" dirty="0">
                <a:solidFill>
                  <a:srgbClr val="FFFFFF"/>
                </a:solidFill>
                <a:latin typeface="Calibri Light"/>
                <a:cs typeface="Calibri Light"/>
              </a:rPr>
              <a:t>v</a:t>
            </a:r>
            <a:r>
              <a:rPr sz="1400" spc="-15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sz="1400" spc="-20" dirty="0">
                <a:solidFill>
                  <a:srgbClr val="FFFFFF"/>
                </a:solidFill>
                <a:latin typeface="Calibri Light"/>
                <a:cs typeface="Calibri Light"/>
              </a:rPr>
              <a:t>v</a:t>
            </a:r>
            <a:r>
              <a:rPr sz="1400" spc="-10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1400" spc="-25" dirty="0">
                <a:solidFill>
                  <a:srgbClr val="FFFFFF"/>
                </a:solidFill>
                <a:latin typeface="Calibri Light"/>
                <a:cs typeface="Calibri Light"/>
              </a:rPr>
              <a:t>d</a:t>
            </a:r>
            <a:r>
              <a:rPr sz="140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14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 Light"/>
                <a:cs typeface="Calibri Light"/>
              </a:rPr>
              <a:t>em</a:t>
            </a:r>
            <a:r>
              <a:rPr sz="1400" dirty="0">
                <a:solidFill>
                  <a:srgbClr val="FFFFFF"/>
                </a:solidFill>
                <a:latin typeface="Calibri Light"/>
                <a:cs typeface="Calibri Light"/>
              </a:rPr>
              <a:t>:</a:t>
            </a:r>
            <a:r>
              <a:rPr sz="1400" spc="-4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 Light"/>
                <a:cs typeface="Calibri Light"/>
              </a:rPr>
              <a:t>C  </a:t>
            </a:r>
            <a:r>
              <a:rPr sz="1400" spc="-5" dirty="0">
                <a:solidFill>
                  <a:srgbClr val="FFFFFF"/>
                </a:solidFill>
                <a:latin typeface="Calibri Light"/>
                <a:cs typeface="Calibri Light"/>
              </a:rPr>
              <a:t>Quem</a:t>
            </a:r>
            <a:r>
              <a:rPr sz="1400" spc="-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 Light"/>
                <a:cs typeface="Calibri Light"/>
              </a:rPr>
              <a:t>Usa:</a:t>
            </a:r>
            <a:endParaRPr sz="1400">
              <a:latin typeface="Calibri Light"/>
              <a:cs typeface="Calibri Light"/>
            </a:endParaRPr>
          </a:p>
          <a:p>
            <a:pPr marL="92710">
              <a:spcBef>
                <a:spcPts val="204"/>
              </a:spcBef>
            </a:pPr>
            <a:r>
              <a:rPr sz="1400" spc="-5" dirty="0">
                <a:solidFill>
                  <a:srgbClr val="FFFFFF"/>
                </a:solidFill>
                <a:latin typeface="Calibri Light"/>
                <a:cs typeface="Calibri Light"/>
              </a:rPr>
              <a:t>-Globo.com</a:t>
            </a:r>
            <a:endParaRPr sz="1400">
              <a:latin typeface="Calibri Light"/>
              <a:cs typeface="Calibri Light"/>
            </a:endParaRPr>
          </a:p>
          <a:p>
            <a:pPr marL="92710">
              <a:spcBef>
                <a:spcPts val="335"/>
              </a:spcBef>
            </a:pPr>
            <a:r>
              <a:rPr sz="1400" spc="-5" dirty="0">
                <a:solidFill>
                  <a:srgbClr val="FFFFFF"/>
                </a:solidFill>
                <a:latin typeface="Calibri Light"/>
                <a:cs typeface="Calibri Light"/>
              </a:rPr>
              <a:t>_Apontador</a:t>
            </a:r>
            <a:endParaRPr sz="1400">
              <a:latin typeface="Calibri Light"/>
              <a:cs typeface="Calibri Light"/>
            </a:endParaRPr>
          </a:p>
          <a:p>
            <a:pPr marL="92710">
              <a:spcBef>
                <a:spcPts val="335"/>
              </a:spcBef>
            </a:pPr>
            <a:r>
              <a:rPr sz="1400" spc="-10" dirty="0">
                <a:solidFill>
                  <a:srgbClr val="FFFFFF"/>
                </a:solidFill>
                <a:latin typeface="Calibri Light"/>
                <a:cs typeface="Calibri Light"/>
              </a:rPr>
              <a:t>-Forbes</a:t>
            </a:r>
            <a:endParaRPr sz="1400">
              <a:latin typeface="Calibri Light"/>
              <a:cs typeface="Calibri Light"/>
            </a:endParaRPr>
          </a:p>
          <a:p>
            <a:pPr marL="92710">
              <a:spcBef>
                <a:spcPts val="335"/>
              </a:spcBef>
            </a:pPr>
            <a:r>
              <a:rPr sz="1400" spc="-5" dirty="0">
                <a:solidFill>
                  <a:srgbClr val="FFFFFF"/>
                </a:solidFill>
                <a:latin typeface="Calibri Light"/>
                <a:cs typeface="Calibri Light"/>
              </a:rPr>
              <a:t>-New</a:t>
            </a:r>
            <a:r>
              <a:rPr sz="1400" spc="-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 Light"/>
                <a:cs typeface="Calibri Light"/>
              </a:rPr>
              <a:t>York</a:t>
            </a:r>
            <a:r>
              <a:rPr sz="1400" spc="-4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 Light"/>
                <a:cs typeface="Calibri Light"/>
              </a:rPr>
              <a:t>Times</a:t>
            </a:r>
            <a:endParaRPr sz="14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32646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0180" y="105283"/>
            <a:ext cx="5253355" cy="7569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65" dirty="0">
                <a:solidFill>
                  <a:srgbClr val="000000"/>
                </a:solidFill>
              </a:rPr>
              <a:t>Q</a:t>
            </a:r>
            <a:r>
              <a:rPr sz="4800" spc="-155" dirty="0">
                <a:solidFill>
                  <a:srgbClr val="000000"/>
                </a:solidFill>
              </a:rPr>
              <a:t>u</a:t>
            </a:r>
            <a:r>
              <a:rPr sz="4800" spc="-160" dirty="0">
                <a:solidFill>
                  <a:srgbClr val="000000"/>
                </a:solidFill>
              </a:rPr>
              <a:t>a</a:t>
            </a:r>
            <a:r>
              <a:rPr sz="4800" spc="-170" dirty="0">
                <a:solidFill>
                  <a:srgbClr val="000000"/>
                </a:solidFill>
              </a:rPr>
              <a:t>nd</a:t>
            </a:r>
            <a:r>
              <a:rPr sz="4800" dirty="0">
                <a:solidFill>
                  <a:srgbClr val="000000"/>
                </a:solidFill>
              </a:rPr>
              <a:t>o</a:t>
            </a:r>
            <a:r>
              <a:rPr sz="4800" spc="-335" dirty="0">
                <a:solidFill>
                  <a:srgbClr val="000000"/>
                </a:solidFill>
              </a:rPr>
              <a:t> </a:t>
            </a:r>
            <a:r>
              <a:rPr sz="4800" dirty="0">
                <a:solidFill>
                  <a:srgbClr val="000000"/>
                </a:solidFill>
              </a:rPr>
              <a:t>e</a:t>
            </a:r>
            <a:r>
              <a:rPr sz="4800" spc="-315" dirty="0">
                <a:solidFill>
                  <a:srgbClr val="000000"/>
                </a:solidFill>
              </a:rPr>
              <a:t> </a:t>
            </a:r>
            <a:r>
              <a:rPr sz="4800" spc="-155" dirty="0">
                <a:solidFill>
                  <a:srgbClr val="000000"/>
                </a:solidFill>
              </a:rPr>
              <a:t>qu</a:t>
            </a:r>
            <a:r>
              <a:rPr sz="4800" spc="-150" dirty="0">
                <a:solidFill>
                  <a:srgbClr val="000000"/>
                </a:solidFill>
              </a:rPr>
              <a:t>a</a:t>
            </a:r>
            <a:r>
              <a:rPr sz="4800" dirty="0">
                <a:solidFill>
                  <a:srgbClr val="000000"/>
                </a:solidFill>
              </a:rPr>
              <a:t>l</a:t>
            </a:r>
            <a:r>
              <a:rPr sz="4800" spc="-325" dirty="0">
                <a:solidFill>
                  <a:srgbClr val="000000"/>
                </a:solidFill>
              </a:rPr>
              <a:t> </a:t>
            </a:r>
            <a:r>
              <a:rPr sz="4800" spc="-155" dirty="0">
                <a:solidFill>
                  <a:srgbClr val="000000"/>
                </a:solidFill>
              </a:rPr>
              <a:t>u</a:t>
            </a:r>
            <a:r>
              <a:rPr sz="4800" spc="-140" dirty="0">
                <a:solidFill>
                  <a:srgbClr val="000000"/>
                </a:solidFill>
              </a:rPr>
              <a:t>tili</a:t>
            </a:r>
            <a:r>
              <a:rPr sz="4800" spc="-260" dirty="0">
                <a:solidFill>
                  <a:srgbClr val="000000"/>
                </a:solidFill>
              </a:rPr>
              <a:t>z</a:t>
            </a:r>
            <a:r>
              <a:rPr sz="4800" spc="-160" dirty="0">
                <a:solidFill>
                  <a:srgbClr val="000000"/>
                </a:solidFill>
              </a:rPr>
              <a:t>a</a:t>
            </a:r>
            <a:r>
              <a:rPr sz="4800" spc="-155" dirty="0">
                <a:solidFill>
                  <a:srgbClr val="000000"/>
                </a:solidFill>
              </a:rPr>
              <a:t>r</a:t>
            </a:r>
            <a:r>
              <a:rPr sz="4800" dirty="0">
                <a:solidFill>
                  <a:srgbClr val="000000"/>
                </a:solidFill>
              </a:rPr>
              <a:t>?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2826259" y="5601716"/>
            <a:ext cx="12960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15" dirty="0">
                <a:latin typeface="Calibri Light"/>
                <a:cs typeface="Calibri Light"/>
              </a:rPr>
              <a:t>F</a:t>
            </a:r>
            <a:r>
              <a:rPr sz="1200" spc="-5" dirty="0">
                <a:latin typeface="Calibri Light"/>
                <a:cs typeface="Calibri Light"/>
              </a:rPr>
              <a:t>o</a:t>
            </a:r>
            <a:r>
              <a:rPr sz="1200" spc="-30" dirty="0">
                <a:latin typeface="Calibri Light"/>
                <a:cs typeface="Calibri Light"/>
              </a:rPr>
              <a:t>n</a:t>
            </a:r>
            <a:r>
              <a:rPr sz="1200" spc="-15" dirty="0">
                <a:latin typeface="Calibri Light"/>
                <a:cs typeface="Calibri Light"/>
              </a:rPr>
              <a:t>t</a:t>
            </a:r>
            <a:r>
              <a:rPr sz="1200" spc="-5" dirty="0">
                <a:latin typeface="Calibri Light"/>
                <a:cs typeface="Calibri Light"/>
              </a:rPr>
              <a:t>e</a:t>
            </a:r>
            <a:r>
              <a:rPr sz="1200" dirty="0">
                <a:latin typeface="Calibri Light"/>
                <a:cs typeface="Calibri Light"/>
              </a:rPr>
              <a:t>:</a:t>
            </a:r>
            <a:r>
              <a:rPr sz="1200" spc="-50" dirty="0">
                <a:latin typeface="Calibri Light"/>
                <a:cs typeface="Calibri Light"/>
              </a:rPr>
              <a:t> </a:t>
            </a:r>
            <a:r>
              <a:rPr sz="1200" spc="5" dirty="0">
                <a:latin typeface="Calibri Light"/>
                <a:cs typeface="Calibri Light"/>
              </a:rPr>
              <a:t>M</a:t>
            </a:r>
            <a:r>
              <a:rPr sz="1200" dirty="0">
                <a:latin typeface="Calibri Light"/>
                <a:cs typeface="Calibri Light"/>
              </a:rPr>
              <a:t>a</a:t>
            </a:r>
            <a:r>
              <a:rPr sz="1200" spc="-20" dirty="0">
                <a:latin typeface="Calibri Light"/>
                <a:cs typeface="Calibri Light"/>
              </a:rPr>
              <a:t>r</a:t>
            </a:r>
            <a:r>
              <a:rPr sz="1200" spc="-15" dirty="0">
                <a:latin typeface="Calibri Light"/>
                <a:cs typeface="Calibri Light"/>
              </a:rPr>
              <a:t>t</a:t>
            </a:r>
            <a:r>
              <a:rPr sz="1200" dirty="0">
                <a:latin typeface="Calibri Light"/>
                <a:cs typeface="Calibri Light"/>
              </a:rPr>
              <a:t>in</a:t>
            </a:r>
            <a:r>
              <a:rPr sz="1200" spc="-55" dirty="0">
                <a:latin typeface="Calibri Light"/>
                <a:cs typeface="Calibri Light"/>
              </a:rPr>
              <a:t> </a:t>
            </a:r>
            <a:r>
              <a:rPr sz="1200" spc="-15" dirty="0">
                <a:latin typeface="Calibri Light"/>
                <a:cs typeface="Calibri Light"/>
              </a:rPr>
              <a:t>F</a:t>
            </a:r>
            <a:r>
              <a:rPr sz="1200" spc="-5" dirty="0">
                <a:latin typeface="Calibri Light"/>
                <a:cs typeface="Calibri Light"/>
              </a:rPr>
              <a:t>o</a:t>
            </a:r>
            <a:r>
              <a:rPr sz="1200" spc="-15" dirty="0">
                <a:latin typeface="Calibri Light"/>
                <a:cs typeface="Calibri Light"/>
              </a:rPr>
              <a:t>w</a:t>
            </a:r>
            <a:r>
              <a:rPr sz="1200" dirty="0">
                <a:latin typeface="Calibri Light"/>
                <a:cs typeface="Calibri Light"/>
              </a:rPr>
              <a:t>l</a:t>
            </a:r>
            <a:r>
              <a:rPr sz="1200" spc="-10" dirty="0">
                <a:latin typeface="Calibri Light"/>
                <a:cs typeface="Calibri Light"/>
              </a:rPr>
              <a:t>e</a:t>
            </a:r>
            <a:r>
              <a:rPr sz="1200" dirty="0">
                <a:latin typeface="Calibri Light"/>
                <a:cs typeface="Calibri Light"/>
              </a:rPr>
              <a:t>r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6259" y="5872683"/>
            <a:ext cx="6190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" dirty="0">
                <a:latin typeface="Calibri Light"/>
                <a:cs typeface="Calibri Light"/>
              </a:rPr>
              <a:t>Fonte:</a:t>
            </a:r>
            <a:r>
              <a:rPr dirty="0">
                <a:latin typeface="Calibri Light"/>
                <a:cs typeface="Calibri Light"/>
              </a:rPr>
              <a:t> </a:t>
            </a:r>
            <a:r>
              <a:rPr spc="-15" dirty="0">
                <a:latin typeface="Calibri Light"/>
                <a:cs typeface="Calibri Light"/>
                <a:hlinkClick r:id="rId2"/>
              </a:rPr>
              <a:t>http://www.martinfowler.com/bliki/PolyglotPersistence.html</a:t>
            </a:r>
            <a:endParaRPr>
              <a:latin typeface="Calibri Light"/>
              <a:cs typeface="Calibri Ligh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02295" y="1447927"/>
            <a:ext cx="2435225" cy="1327150"/>
            <a:chOff x="378294" y="1447927"/>
            <a:chExt cx="2435225" cy="1327150"/>
          </a:xfrm>
        </p:grpSpPr>
        <p:sp>
          <p:nvSpPr>
            <p:cNvPr id="6" name="object 6"/>
            <p:cNvSpPr/>
            <p:nvPr/>
          </p:nvSpPr>
          <p:spPr>
            <a:xfrm>
              <a:off x="384644" y="1454277"/>
              <a:ext cx="2422525" cy="1314450"/>
            </a:xfrm>
            <a:custGeom>
              <a:avLst/>
              <a:gdLst/>
              <a:ahLst/>
              <a:cxnLst/>
              <a:rect l="l" t="t" r="r" b="b"/>
              <a:pathLst>
                <a:path w="2422525" h="1314450">
                  <a:moveTo>
                    <a:pt x="2202853" y="0"/>
                  </a:moveTo>
                  <a:lnTo>
                    <a:pt x="219075" y="0"/>
                  </a:lnTo>
                  <a:lnTo>
                    <a:pt x="168842" y="5783"/>
                  </a:lnTo>
                  <a:lnTo>
                    <a:pt x="122730" y="22260"/>
                  </a:lnTo>
                  <a:lnTo>
                    <a:pt x="82054" y="48115"/>
                  </a:lnTo>
                  <a:lnTo>
                    <a:pt x="48127" y="82038"/>
                  </a:lnTo>
                  <a:lnTo>
                    <a:pt x="22266" y="122714"/>
                  </a:lnTo>
                  <a:lnTo>
                    <a:pt x="5785" y="168830"/>
                  </a:lnTo>
                  <a:lnTo>
                    <a:pt x="0" y="219075"/>
                  </a:lnTo>
                  <a:lnTo>
                    <a:pt x="0" y="1095375"/>
                  </a:lnTo>
                  <a:lnTo>
                    <a:pt x="5785" y="1145579"/>
                  </a:lnTo>
                  <a:lnTo>
                    <a:pt x="22266" y="1191680"/>
                  </a:lnTo>
                  <a:lnTo>
                    <a:pt x="48127" y="1232358"/>
                  </a:lnTo>
                  <a:lnTo>
                    <a:pt x="82054" y="1266294"/>
                  </a:lnTo>
                  <a:lnTo>
                    <a:pt x="122730" y="1292167"/>
                  </a:lnTo>
                  <a:lnTo>
                    <a:pt x="168842" y="1308659"/>
                  </a:lnTo>
                  <a:lnTo>
                    <a:pt x="219075" y="1314450"/>
                  </a:lnTo>
                  <a:lnTo>
                    <a:pt x="2202853" y="1314450"/>
                  </a:lnTo>
                  <a:lnTo>
                    <a:pt x="2253097" y="1308659"/>
                  </a:lnTo>
                  <a:lnTo>
                    <a:pt x="2299213" y="1292167"/>
                  </a:lnTo>
                  <a:lnTo>
                    <a:pt x="2339889" y="1266294"/>
                  </a:lnTo>
                  <a:lnTo>
                    <a:pt x="2373812" y="1232358"/>
                  </a:lnTo>
                  <a:lnTo>
                    <a:pt x="2399667" y="1191680"/>
                  </a:lnTo>
                  <a:lnTo>
                    <a:pt x="2416144" y="1145579"/>
                  </a:lnTo>
                  <a:lnTo>
                    <a:pt x="2421928" y="1095375"/>
                  </a:lnTo>
                  <a:lnTo>
                    <a:pt x="2421928" y="219075"/>
                  </a:lnTo>
                  <a:lnTo>
                    <a:pt x="2416144" y="168830"/>
                  </a:lnTo>
                  <a:lnTo>
                    <a:pt x="2399667" y="122714"/>
                  </a:lnTo>
                  <a:lnTo>
                    <a:pt x="2373812" y="82038"/>
                  </a:lnTo>
                  <a:lnTo>
                    <a:pt x="2339889" y="48115"/>
                  </a:lnTo>
                  <a:lnTo>
                    <a:pt x="2299213" y="22260"/>
                  </a:lnTo>
                  <a:lnTo>
                    <a:pt x="2253097" y="5783"/>
                  </a:lnTo>
                  <a:lnTo>
                    <a:pt x="2202853" y="0"/>
                  </a:lnTo>
                  <a:close/>
                </a:path>
              </a:pathLst>
            </a:custGeom>
            <a:solidFill>
              <a:srgbClr val="50B4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4644" y="1454277"/>
              <a:ext cx="2422525" cy="1314450"/>
            </a:xfrm>
            <a:custGeom>
              <a:avLst/>
              <a:gdLst/>
              <a:ahLst/>
              <a:cxnLst/>
              <a:rect l="l" t="t" r="r" b="b"/>
              <a:pathLst>
                <a:path w="2422525" h="1314450">
                  <a:moveTo>
                    <a:pt x="0" y="219075"/>
                  </a:moveTo>
                  <a:lnTo>
                    <a:pt x="5785" y="168830"/>
                  </a:lnTo>
                  <a:lnTo>
                    <a:pt x="22266" y="122714"/>
                  </a:lnTo>
                  <a:lnTo>
                    <a:pt x="48127" y="82038"/>
                  </a:lnTo>
                  <a:lnTo>
                    <a:pt x="82054" y="48115"/>
                  </a:lnTo>
                  <a:lnTo>
                    <a:pt x="122730" y="22260"/>
                  </a:lnTo>
                  <a:lnTo>
                    <a:pt x="168842" y="5783"/>
                  </a:lnTo>
                  <a:lnTo>
                    <a:pt x="219075" y="0"/>
                  </a:lnTo>
                  <a:lnTo>
                    <a:pt x="2202853" y="0"/>
                  </a:lnTo>
                  <a:lnTo>
                    <a:pt x="2253097" y="5783"/>
                  </a:lnTo>
                  <a:lnTo>
                    <a:pt x="2299213" y="22260"/>
                  </a:lnTo>
                  <a:lnTo>
                    <a:pt x="2339889" y="48115"/>
                  </a:lnTo>
                  <a:lnTo>
                    <a:pt x="2373812" y="82038"/>
                  </a:lnTo>
                  <a:lnTo>
                    <a:pt x="2399667" y="122714"/>
                  </a:lnTo>
                  <a:lnTo>
                    <a:pt x="2416144" y="168830"/>
                  </a:lnTo>
                  <a:lnTo>
                    <a:pt x="2421928" y="219075"/>
                  </a:lnTo>
                  <a:lnTo>
                    <a:pt x="2421928" y="1095375"/>
                  </a:lnTo>
                  <a:lnTo>
                    <a:pt x="2416144" y="1145579"/>
                  </a:lnTo>
                  <a:lnTo>
                    <a:pt x="2399667" y="1191680"/>
                  </a:lnTo>
                  <a:lnTo>
                    <a:pt x="2373812" y="1232358"/>
                  </a:lnTo>
                  <a:lnTo>
                    <a:pt x="2339889" y="1266294"/>
                  </a:lnTo>
                  <a:lnTo>
                    <a:pt x="2299213" y="1292167"/>
                  </a:lnTo>
                  <a:lnTo>
                    <a:pt x="2253097" y="1308659"/>
                  </a:lnTo>
                  <a:lnTo>
                    <a:pt x="2202853" y="1314450"/>
                  </a:lnTo>
                  <a:lnTo>
                    <a:pt x="219075" y="1314450"/>
                  </a:lnTo>
                  <a:lnTo>
                    <a:pt x="168842" y="1308659"/>
                  </a:lnTo>
                  <a:lnTo>
                    <a:pt x="122730" y="1292167"/>
                  </a:lnTo>
                  <a:lnTo>
                    <a:pt x="82054" y="1266294"/>
                  </a:lnTo>
                  <a:lnTo>
                    <a:pt x="48127" y="1232358"/>
                  </a:lnTo>
                  <a:lnTo>
                    <a:pt x="22266" y="1191680"/>
                  </a:lnTo>
                  <a:lnTo>
                    <a:pt x="5785" y="1145579"/>
                  </a:lnTo>
                  <a:lnTo>
                    <a:pt x="0" y="1095375"/>
                  </a:lnTo>
                  <a:lnTo>
                    <a:pt x="0" y="219075"/>
                  </a:lnTo>
                  <a:close/>
                </a:path>
              </a:pathLst>
            </a:custGeom>
            <a:ln w="12700">
              <a:solidFill>
                <a:srgbClr val="3883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452827" y="1532001"/>
            <a:ext cx="13347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020" marR="5080" indent="-147955"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2400" spc="-20" dirty="0">
                <a:solidFill>
                  <a:srgbClr val="FFFFFF"/>
                </a:solidFill>
                <a:latin typeface="Calibri Light"/>
                <a:cs typeface="Calibri Light"/>
              </a:rPr>
              <a:t>essõ</a:t>
            </a:r>
            <a:r>
              <a:rPr sz="2400" spc="-35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2400" spc="-5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 Light"/>
                <a:cs typeface="Calibri Light"/>
              </a:rPr>
              <a:t>d</a:t>
            </a:r>
            <a:r>
              <a:rPr sz="2400" dirty="0">
                <a:solidFill>
                  <a:srgbClr val="FFFFFF"/>
                </a:solidFill>
                <a:latin typeface="Calibri Light"/>
                <a:cs typeface="Calibri Light"/>
              </a:rPr>
              <a:t>e  </a:t>
            </a:r>
            <a:r>
              <a:rPr sz="2400" spc="-15" dirty="0">
                <a:solidFill>
                  <a:srgbClr val="FFFFFF"/>
                </a:solidFill>
                <a:latin typeface="Calibri Light"/>
                <a:cs typeface="Calibri Light"/>
              </a:rPr>
              <a:t>usuários</a:t>
            </a:r>
            <a:endParaRPr sz="2400">
              <a:latin typeface="Calibri Light"/>
              <a:cs typeface="Calibri Ligh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40026" y="2357501"/>
            <a:ext cx="1920239" cy="822960"/>
            <a:chOff x="1216025" y="2357501"/>
            <a:chExt cx="1920239" cy="822960"/>
          </a:xfrm>
        </p:grpSpPr>
        <p:sp>
          <p:nvSpPr>
            <p:cNvPr id="10" name="object 10"/>
            <p:cNvSpPr/>
            <p:nvPr/>
          </p:nvSpPr>
          <p:spPr>
            <a:xfrm>
              <a:off x="1222375" y="2363851"/>
              <a:ext cx="1907539" cy="810260"/>
            </a:xfrm>
            <a:custGeom>
              <a:avLst/>
              <a:gdLst/>
              <a:ahLst/>
              <a:cxnLst/>
              <a:rect l="l" t="t" r="r" b="b"/>
              <a:pathLst>
                <a:path w="1907539" h="810260">
                  <a:moveTo>
                    <a:pt x="953769" y="0"/>
                  </a:moveTo>
                  <a:lnTo>
                    <a:pt x="875540" y="446"/>
                  </a:lnTo>
                  <a:lnTo>
                    <a:pt x="799053" y="1763"/>
                  </a:lnTo>
                  <a:lnTo>
                    <a:pt x="724553" y="3916"/>
                  </a:lnTo>
                  <a:lnTo>
                    <a:pt x="652288" y="6870"/>
                  </a:lnTo>
                  <a:lnTo>
                    <a:pt x="582501" y="10590"/>
                  </a:lnTo>
                  <a:lnTo>
                    <a:pt x="515438" y="15043"/>
                  </a:lnTo>
                  <a:lnTo>
                    <a:pt x="451345" y="20192"/>
                  </a:lnTo>
                  <a:lnTo>
                    <a:pt x="390467" y="26005"/>
                  </a:lnTo>
                  <a:lnTo>
                    <a:pt x="333048" y="32446"/>
                  </a:lnTo>
                  <a:lnTo>
                    <a:pt x="279336" y="39481"/>
                  </a:lnTo>
                  <a:lnTo>
                    <a:pt x="229574" y="47074"/>
                  </a:lnTo>
                  <a:lnTo>
                    <a:pt x="184009" y="55193"/>
                  </a:lnTo>
                  <a:lnTo>
                    <a:pt x="142886" y="63801"/>
                  </a:lnTo>
                  <a:lnTo>
                    <a:pt x="74945" y="82349"/>
                  </a:lnTo>
                  <a:lnTo>
                    <a:pt x="27716" y="102442"/>
                  </a:lnTo>
                  <a:lnTo>
                    <a:pt x="0" y="134874"/>
                  </a:lnTo>
                  <a:lnTo>
                    <a:pt x="0" y="674751"/>
                  </a:lnTo>
                  <a:lnTo>
                    <a:pt x="27716" y="707190"/>
                  </a:lnTo>
                  <a:lnTo>
                    <a:pt x="74945" y="727295"/>
                  </a:lnTo>
                  <a:lnTo>
                    <a:pt x="142886" y="745859"/>
                  </a:lnTo>
                  <a:lnTo>
                    <a:pt x="184009" y="754476"/>
                  </a:lnTo>
                  <a:lnTo>
                    <a:pt x="229574" y="762604"/>
                  </a:lnTo>
                  <a:lnTo>
                    <a:pt x="279336" y="770207"/>
                  </a:lnTo>
                  <a:lnTo>
                    <a:pt x="333048" y="777251"/>
                  </a:lnTo>
                  <a:lnTo>
                    <a:pt x="390467" y="783701"/>
                  </a:lnTo>
                  <a:lnTo>
                    <a:pt x="451345" y="789523"/>
                  </a:lnTo>
                  <a:lnTo>
                    <a:pt x="515438" y="794681"/>
                  </a:lnTo>
                  <a:lnTo>
                    <a:pt x="582501" y="799141"/>
                  </a:lnTo>
                  <a:lnTo>
                    <a:pt x="652288" y="802868"/>
                  </a:lnTo>
                  <a:lnTo>
                    <a:pt x="724553" y="805827"/>
                  </a:lnTo>
                  <a:lnTo>
                    <a:pt x="799053" y="807984"/>
                  </a:lnTo>
                  <a:lnTo>
                    <a:pt x="875540" y="809304"/>
                  </a:lnTo>
                  <a:lnTo>
                    <a:pt x="953769" y="809751"/>
                  </a:lnTo>
                  <a:lnTo>
                    <a:pt x="1031981" y="809304"/>
                  </a:lnTo>
                  <a:lnTo>
                    <a:pt x="1108452" y="807984"/>
                  </a:lnTo>
                  <a:lnTo>
                    <a:pt x="1182937" y="805827"/>
                  </a:lnTo>
                  <a:lnTo>
                    <a:pt x="1255189" y="802868"/>
                  </a:lnTo>
                  <a:lnTo>
                    <a:pt x="1324965" y="799141"/>
                  </a:lnTo>
                  <a:lnTo>
                    <a:pt x="1392017" y="794681"/>
                  </a:lnTo>
                  <a:lnTo>
                    <a:pt x="1456102" y="789523"/>
                  </a:lnTo>
                  <a:lnTo>
                    <a:pt x="1516973" y="783701"/>
                  </a:lnTo>
                  <a:lnTo>
                    <a:pt x="1574385" y="777251"/>
                  </a:lnTo>
                  <a:lnTo>
                    <a:pt x="1628092" y="770207"/>
                  </a:lnTo>
                  <a:lnTo>
                    <a:pt x="1677849" y="762604"/>
                  </a:lnTo>
                  <a:lnTo>
                    <a:pt x="1723411" y="754476"/>
                  </a:lnTo>
                  <a:lnTo>
                    <a:pt x="1764532" y="745859"/>
                  </a:lnTo>
                  <a:lnTo>
                    <a:pt x="1832469" y="727295"/>
                  </a:lnTo>
                  <a:lnTo>
                    <a:pt x="1879696" y="707190"/>
                  </a:lnTo>
                  <a:lnTo>
                    <a:pt x="1907413" y="674751"/>
                  </a:lnTo>
                  <a:lnTo>
                    <a:pt x="1907413" y="134874"/>
                  </a:lnTo>
                  <a:lnTo>
                    <a:pt x="1879696" y="102442"/>
                  </a:lnTo>
                  <a:lnTo>
                    <a:pt x="1832469" y="82349"/>
                  </a:lnTo>
                  <a:lnTo>
                    <a:pt x="1764532" y="63801"/>
                  </a:lnTo>
                  <a:lnTo>
                    <a:pt x="1723411" y="55193"/>
                  </a:lnTo>
                  <a:lnTo>
                    <a:pt x="1677849" y="47074"/>
                  </a:lnTo>
                  <a:lnTo>
                    <a:pt x="1628092" y="39481"/>
                  </a:lnTo>
                  <a:lnTo>
                    <a:pt x="1574385" y="32446"/>
                  </a:lnTo>
                  <a:lnTo>
                    <a:pt x="1516973" y="26005"/>
                  </a:lnTo>
                  <a:lnTo>
                    <a:pt x="1456102" y="20192"/>
                  </a:lnTo>
                  <a:lnTo>
                    <a:pt x="1392017" y="15043"/>
                  </a:lnTo>
                  <a:lnTo>
                    <a:pt x="1324965" y="10590"/>
                  </a:lnTo>
                  <a:lnTo>
                    <a:pt x="1255189" y="6870"/>
                  </a:lnTo>
                  <a:lnTo>
                    <a:pt x="1182937" y="3916"/>
                  </a:lnTo>
                  <a:lnTo>
                    <a:pt x="1108452" y="1763"/>
                  </a:lnTo>
                  <a:lnTo>
                    <a:pt x="1031981" y="446"/>
                  </a:lnTo>
                  <a:lnTo>
                    <a:pt x="953769" y="0"/>
                  </a:lnTo>
                  <a:close/>
                </a:path>
              </a:pathLst>
            </a:custGeom>
            <a:solidFill>
              <a:srgbClr val="EAE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2375" y="2363851"/>
              <a:ext cx="1907539" cy="810260"/>
            </a:xfrm>
            <a:custGeom>
              <a:avLst/>
              <a:gdLst/>
              <a:ahLst/>
              <a:cxnLst/>
              <a:rect l="l" t="t" r="r" b="b"/>
              <a:pathLst>
                <a:path w="1907539" h="810260">
                  <a:moveTo>
                    <a:pt x="1907413" y="134874"/>
                  </a:moveTo>
                  <a:lnTo>
                    <a:pt x="1879696" y="167313"/>
                  </a:lnTo>
                  <a:lnTo>
                    <a:pt x="1832469" y="187418"/>
                  </a:lnTo>
                  <a:lnTo>
                    <a:pt x="1764532" y="205982"/>
                  </a:lnTo>
                  <a:lnTo>
                    <a:pt x="1723411" y="214599"/>
                  </a:lnTo>
                  <a:lnTo>
                    <a:pt x="1677849" y="222727"/>
                  </a:lnTo>
                  <a:lnTo>
                    <a:pt x="1628092" y="230330"/>
                  </a:lnTo>
                  <a:lnTo>
                    <a:pt x="1574385" y="237374"/>
                  </a:lnTo>
                  <a:lnTo>
                    <a:pt x="1516973" y="243824"/>
                  </a:lnTo>
                  <a:lnTo>
                    <a:pt x="1456102" y="249646"/>
                  </a:lnTo>
                  <a:lnTo>
                    <a:pt x="1392017" y="254804"/>
                  </a:lnTo>
                  <a:lnTo>
                    <a:pt x="1324965" y="259264"/>
                  </a:lnTo>
                  <a:lnTo>
                    <a:pt x="1255189" y="262991"/>
                  </a:lnTo>
                  <a:lnTo>
                    <a:pt x="1182937" y="265950"/>
                  </a:lnTo>
                  <a:lnTo>
                    <a:pt x="1108452" y="268107"/>
                  </a:lnTo>
                  <a:lnTo>
                    <a:pt x="1031981" y="269427"/>
                  </a:lnTo>
                  <a:lnTo>
                    <a:pt x="953769" y="269875"/>
                  </a:lnTo>
                  <a:lnTo>
                    <a:pt x="875540" y="269427"/>
                  </a:lnTo>
                  <a:lnTo>
                    <a:pt x="799053" y="268107"/>
                  </a:lnTo>
                  <a:lnTo>
                    <a:pt x="724553" y="265950"/>
                  </a:lnTo>
                  <a:lnTo>
                    <a:pt x="652288" y="262991"/>
                  </a:lnTo>
                  <a:lnTo>
                    <a:pt x="582501" y="259264"/>
                  </a:lnTo>
                  <a:lnTo>
                    <a:pt x="515438" y="254804"/>
                  </a:lnTo>
                  <a:lnTo>
                    <a:pt x="451345" y="249646"/>
                  </a:lnTo>
                  <a:lnTo>
                    <a:pt x="390467" y="243824"/>
                  </a:lnTo>
                  <a:lnTo>
                    <a:pt x="333048" y="237374"/>
                  </a:lnTo>
                  <a:lnTo>
                    <a:pt x="279336" y="230330"/>
                  </a:lnTo>
                  <a:lnTo>
                    <a:pt x="229574" y="222727"/>
                  </a:lnTo>
                  <a:lnTo>
                    <a:pt x="184009" y="214599"/>
                  </a:lnTo>
                  <a:lnTo>
                    <a:pt x="142886" y="205982"/>
                  </a:lnTo>
                  <a:lnTo>
                    <a:pt x="74945" y="187418"/>
                  </a:lnTo>
                  <a:lnTo>
                    <a:pt x="27716" y="167313"/>
                  </a:lnTo>
                  <a:lnTo>
                    <a:pt x="3161" y="145944"/>
                  </a:lnTo>
                  <a:lnTo>
                    <a:pt x="0" y="134874"/>
                  </a:lnTo>
                </a:path>
                <a:path w="1907539" h="810260">
                  <a:moveTo>
                    <a:pt x="0" y="134874"/>
                  </a:moveTo>
                  <a:lnTo>
                    <a:pt x="27716" y="102442"/>
                  </a:lnTo>
                  <a:lnTo>
                    <a:pt x="74945" y="82349"/>
                  </a:lnTo>
                  <a:lnTo>
                    <a:pt x="142886" y="63801"/>
                  </a:lnTo>
                  <a:lnTo>
                    <a:pt x="184009" y="55193"/>
                  </a:lnTo>
                  <a:lnTo>
                    <a:pt x="229574" y="47074"/>
                  </a:lnTo>
                  <a:lnTo>
                    <a:pt x="279336" y="39481"/>
                  </a:lnTo>
                  <a:lnTo>
                    <a:pt x="333048" y="32446"/>
                  </a:lnTo>
                  <a:lnTo>
                    <a:pt x="390467" y="26005"/>
                  </a:lnTo>
                  <a:lnTo>
                    <a:pt x="451345" y="20192"/>
                  </a:lnTo>
                  <a:lnTo>
                    <a:pt x="515438" y="15043"/>
                  </a:lnTo>
                  <a:lnTo>
                    <a:pt x="582501" y="10590"/>
                  </a:lnTo>
                  <a:lnTo>
                    <a:pt x="652288" y="6870"/>
                  </a:lnTo>
                  <a:lnTo>
                    <a:pt x="724553" y="3916"/>
                  </a:lnTo>
                  <a:lnTo>
                    <a:pt x="799053" y="1763"/>
                  </a:lnTo>
                  <a:lnTo>
                    <a:pt x="875540" y="446"/>
                  </a:lnTo>
                  <a:lnTo>
                    <a:pt x="953769" y="0"/>
                  </a:lnTo>
                  <a:lnTo>
                    <a:pt x="1031981" y="446"/>
                  </a:lnTo>
                  <a:lnTo>
                    <a:pt x="1108452" y="1763"/>
                  </a:lnTo>
                  <a:lnTo>
                    <a:pt x="1182937" y="3916"/>
                  </a:lnTo>
                  <a:lnTo>
                    <a:pt x="1255189" y="6870"/>
                  </a:lnTo>
                  <a:lnTo>
                    <a:pt x="1324965" y="10590"/>
                  </a:lnTo>
                  <a:lnTo>
                    <a:pt x="1392017" y="15043"/>
                  </a:lnTo>
                  <a:lnTo>
                    <a:pt x="1456102" y="20192"/>
                  </a:lnTo>
                  <a:lnTo>
                    <a:pt x="1516973" y="26005"/>
                  </a:lnTo>
                  <a:lnTo>
                    <a:pt x="1574385" y="32446"/>
                  </a:lnTo>
                  <a:lnTo>
                    <a:pt x="1628092" y="39481"/>
                  </a:lnTo>
                  <a:lnTo>
                    <a:pt x="1677849" y="47074"/>
                  </a:lnTo>
                  <a:lnTo>
                    <a:pt x="1723411" y="55193"/>
                  </a:lnTo>
                  <a:lnTo>
                    <a:pt x="1764532" y="63801"/>
                  </a:lnTo>
                  <a:lnTo>
                    <a:pt x="1832469" y="82349"/>
                  </a:lnTo>
                  <a:lnTo>
                    <a:pt x="1879696" y="102442"/>
                  </a:lnTo>
                  <a:lnTo>
                    <a:pt x="1907413" y="134874"/>
                  </a:lnTo>
                  <a:lnTo>
                    <a:pt x="1907413" y="674751"/>
                  </a:lnTo>
                  <a:lnTo>
                    <a:pt x="1879696" y="707190"/>
                  </a:lnTo>
                  <a:lnTo>
                    <a:pt x="1832469" y="727295"/>
                  </a:lnTo>
                  <a:lnTo>
                    <a:pt x="1764532" y="745859"/>
                  </a:lnTo>
                  <a:lnTo>
                    <a:pt x="1723411" y="754476"/>
                  </a:lnTo>
                  <a:lnTo>
                    <a:pt x="1677849" y="762604"/>
                  </a:lnTo>
                  <a:lnTo>
                    <a:pt x="1628092" y="770207"/>
                  </a:lnTo>
                  <a:lnTo>
                    <a:pt x="1574385" y="777251"/>
                  </a:lnTo>
                  <a:lnTo>
                    <a:pt x="1516973" y="783701"/>
                  </a:lnTo>
                  <a:lnTo>
                    <a:pt x="1456102" y="789523"/>
                  </a:lnTo>
                  <a:lnTo>
                    <a:pt x="1392017" y="794681"/>
                  </a:lnTo>
                  <a:lnTo>
                    <a:pt x="1324965" y="799141"/>
                  </a:lnTo>
                  <a:lnTo>
                    <a:pt x="1255189" y="802868"/>
                  </a:lnTo>
                  <a:lnTo>
                    <a:pt x="1182937" y="805827"/>
                  </a:lnTo>
                  <a:lnTo>
                    <a:pt x="1108452" y="807984"/>
                  </a:lnTo>
                  <a:lnTo>
                    <a:pt x="1031981" y="809304"/>
                  </a:lnTo>
                  <a:lnTo>
                    <a:pt x="953769" y="809751"/>
                  </a:lnTo>
                  <a:lnTo>
                    <a:pt x="875540" y="809304"/>
                  </a:lnTo>
                  <a:lnTo>
                    <a:pt x="799053" y="807984"/>
                  </a:lnTo>
                  <a:lnTo>
                    <a:pt x="724553" y="805827"/>
                  </a:lnTo>
                  <a:lnTo>
                    <a:pt x="652288" y="802868"/>
                  </a:lnTo>
                  <a:lnTo>
                    <a:pt x="582501" y="799141"/>
                  </a:lnTo>
                  <a:lnTo>
                    <a:pt x="515438" y="794681"/>
                  </a:lnTo>
                  <a:lnTo>
                    <a:pt x="451345" y="789523"/>
                  </a:lnTo>
                  <a:lnTo>
                    <a:pt x="390467" y="783701"/>
                  </a:lnTo>
                  <a:lnTo>
                    <a:pt x="333048" y="777251"/>
                  </a:lnTo>
                  <a:lnTo>
                    <a:pt x="279336" y="770207"/>
                  </a:lnTo>
                  <a:lnTo>
                    <a:pt x="229574" y="762604"/>
                  </a:lnTo>
                  <a:lnTo>
                    <a:pt x="184009" y="754476"/>
                  </a:lnTo>
                  <a:lnTo>
                    <a:pt x="142886" y="745859"/>
                  </a:lnTo>
                  <a:lnTo>
                    <a:pt x="74945" y="727295"/>
                  </a:lnTo>
                  <a:lnTo>
                    <a:pt x="27716" y="707190"/>
                  </a:lnTo>
                  <a:lnTo>
                    <a:pt x="0" y="674751"/>
                  </a:lnTo>
                  <a:lnTo>
                    <a:pt x="0" y="134874"/>
                  </a:lnTo>
                  <a:close/>
                </a:path>
              </a:pathLst>
            </a:custGeom>
            <a:ln w="12700">
              <a:solidFill>
                <a:srgbClr val="3883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194430" y="2671698"/>
            <a:ext cx="1012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5" dirty="0">
                <a:solidFill>
                  <a:srgbClr val="839652"/>
                </a:solidFill>
                <a:latin typeface="Calibri Light"/>
                <a:cs typeface="Calibri Light"/>
              </a:rPr>
              <a:t>K</a:t>
            </a:r>
            <a:r>
              <a:rPr spc="-15" dirty="0">
                <a:solidFill>
                  <a:srgbClr val="839652"/>
                </a:solidFill>
                <a:latin typeface="Calibri Light"/>
                <a:cs typeface="Calibri Light"/>
              </a:rPr>
              <a:t>e</a:t>
            </a:r>
            <a:r>
              <a:rPr dirty="0">
                <a:solidFill>
                  <a:srgbClr val="839652"/>
                </a:solidFill>
                <a:latin typeface="Calibri Light"/>
                <a:cs typeface="Calibri Light"/>
              </a:rPr>
              <a:t>y</a:t>
            </a:r>
            <a:r>
              <a:rPr spc="-60" dirty="0">
                <a:solidFill>
                  <a:srgbClr val="839652"/>
                </a:solidFill>
                <a:latin typeface="Calibri Light"/>
                <a:cs typeface="Calibri Light"/>
              </a:rPr>
              <a:t> </a:t>
            </a:r>
            <a:r>
              <a:rPr dirty="0">
                <a:solidFill>
                  <a:srgbClr val="839652"/>
                </a:solidFill>
                <a:latin typeface="Calibri Light"/>
                <a:cs typeface="Calibri Light"/>
              </a:rPr>
              <a:t>-</a:t>
            </a:r>
            <a:r>
              <a:rPr spc="-25" dirty="0">
                <a:solidFill>
                  <a:srgbClr val="839652"/>
                </a:solidFill>
                <a:latin typeface="Calibri Light"/>
                <a:cs typeface="Calibri Light"/>
              </a:rPr>
              <a:t> </a:t>
            </a:r>
            <a:r>
              <a:rPr spc="-100" dirty="0">
                <a:solidFill>
                  <a:srgbClr val="839652"/>
                </a:solidFill>
                <a:latin typeface="Calibri Light"/>
                <a:cs typeface="Calibri Light"/>
              </a:rPr>
              <a:t>V</a:t>
            </a:r>
            <a:r>
              <a:rPr spc="-10" dirty="0">
                <a:solidFill>
                  <a:srgbClr val="839652"/>
                </a:solidFill>
                <a:latin typeface="Calibri Light"/>
                <a:cs typeface="Calibri Light"/>
              </a:rPr>
              <a:t>a</a:t>
            </a:r>
            <a:r>
              <a:rPr dirty="0">
                <a:solidFill>
                  <a:srgbClr val="839652"/>
                </a:solidFill>
                <a:latin typeface="Calibri Light"/>
                <a:cs typeface="Calibri Light"/>
              </a:rPr>
              <a:t>l</a:t>
            </a:r>
            <a:r>
              <a:rPr spc="-25" dirty="0">
                <a:solidFill>
                  <a:srgbClr val="839652"/>
                </a:solidFill>
                <a:latin typeface="Calibri Light"/>
                <a:cs typeface="Calibri Light"/>
              </a:rPr>
              <a:t>u</a:t>
            </a:r>
            <a:r>
              <a:rPr dirty="0">
                <a:solidFill>
                  <a:srgbClr val="839652"/>
                </a:solidFill>
                <a:latin typeface="Calibri Light"/>
                <a:cs typeface="Calibri Light"/>
              </a:rPr>
              <a:t>e</a:t>
            </a:r>
            <a:endParaRPr>
              <a:latin typeface="Calibri Light"/>
              <a:cs typeface="Calibri Ligh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865496" y="1447927"/>
            <a:ext cx="2434590" cy="1327150"/>
            <a:chOff x="3341496" y="1447927"/>
            <a:chExt cx="2434590" cy="1327150"/>
          </a:xfrm>
        </p:grpSpPr>
        <p:sp>
          <p:nvSpPr>
            <p:cNvPr id="14" name="object 14"/>
            <p:cNvSpPr/>
            <p:nvPr/>
          </p:nvSpPr>
          <p:spPr>
            <a:xfrm>
              <a:off x="3347846" y="1454277"/>
              <a:ext cx="2421890" cy="1314450"/>
            </a:xfrm>
            <a:custGeom>
              <a:avLst/>
              <a:gdLst/>
              <a:ahLst/>
              <a:cxnLst/>
              <a:rect l="l" t="t" r="r" b="b"/>
              <a:pathLst>
                <a:path w="2421890" h="1314450">
                  <a:moveTo>
                    <a:pt x="2202815" y="0"/>
                  </a:moveTo>
                  <a:lnTo>
                    <a:pt x="219075" y="0"/>
                  </a:lnTo>
                  <a:lnTo>
                    <a:pt x="168830" y="5783"/>
                  </a:lnTo>
                  <a:lnTo>
                    <a:pt x="122714" y="22260"/>
                  </a:lnTo>
                  <a:lnTo>
                    <a:pt x="82038" y="48115"/>
                  </a:lnTo>
                  <a:lnTo>
                    <a:pt x="48115" y="82038"/>
                  </a:lnTo>
                  <a:lnTo>
                    <a:pt x="22260" y="122714"/>
                  </a:lnTo>
                  <a:lnTo>
                    <a:pt x="5783" y="168830"/>
                  </a:lnTo>
                  <a:lnTo>
                    <a:pt x="0" y="219075"/>
                  </a:lnTo>
                  <a:lnTo>
                    <a:pt x="0" y="1095375"/>
                  </a:lnTo>
                  <a:lnTo>
                    <a:pt x="5783" y="1145579"/>
                  </a:lnTo>
                  <a:lnTo>
                    <a:pt x="22260" y="1191680"/>
                  </a:lnTo>
                  <a:lnTo>
                    <a:pt x="48115" y="1232358"/>
                  </a:lnTo>
                  <a:lnTo>
                    <a:pt x="82038" y="1266294"/>
                  </a:lnTo>
                  <a:lnTo>
                    <a:pt x="122714" y="1292167"/>
                  </a:lnTo>
                  <a:lnTo>
                    <a:pt x="168830" y="1308659"/>
                  </a:lnTo>
                  <a:lnTo>
                    <a:pt x="219075" y="1314450"/>
                  </a:lnTo>
                  <a:lnTo>
                    <a:pt x="2202815" y="1314450"/>
                  </a:lnTo>
                  <a:lnTo>
                    <a:pt x="2253059" y="1308659"/>
                  </a:lnTo>
                  <a:lnTo>
                    <a:pt x="2299175" y="1292167"/>
                  </a:lnTo>
                  <a:lnTo>
                    <a:pt x="2339851" y="1266294"/>
                  </a:lnTo>
                  <a:lnTo>
                    <a:pt x="2373774" y="1232358"/>
                  </a:lnTo>
                  <a:lnTo>
                    <a:pt x="2399629" y="1191680"/>
                  </a:lnTo>
                  <a:lnTo>
                    <a:pt x="2416106" y="1145579"/>
                  </a:lnTo>
                  <a:lnTo>
                    <a:pt x="2421890" y="1095375"/>
                  </a:lnTo>
                  <a:lnTo>
                    <a:pt x="2421890" y="219075"/>
                  </a:lnTo>
                  <a:lnTo>
                    <a:pt x="2416106" y="168830"/>
                  </a:lnTo>
                  <a:lnTo>
                    <a:pt x="2399629" y="122714"/>
                  </a:lnTo>
                  <a:lnTo>
                    <a:pt x="2373774" y="82038"/>
                  </a:lnTo>
                  <a:lnTo>
                    <a:pt x="2339851" y="48115"/>
                  </a:lnTo>
                  <a:lnTo>
                    <a:pt x="2299175" y="22260"/>
                  </a:lnTo>
                  <a:lnTo>
                    <a:pt x="2253059" y="5783"/>
                  </a:lnTo>
                  <a:lnTo>
                    <a:pt x="2202815" y="0"/>
                  </a:lnTo>
                  <a:close/>
                </a:path>
              </a:pathLst>
            </a:custGeom>
            <a:solidFill>
              <a:srgbClr val="50B4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47846" y="1454277"/>
              <a:ext cx="2421890" cy="1314450"/>
            </a:xfrm>
            <a:custGeom>
              <a:avLst/>
              <a:gdLst/>
              <a:ahLst/>
              <a:cxnLst/>
              <a:rect l="l" t="t" r="r" b="b"/>
              <a:pathLst>
                <a:path w="2421890" h="1314450">
                  <a:moveTo>
                    <a:pt x="0" y="219075"/>
                  </a:moveTo>
                  <a:lnTo>
                    <a:pt x="5783" y="168830"/>
                  </a:lnTo>
                  <a:lnTo>
                    <a:pt x="22260" y="122714"/>
                  </a:lnTo>
                  <a:lnTo>
                    <a:pt x="48115" y="82038"/>
                  </a:lnTo>
                  <a:lnTo>
                    <a:pt x="82038" y="48115"/>
                  </a:lnTo>
                  <a:lnTo>
                    <a:pt x="122714" y="22260"/>
                  </a:lnTo>
                  <a:lnTo>
                    <a:pt x="168830" y="5783"/>
                  </a:lnTo>
                  <a:lnTo>
                    <a:pt x="219075" y="0"/>
                  </a:lnTo>
                  <a:lnTo>
                    <a:pt x="2202815" y="0"/>
                  </a:lnTo>
                  <a:lnTo>
                    <a:pt x="2253059" y="5783"/>
                  </a:lnTo>
                  <a:lnTo>
                    <a:pt x="2299175" y="22260"/>
                  </a:lnTo>
                  <a:lnTo>
                    <a:pt x="2339851" y="48115"/>
                  </a:lnTo>
                  <a:lnTo>
                    <a:pt x="2373774" y="82038"/>
                  </a:lnTo>
                  <a:lnTo>
                    <a:pt x="2399629" y="122714"/>
                  </a:lnTo>
                  <a:lnTo>
                    <a:pt x="2416106" y="168830"/>
                  </a:lnTo>
                  <a:lnTo>
                    <a:pt x="2421890" y="219075"/>
                  </a:lnTo>
                  <a:lnTo>
                    <a:pt x="2421890" y="1095375"/>
                  </a:lnTo>
                  <a:lnTo>
                    <a:pt x="2416106" y="1145579"/>
                  </a:lnTo>
                  <a:lnTo>
                    <a:pt x="2399629" y="1191680"/>
                  </a:lnTo>
                  <a:lnTo>
                    <a:pt x="2373774" y="1232358"/>
                  </a:lnTo>
                  <a:lnTo>
                    <a:pt x="2339851" y="1266294"/>
                  </a:lnTo>
                  <a:lnTo>
                    <a:pt x="2299175" y="1292167"/>
                  </a:lnTo>
                  <a:lnTo>
                    <a:pt x="2253059" y="1308659"/>
                  </a:lnTo>
                  <a:lnTo>
                    <a:pt x="2202815" y="1314450"/>
                  </a:lnTo>
                  <a:lnTo>
                    <a:pt x="219075" y="1314450"/>
                  </a:lnTo>
                  <a:lnTo>
                    <a:pt x="168830" y="1308659"/>
                  </a:lnTo>
                  <a:lnTo>
                    <a:pt x="122714" y="1292167"/>
                  </a:lnTo>
                  <a:lnTo>
                    <a:pt x="82038" y="1266294"/>
                  </a:lnTo>
                  <a:lnTo>
                    <a:pt x="48115" y="1232358"/>
                  </a:lnTo>
                  <a:lnTo>
                    <a:pt x="22260" y="1191680"/>
                  </a:lnTo>
                  <a:lnTo>
                    <a:pt x="5783" y="1145579"/>
                  </a:lnTo>
                  <a:lnTo>
                    <a:pt x="0" y="1095375"/>
                  </a:lnTo>
                  <a:lnTo>
                    <a:pt x="0" y="219075"/>
                  </a:lnTo>
                  <a:close/>
                </a:path>
              </a:pathLst>
            </a:custGeom>
            <a:ln w="12700">
              <a:solidFill>
                <a:srgbClr val="3883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84420" y="1532001"/>
            <a:ext cx="13989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9245">
              <a:spcBef>
                <a:spcPts val="100"/>
              </a:spcBef>
            </a:pPr>
            <a:r>
              <a:rPr sz="2400" spc="-15" dirty="0">
                <a:solidFill>
                  <a:srgbClr val="FFFFFF"/>
                </a:solidFill>
                <a:latin typeface="Calibri Light"/>
                <a:cs typeface="Calibri Light"/>
              </a:rPr>
              <a:t>Dados </a:t>
            </a:r>
            <a:r>
              <a:rPr sz="2400" spc="-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 Light"/>
                <a:cs typeface="Calibri Light"/>
              </a:rPr>
              <a:t>Fi</a:t>
            </a:r>
            <a:r>
              <a:rPr sz="2400" spc="-15" dirty="0">
                <a:solidFill>
                  <a:srgbClr val="FFFFFF"/>
                </a:solidFill>
                <a:latin typeface="Calibri Light"/>
                <a:cs typeface="Calibri Light"/>
              </a:rPr>
              <a:t>na</a:t>
            </a:r>
            <a:r>
              <a:rPr sz="2400" spc="-25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2400" spc="-15" dirty="0">
                <a:solidFill>
                  <a:srgbClr val="FFFFFF"/>
                </a:solidFill>
                <a:latin typeface="Calibri Light"/>
                <a:cs typeface="Calibri Light"/>
              </a:rPr>
              <a:t>c</a:t>
            </a:r>
            <a:r>
              <a:rPr sz="2400" spc="-35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2400" spc="-65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2400" spc="-3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endParaRPr sz="2400">
              <a:latin typeface="Calibri Light"/>
              <a:cs typeface="Calibri Ligh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703190" y="2357501"/>
            <a:ext cx="1920239" cy="822960"/>
            <a:chOff x="4179189" y="2357501"/>
            <a:chExt cx="1920239" cy="822960"/>
          </a:xfrm>
        </p:grpSpPr>
        <p:sp>
          <p:nvSpPr>
            <p:cNvPr id="18" name="object 18"/>
            <p:cNvSpPr/>
            <p:nvPr/>
          </p:nvSpPr>
          <p:spPr>
            <a:xfrm>
              <a:off x="4185539" y="2363851"/>
              <a:ext cx="1907539" cy="810260"/>
            </a:xfrm>
            <a:custGeom>
              <a:avLst/>
              <a:gdLst/>
              <a:ahLst/>
              <a:cxnLst/>
              <a:rect l="l" t="t" r="r" b="b"/>
              <a:pathLst>
                <a:path w="1907539" h="810260">
                  <a:moveTo>
                    <a:pt x="953770" y="0"/>
                  </a:moveTo>
                  <a:lnTo>
                    <a:pt x="875557" y="446"/>
                  </a:lnTo>
                  <a:lnTo>
                    <a:pt x="799083" y="1763"/>
                  </a:lnTo>
                  <a:lnTo>
                    <a:pt x="724595" y="3916"/>
                  </a:lnTo>
                  <a:lnTo>
                    <a:pt x="652337" y="6870"/>
                  </a:lnTo>
                  <a:lnTo>
                    <a:pt x="582554" y="10590"/>
                  </a:lnTo>
                  <a:lnTo>
                    <a:pt x="515494" y="15043"/>
                  </a:lnTo>
                  <a:lnTo>
                    <a:pt x="451401" y="20192"/>
                  </a:lnTo>
                  <a:lnTo>
                    <a:pt x="390521" y="26005"/>
                  </a:lnTo>
                  <a:lnTo>
                    <a:pt x="333100" y="32446"/>
                  </a:lnTo>
                  <a:lnTo>
                    <a:pt x="279384" y="39481"/>
                  </a:lnTo>
                  <a:lnTo>
                    <a:pt x="229617" y="47074"/>
                  </a:lnTo>
                  <a:lnTo>
                    <a:pt x="184046" y="55193"/>
                  </a:lnTo>
                  <a:lnTo>
                    <a:pt x="142916" y="63801"/>
                  </a:lnTo>
                  <a:lnTo>
                    <a:pt x="74963" y="82349"/>
                  </a:lnTo>
                  <a:lnTo>
                    <a:pt x="27723" y="102442"/>
                  </a:lnTo>
                  <a:lnTo>
                    <a:pt x="0" y="134874"/>
                  </a:lnTo>
                  <a:lnTo>
                    <a:pt x="0" y="674751"/>
                  </a:lnTo>
                  <a:lnTo>
                    <a:pt x="27723" y="707190"/>
                  </a:lnTo>
                  <a:lnTo>
                    <a:pt x="74963" y="727295"/>
                  </a:lnTo>
                  <a:lnTo>
                    <a:pt x="142916" y="745859"/>
                  </a:lnTo>
                  <a:lnTo>
                    <a:pt x="184046" y="754476"/>
                  </a:lnTo>
                  <a:lnTo>
                    <a:pt x="229617" y="762604"/>
                  </a:lnTo>
                  <a:lnTo>
                    <a:pt x="279384" y="770207"/>
                  </a:lnTo>
                  <a:lnTo>
                    <a:pt x="333100" y="777251"/>
                  </a:lnTo>
                  <a:lnTo>
                    <a:pt x="390521" y="783701"/>
                  </a:lnTo>
                  <a:lnTo>
                    <a:pt x="451401" y="789523"/>
                  </a:lnTo>
                  <a:lnTo>
                    <a:pt x="515494" y="794681"/>
                  </a:lnTo>
                  <a:lnTo>
                    <a:pt x="582554" y="799141"/>
                  </a:lnTo>
                  <a:lnTo>
                    <a:pt x="652337" y="802868"/>
                  </a:lnTo>
                  <a:lnTo>
                    <a:pt x="724595" y="805827"/>
                  </a:lnTo>
                  <a:lnTo>
                    <a:pt x="799083" y="807984"/>
                  </a:lnTo>
                  <a:lnTo>
                    <a:pt x="875557" y="809304"/>
                  </a:lnTo>
                  <a:lnTo>
                    <a:pt x="953770" y="809751"/>
                  </a:lnTo>
                  <a:lnTo>
                    <a:pt x="1031999" y="809304"/>
                  </a:lnTo>
                  <a:lnTo>
                    <a:pt x="1108486" y="807984"/>
                  </a:lnTo>
                  <a:lnTo>
                    <a:pt x="1182986" y="805827"/>
                  </a:lnTo>
                  <a:lnTo>
                    <a:pt x="1255251" y="802868"/>
                  </a:lnTo>
                  <a:lnTo>
                    <a:pt x="1325038" y="799141"/>
                  </a:lnTo>
                  <a:lnTo>
                    <a:pt x="1392101" y="794681"/>
                  </a:lnTo>
                  <a:lnTo>
                    <a:pt x="1456194" y="789523"/>
                  </a:lnTo>
                  <a:lnTo>
                    <a:pt x="1517072" y="783701"/>
                  </a:lnTo>
                  <a:lnTo>
                    <a:pt x="1574491" y="777251"/>
                  </a:lnTo>
                  <a:lnTo>
                    <a:pt x="1628203" y="770207"/>
                  </a:lnTo>
                  <a:lnTo>
                    <a:pt x="1677965" y="762604"/>
                  </a:lnTo>
                  <a:lnTo>
                    <a:pt x="1723530" y="754476"/>
                  </a:lnTo>
                  <a:lnTo>
                    <a:pt x="1764653" y="745859"/>
                  </a:lnTo>
                  <a:lnTo>
                    <a:pt x="1832594" y="727295"/>
                  </a:lnTo>
                  <a:lnTo>
                    <a:pt x="1879823" y="707190"/>
                  </a:lnTo>
                  <a:lnTo>
                    <a:pt x="1907539" y="674751"/>
                  </a:lnTo>
                  <a:lnTo>
                    <a:pt x="1907539" y="134874"/>
                  </a:lnTo>
                  <a:lnTo>
                    <a:pt x="1879823" y="102442"/>
                  </a:lnTo>
                  <a:lnTo>
                    <a:pt x="1832594" y="82349"/>
                  </a:lnTo>
                  <a:lnTo>
                    <a:pt x="1764653" y="63801"/>
                  </a:lnTo>
                  <a:lnTo>
                    <a:pt x="1723530" y="55193"/>
                  </a:lnTo>
                  <a:lnTo>
                    <a:pt x="1677965" y="47074"/>
                  </a:lnTo>
                  <a:lnTo>
                    <a:pt x="1628203" y="39481"/>
                  </a:lnTo>
                  <a:lnTo>
                    <a:pt x="1574491" y="32446"/>
                  </a:lnTo>
                  <a:lnTo>
                    <a:pt x="1517072" y="26005"/>
                  </a:lnTo>
                  <a:lnTo>
                    <a:pt x="1456194" y="20192"/>
                  </a:lnTo>
                  <a:lnTo>
                    <a:pt x="1392101" y="15043"/>
                  </a:lnTo>
                  <a:lnTo>
                    <a:pt x="1325038" y="10590"/>
                  </a:lnTo>
                  <a:lnTo>
                    <a:pt x="1255251" y="6870"/>
                  </a:lnTo>
                  <a:lnTo>
                    <a:pt x="1182986" y="3916"/>
                  </a:lnTo>
                  <a:lnTo>
                    <a:pt x="1108486" y="1763"/>
                  </a:lnTo>
                  <a:lnTo>
                    <a:pt x="1031999" y="446"/>
                  </a:lnTo>
                  <a:lnTo>
                    <a:pt x="953770" y="0"/>
                  </a:lnTo>
                  <a:close/>
                </a:path>
              </a:pathLst>
            </a:custGeom>
            <a:solidFill>
              <a:srgbClr val="EAE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85539" y="2363851"/>
              <a:ext cx="1907539" cy="810260"/>
            </a:xfrm>
            <a:custGeom>
              <a:avLst/>
              <a:gdLst/>
              <a:ahLst/>
              <a:cxnLst/>
              <a:rect l="l" t="t" r="r" b="b"/>
              <a:pathLst>
                <a:path w="1907539" h="810260">
                  <a:moveTo>
                    <a:pt x="1907539" y="134874"/>
                  </a:moveTo>
                  <a:lnTo>
                    <a:pt x="1879823" y="167313"/>
                  </a:lnTo>
                  <a:lnTo>
                    <a:pt x="1832594" y="187418"/>
                  </a:lnTo>
                  <a:lnTo>
                    <a:pt x="1764653" y="205982"/>
                  </a:lnTo>
                  <a:lnTo>
                    <a:pt x="1723530" y="214599"/>
                  </a:lnTo>
                  <a:lnTo>
                    <a:pt x="1677965" y="222727"/>
                  </a:lnTo>
                  <a:lnTo>
                    <a:pt x="1628203" y="230330"/>
                  </a:lnTo>
                  <a:lnTo>
                    <a:pt x="1574491" y="237374"/>
                  </a:lnTo>
                  <a:lnTo>
                    <a:pt x="1517072" y="243824"/>
                  </a:lnTo>
                  <a:lnTo>
                    <a:pt x="1456194" y="249646"/>
                  </a:lnTo>
                  <a:lnTo>
                    <a:pt x="1392101" y="254804"/>
                  </a:lnTo>
                  <a:lnTo>
                    <a:pt x="1325038" y="259264"/>
                  </a:lnTo>
                  <a:lnTo>
                    <a:pt x="1255251" y="262991"/>
                  </a:lnTo>
                  <a:lnTo>
                    <a:pt x="1182986" y="265950"/>
                  </a:lnTo>
                  <a:lnTo>
                    <a:pt x="1108486" y="268107"/>
                  </a:lnTo>
                  <a:lnTo>
                    <a:pt x="1031999" y="269427"/>
                  </a:lnTo>
                  <a:lnTo>
                    <a:pt x="953770" y="269875"/>
                  </a:lnTo>
                  <a:lnTo>
                    <a:pt x="875557" y="269427"/>
                  </a:lnTo>
                  <a:lnTo>
                    <a:pt x="799083" y="268107"/>
                  </a:lnTo>
                  <a:lnTo>
                    <a:pt x="724595" y="265950"/>
                  </a:lnTo>
                  <a:lnTo>
                    <a:pt x="652337" y="262991"/>
                  </a:lnTo>
                  <a:lnTo>
                    <a:pt x="582554" y="259264"/>
                  </a:lnTo>
                  <a:lnTo>
                    <a:pt x="515494" y="254804"/>
                  </a:lnTo>
                  <a:lnTo>
                    <a:pt x="451401" y="249646"/>
                  </a:lnTo>
                  <a:lnTo>
                    <a:pt x="390521" y="243824"/>
                  </a:lnTo>
                  <a:lnTo>
                    <a:pt x="333100" y="237374"/>
                  </a:lnTo>
                  <a:lnTo>
                    <a:pt x="279384" y="230330"/>
                  </a:lnTo>
                  <a:lnTo>
                    <a:pt x="229617" y="222727"/>
                  </a:lnTo>
                  <a:lnTo>
                    <a:pt x="184046" y="214599"/>
                  </a:lnTo>
                  <a:lnTo>
                    <a:pt x="142916" y="205982"/>
                  </a:lnTo>
                  <a:lnTo>
                    <a:pt x="74963" y="187418"/>
                  </a:lnTo>
                  <a:lnTo>
                    <a:pt x="27723" y="167313"/>
                  </a:lnTo>
                  <a:lnTo>
                    <a:pt x="3162" y="145944"/>
                  </a:lnTo>
                  <a:lnTo>
                    <a:pt x="0" y="134874"/>
                  </a:lnTo>
                </a:path>
                <a:path w="1907539" h="810260">
                  <a:moveTo>
                    <a:pt x="0" y="134874"/>
                  </a:moveTo>
                  <a:lnTo>
                    <a:pt x="27723" y="102442"/>
                  </a:lnTo>
                  <a:lnTo>
                    <a:pt x="74963" y="82349"/>
                  </a:lnTo>
                  <a:lnTo>
                    <a:pt x="142916" y="63801"/>
                  </a:lnTo>
                  <a:lnTo>
                    <a:pt x="184046" y="55193"/>
                  </a:lnTo>
                  <a:lnTo>
                    <a:pt x="229617" y="47074"/>
                  </a:lnTo>
                  <a:lnTo>
                    <a:pt x="279384" y="39481"/>
                  </a:lnTo>
                  <a:lnTo>
                    <a:pt x="333100" y="32446"/>
                  </a:lnTo>
                  <a:lnTo>
                    <a:pt x="390521" y="26005"/>
                  </a:lnTo>
                  <a:lnTo>
                    <a:pt x="451401" y="20192"/>
                  </a:lnTo>
                  <a:lnTo>
                    <a:pt x="515494" y="15043"/>
                  </a:lnTo>
                  <a:lnTo>
                    <a:pt x="582554" y="10590"/>
                  </a:lnTo>
                  <a:lnTo>
                    <a:pt x="652337" y="6870"/>
                  </a:lnTo>
                  <a:lnTo>
                    <a:pt x="724595" y="3916"/>
                  </a:lnTo>
                  <a:lnTo>
                    <a:pt x="799083" y="1763"/>
                  </a:lnTo>
                  <a:lnTo>
                    <a:pt x="875557" y="446"/>
                  </a:lnTo>
                  <a:lnTo>
                    <a:pt x="953770" y="0"/>
                  </a:lnTo>
                  <a:lnTo>
                    <a:pt x="1031999" y="446"/>
                  </a:lnTo>
                  <a:lnTo>
                    <a:pt x="1108486" y="1763"/>
                  </a:lnTo>
                  <a:lnTo>
                    <a:pt x="1182986" y="3916"/>
                  </a:lnTo>
                  <a:lnTo>
                    <a:pt x="1255251" y="6870"/>
                  </a:lnTo>
                  <a:lnTo>
                    <a:pt x="1325038" y="10590"/>
                  </a:lnTo>
                  <a:lnTo>
                    <a:pt x="1392101" y="15043"/>
                  </a:lnTo>
                  <a:lnTo>
                    <a:pt x="1456194" y="20192"/>
                  </a:lnTo>
                  <a:lnTo>
                    <a:pt x="1517072" y="26005"/>
                  </a:lnTo>
                  <a:lnTo>
                    <a:pt x="1574491" y="32446"/>
                  </a:lnTo>
                  <a:lnTo>
                    <a:pt x="1628203" y="39481"/>
                  </a:lnTo>
                  <a:lnTo>
                    <a:pt x="1677965" y="47074"/>
                  </a:lnTo>
                  <a:lnTo>
                    <a:pt x="1723530" y="55193"/>
                  </a:lnTo>
                  <a:lnTo>
                    <a:pt x="1764653" y="63801"/>
                  </a:lnTo>
                  <a:lnTo>
                    <a:pt x="1832594" y="82349"/>
                  </a:lnTo>
                  <a:lnTo>
                    <a:pt x="1879823" y="102442"/>
                  </a:lnTo>
                  <a:lnTo>
                    <a:pt x="1907539" y="134874"/>
                  </a:lnTo>
                  <a:lnTo>
                    <a:pt x="1907539" y="674751"/>
                  </a:lnTo>
                  <a:lnTo>
                    <a:pt x="1879823" y="707190"/>
                  </a:lnTo>
                  <a:lnTo>
                    <a:pt x="1832594" y="727295"/>
                  </a:lnTo>
                  <a:lnTo>
                    <a:pt x="1764653" y="745859"/>
                  </a:lnTo>
                  <a:lnTo>
                    <a:pt x="1723530" y="754476"/>
                  </a:lnTo>
                  <a:lnTo>
                    <a:pt x="1677965" y="762604"/>
                  </a:lnTo>
                  <a:lnTo>
                    <a:pt x="1628203" y="770207"/>
                  </a:lnTo>
                  <a:lnTo>
                    <a:pt x="1574491" y="777251"/>
                  </a:lnTo>
                  <a:lnTo>
                    <a:pt x="1517072" y="783701"/>
                  </a:lnTo>
                  <a:lnTo>
                    <a:pt x="1456194" y="789523"/>
                  </a:lnTo>
                  <a:lnTo>
                    <a:pt x="1392101" y="794681"/>
                  </a:lnTo>
                  <a:lnTo>
                    <a:pt x="1325038" y="799141"/>
                  </a:lnTo>
                  <a:lnTo>
                    <a:pt x="1255251" y="802868"/>
                  </a:lnTo>
                  <a:lnTo>
                    <a:pt x="1182986" y="805827"/>
                  </a:lnTo>
                  <a:lnTo>
                    <a:pt x="1108486" y="807984"/>
                  </a:lnTo>
                  <a:lnTo>
                    <a:pt x="1031999" y="809304"/>
                  </a:lnTo>
                  <a:lnTo>
                    <a:pt x="953770" y="809751"/>
                  </a:lnTo>
                  <a:lnTo>
                    <a:pt x="875557" y="809304"/>
                  </a:lnTo>
                  <a:lnTo>
                    <a:pt x="799083" y="807984"/>
                  </a:lnTo>
                  <a:lnTo>
                    <a:pt x="724595" y="805827"/>
                  </a:lnTo>
                  <a:lnTo>
                    <a:pt x="652337" y="802868"/>
                  </a:lnTo>
                  <a:lnTo>
                    <a:pt x="582554" y="799141"/>
                  </a:lnTo>
                  <a:lnTo>
                    <a:pt x="515494" y="794681"/>
                  </a:lnTo>
                  <a:lnTo>
                    <a:pt x="451401" y="789523"/>
                  </a:lnTo>
                  <a:lnTo>
                    <a:pt x="390521" y="783701"/>
                  </a:lnTo>
                  <a:lnTo>
                    <a:pt x="333100" y="777251"/>
                  </a:lnTo>
                  <a:lnTo>
                    <a:pt x="279384" y="770207"/>
                  </a:lnTo>
                  <a:lnTo>
                    <a:pt x="229617" y="762604"/>
                  </a:lnTo>
                  <a:lnTo>
                    <a:pt x="184046" y="754476"/>
                  </a:lnTo>
                  <a:lnTo>
                    <a:pt x="142916" y="745859"/>
                  </a:lnTo>
                  <a:lnTo>
                    <a:pt x="74963" y="727295"/>
                  </a:lnTo>
                  <a:lnTo>
                    <a:pt x="27723" y="707190"/>
                  </a:lnTo>
                  <a:lnTo>
                    <a:pt x="0" y="674751"/>
                  </a:lnTo>
                  <a:lnTo>
                    <a:pt x="0" y="134874"/>
                  </a:lnTo>
                  <a:close/>
                </a:path>
              </a:pathLst>
            </a:custGeom>
            <a:ln w="12700">
              <a:solidFill>
                <a:srgbClr val="3883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191758" y="2671698"/>
            <a:ext cx="946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5" dirty="0">
                <a:solidFill>
                  <a:srgbClr val="839652"/>
                </a:solidFill>
                <a:latin typeface="Calibri Light"/>
                <a:cs typeface="Calibri Light"/>
              </a:rPr>
              <a:t>R</a:t>
            </a:r>
            <a:r>
              <a:rPr spc="-15" dirty="0">
                <a:solidFill>
                  <a:srgbClr val="839652"/>
                </a:solidFill>
                <a:latin typeface="Calibri Light"/>
                <a:cs typeface="Calibri Light"/>
              </a:rPr>
              <a:t>e</a:t>
            </a:r>
            <a:r>
              <a:rPr dirty="0">
                <a:solidFill>
                  <a:srgbClr val="839652"/>
                </a:solidFill>
                <a:latin typeface="Calibri Light"/>
                <a:cs typeface="Calibri Light"/>
              </a:rPr>
              <a:t>l</a:t>
            </a:r>
            <a:r>
              <a:rPr spc="-10" dirty="0">
                <a:solidFill>
                  <a:srgbClr val="839652"/>
                </a:solidFill>
                <a:latin typeface="Calibri Light"/>
                <a:cs typeface="Calibri Light"/>
              </a:rPr>
              <a:t>ac</a:t>
            </a:r>
            <a:r>
              <a:rPr spc="-15" dirty="0">
                <a:solidFill>
                  <a:srgbClr val="839652"/>
                </a:solidFill>
                <a:latin typeface="Calibri Light"/>
                <a:cs typeface="Calibri Light"/>
              </a:rPr>
              <a:t>i</a:t>
            </a:r>
            <a:r>
              <a:rPr spc="-20" dirty="0">
                <a:solidFill>
                  <a:srgbClr val="839652"/>
                </a:solidFill>
                <a:latin typeface="Calibri Light"/>
                <a:cs typeface="Calibri Light"/>
              </a:rPr>
              <a:t>o</a:t>
            </a:r>
            <a:r>
              <a:rPr spc="-25" dirty="0">
                <a:solidFill>
                  <a:srgbClr val="839652"/>
                </a:solidFill>
                <a:latin typeface="Calibri Light"/>
                <a:cs typeface="Calibri Light"/>
              </a:rPr>
              <a:t>n</a:t>
            </a:r>
            <a:r>
              <a:rPr spc="-10" dirty="0">
                <a:solidFill>
                  <a:srgbClr val="839652"/>
                </a:solidFill>
                <a:latin typeface="Calibri Light"/>
                <a:cs typeface="Calibri Light"/>
              </a:rPr>
              <a:t>a</a:t>
            </a:r>
            <a:r>
              <a:rPr dirty="0">
                <a:solidFill>
                  <a:srgbClr val="839652"/>
                </a:solidFill>
                <a:latin typeface="Calibri Light"/>
                <a:cs typeface="Calibri Light"/>
              </a:rPr>
              <a:t>l</a:t>
            </a:r>
            <a:endParaRPr>
              <a:latin typeface="Calibri Light"/>
              <a:cs typeface="Calibri Ligh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817865" y="1447927"/>
            <a:ext cx="2434590" cy="1327150"/>
            <a:chOff x="6293865" y="1447927"/>
            <a:chExt cx="2434590" cy="1327150"/>
          </a:xfrm>
        </p:grpSpPr>
        <p:sp>
          <p:nvSpPr>
            <p:cNvPr id="22" name="object 22"/>
            <p:cNvSpPr/>
            <p:nvPr/>
          </p:nvSpPr>
          <p:spPr>
            <a:xfrm>
              <a:off x="6300215" y="1454277"/>
              <a:ext cx="2421890" cy="1314450"/>
            </a:xfrm>
            <a:custGeom>
              <a:avLst/>
              <a:gdLst/>
              <a:ahLst/>
              <a:cxnLst/>
              <a:rect l="l" t="t" r="r" b="b"/>
              <a:pathLst>
                <a:path w="2421890" h="1314450">
                  <a:moveTo>
                    <a:pt x="2202815" y="0"/>
                  </a:moveTo>
                  <a:lnTo>
                    <a:pt x="219075" y="0"/>
                  </a:lnTo>
                  <a:lnTo>
                    <a:pt x="168830" y="5783"/>
                  </a:lnTo>
                  <a:lnTo>
                    <a:pt x="122714" y="22260"/>
                  </a:lnTo>
                  <a:lnTo>
                    <a:pt x="82038" y="48115"/>
                  </a:lnTo>
                  <a:lnTo>
                    <a:pt x="48115" y="82038"/>
                  </a:lnTo>
                  <a:lnTo>
                    <a:pt x="22260" y="122714"/>
                  </a:lnTo>
                  <a:lnTo>
                    <a:pt x="5783" y="168830"/>
                  </a:lnTo>
                  <a:lnTo>
                    <a:pt x="0" y="219075"/>
                  </a:lnTo>
                  <a:lnTo>
                    <a:pt x="0" y="1095375"/>
                  </a:lnTo>
                  <a:lnTo>
                    <a:pt x="5783" y="1145579"/>
                  </a:lnTo>
                  <a:lnTo>
                    <a:pt x="22260" y="1191680"/>
                  </a:lnTo>
                  <a:lnTo>
                    <a:pt x="48115" y="1232358"/>
                  </a:lnTo>
                  <a:lnTo>
                    <a:pt x="82038" y="1266294"/>
                  </a:lnTo>
                  <a:lnTo>
                    <a:pt x="122714" y="1292167"/>
                  </a:lnTo>
                  <a:lnTo>
                    <a:pt x="168830" y="1308659"/>
                  </a:lnTo>
                  <a:lnTo>
                    <a:pt x="219075" y="1314450"/>
                  </a:lnTo>
                  <a:lnTo>
                    <a:pt x="2202815" y="1314450"/>
                  </a:lnTo>
                  <a:lnTo>
                    <a:pt x="2253059" y="1308659"/>
                  </a:lnTo>
                  <a:lnTo>
                    <a:pt x="2299175" y="1292167"/>
                  </a:lnTo>
                  <a:lnTo>
                    <a:pt x="2339851" y="1266294"/>
                  </a:lnTo>
                  <a:lnTo>
                    <a:pt x="2373774" y="1232358"/>
                  </a:lnTo>
                  <a:lnTo>
                    <a:pt x="2399629" y="1191680"/>
                  </a:lnTo>
                  <a:lnTo>
                    <a:pt x="2416106" y="1145579"/>
                  </a:lnTo>
                  <a:lnTo>
                    <a:pt x="2421890" y="1095375"/>
                  </a:lnTo>
                  <a:lnTo>
                    <a:pt x="2421890" y="219075"/>
                  </a:lnTo>
                  <a:lnTo>
                    <a:pt x="2416106" y="168830"/>
                  </a:lnTo>
                  <a:lnTo>
                    <a:pt x="2399629" y="122714"/>
                  </a:lnTo>
                  <a:lnTo>
                    <a:pt x="2373774" y="82038"/>
                  </a:lnTo>
                  <a:lnTo>
                    <a:pt x="2339851" y="48115"/>
                  </a:lnTo>
                  <a:lnTo>
                    <a:pt x="2299175" y="22260"/>
                  </a:lnTo>
                  <a:lnTo>
                    <a:pt x="2253059" y="5783"/>
                  </a:lnTo>
                  <a:lnTo>
                    <a:pt x="2202815" y="0"/>
                  </a:lnTo>
                  <a:close/>
                </a:path>
              </a:pathLst>
            </a:custGeom>
            <a:solidFill>
              <a:srgbClr val="50B4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00215" y="1454277"/>
              <a:ext cx="2421890" cy="1314450"/>
            </a:xfrm>
            <a:custGeom>
              <a:avLst/>
              <a:gdLst/>
              <a:ahLst/>
              <a:cxnLst/>
              <a:rect l="l" t="t" r="r" b="b"/>
              <a:pathLst>
                <a:path w="2421890" h="1314450">
                  <a:moveTo>
                    <a:pt x="0" y="219075"/>
                  </a:moveTo>
                  <a:lnTo>
                    <a:pt x="5783" y="168830"/>
                  </a:lnTo>
                  <a:lnTo>
                    <a:pt x="22260" y="122714"/>
                  </a:lnTo>
                  <a:lnTo>
                    <a:pt x="48115" y="82038"/>
                  </a:lnTo>
                  <a:lnTo>
                    <a:pt x="82038" y="48115"/>
                  </a:lnTo>
                  <a:lnTo>
                    <a:pt x="122714" y="22260"/>
                  </a:lnTo>
                  <a:lnTo>
                    <a:pt x="168830" y="5783"/>
                  </a:lnTo>
                  <a:lnTo>
                    <a:pt x="219075" y="0"/>
                  </a:lnTo>
                  <a:lnTo>
                    <a:pt x="2202815" y="0"/>
                  </a:lnTo>
                  <a:lnTo>
                    <a:pt x="2253059" y="5783"/>
                  </a:lnTo>
                  <a:lnTo>
                    <a:pt x="2299175" y="22260"/>
                  </a:lnTo>
                  <a:lnTo>
                    <a:pt x="2339851" y="48115"/>
                  </a:lnTo>
                  <a:lnTo>
                    <a:pt x="2373774" y="82038"/>
                  </a:lnTo>
                  <a:lnTo>
                    <a:pt x="2399629" y="122714"/>
                  </a:lnTo>
                  <a:lnTo>
                    <a:pt x="2416106" y="168830"/>
                  </a:lnTo>
                  <a:lnTo>
                    <a:pt x="2421890" y="219075"/>
                  </a:lnTo>
                  <a:lnTo>
                    <a:pt x="2421890" y="1095375"/>
                  </a:lnTo>
                  <a:lnTo>
                    <a:pt x="2416106" y="1145579"/>
                  </a:lnTo>
                  <a:lnTo>
                    <a:pt x="2399629" y="1191680"/>
                  </a:lnTo>
                  <a:lnTo>
                    <a:pt x="2373774" y="1232358"/>
                  </a:lnTo>
                  <a:lnTo>
                    <a:pt x="2339851" y="1266294"/>
                  </a:lnTo>
                  <a:lnTo>
                    <a:pt x="2299175" y="1292167"/>
                  </a:lnTo>
                  <a:lnTo>
                    <a:pt x="2253059" y="1308659"/>
                  </a:lnTo>
                  <a:lnTo>
                    <a:pt x="2202815" y="1314450"/>
                  </a:lnTo>
                  <a:lnTo>
                    <a:pt x="219075" y="1314450"/>
                  </a:lnTo>
                  <a:lnTo>
                    <a:pt x="168830" y="1308659"/>
                  </a:lnTo>
                  <a:lnTo>
                    <a:pt x="122714" y="1292167"/>
                  </a:lnTo>
                  <a:lnTo>
                    <a:pt x="82038" y="1266294"/>
                  </a:lnTo>
                  <a:lnTo>
                    <a:pt x="48115" y="1232358"/>
                  </a:lnTo>
                  <a:lnTo>
                    <a:pt x="22260" y="1191680"/>
                  </a:lnTo>
                  <a:lnTo>
                    <a:pt x="5783" y="1145579"/>
                  </a:lnTo>
                  <a:lnTo>
                    <a:pt x="0" y="1095375"/>
                  </a:lnTo>
                  <a:lnTo>
                    <a:pt x="0" y="219075"/>
                  </a:lnTo>
                  <a:close/>
                </a:path>
              </a:pathLst>
            </a:custGeom>
            <a:ln w="12700">
              <a:solidFill>
                <a:srgbClr val="3883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222996" y="1532001"/>
            <a:ext cx="16287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8625" marR="5080" indent="-416559"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 Light"/>
                <a:cs typeface="Calibri Light"/>
              </a:rPr>
              <a:t>Blog</a:t>
            </a:r>
            <a:r>
              <a:rPr sz="2400" spc="-1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 Light"/>
                <a:cs typeface="Calibri Light"/>
              </a:rPr>
              <a:t>ou</a:t>
            </a:r>
            <a:r>
              <a:rPr sz="2400" spc="-9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 Light"/>
                <a:cs typeface="Calibri Light"/>
              </a:rPr>
              <a:t>Socia </a:t>
            </a:r>
            <a:r>
              <a:rPr sz="2400" spc="-5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 Light"/>
                <a:cs typeface="Calibri Light"/>
              </a:rPr>
              <a:t>Media</a:t>
            </a:r>
            <a:endParaRPr sz="2400">
              <a:latin typeface="Calibri Light"/>
              <a:cs typeface="Calibri Ligh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655558" y="2357501"/>
            <a:ext cx="1920239" cy="822960"/>
            <a:chOff x="7131557" y="2357501"/>
            <a:chExt cx="1920239" cy="822960"/>
          </a:xfrm>
        </p:grpSpPr>
        <p:sp>
          <p:nvSpPr>
            <p:cNvPr id="26" name="object 26"/>
            <p:cNvSpPr/>
            <p:nvPr/>
          </p:nvSpPr>
          <p:spPr>
            <a:xfrm>
              <a:off x="7137907" y="2363851"/>
              <a:ext cx="1907539" cy="810260"/>
            </a:xfrm>
            <a:custGeom>
              <a:avLst/>
              <a:gdLst/>
              <a:ahLst/>
              <a:cxnLst/>
              <a:rect l="l" t="t" r="r" b="b"/>
              <a:pathLst>
                <a:path w="1907540" h="810260">
                  <a:moveTo>
                    <a:pt x="953770" y="0"/>
                  </a:moveTo>
                  <a:lnTo>
                    <a:pt x="875540" y="446"/>
                  </a:lnTo>
                  <a:lnTo>
                    <a:pt x="799053" y="1763"/>
                  </a:lnTo>
                  <a:lnTo>
                    <a:pt x="724553" y="3916"/>
                  </a:lnTo>
                  <a:lnTo>
                    <a:pt x="652288" y="6870"/>
                  </a:lnTo>
                  <a:lnTo>
                    <a:pt x="582501" y="10590"/>
                  </a:lnTo>
                  <a:lnTo>
                    <a:pt x="515438" y="15043"/>
                  </a:lnTo>
                  <a:lnTo>
                    <a:pt x="451345" y="20192"/>
                  </a:lnTo>
                  <a:lnTo>
                    <a:pt x="390467" y="26005"/>
                  </a:lnTo>
                  <a:lnTo>
                    <a:pt x="333048" y="32446"/>
                  </a:lnTo>
                  <a:lnTo>
                    <a:pt x="279336" y="39481"/>
                  </a:lnTo>
                  <a:lnTo>
                    <a:pt x="229574" y="47074"/>
                  </a:lnTo>
                  <a:lnTo>
                    <a:pt x="184009" y="55193"/>
                  </a:lnTo>
                  <a:lnTo>
                    <a:pt x="142886" y="63801"/>
                  </a:lnTo>
                  <a:lnTo>
                    <a:pt x="74945" y="82349"/>
                  </a:lnTo>
                  <a:lnTo>
                    <a:pt x="27716" y="102442"/>
                  </a:lnTo>
                  <a:lnTo>
                    <a:pt x="0" y="134874"/>
                  </a:lnTo>
                  <a:lnTo>
                    <a:pt x="0" y="674751"/>
                  </a:lnTo>
                  <a:lnTo>
                    <a:pt x="27716" y="707190"/>
                  </a:lnTo>
                  <a:lnTo>
                    <a:pt x="74945" y="727295"/>
                  </a:lnTo>
                  <a:lnTo>
                    <a:pt x="142886" y="745859"/>
                  </a:lnTo>
                  <a:lnTo>
                    <a:pt x="184009" y="754476"/>
                  </a:lnTo>
                  <a:lnTo>
                    <a:pt x="229574" y="762604"/>
                  </a:lnTo>
                  <a:lnTo>
                    <a:pt x="279336" y="770207"/>
                  </a:lnTo>
                  <a:lnTo>
                    <a:pt x="333048" y="777251"/>
                  </a:lnTo>
                  <a:lnTo>
                    <a:pt x="390467" y="783701"/>
                  </a:lnTo>
                  <a:lnTo>
                    <a:pt x="451345" y="789523"/>
                  </a:lnTo>
                  <a:lnTo>
                    <a:pt x="515438" y="794681"/>
                  </a:lnTo>
                  <a:lnTo>
                    <a:pt x="582501" y="799141"/>
                  </a:lnTo>
                  <a:lnTo>
                    <a:pt x="652288" y="802868"/>
                  </a:lnTo>
                  <a:lnTo>
                    <a:pt x="724553" y="805827"/>
                  </a:lnTo>
                  <a:lnTo>
                    <a:pt x="799053" y="807984"/>
                  </a:lnTo>
                  <a:lnTo>
                    <a:pt x="875540" y="809304"/>
                  </a:lnTo>
                  <a:lnTo>
                    <a:pt x="953770" y="809751"/>
                  </a:lnTo>
                  <a:lnTo>
                    <a:pt x="1031982" y="809304"/>
                  </a:lnTo>
                  <a:lnTo>
                    <a:pt x="1108456" y="807984"/>
                  </a:lnTo>
                  <a:lnTo>
                    <a:pt x="1182944" y="805827"/>
                  </a:lnTo>
                  <a:lnTo>
                    <a:pt x="1255202" y="802868"/>
                  </a:lnTo>
                  <a:lnTo>
                    <a:pt x="1324985" y="799141"/>
                  </a:lnTo>
                  <a:lnTo>
                    <a:pt x="1392045" y="794681"/>
                  </a:lnTo>
                  <a:lnTo>
                    <a:pt x="1456138" y="789523"/>
                  </a:lnTo>
                  <a:lnTo>
                    <a:pt x="1517018" y="783701"/>
                  </a:lnTo>
                  <a:lnTo>
                    <a:pt x="1574439" y="777251"/>
                  </a:lnTo>
                  <a:lnTo>
                    <a:pt x="1628155" y="770207"/>
                  </a:lnTo>
                  <a:lnTo>
                    <a:pt x="1677922" y="762604"/>
                  </a:lnTo>
                  <a:lnTo>
                    <a:pt x="1723493" y="754476"/>
                  </a:lnTo>
                  <a:lnTo>
                    <a:pt x="1764623" y="745859"/>
                  </a:lnTo>
                  <a:lnTo>
                    <a:pt x="1832576" y="727295"/>
                  </a:lnTo>
                  <a:lnTo>
                    <a:pt x="1879816" y="707190"/>
                  </a:lnTo>
                  <a:lnTo>
                    <a:pt x="1907540" y="674751"/>
                  </a:lnTo>
                  <a:lnTo>
                    <a:pt x="1907540" y="134874"/>
                  </a:lnTo>
                  <a:lnTo>
                    <a:pt x="1879816" y="102442"/>
                  </a:lnTo>
                  <a:lnTo>
                    <a:pt x="1832576" y="82349"/>
                  </a:lnTo>
                  <a:lnTo>
                    <a:pt x="1764623" y="63801"/>
                  </a:lnTo>
                  <a:lnTo>
                    <a:pt x="1723493" y="55193"/>
                  </a:lnTo>
                  <a:lnTo>
                    <a:pt x="1677922" y="47074"/>
                  </a:lnTo>
                  <a:lnTo>
                    <a:pt x="1628155" y="39481"/>
                  </a:lnTo>
                  <a:lnTo>
                    <a:pt x="1574439" y="32446"/>
                  </a:lnTo>
                  <a:lnTo>
                    <a:pt x="1517018" y="26005"/>
                  </a:lnTo>
                  <a:lnTo>
                    <a:pt x="1456138" y="20192"/>
                  </a:lnTo>
                  <a:lnTo>
                    <a:pt x="1392045" y="15043"/>
                  </a:lnTo>
                  <a:lnTo>
                    <a:pt x="1324985" y="10590"/>
                  </a:lnTo>
                  <a:lnTo>
                    <a:pt x="1255202" y="6870"/>
                  </a:lnTo>
                  <a:lnTo>
                    <a:pt x="1182944" y="3916"/>
                  </a:lnTo>
                  <a:lnTo>
                    <a:pt x="1108456" y="1763"/>
                  </a:lnTo>
                  <a:lnTo>
                    <a:pt x="1031982" y="446"/>
                  </a:lnTo>
                  <a:lnTo>
                    <a:pt x="953770" y="0"/>
                  </a:lnTo>
                  <a:close/>
                </a:path>
              </a:pathLst>
            </a:custGeom>
            <a:solidFill>
              <a:srgbClr val="EAE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137907" y="2363851"/>
              <a:ext cx="1907539" cy="810260"/>
            </a:xfrm>
            <a:custGeom>
              <a:avLst/>
              <a:gdLst/>
              <a:ahLst/>
              <a:cxnLst/>
              <a:rect l="l" t="t" r="r" b="b"/>
              <a:pathLst>
                <a:path w="1907540" h="810260">
                  <a:moveTo>
                    <a:pt x="1907540" y="134874"/>
                  </a:moveTo>
                  <a:lnTo>
                    <a:pt x="1879816" y="167313"/>
                  </a:lnTo>
                  <a:lnTo>
                    <a:pt x="1832576" y="187418"/>
                  </a:lnTo>
                  <a:lnTo>
                    <a:pt x="1764623" y="205982"/>
                  </a:lnTo>
                  <a:lnTo>
                    <a:pt x="1723493" y="214599"/>
                  </a:lnTo>
                  <a:lnTo>
                    <a:pt x="1677922" y="222727"/>
                  </a:lnTo>
                  <a:lnTo>
                    <a:pt x="1628155" y="230330"/>
                  </a:lnTo>
                  <a:lnTo>
                    <a:pt x="1574439" y="237374"/>
                  </a:lnTo>
                  <a:lnTo>
                    <a:pt x="1517018" y="243824"/>
                  </a:lnTo>
                  <a:lnTo>
                    <a:pt x="1456138" y="249646"/>
                  </a:lnTo>
                  <a:lnTo>
                    <a:pt x="1392045" y="254804"/>
                  </a:lnTo>
                  <a:lnTo>
                    <a:pt x="1324985" y="259264"/>
                  </a:lnTo>
                  <a:lnTo>
                    <a:pt x="1255202" y="262991"/>
                  </a:lnTo>
                  <a:lnTo>
                    <a:pt x="1182944" y="265950"/>
                  </a:lnTo>
                  <a:lnTo>
                    <a:pt x="1108456" y="268107"/>
                  </a:lnTo>
                  <a:lnTo>
                    <a:pt x="1031982" y="269427"/>
                  </a:lnTo>
                  <a:lnTo>
                    <a:pt x="953770" y="269875"/>
                  </a:lnTo>
                  <a:lnTo>
                    <a:pt x="875540" y="269427"/>
                  </a:lnTo>
                  <a:lnTo>
                    <a:pt x="799053" y="268107"/>
                  </a:lnTo>
                  <a:lnTo>
                    <a:pt x="724553" y="265950"/>
                  </a:lnTo>
                  <a:lnTo>
                    <a:pt x="652288" y="262991"/>
                  </a:lnTo>
                  <a:lnTo>
                    <a:pt x="582501" y="259264"/>
                  </a:lnTo>
                  <a:lnTo>
                    <a:pt x="515438" y="254804"/>
                  </a:lnTo>
                  <a:lnTo>
                    <a:pt x="451345" y="249646"/>
                  </a:lnTo>
                  <a:lnTo>
                    <a:pt x="390467" y="243824"/>
                  </a:lnTo>
                  <a:lnTo>
                    <a:pt x="333048" y="237374"/>
                  </a:lnTo>
                  <a:lnTo>
                    <a:pt x="279336" y="230330"/>
                  </a:lnTo>
                  <a:lnTo>
                    <a:pt x="229574" y="222727"/>
                  </a:lnTo>
                  <a:lnTo>
                    <a:pt x="184009" y="214599"/>
                  </a:lnTo>
                  <a:lnTo>
                    <a:pt x="142886" y="205982"/>
                  </a:lnTo>
                  <a:lnTo>
                    <a:pt x="74945" y="187418"/>
                  </a:lnTo>
                  <a:lnTo>
                    <a:pt x="27716" y="167313"/>
                  </a:lnTo>
                  <a:lnTo>
                    <a:pt x="3161" y="145944"/>
                  </a:lnTo>
                  <a:lnTo>
                    <a:pt x="0" y="134874"/>
                  </a:lnTo>
                </a:path>
                <a:path w="1907540" h="810260">
                  <a:moveTo>
                    <a:pt x="0" y="134874"/>
                  </a:moveTo>
                  <a:lnTo>
                    <a:pt x="27716" y="102442"/>
                  </a:lnTo>
                  <a:lnTo>
                    <a:pt x="74945" y="82349"/>
                  </a:lnTo>
                  <a:lnTo>
                    <a:pt x="142886" y="63801"/>
                  </a:lnTo>
                  <a:lnTo>
                    <a:pt x="184009" y="55193"/>
                  </a:lnTo>
                  <a:lnTo>
                    <a:pt x="229574" y="47074"/>
                  </a:lnTo>
                  <a:lnTo>
                    <a:pt x="279336" y="39481"/>
                  </a:lnTo>
                  <a:lnTo>
                    <a:pt x="333048" y="32446"/>
                  </a:lnTo>
                  <a:lnTo>
                    <a:pt x="390467" y="26005"/>
                  </a:lnTo>
                  <a:lnTo>
                    <a:pt x="451345" y="20192"/>
                  </a:lnTo>
                  <a:lnTo>
                    <a:pt x="515438" y="15043"/>
                  </a:lnTo>
                  <a:lnTo>
                    <a:pt x="582501" y="10590"/>
                  </a:lnTo>
                  <a:lnTo>
                    <a:pt x="652288" y="6870"/>
                  </a:lnTo>
                  <a:lnTo>
                    <a:pt x="724553" y="3916"/>
                  </a:lnTo>
                  <a:lnTo>
                    <a:pt x="799053" y="1763"/>
                  </a:lnTo>
                  <a:lnTo>
                    <a:pt x="875540" y="446"/>
                  </a:lnTo>
                  <a:lnTo>
                    <a:pt x="953770" y="0"/>
                  </a:lnTo>
                  <a:lnTo>
                    <a:pt x="1031982" y="446"/>
                  </a:lnTo>
                  <a:lnTo>
                    <a:pt x="1108456" y="1763"/>
                  </a:lnTo>
                  <a:lnTo>
                    <a:pt x="1182944" y="3916"/>
                  </a:lnTo>
                  <a:lnTo>
                    <a:pt x="1255202" y="6870"/>
                  </a:lnTo>
                  <a:lnTo>
                    <a:pt x="1324985" y="10590"/>
                  </a:lnTo>
                  <a:lnTo>
                    <a:pt x="1392045" y="15043"/>
                  </a:lnTo>
                  <a:lnTo>
                    <a:pt x="1456138" y="20192"/>
                  </a:lnTo>
                  <a:lnTo>
                    <a:pt x="1517018" y="26005"/>
                  </a:lnTo>
                  <a:lnTo>
                    <a:pt x="1574439" y="32446"/>
                  </a:lnTo>
                  <a:lnTo>
                    <a:pt x="1628155" y="39481"/>
                  </a:lnTo>
                  <a:lnTo>
                    <a:pt x="1677922" y="47074"/>
                  </a:lnTo>
                  <a:lnTo>
                    <a:pt x="1723493" y="55193"/>
                  </a:lnTo>
                  <a:lnTo>
                    <a:pt x="1764623" y="63801"/>
                  </a:lnTo>
                  <a:lnTo>
                    <a:pt x="1832576" y="82349"/>
                  </a:lnTo>
                  <a:lnTo>
                    <a:pt x="1879816" y="102442"/>
                  </a:lnTo>
                  <a:lnTo>
                    <a:pt x="1907540" y="134874"/>
                  </a:lnTo>
                  <a:lnTo>
                    <a:pt x="1907540" y="674751"/>
                  </a:lnTo>
                  <a:lnTo>
                    <a:pt x="1879816" y="707190"/>
                  </a:lnTo>
                  <a:lnTo>
                    <a:pt x="1832576" y="727295"/>
                  </a:lnTo>
                  <a:lnTo>
                    <a:pt x="1764623" y="745859"/>
                  </a:lnTo>
                  <a:lnTo>
                    <a:pt x="1723493" y="754476"/>
                  </a:lnTo>
                  <a:lnTo>
                    <a:pt x="1677922" y="762604"/>
                  </a:lnTo>
                  <a:lnTo>
                    <a:pt x="1628155" y="770207"/>
                  </a:lnTo>
                  <a:lnTo>
                    <a:pt x="1574439" y="777251"/>
                  </a:lnTo>
                  <a:lnTo>
                    <a:pt x="1517018" y="783701"/>
                  </a:lnTo>
                  <a:lnTo>
                    <a:pt x="1456138" y="789523"/>
                  </a:lnTo>
                  <a:lnTo>
                    <a:pt x="1392045" y="794681"/>
                  </a:lnTo>
                  <a:lnTo>
                    <a:pt x="1324985" y="799141"/>
                  </a:lnTo>
                  <a:lnTo>
                    <a:pt x="1255202" y="802868"/>
                  </a:lnTo>
                  <a:lnTo>
                    <a:pt x="1182944" y="805827"/>
                  </a:lnTo>
                  <a:lnTo>
                    <a:pt x="1108456" y="807984"/>
                  </a:lnTo>
                  <a:lnTo>
                    <a:pt x="1031982" y="809304"/>
                  </a:lnTo>
                  <a:lnTo>
                    <a:pt x="953770" y="809751"/>
                  </a:lnTo>
                  <a:lnTo>
                    <a:pt x="875540" y="809304"/>
                  </a:lnTo>
                  <a:lnTo>
                    <a:pt x="799053" y="807984"/>
                  </a:lnTo>
                  <a:lnTo>
                    <a:pt x="724553" y="805827"/>
                  </a:lnTo>
                  <a:lnTo>
                    <a:pt x="652288" y="802868"/>
                  </a:lnTo>
                  <a:lnTo>
                    <a:pt x="582501" y="799141"/>
                  </a:lnTo>
                  <a:lnTo>
                    <a:pt x="515438" y="794681"/>
                  </a:lnTo>
                  <a:lnTo>
                    <a:pt x="451345" y="789523"/>
                  </a:lnTo>
                  <a:lnTo>
                    <a:pt x="390467" y="783701"/>
                  </a:lnTo>
                  <a:lnTo>
                    <a:pt x="333048" y="777251"/>
                  </a:lnTo>
                  <a:lnTo>
                    <a:pt x="279336" y="770207"/>
                  </a:lnTo>
                  <a:lnTo>
                    <a:pt x="229574" y="762604"/>
                  </a:lnTo>
                  <a:lnTo>
                    <a:pt x="184009" y="754476"/>
                  </a:lnTo>
                  <a:lnTo>
                    <a:pt x="142886" y="745859"/>
                  </a:lnTo>
                  <a:lnTo>
                    <a:pt x="74945" y="727295"/>
                  </a:lnTo>
                  <a:lnTo>
                    <a:pt x="27716" y="707190"/>
                  </a:lnTo>
                  <a:lnTo>
                    <a:pt x="0" y="674751"/>
                  </a:lnTo>
                  <a:lnTo>
                    <a:pt x="0" y="134874"/>
                  </a:lnTo>
                  <a:close/>
                </a:path>
              </a:pathLst>
            </a:custGeom>
            <a:ln w="12700">
              <a:solidFill>
                <a:srgbClr val="3883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324594" y="2671698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839652"/>
                </a:solidFill>
                <a:latin typeface="Calibri Light"/>
                <a:cs typeface="Calibri Light"/>
              </a:rPr>
              <a:t>G</a:t>
            </a:r>
            <a:r>
              <a:rPr spc="-35" dirty="0">
                <a:solidFill>
                  <a:srgbClr val="839652"/>
                </a:solidFill>
                <a:latin typeface="Calibri Light"/>
                <a:cs typeface="Calibri Light"/>
              </a:rPr>
              <a:t>r</a:t>
            </a:r>
            <a:r>
              <a:rPr spc="-10" dirty="0">
                <a:solidFill>
                  <a:srgbClr val="839652"/>
                </a:solidFill>
                <a:latin typeface="Calibri Light"/>
                <a:cs typeface="Calibri Light"/>
              </a:rPr>
              <a:t>a</a:t>
            </a:r>
            <a:r>
              <a:rPr spc="-15" dirty="0">
                <a:solidFill>
                  <a:srgbClr val="839652"/>
                </a:solidFill>
                <a:latin typeface="Calibri Light"/>
                <a:cs typeface="Calibri Light"/>
              </a:rPr>
              <a:t>p</a:t>
            </a:r>
            <a:r>
              <a:rPr dirty="0">
                <a:solidFill>
                  <a:srgbClr val="839652"/>
                </a:solidFill>
                <a:latin typeface="Calibri Light"/>
                <a:cs typeface="Calibri Light"/>
              </a:rPr>
              <a:t>h</a:t>
            </a:r>
            <a:endParaRPr>
              <a:latin typeface="Calibri Light"/>
              <a:cs typeface="Calibri Ligh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902295" y="3571240"/>
            <a:ext cx="2435225" cy="1327150"/>
            <a:chOff x="378294" y="3571240"/>
            <a:chExt cx="2435225" cy="1327150"/>
          </a:xfrm>
        </p:grpSpPr>
        <p:sp>
          <p:nvSpPr>
            <p:cNvPr id="30" name="object 30"/>
            <p:cNvSpPr/>
            <p:nvPr/>
          </p:nvSpPr>
          <p:spPr>
            <a:xfrm>
              <a:off x="384644" y="3577590"/>
              <a:ext cx="2422525" cy="1314450"/>
            </a:xfrm>
            <a:custGeom>
              <a:avLst/>
              <a:gdLst/>
              <a:ahLst/>
              <a:cxnLst/>
              <a:rect l="l" t="t" r="r" b="b"/>
              <a:pathLst>
                <a:path w="2422525" h="1314450">
                  <a:moveTo>
                    <a:pt x="2202853" y="0"/>
                  </a:moveTo>
                  <a:lnTo>
                    <a:pt x="219075" y="0"/>
                  </a:lnTo>
                  <a:lnTo>
                    <a:pt x="168842" y="5783"/>
                  </a:lnTo>
                  <a:lnTo>
                    <a:pt x="122730" y="22260"/>
                  </a:lnTo>
                  <a:lnTo>
                    <a:pt x="82054" y="48115"/>
                  </a:lnTo>
                  <a:lnTo>
                    <a:pt x="48127" y="82038"/>
                  </a:lnTo>
                  <a:lnTo>
                    <a:pt x="22266" y="122714"/>
                  </a:lnTo>
                  <a:lnTo>
                    <a:pt x="5785" y="168830"/>
                  </a:lnTo>
                  <a:lnTo>
                    <a:pt x="0" y="219075"/>
                  </a:lnTo>
                  <a:lnTo>
                    <a:pt x="0" y="1095375"/>
                  </a:lnTo>
                  <a:lnTo>
                    <a:pt x="5785" y="1145579"/>
                  </a:lnTo>
                  <a:lnTo>
                    <a:pt x="22266" y="1191680"/>
                  </a:lnTo>
                  <a:lnTo>
                    <a:pt x="48127" y="1232358"/>
                  </a:lnTo>
                  <a:lnTo>
                    <a:pt x="82054" y="1266294"/>
                  </a:lnTo>
                  <a:lnTo>
                    <a:pt x="122730" y="1292167"/>
                  </a:lnTo>
                  <a:lnTo>
                    <a:pt x="168842" y="1308659"/>
                  </a:lnTo>
                  <a:lnTo>
                    <a:pt x="219075" y="1314450"/>
                  </a:lnTo>
                  <a:lnTo>
                    <a:pt x="2202853" y="1314450"/>
                  </a:lnTo>
                  <a:lnTo>
                    <a:pt x="2253097" y="1308659"/>
                  </a:lnTo>
                  <a:lnTo>
                    <a:pt x="2299213" y="1292167"/>
                  </a:lnTo>
                  <a:lnTo>
                    <a:pt x="2339889" y="1266294"/>
                  </a:lnTo>
                  <a:lnTo>
                    <a:pt x="2373812" y="1232358"/>
                  </a:lnTo>
                  <a:lnTo>
                    <a:pt x="2399667" y="1191680"/>
                  </a:lnTo>
                  <a:lnTo>
                    <a:pt x="2416144" y="1145579"/>
                  </a:lnTo>
                  <a:lnTo>
                    <a:pt x="2421928" y="1095375"/>
                  </a:lnTo>
                  <a:lnTo>
                    <a:pt x="2421928" y="219075"/>
                  </a:lnTo>
                  <a:lnTo>
                    <a:pt x="2416144" y="168830"/>
                  </a:lnTo>
                  <a:lnTo>
                    <a:pt x="2399667" y="122714"/>
                  </a:lnTo>
                  <a:lnTo>
                    <a:pt x="2373812" y="82038"/>
                  </a:lnTo>
                  <a:lnTo>
                    <a:pt x="2339889" y="48115"/>
                  </a:lnTo>
                  <a:lnTo>
                    <a:pt x="2299213" y="22260"/>
                  </a:lnTo>
                  <a:lnTo>
                    <a:pt x="2253097" y="5783"/>
                  </a:lnTo>
                  <a:lnTo>
                    <a:pt x="2202853" y="0"/>
                  </a:lnTo>
                  <a:close/>
                </a:path>
              </a:pathLst>
            </a:custGeom>
            <a:solidFill>
              <a:srgbClr val="50B4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4644" y="3577590"/>
              <a:ext cx="2422525" cy="1314450"/>
            </a:xfrm>
            <a:custGeom>
              <a:avLst/>
              <a:gdLst/>
              <a:ahLst/>
              <a:cxnLst/>
              <a:rect l="l" t="t" r="r" b="b"/>
              <a:pathLst>
                <a:path w="2422525" h="1314450">
                  <a:moveTo>
                    <a:pt x="0" y="219075"/>
                  </a:moveTo>
                  <a:lnTo>
                    <a:pt x="5785" y="168830"/>
                  </a:lnTo>
                  <a:lnTo>
                    <a:pt x="22266" y="122714"/>
                  </a:lnTo>
                  <a:lnTo>
                    <a:pt x="48127" y="82038"/>
                  </a:lnTo>
                  <a:lnTo>
                    <a:pt x="82054" y="48115"/>
                  </a:lnTo>
                  <a:lnTo>
                    <a:pt x="122730" y="22260"/>
                  </a:lnTo>
                  <a:lnTo>
                    <a:pt x="168842" y="5783"/>
                  </a:lnTo>
                  <a:lnTo>
                    <a:pt x="219075" y="0"/>
                  </a:lnTo>
                  <a:lnTo>
                    <a:pt x="2202853" y="0"/>
                  </a:lnTo>
                  <a:lnTo>
                    <a:pt x="2253097" y="5783"/>
                  </a:lnTo>
                  <a:lnTo>
                    <a:pt x="2299213" y="22260"/>
                  </a:lnTo>
                  <a:lnTo>
                    <a:pt x="2339889" y="48115"/>
                  </a:lnTo>
                  <a:lnTo>
                    <a:pt x="2373812" y="82038"/>
                  </a:lnTo>
                  <a:lnTo>
                    <a:pt x="2399667" y="122714"/>
                  </a:lnTo>
                  <a:lnTo>
                    <a:pt x="2416144" y="168830"/>
                  </a:lnTo>
                  <a:lnTo>
                    <a:pt x="2421928" y="219075"/>
                  </a:lnTo>
                  <a:lnTo>
                    <a:pt x="2421928" y="1095375"/>
                  </a:lnTo>
                  <a:lnTo>
                    <a:pt x="2416144" y="1145579"/>
                  </a:lnTo>
                  <a:lnTo>
                    <a:pt x="2399667" y="1191680"/>
                  </a:lnTo>
                  <a:lnTo>
                    <a:pt x="2373812" y="1232358"/>
                  </a:lnTo>
                  <a:lnTo>
                    <a:pt x="2339889" y="1266294"/>
                  </a:lnTo>
                  <a:lnTo>
                    <a:pt x="2299213" y="1292167"/>
                  </a:lnTo>
                  <a:lnTo>
                    <a:pt x="2253097" y="1308659"/>
                  </a:lnTo>
                  <a:lnTo>
                    <a:pt x="2202853" y="1314450"/>
                  </a:lnTo>
                  <a:lnTo>
                    <a:pt x="219075" y="1314450"/>
                  </a:lnTo>
                  <a:lnTo>
                    <a:pt x="168842" y="1308659"/>
                  </a:lnTo>
                  <a:lnTo>
                    <a:pt x="122730" y="1292167"/>
                  </a:lnTo>
                  <a:lnTo>
                    <a:pt x="82054" y="1266294"/>
                  </a:lnTo>
                  <a:lnTo>
                    <a:pt x="48127" y="1232358"/>
                  </a:lnTo>
                  <a:lnTo>
                    <a:pt x="22266" y="1191680"/>
                  </a:lnTo>
                  <a:lnTo>
                    <a:pt x="5785" y="1145579"/>
                  </a:lnTo>
                  <a:lnTo>
                    <a:pt x="0" y="1095375"/>
                  </a:lnTo>
                  <a:lnTo>
                    <a:pt x="0" y="219075"/>
                  </a:lnTo>
                  <a:close/>
                </a:path>
              </a:pathLst>
            </a:custGeom>
            <a:ln w="12700">
              <a:solidFill>
                <a:srgbClr val="3883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564080" y="3655821"/>
            <a:ext cx="11131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240">
              <a:spcBef>
                <a:spcPts val="100"/>
              </a:spcBef>
            </a:pPr>
            <a:r>
              <a:rPr sz="2400" spc="-25" dirty="0">
                <a:solidFill>
                  <a:srgbClr val="FFFFFF"/>
                </a:solidFill>
                <a:latin typeface="Calibri Light"/>
                <a:cs typeface="Calibri Light"/>
              </a:rPr>
              <a:t>Catálogo </a:t>
            </a:r>
            <a:r>
              <a:rPr sz="2400" spc="-5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alibri Light"/>
                <a:cs typeface="Calibri Light"/>
              </a:rPr>
              <a:t>P</a:t>
            </a:r>
            <a:r>
              <a:rPr sz="2400" spc="-50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2400" spc="-2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2400" spc="-25" dirty="0">
                <a:solidFill>
                  <a:srgbClr val="FFFFFF"/>
                </a:solidFill>
                <a:latin typeface="Calibri Light"/>
                <a:cs typeface="Calibri Light"/>
              </a:rPr>
              <a:t>du</a:t>
            </a:r>
            <a:r>
              <a:rPr sz="2400" spc="-3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2400" spc="-3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endParaRPr sz="2400">
              <a:latin typeface="Calibri Light"/>
              <a:cs typeface="Calibri Ligh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740026" y="4480814"/>
            <a:ext cx="1920239" cy="822960"/>
            <a:chOff x="1216025" y="4480814"/>
            <a:chExt cx="1920239" cy="822960"/>
          </a:xfrm>
        </p:grpSpPr>
        <p:sp>
          <p:nvSpPr>
            <p:cNvPr id="34" name="object 34"/>
            <p:cNvSpPr/>
            <p:nvPr/>
          </p:nvSpPr>
          <p:spPr>
            <a:xfrm>
              <a:off x="1222375" y="4487164"/>
              <a:ext cx="1907539" cy="810260"/>
            </a:xfrm>
            <a:custGeom>
              <a:avLst/>
              <a:gdLst/>
              <a:ahLst/>
              <a:cxnLst/>
              <a:rect l="l" t="t" r="r" b="b"/>
              <a:pathLst>
                <a:path w="1907539" h="810260">
                  <a:moveTo>
                    <a:pt x="953769" y="0"/>
                  </a:moveTo>
                  <a:lnTo>
                    <a:pt x="875540" y="446"/>
                  </a:lnTo>
                  <a:lnTo>
                    <a:pt x="799053" y="1763"/>
                  </a:lnTo>
                  <a:lnTo>
                    <a:pt x="724553" y="3916"/>
                  </a:lnTo>
                  <a:lnTo>
                    <a:pt x="652288" y="6870"/>
                  </a:lnTo>
                  <a:lnTo>
                    <a:pt x="582501" y="10590"/>
                  </a:lnTo>
                  <a:lnTo>
                    <a:pt x="515438" y="15043"/>
                  </a:lnTo>
                  <a:lnTo>
                    <a:pt x="451345" y="20192"/>
                  </a:lnTo>
                  <a:lnTo>
                    <a:pt x="390467" y="26005"/>
                  </a:lnTo>
                  <a:lnTo>
                    <a:pt x="333048" y="32446"/>
                  </a:lnTo>
                  <a:lnTo>
                    <a:pt x="279336" y="39481"/>
                  </a:lnTo>
                  <a:lnTo>
                    <a:pt x="229574" y="47074"/>
                  </a:lnTo>
                  <a:lnTo>
                    <a:pt x="184009" y="55193"/>
                  </a:lnTo>
                  <a:lnTo>
                    <a:pt x="142886" y="63801"/>
                  </a:lnTo>
                  <a:lnTo>
                    <a:pt x="74945" y="82349"/>
                  </a:lnTo>
                  <a:lnTo>
                    <a:pt x="27716" y="102442"/>
                  </a:lnTo>
                  <a:lnTo>
                    <a:pt x="0" y="134874"/>
                  </a:lnTo>
                  <a:lnTo>
                    <a:pt x="0" y="674751"/>
                  </a:lnTo>
                  <a:lnTo>
                    <a:pt x="27716" y="707190"/>
                  </a:lnTo>
                  <a:lnTo>
                    <a:pt x="74945" y="727295"/>
                  </a:lnTo>
                  <a:lnTo>
                    <a:pt x="142886" y="745859"/>
                  </a:lnTo>
                  <a:lnTo>
                    <a:pt x="184009" y="754476"/>
                  </a:lnTo>
                  <a:lnTo>
                    <a:pt x="229574" y="762604"/>
                  </a:lnTo>
                  <a:lnTo>
                    <a:pt x="279336" y="770207"/>
                  </a:lnTo>
                  <a:lnTo>
                    <a:pt x="333048" y="777251"/>
                  </a:lnTo>
                  <a:lnTo>
                    <a:pt x="390467" y="783701"/>
                  </a:lnTo>
                  <a:lnTo>
                    <a:pt x="451345" y="789523"/>
                  </a:lnTo>
                  <a:lnTo>
                    <a:pt x="515438" y="794681"/>
                  </a:lnTo>
                  <a:lnTo>
                    <a:pt x="582501" y="799141"/>
                  </a:lnTo>
                  <a:lnTo>
                    <a:pt x="652288" y="802868"/>
                  </a:lnTo>
                  <a:lnTo>
                    <a:pt x="724553" y="805827"/>
                  </a:lnTo>
                  <a:lnTo>
                    <a:pt x="799053" y="807984"/>
                  </a:lnTo>
                  <a:lnTo>
                    <a:pt x="875540" y="809304"/>
                  </a:lnTo>
                  <a:lnTo>
                    <a:pt x="953769" y="809752"/>
                  </a:lnTo>
                  <a:lnTo>
                    <a:pt x="1031981" y="809304"/>
                  </a:lnTo>
                  <a:lnTo>
                    <a:pt x="1108452" y="807984"/>
                  </a:lnTo>
                  <a:lnTo>
                    <a:pt x="1182937" y="805827"/>
                  </a:lnTo>
                  <a:lnTo>
                    <a:pt x="1255189" y="802868"/>
                  </a:lnTo>
                  <a:lnTo>
                    <a:pt x="1324965" y="799141"/>
                  </a:lnTo>
                  <a:lnTo>
                    <a:pt x="1392017" y="794681"/>
                  </a:lnTo>
                  <a:lnTo>
                    <a:pt x="1456102" y="789523"/>
                  </a:lnTo>
                  <a:lnTo>
                    <a:pt x="1516973" y="783701"/>
                  </a:lnTo>
                  <a:lnTo>
                    <a:pt x="1574385" y="777251"/>
                  </a:lnTo>
                  <a:lnTo>
                    <a:pt x="1628092" y="770207"/>
                  </a:lnTo>
                  <a:lnTo>
                    <a:pt x="1677849" y="762604"/>
                  </a:lnTo>
                  <a:lnTo>
                    <a:pt x="1723411" y="754476"/>
                  </a:lnTo>
                  <a:lnTo>
                    <a:pt x="1764532" y="745859"/>
                  </a:lnTo>
                  <a:lnTo>
                    <a:pt x="1832469" y="727295"/>
                  </a:lnTo>
                  <a:lnTo>
                    <a:pt x="1879696" y="707190"/>
                  </a:lnTo>
                  <a:lnTo>
                    <a:pt x="1907413" y="674751"/>
                  </a:lnTo>
                  <a:lnTo>
                    <a:pt x="1907413" y="134874"/>
                  </a:lnTo>
                  <a:lnTo>
                    <a:pt x="1879696" y="102442"/>
                  </a:lnTo>
                  <a:lnTo>
                    <a:pt x="1832469" y="82349"/>
                  </a:lnTo>
                  <a:lnTo>
                    <a:pt x="1764532" y="63801"/>
                  </a:lnTo>
                  <a:lnTo>
                    <a:pt x="1723411" y="55193"/>
                  </a:lnTo>
                  <a:lnTo>
                    <a:pt x="1677849" y="47074"/>
                  </a:lnTo>
                  <a:lnTo>
                    <a:pt x="1628092" y="39481"/>
                  </a:lnTo>
                  <a:lnTo>
                    <a:pt x="1574385" y="32446"/>
                  </a:lnTo>
                  <a:lnTo>
                    <a:pt x="1516973" y="26005"/>
                  </a:lnTo>
                  <a:lnTo>
                    <a:pt x="1456102" y="20192"/>
                  </a:lnTo>
                  <a:lnTo>
                    <a:pt x="1392017" y="15043"/>
                  </a:lnTo>
                  <a:lnTo>
                    <a:pt x="1324965" y="10590"/>
                  </a:lnTo>
                  <a:lnTo>
                    <a:pt x="1255189" y="6870"/>
                  </a:lnTo>
                  <a:lnTo>
                    <a:pt x="1182937" y="3916"/>
                  </a:lnTo>
                  <a:lnTo>
                    <a:pt x="1108452" y="1763"/>
                  </a:lnTo>
                  <a:lnTo>
                    <a:pt x="1031981" y="446"/>
                  </a:lnTo>
                  <a:lnTo>
                    <a:pt x="953769" y="0"/>
                  </a:lnTo>
                  <a:close/>
                </a:path>
              </a:pathLst>
            </a:custGeom>
            <a:solidFill>
              <a:srgbClr val="EAE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22375" y="4487164"/>
              <a:ext cx="1907539" cy="810260"/>
            </a:xfrm>
            <a:custGeom>
              <a:avLst/>
              <a:gdLst/>
              <a:ahLst/>
              <a:cxnLst/>
              <a:rect l="l" t="t" r="r" b="b"/>
              <a:pathLst>
                <a:path w="1907539" h="810260">
                  <a:moveTo>
                    <a:pt x="1907413" y="134874"/>
                  </a:moveTo>
                  <a:lnTo>
                    <a:pt x="1879696" y="167313"/>
                  </a:lnTo>
                  <a:lnTo>
                    <a:pt x="1832469" y="187418"/>
                  </a:lnTo>
                  <a:lnTo>
                    <a:pt x="1764532" y="205982"/>
                  </a:lnTo>
                  <a:lnTo>
                    <a:pt x="1723411" y="214599"/>
                  </a:lnTo>
                  <a:lnTo>
                    <a:pt x="1677849" y="222727"/>
                  </a:lnTo>
                  <a:lnTo>
                    <a:pt x="1628092" y="230330"/>
                  </a:lnTo>
                  <a:lnTo>
                    <a:pt x="1574385" y="237374"/>
                  </a:lnTo>
                  <a:lnTo>
                    <a:pt x="1516973" y="243824"/>
                  </a:lnTo>
                  <a:lnTo>
                    <a:pt x="1456102" y="249646"/>
                  </a:lnTo>
                  <a:lnTo>
                    <a:pt x="1392017" y="254804"/>
                  </a:lnTo>
                  <a:lnTo>
                    <a:pt x="1324965" y="259264"/>
                  </a:lnTo>
                  <a:lnTo>
                    <a:pt x="1255189" y="262991"/>
                  </a:lnTo>
                  <a:lnTo>
                    <a:pt x="1182937" y="265950"/>
                  </a:lnTo>
                  <a:lnTo>
                    <a:pt x="1108452" y="268107"/>
                  </a:lnTo>
                  <a:lnTo>
                    <a:pt x="1031981" y="269427"/>
                  </a:lnTo>
                  <a:lnTo>
                    <a:pt x="953769" y="269875"/>
                  </a:lnTo>
                  <a:lnTo>
                    <a:pt x="875540" y="269427"/>
                  </a:lnTo>
                  <a:lnTo>
                    <a:pt x="799053" y="268107"/>
                  </a:lnTo>
                  <a:lnTo>
                    <a:pt x="724553" y="265950"/>
                  </a:lnTo>
                  <a:lnTo>
                    <a:pt x="652288" y="262991"/>
                  </a:lnTo>
                  <a:lnTo>
                    <a:pt x="582501" y="259264"/>
                  </a:lnTo>
                  <a:lnTo>
                    <a:pt x="515438" y="254804"/>
                  </a:lnTo>
                  <a:lnTo>
                    <a:pt x="451345" y="249646"/>
                  </a:lnTo>
                  <a:lnTo>
                    <a:pt x="390467" y="243824"/>
                  </a:lnTo>
                  <a:lnTo>
                    <a:pt x="333048" y="237374"/>
                  </a:lnTo>
                  <a:lnTo>
                    <a:pt x="279336" y="230330"/>
                  </a:lnTo>
                  <a:lnTo>
                    <a:pt x="229574" y="222727"/>
                  </a:lnTo>
                  <a:lnTo>
                    <a:pt x="184009" y="214599"/>
                  </a:lnTo>
                  <a:lnTo>
                    <a:pt x="142886" y="205982"/>
                  </a:lnTo>
                  <a:lnTo>
                    <a:pt x="74945" y="187418"/>
                  </a:lnTo>
                  <a:lnTo>
                    <a:pt x="27716" y="167313"/>
                  </a:lnTo>
                  <a:lnTo>
                    <a:pt x="3161" y="145944"/>
                  </a:lnTo>
                  <a:lnTo>
                    <a:pt x="0" y="134874"/>
                  </a:lnTo>
                </a:path>
                <a:path w="1907539" h="810260">
                  <a:moveTo>
                    <a:pt x="0" y="134874"/>
                  </a:moveTo>
                  <a:lnTo>
                    <a:pt x="27716" y="102442"/>
                  </a:lnTo>
                  <a:lnTo>
                    <a:pt x="74945" y="82349"/>
                  </a:lnTo>
                  <a:lnTo>
                    <a:pt x="142886" y="63801"/>
                  </a:lnTo>
                  <a:lnTo>
                    <a:pt x="184009" y="55193"/>
                  </a:lnTo>
                  <a:lnTo>
                    <a:pt x="229574" y="47074"/>
                  </a:lnTo>
                  <a:lnTo>
                    <a:pt x="279336" y="39481"/>
                  </a:lnTo>
                  <a:lnTo>
                    <a:pt x="333048" y="32446"/>
                  </a:lnTo>
                  <a:lnTo>
                    <a:pt x="390467" y="26005"/>
                  </a:lnTo>
                  <a:lnTo>
                    <a:pt x="451345" y="20192"/>
                  </a:lnTo>
                  <a:lnTo>
                    <a:pt x="515438" y="15043"/>
                  </a:lnTo>
                  <a:lnTo>
                    <a:pt x="582501" y="10590"/>
                  </a:lnTo>
                  <a:lnTo>
                    <a:pt x="652288" y="6870"/>
                  </a:lnTo>
                  <a:lnTo>
                    <a:pt x="724553" y="3916"/>
                  </a:lnTo>
                  <a:lnTo>
                    <a:pt x="799053" y="1763"/>
                  </a:lnTo>
                  <a:lnTo>
                    <a:pt x="875540" y="446"/>
                  </a:lnTo>
                  <a:lnTo>
                    <a:pt x="953769" y="0"/>
                  </a:lnTo>
                  <a:lnTo>
                    <a:pt x="1031981" y="446"/>
                  </a:lnTo>
                  <a:lnTo>
                    <a:pt x="1108452" y="1763"/>
                  </a:lnTo>
                  <a:lnTo>
                    <a:pt x="1182937" y="3916"/>
                  </a:lnTo>
                  <a:lnTo>
                    <a:pt x="1255189" y="6870"/>
                  </a:lnTo>
                  <a:lnTo>
                    <a:pt x="1324965" y="10590"/>
                  </a:lnTo>
                  <a:lnTo>
                    <a:pt x="1392017" y="15043"/>
                  </a:lnTo>
                  <a:lnTo>
                    <a:pt x="1456102" y="20192"/>
                  </a:lnTo>
                  <a:lnTo>
                    <a:pt x="1516973" y="26005"/>
                  </a:lnTo>
                  <a:lnTo>
                    <a:pt x="1574385" y="32446"/>
                  </a:lnTo>
                  <a:lnTo>
                    <a:pt x="1628092" y="39481"/>
                  </a:lnTo>
                  <a:lnTo>
                    <a:pt x="1677849" y="47074"/>
                  </a:lnTo>
                  <a:lnTo>
                    <a:pt x="1723411" y="55193"/>
                  </a:lnTo>
                  <a:lnTo>
                    <a:pt x="1764532" y="63801"/>
                  </a:lnTo>
                  <a:lnTo>
                    <a:pt x="1832469" y="82349"/>
                  </a:lnTo>
                  <a:lnTo>
                    <a:pt x="1879696" y="102442"/>
                  </a:lnTo>
                  <a:lnTo>
                    <a:pt x="1907413" y="134874"/>
                  </a:lnTo>
                  <a:lnTo>
                    <a:pt x="1907413" y="674751"/>
                  </a:lnTo>
                  <a:lnTo>
                    <a:pt x="1879696" y="707190"/>
                  </a:lnTo>
                  <a:lnTo>
                    <a:pt x="1832469" y="727295"/>
                  </a:lnTo>
                  <a:lnTo>
                    <a:pt x="1764532" y="745859"/>
                  </a:lnTo>
                  <a:lnTo>
                    <a:pt x="1723411" y="754476"/>
                  </a:lnTo>
                  <a:lnTo>
                    <a:pt x="1677849" y="762604"/>
                  </a:lnTo>
                  <a:lnTo>
                    <a:pt x="1628092" y="770207"/>
                  </a:lnTo>
                  <a:lnTo>
                    <a:pt x="1574385" y="777251"/>
                  </a:lnTo>
                  <a:lnTo>
                    <a:pt x="1516973" y="783701"/>
                  </a:lnTo>
                  <a:lnTo>
                    <a:pt x="1456102" y="789523"/>
                  </a:lnTo>
                  <a:lnTo>
                    <a:pt x="1392017" y="794681"/>
                  </a:lnTo>
                  <a:lnTo>
                    <a:pt x="1324965" y="799141"/>
                  </a:lnTo>
                  <a:lnTo>
                    <a:pt x="1255189" y="802868"/>
                  </a:lnTo>
                  <a:lnTo>
                    <a:pt x="1182937" y="805827"/>
                  </a:lnTo>
                  <a:lnTo>
                    <a:pt x="1108452" y="807984"/>
                  </a:lnTo>
                  <a:lnTo>
                    <a:pt x="1031981" y="809304"/>
                  </a:lnTo>
                  <a:lnTo>
                    <a:pt x="953769" y="809752"/>
                  </a:lnTo>
                  <a:lnTo>
                    <a:pt x="875540" y="809304"/>
                  </a:lnTo>
                  <a:lnTo>
                    <a:pt x="799053" y="807984"/>
                  </a:lnTo>
                  <a:lnTo>
                    <a:pt x="724553" y="805827"/>
                  </a:lnTo>
                  <a:lnTo>
                    <a:pt x="652288" y="802868"/>
                  </a:lnTo>
                  <a:lnTo>
                    <a:pt x="582501" y="799141"/>
                  </a:lnTo>
                  <a:lnTo>
                    <a:pt x="515438" y="794681"/>
                  </a:lnTo>
                  <a:lnTo>
                    <a:pt x="451345" y="789523"/>
                  </a:lnTo>
                  <a:lnTo>
                    <a:pt x="390467" y="783701"/>
                  </a:lnTo>
                  <a:lnTo>
                    <a:pt x="333048" y="777251"/>
                  </a:lnTo>
                  <a:lnTo>
                    <a:pt x="279336" y="770207"/>
                  </a:lnTo>
                  <a:lnTo>
                    <a:pt x="229574" y="762604"/>
                  </a:lnTo>
                  <a:lnTo>
                    <a:pt x="184009" y="754476"/>
                  </a:lnTo>
                  <a:lnTo>
                    <a:pt x="142886" y="745859"/>
                  </a:lnTo>
                  <a:lnTo>
                    <a:pt x="74945" y="727295"/>
                  </a:lnTo>
                  <a:lnTo>
                    <a:pt x="27716" y="707190"/>
                  </a:lnTo>
                  <a:lnTo>
                    <a:pt x="0" y="674751"/>
                  </a:lnTo>
                  <a:lnTo>
                    <a:pt x="0" y="134874"/>
                  </a:lnTo>
                  <a:close/>
                </a:path>
              </a:pathLst>
            </a:custGeom>
            <a:ln w="12700">
              <a:solidFill>
                <a:srgbClr val="3883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214243" y="4795520"/>
            <a:ext cx="9728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0" dirty="0">
                <a:solidFill>
                  <a:srgbClr val="839652"/>
                </a:solidFill>
                <a:latin typeface="Calibri Light"/>
                <a:cs typeface="Calibri Light"/>
              </a:rPr>
              <a:t>Document</a:t>
            </a:r>
            <a:endParaRPr>
              <a:latin typeface="Calibri Light"/>
              <a:cs typeface="Calibri Ligh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865496" y="3571240"/>
            <a:ext cx="2434590" cy="1327150"/>
            <a:chOff x="3341496" y="3571240"/>
            <a:chExt cx="2434590" cy="1327150"/>
          </a:xfrm>
        </p:grpSpPr>
        <p:sp>
          <p:nvSpPr>
            <p:cNvPr id="38" name="object 38"/>
            <p:cNvSpPr/>
            <p:nvPr/>
          </p:nvSpPr>
          <p:spPr>
            <a:xfrm>
              <a:off x="3347846" y="3577590"/>
              <a:ext cx="2421890" cy="1314450"/>
            </a:xfrm>
            <a:custGeom>
              <a:avLst/>
              <a:gdLst/>
              <a:ahLst/>
              <a:cxnLst/>
              <a:rect l="l" t="t" r="r" b="b"/>
              <a:pathLst>
                <a:path w="2421890" h="1314450">
                  <a:moveTo>
                    <a:pt x="2202815" y="0"/>
                  </a:moveTo>
                  <a:lnTo>
                    <a:pt x="219075" y="0"/>
                  </a:lnTo>
                  <a:lnTo>
                    <a:pt x="168830" y="5783"/>
                  </a:lnTo>
                  <a:lnTo>
                    <a:pt x="122714" y="22260"/>
                  </a:lnTo>
                  <a:lnTo>
                    <a:pt x="82038" y="48115"/>
                  </a:lnTo>
                  <a:lnTo>
                    <a:pt x="48115" y="82038"/>
                  </a:lnTo>
                  <a:lnTo>
                    <a:pt x="22260" y="122714"/>
                  </a:lnTo>
                  <a:lnTo>
                    <a:pt x="5783" y="168830"/>
                  </a:lnTo>
                  <a:lnTo>
                    <a:pt x="0" y="219075"/>
                  </a:lnTo>
                  <a:lnTo>
                    <a:pt x="0" y="1095375"/>
                  </a:lnTo>
                  <a:lnTo>
                    <a:pt x="5783" y="1145579"/>
                  </a:lnTo>
                  <a:lnTo>
                    <a:pt x="22260" y="1191680"/>
                  </a:lnTo>
                  <a:lnTo>
                    <a:pt x="48115" y="1232358"/>
                  </a:lnTo>
                  <a:lnTo>
                    <a:pt x="82038" y="1266294"/>
                  </a:lnTo>
                  <a:lnTo>
                    <a:pt x="122714" y="1292167"/>
                  </a:lnTo>
                  <a:lnTo>
                    <a:pt x="168830" y="1308659"/>
                  </a:lnTo>
                  <a:lnTo>
                    <a:pt x="219075" y="1314450"/>
                  </a:lnTo>
                  <a:lnTo>
                    <a:pt x="2202815" y="1314450"/>
                  </a:lnTo>
                  <a:lnTo>
                    <a:pt x="2253059" y="1308659"/>
                  </a:lnTo>
                  <a:lnTo>
                    <a:pt x="2299175" y="1292167"/>
                  </a:lnTo>
                  <a:lnTo>
                    <a:pt x="2339851" y="1266294"/>
                  </a:lnTo>
                  <a:lnTo>
                    <a:pt x="2373774" y="1232358"/>
                  </a:lnTo>
                  <a:lnTo>
                    <a:pt x="2399629" y="1191680"/>
                  </a:lnTo>
                  <a:lnTo>
                    <a:pt x="2416106" y="1145579"/>
                  </a:lnTo>
                  <a:lnTo>
                    <a:pt x="2421890" y="1095375"/>
                  </a:lnTo>
                  <a:lnTo>
                    <a:pt x="2421890" y="219075"/>
                  </a:lnTo>
                  <a:lnTo>
                    <a:pt x="2416106" y="168830"/>
                  </a:lnTo>
                  <a:lnTo>
                    <a:pt x="2399629" y="122714"/>
                  </a:lnTo>
                  <a:lnTo>
                    <a:pt x="2373774" y="82038"/>
                  </a:lnTo>
                  <a:lnTo>
                    <a:pt x="2339851" y="48115"/>
                  </a:lnTo>
                  <a:lnTo>
                    <a:pt x="2299175" y="22260"/>
                  </a:lnTo>
                  <a:lnTo>
                    <a:pt x="2253059" y="5783"/>
                  </a:lnTo>
                  <a:lnTo>
                    <a:pt x="2202815" y="0"/>
                  </a:lnTo>
                  <a:close/>
                </a:path>
              </a:pathLst>
            </a:custGeom>
            <a:solidFill>
              <a:srgbClr val="50B4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347846" y="3577590"/>
              <a:ext cx="2421890" cy="1314450"/>
            </a:xfrm>
            <a:custGeom>
              <a:avLst/>
              <a:gdLst/>
              <a:ahLst/>
              <a:cxnLst/>
              <a:rect l="l" t="t" r="r" b="b"/>
              <a:pathLst>
                <a:path w="2421890" h="1314450">
                  <a:moveTo>
                    <a:pt x="0" y="219075"/>
                  </a:moveTo>
                  <a:lnTo>
                    <a:pt x="5783" y="168830"/>
                  </a:lnTo>
                  <a:lnTo>
                    <a:pt x="22260" y="122714"/>
                  </a:lnTo>
                  <a:lnTo>
                    <a:pt x="48115" y="82038"/>
                  </a:lnTo>
                  <a:lnTo>
                    <a:pt x="82038" y="48115"/>
                  </a:lnTo>
                  <a:lnTo>
                    <a:pt x="122714" y="22260"/>
                  </a:lnTo>
                  <a:lnTo>
                    <a:pt x="168830" y="5783"/>
                  </a:lnTo>
                  <a:lnTo>
                    <a:pt x="219075" y="0"/>
                  </a:lnTo>
                  <a:lnTo>
                    <a:pt x="2202815" y="0"/>
                  </a:lnTo>
                  <a:lnTo>
                    <a:pt x="2253059" y="5783"/>
                  </a:lnTo>
                  <a:lnTo>
                    <a:pt x="2299175" y="22260"/>
                  </a:lnTo>
                  <a:lnTo>
                    <a:pt x="2339851" y="48115"/>
                  </a:lnTo>
                  <a:lnTo>
                    <a:pt x="2373774" y="82038"/>
                  </a:lnTo>
                  <a:lnTo>
                    <a:pt x="2399629" y="122714"/>
                  </a:lnTo>
                  <a:lnTo>
                    <a:pt x="2416106" y="168830"/>
                  </a:lnTo>
                  <a:lnTo>
                    <a:pt x="2421890" y="219075"/>
                  </a:lnTo>
                  <a:lnTo>
                    <a:pt x="2421890" y="1095375"/>
                  </a:lnTo>
                  <a:lnTo>
                    <a:pt x="2416106" y="1145579"/>
                  </a:lnTo>
                  <a:lnTo>
                    <a:pt x="2399629" y="1191680"/>
                  </a:lnTo>
                  <a:lnTo>
                    <a:pt x="2373774" y="1232358"/>
                  </a:lnTo>
                  <a:lnTo>
                    <a:pt x="2339851" y="1266294"/>
                  </a:lnTo>
                  <a:lnTo>
                    <a:pt x="2299175" y="1292167"/>
                  </a:lnTo>
                  <a:lnTo>
                    <a:pt x="2253059" y="1308659"/>
                  </a:lnTo>
                  <a:lnTo>
                    <a:pt x="2202815" y="1314450"/>
                  </a:lnTo>
                  <a:lnTo>
                    <a:pt x="219075" y="1314450"/>
                  </a:lnTo>
                  <a:lnTo>
                    <a:pt x="168830" y="1308659"/>
                  </a:lnTo>
                  <a:lnTo>
                    <a:pt x="122714" y="1292167"/>
                  </a:lnTo>
                  <a:lnTo>
                    <a:pt x="82038" y="1266294"/>
                  </a:lnTo>
                  <a:lnTo>
                    <a:pt x="48115" y="1232358"/>
                  </a:lnTo>
                  <a:lnTo>
                    <a:pt x="22260" y="1191680"/>
                  </a:lnTo>
                  <a:lnTo>
                    <a:pt x="5783" y="1145579"/>
                  </a:lnTo>
                  <a:lnTo>
                    <a:pt x="0" y="1095375"/>
                  </a:lnTo>
                  <a:lnTo>
                    <a:pt x="0" y="219075"/>
                  </a:lnTo>
                  <a:close/>
                </a:path>
              </a:pathLst>
            </a:custGeom>
            <a:ln w="12700">
              <a:solidFill>
                <a:srgbClr val="3883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469764" y="3655821"/>
            <a:ext cx="1229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5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2400" spc="-1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sz="2400" spc="-45" dirty="0">
                <a:solidFill>
                  <a:srgbClr val="FFFFFF"/>
                </a:solidFill>
                <a:latin typeface="Calibri Light"/>
                <a:cs typeface="Calibri Light"/>
              </a:rPr>
              <a:t>at</a:t>
            </a:r>
            <a:r>
              <a:rPr sz="2400" spc="-30" dirty="0">
                <a:solidFill>
                  <a:srgbClr val="FFFFFF"/>
                </a:solidFill>
                <a:latin typeface="Calibri Light"/>
                <a:cs typeface="Calibri Light"/>
              </a:rPr>
              <a:t>ó</a:t>
            </a:r>
            <a:r>
              <a:rPr sz="2400" spc="-15" dirty="0">
                <a:solidFill>
                  <a:srgbClr val="FFFFFF"/>
                </a:solidFill>
                <a:latin typeface="Calibri Light"/>
                <a:cs typeface="Calibri Light"/>
              </a:rPr>
              <a:t>ri</a:t>
            </a:r>
            <a:r>
              <a:rPr sz="2400" spc="-2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endParaRPr sz="2400">
              <a:latin typeface="Calibri Light"/>
              <a:cs typeface="Calibri Ligh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703190" y="4480814"/>
            <a:ext cx="1920239" cy="822960"/>
            <a:chOff x="4179189" y="4480814"/>
            <a:chExt cx="1920239" cy="822960"/>
          </a:xfrm>
        </p:grpSpPr>
        <p:sp>
          <p:nvSpPr>
            <p:cNvPr id="42" name="object 42"/>
            <p:cNvSpPr/>
            <p:nvPr/>
          </p:nvSpPr>
          <p:spPr>
            <a:xfrm>
              <a:off x="4185539" y="4487164"/>
              <a:ext cx="1907539" cy="810260"/>
            </a:xfrm>
            <a:custGeom>
              <a:avLst/>
              <a:gdLst/>
              <a:ahLst/>
              <a:cxnLst/>
              <a:rect l="l" t="t" r="r" b="b"/>
              <a:pathLst>
                <a:path w="1907539" h="810260">
                  <a:moveTo>
                    <a:pt x="953770" y="0"/>
                  </a:moveTo>
                  <a:lnTo>
                    <a:pt x="875557" y="446"/>
                  </a:lnTo>
                  <a:lnTo>
                    <a:pt x="799083" y="1763"/>
                  </a:lnTo>
                  <a:lnTo>
                    <a:pt x="724595" y="3916"/>
                  </a:lnTo>
                  <a:lnTo>
                    <a:pt x="652337" y="6870"/>
                  </a:lnTo>
                  <a:lnTo>
                    <a:pt x="582554" y="10590"/>
                  </a:lnTo>
                  <a:lnTo>
                    <a:pt x="515494" y="15043"/>
                  </a:lnTo>
                  <a:lnTo>
                    <a:pt x="451401" y="20192"/>
                  </a:lnTo>
                  <a:lnTo>
                    <a:pt x="390521" y="26005"/>
                  </a:lnTo>
                  <a:lnTo>
                    <a:pt x="333100" y="32446"/>
                  </a:lnTo>
                  <a:lnTo>
                    <a:pt x="279384" y="39481"/>
                  </a:lnTo>
                  <a:lnTo>
                    <a:pt x="229617" y="47074"/>
                  </a:lnTo>
                  <a:lnTo>
                    <a:pt x="184046" y="55193"/>
                  </a:lnTo>
                  <a:lnTo>
                    <a:pt x="142916" y="63801"/>
                  </a:lnTo>
                  <a:lnTo>
                    <a:pt x="74963" y="82349"/>
                  </a:lnTo>
                  <a:lnTo>
                    <a:pt x="27723" y="102442"/>
                  </a:lnTo>
                  <a:lnTo>
                    <a:pt x="0" y="134874"/>
                  </a:lnTo>
                  <a:lnTo>
                    <a:pt x="0" y="674751"/>
                  </a:lnTo>
                  <a:lnTo>
                    <a:pt x="27723" y="707190"/>
                  </a:lnTo>
                  <a:lnTo>
                    <a:pt x="74963" y="727295"/>
                  </a:lnTo>
                  <a:lnTo>
                    <a:pt x="142916" y="745859"/>
                  </a:lnTo>
                  <a:lnTo>
                    <a:pt x="184046" y="754476"/>
                  </a:lnTo>
                  <a:lnTo>
                    <a:pt x="229617" y="762604"/>
                  </a:lnTo>
                  <a:lnTo>
                    <a:pt x="279384" y="770207"/>
                  </a:lnTo>
                  <a:lnTo>
                    <a:pt x="333100" y="777251"/>
                  </a:lnTo>
                  <a:lnTo>
                    <a:pt x="390521" y="783701"/>
                  </a:lnTo>
                  <a:lnTo>
                    <a:pt x="451401" y="789523"/>
                  </a:lnTo>
                  <a:lnTo>
                    <a:pt x="515494" y="794681"/>
                  </a:lnTo>
                  <a:lnTo>
                    <a:pt x="582554" y="799141"/>
                  </a:lnTo>
                  <a:lnTo>
                    <a:pt x="652337" y="802868"/>
                  </a:lnTo>
                  <a:lnTo>
                    <a:pt x="724595" y="805827"/>
                  </a:lnTo>
                  <a:lnTo>
                    <a:pt x="799083" y="807984"/>
                  </a:lnTo>
                  <a:lnTo>
                    <a:pt x="875557" y="809304"/>
                  </a:lnTo>
                  <a:lnTo>
                    <a:pt x="953770" y="809752"/>
                  </a:lnTo>
                  <a:lnTo>
                    <a:pt x="1031999" y="809304"/>
                  </a:lnTo>
                  <a:lnTo>
                    <a:pt x="1108486" y="807984"/>
                  </a:lnTo>
                  <a:lnTo>
                    <a:pt x="1182986" y="805827"/>
                  </a:lnTo>
                  <a:lnTo>
                    <a:pt x="1255251" y="802868"/>
                  </a:lnTo>
                  <a:lnTo>
                    <a:pt x="1325038" y="799141"/>
                  </a:lnTo>
                  <a:lnTo>
                    <a:pt x="1392101" y="794681"/>
                  </a:lnTo>
                  <a:lnTo>
                    <a:pt x="1456194" y="789523"/>
                  </a:lnTo>
                  <a:lnTo>
                    <a:pt x="1517072" y="783701"/>
                  </a:lnTo>
                  <a:lnTo>
                    <a:pt x="1574491" y="777251"/>
                  </a:lnTo>
                  <a:lnTo>
                    <a:pt x="1628203" y="770207"/>
                  </a:lnTo>
                  <a:lnTo>
                    <a:pt x="1677965" y="762604"/>
                  </a:lnTo>
                  <a:lnTo>
                    <a:pt x="1723530" y="754476"/>
                  </a:lnTo>
                  <a:lnTo>
                    <a:pt x="1764653" y="745859"/>
                  </a:lnTo>
                  <a:lnTo>
                    <a:pt x="1832594" y="727295"/>
                  </a:lnTo>
                  <a:lnTo>
                    <a:pt x="1879823" y="707190"/>
                  </a:lnTo>
                  <a:lnTo>
                    <a:pt x="1907539" y="674751"/>
                  </a:lnTo>
                  <a:lnTo>
                    <a:pt x="1907539" y="134874"/>
                  </a:lnTo>
                  <a:lnTo>
                    <a:pt x="1879823" y="102442"/>
                  </a:lnTo>
                  <a:lnTo>
                    <a:pt x="1832594" y="82349"/>
                  </a:lnTo>
                  <a:lnTo>
                    <a:pt x="1764653" y="63801"/>
                  </a:lnTo>
                  <a:lnTo>
                    <a:pt x="1723530" y="55193"/>
                  </a:lnTo>
                  <a:lnTo>
                    <a:pt x="1677965" y="47074"/>
                  </a:lnTo>
                  <a:lnTo>
                    <a:pt x="1628203" y="39481"/>
                  </a:lnTo>
                  <a:lnTo>
                    <a:pt x="1574491" y="32446"/>
                  </a:lnTo>
                  <a:lnTo>
                    <a:pt x="1517072" y="26005"/>
                  </a:lnTo>
                  <a:lnTo>
                    <a:pt x="1456194" y="20192"/>
                  </a:lnTo>
                  <a:lnTo>
                    <a:pt x="1392101" y="15043"/>
                  </a:lnTo>
                  <a:lnTo>
                    <a:pt x="1325038" y="10590"/>
                  </a:lnTo>
                  <a:lnTo>
                    <a:pt x="1255251" y="6870"/>
                  </a:lnTo>
                  <a:lnTo>
                    <a:pt x="1182986" y="3916"/>
                  </a:lnTo>
                  <a:lnTo>
                    <a:pt x="1108486" y="1763"/>
                  </a:lnTo>
                  <a:lnTo>
                    <a:pt x="1031999" y="446"/>
                  </a:lnTo>
                  <a:lnTo>
                    <a:pt x="953770" y="0"/>
                  </a:lnTo>
                  <a:close/>
                </a:path>
              </a:pathLst>
            </a:custGeom>
            <a:solidFill>
              <a:srgbClr val="EAE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85539" y="4487164"/>
              <a:ext cx="1907539" cy="810260"/>
            </a:xfrm>
            <a:custGeom>
              <a:avLst/>
              <a:gdLst/>
              <a:ahLst/>
              <a:cxnLst/>
              <a:rect l="l" t="t" r="r" b="b"/>
              <a:pathLst>
                <a:path w="1907539" h="810260">
                  <a:moveTo>
                    <a:pt x="1907539" y="134874"/>
                  </a:moveTo>
                  <a:lnTo>
                    <a:pt x="1879823" y="167313"/>
                  </a:lnTo>
                  <a:lnTo>
                    <a:pt x="1832594" y="187418"/>
                  </a:lnTo>
                  <a:lnTo>
                    <a:pt x="1764653" y="205982"/>
                  </a:lnTo>
                  <a:lnTo>
                    <a:pt x="1723530" y="214599"/>
                  </a:lnTo>
                  <a:lnTo>
                    <a:pt x="1677965" y="222727"/>
                  </a:lnTo>
                  <a:lnTo>
                    <a:pt x="1628203" y="230330"/>
                  </a:lnTo>
                  <a:lnTo>
                    <a:pt x="1574491" y="237374"/>
                  </a:lnTo>
                  <a:lnTo>
                    <a:pt x="1517072" y="243824"/>
                  </a:lnTo>
                  <a:lnTo>
                    <a:pt x="1456194" y="249646"/>
                  </a:lnTo>
                  <a:lnTo>
                    <a:pt x="1392101" y="254804"/>
                  </a:lnTo>
                  <a:lnTo>
                    <a:pt x="1325038" y="259264"/>
                  </a:lnTo>
                  <a:lnTo>
                    <a:pt x="1255251" y="262991"/>
                  </a:lnTo>
                  <a:lnTo>
                    <a:pt x="1182986" y="265950"/>
                  </a:lnTo>
                  <a:lnTo>
                    <a:pt x="1108486" y="268107"/>
                  </a:lnTo>
                  <a:lnTo>
                    <a:pt x="1031999" y="269427"/>
                  </a:lnTo>
                  <a:lnTo>
                    <a:pt x="953770" y="269875"/>
                  </a:lnTo>
                  <a:lnTo>
                    <a:pt x="875557" y="269427"/>
                  </a:lnTo>
                  <a:lnTo>
                    <a:pt x="799083" y="268107"/>
                  </a:lnTo>
                  <a:lnTo>
                    <a:pt x="724595" y="265950"/>
                  </a:lnTo>
                  <a:lnTo>
                    <a:pt x="652337" y="262991"/>
                  </a:lnTo>
                  <a:lnTo>
                    <a:pt x="582554" y="259264"/>
                  </a:lnTo>
                  <a:lnTo>
                    <a:pt x="515494" y="254804"/>
                  </a:lnTo>
                  <a:lnTo>
                    <a:pt x="451401" y="249646"/>
                  </a:lnTo>
                  <a:lnTo>
                    <a:pt x="390521" y="243824"/>
                  </a:lnTo>
                  <a:lnTo>
                    <a:pt x="333100" y="237374"/>
                  </a:lnTo>
                  <a:lnTo>
                    <a:pt x="279384" y="230330"/>
                  </a:lnTo>
                  <a:lnTo>
                    <a:pt x="229617" y="222727"/>
                  </a:lnTo>
                  <a:lnTo>
                    <a:pt x="184046" y="214599"/>
                  </a:lnTo>
                  <a:lnTo>
                    <a:pt x="142916" y="205982"/>
                  </a:lnTo>
                  <a:lnTo>
                    <a:pt x="74963" y="187418"/>
                  </a:lnTo>
                  <a:lnTo>
                    <a:pt x="27723" y="167313"/>
                  </a:lnTo>
                  <a:lnTo>
                    <a:pt x="3162" y="145944"/>
                  </a:lnTo>
                  <a:lnTo>
                    <a:pt x="0" y="134874"/>
                  </a:lnTo>
                </a:path>
                <a:path w="1907539" h="810260">
                  <a:moveTo>
                    <a:pt x="0" y="134874"/>
                  </a:moveTo>
                  <a:lnTo>
                    <a:pt x="27723" y="102442"/>
                  </a:lnTo>
                  <a:lnTo>
                    <a:pt x="74963" y="82349"/>
                  </a:lnTo>
                  <a:lnTo>
                    <a:pt x="142916" y="63801"/>
                  </a:lnTo>
                  <a:lnTo>
                    <a:pt x="184046" y="55193"/>
                  </a:lnTo>
                  <a:lnTo>
                    <a:pt x="229617" y="47074"/>
                  </a:lnTo>
                  <a:lnTo>
                    <a:pt x="279384" y="39481"/>
                  </a:lnTo>
                  <a:lnTo>
                    <a:pt x="333100" y="32446"/>
                  </a:lnTo>
                  <a:lnTo>
                    <a:pt x="390521" y="26005"/>
                  </a:lnTo>
                  <a:lnTo>
                    <a:pt x="451401" y="20192"/>
                  </a:lnTo>
                  <a:lnTo>
                    <a:pt x="515494" y="15043"/>
                  </a:lnTo>
                  <a:lnTo>
                    <a:pt x="582554" y="10590"/>
                  </a:lnTo>
                  <a:lnTo>
                    <a:pt x="652337" y="6870"/>
                  </a:lnTo>
                  <a:lnTo>
                    <a:pt x="724595" y="3916"/>
                  </a:lnTo>
                  <a:lnTo>
                    <a:pt x="799083" y="1763"/>
                  </a:lnTo>
                  <a:lnTo>
                    <a:pt x="875557" y="446"/>
                  </a:lnTo>
                  <a:lnTo>
                    <a:pt x="953770" y="0"/>
                  </a:lnTo>
                  <a:lnTo>
                    <a:pt x="1031999" y="446"/>
                  </a:lnTo>
                  <a:lnTo>
                    <a:pt x="1108486" y="1763"/>
                  </a:lnTo>
                  <a:lnTo>
                    <a:pt x="1182986" y="3916"/>
                  </a:lnTo>
                  <a:lnTo>
                    <a:pt x="1255251" y="6870"/>
                  </a:lnTo>
                  <a:lnTo>
                    <a:pt x="1325038" y="10590"/>
                  </a:lnTo>
                  <a:lnTo>
                    <a:pt x="1392101" y="15043"/>
                  </a:lnTo>
                  <a:lnTo>
                    <a:pt x="1456194" y="20192"/>
                  </a:lnTo>
                  <a:lnTo>
                    <a:pt x="1517072" y="26005"/>
                  </a:lnTo>
                  <a:lnTo>
                    <a:pt x="1574491" y="32446"/>
                  </a:lnTo>
                  <a:lnTo>
                    <a:pt x="1628203" y="39481"/>
                  </a:lnTo>
                  <a:lnTo>
                    <a:pt x="1677965" y="47074"/>
                  </a:lnTo>
                  <a:lnTo>
                    <a:pt x="1723530" y="55193"/>
                  </a:lnTo>
                  <a:lnTo>
                    <a:pt x="1764653" y="63801"/>
                  </a:lnTo>
                  <a:lnTo>
                    <a:pt x="1832594" y="82349"/>
                  </a:lnTo>
                  <a:lnTo>
                    <a:pt x="1879823" y="102442"/>
                  </a:lnTo>
                  <a:lnTo>
                    <a:pt x="1907539" y="134874"/>
                  </a:lnTo>
                  <a:lnTo>
                    <a:pt x="1907539" y="674751"/>
                  </a:lnTo>
                  <a:lnTo>
                    <a:pt x="1879823" y="707190"/>
                  </a:lnTo>
                  <a:lnTo>
                    <a:pt x="1832594" y="727295"/>
                  </a:lnTo>
                  <a:lnTo>
                    <a:pt x="1764653" y="745859"/>
                  </a:lnTo>
                  <a:lnTo>
                    <a:pt x="1723530" y="754476"/>
                  </a:lnTo>
                  <a:lnTo>
                    <a:pt x="1677965" y="762604"/>
                  </a:lnTo>
                  <a:lnTo>
                    <a:pt x="1628203" y="770207"/>
                  </a:lnTo>
                  <a:lnTo>
                    <a:pt x="1574491" y="777251"/>
                  </a:lnTo>
                  <a:lnTo>
                    <a:pt x="1517072" y="783701"/>
                  </a:lnTo>
                  <a:lnTo>
                    <a:pt x="1456194" y="789523"/>
                  </a:lnTo>
                  <a:lnTo>
                    <a:pt x="1392101" y="794681"/>
                  </a:lnTo>
                  <a:lnTo>
                    <a:pt x="1325038" y="799141"/>
                  </a:lnTo>
                  <a:lnTo>
                    <a:pt x="1255251" y="802868"/>
                  </a:lnTo>
                  <a:lnTo>
                    <a:pt x="1182986" y="805827"/>
                  </a:lnTo>
                  <a:lnTo>
                    <a:pt x="1108486" y="807984"/>
                  </a:lnTo>
                  <a:lnTo>
                    <a:pt x="1031999" y="809304"/>
                  </a:lnTo>
                  <a:lnTo>
                    <a:pt x="953770" y="809752"/>
                  </a:lnTo>
                  <a:lnTo>
                    <a:pt x="875557" y="809304"/>
                  </a:lnTo>
                  <a:lnTo>
                    <a:pt x="799083" y="807984"/>
                  </a:lnTo>
                  <a:lnTo>
                    <a:pt x="724595" y="805827"/>
                  </a:lnTo>
                  <a:lnTo>
                    <a:pt x="652337" y="802868"/>
                  </a:lnTo>
                  <a:lnTo>
                    <a:pt x="582554" y="799141"/>
                  </a:lnTo>
                  <a:lnTo>
                    <a:pt x="515494" y="794681"/>
                  </a:lnTo>
                  <a:lnTo>
                    <a:pt x="451401" y="789523"/>
                  </a:lnTo>
                  <a:lnTo>
                    <a:pt x="390521" y="783701"/>
                  </a:lnTo>
                  <a:lnTo>
                    <a:pt x="333100" y="777251"/>
                  </a:lnTo>
                  <a:lnTo>
                    <a:pt x="279384" y="770207"/>
                  </a:lnTo>
                  <a:lnTo>
                    <a:pt x="229617" y="762604"/>
                  </a:lnTo>
                  <a:lnTo>
                    <a:pt x="184046" y="754476"/>
                  </a:lnTo>
                  <a:lnTo>
                    <a:pt x="142916" y="745859"/>
                  </a:lnTo>
                  <a:lnTo>
                    <a:pt x="74963" y="727295"/>
                  </a:lnTo>
                  <a:lnTo>
                    <a:pt x="27723" y="707190"/>
                  </a:lnTo>
                  <a:lnTo>
                    <a:pt x="0" y="674751"/>
                  </a:lnTo>
                  <a:lnTo>
                    <a:pt x="0" y="134874"/>
                  </a:lnTo>
                  <a:close/>
                </a:path>
              </a:pathLst>
            </a:custGeom>
            <a:ln w="12700">
              <a:solidFill>
                <a:srgbClr val="3883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191758" y="4795520"/>
            <a:ext cx="946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5" dirty="0">
                <a:solidFill>
                  <a:srgbClr val="839652"/>
                </a:solidFill>
                <a:latin typeface="Calibri Light"/>
                <a:cs typeface="Calibri Light"/>
              </a:rPr>
              <a:t>R</a:t>
            </a:r>
            <a:r>
              <a:rPr spc="-15" dirty="0">
                <a:solidFill>
                  <a:srgbClr val="839652"/>
                </a:solidFill>
                <a:latin typeface="Calibri Light"/>
                <a:cs typeface="Calibri Light"/>
              </a:rPr>
              <a:t>e</a:t>
            </a:r>
            <a:r>
              <a:rPr dirty="0">
                <a:solidFill>
                  <a:srgbClr val="839652"/>
                </a:solidFill>
                <a:latin typeface="Calibri Light"/>
                <a:cs typeface="Calibri Light"/>
              </a:rPr>
              <a:t>l</a:t>
            </a:r>
            <a:r>
              <a:rPr spc="-10" dirty="0">
                <a:solidFill>
                  <a:srgbClr val="839652"/>
                </a:solidFill>
                <a:latin typeface="Calibri Light"/>
                <a:cs typeface="Calibri Light"/>
              </a:rPr>
              <a:t>ac</a:t>
            </a:r>
            <a:r>
              <a:rPr spc="-15" dirty="0">
                <a:solidFill>
                  <a:srgbClr val="839652"/>
                </a:solidFill>
                <a:latin typeface="Calibri Light"/>
                <a:cs typeface="Calibri Light"/>
              </a:rPr>
              <a:t>i</a:t>
            </a:r>
            <a:r>
              <a:rPr spc="-20" dirty="0">
                <a:solidFill>
                  <a:srgbClr val="839652"/>
                </a:solidFill>
                <a:latin typeface="Calibri Light"/>
                <a:cs typeface="Calibri Light"/>
              </a:rPr>
              <a:t>o</a:t>
            </a:r>
            <a:r>
              <a:rPr spc="-25" dirty="0">
                <a:solidFill>
                  <a:srgbClr val="839652"/>
                </a:solidFill>
                <a:latin typeface="Calibri Light"/>
                <a:cs typeface="Calibri Light"/>
              </a:rPr>
              <a:t>n</a:t>
            </a:r>
            <a:r>
              <a:rPr spc="-10" dirty="0">
                <a:solidFill>
                  <a:srgbClr val="839652"/>
                </a:solidFill>
                <a:latin typeface="Calibri Light"/>
                <a:cs typeface="Calibri Light"/>
              </a:rPr>
              <a:t>a</a:t>
            </a:r>
            <a:r>
              <a:rPr dirty="0">
                <a:solidFill>
                  <a:srgbClr val="839652"/>
                </a:solidFill>
                <a:latin typeface="Calibri Light"/>
                <a:cs typeface="Calibri Light"/>
              </a:rPr>
              <a:t>l</a:t>
            </a:r>
            <a:endParaRPr>
              <a:latin typeface="Calibri Light"/>
              <a:cs typeface="Calibri Ligh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817865" y="3571240"/>
            <a:ext cx="2434590" cy="1327150"/>
            <a:chOff x="6293865" y="3571240"/>
            <a:chExt cx="2434590" cy="1327150"/>
          </a:xfrm>
        </p:grpSpPr>
        <p:sp>
          <p:nvSpPr>
            <p:cNvPr id="46" name="object 46"/>
            <p:cNvSpPr/>
            <p:nvPr/>
          </p:nvSpPr>
          <p:spPr>
            <a:xfrm>
              <a:off x="6300215" y="3577590"/>
              <a:ext cx="2421890" cy="1314450"/>
            </a:xfrm>
            <a:custGeom>
              <a:avLst/>
              <a:gdLst/>
              <a:ahLst/>
              <a:cxnLst/>
              <a:rect l="l" t="t" r="r" b="b"/>
              <a:pathLst>
                <a:path w="2421890" h="1314450">
                  <a:moveTo>
                    <a:pt x="2202815" y="0"/>
                  </a:moveTo>
                  <a:lnTo>
                    <a:pt x="219075" y="0"/>
                  </a:lnTo>
                  <a:lnTo>
                    <a:pt x="168830" y="5783"/>
                  </a:lnTo>
                  <a:lnTo>
                    <a:pt x="122714" y="22260"/>
                  </a:lnTo>
                  <a:lnTo>
                    <a:pt x="82038" y="48115"/>
                  </a:lnTo>
                  <a:lnTo>
                    <a:pt x="48115" y="82038"/>
                  </a:lnTo>
                  <a:lnTo>
                    <a:pt x="22260" y="122714"/>
                  </a:lnTo>
                  <a:lnTo>
                    <a:pt x="5783" y="168830"/>
                  </a:lnTo>
                  <a:lnTo>
                    <a:pt x="0" y="219075"/>
                  </a:lnTo>
                  <a:lnTo>
                    <a:pt x="0" y="1095375"/>
                  </a:lnTo>
                  <a:lnTo>
                    <a:pt x="5783" y="1145579"/>
                  </a:lnTo>
                  <a:lnTo>
                    <a:pt x="22260" y="1191680"/>
                  </a:lnTo>
                  <a:lnTo>
                    <a:pt x="48115" y="1232358"/>
                  </a:lnTo>
                  <a:lnTo>
                    <a:pt x="82038" y="1266294"/>
                  </a:lnTo>
                  <a:lnTo>
                    <a:pt x="122714" y="1292167"/>
                  </a:lnTo>
                  <a:lnTo>
                    <a:pt x="168830" y="1308659"/>
                  </a:lnTo>
                  <a:lnTo>
                    <a:pt x="219075" y="1314450"/>
                  </a:lnTo>
                  <a:lnTo>
                    <a:pt x="2202815" y="1314450"/>
                  </a:lnTo>
                  <a:lnTo>
                    <a:pt x="2253059" y="1308659"/>
                  </a:lnTo>
                  <a:lnTo>
                    <a:pt x="2299175" y="1292167"/>
                  </a:lnTo>
                  <a:lnTo>
                    <a:pt x="2339851" y="1266294"/>
                  </a:lnTo>
                  <a:lnTo>
                    <a:pt x="2373774" y="1232358"/>
                  </a:lnTo>
                  <a:lnTo>
                    <a:pt x="2399629" y="1191680"/>
                  </a:lnTo>
                  <a:lnTo>
                    <a:pt x="2416106" y="1145579"/>
                  </a:lnTo>
                  <a:lnTo>
                    <a:pt x="2421890" y="1095375"/>
                  </a:lnTo>
                  <a:lnTo>
                    <a:pt x="2421890" y="219075"/>
                  </a:lnTo>
                  <a:lnTo>
                    <a:pt x="2416106" y="168830"/>
                  </a:lnTo>
                  <a:lnTo>
                    <a:pt x="2399629" y="122714"/>
                  </a:lnTo>
                  <a:lnTo>
                    <a:pt x="2373774" y="82038"/>
                  </a:lnTo>
                  <a:lnTo>
                    <a:pt x="2339851" y="48115"/>
                  </a:lnTo>
                  <a:lnTo>
                    <a:pt x="2299175" y="22260"/>
                  </a:lnTo>
                  <a:lnTo>
                    <a:pt x="2253059" y="5783"/>
                  </a:lnTo>
                  <a:lnTo>
                    <a:pt x="2202815" y="0"/>
                  </a:lnTo>
                  <a:close/>
                </a:path>
              </a:pathLst>
            </a:custGeom>
            <a:solidFill>
              <a:srgbClr val="50B4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300215" y="3577590"/>
              <a:ext cx="2421890" cy="1314450"/>
            </a:xfrm>
            <a:custGeom>
              <a:avLst/>
              <a:gdLst/>
              <a:ahLst/>
              <a:cxnLst/>
              <a:rect l="l" t="t" r="r" b="b"/>
              <a:pathLst>
                <a:path w="2421890" h="1314450">
                  <a:moveTo>
                    <a:pt x="0" y="219075"/>
                  </a:moveTo>
                  <a:lnTo>
                    <a:pt x="5783" y="168830"/>
                  </a:lnTo>
                  <a:lnTo>
                    <a:pt x="22260" y="122714"/>
                  </a:lnTo>
                  <a:lnTo>
                    <a:pt x="48115" y="82038"/>
                  </a:lnTo>
                  <a:lnTo>
                    <a:pt x="82038" y="48115"/>
                  </a:lnTo>
                  <a:lnTo>
                    <a:pt x="122714" y="22260"/>
                  </a:lnTo>
                  <a:lnTo>
                    <a:pt x="168830" y="5783"/>
                  </a:lnTo>
                  <a:lnTo>
                    <a:pt x="219075" y="0"/>
                  </a:lnTo>
                  <a:lnTo>
                    <a:pt x="2202815" y="0"/>
                  </a:lnTo>
                  <a:lnTo>
                    <a:pt x="2253059" y="5783"/>
                  </a:lnTo>
                  <a:lnTo>
                    <a:pt x="2299175" y="22260"/>
                  </a:lnTo>
                  <a:lnTo>
                    <a:pt x="2339851" y="48115"/>
                  </a:lnTo>
                  <a:lnTo>
                    <a:pt x="2373774" y="82038"/>
                  </a:lnTo>
                  <a:lnTo>
                    <a:pt x="2399629" y="122714"/>
                  </a:lnTo>
                  <a:lnTo>
                    <a:pt x="2416106" y="168830"/>
                  </a:lnTo>
                  <a:lnTo>
                    <a:pt x="2421890" y="219075"/>
                  </a:lnTo>
                  <a:lnTo>
                    <a:pt x="2421890" y="1095375"/>
                  </a:lnTo>
                  <a:lnTo>
                    <a:pt x="2416106" y="1145579"/>
                  </a:lnTo>
                  <a:lnTo>
                    <a:pt x="2399629" y="1191680"/>
                  </a:lnTo>
                  <a:lnTo>
                    <a:pt x="2373774" y="1232358"/>
                  </a:lnTo>
                  <a:lnTo>
                    <a:pt x="2339851" y="1266294"/>
                  </a:lnTo>
                  <a:lnTo>
                    <a:pt x="2299175" y="1292167"/>
                  </a:lnTo>
                  <a:lnTo>
                    <a:pt x="2253059" y="1308659"/>
                  </a:lnTo>
                  <a:lnTo>
                    <a:pt x="2202815" y="1314450"/>
                  </a:lnTo>
                  <a:lnTo>
                    <a:pt x="219075" y="1314450"/>
                  </a:lnTo>
                  <a:lnTo>
                    <a:pt x="168830" y="1308659"/>
                  </a:lnTo>
                  <a:lnTo>
                    <a:pt x="122714" y="1292167"/>
                  </a:lnTo>
                  <a:lnTo>
                    <a:pt x="82038" y="1266294"/>
                  </a:lnTo>
                  <a:lnTo>
                    <a:pt x="48115" y="1232358"/>
                  </a:lnTo>
                  <a:lnTo>
                    <a:pt x="22260" y="1191680"/>
                  </a:lnTo>
                  <a:lnTo>
                    <a:pt x="5783" y="1145579"/>
                  </a:lnTo>
                  <a:lnTo>
                    <a:pt x="0" y="1095375"/>
                  </a:lnTo>
                  <a:lnTo>
                    <a:pt x="0" y="219075"/>
                  </a:lnTo>
                  <a:close/>
                </a:path>
              </a:pathLst>
            </a:custGeom>
            <a:ln w="12700">
              <a:solidFill>
                <a:srgbClr val="3883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8020304" y="3655821"/>
            <a:ext cx="203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5080" indent="-368935"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Calibri Light"/>
                <a:cs typeface="Calibri Light"/>
              </a:rPr>
              <a:t>Atividades</a:t>
            </a:r>
            <a:r>
              <a:rPr sz="2400" spc="-10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2400" spc="-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 Light"/>
                <a:cs typeface="Calibri Light"/>
              </a:rPr>
              <a:t>logs </a:t>
            </a:r>
            <a:r>
              <a:rPr sz="2400" spc="-5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 Light"/>
                <a:cs typeface="Calibri Light"/>
              </a:rPr>
              <a:t>de</a:t>
            </a:r>
            <a:r>
              <a:rPr sz="2400" spc="-5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 Light"/>
                <a:cs typeface="Calibri Light"/>
              </a:rPr>
              <a:t>usuário</a:t>
            </a:r>
            <a:endParaRPr sz="2400">
              <a:latin typeface="Calibri Light"/>
              <a:cs typeface="Calibri Ligh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8655558" y="4480814"/>
            <a:ext cx="1920239" cy="822960"/>
            <a:chOff x="7131557" y="4480814"/>
            <a:chExt cx="1920239" cy="822960"/>
          </a:xfrm>
        </p:grpSpPr>
        <p:sp>
          <p:nvSpPr>
            <p:cNvPr id="50" name="object 50"/>
            <p:cNvSpPr/>
            <p:nvPr/>
          </p:nvSpPr>
          <p:spPr>
            <a:xfrm>
              <a:off x="7137907" y="4487164"/>
              <a:ext cx="1907539" cy="810260"/>
            </a:xfrm>
            <a:custGeom>
              <a:avLst/>
              <a:gdLst/>
              <a:ahLst/>
              <a:cxnLst/>
              <a:rect l="l" t="t" r="r" b="b"/>
              <a:pathLst>
                <a:path w="1907540" h="810260">
                  <a:moveTo>
                    <a:pt x="953770" y="0"/>
                  </a:moveTo>
                  <a:lnTo>
                    <a:pt x="875540" y="446"/>
                  </a:lnTo>
                  <a:lnTo>
                    <a:pt x="799053" y="1763"/>
                  </a:lnTo>
                  <a:lnTo>
                    <a:pt x="724553" y="3916"/>
                  </a:lnTo>
                  <a:lnTo>
                    <a:pt x="652288" y="6870"/>
                  </a:lnTo>
                  <a:lnTo>
                    <a:pt x="582501" y="10590"/>
                  </a:lnTo>
                  <a:lnTo>
                    <a:pt x="515438" y="15043"/>
                  </a:lnTo>
                  <a:lnTo>
                    <a:pt x="451345" y="20192"/>
                  </a:lnTo>
                  <a:lnTo>
                    <a:pt x="390467" y="26005"/>
                  </a:lnTo>
                  <a:lnTo>
                    <a:pt x="333048" y="32446"/>
                  </a:lnTo>
                  <a:lnTo>
                    <a:pt x="279336" y="39481"/>
                  </a:lnTo>
                  <a:lnTo>
                    <a:pt x="229574" y="47074"/>
                  </a:lnTo>
                  <a:lnTo>
                    <a:pt x="184009" y="55193"/>
                  </a:lnTo>
                  <a:lnTo>
                    <a:pt x="142886" y="63801"/>
                  </a:lnTo>
                  <a:lnTo>
                    <a:pt x="74945" y="82349"/>
                  </a:lnTo>
                  <a:lnTo>
                    <a:pt x="27716" y="102442"/>
                  </a:lnTo>
                  <a:lnTo>
                    <a:pt x="0" y="134874"/>
                  </a:lnTo>
                  <a:lnTo>
                    <a:pt x="0" y="674751"/>
                  </a:lnTo>
                  <a:lnTo>
                    <a:pt x="27716" y="707190"/>
                  </a:lnTo>
                  <a:lnTo>
                    <a:pt x="74945" y="727295"/>
                  </a:lnTo>
                  <a:lnTo>
                    <a:pt x="142886" y="745859"/>
                  </a:lnTo>
                  <a:lnTo>
                    <a:pt x="184009" y="754476"/>
                  </a:lnTo>
                  <a:lnTo>
                    <a:pt x="229574" y="762604"/>
                  </a:lnTo>
                  <a:lnTo>
                    <a:pt x="279336" y="770207"/>
                  </a:lnTo>
                  <a:lnTo>
                    <a:pt x="333048" y="777251"/>
                  </a:lnTo>
                  <a:lnTo>
                    <a:pt x="390467" y="783701"/>
                  </a:lnTo>
                  <a:lnTo>
                    <a:pt x="451345" y="789523"/>
                  </a:lnTo>
                  <a:lnTo>
                    <a:pt x="515438" y="794681"/>
                  </a:lnTo>
                  <a:lnTo>
                    <a:pt x="582501" y="799141"/>
                  </a:lnTo>
                  <a:lnTo>
                    <a:pt x="652288" y="802868"/>
                  </a:lnTo>
                  <a:lnTo>
                    <a:pt x="724553" y="805827"/>
                  </a:lnTo>
                  <a:lnTo>
                    <a:pt x="799053" y="807984"/>
                  </a:lnTo>
                  <a:lnTo>
                    <a:pt x="875540" y="809304"/>
                  </a:lnTo>
                  <a:lnTo>
                    <a:pt x="953770" y="809752"/>
                  </a:lnTo>
                  <a:lnTo>
                    <a:pt x="1031982" y="809304"/>
                  </a:lnTo>
                  <a:lnTo>
                    <a:pt x="1108456" y="807984"/>
                  </a:lnTo>
                  <a:lnTo>
                    <a:pt x="1182944" y="805827"/>
                  </a:lnTo>
                  <a:lnTo>
                    <a:pt x="1255202" y="802868"/>
                  </a:lnTo>
                  <a:lnTo>
                    <a:pt x="1324985" y="799141"/>
                  </a:lnTo>
                  <a:lnTo>
                    <a:pt x="1392045" y="794681"/>
                  </a:lnTo>
                  <a:lnTo>
                    <a:pt x="1456138" y="789523"/>
                  </a:lnTo>
                  <a:lnTo>
                    <a:pt x="1517018" y="783701"/>
                  </a:lnTo>
                  <a:lnTo>
                    <a:pt x="1574439" y="777251"/>
                  </a:lnTo>
                  <a:lnTo>
                    <a:pt x="1628155" y="770207"/>
                  </a:lnTo>
                  <a:lnTo>
                    <a:pt x="1677922" y="762604"/>
                  </a:lnTo>
                  <a:lnTo>
                    <a:pt x="1723493" y="754476"/>
                  </a:lnTo>
                  <a:lnTo>
                    <a:pt x="1764623" y="745859"/>
                  </a:lnTo>
                  <a:lnTo>
                    <a:pt x="1832576" y="727295"/>
                  </a:lnTo>
                  <a:lnTo>
                    <a:pt x="1879816" y="707190"/>
                  </a:lnTo>
                  <a:lnTo>
                    <a:pt x="1907540" y="674751"/>
                  </a:lnTo>
                  <a:lnTo>
                    <a:pt x="1907540" y="134874"/>
                  </a:lnTo>
                  <a:lnTo>
                    <a:pt x="1879816" y="102442"/>
                  </a:lnTo>
                  <a:lnTo>
                    <a:pt x="1832576" y="82349"/>
                  </a:lnTo>
                  <a:lnTo>
                    <a:pt x="1764623" y="63801"/>
                  </a:lnTo>
                  <a:lnTo>
                    <a:pt x="1723493" y="55193"/>
                  </a:lnTo>
                  <a:lnTo>
                    <a:pt x="1677922" y="47074"/>
                  </a:lnTo>
                  <a:lnTo>
                    <a:pt x="1628155" y="39481"/>
                  </a:lnTo>
                  <a:lnTo>
                    <a:pt x="1574439" y="32446"/>
                  </a:lnTo>
                  <a:lnTo>
                    <a:pt x="1517018" y="26005"/>
                  </a:lnTo>
                  <a:lnTo>
                    <a:pt x="1456138" y="20192"/>
                  </a:lnTo>
                  <a:lnTo>
                    <a:pt x="1392045" y="15043"/>
                  </a:lnTo>
                  <a:lnTo>
                    <a:pt x="1324985" y="10590"/>
                  </a:lnTo>
                  <a:lnTo>
                    <a:pt x="1255202" y="6870"/>
                  </a:lnTo>
                  <a:lnTo>
                    <a:pt x="1182944" y="3916"/>
                  </a:lnTo>
                  <a:lnTo>
                    <a:pt x="1108456" y="1763"/>
                  </a:lnTo>
                  <a:lnTo>
                    <a:pt x="1031982" y="446"/>
                  </a:lnTo>
                  <a:lnTo>
                    <a:pt x="953770" y="0"/>
                  </a:lnTo>
                  <a:close/>
                </a:path>
              </a:pathLst>
            </a:custGeom>
            <a:solidFill>
              <a:srgbClr val="EAE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137907" y="4487164"/>
              <a:ext cx="1907539" cy="810260"/>
            </a:xfrm>
            <a:custGeom>
              <a:avLst/>
              <a:gdLst/>
              <a:ahLst/>
              <a:cxnLst/>
              <a:rect l="l" t="t" r="r" b="b"/>
              <a:pathLst>
                <a:path w="1907540" h="810260">
                  <a:moveTo>
                    <a:pt x="1907540" y="134874"/>
                  </a:moveTo>
                  <a:lnTo>
                    <a:pt x="1879816" y="167313"/>
                  </a:lnTo>
                  <a:lnTo>
                    <a:pt x="1832576" y="187418"/>
                  </a:lnTo>
                  <a:lnTo>
                    <a:pt x="1764623" y="205982"/>
                  </a:lnTo>
                  <a:lnTo>
                    <a:pt x="1723493" y="214599"/>
                  </a:lnTo>
                  <a:lnTo>
                    <a:pt x="1677922" y="222727"/>
                  </a:lnTo>
                  <a:lnTo>
                    <a:pt x="1628155" y="230330"/>
                  </a:lnTo>
                  <a:lnTo>
                    <a:pt x="1574439" y="237374"/>
                  </a:lnTo>
                  <a:lnTo>
                    <a:pt x="1517018" y="243824"/>
                  </a:lnTo>
                  <a:lnTo>
                    <a:pt x="1456138" y="249646"/>
                  </a:lnTo>
                  <a:lnTo>
                    <a:pt x="1392045" y="254804"/>
                  </a:lnTo>
                  <a:lnTo>
                    <a:pt x="1324985" y="259264"/>
                  </a:lnTo>
                  <a:lnTo>
                    <a:pt x="1255202" y="262991"/>
                  </a:lnTo>
                  <a:lnTo>
                    <a:pt x="1182944" y="265950"/>
                  </a:lnTo>
                  <a:lnTo>
                    <a:pt x="1108456" y="268107"/>
                  </a:lnTo>
                  <a:lnTo>
                    <a:pt x="1031982" y="269427"/>
                  </a:lnTo>
                  <a:lnTo>
                    <a:pt x="953770" y="269875"/>
                  </a:lnTo>
                  <a:lnTo>
                    <a:pt x="875540" y="269427"/>
                  </a:lnTo>
                  <a:lnTo>
                    <a:pt x="799053" y="268107"/>
                  </a:lnTo>
                  <a:lnTo>
                    <a:pt x="724553" y="265950"/>
                  </a:lnTo>
                  <a:lnTo>
                    <a:pt x="652288" y="262991"/>
                  </a:lnTo>
                  <a:lnTo>
                    <a:pt x="582501" y="259264"/>
                  </a:lnTo>
                  <a:lnTo>
                    <a:pt x="515438" y="254804"/>
                  </a:lnTo>
                  <a:lnTo>
                    <a:pt x="451345" y="249646"/>
                  </a:lnTo>
                  <a:lnTo>
                    <a:pt x="390467" y="243824"/>
                  </a:lnTo>
                  <a:lnTo>
                    <a:pt x="333048" y="237374"/>
                  </a:lnTo>
                  <a:lnTo>
                    <a:pt x="279336" y="230330"/>
                  </a:lnTo>
                  <a:lnTo>
                    <a:pt x="229574" y="222727"/>
                  </a:lnTo>
                  <a:lnTo>
                    <a:pt x="184009" y="214599"/>
                  </a:lnTo>
                  <a:lnTo>
                    <a:pt x="142886" y="205982"/>
                  </a:lnTo>
                  <a:lnTo>
                    <a:pt x="74945" y="187418"/>
                  </a:lnTo>
                  <a:lnTo>
                    <a:pt x="27716" y="167313"/>
                  </a:lnTo>
                  <a:lnTo>
                    <a:pt x="3161" y="145944"/>
                  </a:lnTo>
                  <a:lnTo>
                    <a:pt x="0" y="134874"/>
                  </a:lnTo>
                </a:path>
                <a:path w="1907540" h="810260">
                  <a:moveTo>
                    <a:pt x="0" y="134874"/>
                  </a:moveTo>
                  <a:lnTo>
                    <a:pt x="27716" y="102442"/>
                  </a:lnTo>
                  <a:lnTo>
                    <a:pt x="74945" y="82349"/>
                  </a:lnTo>
                  <a:lnTo>
                    <a:pt x="142886" y="63801"/>
                  </a:lnTo>
                  <a:lnTo>
                    <a:pt x="184009" y="55193"/>
                  </a:lnTo>
                  <a:lnTo>
                    <a:pt x="229574" y="47074"/>
                  </a:lnTo>
                  <a:lnTo>
                    <a:pt x="279336" y="39481"/>
                  </a:lnTo>
                  <a:lnTo>
                    <a:pt x="333048" y="32446"/>
                  </a:lnTo>
                  <a:lnTo>
                    <a:pt x="390467" y="26005"/>
                  </a:lnTo>
                  <a:lnTo>
                    <a:pt x="451345" y="20192"/>
                  </a:lnTo>
                  <a:lnTo>
                    <a:pt x="515438" y="15043"/>
                  </a:lnTo>
                  <a:lnTo>
                    <a:pt x="582501" y="10590"/>
                  </a:lnTo>
                  <a:lnTo>
                    <a:pt x="652288" y="6870"/>
                  </a:lnTo>
                  <a:lnTo>
                    <a:pt x="724553" y="3916"/>
                  </a:lnTo>
                  <a:lnTo>
                    <a:pt x="799053" y="1763"/>
                  </a:lnTo>
                  <a:lnTo>
                    <a:pt x="875540" y="446"/>
                  </a:lnTo>
                  <a:lnTo>
                    <a:pt x="953770" y="0"/>
                  </a:lnTo>
                  <a:lnTo>
                    <a:pt x="1031982" y="446"/>
                  </a:lnTo>
                  <a:lnTo>
                    <a:pt x="1108456" y="1763"/>
                  </a:lnTo>
                  <a:lnTo>
                    <a:pt x="1182944" y="3916"/>
                  </a:lnTo>
                  <a:lnTo>
                    <a:pt x="1255202" y="6870"/>
                  </a:lnTo>
                  <a:lnTo>
                    <a:pt x="1324985" y="10590"/>
                  </a:lnTo>
                  <a:lnTo>
                    <a:pt x="1392045" y="15043"/>
                  </a:lnTo>
                  <a:lnTo>
                    <a:pt x="1456138" y="20192"/>
                  </a:lnTo>
                  <a:lnTo>
                    <a:pt x="1517018" y="26005"/>
                  </a:lnTo>
                  <a:lnTo>
                    <a:pt x="1574439" y="32446"/>
                  </a:lnTo>
                  <a:lnTo>
                    <a:pt x="1628155" y="39481"/>
                  </a:lnTo>
                  <a:lnTo>
                    <a:pt x="1677922" y="47074"/>
                  </a:lnTo>
                  <a:lnTo>
                    <a:pt x="1723493" y="55193"/>
                  </a:lnTo>
                  <a:lnTo>
                    <a:pt x="1764623" y="63801"/>
                  </a:lnTo>
                  <a:lnTo>
                    <a:pt x="1832576" y="82349"/>
                  </a:lnTo>
                  <a:lnTo>
                    <a:pt x="1879816" y="102442"/>
                  </a:lnTo>
                  <a:lnTo>
                    <a:pt x="1907540" y="134874"/>
                  </a:lnTo>
                  <a:lnTo>
                    <a:pt x="1907540" y="674751"/>
                  </a:lnTo>
                  <a:lnTo>
                    <a:pt x="1879816" y="707190"/>
                  </a:lnTo>
                  <a:lnTo>
                    <a:pt x="1832576" y="727295"/>
                  </a:lnTo>
                  <a:lnTo>
                    <a:pt x="1764623" y="745859"/>
                  </a:lnTo>
                  <a:lnTo>
                    <a:pt x="1723493" y="754476"/>
                  </a:lnTo>
                  <a:lnTo>
                    <a:pt x="1677922" y="762604"/>
                  </a:lnTo>
                  <a:lnTo>
                    <a:pt x="1628155" y="770207"/>
                  </a:lnTo>
                  <a:lnTo>
                    <a:pt x="1574439" y="777251"/>
                  </a:lnTo>
                  <a:lnTo>
                    <a:pt x="1517018" y="783701"/>
                  </a:lnTo>
                  <a:lnTo>
                    <a:pt x="1456138" y="789523"/>
                  </a:lnTo>
                  <a:lnTo>
                    <a:pt x="1392045" y="794681"/>
                  </a:lnTo>
                  <a:lnTo>
                    <a:pt x="1324985" y="799141"/>
                  </a:lnTo>
                  <a:lnTo>
                    <a:pt x="1255202" y="802868"/>
                  </a:lnTo>
                  <a:lnTo>
                    <a:pt x="1182944" y="805827"/>
                  </a:lnTo>
                  <a:lnTo>
                    <a:pt x="1108456" y="807984"/>
                  </a:lnTo>
                  <a:lnTo>
                    <a:pt x="1031982" y="809304"/>
                  </a:lnTo>
                  <a:lnTo>
                    <a:pt x="953770" y="809752"/>
                  </a:lnTo>
                  <a:lnTo>
                    <a:pt x="875540" y="809304"/>
                  </a:lnTo>
                  <a:lnTo>
                    <a:pt x="799053" y="807984"/>
                  </a:lnTo>
                  <a:lnTo>
                    <a:pt x="724553" y="805827"/>
                  </a:lnTo>
                  <a:lnTo>
                    <a:pt x="652288" y="802868"/>
                  </a:lnTo>
                  <a:lnTo>
                    <a:pt x="582501" y="799141"/>
                  </a:lnTo>
                  <a:lnTo>
                    <a:pt x="515438" y="794681"/>
                  </a:lnTo>
                  <a:lnTo>
                    <a:pt x="451345" y="789523"/>
                  </a:lnTo>
                  <a:lnTo>
                    <a:pt x="390467" y="783701"/>
                  </a:lnTo>
                  <a:lnTo>
                    <a:pt x="333048" y="777251"/>
                  </a:lnTo>
                  <a:lnTo>
                    <a:pt x="279336" y="770207"/>
                  </a:lnTo>
                  <a:lnTo>
                    <a:pt x="229574" y="762604"/>
                  </a:lnTo>
                  <a:lnTo>
                    <a:pt x="184009" y="754476"/>
                  </a:lnTo>
                  <a:lnTo>
                    <a:pt x="142886" y="745859"/>
                  </a:lnTo>
                  <a:lnTo>
                    <a:pt x="74945" y="727295"/>
                  </a:lnTo>
                  <a:lnTo>
                    <a:pt x="27716" y="707190"/>
                  </a:lnTo>
                  <a:lnTo>
                    <a:pt x="0" y="674751"/>
                  </a:lnTo>
                  <a:lnTo>
                    <a:pt x="0" y="134874"/>
                  </a:lnTo>
                  <a:close/>
                </a:path>
              </a:pathLst>
            </a:custGeom>
            <a:ln w="12700">
              <a:solidFill>
                <a:srgbClr val="3883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252967" y="4795520"/>
            <a:ext cx="729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" dirty="0">
                <a:solidFill>
                  <a:srgbClr val="839652"/>
                </a:solidFill>
                <a:latin typeface="Calibri Light"/>
                <a:cs typeface="Calibri Light"/>
              </a:rPr>
              <a:t>Column</a:t>
            </a:r>
            <a:endParaRPr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1718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362200" y="683262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040765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D</a:t>
            </a:r>
            <a:r>
              <a:rPr spc="-5" dirty="0"/>
              <a:t>á</a:t>
            </a:r>
            <a:r>
              <a:rPr spc="-295" dirty="0"/>
              <a:t> </a:t>
            </a:r>
            <a:r>
              <a:rPr spc="-155" dirty="0"/>
              <a:t>p</a:t>
            </a:r>
            <a:r>
              <a:rPr spc="-210" dirty="0"/>
              <a:t>r</a:t>
            </a:r>
            <a:r>
              <a:rPr spc="-5" dirty="0"/>
              <a:t>a</a:t>
            </a:r>
            <a:r>
              <a:rPr spc="-330" dirty="0"/>
              <a:t> </a:t>
            </a:r>
            <a:r>
              <a:rPr spc="-220" dirty="0"/>
              <a:t>f</a:t>
            </a:r>
            <a:r>
              <a:rPr spc="-150" dirty="0"/>
              <a:t>a</a:t>
            </a:r>
            <a:r>
              <a:rPr spc="-250" dirty="0"/>
              <a:t>z</a:t>
            </a:r>
            <a:r>
              <a:rPr spc="-160" dirty="0"/>
              <a:t>e</a:t>
            </a:r>
            <a:r>
              <a:rPr spc="-5" dirty="0"/>
              <a:t>r</a:t>
            </a:r>
            <a:r>
              <a:rPr spc="-320" dirty="0"/>
              <a:t> </a:t>
            </a:r>
            <a:r>
              <a:rPr spc="-155" dirty="0"/>
              <a:t>qu</a:t>
            </a:r>
            <a:r>
              <a:rPr spc="-160" dirty="0"/>
              <a:t>e</a:t>
            </a:r>
            <a:r>
              <a:rPr spc="-140" dirty="0"/>
              <a:t>r</a:t>
            </a:r>
            <a:r>
              <a:rPr spc="-165" dirty="0"/>
              <a:t>y</a:t>
            </a:r>
            <a:r>
              <a:rPr spc="-155" dirty="0"/>
              <a:t>?</a:t>
            </a:r>
            <a:r>
              <a:rPr i="1" spc="-5" dirty="0">
                <a:latin typeface="Calibri Light"/>
                <a:cs typeface="Calibri Light"/>
              </a:rPr>
              <a:t> 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6856" y="1969008"/>
            <a:ext cx="1944243" cy="16760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77716" y="929766"/>
            <a:ext cx="4598670" cy="5306060"/>
          </a:xfrm>
          <a:prstGeom prst="rect">
            <a:avLst/>
          </a:prstGeom>
        </p:spPr>
        <p:txBody>
          <a:bodyPr vert="horz" wrap="square" lIns="0" tIns="830580" rIns="0" bIns="0" rtlCol="0">
            <a:spAutoFit/>
          </a:bodyPr>
          <a:lstStyle/>
          <a:p>
            <a:pPr marL="12700" marR="5080" indent="144145">
              <a:lnSpc>
                <a:spcPct val="73200"/>
              </a:lnSpc>
              <a:spcBef>
                <a:spcPts val="6540"/>
              </a:spcBef>
            </a:pPr>
            <a:r>
              <a:rPr sz="20000" b="1" spc="5" dirty="0">
                <a:latin typeface="Courier New"/>
                <a:cs typeface="Courier New"/>
              </a:rPr>
              <a:t>I </a:t>
            </a:r>
            <a:r>
              <a:rPr sz="20000" b="1" spc="10" dirty="0">
                <a:latin typeface="Courier New"/>
                <a:cs typeface="Courier New"/>
              </a:rPr>
              <a:t> </a:t>
            </a:r>
            <a:r>
              <a:rPr sz="20000" b="1" dirty="0">
                <a:latin typeface="Courier New"/>
                <a:cs typeface="Courier New"/>
              </a:rPr>
              <a:t>SQL</a:t>
            </a:r>
            <a:endParaRPr sz="200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406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3262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040765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D</a:t>
            </a:r>
            <a:r>
              <a:rPr spc="-5" dirty="0"/>
              <a:t>á</a:t>
            </a:r>
            <a:r>
              <a:rPr spc="-295" dirty="0"/>
              <a:t> </a:t>
            </a:r>
            <a:r>
              <a:rPr spc="-155" dirty="0"/>
              <a:t>p</a:t>
            </a:r>
            <a:r>
              <a:rPr spc="-210" dirty="0"/>
              <a:t>r</a:t>
            </a:r>
            <a:r>
              <a:rPr spc="-5" dirty="0"/>
              <a:t>a</a:t>
            </a:r>
            <a:r>
              <a:rPr spc="-330" dirty="0"/>
              <a:t> </a:t>
            </a:r>
            <a:r>
              <a:rPr spc="-220" dirty="0"/>
              <a:t>f</a:t>
            </a:r>
            <a:r>
              <a:rPr spc="-150" dirty="0"/>
              <a:t>a</a:t>
            </a:r>
            <a:r>
              <a:rPr spc="-250" dirty="0"/>
              <a:t>z</a:t>
            </a:r>
            <a:r>
              <a:rPr spc="-160" dirty="0"/>
              <a:t>e</a:t>
            </a:r>
            <a:r>
              <a:rPr spc="-5" dirty="0"/>
              <a:t>r</a:t>
            </a:r>
            <a:r>
              <a:rPr spc="-320" dirty="0"/>
              <a:t> </a:t>
            </a:r>
            <a:r>
              <a:rPr spc="-155" dirty="0"/>
              <a:t>qu</a:t>
            </a:r>
            <a:r>
              <a:rPr spc="-160" dirty="0"/>
              <a:t>e</a:t>
            </a:r>
            <a:r>
              <a:rPr spc="-140" dirty="0"/>
              <a:t>r</a:t>
            </a:r>
            <a:r>
              <a:rPr spc="-165" dirty="0"/>
              <a:t>y</a:t>
            </a:r>
            <a:r>
              <a:rPr spc="-155" dirty="0"/>
              <a:t>?</a:t>
            </a:r>
            <a:r>
              <a:rPr i="1" spc="-5" dirty="0">
                <a:latin typeface="Calibri Light"/>
                <a:cs typeface="Calibri Light"/>
              </a:rPr>
              <a:t>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7314" y="1308939"/>
            <a:ext cx="3956685" cy="1142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500" spc="-35" dirty="0">
                <a:solidFill>
                  <a:srgbClr val="162E33"/>
                </a:solidFill>
                <a:latin typeface="Calibri Light"/>
                <a:cs typeface="Calibri Light"/>
              </a:rPr>
              <a:t>Amazon</a:t>
            </a:r>
            <a:r>
              <a:rPr sz="2500" spc="-95" dirty="0">
                <a:solidFill>
                  <a:srgbClr val="162E33"/>
                </a:solidFill>
                <a:latin typeface="Calibri Light"/>
                <a:cs typeface="Calibri Light"/>
              </a:rPr>
              <a:t> </a:t>
            </a:r>
            <a:r>
              <a:rPr sz="2500" spc="-25" dirty="0">
                <a:solidFill>
                  <a:srgbClr val="162E33"/>
                </a:solidFill>
                <a:latin typeface="Calibri Light"/>
                <a:cs typeface="Calibri Light"/>
              </a:rPr>
              <a:t>DynamoDB–</a:t>
            </a:r>
            <a:r>
              <a:rPr sz="2500" spc="-85" dirty="0">
                <a:solidFill>
                  <a:srgbClr val="162E33"/>
                </a:solidFill>
                <a:latin typeface="Calibri Light"/>
                <a:cs typeface="Calibri Light"/>
              </a:rPr>
              <a:t> </a:t>
            </a:r>
            <a:r>
              <a:rPr sz="2500" spc="-40" dirty="0">
                <a:solidFill>
                  <a:srgbClr val="162E33"/>
                </a:solidFill>
                <a:latin typeface="Calibri Light"/>
                <a:cs typeface="Calibri Light"/>
              </a:rPr>
              <a:t>Key-Value</a:t>
            </a:r>
            <a:endParaRPr sz="2500">
              <a:latin typeface="Calibri Light"/>
              <a:cs typeface="Calibri Light"/>
            </a:endParaRPr>
          </a:p>
          <a:p>
            <a:pPr>
              <a:spcBef>
                <a:spcPts val="35"/>
              </a:spcBef>
            </a:pPr>
            <a:endParaRPr sz="2950">
              <a:latin typeface="Calibri Light"/>
              <a:cs typeface="Calibri Light"/>
            </a:endParaRPr>
          </a:p>
          <a:p>
            <a:pPr marL="170815"/>
            <a:r>
              <a:rPr spc="-5" dirty="0">
                <a:latin typeface="Calibri Light"/>
                <a:cs typeface="Calibri Light"/>
              </a:rPr>
              <a:t>SQL</a:t>
            </a:r>
            <a:r>
              <a:rPr spc="-90" dirty="0">
                <a:latin typeface="Calibri Light"/>
                <a:cs typeface="Calibri Light"/>
              </a:rPr>
              <a:t> </a:t>
            </a:r>
            <a:r>
              <a:rPr spc="-10" dirty="0">
                <a:latin typeface="Calibri Light"/>
                <a:cs typeface="Calibri Light"/>
              </a:rPr>
              <a:t>Query</a:t>
            </a:r>
            <a:endParaRPr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9914" y="4017645"/>
            <a:ext cx="1052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80" dirty="0">
                <a:latin typeface="Calibri Light"/>
                <a:cs typeface="Calibri Light"/>
              </a:rPr>
              <a:t>A</a:t>
            </a:r>
            <a:r>
              <a:rPr spc="-25" dirty="0">
                <a:latin typeface="Calibri Light"/>
                <a:cs typeface="Calibri Light"/>
              </a:rPr>
              <a:t>W</a:t>
            </a:r>
            <a:r>
              <a:rPr dirty="0">
                <a:latin typeface="Calibri Light"/>
                <a:cs typeface="Calibri Light"/>
              </a:rPr>
              <a:t>S</a:t>
            </a:r>
            <a:r>
              <a:rPr spc="-50" dirty="0">
                <a:latin typeface="Calibri Light"/>
                <a:cs typeface="Calibri Light"/>
              </a:rPr>
              <a:t> </a:t>
            </a:r>
            <a:r>
              <a:rPr dirty="0">
                <a:latin typeface="Calibri Light"/>
                <a:cs typeface="Calibri Light"/>
              </a:rPr>
              <a:t>Q</a:t>
            </a:r>
            <a:r>
              <a:rPr spc="-15" dirty="0">
                <a:latin typeface="Calibri Light"/>
                <a:cs typeface="Calibri Light"/>
              </a:rPr>
              <a:t>ue</a:t>
            </a:r>
            <a:r>
              <a:rPr dirty="0">
                <a:latin typeface="Calibri Light"/>
                <a:cs typeface="Calibri Light"/>
              </a:rPr>
              <a:t>ry</a:t>
            </a:r>
            <a:endParaRPr>
              <a:latin typeface="Calibri Light"/>
              <a:cs typeface="Calibri Ligh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40469" y="2613215"/>
            <a:ext cx="6105525" cy="1257300"/>
            <a:chOff x="1716468" y="2613215"/>
            <a:chExt cx="6105525" cy="12573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6056" y="2622803"/>
              <a:ext cx="6086475" cy="12382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721230" y="2617977"/>
              <a:ext cx="6096000" cy="1247775"/>
            </a:xfrm>
            <a:custGeom>
              <a:avLst/>
              <a:gdLst/>
              <a:ahLst/>
              <a:cxnLst/>
              <a:rect l="l" t="t" r="r" b="b"/>
              <a:pathLst>
                <a:path w="6096000" h="1247775">
                  <a:moveTo>
                    <a:pt x="0" y="1247775"/>
                  </a:moveTo>
                  <a:lnTo>
                    <a:pt x="6096000" y="1247775"/>
                  </a:lnTo>
                  <a:lnTo>
                    <a:pt x="6096000" y="0"/>
                  </a:lnTo>
                  <a:lnTo>
                    <a:pt x="0" y="0"/>
                  </a:lnTo>
                  <a:lnTo>
                    <a:pt x="0" y="12477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220149" y="4358704"/>
            <a:ext cx="6105525" cy="1933575"/>
            <a:chOff x="1696148" y="4358703"/>
            <a:chExt cx="6105525" cy="193357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5609" y="4368228"/>
              <a:ext cx="6086474" cy="19145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700910" y="4363465"/>
              <a:ext cx="6096000" cy="1924050"/>
            </a:xfrm>
            <a:custGeom>
              <a:avLst/>
              <a:gdLst/>
              <a:ahLst/>
              <a:cxnLst/>
              <a:rect l="l" t="t" r="r" b="b"/>
              <a:pathLst>
                <a:path w="6096000" h="1924050">
                  <a:moveTo>
                    <a:pt x="0" y="1924050"/>
                  </a:moveTo>
                  <a:lnTo>
                    <a:pt x="6096000" y="1924050"/>
                  </a:lnTo>
                  <a:lnTo>
                    <a:pt x="6096000" y="0"/>
                  </a:lnTo>
                  <a:lnTo>
                    <a:pt x="0" y="0"/>
                  </a:lnTo>
                  <a:lnTo>
                    <a:pt x="0" y="1924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13096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3262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040765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D</a:t>
            </a:r>
            <a:r>
              <a:rPr spc="-5" dirty="0"/>
              <a:t>á</a:t>
            </a:r>
            <a:r>
              <a:rPr spc="-295" dirty="0"/>
              <a:t> </a:t>
            </a:r>
            <a:r>
              <a:rPr spc="-155" dirty="0"/>
              <a:t>p</a:t>
            </a:r>
            <a:r>
              <a:rPr spc="-210" dirty="0"/>
              <a:t>r</a:t>
            </a:r>
            <a:r>
              <a:rPr spc="-5" dirty="0"/>
              <a:t>a</a:t>
            </a:r>
            <a:r>
              <a:rPr spc="-330" dirty="0"/>
              <a:t> </a:t>
            </a:r>
            <a:r>
              <a:rPr spc="-220" dirty="0"/>
              <a:t>f</a:t>
            </a:r>
            <a:r>
              <a:rPr spc="-150" dirty="0"/>
              <a:t>a</a:t>
            </a:r>
            <a:r>
              <a:rPr spc="-250" dirty="0"/>
              <a:t>z</a:t>
            </a:r>
            <a:r>
              <a:rPr spc="-160" dirty="0"/>
              <a:t>e</a:t>
            </a:r>
            <a:r>
              <a:rPr spc="-5" dirty="0"/>
              <a:t>r</a:t>
            </a:r>
            <a:r>
              <a:rPr spc="-320" dirty="0"/>
              <a:t> </a:t>
            </a:r>
            <a:r>
              <a:rPr spc="-155" dirty="0"/>
              <a:t>qu</a:t>
            </a:r>
            <a:r>
              <a:rPr spc="-160" dirty="0"/>
              <a:t>e</a:t>
            </a:r>
            <a:r>
              <a:rPr spc="-140" dirty="0"/>
              <a:t>r</a:t>
            </a:r>
            <a:r>
              <a:rPr spc="-165" dirty="0"/>
              <a:t>y</a:t>
            </a:r>
            <a:r>
              <a:rPr spc="-155" dirty="0"/>
              <a:t>?</a:t>
            </a:r>
            <a:r>
              <a:rPr i="1" spc="-5" dirty="0">
                <a:latin typeface="Calibri Light"/>
                <a:cs typeface="Calibri Light"/>
              </a:rPr>
              <a:t>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7314" y="1308939"/>
            <a:ext cx="2822575" cy="1142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500" spc="-25" dirty="0">
                <a:solidFill>
                  <a:srgbClr val="162E33"/>
                </a:solidFill>
                <a:latin typeface="Calibri Light"/>
                <a:cs typeface="Calibri Light"/>
              </a:rPr>
              <a:t>MongoDB</a:t>
            </a:r>
            <a:r>
              <a:rPr sz="2500" spc="-100" dirty="0">
                <a:solidFill>
                  <a:srgbClr val="162E33"/>
                </a:solidFill>
                <a:latin typeface="Calibri Light"/>
                <a:cs typeface="Calibri Light"/>
              </a:rPr>
              <a:t> </a:t>
            </a:r>
            <a:r>
              <a:rPr sz="2500" spc="-5" dirty="0">
                <a:solidFill>
                  <a:srgbClr val="162E33"/>
                </a:solidFill>
                <a:latin typeface="Calibri Light"/>
                <a:cs typeface="Calibri Light"/>
              </a:rPr>
              <a:t>-</a:t>
            </a:r>
            <a:r>
              <a:rPr sz="2500" spc="-75" dirty="0">
                <a:solidFill>
                  <a:srgbClr val="162E33"/>
                </a:solidFill>
                <a:latin typeface="Calibri Light"/>
                <a:cs typeface="Calibri Light"/>
              </a:rPr>
              <a:t> </a:t>
            </a:r>
            <a:r>
              <a:rPr sz="2500" spc="-25" dirty="0">
                <a:solidFill>
                  <a:srgbClr val="162E33"/>
                </a:solidFill>
                <a:latin typeface="Calibri Light"/>
                <a:cs typeface="Calibri Light"/>
              </a:rPr>
              <a:t>Document</a:t>
            </a:r>
            <a:endParaRPr sz="2500">
              <a:latin typeface="Calibri Light"/>
              <a:cs typeface="Calibri Light"/>
            </a:endParaRPr>
          </a:p>
          <a:p>
            <a:pPr>
              <a:spcBef>
                <a:spcPts val="35"/>
              </a:spcBef>
            </a:pPr>
            <a:endParaRPr sz="2950">
              <a:latin typeface="Calibri Light"/>
              <a:cs typeface="Calibri Light"/>
            </a:endParaRPr>
          </a:p>
          <a:p>
            <a:pPr marL="170815"/>
            <a:r>
              <a:rPr spc="-5" dirty="0">
                <a:latin typeface="Calibri Light"/>
                <a:cs typeface="Calibri Light"/>
              </a:rPr>
              <a:t>SQL</a:t>
            </a:r>
            <a:r>
              <a:rPr spc="-90" dirty="0">
                <a:latin typeface="Calibri Light"/>
                <a:cs typeface="Calibri Light"/>
              </a:rPr>
              <a:t> </a:t>
            </a:r>
            <a:r>
              <a:rPr spc="-10" dirty="0">
                <a:latin typeface="Calibri Light"/>
                <a:cs typeface="Calibri Light"/>
              </a:rPr>
              <a:t>Query</a:t>
            </a:r>
            <a:endParaRPr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9914" y="4017645"/>
            <a:ext cx="1374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libri Light"/>
                <a:cs typeface="Calibri Light"/>
              </a:rPr>
              <a:t>O</a:t>
            </a:r>
            <a:r>
              <a:rPr spc="-15" dirty="0">
                <a:latin typeface="Calibri Light"/>
                <a:cs typeface="Calibri Light"/>
              </a:rPr>
              <a:t>pe</a:t>
            </a:r>
            <a:r>
              <a:rPr spc="-45" dirty="0">
                <a:latin typeface="Calibri Light"/>
                <a:cs typeface="Calibri Light"/>
              </a:rPr>
              <a:t>r</a:t>
            </a:r>
            <a:r>
              <a:rPr spc="-35" dirty="0">
                <a:latin typeface="Calibri Light"/>
                <a:cs typeface="Calibri Light"/>
              </a:rPr>
              <a:t>a</a:t>
            </a:r>
            <a:r>
              <a:rPr spc="-20" dirty="0">
                <a:latin typeface="Calibri Light"/>
                <a:cs typeface="Calibri Light"/>
              </a:rPr>
              <a:t>t</a:t>
            </a:r>
            <a:r>
              <a:rPr spc="-15" dirty="0">
                <a:latin typeface="Calibri Light"/>
                <a:cs typeface="Calibri Light"/>
              </a:rPr>
              <a:t>i</a:t>
            </a:r>
            <a:r>
              <a:rPr spc="-20" dirty="0">
                <a:latin typeface="Calibri Light"/>
                <a:cs typeface="Calibri Light"/>
              </a:rPr>
              <a:t>o</a:t>
            </a:r>
            <a:r>
              <a:rPr dirty="0">
                <a:latin typeface="Calibri Light"/>
                <a:cs typeface="Calibri Light"/>
              </a:rPr>
              <a:t>n</a:t>
            </a:r>
            <a:r>
              <a:rPr spc="-60" dirty="0">
                <a:latin typeface="Calibri Light"/>
                <a:cs typeface="Calibri Light"/>
              </a:rPr>
              <a:t> </a:t>
            </a:r>
            <a:r>
              <a:rPr dirty="0">
                <a:latin typeface="Calibri Light"/>
                <a:cs typeface="Calibri Light"/>
              </a:rPr>
              <a:t>Fi</a:t>
            </a:r>
            <a:r>
              <a:rPr spc="-15" dirty="0">
                <a:latin typeface="Calibri Light"/>
                <a:cs typeface="Calibri Light"/>
              </a:rPr>
              <a:t>n</a:t>
            </a:r>
            <a:r>
              <a:rPr dirty="0">
                <a:latin typeface="Calibri Light"/>
                <a:cs typeface="Calibri Light"/>
              </a:rPr>
              <a:t>d</a:t>
            </a:r>
            <a:endParaRPr>
              <a:latin typeface="Calibri Light"/>
              <a:cs typeface="Calibri Ligh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40469" y="2613215"/>
            <a:ext cx="6105525" cy="1257300"/>
            <a:chOff x="1716468" y="2613215"/>
            <a:chExt cx="6105525" cy="12573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6056" y="2622803"/>
              <a:ext cx="6086475" cy="12382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721230" y="2617977"/>
              <a:ext cx="6096000" cy="1247775"/>
            </a:xfrm>
            <a:custGeom>
              <a:avLst/>
              <a:gdLst/>
              <a:ahLst/>
              <a:cxnLst/>
              <a:rect l="l" t="t" r="r" b="b"/>
              <a:pathLst>
                <a:path w="6096000" h="1247775">
                  <a:moveTo>
                    <a:pt x="0" y="1247775"/>
                  </a:moveTo>
                  <a:lnTo>
                    <a:pt x="6096000" y="1247775"/>
                  </a:lnTo>
                  <a:lnTo>
                    <a:pt x="6096000" y="0"/>
                  </a:lnTo>
                  <a:lnTo>
                    <a:pt x="0" y="0"/>
                  </a:lnTo>
                  <a:lnTo>
                    <a:pt x="0" y="12477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219133" y="4499597"/>
            <a:ext cx="6127115" cy="1257300"/>
            <a:chOff x="1695132" y="4499597"/>
            <a:chExt cx="6127115" cy="12573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4721" y="4509122"/>
              <a:ext cx="6107810" cy="12382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699895" y="4504359"/>
              <a:ext cx="6117590" cy="1247775"/>
            </a:xfrm>
            <a:custGeom>
              <a:avLst/>
              <a:gdLst/>
              <a:ahLst/>
              <a:cxnLst/>
              <a:rect l="l" t="t" r="r" b="b"/>
              <a:pathLst>
                <a:path w="6117590" h="1247775">
                  <a:moveTo>
                    <a:pt x="0" y="1247775"/>
                  </a:moveTo>
                  <a:lnTo>
                    <a:pt x="6117335" y="1247775"/>
                  </a:lnTo>
                  <a:lnTo>
                    <a:pt x="6117335" y="0"/>
                  </a:lnTo>
                  <a:lnTo>
                    <a:pt x="0" y="0"/>
                  </a:lnTo>
                  <a:lnTo>
                    <a:pt x="0" y="12477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778627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3262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040765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D</a:t>
            </a:r>
            <a:r>
              <a:rPr spc="-5" dirty="0"/>
              <a:t>á</a:t>
            </a:r>
            <a:r>
              <a:rPr spc="-295" dirty="0"/>
              <a:t> </a:t>
            </a:r>
            <a:r>
              <a:rPr spc="-155" dirty="0"/>
              <a:t>p</a:t>
            </a:r>
            <a:r>
              <a:rPr spc="-210" dirty="0"/>
              <a:t>r</a:t>
            </a:r>
            <a:r>
              <a:rPr spc="-5" dirty="0"/>
              <a:t>a</a:t>
            </a:r>
            <a:r>
              <a:rPr spc="-330" dirty="0"/>
              <a:t> </a:t>
            </a:r>
            <a:r>
              <a:rPr spc="-220" dirty="0"/>
              <a:t>f</a:t>
            </a:r>
            <a:r>
              <a:rPr spc="-150" dirty="0"/>
              <a:t>a</a:t>
            </a:r>
            <a:r>
              <a:rPr spc="-250" dirty="0"/>
              <a:t>z</a:t>
            </a:r>
            <a:r>
              <a:rPr spc="-160" dirty="0"/>
              <a:t>e</a:t>
            </a:r>
            <a:r>
              <a:rPr spc="-5" dirty="0"/>
              <a:t>r</a:t>
            </a:r>
            <a:r>
              <a:rPr spc="-320" dirty="0"/>
              <a:t> </a:t>
            </a:r>
            <a:r>
              <a:rPr spc="-155" dirty="0"/>
              <a:t>qu</a:t>
            </a:r>
            <a:r>
              <a:rPr spc="-160" dirty="0"/>
              <a:t>e</a:t>
            </a:r>
            <a:r>
              <a:rPr spc="-140" dirty="0"/>
              <a:t>r</a:t>
            </a:r>
            <a:r>
              <a:rPr spc="-165" dirty="0"/>
              <a:t>y</a:t>
            </a:r>
            <a:r>
              <a:rPr spc="-155" dirty="0"/>
              <a:t>?</a:t>
            </a:r>
            <a:r>
              <a:rPr i="1" spc="-5" dirty="0">
                <a:latin typeface="Calibri Light"/>
                <a:cs typeface="Calibri Light"/>
              </a:rPr>
              <a:t>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7314" y="1308939"/>
            <a:ext cx="1710055" cy="1142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500" spc="-30" dirty="0">
                <a:solidFill>
                  <a:srgbClr val="162E33"/>
                </a:solidFill>
                <a:latin typeface="Calibri Light"/>
                <a:cs typeface="Calibri Light"/>
              </a:rPr>
              <a:t>N</a:t>
            </a:r>
            <a:r>
              <a:rPr sz="2500" spc="-20" dirty="0">
                <a:solidFill>
                  <a:srgbClr val="162E33"/>
                </a:solidFill>
                <a:latin typeface="Calibri Light"/>
                <a:cs typeface="Calibri Light"/>
              </a:rPr>
              <a:t>e</a:t>
            </a:r>
            <a:r>
              <a:rPr sz="2500" spc="-25" dirty="0">
                <a:solidFill>
                  <a:srgbClr val="162E33"/>
                </a:solidFill>
                <a:latin typeface="Calibri Light"/>
                <a:cs typeface="Calibri Light"/>
              </a:rPr>
              <a:t>o4</a:t>
            </a:r>
            <a:r>
              <a:rPr sz="2500" spc="-5" dirty="0">
                <a:solidFill>
                  <a:srgbClr val="162E33"/>
                </a:solidFill>
                <a:latin typeface="Calibri Light"/>
                <a:cs typeface="Calibri Light"/>
              </a:rPr>
              <a:t>j-</a:t>
            </a:r>
            <a:r>
              <a:rPr sz="2500" spc="-75" dirty="0">
                <a:solidFill>
                  <a:srgbClr val="162E33"/>
                </a:solidFill>
                <a:latin typeface="Calibri Light"/>
                <a:cs typeface="Calibri Light"/>
              </a:rPr>
              <a:t> </a:t>
            </a:r>
            <a:r>
              <a:rPr sz="2500" spc="-25" dirty="0">
                <a:solidFill>
                  <a:srgbClr val="162E33"/>
                </a:solidFill>
                <a:latin typeface="Calibri Light"/>
                <a:cs typeface="Calibri Light"/>
              </a:rPr>
              <a:t>G</a:t>
            </a:r>
            <a:r>
              <a:rPr sz="2500" spc="-65" dirty="0">
                <a:solidFill>
                  <a:srgbClr val="162E33"/>
                </a:solidFill>
                <a:latin typeface="Calibri Light"/>
                <a:cs typeface="Calibri Light"/>
              </a:rPr>
              <a:t>r</a:t>
            </a:r>
            <a:r>
              <a:rPr sz="2500" spc="-20" dirty="0">
                <a:solidFill>
                  <a:srgbClr val="162E33"/>
                </a:solidFill>
                <a:latin typeface="Calibri Light"/>
                <a:cs typeface="Calibri Light"/>
              </a:rPr>
              <a:t>ap</a:t>
            </a:r>
            <a:r>
              <a:rPr sz="2500" spc="-5" dirty="0">
                <a:solidFill>
                  <a:srgbClr val="162E33"/>
                </a:solidFill>
                <a:latin typeface="Calibri Light"/>
                <a:cs typeface="Calibri Light"/>
              </a:rPr>
              <a:t>h</a:t>
            </a:r>
            <a:endParaRPr sz="2500">
              <a:latin typeface="Calibri Light"/>
              <a:cs typeface="Calibri Light"/>
            </a:endParaRPr>
          </a:p>
          <a:p>
            <a:pPr>
              <a:spcBef>
                <a:spcPts val="35"/>
              </a:spcBef>
            </a:pPr>
            <a:endParaRPr sz="2950">
              <a:latin typeface="Calibri Light"/>
              <a:cs typeface="Calibri Light"/>
            </a:endParaRPr>
          </a:p>
          <a:p>
            <a:pPr marL="170815"/>
            <a:r>
              <a:rPr spc="-5" dirty="0">
                <a:latin typeface="Calibri Light"/>
                <a:cs typeface="Calibri Light"/>
              </a:rPr>
              <a:t>SQL</a:t>
            </a:r>
            <a:r>
              <a:rPr spc="-90" dirty="0">
                <a:latin typeface="Calibri Light"/>
                <a:cs typeface="Calibri Light"/>
              </a:rPr>
              <a:t> </a:t>
            </a:r>
            <a:r>
              <a:rPr spc="-10" dirty="0">
                <a:latin typeface="Calibri Light"/>
                <a:cs typeface="Calibri Light"/>
              </a:rPr>
              <a:t>Query</a:t>
            </a:r>
            <a:endParaRPr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9915" y="4017645"/>
            <a:ext cx="1127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libri Light"/>
                <a:cs typeface="Calibri Light"/>
              </a:rPr>
              <a:t>Cy</a:t>
            </a:r>
            <a:r>
              <a:rPr spc="-20" dirty="0">
                <a:latin typeface="Calibri Light"/>
                <a:cs typeface="Calibri Light"/>
              </a:rPr>
              <a:t>b</a:t>
            </a:r>
            <a:r>
              <a:rPr spc="-15" dirty="0">
                <a:latin typeface="Calibri Light"/>
                <a:cs typeface="Calibri Light"/>
              </a:rPr>
              <a:t>e</a:t>
            </a:r>
            <a:r>
              <a:rPr dirty="0">
                <a:latin typeface="Calibri Light"/>
                <a:cs typeface="Calibri Light"/>
              </a:rPr>
              <a:t>r</a:t>
            </a:r>
            <a:r>
              <a:rPr spc="-60" dirty="0">
                <a:latin typeface="Calibri Light"/>
                <a:cs typeface="Calibri Light"/>
              </a:rPr>
              <a:t> </a:t>
            </a:r>
            <a:r>
              <a:rPr dirty="0">
                <a:latin typeface="Calibri Light"/>
                <a:cs typeface="Calibri Light"/>
              </a:rPr>
              <a:t>q</a:t>
            </a:r>
            <a:r>
              <a:rPr spc="-15" dirty="0">
                <a:latin typeface="Calibri Light"/>
                <a:cs typeface="Calibri Light"/>
              </a:rPr>
              <a:t>ue</a:t>
            </a:r>
            <a:r>
              <a:rPr dirty="0">
                <a:latin typeface="Calibri Light"/>
                <a:cs typeface="Calibri Light"/>
              </a:rPr>
              <a:t>ry</a:t>
            </a:r>
            <a:endParaRPr>
              <a:latin typeface="Calibri Light"/>
              <a:cs typeface="Calibri Ligh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40469" y="2613215"/>
            <a:ext cx="6105525" cy="1257300"/>
            <a:chOff x="1716468" y="2613215"/>
            <a:chExt cx="6105525" cy="12573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6056" y="2622803"/>
              <a:ext cx="6086475" cy="12382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721230" y="2617977"/>
              <a:ext cx="6096000" cy="1247775"/>
            </a:xfrm>
            <a:custGeom>
              <a:avLst/>
              <a:gdLst/>
              <a:ahLst/>
              <a:cxnLst/>
              <a:rect l="l" t="t" r="r" b="b"/>
              <a:pathLst>
                <a:path w="6096000" h="1247775">
                  <a:moveTo>
                    <a:pt x="0" y="1247775"/>
                  </a:moveTo>
                  <a:lnTo>
                    <a:pt x="6096000" y="1247775"/>
                  </a:lnTo>
                  <a:lnTo>
                    <a:pt x="6096000" y="0"/>
                  </a:lnTo>
                  <a:lnTo>
                    <a:pt x="0" y="0"/>
                  </a:lnTo>
                  <a:lnTo>
                    <a:pt x="0" y="12477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312351" y="4499571"/>
            <a:ext cx="6105525" cy="1747520"/>
            <a:chOff x="1788350" y="4499571"/>
            <a:chExt cx="6105525" cy="174752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7939" y="4509096"/>
              <a:ext cx="6086474" cy="172821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793113" y="4504334"/>
              <a:ext cx="6096000" cy="1737995"/>
            </a:xfrm>
            <a:custGeom>
              <a:avLst/>
              <a:gdLst/>
              <a:ahLst/>
              <a:cxnLst/>
              <a:rect l="l" t="t" r="r" b="b"/>
              <a:pathLst>
                <a:path w="6096000" h="1737995">
                  <a:moveTo>
                    <a:pt x="0" y="1737740"/>
                  </a:moveTo>
                  <a:lnTo>
                    <a:pt x="6096000" y="1737740"/>
                  </a:lnTo>
                  <a:lnTo>
                    <a:pt x="6096000" y="0"/>
                  </a:lnTo>
                  <a:lnTo>
                    <a:pt x="0" y="0"/>
                  </a:lnTo>
                  <a:lnTo>
                    <a:pt x="0" y="17377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85554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3262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040765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D</a:t>
            </a:r>
            <a:r>
              <a:rPr spc="-5" dirty="0"/>
              <a:t>á</a:t>
            </a:r>
            <a:r>
              <a:rPr spc="-295" dirty="0"/>
              <a:t> </a:t>
            </a:r>
            <a:r>
              <a:rPr spc="-155" dirty="0"/>
              <a:t>p</a:t>
            </a:r>
            <a:r>
              <a:rPr spc="-210" dirty="0"/>
              <a:t>r</a:t>
            </a:r>
            <a:r>
              <a:rPr spc="-5" dirty="0"/>
              <a:t>a</a:t>
            </a:r>
            <a:r>
              <a:rPr spc="-330" dirty="0"/>
              <a:t> </a:t>
            </a:r>
            <a:r>
              <a:rPr spc="-220" dirty="0"/>
              <a:t>f</a:t>
            </a:r>
            <a:r>
              <a:rPr spc="-150" dirty="0"/>
              <a:t>a</a:t>
            </a:r>
            <a:r>
              <a:rPr spc="-250" dirty="0"/>
              <a:t>z</a:t>
            </a:r>
            <a:r>
              <a:rPr spc="-160" dirty="0"/>
              <a:t>e</a:t>
            </a:r>
            <a:r>
              <a:rPr spc="-5" dirty="0"/>
              <a:t>r</a:t>
            </a:r>
            <a:r>
              <a:rPr spc="-320" dirty="0"/>
              <a:t> </a:t>
            </a:r>
            <a:r>
              <a:rPr spc="-155" dirty="0"/>
              <a:t>qu</a:t>
            </a:r>
            <a:r>
              <a:rPr spc="-160" dirty="0"/>
              <a:t>e</a:t>
            </a:r>
            <a:r>
              <a:rPr spc="-140" dirty="0"/>
              <a:t>r</a:t>
            </a:r>
            <a:r>
              <a:rPr spc="-165" dirty="0"/>
              <a:t>y</a:t>
            </a:r>
            <a:r>
              <a:rPr spc="-155" dirty="0"/>
              <a:t>?</a:t>
            </a:r>
            <a:r>
              <a:rPr i="1" spc="-5" dirty="0">
                <a:latin typeface="Calibri Light"/>
                <a:cs typeface="Calibri Light"/>
              </a:rPr>
              <a:t>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7313" y="1308939"/>
            <a:ext cx="2506980" cy="1142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500" spc="-25" dirty="0">
                <a:solidFill>
                  <a:srgbClr val="162E33"/>
                </a:solidFill>
                <a:latin typeface="Calibri Light"/>
                <a:cs typeface="Calibri Light"/>
              </a:rPr>
              <a:t>Cassandra</a:t>
            </a:r>
            <a:r>
              <a:rPr sz="2500" spc="-105" dirty="0">
                <a:solidFill>
                  <a:srgbClr val="162E33"/>
                </a:solidFill>
                <a:latin typeface="Calibri Light"/>
                <a:cs typeface="Calibri Light"/>
              </a:rPr>
              <a:t> </a:t>
            </a:r>
            <a:r>
              <a:rPr sz="2500" spc="-5" dirty="0">
                <a:solidFill>
                  <a:srgbClr val="162E33"/>
                </a:solidFill>
                <a:latin typeface="Calibri Light"/>
                <a:cs typeface="Calibri Light"/>
              </a:rPr>
              <a:t>-</a:t>
            </a:r>
            <a:r>
              <a:rPr sz="2500" spc="-55" dirty="0">
                <a:solidFill>
                  <a:srgbClr val="162E33"/>
                </a:solidFill>
                <a:latin typeface="Calibri Light"/>
                <a:cs typeface="Calibri Light"/>
              </a:rPr>
              <a:t> </a:t>
            </a:r>
            <a:r>
              <a:rPr sz="2500" spc="-20" dirty="0">
                <a:solidFill>
                  <a:srgbClr val="162E33"/>
                </a:solidFill>
                <a:latin typeface="Calibri Light"/>
                <a:cs typeface="Calibri Light"/>
              </a:rPr>
              <a:t>Column</a:t>
            </a:r>
            <a:endParaRPr sz="2500">
              <a:latin typeface="Calibri Light"/>
              <a:cs typeface="Calibri Light"/>
            </a:endParaRPr>
          </a:p>
          <a:p>
            <a:pPr>
              <a:spcBef>
                <a:spcPts val="35"/>
              </a:spcBef>
            </a:pPr>
            <a:endParaRPr sz="2950">
              <a:latin typeface="Calibri Light"/>
              <a:cs typeface="Calibri Light"/>
            </a:endParaRPr>
          </a:p>
          <a:p>
            <a:pPr marL="459105"/>
            <a:r>
              <a:rPr spc="-5" dirty="0">
                <a:latin typeface="Calibri Light"/>
                <a:cs typeface="Calibri Light"/>
              </a:rPr>
              <a:t>SQL</a:t>
            </a:r>
            <a:r>
              <a:rPr spc="-90" dirty="0">
                <a:latin typeface="Calibri Light"/>
                <a:cs typeface="Calibri Light"/>
              </a:rPr>
              <a:t> </a:t>
            </a:r>
            <a:r>
              <a:rPr spc="-10" dirty="0">
                <a:latin typeface="Calibri Light"/>
                <a:cs typeface="Calibri Light"/>
              </a:rPr>
              <a:t>Query</a:t>
            </a:r>
            <a:endParaRPr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7950" y="4017645"/>
            <a:ext cx="3037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alibri Light"/>
                <a:cs typeface="Calibri Light"/>
              </a:rPr>
              <a:t>CQL</a:t>
            </a:r>
            <a:r>
              <a:rPr spc="-80" dirty="0">
                <a:latin typeface="Calibri Light"/>
                <a:cs typeface="Calibri Light"/>
              </a:rPr>
              <a:t>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-40" dirty="0">
                <a:latin typeface="Calibri Light"/>
                <a:cs typeface="Calibri Light"/>
              </a:rPr>
              <a:t> </a:t>
            </a:r>
            <a:r>
              <a:rPr spc="-15" dirty="0">
                <a:latin typeface="Calibri Light"/>
                <a:cs typeface="Calibri Light"/>
              </a:rPr>
              <a:t>Cassandra</a:t>
            </a:r>
            <a:r>
              <a:rPr spc="-70" dirty="0">
                <a:latin typeface="Calibri Light"/>
                <a:cs typeface="Calibri Light"/>
              </a:rPr>
              <a:t> </a:t>
            </a:r>
            <a:r>
              <a:rPr spc="-10" dirty="0">
                <a:latin typeface="Calibri Light"/>
                <a:cs typeface="Calibri Light"/>
              </a:rPr>
              <a:t>Query</a:t>
            </a:r>
            <a:r>
              <a:rPr spc="-75" dirty="0">
                <a:latin typeface="Calibri Light"/>
                <a:cs typeface="Calibri Light"/>
              </a:rPr>
              <a:t> </a:t>
            </a:r>
            <a:r>
              <a:rPr spc="-15" dirty="0">
                <a:latin typeface="Calibri Light"/>
                <a:cs typeface="Calibri Light"/>
              </a:rPr>
              <a:t>Language</a:t>
            </a:r>
            <a:endParaRPr>
              <a:latin typeface="Calibri Light"/>
              <a:cs typeface="Calibri Ligh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97186" y="2486597"/>
            <a:ext cx="6736080" cy="3414395"/>
            <a:chOff x="1873186" y="2486596"/>
            <a:chExt cx="6736080" cy="34143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2647" y="2496057"/>
              <a:ext cx="6086475" cy="12382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77948" y="2491358"/>
              <a:ext cx="6096000" cy="1247775"/>
            </a:xfrm>
            <a:custGeom>
              <a:avLst/>
              <a:gdLst/>
              <a:ahLst/>
              <a:cxnLst/>
              <a:rect l="l" t="t" r="r" b="b"/>
              <a:pathLst>
                <a:path w="6096000" h="1247775">
                  <a:moveTo>
                    <a:pt x="0" y="1247775"/>
                  </a:moveTo>
                  <a:lnTo>
                    <a:pt x="6096000" y="1247775"/>
                  </a:lnTo>
                  <a:lnTo>
                    <a:pt x="6096000" y="0"/>
                  </a:lnTo>
                  <a:lnTo>
                    <a:pt x="0" y="0"/>
                  </a:lnTo>
                  <a:lnTo>
                    <a:pt x="0" y="12477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3401" y="4653140"/>
              <a:ext cx="6086475" cy="123824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068702" y="4648377"/>
              <a:ext cx="6096000" cy="1247775"/>
            </a:xfrm>
            <a:custGeom>
              <a:avLst/>
              <a:gdLst/>
              <a:ahLst/>
              <a:cxnLst/>
              <a:rect l="l" t="t" r="r" b="b"/>
              <a:pathLst>
                <a:path w="6096000" h="1247775">
                  <a:moveTo>
                    <a:pt x="0" y="1247774"/>
                  </a:moveTo>
                  <a:lnTo>
                    <a:pt x="6096000" y="1247774"/>
                  </a:lnTo>
                  <a:lnTo>
                    <a:pt x="6096000" y="0"/>
                  </a:lnTo>
                  <a:lnTo>
                    <a:pt x="0" y="0"/>
                  </a:lnTo>
                  <a:lnTo>
                    <a:pt x="0" y="124777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5317" y="3707637"/>
              <a:ext cx="4409440" cy="1649730"/>
            </a:xfrm>
            <a:custGeom>
              <a:avLst/>
              <a:gdLst/>
              <a:ahLst/>
              <a:cxnLst/>
              <a:rect l="l" t="t" r="r" b="b"/>
              <a:pathLst>
                <a:path w="4409440" h="1649729">
                  <a:moveTo>
                    <a:pt x="4409186" y="0"/>
                  </a:moveTo>
                  <a:lnTo>
                    <a:pt x="0" y="0"/>
                  </a:lnTo>
                  <a:lnTo>
                    <a:pt x="0" y="1649730"/>
                  </a:lnTo>
                  <a:lnTo>
                    <a:pt x="4409186" y="1649730"/>
                  </a:lnTo>
                  <a:lnTo>
                    <a:pt x="4409186" y="0"/>
                  </a:lnTo>
                  <a:close/>
                </a:path>
              </a:pathLst>
            </a:custGeom>
            <a:solidFill>
              <a:srgbClr val="318E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95317" y="3707637"/>
              <a:ext cx="4409440" cy="1649730"/>
            </a:xfrm>
            <a:custGeom>
              <a:avLst/>
              <a:gdLst/>
              <a:ahLst/>
              <a:cxnLst/>
              <a:rect l="l" t="t" r="r" b="b"/>
              <a:pathLst>
                <a:path w="4409440" h="1649729">
                  <a:moveTo>
                    <a:pt x="0" y="1649730"/>
                  </a:moveTo>
                  <a:lnTo>
                    <a:pt x="4409186" y="1649730"/>
                  </a:lnTo>
                  <a:lnTo>
                    <a:pt x="4409186" y="0"/>
                  </a:lnTo>
                  <a:lnTo>
                    <a:pt x="0" y="0"/>
                  </a:lnTo>
                  <a:lnTo>
                    <a:pt x="0" y="1649730"/>
                  </a:lnTo>
                  <a:close/>
                </a:path>
              </a:pathLst>
            </a:custGeom>
            <a:ln w="9524">
              <a:solidFill>
                <a:srgbClr val="0F22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160134" y="3652495"/>
            <a:ext cx="3530600" cy="86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72795">
              <a:lnSpc>
                <a:spcPct val="120000"/>
              </a:lnSpc>
              <a:spcBef>
                <a:spcPts val="100"/>
              </a:spcBef>
            </a:pPr>
            <a:r>
              <a:rPr sz="2300" spc="-20" dirty="0">
                <a:solidFill>
                  <a:srgbClr val="FFFFFF"/>
                </a:solidFill>
                <a:latin typeface="Calibri Light"/>
                <a:cs typeface="Calibri Light"/>
              </a:rPr>
              <a:t>Comandos </a:t>
            </a:r>
            <a:r>
              <a:rPr sz="2300" spc="-10" dirty="0">
                <a:solidFill>
                  <a:srgbClr val="FFFFFF"/>
                </a:solidFill>
                <a:latin typeface="Calibri Light"/>
                <a:cs typeface="Calibri Light"/>
              </a:rPr>
              <a:t>CRUD </a:t>
            </a:r>
            <a:r>
              <a:rPr sz="2300" spc="-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Calibri Light"/>
                <a:cs typeface="Calibri Light"/>
              </a:rPr>
              <a:t>(Create,</a:t>
            </a:r>
            <a:r>
              <a:rPr sz="2300" spc="-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Calibri Light"/>
                <a:cs typeface="Calibri Light"/>
              </a:rPr>
              <a:t>Read,</a:t>
            </a:r>
            <a:r>
              <a:rPr sz="2300" spc="-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Calibri Light"/>
                <a:cs typeface="Calibri Light"/>
              </a:rPr>
              <a:t>Update,</a:t>
            </a:r>
            <a:r>
              <a:rPr sz="23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Calibri Light"/>
                <a:cs typeface="Calibri Light"/>
              </a:rPr>
              <a:t>Delete)</a:t>
            </a:r>
            <a:endParaRPr sz="2300">
              <a:latin typeface="Calibri Light"/>
              <a:cs typeface="Calibri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24080" y="4653141"/>
            <a:ext cx="3959860" cy="282129"/>
          </a:xfrm>
          <a:prstGeom prst="rect">
            <a:avLst/>
          </a:prstGeom>
          <a:solidFill>
            <a:srgbClr val="318E9F"/>
          </a:solidFill>
        </p:spPr>
        <p:txBody>
          <a:bodyPr vert="horz" wrap="square" lIns="0" tIns="0" rIns="0" bIns="0" rtlCol="0">
            <a:spAutoFit/>
          </a:bodyPr>
          <a:lstStyle/>
          <a:p>
            <a:pPr marL="441959" algn="ctr">
              <a:lnSpc>
                <a:spcPts val="2155"/>
              </a:lnSpc>
            </a:pPr>
            <a:r>
              <a:rPr sz="2300" spc="-10" dirty="0">
                <a:solidFill>
                  <a:srgbClr val="FFFFFF"/>
                </a:solidFill>
                <a:latin typeface="Calibri Light"/>
                <a:cs typeface="Calibri Light"/>
              </a:rPr>
              <a:t>são</a:t>
            </a:r>
            <a:r>
              <a:rPr sz="2300" spc="-9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libri Light"/>
                <a:cs typeface="Calibri Light"/>
              </a:rPr>
              <a:t>iguais</a:t>
            </a:r>
            <a:endParaRPr sz="23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603783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2948" y="113444"/>
            <a:ext cx="5902325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00" spc="-155" dirty="0">
                <a:solidFill>
                  <a:srgbClr val="000000"/>
                </a:solidFill>
              </a:rPr>
              <a:t>Q</a:t>
            </a:r>
            <a:r>
              <a:rPr sz="3500" spc="-145" dirty="0">
                <a:solidFill>
                  <a:srgbClr val="000000"/>
                </a:solidFill>
              </a:rPr>
              <a:t>u</a:t>
            </a:r>
            <a:r>
              <a:rPr sz="3500" spc="-150" dirty="0">
                <a:solidFill>
                  <a:srgbClr val="000000"/>
                </a:solidFill>
              </a:rPr>
              <a:t>a</a:t>
            </a:r>
            <a:r>
              <a:rPr sz="3500" spc="-140" dirty="0">
                <a:solidFill>
                  <a:srgbClr val="000000"/>
                </a:solidFill>
              </a:rPr>
              <a:t>i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325" dirty="0">
                <a:solidFill>
                  <a:srgbClr val="000000"/>
                </a:solidFill>
              </a:rPr>
              <a:t> </a:t>
            </a:r>
            <a:r>
              <a:rPr sz="3500" spc="-130" dirty="0">
                <a:solidFill>
                  <a:srgbClr val="000000"/>
                </a:solidFill>
              </a:rPr>
              <a:t>li</a:t>
            </a:r>
            <a:r>
              <a:rPr sz="3500" spc="-145" dirty="0">
                <a:solidFill>
                  <a:srgbClr val="000000"/>
                </a:solidFill>
              </a:rPr>
              <a:t>n</a:t>
            </a:r>
            <a:r>
              <a:rPr sz="3500" spc="-130" dirty="0">
                <a:solidFill>
                  <a:srgbClr val="000000"/>
                </a:solidFill>
              </a:rPr>
              <a:t>g</a:t>
            </a:r>
            <a:r>
              <a:rPr sz="3500" spc="-155" dirty="0">
                <a:solidFill>
                  <a:srgbClr val="000000"/>
                </a:solidFill>
              </a:rPr>
              <a:t>u</a:t>
            </a:r>
            <a:r>
              <a:rPr sz="3500" spc="-165" dirty="0">
                <a:solidFill>
                  <a:srgbClr val="000000"/>
                </a:solidFill>
              </a:rPr>
              <a:t>a</a:t>
            </a:r>
            <a:r>
              <a:rPr sz="3500" spc="-170" dirty="0">
                <a:solidFill>
                  <a:srgbClr val="000000"/>
                </a:solidFill>
              </a:rPr>
              <a:t>g</a:t>
            </a:r>
            <a:r>
              <a:rPr sz="3500" spc="-160" dirty="0">
                <a:solidFill>
                  <a:srgbClr val="000000"/>
                </a:solidFill>
              </a:rPr>
              <a:t>e</a:t>
            </a:r>
            <a:r>
              <a:rPr sz="3500" spc="-155" dirty="0">
                <a:solidFill>
                  <a:srgbClr val="000000"/>
                </a:solidFill>
              </a:rPr>
              <a:t>n</a:t>
            </a:r>
            <a:r>
              <a:rPr sz="3500" dirty="0">
                <a:solidFill>
                  <a:srgbClr val="000000"/>
                </a:solidFill>
              </a:rPr>
              <a:t>s</a:t>
            </a:r>
            <a:r>
              <a:rPr sz="3500" spc="-325" dirty="0">
                <a:solidFill>
                  <a:srgbClr val="000000"/>
                </a:solidFill>
              </a:rPr>
              <a:t> </a:t>
            </a:r>
            <a:r>
              <a:rPr sz="3500" spc="-135" dirty="0">
                <a:solidFill>
                  <a:srgbClr val="000000"/>
                </a:solidFill>
              </a:rPr>
              <a:t>s</a:t>
            </a:r>
            <a:r>
              <a:rPr sz="3500" spc="-145" dirty="0">
                <a:solidFill>
                  <a:srgbClr val="000000"/>
                </a:solidFill>
              </a:rPr>
              <a:t>u</a:t>
            </a:r>
            <a:r>
              <a:rPr sz="3500" spc="-155" dirty="0">
                <a:solidFill>
                  <a:srgbClr val="000000"/>
                </a:solidFill>
              </a:rPr>
              <a:t>p</a:t>
            </a:r>
            <a:r>
              <a:rPr sz="3500" spc="-160" dirty="0">
                <a:solidFill>
                  <a:srgbClr val="000000"/>
                </a:solidFill>
              </a:rPr>
              <a:t>o</a:t>
            </a:r>
            <a:r>
              <a:rPr sz="3500" spc="-140" dirty="0">
                <a:solidFill>
                  <a:srgbClr val="000000"/>
                </a:solidFill>
              </a:rPr>
              <a:t>r</a:t>
            </a:r>
            <a:r>
              <a:rPr sz="3500" spc="-195" dirty="0">
                <a:solidFill>
                  <a:srgbClr val="000000"/>
                </a:solidFill>
              </a:rPr>
              <a:t>t</a:t>
            </a:r>
            <a:r>
              <a:rPr sz="3500" spc="-165" dirty="0">
                <a:solidFill>
                  <a:srgbClr val="000000"/>
                </a:solidFill>
              </a:rPr>
              <a:t>a</a:t>
            </a:r>
            <a:r>
              <a:rPr sz="3500" dirty="0">
                <a:solidFill>
                  <a:srgbClr val="000000"/>
                </a:solidFill>
              </a:rPr>
              <a:t>m</a:t>
            </a:r>
            <a:r>
              <a:rPr sz="3500" spc="-350" dirty="0">
                <a:solidFill>
                  <a:srgbClr val="000000"/>
                </a:solidFill>
              </a:rPr>
              <a:t> </a:t>
            </a:r>
            <a:r>
              <a:rPr sz="3500" spc="-150" dirty="0">
                <a:solidFill>
                  <a:srgbClr val="000000"/>
                </a:solidFill>
              </a:rPr>
              <a:t>No</a:t>
            </a:r>
            <a:r>
              <a:rPr sz="3500" spc="-160" dirty="0">
                <a:solidFill>
                  <a:srgbClr val="000000"/>
                </a:solidFill>
              </a:rPr>
              <a:t>S</a:t>
            </a:r>
            <a:r>
              <a:rPr sz="3500" spc="-165" dirty="0">
                <a:solidFill>
                  <a:srgbClr val="000000"/>
                </a:solidFill>
              </a:rPr>
              <a:t>Q</a:t>
            </a:r>
            <a:r>
              <a:rPr sz="3500" spc="-150" dirty="0">
                <a:solidFill>
                  <a:srgbClr val="000000"/>
                </a:solidFill>
              </a:rPr>
              <a:t>L</a:t>
            </a:r>
            <a:r>
              <a:rPr spc="-165" dirty="0">
                <a:solidFill>
                  <a:srgbClr val="000000"/>
                </a:solidFill>
              </a:rPr>
              <a:t>?</a:t>
            </a:r>
            <a:r>
              <a:rPr i="1" spc="-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endParaRPr sz="3500">
              <a:latin typeface="Calibri Light"/>
              <a:cs typeface="Calibri Ligh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25155" y="1118362"/>
          <a:ext cx="9036682" cy="54726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5665"/>
                <a:gridCol w="2470785"/>
                <a:gridCol w="1390014"/>
                <a:gridCol w="1529714"/>
                <a:gridCol w="1500504"/>
              </a:tblGrid>
              <a:tr h="3751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18E9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200" spc="-3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Amazon</a:t>
                      </a:r>
                      <a:r>
                        <a:rPr sz="2200" spc="-7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2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Dynamo</a:t>
                      </a:r>
                      <a:endParaRPr sz="22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18E9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200" spc="-1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Neo4j</a:t>
                      </a:r>
                      <a:endParaRPr sz="22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18E9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200" spc="-2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Cassandra</a:t>
                      </a:r>
                      <a:endParaRPr sz="22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18E9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2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MongoDB</a:t>
                      </a:r>
                      <a:endParaRPr sz="22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18E9F"/>
                    </a:solidFill>
                  </a:tcPr>
                </a:tc>
              </a:tr>
              <a:tr h="42468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</a:t>
                      </a:r>
                      <a:endParaRPr sz="2000">
                        <a:latin typeface="Calibri Light"/>
                        <a:cs typeface="Calibri Light"/>
                      </a:endParaRPr>
                    </a:p>
                  </a:txBody>
                  <a:tcPr marL="0" marR="0" marT="1041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18E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500" dirty="0">
                          <a:solidFill>
                            <a:srgbClr val="585858"/>
                          </a:solidFill>
                          <a:latin typeface="Calibri Light"/>
                          <a:cs typeface="Calibri Light"/>
                        </a:rPr>
                        <a:t>x</a:t>
                      </a:r>
                      <a:endParaRPr sz="2500">
                        <a:latin typeface="Calibri Light"/>
                        <a:cs typeface="Calibri Light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4248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C#</a:t>
                      </a:r>
                      <a:endParaRPr sz="2000">
                        <a:latin typeface="Calibri Light"/>
                        <a:cs typeface="Calibri Light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18E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500" dirty="0">
                          <a:solidFill>
                            <a:srgbClr val="585858"/>
                          </a:solidFill>
                          <a:latin typeface="Calibri Light"/>
                          <a:cs typeface="Calibri Light"/>
                        </a:rPr>
                        <a:t>x</a:t>
                      </a:r>
                      <a:endParaRPr sz="2500">
                        <a:latin typeface="Calibri Light"/>
                        <a:cs typeface="Calibri Light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42481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C++</a:t>
                      </a:r>
                      <a:endParaRPr sz="2000">
                        <a:latin typeface="Calibri Light"/>
                        <a:cs typeface="Calibri Light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18E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500" dirty="0">
                          <a:solidFill>
                            <a:srgbClr val="585858"/>
                          </a:solidFill>
                          <a:latin typeface="Calibri Light"/>
                          <a:cs typeface="Calibri Light"/>
                        </a:rPr>
                        <a:t>x</a:t>
                      </a:r>
                      <a:endParaRPr sz="2500">
                        <a:latin typeface="Calibri Light"/>
                        <a:cs typeface="Calibri Light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500" dirty="0">
                          <a:solidFill>
                            <a:srgbClr val="585858"/>
                          </a:solidFill>
                          <a:latin typeface="Calibri Light"/>
                          <a:cs typeface="Calibri Light"/>
                        </a:rPr>
                        <a:t>x</a:t>
                      </a:r>
                      <a:endParaRPr sz="2500">
                        <a:latin typeface="Calibri Light"/>
                        <a:cs typeface="Calibri Light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4248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Go</a:t>
                      </a:r>
                      <a:endParaRPr sz="2000">
                        <a:latin typeface="Calibri Light"/>
                        <a:cs typeface="Calibri Light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18E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500" dirty="0">
                          <a:solidFill>
                            <a:srgbClr val="585858"/>
                          </a:solidFill>
                          <a:latin typeface="Calibri Light"/>
                          <a:cs typeface="Calibri Light"/>
                        </a:rPr>
                        <a:t>x</a:t>
                      </a:r>
                      <a:endParaRPr sz="25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500" dirty="0">
                          <a:solidFill>
                            <a:srgbClr val="585858"/>
                          </a:solidFill>
                          <a:latin typeface="Calibri Light"/>
                          <a:cs typeface="Calibri Light"/>
                        </a:rPr>
                        <a:t>x</a:t>
                      </a:r>
                      <a:endParaRPr sz="25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42481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0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Java</a:t>
                      </a:r>
                      <a:endParaRPr sz="2000">
                        <a:latin typeface="Calibri Light"/>
                        <a:cs typeface="Calibri Light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18E9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500" dirty="0">
                          <a:solidFill>
                            <a:srgbClr val="585858"/>
                          </a:solidFill>
                          <a:latin typeface="Calibri Light"/>
                          <a:cs typeface="Calibri Light"/>
                        </a:rPr>
                        <a:t>x</a:t>
                      </a:r>
                      <a:endParaRPr sz="25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500" dirty="0">
                          <a:solidFill>
                            <a:srgbClr val="585858"/>
                          </a:solidFill>
                          <a:latin typeface="Calibri Light"/>
                          <a:cs typeface="Calibri Light"/>
                        </a:rPr>
                        <a:t>x</a:t>
                      </a:r>
                      <a:endParaRPr sz="25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500" dirty="0">
                          <a:solidFill>
                            <a:srgbClr val="585858"/>
                          </a:solidFill>
                          <a:latin typeface="Calibri Light"/>
                          <a:cs typeface="Calibri Light"/>
                        </a:rPr>
                        <a:t>x</a:t>
                      </a:r>
                      <a:endParaRPr sz="25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500" dirty="0">
                          <a:solidFill>
                            <a:srgbClr val="585858"/>
                          </a:solidFill>
                          <a:latin typeface="Calibri Light"/>
                          <a:cs typeface="Calibri Light"/>
                        </a:rPr>
                        <a:t>x</a:t>
                      </a:r>
                      <a:endParaRPr sz="25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4248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0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Javascript</a:t>
                      </a:r>
                      <a:endParaRPr sz="2000">
                        <a:latin typeface="Calibri Light"/>
                        <a:cs typeface="Calibri Light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18E9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500" dirty="0">
                          <a:solidFill>
                            <a:srgbClr val="585858"/>
                          </a:solidFill>
                          <a:latin typeface="Calibri Light"/>
                          <a:cs typeface="Calibri Light"/>
                        </a:rPr>
                        <a:t>x</a:t>
                      </a:r>
                      <a:endParaRPr sz="25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500" dirty="0">
                          <a:solidFill>
                            <a:srgbClr val="585858"/>
                          </a:solidFill>
                          <a:latin typeface="Calibri Light"/>
                          <a:cs typeface="Calibri Light"/>
                        </a:rPr>
                        <a:t>x</a:t>
                      </a:r>
                      <a:endParaRPr sz="25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000" spc="-1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Node.js</a:t>
                      </a:r>
                      <a:endParaRPr sz="2000">
                        <a:latin typeface="Calibri Light"/>
                        <a:cs typeface="Calibri Light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18E9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500" dirty="0">
                          <a:solidFill>
                            <a:srgbClr val="585858"/>
                          </a:solidFill>
                          <a:latin typeface="Calibri Light"/>
                          <a:cs typeface="Calibri Light"/>
                        </a:rPr>
                        <a:t>x</a:t>
                      </a:r>
                      <a:endParaRPr sz="25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500" dirty="0">
                          <a:solidFill>
                            <a:srgbClr val="585858"/>
                          </a:solidFill>
                          <a:latin typeface="Calibri Light"/>
                          <a:cs typeface="Calibri Light"/>
                        </a:rPr>
                        <a:t>x</a:t>
                      </a:r>
                      <a:endParaRPr sz="25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500" dirty="0">
                          <a:solidFill>
                            <a:srgbClr val="585858"/>
                          </a:solidFill>
                          <a:latin typeface="Calibri Light"/>
                          <a:cs typeface="Calibri Light"/>
                        </a:rPr>
                        <a:t>x</a:t>
                      </a:r>
                      <a:endParaRPr sz="25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500" dirty="0">
                          <a:solidFill>
                            <a:srgbClr val="585858"/>
                          </a:solidFill>
                          <a:latin typeface="Calibri Light"/>
                          <a:cs typeface="Calibri Light"/>
                        </a:rPr>
                        <a:t>x</a:t>
                      </a:r>
                      <a:endParaRPr sz="25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424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000" spc="-2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Perl</a:t>
                      </a:r>
                      <a:endParaRPr sz="2000">
                        <a:latin typeface="Calibri Light"/>
                        <a:cs typeface="Calibri Light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18E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500" dirty="0">
                          <a:solidFill>
                            <a:srgbClr val="585858"/>
                          </a:solidFill>
                          <a:latin typeface="Calibri Light"/>
                          <a:cs typeface="Calibri Light"/>
                        </a:rPr>
                        <a:t>x</a:t>
                      </a:r>
                      <a:endParaRPr sz="25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500" dirty="0">
                          <a:solidFill>
                            <a:srgbClr val="585858"/>
                          </a:solidFill>
                          <a:latin typeface="Calibri Light"/>
                          <a:cs typeface="Calibri Light"/>
                        </a:rPr>
                        <a:t>x</a:t>
                      </a:r>
                      <a:endParaRPr sz="25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42481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PHP</a:t>
                      </a:r>
                      <a:endParaRPr sz="2000">
                        <a:latin typeface="Calibri Light"/>
                        <a:cs typeface="Calibri Light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18E9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500" dirty="0">
                          <a:solidFill>
                            <a:srgbClr val="585858"/>
                          </a:solidFill>
                          <a:latin typeface="Calibri Light"/>
                          <a:cs typeface="Calibri Light"/>
                        </a:rPr>
                        <a:t>x</a:t>
                      </a:r>
                      <a:endParaRPr sz="25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500" dirty="0">
                          <a:solidFill>
                            <a:srgbClr val="585858"/>
                          </a:solidFill>
                          <a:latin typeface="Calibri Light"/>
                          <a:cs typeface="Calibri Light"/>
                        </a:rPr>
                        <a:t>x</a:t>
                      </a:r>
                      <a:endParaRPr sz="25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500" dirty="0">
                          <a:solidFill>
                            <a:srgbClr val="585858"/>
                          </a:solidFill>
                          <a:latin typeface="Calibri Light"/>
                          <a:cs typeface="Calibri Light"/>
                        </a:rPr>
                        <a:t>x</a:t>
                      </a:r>
                      <a:endParaRPr sz="25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500" dirty="0">
                          <a:solidFill>
                            <a:srgbClr val="585858"/>
                          </a:solidFill>
                          <a:latin typeface="Calibri Light"/>
                          <a:cs typeface="Calibri Light"/>
                        </a:rPr>
                        <a:t>x</a:t>
                      </a:r>
                      <a:endParaRPr sz="25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4248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Python</a:t>
                      </a:r>
                      <a:endParaRPr sz="2000">
                        <a:latin typeface="Calibri Light"/>
                        <a:cs typeface="Calibri Light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18E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500" dirty="0">
                          <a:solidFill>
                            <a:srgbClr val="585858"/>
                          </a:solidFill>
                          <a:latin typeface="Calibri Light"/>
                          <a:cs typeface="Calibri Light"/>
                        </a:rPr>
                        <a:t>x</a:t>
                      </a:r>
                      <a:endParaRPr sz="25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500" dirty="0">
                          <a:solidFill>
                            <a:srgbClr val="585858"/>
                          </a:solidFill>
                          <a:latin typeface="Calibri Light"/>
                          <a:cs typeface="Calibri Light"/>
                        </a:rPr>
                        <a:t>x</a:t>
                      </a:r>
                      <a:endParaRPr sz="25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500" dirty="0">
                          <a:solidFill>
                            <a:srgbClr val="585858"/>
                          </a:solidFill>
                          <a:latin typeface="Calibri Light"/>
                          <a:cs typeface="Calibri Light"/>
                        </a:rPr>
                        <a:t>x</a:t>
                      </a:r>
                      <a:endParaRPr sz="25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4248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000" spc="-15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Ruby</a:t>
                      </a:r>
                      <a:endParaRPr sz="2000">
                        <a:latin typeface="Calibri Light"/>
                        <a:cs typeface="Calibri Light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18E9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500" dirty="0">
                          <a:solidFill>
                            <a:srgbClr val="585858"/>
                          </a:solidFill>
                          <a:latin typeface="Calibri Light"/>
                          <a:cs typeface="Calibri Light"/>
                        </a:rPr>
                        <a:t>x</a:t>
                      </a:r>
                      <a:endParaRPr sz="2500">
                        <a:latin typeface="Calibri Light"/>
                        <a:cs typeface="Calibri Light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500" dirty="0">
                          <a:solidFill>
                            <a:srgbClr val="585858"/>
                          </a:solidFill>
                          <a:latin typeface="Calibri Light"/>
                          <a:cs typeface="Calibri Light"/>
                        </a:rPr>
                        <a:t>x</a:t>
                      </a:r>
                      <a:endParaRPr sz="2500">
                        <a:latin typeface="Calibri Light"/>
                        <a:cs typeface="Calibri Light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500" dirty="0">
                          <a:solidFill>
                            <a:srgbClr val="585858"/>
                          </a:solidFill>
                          <a:latin typeface="Calibri Light"/>
                          <a:cs typeface="Calibri Light"/>
                        </a:rPr>
                        <a:t>x</a:t>
                      </a:r>
                      <a:endParaRPr sz="2500">
                        <a:latin typeface="Calibri Light"/>
                        <a:cs typeface="Calibri Light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500" dirty="0">
                          <a:solidFill>
                            <a:srgbClr val="585858"/>
                          </a:solidFill>
                          <a:latin typeface="Calibri Light"/>
                          <a:cs typeface="Calibri Light"/>
                        </a:rPr>
                        <a:t>x</a:t>
                      </a:r>
                      <a:endParaRPr sz="2500">
                        <a:latin typeface="Calibri Light"/>
                        <a:cs typeface="Calibri Light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42478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 Light"/>
                          <a:cs typeface="Calibri Light"/>
                        </a:rPr>
                        <a:t>Scala</a:t>
                      </a:r>
                      <a:endParaRPr sz="2000">
                        <a:latin typeface="Calibri Light"/>
                        <a:cs typeface="Calibri Light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18E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500" dirty="0">
                          <a:solidFill>
                            <a:srgbClr val="585858"/>
                          </a:solidFill>
                          <a:latin typeface="Calibri Light"/>
                          <a:cs typeface="Calibri Light"/>
                        </a:rPr>
                        <a:t>x</a:t>
                      </a:r>
                      <a:endParaRPr sz="2500">
                        <a:latin typeface="Calibri Light"/>
                        <a:cs typeface="Calibri Light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500" dirty="0">
                          <a:solidFill>
                            <a:srgbClr val="585858"/>
                          </a:solidFill>
                          <a:latin typeface="Calibri Light"/>
                          <a:cs typeface="Calibri Light"/>
                        </a:rPr>
                        <a:t>x</a:t>
                      </a:r>
                      <a:endParaRPr sz="2500">
                        <a:latin typeface="Calibri Light"/>
                        <a:cs typeface="Calibri Light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500" dirty="0">
                          <a:solidFill>
                            <a:srgbClr val="585858"/>
                          </a:solidFill>
                          <a:latin typeface="Calibri Light"/>
                          <a:cs typeface="Calibri Light"/>
                        </a:rPr>
                        <a:t>x</a:t>
                      </a:r>
                      <a:endParaRPr sz="2500">
                        <a:latin typeface="Calibri Light"/>
                        <a:cs typeface="Calibri Light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36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775" y="686371"/>
            <a:ext cx="514413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Calibri Light"/>
                <a:cs typeface="Calibri Light"/>
              </a:rPr>
              <a:t>Utilitários</a:t>
            </a:r>
            <a:r>
              <a:rPr spc="-20" dirty="0">
                <a:latin typeface="Calibri Light"/>
                <a:cs typeface="Calibri Light"/>
              </a:rPr>
              <a:t> </a:t>
            </a:r>
            <a:r>
              <a:rPr spc="15" dirty="0">
                <a:latin typeface="Calibri Light"/>
                <a:cs typeface="Calibri Light"/>
              </a:rPr>
              <a:t>de</a:t>
            </a:r>
            <a:r>
              <a:rPr spc="-114" dirty="0">
                <a:latin typeface="Calibri Light"/>
                <a:cs typeface="Calibri Light"/>
              </a:rPr>
              <a:t> </a:t>
            </a:r>
            <a:r>
              <a:rPr spc="25" dirty="0">
                <a:latin typeface="Calibri Light"/>
                <a:cs typeface="Calibri Light"/>
              </a:rPr>
              <a:t>um</a:t>
            </a:r>
            <a:r>
              <a:rPr spc="-25" dirty="0">
                <a:latin typeface="Calibri Light"/>
                <a:cs typeface="Calibri Light"/>
              </a:rPr>
              <a:t> </a:t>
            </a:r>
            <a:r>
              <a:rPr spc="20" dirty="0">
                <a:latin typeface="Calibri Light"/>
                <a:cs typeface="Calibri Light"/>
              </a:rPr>
              <a:t>SGBD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175" y="1788223"/>
            <a:ext cx="10114280" cy="378714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241300" marR="5080" indent="-229235">
              <a:lnSpc>
                <a:spcPct val="79800"/>
              </a:lnSpc>
              <a:spcBef>
                <a:spcPts val="6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5" dirty="0">
                <a:latin typeface="Calibri"/>
                <a:cs typeface="Calibri"/>
              </a:rPr>
              <a:t>Carregamento </a:t>
            </a:r>
            <a:r>
              <a:rPr sz="2000" b="1" dirty="0">
                <a:latin typeface="Calibri"/>
                <a:cs typeface="Calibri"/>
              </a:rPr>
              <a:t>(</a:t>
            </a:r>
            <a:r>
              <a:rPr sz="2000" b="1" i="1" dirty="0">
                <a:latin typeface="Calibri"/>
                <a:cs typeface="Calibri"/>
              </a:rPr>
              <a:t>loading</a:t>
            </a:r>
            <a:r>
              <a:rPr sz="2000" b="1" dirty="0">
                <a:latin typeface="Calibri"/>
                <a:cs typeface="Calibri"/>
              </a:rPr>
              <a:t>) </a:t>
            </a:r>
            <a:r>
              <a:rPr sz="2000" spc="5" dirty="0">
                <a:latin typeface="Calibri"/>
                <a:cs typeface="Calibri"/>
              </a:rPr>
              <a:t>: </a:t>
            </a:r>
            <a:r>
              <a:rPr sz="2000" spc="-10" dirty="0">
                <a:latin typeface="Calibri"/>
                <a:cs typeface="Calibri"/>
              </a:rPr>
              <a:t>carrega </a:t>
            </a:r>
            <a:r>
              <a:rPr sz="2000" spc="-5" dirty="0">
                <a:latin typeface="Calibri"/>
                <a:cs typeface="Calibri"/>
              </a:rPr>
              <a:t>arquivos </a:t>
            </a:r>
            <a:r>
              <a:rPr sz="2000" spc="10" dirty="0">
                <a:latin typeface="Calibri"/>
                <a:cs typeface="Calibri"/>
              </a:rPr>
              <a:t>e </a:t>
            </a:r>
            <a:r>
              <a:rPr sz="2000" dirty="0">
                <a:latin typeface="Calibri"/>
                <a:cs typeface="Calibri"/>
              </a:rPr>
              <a:t>dados existentes </a:t>
            </a:r>
            <a:r>
              <a:rPr sz="2000" spc="-5" dirty="0">
                <a:latin typeface="Calibri"/>
                <a:cs typeface="Calibri"/>
              </a:rPr>
              <a:t>dentro </a:t>
            </a:r>
            <a:r>
              <a:rPr sz="2000" spc="5" dirty="0">
                <a:latin typeface="Calibri"/>
                <a:cs typeface="Calibri"/>
              </a:rPr>
              <a:t>do </a:t>
            </a:r>
            <a:r>
              <a:rPr sz="2000" dirty="0">
                <a:latin typeface="Calibri"/>
                <a:cs typeface="Calibri"/>
              </a:rPr>
              <a:t>banco </a:t>
            </a:r>
            <a:r>
              <a:rPr sz="2000" spc="5" dirty="0">
                <a:latin typeface="Calibri"/>
                <a:cs typeface="Calibri"/>
              </a:rPr>
              <a:t>de dados. </a:t>
            </a:r>
            <a:r>
              <a:rPr sz="2000" spc="-5" dirty="0">
                <a:latin typeface="Calibri"/>
                <a:cs typeface="Calibri"/>
              </a:rPr>
              <a:t>Útil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para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transferência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de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dados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entre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SGBDs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entre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SGBDs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outros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sistemas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(são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ferramentas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de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conversão).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ts val="2175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i="1" dirty="0">
                <a:latin typeface="Calibri"/>
                <a:cs typeface="Calibri"/>
              </a:rPr>
              <a:t>Backup</a:t>
            </a:r>
            <a:r>
              <a:rPr sz="2000" b="1" dirty="0">
                <a:latin typeface="Calibri"/>
                <a:cs typeface="Calibri"/>
              </a:rPr>
              <a:t>: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cria</a:t>
            </a:r>
            <a:r>
              <a:rPr sz="2000" spc="15" dirty="0">
                <a:latin typeface="Calibri"/>
                <a:cs typeface="Calibri"/>
              </a:rPr>
              <a:t> uma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cópia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banco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de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dados,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geralmente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descarregando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(</a:t>
            </a:r>
            <a:r>
              <a:rPr sz="2000" i="1" spc="10" dirty="0">
                <a:latin typeface="Calibri"/>
                <a:cs typeface="Calibri"/>
              </a:rPr>
              <a:t>dumping</a:t>
            </a:r>
            <a:r>
              <a:rPr sz="2000" spc="10" dirty="0">
                <a:latin typeface="Calibri"/>
                <a:cs typeface="Calibri"/>
              </a:rPr>
              <a:t>)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todo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banco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175"/>
              </a:lnSpc>
            </a:pPr>
            <a:r>
              <a:rPr sz="2000" spc="5" dirty="0">
                <a:latin typeface="Calibri"/>
                <a:cs typeface="Calibri"/>
              </a:rPr>
              <a:t>de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dados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uma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fita </a:t>
            </a:r>
            <a:r>
              <a:rPr sz="2000" spc="-5" dirty="0">
                <a:latin typeface="Calibri"/>
                <a:cs typeface="Calibri"/>
              </a:rPr>
              <a:t>(por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exemplo).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Também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possibilita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o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backup</a:t>
            </a:r>
            <a:r>
              <a:rPr sz="2000" i="1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incremental.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241300" marR="490220" indent="-229235">
              <a:lnSpc>
                <a:spcPct val="78200"/>
              </a:lnSpc>
              <a:spcBef>
                <a:spcPts val="154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dirty="0">
                <a:latin typeface="Calibri"/>
                <a:cs typeface="Calibri"/>
              </a:rPr>
              <a:t>Reorganização</a:t>
            </a:r>
            <a:r>
              <a:rPr sz="2000" b="1" spc="-114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arquivos</a:t>
            </a:r>
            <a:r>
              <a:rPr sz="2000" spc="15" dirty="0">
                <a:latin typeface="Calibri"/>
                <a:cs typeface="Calibri"/>
              </a:rPr>
              <a:t>: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reorganiza</a:t>
            </a:r>
            <a:r>
              <a:rPr sz="2000" spc="-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arquivos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do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banco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de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dados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uma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nova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forma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buscando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melhorar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seu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desempenho.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>
              <a:latin typeface="Calibri"/>
              <a:cs typeface="Calibri"/>
            </a:endParaRPr>
          </a:p>
          <a:p>
            <a:pPr marL="241300" marR="92710" indent="-229235">
              <a:lnSpc>
                <a:spcPts val="1950"/>
              </a:lnSpc>
              <a:spcBef>
                <a:spcPts val="14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5" dirty="0">
                <a:latin typeface="Calibri"/>
                <a:cs typeface="Calibri"/>
              </a:rPr>
              <a:t>Monitoramento</a:t>
            </a:r>
            <a:r>
              <a:rPr sz="2000" b="1" spc="-19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desempenho: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monitora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uso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do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BD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fornece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estatísticas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para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25" dirty="0">
                <a:latin typeface="Calibri"/>
                <a:cs typeface="Calibri"/>
              </a:rPr>
              <a:t>DBA,</a:t>
            </a:r>
            <a:r>
              <a:rPr sz="2000" spc="-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pode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tomar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decisões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para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melhorar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desempenho.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27554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1620" y="181179"/>
            <a:ext cx="6969125" cy="1270635"/>
          </a:xfrm>
          <a:prstGeom prst="rect">
            <a:avLst/>
          </a:prstGeom>
        </p:spPr>
        <p:txBody>
          <a:bodyPr vert="horz" wrap="square" lIns="0" tIns="86995" rIns="0" bIns="0" rtlCol="0" anchor="ctr">
            <a:spAutoFit/>
          </a:bodyPr>
          <a:lstStyle/>
          <a:p>
            <a:pPr marL="12700" marR="5080">
              <a:lnSpc>
                <a:spcPts val="4640"/>
              </a:lnSpc>
              <a:spcBef>
                <a:spcPts val="685"/>
              </a:spcBef>
            </a:pPr>
            <a:r>
              <a:rPr sz="4300" spc="-165" dirty="0">
                <a:solidFill>
                  <a:srgbClr val="000000"/>
                </a:solidFill>
              </a:rPr>
              <a:t>O</a:t>
            </a:r>
            <a:r>
              <a:rPr sz="4300" spc="-5" dirty="0">
                <a:solidFill>
                  <a:srgbClr val="000000"/>
                </a:solidFill>
              </a:rPr>
              <a:t>s</a:t>
            </a:r>
            <a:r>
              <a:rPr sz="4300" spc="-295" dirty="0">
                <a:solidFill>
                  <a:srgbClr val="000000"/>
                </a:solidFill>
              </a:rPr>
              <a:t> </a:t>
            </a:r>
            <a:r>
              <a:rPr sz="4300" spc="-160" dirty="0">
                <a:solidFill>
                  <a:srgbClr val="000000"/>
                </a:solidFill>
              </a:rPr>
              <a:t>b</a:t>
            </a:r>
            <a:r>
              <a:rPr sz="4300" spc="-155" dirty="0">
                <a:solidFill>
                  <a:srgbClr val="000000"/>
                </a:solidFill>
              </a:rPr>
              <a:t>a</a:t>
            </a:r>
            <a:r>
              <a:rPr sz="4300" spc="-160" dirty="0">
                <a:solidFill>
                  <a:srgbClr val="000000"/>
                </a:solidFill>
              </a:rPr>
              <a:t>n</a:t>
            </a:r>
            <a:r>
              <a:rPr sz="4300" spc="-195" dirty="0">
                <a:solidFill>
                  <a:srgbClr val="000000"/>
                </a:solidFill>
              </a:rPr>
              <a:t>c</a:t>
            </a:r>
            <a:r>
              <a:rPr sz="4300" spc="-5" dirty="0">
                <a:solidFill>
                  <a:srgbClr val="000000"/>
                </a:solidFill>
              </a:rPr>
              <a:t>o</a:t>
            </a:r>
            <a:r>
              <a:rPr sz="4300" spc="-335" dirty="0">
                <a:solidFill>
                  <a:srgbClr val="000000"/>
                </a:solidFill>
              </a:rPr>
              <a:t> </a:t>
            </a:r>
            <a:r>
              <a:rPr sz="4300" spc="-160" dirty="0">
                <a:solidFill>
                  <a:srgbClr val="000000"/>
                </a:solidFill>
              </a:rPr>
              <a:t>d</a:t>
            </a:r>
            <a:r>
              <a:rPr sz="4300" spc="-5" dirty="0">
                <a:solidFill>
                  <a:srgbClr val="000000"/>
                </a:solidFill>
              </a:rPr>
              <a:t>e</a:t>
            </a:r>
            <a:r>
              <a:rPr sz="4300" spc="-315" dirty="0">
                <a:solidFill>
                  <a:srgbClr val="000000"/>
                </a:solidFill>
              </a:rPr>
              <a:t> </a:t>
            </a:r>
            <a:r>
              <a:rPr sz="4300" spc="-160" dirty="0">
                <a:solidFill>
                  <a:srgbClr val="000000"/>
                </a:solidFill>
              </a:rPr>
              <a:t>d</a:t>
            </a:r>
            <a:r>
              <a:rPr sz="4300" spc="-155" dirty="0">
                <a:solidFill>
                  <a:srgbClr val="000000"/>
                </a:solidFill>
              </a:rPr>
              <a:t>a</a:t>
            </a:r>
            <a:r>
              <a:rPr sz="4300" spc="-160" dirty="0">
                <a:solidFill>
                  <a:srgbClr val="000000"/>
                </a:solidFill>
              </a:rPr>
              <a:t>do</a:t>
            </a:r>
            <a:r>
              <a:rPr sz="4300" spc="-5" dirty="0">
                <a:solidFill>
                  <a:srgbClr val="000000"/>
                </a:solidFill>
              </a:rPr>
              <a:t>s</a:t>
            </a:r>
            <a:r>
              <a:rPr sz="4300" spc="-305" dirty="0">
                <a:solidFill>
                  <a:srgbClr val="000000"/>
                </a:solidFill>
              </a:rPr>
              <a:t> </a:t>
            </a:r>
            <a:r>
              <a:rPr sz="4300" spc="-204" dirty="0">
                <a:solidFill>
                  <a:srgbClr val="000000"/>
                </a:solidFill>
              </a:rPr>
              <a:t>r</a:t>
            </a:r>
            <a:r>
              <a:rPr sz="4300" spc="-165" dirty="0">
                <a:solidFill>
                  <a:srgbClr val="000000"/>
                </a:solidFill>
              </a:rPr>
              <a:t>e</a:t>
            </a:r>
            <a:r>
              <a:rPr sz="4300" spc="-140" dirty="0">
                <a:solidFill>
                  <a:srgbClr val="000000"/>
                </a:solidFill>
              </a:rPr>
              <a:t>l</a:t>
            </a:r>
            <a:r>
              <a:rPr sz="4300" spc="-155" dirty="0">
                <a:solidFill>
                  <a:srgbClr val="000000"/>
                </a:solidFill>
              </a:rPr>
              <a:t>ac</a:t>
            </a:r>
            <a:r>
              <a:rPr sz="4300" spc="-140" dirty="0">
                <a:solidFill>
                  <a:srgbClr val="000000"/>
                </a:solidFill>
              </a:rPr>
              <a:t>i</a:t>
            </a:r>
            <a:r>
              <a:rPr sz="4300" spc="-160" dirty="0">
                <a:solidFill>
                  <a:srgbClr val="000000"/>
                </a:solidFill>
              </a:rPr>
              <a:t>on</a:t>
            </a:r>
            <a:r>
              <a:rPr sz="4300" spc="-170" dirty="0">
                <a:solidFill>
                  <a:srgbClr val="000000"/>
                </a:solidFill>
              </a:rPr>
              <a:t>a</a:t>
            </a:r>
            <a:r>
              <a:rPr sz="4300" spc="-140" dirty="0">
                <a:solidFill>
                  <a:srgbClr val="000000"/>
                </a:solidFill>
              </a:rPr>
              <a:t>i</a:t>
            </a:r>
            <a:r>
              <a:rPr sz="4300" spc="-5" dirty="0">
                <a:solidFill>
                  <a:srgbClr val="000000"/>
                </a:solidFill>
              </a:rPr>
              <a:t>s</a:t>
            </a:r>
            <a:r>
              <a:rPr sz="4300" spc="-320" dirty="0">
                <a:solidFill>
                  <a:srgbClr val="000000"/>
                </a:solidFill>
              </a:rPr>
              <a:t> </a:t>
            </a:r>
            <a:r>
              <a:rPr sz="4300" spc="-140" dirty="0">
                <a:solidFill>
                  <a:srgbClr val="000000"/>
                </a:solidFill>
              </a:rPr>
              <a:t>i</a:t>
            </a:r>
            <a:r>
              <a:rPr sz="4300" spc="-229" dirty="0">
                <a:solidFill>
                  <a:srgbClr val="000000"/>
                </a:solidFill>
              </a:rPr>
              <a:t>r</a:t>
            </a:r>
            <a:r>
              <a:rPr sz="4300" spc="-155" dirty="0">
                <a:solidFill>
                  <a:srgbClr val="000000"/>
                </a:solidFill>
              </a:rPr>
              <a:t>ã</a:t>
            </a:r>
            <a:r>
              <a:rPr sz="4300" spc="-5" dirty="0">
                <a:solidFill>
                  <a:srgbClr val="000000"/>
                </a:solidFill>
              </a:rPr>
              <a:t>o  </a:t>
            </a:r>
            <a:r>
              <a:rPr sz="4300" spc="-145" dirty="0">
                <a:solidFill>
                  <a:srgbClr val="000000"/>
                </a:solidFill>
              </a:rPr>
              <a:t>morrer?</a:t>
            </a:r>
            <a:endParaRPr sz="4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5730" y="1484846"/>
            <a:ext cx="4752467" cy="475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893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2073" y="-150359"/>
            <a:ext cx="7948930" cy="13664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40" dirty="0">
                <a:solidFill>
                  <a:srgbClr val="000000"/>
                </a:solidFill>
              </a:rPr>
              <a:t>P</a:t>
            </a:r>
            <a:r>
              <a:rPr spc="-150" dirty="0">
                <a:solidFill>
                  <a:srgbClr val="000000"/>
                </a:solidFill>
              </a:rPr>
              <a:t>os</a:t>
            </a:r>
            <a:r>
              <a:rPr spc="-135" dirty="0">
                <a:solidFill>
                  <a:srgbClr val="000000"/>
                </a:solidFill>
              </a:rPr>
              <a:t>i</a:t>
            </a:r>
            <a:r>
              <a:rPr spc="-150" dirty="0">
                <a:solidFill>
                  <a:srgbClr val="000000"/>
                </a:solidFill>
              </a:rPr>
              <a:t>ç</a:t>
            </a:r>
            <a:r>
              <a:rPr spc="-160" dirty="0">
                <a:solidFill>
                  <a:srgbClr val="000000"/>
                </a:solidFill>
              </a:rPr>
              <a:t>ã</a:t>
            </a:r>
            <a:r>
              <a:rPr spc="-5" dirty="0">
                <a:solidFill>
                  <a:srgbClr val="000000"/>
                </a:solidFill>
              </a:rPr>
              <a:t>o</a:t>
            </a:r>
            <a:r>
              <a:rPr spc="-325" dirty="0">
                <a:solidFill>
                  <a:srgbClr val="000000"/>
                </a:solidFill>
              </a:rPr>
              <a:t> </a:t>
            </a:r>
            <a:r>
              <a:rPr spc="-160" dirty="0">
                <a:solidFill>
                  <a:srgbClr val="000000"/>
                </a:solidFill>
              </a:rPr>
              <a:t>N</a:t>
            </a:r>
            <a:r>
              <a:rPr spc="-150" dirty="0">
                <a:solidFill>
                  <a:srgbClr val="000000"/>
                </a:solidFill>
              </a:rPr>
              <a:t>o</a:t>
            </a:r>
            <a:r>
              <a:rPr spc="-160" dirty="0">
                <a:solidFill>
                  <a:srgbClr val="000000"/>
                </a:solidFill>
              </a:rPr>
              <a:t>S</a:t>
            </a:r>
            <a:r>
              <a:rPr spc="-185" dirty="0">
                <a:solidFill>
                  <a:srgbClr val="000000"/>
                </a:solidFill>
              </a:rPr>
              <a:t>Q</a:t>
            </a:r>
            <a:r>
              <a:rPr spc="-5" dirty="0">
                <a:solidFill>
                  <a:srgbClr val="000000"/>
                </a:solidFill>
              </a:rPr>
              <a:t>L</a:t>
            </a:r>
            <a:r>
              <a:rPr spc="-31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–</a:t>
            </a:r>
            <a:r>
              <a:rPr spc="-305" dirty="0">
                <a:solidFill>
                  <a:srgbClr val="000000"/>
                </a:solidFill>
              </a:rPr>
              <a:t> </a:t>
            </a:r>
            <a:r>
              <a:rPr i="1" spc="-165" dirty="0">
                <a:solidFill>
                  <a:srgbClr val="000000"/>
                </a:solidFill>
                <a:latin typeface="Calibri Light"/>
                <a:cs typeface="Calibri Light"/>
              </a:rPr>
              <a:t>G</a:t>
            </a:r>
            <a:r>
              <a:rPr i="1" spc="-150" dirty="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i="1" spc="-145" dirty="0">
                <a:solidFill>
                  <a:srgbClr val="000000"/>
                </a:solidFill>
                <a:latin typeface="Calibri Light"/>
                <a:cs typeface="Calibri Light"/>
              </a:rPr>
              <a:t>rt</a:t>
            </a:r>
            <a:r>
              <a:rPr i="1" spc="-165" dirty="0">
                <a:solidFill>
                  <a:srgbClr val="000000"/>
                </a:solidFill>
                <a:latin typeface="Calibri Light"/>
                <a:cs typeface="Calibri Light"/>
              </a:rPr>
              <a:t>n</a:t>
            </a:r>
            <a:r>
              <a:rPr i="1" spc="-160" dirty="0">
                <a:solidFill>
                  <a:srgbClr val="000000"/>
                </a:solidFill>
                <a:latin typeface="Calibri Light"/>
                <a:cs typeface="Calibri Light"/>
              </a:rPr>
              <a:t>e</a:t>
            </a:r>
            <a:r>
              <a:rPr i="1" spc="-150" dirty="0">
                <a:solidFill>
                  <a:srgbClr val="000000"/>
                </a:solidFill>
                <a:latin typeface="Calibri Light"/>
                <a:cs typeface="Calibri Light"/>
              </a:rPr>
              <a:t>r</a:t>
            </a:r>
            <a:r>
              <a:rPr i="1" spc="-180" dirty="0">
                <a:solidFill>
                  <a:srgbClr val="000000"/>
                </a:solidFill>
                <a:latin typeface="Calibri Light"/>
                <a:cs typeface="Calibri Light"/>
              </a:rPr>
              <a:t> M</a:t>
            </a:r>
            <a:r>
              <a:rPr i="1" spc="-150" dirty="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i="1" spc="-165" dirty="0">
                <a:solidFill>
                  <a:srgbClr val="000000"/>
                </a:solidFill>
                <a:latin typeface="Calibri Light"/>
                <a:cs typeface="Calibri Light"/>
              </a:rPr>
              <a:t>g</a:t>
            </a:r>
            <a:r>
              <a:rPr i="1" spc="-145" dirty="0">
                <a:solidFill>
                  <a:srgbClr val="000000"/>
                </a:solidFill>
                <a:latin typeface="Calibri Light"/>
                <a:cs typeface="Calibri Light"/>
              </a:rPr>
              <a:t>i</a:t>
            </a:r>
            <a:r>
              <a:rPr i="1" spc="-155" dirty="0">
                <a:solidFill>
                  <a:srgbClr val="000000"/>
                </a:solidFill>
                <a:latin typeface="Calibri Light"/>
                <a:cs typeface="Calibri Light"/>
              </a:rPr>
              <a:t>c</a:t>
            </a:r>
            <a:r>
              <a:rPr i="1" spc="-17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i="1" spc="-165" dirty="0">
                <a:solidFill>
                  <a:srgbClr val="000000"/>
                </a:solidFill>
                <a:latin typeface="Calibri Light"/>
                <a:cs typeface="Calibri Light"/>
              </a:rPr>
              <a:t>Q</a:t>
            </a:r>
            <a:r>
              <a:rPr i="1" spc="-150" dirty="0">
                <a:solidFill>
                  <a:srgbClr val="000000"/>
                </a:solidFill>
                <a:latin typeface="Calibri Light"/>
                <a:cs typeface="Calibri Light"/>
              </a:rPr>
              <a:t>u</a:t>
            </a:r>
            <a:r>
              <a:rPr i="1" spc="-165" dirty="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i="1" spc="-175" dirty="0">
                <a:solidFill>
                  <a:srgbClr val="000000"/>
                </a:solidFill>
                <a:latin typeface="Calibri Light"/>
                <a:cs typeface="Calibri Light"/>
              </a:rPr>
              <a:t>d</a:t>
            </a:r>
            <a:r>
              <a:rPr i="1" spc="-160" dirty="0">
                <a:solidFill>
                  <a:srgbClr val="000000"/>
                </a:solidFill>
                <a:latin typeface="Calibri Light"/>
                <a:cs typeface="Calibri Light"/>
              </a:rPr>
              <a:t>r</a:t>
            </a:r>
            <a:r>
              <a:rPr i="1" spc="-165" dirty="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i="1" spc="-200" dirty="0">
                <a:solidFill>
                  <a:srgbClr val="000000"/>
                </a:solidFill>
                <a:latin typeface="Calibri Light"/>
                <a:cs typeface="Calibri Light"/>
              </a:rPr>
              <a:t>n</a:t>
            </a:r>
            <a:r>
              <a:rPr i="1" spc="-150" dirty="0">
                <a:solidFill>
                  <a:srgbClr val="000000"/>
                </a:solidFill>
                <a:latin typeface="Calibri Light"/>
                <a:cs typeface="Calibri Light"/>
              </a:rPr>
              <a:t>t</a:t>
            </a:r>
            <a:r>
              <a:rPr i="1" spc="-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3954" y="6499657"/>
            <a:ext cx="610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0" dirty="0">
                <a:latin typeface="Calibri Light"/>
                <a:cs typeface="Calibri Light"/>
              </a:rPr>
              <a:t>F</a:t>
            </a:r>
            <a:r>
              <a:rPr spc="-5" dirty="0">
                <a:latin typeface="Calibri Light"/>
                <a:cs typeface="Calibri Light"/>
              </a:rPr>
              <a:t>o</a:t>
            </a:r>
            <a:r>
              <a:rPr spc="-20" dirty="0">
                <a:latin typeface="Calibri Light"/>
                <a:cs typeface="Calibri Light"/>
              </a:rPr>
              <a:t>nt</a:t>
            </a:r>
            <a:r>
              <a:rPr spc="-5" dirty="0">
                <a:latin typeface="Calibri Light"/>
                <a:cs typeface="Calibri Light"/>
              </a:rPr>
              <a:t>e</a:t>
            </a:r>
            <a:r>
              <a:rPr dirty="0">
                <a:latin typeface="Calibri Light"/>
                <a:cs typeface="Calibri Light"/>
              </a:rPr>
              <a:t>:</a:t>
            </a:r>
            <a:endParaRPr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0132" y="1124801"/>
            <a:ext cx="5626100" cy="475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705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5196" y="1"/>
            <a:ext cx="1334135" cy="75755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60" dirty="0"/>
              <a:t>C</a:t>
            </a:r>
            <a:r>
              <a:rPr sz="4800" spc="-150" dirty="0"/>
              <a:t>a</a:t>
            </a:r>
            <a:r>
              <a:rPr sz="4800" spc="-145" dirty="0"/>
              <a:t>s</a:t>
            </a:r>
            <a:r>
              <a:rPr sz="4800" spc="-165" dirty="0"/>
              <a:t>e</a:t>
            </a:r>
            <a:r>
              <a:rPr sz="4800" dirty="0"/>
              <a:t>s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0742" y="818514"/>
            <a:ext cx="5573522" cy="313512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68093" y="4246626"/>
            <a:ext cx="7098665" cy="1930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500" spc="-20" dirty="0">
                <a:solidFill>
                  <a:srgbClr val="C00000"/>
                </a:solidFill>
                <a:latin typeface="Calibri Light"/>
                <a:cs typeface="Calibri Light"/>
              </a:rPr>
              <a:t>SGBD:</a:t>
            </a:r>
            <a:endParaRPr sz="2500">
              <a:latin typeface="Calibri Light"/>
              <a:cs typeface="Calibri Light"/>
            </a:endParaRPr>
          </a:p>
          <a:p>
            <a:pPr marL="12700"/>
            <a:r>
              <a:rPr sz="2500" spc="-15" dirty="0">
                <a:latin typeface="Calibri Light"/>
                <a:cs typeface="Calibri Light"/>
              </a:rPr>
              <a:t>sistema</a:t>
            </a:r>
            <a:r>
              <a:rPr sz="2500" spc="5" dirty="0">
                <a:latin typeface="Calibri Light"/>
                <a:cs typeface="Calibri Light"/>
              </a:rPr>
              <a:t> </a:t>
            </a:r>
            <a:r>
              <a:rPr sz="2500" spc="-5" dirty="0">
                <a:latin typeface="Calibri Light"/>
                <a:cs typeface="Calibri Light"/>
              </a:rPr>
              <a:t>de</a:t>
            </a:r>
            <a:r>
              <a:rPr sz="2500" dirty="0">
                <a:latin typeface="Calibri Light"/>
                <a:cs typeface="Calibri Light"/>
              </a:rPr>
              <a:t> </a:t>
            </a:r>
            <a:r>
              <a:rPr sz="2500" spc="-15" dirty="0">
                <a:latin typeface="Calibri Light"/>
                <a:cs typeface="Calibri Light"/>
              </a:rPr>
              <a:t>processamento</a:t>
            </a:r>
            <a:r>
              <a:rPr sz="2500" spc="20" dirty="0">
                <a:latin typeface="Calibri Light"/>
                <a:cs typeface="Calibri Light"/>
              </a:rPr>
              <a:t> </a:t>
            </a:r>
            <a:r>
              <a:rPr sz="2500" spc="-5" dirty="0">
                <a:latin typeface="Calibri Light"/>
                <a:cs typeface="Calibri Light"/>
              </a:rPr>
              <a:t>de</a:t>
            </a:r>
            <a:r>
              <a:rPr sz="2500" dirty="0">
                <a:latin typeface="Calibri Light"/>
                <a:cs typeface="Calibri Light"/>
              </a:rPr>
              <a:t> </a:t>
            </a:r>
            <a:r>
              <a:rPr sz="2500" spc="-25" dirty="0">
                <a:latin typeface="Calibri Light"/>
                <a:cs typeface="Calibri Light"/>
              </a:rPr>
              <a:t>faturas</a:t>
            </a:r>
            <a:r>
              <a:rPr sz="2500" spc="20" dirty="0">
                <a:latin typeface="Calibri Light"/>
                <a:cs typeface="Calibri Light"/>
              </a:rPr>
              <a:t> </a:t>
            </a:r>
            <a:r>
              <a:rPr sz="2500" spc="-5" dirty="0">
                <a:latin typeface="Calibri Light"/>
                <a:cs typeface="Calibri Light"/>
              </a:rPr>
              <a:t>mensais</a:t>
            </a:r>
            <a:endParaRPr sz="2500">
              <a:latin typeface="Calibri Light"/>
              <a:cs typeface="Calibri Light"/>
            </a:endParaRPr>
          </a:p>
          <a:p>
            <a:pPr>
              <a:spcBef>
                <a:spcPts val="10"/>
              </a:spcBef>
            </a:pPr>
            <a:endParaRPr sz="2450">
              <a:latin typeface="Calibri Light"/>
              <a:cs typeface="Calibri Light"/>
            </a:endParaRPr>
          </a:p>
          <a:p>
            <a:pPr marL="12700"/>
            <a:r>
              <a:rPr sz="2500" spc="-20" dirty="0">
                <a:solidFill>
                  <a:srgbClr val="C00000"/>
                </a:solidFill>
                <a:latin typeface="Calibri Light"/>
                <a:cs typeface="Calibri Light"/>
              </a:rPr>
              <a:t>NOSQL:</a:t>
            </a:r>
            <a:endParaRPr sz="2500">
              <a:latin typeface="Calibri Light"/>
              <a:cs typeface="Calibri Light"/>
            </a:endParaRPr>
          </a:p>
          <a:p>
            <a:pPr marL="12700"/>
            <a:r>
              <a:rPr sz="2500" spc="-15" dirty="0">
                <a:latin typeface="Calibri Light"/>
                <a:cs typeface="Calibri Light"/>
              </a:rPr>
              <a:t>Sistema</a:t>
            </a:r>
            <a:r>
              <a:rPr sz="2500" spc="10" dirty="0">
                <a:latin typeface="Calibri Light"/>
                <a:cs typeface="Calibri Light"/>
              </a:rPr>
              <a:t> </a:t>
            </a:r>
            <a:r>
              <a:rPr sz="2500" spc="-20" dirty="0">
                <a:latin typeface="Calibri Light"/>
                <a:cs typeface="Calibri Light"/>
              </a:rPr>
              <a:t>focado</a:t>
            </a:r>
            <a:r>
              <a:rPr sz="2500" spc="20" dirty="0">
                <a:latin typeface="Calibri Light"/>
                <a:cs typeface="Calibri Light"/>
              </a:rPr>
              <a:t> </a:t>
            </a:r>
            <a:r>
              <a:rPr sz="2500" spc="-10" dirty="0">
                <a:latin typeface="Calibri Light"/>
                <a:cs typeface="Calibri Light"/>
              </a:rPr>
              <a:t>em</a:t>
            </a:r>
            <a:r>
              <a:rPr sz="2500" spc="5" dirty="0">
                <a:latin typeface="Calibri Light"/>
                <a:cs typeface="Calibri Light"/>
              </a:rPr>
              <a:t> </a:t>
            </a:r>
            <a:r>
              <a:rPr sz="2500" spc="-15" dirty="0">
                <a:latin typeface="Calibri Light"/>
                <a:cs typeface="Calibri Light"/>
              </a:rPr>
              <a:t>recomendações</a:t>
            </a:r>
            <a:r>
              <a:rPr sz="2500" spc="20" dirty="0">
                <a:latin typeface="Calibri Light"/>
                <a:cs typeface="Calibri Light"/>
              </a:rPr>
              <a:t> </a:t>
            </a:r>
            <a:r>
              <a:rPr sz="2500" spc="-5" dirty="0">
                <a:latin typeface="Calibri Light"/>
                <a:cs typeface="Calibri Light"/>
              </a:rPr>
              <a:t>de</a:t>
            </a:r>
            <a:r>
              <a:rPr sz="2500" spc="5" dirty="0">
                <a:latin typeface="Calibri Light"/>
                <a:cs typeface="Calibri Light"/>
              </a:rPr>
              <a:t> </a:t>
            </a:r>
            <a:r>
              <a:rPr sz="2500" spc="-10" dirty="0">
                <a:latin typeface="Calibri Light"/>
                <a:cs typeface="Calibri Light"/>
              </a:rPr>
              <a:t>melhores</a:t>
            </a:r>
            <a:r>
              <a:rPr sz="2500" spc="10" dirty="0">
                <a:latin typeface="Calibri Light"/>
                <a:cs typeface="Calibri Light"/>
              </a:rPr>
              <a:t> </a:t>
            </a:r>
            <a:r>
              <a:rPr sz="2500" spc="-5" dirty="0">
                <a:latin typeface="Calibri Light"/>
                <a:cs typeface="Calibri Light"/>
              </a:rPr>
              <a:t>filmes.</a:t>
            </a:r>
            <a:endParaRPr sz="25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12202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5196" y="1"/>
            <a:ext cx="1334135" cy="75755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60" dirty="0"/>
              <a:t>C</a:t>
            </a:r>
            <a:r>
              <a:rPr sz="4800" spc="-150" dirty="0"/>
              <a:t>a</a:t>
            </a:r>
            <a:r>
              <a:rPr sz="4800" spc="-145" dirty="0"/>
              <a:t>s</a:t>
            </a:r>
            <a:r>
              <a:rPr sz="4800" spc="-165" dirty="0"/>
              <a:t>e</a:t>
            </a:r>
            <a:r>
              <a:rPr sz="4800" dirty="0"/>
              <a:t>s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0430" y="1094614"/>
            <a:ext cx="7641971" cy="22420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33981" y="3509898"/>
            <a:ext cx="6105525" cy="231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500" spc="-20" dirty="0">
                <a:solidFill>
                  <a:srgbClr val="C00000"/>
                </a:solidFill>
                <a:latin typeface="Calibri Light"/>
                <a:cs typeface="Calibri Light"/>
              </a:rPr>
              <a:t>SGBD:</a:t>
            </a:r>
            <a:endParaRPr sz="2500">
              <a:latin typeface="Calibri Light"/>
              <a:cs typeface="Calibri Light"/>
            </a:endParaRPr>
          </a:p>
          <a:p>
            <a:pPr marL="12700"/>
            <a:r>
              <a:rPr sz="2500" spc="-15" dirty="0">
                <a:latin typeface="Calibri Light"/>
                <a:cs typeface="Calibri Light"/>
              </a:rPr>
              <a:t>Sistemas</a:t>
            </a:r>
            <a:r>
              <a:rPr sz="2500" spc="10" dirty="0">
                <a:latin typeface="Calibri Light"/>
                <a:cs typeface="Calibri Light"/>
              </a:rPr>
              <a:t> </a:t>
            </a:r>
            <a:r>
              <a:rPr sz="2500" spc="-5" dirty="0">
                <a:latin typeface="Calibri Light"/>
                <a:cs typeface="Calibri Light"/>
              </a:rPr>
              <a:t>de</a:t>
            </a:r>
            <a:r>
              <a:rPr sz="2500" dirty="0">
                <a:latin typeface="Calibri Light"/>
                <a:cs typeface="Calibri Light"/>
              </a:rPr>
              <a:t> </a:t>
            </a:r>
            <a:r>
              <a:rPr sz="2500" spc="-15" dirty="0">
                <a:latin typeface="Calibri Light"/>
                <a:cs typeface="Calibri Light"/>
              </a:rPr>
              <a:t>processamento</a:t>
            </a:r>
            <a:r>
              <a:rPr sz="2500" spc="10" dirty="0">
                <a:latin typeface="Calibri Light"/>
                <a:cs typeface="Calibri Light"/>
              </a:rPr>
              <a:t> </a:t>
            </a:r>
            <a:r>
              <a:rPr sz="2500" spc="-5" dirty="0">
                <a:latin typeface="Calibri Light"/>
                <a:cs typeface="Calibri Light"/>
              </a:rPr>
              <a:t>de</a:t>
            </a:r>
            <a:r>
              <a:rPr sz="2500" spc="10" dirty="0">
                <a:latin typeface="Calibri Light"/>
                <a:cs typeface="Calibri Light"/>
              </a:rPr>
              <a:t> </a:t>
            </a:r>
            <a:r>
              <a:rPr sz="2500" spc="-15" dirty="0">
                <a:latin typeface="Calibri Light"/>
                <a:cs typeface="Calibri Light"/>
              </a:rPr>
              <a:t>ordem</a:t>
            </a:r>
            <a:r>
              <a:rPr sz="2500" spc="-5" dirty="0">
                <a:latin typeface="Calibri Light"/>
                <a:cs typeface="Calibri Light"/>
              </a:rPr>
              <a:t> de</a:t>
            </a:r>
            <a:r>
              <a:rPr sz="2500" spc="5" dirty="0">
                <a:latin typeface="Calibri Light"/>
                <a:cs typeface="Calibri Light"/>
              </a:rPr>
              <a:t> </a:t>
            </a:r>
            <a:r>
              <a:rPr sz="2500" spc="-10" dirty="0">
                <a:latin typeface="Calibri Light"/>
                <a:cs typeface="Calibri Light"/>
              </a:rPr>
              <a:t>venda</a:t>
            </a:r>
            <a:endParaRPr sz="2500">
              <a:latin typeface="Calibri Light"/>
              <a:cs typeface="Calibri Light"/>
            </a:endParaRPr>
          </a:p>
          <a:p>
            <a:pPr>
              <a:spcBef>
                <a:spcPts val="10"/>
              </a:spcBef>
            </a:pPr>
            <a:endParaRPr sz="2450">
              <a:latin typeface="Calibri Light"/>
              <a:cs typeface="Calibri Light"/>
            </a:endParaRPr>
          </a:p>
          <a:p>
            <a:pPr marL="12700"/>
            <a:r>
              <a:rPr sz="2500" spc="-20" dirty="0">
                <a:solidFill>
                  <a:srgbClr val="C00000"/>
                </a:solidFill>
                <a:latin typeface="Calibri Light"/>
                <a:cs typeface="Calibri Light"/>
              </a:rPr>
              <a:t>NOSQL:</a:t>
            </a:r>
            <a:endParaRPr sz="2500">
              <a:latin typeface="Calibri Light"/>
              <a:cs typeface="Calibri Light"/>
            </a:endParaRPr>
          </a:p>
          <a:p>
            <a:pPr marL="12700" marR="1110615"/>
            <a:r>
              <a:rPr sz="2500" spc="-15" dirty="0">
                <a:latin typeface="Calibri Light"/>
                <a:cs typeface="Calibri Light"/>
              </a:rPr>
              <a:t>Sistema</a:t>
            </a:r>
            <a:r>
              <a:rPr sz="2500" spc="10" dirty="0">
                <a:latin typeface="Calibri Light"/>
                <a:cs typeface="Calibri Light"/>
              </a:rPr>
              <a:t> </a:t>
            </a:r>
            <a:r>
              <a:rPr sz="2500" spc="-5" dirty="0">
                <a:latin typeface="Calibri Light"/>
                <a:cs typeface="Calibri Light"/>
              </a:rPr>
              <a:t>de</a:t>
            </a:r>
            <a:r>
              <a:rPr sz="2500" spc="10" dirty="0">
                <a:latin typeface="Calibri Light"/>
                <a:cs typeface="Calibri Light"/>
              </a:rPr>
              <a:t> </a:t>
            </a:r>
            <a:r>
              <a:rPr sz="2500" spc="-5" dirty="0">
                <a:latin typeface="Calibri Light"/>
                <a:cs typeface="Calibri Light"/>
              </a:rPr>
              <a:t>pesquisa,</a:t>
            </a:r>
            <a:r>
              <a:rPr sz="2500" dirty="0">
                <a:latin typeface="Calibri Light"/>
                <a:cs typeface="Calibri Light"/>
              </a:rPr>
              <a:t> </a:t>
            </a:r>
            <a:r>
              <a:rPr sz="2500" spc="-15" dirty="0">
                <a:latin typeface="Calibri Light"/>
                <a:cs typeface="Calibri Light"/>
              </a:rPr>
              <a:t>recomendações</a:t>
            </a:r>
            <a:r>
              <a:rPr sz="2500" spc="15" dirty="0">
                <a:latin typeface="Calibri Light"/>
                <a:cs typeface="Calibri Light"/>
              </a:rPr>
              <a:t> </a:t>
            </a:r>
            <a:r>
              <a:rPr sz="2500" spc="-5" dirty="0">
                <a:latin typeface="Calibri Light"/>
                <a:cs typeface="Calibri Light"/>
              </a:rPr>
              <a:t>e </a:t>
            </a:r>
            <a:r>
              <a:rPr sz="2500" spc="-550" dirty="0">
                <a:latin typeface="Calibri Light"/>
                <a:cs typeface="Calibri Light"/>
              </a:rPr>
              <a:t> </a:t>
            </a:r>
            <a:r>
              <a:rPr sz="2500" spc="-10" dirty="0">
                <a:latin typeface="Calibri Light"/>
                <a:cs typeface="Calibri Light"/>
              </a:rPr>
              <a:t>adaptações</a:t>
            </a:r>
            <a:r>
              <a:rPr sz="2500" spc="5" dirty="0">
                <a:latin typeface="Calibri Light"/>
                <a:cs typeface="Calibri Light"/>
              </a:rPr>
              <a:t> </a:t>
            </a:r>
            <a:r>
              <a:rPr sz="2500" spc="-5" dirty="0">
                <a:latin typeface="Calibri Light"/>
                <a:cs typeface="Calibri Light"/>
              </a:rPr>
              <a:t>de</a:t>
            </a:r>
            <a:r>
              <a:rPr sz="2500" spc="5" dirty="0">
                <a:latin typeface="Calibri Light"/>
                <a:cs typeface="Calibri Light"/>
              </a:rPr>
              <a:t> </a:t>
            </a:r>
            <a:r>
              <a:rPr sz="2500" spc="-15" dirty="0">
                <a:latin typeface="Calibri Light"/>
                <a:cs typeface="Calibri Light"/>
              </a:rPr>
              <a:t>preços</a:t>
            </a:r>
            <a:r>
              <a:rPr sz="2500" spc="-10" dirty="0">
                <a:latin typeface="Calibri Light"/>
                <a:cs typeface="Calibri Light"/>
              </a:rPr>
              <a:t> em</a:t>
            </a:r>
            <a:r>
              <a:rPr sz="2500" spc="-15" dirty="0">
                <a:latin typeface="Calibri Light"/>
                <a:cs typeface="Calibri Light"/>
              </a:rPr>
              <a:t> </a:t>
            </a:r>
            <a:r>
              <a:rPr sz="2500" spc="-10" dirty="0">
                <a:latin typeface="Calibri Light"/>
                <a:cs typeface="Calibri Light"/>
              </a:rPr>
              <a:t>tempo </a:t>
            </a:r>
            <a:r>
              <a:rPr sz="2500" spc="-15" dirty="0">
                <a:latin typeface="Calibri Light"/>
                <a:cs typeface="Calibri Light"/>
              </a:rPr>
              <a:t>real</a:t>
            </a:r>
            <a:endParaRPr sz="25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909410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5195" y="0"/>
            <a:ext cx="1333500" cy="7569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60" dirty="0"/>
              <a:t>C</a:t>
            </a:r>
            <a:r>
              <a:rPr sz="4800" spc="-150" dirty="0"/>
              <a:t>a</a:t>
            </a:r>
            <a:r>
              <a:rPr sz="4800" spc="-145" dirty="0"/>
              <a:t>s</a:t>
            </a:r>
            <a:r>
              <a:rPr sz="4800" spc="-165" dirty="0"/>
              <a:t>e</a:t>
            </a:r>
            <a:r>
              <a:rPr sz="4800" dirty="0"/>
              <a:t>s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1790" y="648716"/>
            <a:ext cx="5953125" cy="3429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94331" y="3708971"/>
            <a:ext cx="7171690" cy="22485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389629">
              <a:spcBef>
                <a:spcPts val="240"/>
              </a:spcBef>
            </a:pPr>
            <a:r>
              <a:rPr i="1" spc="-15" dirty="0">
                <a:latin typeface="Calibri Light"/>
                <a:cs typeface="Calibri Light"/>
              </a:rPr>
              <a:t> </a:t>
            </a:r>
            <a:r>
              <a:rPr i="1" spc="-20" dirty="0">
                <a:latin typeface="Calibri Light"/>
                <a:cs typeface="Calibri Light"/>
              </a:rPr>
              <a:t>Plataforma</a:t>
            </a:r>
            <a:r>
              <a:rPr i="1" spc="-30" dirty="0">
                <a:latin typeface="Calibri Light"/>
                <a:cs typeface="Calibri Light"/>
              </a:rPr>
              <a:t> </a:t>
            </a:r>
            <a:r>
              <a:rPr i="1" spc="-5" dirty="0">
                <a:latin typeface="Calibri Light"/>
                <a:cs typeface="Calibri Light"/>
              </a:rPr>
              <a:t>para</a:t>
            </a:r>
            <a:r>
              <a:rPr i="1" spc="-45" dirty="0">
                <a:latin typeface="Calibri Light"/>
                <a:cs typeface="Calibri Light"/>
              </a:rPr>
              <a:t> </a:t>
            </a:r>
            <a:r>
              <a:rPr i="1" spc="-20" dirty="0">
                <a:latin typeface="Calibri Light"/>
                <a:cs typeface="Calibri Light"/>
              </a:rPr>
              <a:t>inteligência</a:t>
            </a:r>
            <a:r>
              <a:rPr i="1" spc="-45" dirty="0">
                <a:latin typeface="Calibri Light"/>
                <a:cs typeface="Calibri Light"/>
              </a:rPr>
              <a:t> </a:t>
            </a:r>
            <a:r>
              <a:rPr i="1" spc="-15" dirty="0">
                <a:latin typeface="Calibri Light"/>
                <a:cs typeface="Calibri Light"/>
              </a:rPr>
              <a:t>operacional</a:t>
            </a:r>
            <a:r>
              <a:rPr i="1" dirty="0">
                <a:latin typeface="Calibri Light"/>
                <a:cs typeface="Calibri Light"/>
              </a:rPr>
              <a:t> </a:t>
            </a:r>
            <a:endParaRPr>
              <a:latin typeface="Calibri Light"/>
              <a:cs typeface="Calibri Light"/>
            </a:endParaRPr>
          </a:p>
          <a:p>
            <a:pPr marL="12700">
              <a:spcBef>
                <a:spcPts val="195"/>
              </a:spcBef>
            </a:pPr>
            <a:r>
              <a:rPr sz="2500" spc="-20" dirty="0">
                <a:solidFill>
                  <a:srgbClr val="C00000"/>
                </a:solidFill>
                <a:latin typeface="Calibri Light"/>
                <a:cs typeface="Calibri Light"/>
              </a:rPr>
              <a:t>SGBD:</a:t>
            </a:r>
            <a:endParaRPr sz="2500">
              <a:latin typeface="Calibri Light"/>
              <a:cs typeface="Calibri Light"/>
            </a:endParaRPr>
          </a:p>
          <a:p>
            <a:pPr marL="12700">
              <a:spcBef>
                <a:spcPts val="5"/>
              </a:spcBef>
            </a:pPr>
            <a:r>
              <a:rPr sz="2500" spc="-5" dirty="0">
                <a:latin typeface="Calibri Light"/>
                <a:cs typeface="Calibri Light"/>
              </a:rPr>
              <a:t>Dados</a:t>
            </a:r>
            <a:r>
              <a:rPr sz="2500" spc="-15" dirty="0">
                <a:latin typeface="Calibri Light"/>
                <a:cs typeface="Calibri Light"/>
              </a:rPr>
              <a:t> </a:t>
            </a:r>
            <a:r>
              <a:rPr sz="2500" spc="-5" dirty="0">
                <a:latin typeface="Calibri Light"/>
                <a:cs typeface="Calibri Light"/>
              </a:rPr>
              <a:t>de</a:t>
            </a:r>
            <a:r>
              <a:rPr sz="2500" spc="-10" dirty="0">
                <a:latin typeface="Calibri Light"/>
                <a:cs typeface="Calibri Light"/>
              </a:rPr>
              <a:t> clientes,</a:t>
            </a:r>
            <a:r>
              <a:rPr sz="2500" dirty="0">
                <a:latin typeface="Calibri Light"/>
                <a:cs typeface="Calibri Light"/>
              </a:rPr>
              <a:t> </a:t>
            </a:r>
            <a:r>
              <a:rPr sz="2500" spc="-15" dirty="0">
                <a:latin typeface="Calibri Light"/>
                <a:cs typeface="Calibri Light"/>
              </a:rPr>
              <a:t>produtos</a:t>
            </a:r>
            <a:r>
              <a:rPr sz="2500" spc="-5" dirty="0">
                <a:latin typeface="Calibri Light"/>
                <a:cs typeface="Calibri Light"/>
              </a:rPr>
              <a:t> e</a:t>
            </a:r>
            <a:r>
              <a:rPr sz="2500" spc="-15" dirty="0">
                <a:latin typeface="Calibri Light"/>
                <a:cs typeface="Calibri Light"/>
              </a:rPr>
              <a:t> </a:t>
            </a:r>
            <a:r>
              <a:rPr sz="2500" spc="-10" dirty="0">
                <a:latin typeface="Calibri Light"/>
                <a:cs typeface="Calibri Light"/>
              </a:rPr>
              <a:t>RH</a:t>
            </a:r>
            <a:endParaRPr sz="2500">
              <a:latin typeface="Calibri Light"/>
              <a:cs typeface="Calibri Light"/>
            </a:endParaRPr>
          </a:p>
          <a:p>
            <a:pPr>
              <a:spcBef>
                <a:spcPts val="10"/>
              </a:spcBef>
            </a:pPr>
            <a:endParaRPr sz="2450">
              <a:latin typeface="Calibri Light"/>
              <a:cs typeface="Calibri Light"/>
            </a:endParaRPr>
          </a:p>
          <a:p>
            <a:pPr marL="12700"/>
            <a:r>
              <a:rPr sz="2500" spc="-20" dirty="0">
                <a:solidFill>
                  <a:srgbClr val="C00000"/>
                </a:solidFill>
                <a:latin typeface="Calibri Light"/>
                <a:cs typeface="Calibri Light"/>
              </a:rPr>
              <a:t>NOSQL:</a:t>
            </a:r>
            <a:endParaRPr sz="2500">
              <a:latin typeface="Calibri Light"/>
              <a:cs typeface="Calibri Light"/>
            </a:endParaRPr>
          </a:p>
          <a:p>
            <a:pPr marL="12700"/>
            <a:r>
              <a:rPr sz="2500" spc="-35" dirty="0">
                <a:latin typeface="Calibri Light"/>
                <a:cs typeface="Calibri Light"/>
              </a:rPr>
              <a:t>Explorar,</a:t>
            </a:r>
            <a:r>
              <a:rPr sz="2500" spc="-10" dirty="0">
                <a:latin typeface="Calibri Light"/>
                <a:cs typeface="Calibri Light"/>
              </a:rPr>
              <a:t> </a:t>
            </a:r>
            <a:r>
              <a:rPr sz="2500" spc="-5" dirty="0">
                <a:latin typeface="Calibri Light"/>
                <a:cs typeface="Calibri Light"/>
              </a:rPr>
              <a:t>analisar e</a:t>
            </a:r>
            <a:r>
              <a:rPr sz="2500" spc="-10" dirty="0">
                <a:latin typeface="Calibri Light"/>
                <a:cs typeface="Calibri Light"/>
              </a:rPr>
              <a:t> </a:t>
            </a:r>
            <a:r>
              <a:rPr sz="2500" spc="-5" dirty="0">
                <a:latin typeface="Calibri Light"/>
                <a:cs typeface="Calibri Light"/>
              </a:rPr>
              <a:t>virtualização</a:t>
            </a:r>
            <a:r>
              <a:rPr sz="2500" spc="-10" dirty="0">
                <a:latin typeface="Calibri Light"/>
                <a:cs typeface="Calibri Light"/>
              </a:rPr>
              <a:t> </a:t>
            </a:r>
            <a:r>
              <a:rPr sz="2500" spc="-5" dirty="0">
                <a:latin typeface="Calibri Light"/>
                <a:cs typeface="Calibri Light"/>
              </a:rPr>
              <a:t>de</a:t>
            </a:r>
            <a:r>
              <a:rPr sz="2500" spc="-10" dirty="0">
                <a:latin typeface="Calibri Light"/>
                <a:cs typeface="Calibri Light"/>
              </a:rPr>
              <a:t> </a:t>
            </a:r>
            <a:r>
              <a:rPr sz="2500" spc="-5" dirty="0">
                <a:latin typeface="Calibri Light"/>
                <a:cs typeface="Calibri Light"/>
              </a:rPr>
              <a:t>dados</a:t>
            </a:r>
            <a:endParaRPr sz="25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857697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Quando surgiu</a:t>
            </a:r>
          </a:p>
          <a:p>
            <a:pPr lvl="1"/>
            <a:endParaRPr lang="pt-BR" sz="2000" b="1" dirty="0"/>
          </a:p>
          <a:p>
            <a:pPr lvl="1"/>
            <a:r>
              <a:rPr lang="pt-BR" sz="2000" dirty="0"/>
              <a:t>Na criação do termo, existia ausência do SQL e o modelo ainda centrado no relacional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O movimento NoSQL "é completamente distinto do modelo relacional e portanto deveria ser chamado "</a:t>
            </a:r>
            <a:r>
              <a:rPr lang="pt-BR" sz="2000" dirty="0" err="1"/>
              <a:t>NoREL</a:t>
            </a:r>
            <a:r>
              <a:rPr lang="pt-BR" sz="2000" dirty="0"/>
              <a:t>" ou algo que produzisse o mesmo efeito".</a:t>
            </a:r>
          </a:p>
          <a:p>
            <a:pPr marL="400050" lvl="1" indent="0" algn="ctr">
              <a:buNone/>
            </a:pPr>
            <a:r>
              <a:rPr lang="pt-BR" sz="2000" dirty="0"/>
              <a:t>						Carlo </a:t>
            </a:r>
            <a:r>
              <a:rPr lang="pt-BR" sz="2000" dirty="0" err="1"/>
              <a:t>Strozzi</a:t>
            </a:r>
            <a:endParaRPr lang="pt-BR" sz="2000" dirty="0"/>
          </a:p>
          <a:p>
            <a:pPr marL="400050" lvl="1" indent="0" algn="r">
              <a:buNone/>
            </a:pPr>
            <a:endParaRPr lang="pt-BR" sz="2000" dirty="0"/>
          </a:p>
          <a:p>
            <a:pPr lvl="1"/>
            <a:r>
              <a:rPr lang="pt-BR" sz="2000" dirty="0"/>
              <a:t>Termo NoSQL  vira abreviação de </a:t>
            </a:r>
            <a:r>
              <a:rPr lang="pt-BR" sz="2000" dirty="0" err="1"/>
              <a:t>Not</a:t>
            </a:r>
            <a:r>
              <a:rPr lang="pt-BR" sz="2000" dirty="0"/>
              <a:t> </a:t>
            </a:r>
            <a:r>
              <a:rPr lang="pt-BR" sz="2000" dirty="0" err="1"/>
              <a:t>Only</a:t>
            </a:r>
            <a:r>
              <a:rPr lang="pt-BR" sz="2000" dirty="0"/>
              <a:t> SQL 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47071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O que é NoSQL hoje?</a:t>
            </a:r>
          </a:p>
          <a:p>
            <a:endParaRPr lang="pt-BR" dirty="0"/>
          </a:p>
          <a:p>
            <a:pPr lvl="1"/>
            <a:r>
              <a:rPr lang="pt-BR" sz="2000" dirty="0" err="1"/>
              <a:t>Not</a:t>
            </a:r>
            <a:r>
              <a:rPr lang="pt-BR" sz="2000" dirty="0"/>
              <a:t> </a:t>
            </a:r>
            <a:r>
              <a:rPr lang="pt-BR" sz="2000" dirty="0" err="1"/>
              <a:t>Only</a:t>
            </a:r>
            <a:r>
              <a:rPr lang="pt-BR" sz="2000" dirty="0"/>
              <a:t> SQL (Não apenas, não somente SQL)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NoSQL = Não Relacional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Atualmente é uma </a:t>
            </a:r>
            <a:r>
              <a:rPr lang="pt-BR" sz="2000" dirty="0" err="1"/>
              <a:t>altenativa</a:t>
            </a:r>
            <a:r>
              <a:rPr lang="pt-BR" sz="2000" dirty="0"/>
              <a:t> ao modelo relacional</a:t>
            </a:r>
          </a:p>
        </p:txBody>
      </p:sp>
    </p:spTree>
    <p:extLst>
      <p:ext uri="{BB962C8B-B14F-4D97-AF65-F5344CB8AC3E}">
        <p14:creationId xmlns:p14="http://schemas.microsoft.com/office/powerpoint/2010/main" val="3673998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Problemas que motivaram a utilização do NoSQL</a:t>
            </a:r>
            <a:endParaRPr lang="pt-BR" dirty="0"/>
          </a:p>
          <a:p>
            <a:pPr lvl="0"/>
            <a:endParaRPr lang="pt-BR" i="1" dirty="0"/>
          </a:p>
          <a:p>
            <a:pPr lvl="0"/>
            <a:r>
              <a:rPr lang="pt-BR" i="1" dirty="0" err="1"/>
              <a:t>BigData</a:t>
            </a:r>
            <a:endParaRPr lang="pt-BR" dirty="0"/>
          </a:p>
          <a:p>
            <a:pPr lvl="1"/>
            <a:r>
              <a:rPr lang="pt-BR" sz="2000" dirty="0"/>
              <a:t>Volume </a:t>
            </a:r>
          </a:p>
          <a:p>
            <a:pPr lvl="1"/>
            <a:r>
              <a:rPr lang="pt-BR" sz="2000" dirty="0"/>
              <a:t>Variedade</a:t>
            </a:r>
          </a:p>
          <a:p>
            <a:pPr lvl="1"/>
            <a:r>
              <a:rPr lang="pt-BR" sz="2000" dirty="0"/>
              <a:t>Velocidade dos Dados 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Modelo relacional perde desempenho quando utiliza </a:t>
            </a:r>
            <a:r>
              <a:rPr lang="pt-BR" dirty="0" err="1"/>
              <a:t>BigData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213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Teorema CAP</a:t>
            </a:r>
          </a:p>
          <a:p>
            <a:endParaRPr lang="pt-BR" b="1" dirty="0"/>
          </a:p>
          <a:p>
            <a:pPr lvl="1"/>
            <a:r>
              <a:rPr lang="pt-BR" sz="2000" dirty="0" err="1"/>
              <a:t>Consistency</a:t>
            </a:r>
            <a:r>
              <a:rPr lang="pt-BR" sz="2000" dirty="0"/>
              <a:t>, </a:t>
            </a:r>
            <a:r>
              <a:rPr lang="pt-BR" sz="2000" dirty="0" err="1"/>
              <a:t>Availability</a:t>
            </a:r>
            <a:r>
              <a:rPr lang="pt-BR" sz="2000" dirty="0"/>
              <a:t> </a:t>
            </a:r>
            <a:r>
              <a:rPr lang="pt-BR" sz="2000" dirty="0" err="1"/>
              <a:t>and</a:t>
            </a:r>
            <a:r>
              <a:rPr lang="pt-BR" sz="2000" dirty="0"/>
              <a:t> </a:t>
            </a:r>
            <a:r>
              <a:rPr lang="pt-BR" sz="2000" dirty="0" err="1"/>
              <a:t>Partition</a:t>
            </a:r>
            <a:r>
              <a:rPr lang="pt-BR" sz="2000" dirty="0"/>
              <a:t> </a:t>
            </a:r>
            <a:r>
              <a:rPr lang="pt-BR" sz="2000" dirty="0" err="1"/>
              <a:t>tolerance</a:t>
            </a:r>
            <a:r>
              <a:rPr lang="pt-BR" sz="2000" dirty="0"/>
              <a:t> </a:t>
            </a:r>
          </a:p>
          <a:p>
            <a:pPr lvl="1"/>
            <a:r>
              <a:rPr lang="pt-BR" sz="2000" b="1" dirty="0"/>
              <a:t>Conceitos ACID x BASE</a:t>
            </a:r>
            <a:endParaRPr lang="pt-BR" sz="2000" dirty="0"/>
          </a:p>
          <a:p>
            <a:pPr lvl="0"/>
            <a:endParaRPr lang="pt-BR" sz="2000" b="1" dirty="0"/>
          </a:p>
          <a:p>
            <a:pPr lvl="2"/>
            <a:r>
              <a:rPr lang="pt-BR" b="1" dirty="0"/>
              <a:t>ACID</a:t>
            </a:r>
            <a:r>
              <a:rPr lang="pt-BR" dirty="0"/>
              <a:t> (</a:t>
            </a:r>
            <a:r>
              <a:rPr lang="pt-BR" b="1" dirty="0" err="1"/>
              <a:t>A</a:t>
            </a:r>
            <a:r>
              <a:rPr lang="pt-BR" dirty="0" err="1"/>
              <a:t>tomicity</a:t>
            </a:r>
            <a:r>
              <a:rPr lang="pt-BR" dirty="0"/>
              <a:t>, </a:t>
            </a:r>
            <a:r>
              <a:rPr lang="pt-BR" b="1" dirty="0" err="1"/>
              <a:t>C</a:t>
            </a:r>
            <a:r>
              <a:rPr lang="pt-BR" dirty="0" err="1"/>
              <a:t>onsistency</a:t>
            </a:r>
            <a:r>
              <a:rPr lang="pt-BR" dirty="0"/>
              <a:t>, </a:t>
            </a:r>
            <a:r>
              <a:rPr lang="pt-BR" b="1" dirty="0" err="1"/>
              <a:t>I</a:t>
            </a:r>
            <a:r>
              <a:rPr lang="pt-BR" dirty="0" err="1"/>
              <a:t>solation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b="1" dirty="0" err="1"/>
              <a:t>D</a:t>
            </a:r>
            <a:r>
              <a:rPr lang="pt-BR" dirty="0" err="1"/>
              <a:t>urability</a:t>
            </a:r>
            <a:r>
              <a:rPr lang="pt-BR" dirty="0"/>
              <a:t>)</a:t>
            </a:r>
          </a:p>
          <a:p>
            <a:pPr lvl="1"/>
            <a:endParaRPr lang="en-US" sz="2000" b="1" dirty="0"/>
          </a:p>
          <a:p>
            <a:pPr lvl="2"/>
            <a:r>
              <a:rPr lang="en-US" b="1" dirty="0"/>
              <a:t>BASE</a:t>
            </a:r>
            <a:r>
              <a:rPr lang="en-US" dirty="0"/>
              <a:t> (</a:t>
            </a:r>
            <a:r>
              <a:rPr lang="en-US" b="1" dirty="0"/>
              <a:t>B</a:t>
            </a:r>
            <a:r>
              <a:rPr lang="en-US" dirty="0"/>
              <a:t>asically </a:t>
            </a:r>
            <a:r>
              <a:rPr lang="en-US" b="1" dirty="0"/>
              <a:t>A</a:t>
            </a:r>
            <a:r>
              <a:rPr lang="en-US" dirty="0"/>
              <a:t>vailable, </a:t>
            </a:r>
            <a:r>
              <a:rPr lang="en-US" b="1" dirty="0"/>
              <a:t>S</a:t>
            </a:r>
            <a:r>
              <a:rPr lang="en-US" dirty="0"/>
              <a:t>oft-state, </a:t>
            </a:r>
            <a:r>
              <a:rPr lang="en-US" b="1" dirty="0"/>
              <a:t>E</a:t>
            </a:r>
            <a:r>
              <a:rPr lang="en-US" dirty="0"/>
              <a:t>ventually consistency)</a:t>
            </a:r>
            <a:endParaRPr lang="pt-BR" dirty="0"/>
          </a:p>
          <a:p>
            <a:endParaRPr lang="pt-BR" sz="2000" dirty="0"/>
          </a:p>
          <a:p>
            <a:pPr lvl="3"/>
            <a:r>
              <a:rPr lang="pt-BR" sz="2000" dirty="0"/>
              <a:t>Traz uma sensível diminuição no custo computacional para a garantia de consistência dos dados em relação à </a:t>
            </a:r>
            <a:r>
              <a:rPr lang="pt-BR" sz="2000" dirty="0" err="1"/>
              <a:t>SGBDs</a:t>
            </a:r>
            <a:r>
              <a:rPr lang="pt-BR" sz="2000" dirty="0"/>
              <a:t> tradicionais.</a:t>
            </a:r>
          </a:p>
          <a:p>
            <a:pPr lvl="1"/>
            <a:endParaRPr lang="pt-BR" sz="2000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6981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MapReduce</a:t>
            </a:r>
            <a:endParaRPr lang="pt-BR" dirty="0"/>
          </a:p>
          <a:p>
            <a:pPr lvl="0"/>
            <a:endParaRPr lang="pt-BR" dirty="0"/>
          </a:p>
          <a:p>
            <a:pPr lvl="1"/>
            <a:r>
              <a:rPr lang="pt-BR" sz="2000" dirty="0"/>
              <a:t>MapReduce(Framework desenvolvido pelo Google) - Modelo de programação paralela para processamento largamente distribuído de grandes volumes de dados. </a:t>
            </a:r>
          </a:p>
          <a:p>
            <a:pPr lvl="1"/>
            <a:endParaRPr lang="pt-BR" sz="2000" i="1" dirty="0"/>
          </a:p>
          <a:p>
            <a:pPr lvl="1"/>
            <a:r>
              <a:rPr lang="pt-BR" sz="2000" i="1" dirty="0"/>
              <a:t>MAP</a:t>
            </a:r>
            <a:r>
              <a:rPr lang="pt-BR" sz="2000" dirty="0"/>
              <a:t> - processo de mapear a requisição do originador.</a:t>
            </a:r>
          </a:p>
          <a:p>
            <a:pPr lvl="1"/>
            <a:endParaRPr lang="pt-BR" sz="2000" i="1" dirty="0"/>
          </a:p>
          <a:p>
            <a:pPr lvl="1"/>
            <a:r>
              <a:rPr lang="pt-BR" sz="2000" i="1" dirty="0"/>
              <a:t>REDUCE</a:t>
            </a:r>
            <a:r>
              <a:rPr lang="pt-BR" sz="2000" dirty="0"/>
              <a:t> - processo de agregação do resultado em algo consolidado.</a:t>
            </a:r>
          </a:p>
        </p:txBody>
      </p:sp>
    </p:spTree>
    <p:extLst>
      <p:ext uri="{BB962C8B-B14F-4D97-AF65-F5344CB8AC3E}">
        <p14:creationId xmlns:p14="http://schemas.microsoft.com/office/powerpoint/2010/main" val="3633730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7715" y="739140"/>
            <a:ext cx="577532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>
                <a:solidFill>
                  <a:srgbClr val="44536A"/>
                </a:solidFill>
                <a:latin typeface="Arial MT"/>
                <a:cs typeface="Arial MT"/>
              </a:rPr>
              <a:t>Utilitários</a:t>
            </a:r>
            <a:r>
              <a:rPr spc="-155" dirty="0">
                <a:solidFill>
                  <a:srgbClr val="44536A"/>
                </a:solidFill>
                <a:latin typeface="Arial MT"/>
                <a:cs typeface="Arial MT"/>
              </a:rPr>
              <a:t> </a:t>
            </a:r>
            <a:r>
              <a:rPr spc="15" dirty="0">
                <a:solidFill>
                  <a:srgbClr val="44536A"/>
                </a:solidFill>
                <a:latin typeface="Arial MT"/>
                <a:cs typeface="Arial MT"/>
              </a:rPr>
              <a:t>de</a:t>
            </a:r>
            <a:r>
              <a:rPr spc="-35" dirty="0">
                <a:solidFill>
                  <a:srgbClr val="44536A"/>
                </a:solidFill>
                <a:latin typeface="Arial MT"/>
                <a:cs typeface="Arial MT"/>
              </a:rPr>
              <a:t> </a:t>
            </a:r>
            <a:r>
              <a:rPr spc="20" dirty="0">
                <a:solidFill>
                  <a:srgbClr val="44536A"/>
                </a:solidFill>
                <a:latin typeface="Arial MT"/>
                <a:cs typeface="Arial MT"/>
              </a:rPr>
              <a:t>um</a:t>
            </a:r>
            <a:r>
              <a:rPr spc="-60" dirty="0">
                <a:solidFill>
                  <a:srgbClr val="44536A"/>
                </a:solidFill>
                <a:latin typeface="Arial MT"/>
                <a:cs typeface="Arial MT"/>
              </a:rPr>
              <a:t> </a:t>
            </a:r>
            <a:r>
              <a:rPr spc="5" dirty="0">
                <a:solidFill>
                  <a:srgbClr val="44536A"/>
                </a:solidFill>
                <a:latin typeface="Arial MT"/>
                <a:cs typeface="Arial MT"/>
              </a:rPr>
              <a:t>SGBD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7250" y="1702498"/>
            <a:ext cx="179387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5" dirty="0">
                <a:latin typeface="Arial"/>
                <a:cs typeface="Arial"/>
              </a:rPr>
              <a:t>Espelhamento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2678" y="1702498"/>
            <a:ext cx="139382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50" dirty="0">
                <a:latin typeface="Arial"/>
                <a:cs typeface="Arial"/>
              </a:rPr>
              <a:t>p</a:t>
            </a:r>
            <a:r>
              <a:rPr sz="2000" b="1" spc="35" dirty="0">
                <a:latin typeface="Arial"/>
                <a:cs typeface="Arial"/>
              </a:rPr>
              <a:t>li</a:t>
            </a:r>
            <a:r>
              <a:rPr sz="2000" b="1" spc="15" dirty="0">
                <a:latin typeface="Arial"/>
                <a:cs typeface="Arial"/>
              </a:rPr>
              <a:t>c</a:t>
            </a:r>
            <a:r>
              <a:rPr sz="2000" b="1" spc="-60" dirty="0">
                <a:latin typeface="Arial"/>
                <a:cs typeface="Arial"/>
              </a:rPr>
              <a:t>a</a:t>
            </a:r>
            <a:r>
              <a:rPr sz="2000" b="1" spc="15" dirty="0">
                <a:latin typeface="Arial"/>
                <a:cs typeface="Arial"/>
              </a:rPr>
              <a:t>ção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575" y="3324225"/>
            <a:ext cx="1266825" cy="13239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09191" y="2579941"/>
            <a:ext cx="1246505" cy="28638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1165"/>
              </a:lnSpc>
              <a:spcBef>
                <a:spcPts val="110"/>
              </a:spcBef>
            </a:pPr>
            <a:r>
              <a:rPr sz="9600" spc="10" dirty="0">
                <a:latin typeface="Webdings"/>
                <a:cs typeface="Webdings"/>
              </a:rPr>
              <a:t></a:t>
            </a:r>
            <a:endParaRPr sz="9600">
              <a:latin typeface="Webdings"/>
              <a:cs typeface="Webdings"/>
            </a:endParaRPr>
          </a:p>
          <a:p>
            <a:pPr marL="12700">
              <a:lnSpc>
                <a:spcPts val="11165"/>
              </a:lnSpc>
            </a:pPr>
            <a:r>
              <a:rPr sz="9600" spc="10" dirty="0">
                <a:latin typeface="Webdings"/>
                <a:cs typeface="Webdings"/>
              </a:rPr>
              <a:t></a:t>
            </a:r>
            <a:endParaRPr sz="9600">
              <a:latin typeface="Webdings"/>
              <a:cs typeface="Web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1165" y="2169858"/>
            <a:ext cx="1246505" cy="1490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600" spc="10" dirty="0">
                <a:latin typeface="Webdings"/>
                <a:cs typeface="Webdings"/>
              </a:rPr>
              <a:t></a:t>
            </a:r>
            <a:endParaRPr sz="9600">
              <a:latin typeface="Webdings"/>
              <a:cs typeface="Webding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772025" y="2790825"/>
            <a:ext cx="1865630" cy="1323975"/>
            <a:chOff x="4772025" y="2790825"/>
            <a:chExt cx="1865630" cy="132397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2025" y="2790825"/>
              <a:ext cx="1276350" cy="132397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100825" y="3052825"/>
              <a:ext cx="504825" cy="381000"/>
            </a:xfrm>
            <a:custGeom>
              <a:avLst/>
              <a:gdLst/>
              <a:ahLst/>
              <a:cxnLst/>
              <a:rect l="l" t="t" r="r" b="b"/>
              <a:pathLst>
                <a:path w="504825" h="381000">
                  <a:moveTo>
                    <a:pt x="0" y="381000"/>
                  </a:moveTo>
                  <a:lnTo>
                    <a:pt x="504825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281165" y="4411345"/>
            <a:ext cx="1246505" cy="1490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600" spc="10" dirty="0">
                <a:latin typeface="Webdings"/>
                <a:cs typeface="Webdings"/>
              </a:rPr>
              <a:t></a:t>
            </a:r>
            <a:endParaRPr sz="9600">
              <a:latin typeface="Webdings"/>
              <a:cs typeface="Webding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772025" y="5029200"/>
            <a:ext cx="1865630" cy="1323975"/>
            <a:chOff x="4772025" y="5029200"/>
            <a:chExt cx="1865630" cy="132397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2025" y="5029200"/>
              <a:ext cx="1276350" cy="132397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100825" y="5338825"/>
              <a:ext cx="504825" cy="457200"/>
            </a:xfrm>
            <a:custGeom>
              <a:avLst/>
              <a:gdLst/>
              <a:ahLst/>
              <a:cxnLst/>
              <a:rect l="l" t="t" r="r" b="b"/>
              <a:pathLst>
                <a:path w="504825" h="457200">
                  <a:moveTo>
                    <a:pt x="0" y="457136"/>
                  </a:moveTo>
                  <a:lnTo>
                    <a:pt x="504825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728851" y="3586226"/>
            <a:ext cx="609600" cy="1219200"/>
          </a:xfrm>
          <a:custGeom>
            <a:avLst/>
            <a:gdLst/>
            <a:ahLst/>
            <a:cxnLst/>
            <a:rect l="l" t="t" r="r" b="b"/>
            <a:pathLst>
              <a:path w="609600" h="1219200">
                <a:moveTo>
                  <a:pt x="0" y="152400"/>
                </a:moveTo>
                <a:lnTo>
                  <a:pt x="514350" y="0"/>
                </a:lnTo>
              </a:path>
              <a:path w="609600" h="1219200">
                <a:moveTo>
                  <a:pt x="0" y="609600"/>
                </a:moveTo>
                <a:lnTo>
                  <a:pt x="609600" y="121920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3352863" y="3276663"/>
            <a:ext cx="819150" cy="1955800"/>
            <a:chOff x="3352863" y="3276663"/>
            <a:chExt cx="819150" cy="1955800"/>
          </a:xfrm>
        </p:grpSpPr>
        <p:sp>
          <p:nvSpPr>
            <p:cNvPr id="17" name="object 17"/>
            <p:cNvSpPr/>
            <p:nvPr/>
          </p:nvSpPr>
          <p:spPr>
            <a:xfrm>
              <a:off x="3357626" y="4155821"/>
              <a:ext cx="809625" cy="1071880"/>
            </a:xfrm>
            <a:custGeom>
              <a:avLst/>
              <a:gdLst/>
              <a:ahLst/>
              <a:cxnLst/>
              <a:rect l="l" t="t" r="r" b="b"/>
              <a:pathLst>
                <a:path w="809625" h="1071879">
                  <a:moveTo>
                    <a:pt x="730758" y="0"/>
                  </a:moveTo>
                  <a:lnTo>
                    <a:pt x="703750" y="39111"/>
                  </a:lnTo>
                  <a:lnTo>
                    <a:pt x="673267" y="76429"/>
                  </a:lnTo>
                  <a:lnTo>
                    <a:pt x="639474" y="111844"/>
                  </a:lnTo>
                  <a:lnTo>
                    <a:pt x="602535" y="145245"/>
                  </a:lnTo>
                  <a:lnTo>
                    <a:pt x="562617" y="176519"/>
                  </a:lnTo>
                  <a:lnTo>
                    <a:pt x="519882" y="205557"/>
                  </a:lnTo>
                  <a:lnTo>
                    <a:pt x="474497" y="232248"/>
                  </a:lnTo>
                  <a:lnTo>
                    <a:pt x="426626" y="256479"/>
                  </a:lnTo>
                  <a:lnTo>
                    <a:pt x="376434" y="278140"/>
                  </a:lnTo>
                  <a:lnTo>
                    <a:pt x="324087" y="297120"/>
                  </a:lnTo>
                  <a:lnTo>
                    <a:pt x="269748" y="313308"/>
                  </a:lnTo>
                  <a:lnTo>
                    <a:pt x="269748" y="81152"/>
                  </a:lnTo>
                  <a:lnTo>
                    <a:pt x="0" y="611504"/>
                  </a:lnTo>
                  <a:lnTo>
                    <a:pt x="269748" y="1071752"/>
                  </a:lnTo>
                  <a:lnTo>
                    <a:pt x="269748" y="839596"/>
                  </a:lnTo>
                  <a:lnTo>
                    <a:pt x="289746" y="834052"/>
                  </a:lnTo>
                  <a:lnTo>
                    <a:pt x="329076" y="821773"/>
                  </a:lnTo>
                  <a:lnTo>
                    <a:pt x="399676" y="794897"/>
                  </a:lnTo>
                  <a:lnTo>
                    <a:pt x="448291" y="772357"/>
                  </a:lnTo>
                  <a:lnTo>
                    <a:pt x="494140" y="747603"/>
                  </a:lnTo>
                  <a:lnTo>
                    <a:pt x="537159" y="720774"/>
                  </a:lnTo>
                  <a:lnTo>
                    <a:pt x="577284" y="692008"/>
                  </a:lnTo>
                  <a:lnTo>
                    <a:pt x="614448" y="661441"/>
                  </a:lnTo>
                  <a:lnTo>
                    <a:pt x="648589" y="629212"/>
                  </a:lnTo>
                  <a:lnTo>
                    <a:pt x="679641" y="595460"/>
                  </a:lnTo>
                  <a:lnTo>
                    <a:pt x="707539" y="560320"/>
                  </a:lnTo>
                  <a:lnTo>
                    <a:pt x="732219" y="523933"/>
                  </a:lnTo>
                  <a:lnTo>
                    <a:pt x="753616" y="486434"/>
                  </a:lnTo>
                  <a:lnTo>
                    <a:pt x="771665" y="447963"/>
                  </a:lnTo>
                  <a:lnTo>
                    <a:pt x="786302" y="408657"/>
                  </a:lnTo>
                  <a:lnTo>
                    <a:pt x="797462" y="368654"/>
                  </a:lnTo>
                  <a:lnTo>
                    <a:pt x="805080" y="328092"/>
                  </a:lnTo>
                  <a:lnTo>
                    <a:pt x="809092" y="287108"/>
                  </a:lnTo>
                  <a:lnTo>
                    <a:pt x="809432" y="245840"/>
                  </a:lnTo>
                  <a:lnTo>
                    <a:pt x="806037" y="204427"/>
                  </a:lnTo>
                  <a:lnTo>
                    <a:pt x="798841" y="163006"/>
                  </a:lnTo>
                  <a:lnTo>
                    <a:pt x="787779" y="121715"/>
                  </a:lnTo>
                  <a:lnTo>
                    <a:pt x="772788" y="80691"/>
                  </a:lnTo>
                  <a:lnTo>
                    <a:pt x="753803" y="40074"/>
                  </a:lnTo>
                  <a:lnTo>
                    <a:pt x="73075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57626" y="3281426"/>
              <a:ext cx="809625" cy="1137920"/>
            </a:xfrm>
            <a:custGeom>
              <a:avLst/>
              <a:gdLst/>
              <a:ahLst/>
              <a:cxnLst/>
              <a:rect l="l" t="t" r="r" b="b"/>
              <a:pathLst>
                <a:path w="809625" h="1137920">
                  <a:moveTo>
                    <a:pt x="0" y="0"/>
                  </a:moveTo>
                  <a:lnTo>
                    <a:pt x="0" y="526161"/>
                  </a:lnTo>
                  <a:lnTo>
                    <a:pt x="55420" y="527571"/>
                  </a:lnTo>
                  <a:lnTo>
                    <a:pt x="109839" y="531743"/>
                  </a:lnTo>
                  <a:lnTo>
                    <a:pt x="163137" y="538585"/>
                  </a:lnTo>
                  <a:lnTo>
                    <a:pt x="215194" y="548006"/>
                  </a:lnTo>
                  <a:lnTo>
                    <a:pt x="265888" y="559914"/>
                  </a:lnTo>
                  <a:lnTo>
                    <a:pt x="315098" y="574218"/>
                  </a:lnTo>
                  <a:lnTo>
                    <a:pt x="362705" y="590828"/>
                  </a:lnTo>
                  <a:lnTo>
                    <a:pt x="408587" y="609651"/>
                  </a:lnTo>
                  <a:lnTo>
                    <a:pt x="452623" y="630598"/>
                  </a:lnTo>
                  <a:lnTo>
                    <a:pt x="494693" y="653576"/>
                  </a:lnTo>
                  <a:lnTo>
                    <a:pt x="534676" y="678494"/>
                  </a:lnTo>
                  <a:lnTo>
                    <a:pt x="572452" y="705262"/>
                  </a:lnTo>
                  <a:lnTo>
                    <a:pt x="607899" y="733788"/>
                  </a:lnTo>
                  <a:lnTo>
                    <a:pt x="640898" y="763981"/>
                  </a:lnTo>
                  <a:lnTo>
                    <a:pt x="671326" y="795750"/>
                  </a:lnTo>
                  <a:lnTo>
                    <a:pt x="699064" y="829004"/>
                  </a:lnTo>
                  <a:lnTo>
                    <a:pt x="723991" y="863651"/>
                  </a:lnTo>
                  <a:lnTo>
                    <a:pt x="745986" y="899600"/>
                  </a:lnTo>
                  <a:lnTo>
                    <a:pt x="764928" y="936760"/>
                  </a:lnTo>
                  <a:lnTo>
                    <a:pt x="780697" y="975041"/>
                  </a:lnTo>
                  <a:lnTo>
                    <a:pt x="793172" y="1014350"/>
                  </a:lnTo>
                  <a:lnTo>
                    <a:pt x="802232" y="1054597"/>
                  </a:lnTo>
                  <a:lnTo>
                    <a:pt x="807756" y="1095690"/>
                  </a:lnTo>
                  <a:lnTo>
                    <a:pt x="809625" y="1137539"/>
                  </a:lnTo>
                  <a:lnTo>
                    <a:pt x="809625" y="611378"/>
                  </a:lnTo>
                  <a:lnTo>
                    <a:pt x="807756" y="569514"/>
                  </a:lnTo>
                  <a:lnTo>
                    <a:pt x="802232" y="528409"/>
                  </a:lnTo>
                  <a:lnTo>
                    <a:pt x="793172" y="488153"/>
                  </a:lnTo>
                  <a:lnTo>
                    <a:pt x="780697" y="448836"/>
                  </a:lnTo>
                  <a:lnTo>
                    <a:pt x="764928" y="410550"/>
                  </a:lnTo>
                  <a:lnTo>
                    <a:pt x="745986" y="373385"/>
                  </a:lnTo>
                  <a:lnTo>
                    <a:pt x="723991" y="337434"/>
                  </a:lnTo>
                  <a:lnTo>
                    <a:pt x="699064" y="302786"/>
                  </a:lnTo>
                  <a:lnTo>
                    <a:pt x="671326" y="269533"/>
                  </a:lnTo>
                  <a:lnTo>
                    <a:pt x="640898" y="237766"/>
                  </a:lnTo>
                  <a:lnTo>
                    <a:pt x="607899" y="207576"/>
                  </a:lnTo>
                  <a:lnTo>
                    <a:pt x="572452" y="179054"/>
                  </a:lnTo>
                  <a:lnTo>
                    <a:pt x="534676" y="152290"/>
                  </a:lnTo>
                  <a:lnTo>
                    <a:pt x="494693" y="127376"/>
                  </a:lnTo>
                  <a:lnTo>
                    <a:pt x="452623" y="104403"/>
                  </a:lnTo>
                  <a:lnTo>
                    <a:pt x="408587" y="83462"/>
                  </a:lnTo>
                  <a:lnTo>
                    <a:pt x="362705" y="64644"/>
                  </a:lnTo>
                  <a:lnTo>
                    <a:pt x="315098" y="48039"/>
                  </a:lnTo>
                  <a:lnTo>
                    <a:pt x="265888" y="33740"/>
                  </a:lnTo>
                  <a:lnTo>
                    <a:pt x="215194" y="21836"/>
                  </a:lnTo>
                  <a:lnTo>
                    <a:pt x="163137" y="12419"/>
                  </a:lnTo>
                  <a:lnTo>
                    <a:pt x="109839" y="5580"/>
                  </a:lnTo>
                  <a:lnTo>
                    <a:pt x="55420" y="1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7C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57626" y="3281426"/>
              <a:ext cx="809625" cy="1946275"/>
            </a:xfrm>
            <a:custGeom>
              <a:avLst/>
              <a:gdLst/>
              <a:ahLst/>
              <a:cxnLst/>
              <a:rect l="l" t="t" r="r" b="b"/>
              <a:pathLst>
                <a:path w="809625" h="1946275">
                  <a:moveTo>
                    <a:pt x="809625" y="1137539"/>
                  </a:moveTo>
                  <a:lnTo>
                    <a:pt x="807756" y="1095690"/>
                  </a:lnTo>
                  <a:lnTo>
                    <a:pt x="802232" y="1054597"/>
                  </a:lnTo>
                  <a:lnTo>
                    <a:pt x="793172" y="1014350"/>
                  </a:lnTo>
                  <a:lnTo>
                    <a:pt x="780697" y="975041"/>
                  </a:lnTo>
                  <a:lnTo>
                    <a:pt x="764928" y="936760"/>
                  </a:lnTo>
                  <a:lnTo>
                    <a:pt x="745986" y="899600"/>
                  </a:lnTo>
                  <a:lnTo>
                    <a:pt x="723991" y="863651"/>
                  </a:lnTo>
                  <a:lnTo>
                    <a:pt x="699064" y="829004"/>
                  </a:lnTo>
                  <a:lnTo>
                    <a:pt x="671326" y="795750"/>
                  </a:lnTo>
                  <a:lnTo>
                    <a:pt x="640898" y="763981"/>
                  </a:lnTo>
                  <a:lnTo>
                    <a:pt x="607899" y="733788"/>
                  </a:lnTo>
                  <a:lnTo>
                    <a:pt x="572452" y="705262"/>
                  </a:lnTo>
                  <a:lnTo>
                    <a:pt x="534676" y="678494"/>
                  </a:lnTo>
                  <a:lnTo>
                    <a:pt x="494693" y="653576"/>
                  </a:lnTo>
                  <a:lnTo>
                    <a:pt x="452623" y="630598"/>
                  </a:lnTo>
                  <a:lnTo>
                    <a:pt x="408587" y="609651"/>
                  </a:lnTo>
                  <a:lnTo>
                    <a:pt x="362705" y="590828"/>
                  </a:lnTo>
                  <a:lnTo>
                    <a:pt x="315098" y="574218"/>
                  </a:lnTo>
                  <a:lnTo>
                    <a:pt x="265888" y="559914"/>
                  </a:lnTo>
                  <a:lnTo>
                    <a:pt x="215194" y="548006"/>
                  </a:lnTo>
                  <a:lnTo>
                    <a:pt x="163137" y="538585"/>
                  </a:lnTo>
                  <a:lnTo>
                    <a:pt x="109839" y="531743"/>
                  </a:lnTo>
                  <a:lnTo>
                    <a:pt x="55420" y="527571"/>
                  </a:lnTo>
                  <a:lnTo>
                    <a:pt x="0" y="526161"/>
                  </a:lnTo>
                  <a:lnTo>
                    <a:pt x="0" y="0"/>
                  </a:lnTo>
                  <a:lnTo>
                    <a:pt x="55420" y="1410"/>
                  </a:lnTo>
                  <a:lnTo>
                    <a:pt x="109839" y="5580"/>
                  </a:lnTo>
                  <a:lnTo>
                    <a:pt x="163137" y="12419"/>
                  </a:lnTo>
                  <a:lnTo>
                    <a:pt x="215194" y="21836"/>
                  </a:lnTo>
                  <a:lnTo>
                    <a:pt x="265888" y="33740"/>
                  </a:lnTo>
                  <a:lnTo>
                    <a:pt x="315098" y="48039"/>
                  </a:lnTo>
                  <a:lnTo>
                    <a:pt x="362705" y="64644"/>
                  </a:lnTo>
                  <a:lnTo>
                    <a:pt x="408587" y="83462"/>
                  </a:lnTo>
                  <a:lnTo>
                    <a:pt x="452623" y="104403"/>
                  </a:lnTo>
                  <a:lnTo>
                    <a:pt x="494693" y="127376"/>
                  </a:lnTo>
                  <a:lnTo>
                    <a:pt x="534676" y="152290"/>
                  </a:lnTo>
                  <a:lnTo>
                    <a:pt x="572452" y="179054"/>
                  </a:lnTo>
                  <a:lnTo>
                    <a:pt x="607899" y="207576"/>
                  </a:lnTo>
                  <a:lnTo>
                    <a:pt x="640898" y="237766"/>
                  </a:lnTo>
                  <a:lnTo>
                    <a:pt x="671326" y="269533"/>
                  </a:lnTo>
                  <a:lnTo>
                    <a:pt x="699064" y="302786"/>
                  </a:lnTo>
                  <a:lnTo>
                    <a:pt x="723991" y="337434"/>
                  </a:lnTo>
                  <a:lnTo>
                    <a:pt x="745986" y="373385"/>
                  </a:lnTo>
                  <a:lnTo>
                    <a:pt x="764928" y="410550"/>
                  </a:lnTo>
                  <a:lnTo>
                    <a:pt x="780697" y="448836"/>
                  </a:lnTo>
                  <a:lnTo>
                    <a:pt x="793172" y="488153"/>
                  </a:lnTo>
                  <a:lnTo>
                    <a:pt x="802232" y="528409"/>
                  </a:lnTo>
                  <a:lnTo>
                    <a:pt x="807756" y="569514"/>
                  </a:lnTo>
                  <a:lnTo>
                    <a:pt x="809625" y="611378"/>
                  </a:lnTo>
                  <a:lnTo>
                    <a:pt x="809625" y="1137539"/>
                  </a:lnTo>
                  <a:lnTo>
                    <a:pt x="807641" y="1180439"/>
                  </a:lnTo>
                  <a:lnTo>
                    <a:pt x="801764" y="1222699"/>
                  </a:lnTo>
                  <a:lnTo>
                    <a:pt x="792106" y="1264200"/>
                  </a:lnTo>
                  <a:lnTo>
                    <a:pt x="778779" y="1304821"/>
                  </a:lnTo>
                  <a:lnTo>
                    <a:pt x="761895" y="1344443"/>
                  </a:lnTo>
                  <a:lnTo>
                    <a:pt x="741567" y="1382945"/>
                  </a:lnTo>
                  <a:lnTo>
                    <a:pt x="717906" y="1420208"/>
                  </a:lnTo>
                  <a:lnTo>
                    <a:pt x="691024" y="1456111"/>
                  </a:lnTo>
                  <a:lnTo>
                    <a:pt x="661035" y="1490535"/>
                  </a:lnTo>
                  <a:lnTo>
                    <a:pt x="628048" y="1523360"/>
                  </a:lnTo>
                  <a:lnTo>
                    <a:pt x="592178" y="1554465"/>
                  </a:lnTo>
                  <a:lnTo>
                    <a:pt x="553536" y="1583732"/>
                  </a:lnTo>
                  <a:lnTo>
                    <a:pt x="512234" y="1611039"/>
                  </a:lnTo>
                  <a:lnTo>
                    <a:pt x="468384" y="1636267"/>
                  </a:lnTo>
                  <a:lnTo>
                    <a:pt x="422098" y="1659297"/>
                  </a:lnTo>
                  <a:lnTo>
                    <a:pt x="373489" y="1680007"/>
                  </a:lnTo>
                  <a:lnTo>
                    <a:pt x="322668" y="1698279"/>
                  </a:lnTo>
                  <a:lnTo>
                    <a:pt x="269748" y="1713992"/>
                  </a:lnTo>
                  <a:lnTo>
                    <a:pt x="269748" y="1946148"/>
                  </a:lnTo>
                  <a:lnTo>
                    <a:pt x="0" y="1485900"/>
                  </a:lnTo>
                  <a:lnTo>
                    <a:pt x="269748" y="955548"/>
                  </a:lnTo>
                  <a:lnTo>
                    <a:pt x="269748" y="1187704"/>
                  </a:lnTo>
                  <a:lnTo>
                    <a:pt x="324087" y="1171515"/>
                  </a:lnTo>
                  <a:lnTo>
                    <a:pt x="376434" y="1152535"/>
                  </a:lnTo>
                  <a:lnTo>
                    <a:pt x="426626" y="1130874"/>
                  </a:lnTo>
                  <a:lnTo>
                    <a:pt x="474497" y="1106643"/>
                  </a:lnTo>
                  <a:lnTo>
                    <a:pt x="519882" y="1079952"/>
                  </a:lnTo>
                  <a:lnTo>
                    <a:pt x="562617" y="1050914"/>
                  </a:lnTo>
                  <a:lnTo>
                    <a:pt x="602535" y="1019640"/>
                  </a:lnTo>
                  <a:lnTo>
                    <a:pt x="639474" y="986239"/>
                  </a:lnTo>
                  <a:lnTo>
                    <a:pt x="673267" y="950824"/>
                  </a:lnTo>
                  <a:lnTo>
                    <a:pt x="703750" y="913506"/>
                  </a:lnTo>
                  <a:lnTo>
                    <a:pt x="730758" y="87439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7620063" y="2895663"/>
            <a:ext cx="1028700" cy="2854325"/>
            <a:chOff x="7620063" y="2895663"/>
            <a:chExt cx="1028700" cy="2854325"/>
          </a:xfrm>
        </p:grpSpPr>
        <p:sp>
          <p:nvSpPr>
            <p:cNvPr id="21" name="object 21"/>
            <p:cNvSpPr/>
            <p:nvPr/>
          </p:nvSpPr>
          <p:spPr>
            <a:xfrm>
              <a:off x="7624826" y="4179824"/>
              <a:ext cx="1019810" cy="1565275"/>
            </a:xfrm>
            <a:custGeom>
              <a:avLst/>
              <a:gdLst/>
              <a:ahLst/>
              <a:cxnLst/>
              <a:rect l="l" t="t" r="r" b="b"/>
              <a:pathLst>
                <a:path w="1019809" h="1565275">
                  <a:moveTo>
                    <a:pt x="918082" y="0"/>
                  </a:moveTo>
                  <a:lnTo>
                    <a:pt x="893514" y="41779"/>
                  </a:lnTo>
                  <a:lnTo>
                    <a:pt x="866597" y="82187"/>
                  </a:lnTo>
                  <a:lnTo>
                    <a:pt x="837413" y="121162"/>
                  </a:lnTo>
                  <a:lnTo>
                    <a:pt x="806042" y="158638"/>
                  </a:lnTo>
                  <a:lnTo>
                    <a:pt x="772564" y="194554"/>
                  </a:lnTo>
                  <a:lnTo>
                    <a:pt x="737060" y="228845"/>
                  </a:lnTo>
                  <a:lnTo>
                    <a:pt x="699609" y="261449"/>
                  </a:lnTo>
                  <a:lnTo>
                    <a:pt x="660294" y="292301"/>
                  </a:lnTo>
                  <a:lnTo>
                    <a:pt x="619193" y="321338"/>
                  </a:lnTo>
                  <a:lnTo>
                    <a:pt x="576387" y="348497"/>
                  </a:lnTo>
                  <a:lnTo>
                    <a:pt x="531956" y="373714"/>
                  </a:lnTo>
                  <a:lnTo>
                    <a:pt x="485982" y="396926"/>
                  </a:lnTo>
                  <a:lnTo>
                    <a:pt x="438544" y="418070"/>
                  </a:lnTo>
                  <a:lnTo>
                    <a:pt x="389722" y="437081"/>
                  </a:lnTo>
                  <a:lnTo>
                    <a:pt x="339598" y="453898"/>
                  </a:lnTo>
                  <a:lnTo>
                    <a:pt x="339598" y="117348"/>
                  </a:lnTo>
                  <a:lnTo>
                    <a:pt x="0" y="892301"/>
                  </a:lnTo>
                  <a:lnTo>
                    <a:pt x="339598" y="1565109"/>
                  </a:lnTo>
                  <a:lnTo>
                    <a:pt x="339598" y="1228470"/>
                  </a:lnTo>
                  <a:lnTo>
                    <a:pt x="365742" y="1220065"/>
                  </a:lnTo>
                  <a:lnTo>
                    <a:pt x="417125" y="1201396"/>
                  </a:lnTo>
                  <a:lnTo>
                    <a:pt x="489015" y="1170148"/>
                  </a:lnTo>
                  <a:lnTo>
                    <a:pt x="533937" y="1147368"/>
                  </a:lnTo>
                  <a:lnTo>
                    <a:pt x="577076" y="1122868"/>
                  </a:lnTo>
                  <a:lnTo>
                    <a:pt x="618401" y="1096722"/>
                  </a:lnTo>
                  <a:lnTo>
                    <a:pt x="657883" y="1069005"/>
                  </a:lnTo>
                  <a:lnTo>
                    <a:pt x="695493" y="1039791"/>
                  </a:lnTo>
                  <a:lnTo>
                    <a:pt x="731200" y="1009157"/>
                  </a:lnTo>
                  <a:lnTo>
                    <a:pt x="764974" y="977175"/>
                  </a:lnTo>
                  <a:lnTo>
                    <a:pt x="796786" y="943922"/>
                  </a:lnTo>
                  <a:lnTo>
                    <a:pt x="826605" y="909471"/>
                  </a:lnTo>
                  <a:lnTo>
                    <a:pt x="854402" y="873899"/>
                  </a:lnTo>
                  <a:lnTo>
                    <a:pt x="880147" y="837278"/>
                  </a:lnTo>
                  <a:lnTo>
                    <a:pt x="903810" y="799685"/>
                  </a:lnTo>
                  <a:lnTo>
                    <a:pt x="925362" y="761193"/>
                  </a:lnTo>
                  <a:lnTo>
                    <a:pt x="944771" y="721878"/>
                  </a:lnTo>
                  <a:lnTo>
                    <a:pt x="962009" y="681815"/>
                  </a:lnTo>
                  <a:lnTo>
                    <a:pt x="977045" y="641078"/>
                  </a:lnTo>
                  <a:lnTo>
                    <a:pt x="989849" y="599741"/>
                  </a:lnTo>
                  <a:lnTo>
                    <a:pt x="1000393" y="557881"/>
                  </a:lnTo>
                  <a:lnTo>
                    <a:pt x="1008645" y="515571"/>
                  </a:lnTo>
                  <a:lnTo>
                    <a:pt x="1014576" y="472886"/>
                  </a:lnTo>
                  <a:lnTo>
                    <a:pt x="1018157" y="429901"/>
                  </a:lnTo>
                  <a:lnTo>
                    <a:pt x="1019356" y="386691"/>
                  </a:lnTo>
                  <a:lnTo>
                    <a:pt x="1018145" y="343330"/>
                  </a:lnTo>
                  <a:lnTo>
                    <a:pt x="1014493" y="299894"/>
                  </a:lnTo>
                  <a:lnTo>
                    <a:pt x="1008370" y="256456"/>
                  </a:lnTo>
                  <a:lnTo>
                    <a:pt x="999748" y="213093"/>
                  </a:lnTo>
                  <a:lnTo>
                    <a:pt x="988595" y="169878"/>
                  </a:lnTo>
                  <a:lnTo>
                    <a:pt x="974881" y="126887"/>
                  </a:lnTo>
                  <a:lnTo>
                    <a:pt x="958578" y="84193"/>
                  </a:lnTo>
                  <a:lnTo>
                    <a:pt x="939655" y="41872"/>
                  </a:lnTo>
                  <a:lnTo>
                    <a:pt x="91808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24826" y="2900426"/>
              <a:ext cx="1019175" cy="1666875"/>
            </a:xfrm>
            <a:custGeom>
              <a:avLst/>
              <a:gdLst/>
              <a:ahLst/>
              <a:cxnLst/>
              <a:rect l="l" t="t" r="r" b="b"/>
              <a:pathLst>
                <a:path w="1019175" h="1666875">
                  <a:moveTo>
                    <a:pt x="0" y="0"/>
                  </a:moveTo>
                  <a:lnTo>
                    <a:pt x="0" y="774446"/>
                  </a:lnTo>
                  <a:lnTo>
                    <a:pt x="50866" y="775538"/>
                  </a:lnTo>
                  <a:lnTo>
                    <a:pt x="101086" y="778780"/>
                  </a:lnTo>
                  <a:lnTo>
                    <a:pt x="150603" y="784121"/>
                  </a:lnTo>
                  <a:lnTo>
                    <a:pt x="199358" y="791511"/>
                  </a:lnTo>
                  <a:lnTo>
                    <a:pt x="247292" y="800897"/>
                  </a:lnTo>
                  <a:lnTo>
                    <a:pt x="294347" y="812228"/>
                  </a:lnTo>
                  <a:lnTo>
                    <a:pt x="340464" y="825454"/>
                  </a:lnTo>
                  <a:lnTo>
                    <a:pt x="385586" y="840524"/>
                  </a:lnTo>
                  <a:lnTo>
                    <a:pt x="429653" y="857386"/>
                  </a:lnTo>
                  <a:lnTo>
                    <a:pt x="472608" y="875988"/>
                  </a:lnTo>
                  <a:lnTo>
                    <a:pt x="514392" y="896281"/>
                  </a:lnTo>
                  <a:lnTo>
                    <a:pt x="554946" y="918212"/>
                  </a:lnTo>
                  <a:lnTo>
                    <a:pt x="594213" y="941731"/>
                  </a:lnTo>
                  <a:lnTo>
                    <a:pt x="632133" y="966787"/>
                  </a:lnTo>
                  <a:lnTo>
                    <a:pt x="668649" y="993327"/>
                  </a:lnTo>
                  <a:lnTo>
                    <a:pt x="703702" y="1021302"/>
                  </a:lnTo>
                  <a:lnTo>
                    <a:pt x="737233" y="1050660"/>
                  </a:lnTo>
                  <a:lnTo>
                    <a:pt x="769184" y="1081350"/>
                  </a:lnTo>
                  <a:lnTo>
                    <a:pt x="799498" y="1113321"/>
                  </a:lnTo>
                  <a:lnTo>
                    <a:pt x="828115" y="1146521"/>
                  </a:lnTo>
                  <a:lnTo>
                    <a:pt x="854976" y="1180900"/>
                  </a:lnTo>
                  <a:lnTo>
                    <a:pt x="880025" y="1216405"/>
                  </a:lnTo>
                  <a:lnTo>
                    <a:pt x="903202" y="1252988"/>
                  </a:lnTo>
                  <a:lnTo>
                    <a:pt x="924448" y="1290595"/>
                  </a:lnTo>
                  <a:lnTo>
                    <a:pt x="943706" y="1329176"/>
                  </a:lnTo>
                  <a:lnTo>
                    <a:pt x="960917" y="1368680"/>
                  </a:lnTo>
                  <a:lnTo>
                    <a:pt x="976023" y="1409055"/>
                  </a:lnTo>
                  <a:lnTo>
                    <a:pt x="988965" y="1450251"/>
                  </a:lnTo>
                  <a:lnTo>
                    <a:pt x="999685" y="1492216"/>
                  </a:lnTo>
                  <a:lnTo>
                    <a:pt x="1008124" y="1534900"/>
                  </a:lnTo>
                  <a:lnTo>
                    <a:pt x="1014224" y="1578250"/>
                  </a:lnTo>
                  <a:lnTo>
                    <a:pt x="1017927" y="1622216"/>
                  </a:lnTo>
                  <a:lnTo>
                    <a:pt x="1019175" y="1666748"/>
                  </a:lnTo>
                  <a:lnTo>
                    <a:pt x="1019175" y="892175"/>
                  </a:lnTo>
                  <a:lnTo>
                    <a:pt x="1017927" y="847644"/>
                  </a:lnTo>
                  <a:lnTo>
                    <a:pt x="1014224" y="803679"/>
                  </a:lnTo>
                  <a:lnTo>
                    <a:pt x="1008124" y="760330"/>
                  </a:lnTo>
                  <a:lnTo>
                    <a:pt x="999685" y="717649"/>
                  </a:lnTo>
                  <a:lnTo>
                    <a:pt x="988965" y="675686"/>
                  </a:lnTo>
                  <a:lnTo>
                    <a:pt x="976023" y="634493"/>
                  </a:lnTo>
                  <a:lnTo>
                    <a:pt x="960917" y="594122"/>
                  </a:lnTo>
                  <a:lnTo>
                    <a:pt x="943706" y="554622"/>
                  </a:lnTo>
                  <a:lnTo>
                    <a:pt x="924448" y="516045"/>
                  </a:lnTo>
                  <a:lnTo>
                    <a:pt x="903202" y="478443"/>
                  </a:lnTo>
                  <a:lnTo>
                    <a:pt x="880025" y="441865"/>
                  </a:lnTo>
                  <a:lnTo>
                    <a:pt x="854976" y="406365"/>
                  </a:lnTo>
                  <a:lnTo>
                    <a:pt x="828115" y="371991"/>
                  </a:lnTo>
                  <a:lnTo>
                    <a:pt x="799498" y="338797"/>
                  </a:lnTo>
                  <a:lnTo>
                    <a:pt x="769184" y="306832"/>
                  </a:lnTo>
                  <a:lnTo>
                    <a:pt x="737233" y="276148"/>
                  </a:lnTo>
                  <a:lnTo>
                    <a:pt x="703702" y="246796"/>
                  </a:lnTo>
                  <a:lnTo>
                    <a:pt x="668649" y="218826"/>
                  </a:lnTo>
                  <a:lnTo>
                    <a:pt x="632133" y="192291"/>
                  </a:lnTo>
                  <a:lnTo>
                    <a:pt x="594213" y="167242"/>
                  </a:lnTo>
                  <a:lnTo>
                    <a:pt x="554946" y="143728"/>
                  </a:lnTo>
                  <a:lnTo>
                    <a:pt x="514392" y="121802"/>
                  </a:lnTo>
                  <a:lnTo>
                    <a:pt x="472608" y="101514"/>
                  </a:lnTo>
                  <a:lnTo>
                    <a:pt x="429653" y="82916"/>
                  </a:lnTo>
                  <a:lnTo>
                    <a:pt x="385586" y="66059"/>
                  </a:lnTo>
                  <a:lnTo>
                    <a:pt x="340464" y="50994"/>
                  </a:lnTo>
                  <a:lnTo>
                    <a:pt x="294347" y="37771"/>
                  </a:lnTo>
                  <a:lnTo>
                    <a:pt x="247292" y="26443"/>
                  </a:lnTo>
                  <a:lnTo>
                    <a:pt x="199358" y="17059"/>
                  </a:lnTo>
                  <a:lnTo>
                    <a:pt x="150603" y="9672"/>
                  </a:lnTo>
                  <a:lnTo>
                    <a:pt x="101086" y="4333"/>
                  </a:lnTo>
                  <a:lnTo>
                    <a:pt x="50866" y="1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7C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24826" y="2900426"/>
              <a:ext cx="1019175" cy="2844800"/>
            </a:xfrm>
            <a:custGeom>
              <a:avLst/>
              <a:gdLst/>
              <a:ahLst/>
              <a:cxnLst/>
              <a:rect l="l" t="t" r="r" b="b"/>
              <a:pathLst>
                <a:path w="1019175" h="2844800">
                  <a:moveTo>
                    <a:pt x="1019175" y="1666748"/>
                  </a:moveTo>
                  <a:lnTo>
                    <a:pt x="1017927" y="1622216"/>
                  </a:lnTo>
                  <a:lnTo>
                    <a:pt x="1014224" y="1578250"/>
                  </a:lnTo>
                  <a:lnTo>
                    <a:pt x="1008124" y="1534900"/>
                  </a:lnTo>
                  <a:lnTo>
                    <a:pt x="999685" y="1492216"/>
                  </a:lnTo>
                  <a:lnTo>
                    <a:pt x="988965" y="1450251"/>
                  </a:lnTo>
                  <a:lnTo>
                    <a:pt x="976023" y="1409055"/>
                  </a:lnTo>
                  <a:lnTo>
                    <a:pt x="960917" y="1368680"/>
                  </a:lnTo>
                  <a:lnTo>
                    <a:pt x="943706" y="1329176"/>
                  </a:lnTo>
                  <a:lnTo>
                    <a:pt x="924448" y="1290595"/>
                  </a:lnTo>
                  <a:lnTo>
                    <a:pt x="903202" y="1252988"/>
                  </a:lnTo>
                  <a:lnTo>
                    <a:pt x="880025" y="1216405"/>
                  </a:lnTo>
                  <a:lnTo>
                    <a:pt x="854976" y="1180900"/>
                  </a:lnTo>
                  <a:lnTo>
                    <a:pt x="828115" y="1146521"/>
                  </a:lnTo>
                  <a:lnTo>
                    <a:pt x="799498" y="1113321"/>
                  </a:lnTo>
                  <a:lnTo>
                    <a:pt x="769184" y="1081350"/>
                  </a:lnTo>
                  <a:lnTo>
                    <a:pt x="737233" y="1050660"/>
                  </a:lnTo>
                  <a:lnTo>
                    <a:pt x="703702" y="1021302"/>
                  </a:lnTo>
                  <a:lnTo>
                    <a:pt x="668649" y="993327"/>
                  </a:lnTo>
                  <a:lnTo>
                    <a:pt x="632133" y="966787"/>
                  </a:lnTo>
                  <a:lnTo>
                    <a:pt x="594213" y="941731"/>
                  </a:lnTo>
                  <a:lnTo>
                    <a:pt x="554946" y="918212"/>
                  </a:lnTo>
                  <a:lnTo>
                    <a:pt x="514392" y="896281"/>
                  </a:lnTo>
                  <a:lnTo>
                    <a:pt x="472608" y="875988"/>
                  </a:lnTo>
                  <a:lnTo>
                    <a:pt x="429653" y="857386"/>
                  </a:lnTo>
                  <a:lnTo>
                    <a:pt x="385586" y="840524"/>
                  </a:lnTo>
                  <a:lnTo>
                    <a:pt x="340464" y="825454"/>
                  </a:lnTo>
                  <a:lnTo>
                    <a:pt x="294347" y="812228"/>
                  </a:lnTo>
                  <a:lnTo>
                    <a:pt x="247292" y="800897"/>
                  </a:lnTo>
                  <a:lnTo>
                    <a:pt x="199358" y="791511"/>
                  </a:lnTo>
                  <a:lnTo>
                    <a:pt x="150603" y="784121"/>
                  </a:lnTo>
                  <a:lnTo>
                    <a:pt x="101086" y="778780"/>
                  </a:lnTo>
                  <a:lnTo>
                    <a:pt x="50866" y="775538"/>
                  </a:lnTo>
                  <a:lnTo>
                    <a:pt x="0" y="774446"/>
                  </a:lnTo>
                  <a:lnTo>
                    <a:pt x="0" y="0"/>
                  </a:lnTo>
                  <a:lnTo>
                    <a:pt x="50866" y="1091"/>
                  </a:lnTo>
                  <a:lnTo>
                    <a:pt x="101086" y="4333"/>
                  </a:lnTo>
                  <a:lnTo>
                    <a:pt x="150603" y="9672"/>
                  </a:lnTo>
                  <a:lnTo>
                    <a:pt x="199358" y="17059"/>
                  </a:lnTo>
                  <a:lnTo>
                    <a:pt x="247292" y="26443"/>
                  </a:lnTo>
                  <a:lnTo>
                    <a:pt x="294347" y="37771"/>
                  </a:lnTo>
                  <a:lnTo>
                    <a:pt x="340464" y="50994"/>
                  </a:lnTo>
                  <a:lnTo>
                    <a:pt x="385586" y="66059"/>
                  </a:lnTo>
                  <a:lnTo>
                    <a:pt x="429653" y="82916"/>
                  </a:lnTo>
                  <a:lnTo>
                    <a:pt x="472608" y="101514"/>
                  </a:lnTo>
                  <a:lnTo>
                    <a:pt x="514392" y="121802"/>
                  </a:lnTo>
                  <a:lnTo>
                    <a:pt x="554946" y="143728"/>
                  </a:lnTo>
                  <a:lnTo>
                    <a:pt x="594213" y="167242"/>
                  </a:lnTo>
                  <a:lnTo>
                    <a:pt x="632133" y="192291"/>
                  </a:lnTo>
                  <a:lnTo>
                    <a:pt x="668649" y="218826"/>
                  </a:lnTo>
                  <a:lnTo>
                    <a:pt x="703702" y="246796"/>
                  </a:lnTo>
                  <a:lnTo>
                    <a:pt x="737233" y="276148"/>
                  </a:lnTo>
                  <a:lnTo>
                    <a:pt x="769184" y="306832"/>
                  </a:lnTo>
                  <a:lnTo>
                    <a:pt x="799498" y="338797"/>
                  </a:lnTo>
                  <a:lnTo>
                    <a:pt x="828115" y="371991"/>
                  </a:lnTo>
                  <a:lnTo>
                    <a:pt x="854976" y="406365"/>
                  </a:lnTo>
                  <a:lnTo>
                    <a:pt x="880025" y="441865"/>
                  </a:lnTo>
                  <a:lnTo>
                    <a:pt x="903202" y="478443"/>
                  </a:lnTo>
                  <a:lnTo>
                    <a:pt x="924448" y="516045"/>
                  </a:lnTo>
                  <a:lnTo>
                    <a:pt x="943706" y="554622"/>
                  </a:lnTo>
                  <a:lnTo>
                    <a:pt x="960917" y="594122"/>
                  </a:lnTo>
                  <a:lnTo>
                    <a:pt x="976023" y="634493"/>
                  </a:lnTo>
                  <a:lnTo>
                    <a:pt x="988965" y="675686"/>
                  </a:lnTo>
                  <a:lnTo>
                    <a:pt x="999685" y="717649"/>
                  </a:lnTo>
                  <a:lnTo>
                    <a:pt x="1008124" y="760330"/>
                  </a:lnTo>
                  <a:lnTo>
                    <a:pt x="1014224" y="803679"/>
                  </a:lnTo>
                  <a:lnTo>
                    <a:pt x="1017927" y="847644"/>
                  </a:lnTo>
                  <a:lnTo>
                    <a:pt x="1019175" y="892175"/>
                  </a:lnTo>
                  <a:lnTo>
                    <a:pt x="1019175" y="1666748"/>
                  </a:lnTo>
                  <a:lnTo>
                    <a:pt x="1017766" y="1713781"/>
                  </a:lnTo>
                  <a:lnTo>
                    <a:pt x="1013581" y="1760314"/>
                  </a:lnTo>
                  <a:lnTo>
                    <a:pt x="1006679" y="1806272"/>
                  </a:lnTo>
                  <a:lnTo>
                    <a:pt x="997119" y="1851581"/>
                  </a:lnTo>
                  <a:lnTo>
                    <a:pt x="984962" y="1896168"/>
                  </a:lnTo>
                  <a:lnTo>
                    <a:pt x="970266" y="1939958"/>
                  </a:lnTo>
                  <a:lnTo>
                    <a:pt x="953091" y="1982878"/>
                  </a:lnTo>
                  <a:lnTo>
                    <a:pt x="933497" y="2024855"/>
                  </a:lnTo>
                  <a:lnTo>
                    <a:pt x="911543" y="2065813"/>
                  </a:lnTo>
                  <a:lnTo>
                    <a:pt x="887289" y="2105680"/>
                  </a:lnTo>
                  <a:lnTo>
                    <a:pt x="860795" y="2144381"/>
                  </a:lnTo>
                  <a:lnTo>
                    <a:pt x="832119" y="2181844"/>
                  </a:lnTo>
                  <a:lnTo>
                    <a:pt x="801323" y="2217993"/>
                  </a:lnTo>
                  <a:lnTo>
                    <a:pt x="768465" y="2252755"/>
                  </a:lnTo>
                  <a:lnTo>
                    <a:pt x="733604" y="2286057"/>
                  </a:lnTo>
                  <a:lnTo>
                    <a:pt x="696801" y="2317825"/>
                  </a:lnTo>
                  <a:lnTo>
                    <a:pt x="658116" y="2347984"/>
                  </a:lnTo>
                  <a:lnTo>
                    <a:pt x="617606" y="2376461"/>
                  </a:lnTo>
                  <a:lnTo>
                    <a:pt x="575333" y="2403183"/>
                  </a:lnTo>
                  <a:lnTo>
                    <a:pt x="531356" y="2428074"/>
                  </a:lnTo>
                  <a:lnTo>
                    <a:pt x="485735" y="2451063"/>
                  </a:lnTo>
                  <a:lnTo>
                    <a:pt x="438528" y="2472074"/>
                  </a:lnTo>
                  <a:lnTo>
                    <a:pt x="389796" y="2491033"/>
                  </a:lnTo>
                  <a:lnTo>
                    <a:pt x="339598" y="2507869"/>
                  </a:lnTo>
                  <a:lnTo>
                    <a:pt x="339598" y="2844507"/>
                  </a:lnTo>
                  <a:lnTo>
                    <a:pt x="0" y="2171700"/>
                  </a:lnTo>
                  <a:lnTo>
                    <a:pt x="339598" y="1396746"/>
                  </a:lnTo>
                  <a:lnTo>
                    <a:pt x="339598" y="1733296"/>
                  </a:lnTo>
                  <a:lnTo>
                    <a:pt x="389722" y="1716479"/>
                  </a:lnTo>
                  <a:lnTo>
                    <a:pt x="438544" y="1697468"/>
                  </a:lnTo>
                  <a:lnTo>
                    <a:pt x="485982" y="1676324"/>
                  </a:lnTo>
                  <a:lnTo>
                    <a:pt x="531956" y="1653112"/>
                  </a:lnTo>
                  <a:lnTo>
                    <a:pt x="576387" y="1627895"/>
                  </a:lnTo>
                  <a:lnTo>
                    <a:pt x="619193" y="1600736"/>
                  </a:lnTo>
                  <a:lnTo>
                    <a:pt x="660294" y="1571699"/>
                  </a:lnTo>
                  <a:lnTo>
                    <a:pt x="699609" y="1540847"/>
                  </a:lnTo>
                  <a:lnTo>
                    <a:pt x="737060" y="1508243"/>
                  </a:lnTo>
                  <a:lnTo>
                    <a:pt x="772564" y="1473952"/>
                  </a:lnTo>
                  <a:lnTo>
                    <a:pt x="806042" y="1438036"/>
                  </a:lnTo>
                  <a:lnTo>
                    <a:pt x="837413" y="1400560"/>
                  </a:lnTo>
                  <a:lnTo>
                    <a:pt x="866597" y="1361585"/>
                  </a:lnTo>
                  <a:lnTo>
                    <a:pt x="893514" y="1321177"/>
                  </a:lnTo>
                  <a:lnTo>
                    <a:pt x="918082" y="127939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194800" y="1702498"/>
            <a:ext cx="17087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5" dirty="0">
                <a:latin typeface="Arial"/>
                <a:cs typeface="Arial"/>
              </a:rPr>
              <a:t>Clusterização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754994" y="3724592"/>
            <a:ext cx="1246505" cy="1490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600" spc="10" dirty="0">
                <a:latin typeface="Webdings"/>
                <a:cs typeface="Webdings"/>
              </a:rPr>
              <a:t></a:t>
            </a:r>
            <a:endParaRPr sz="9600">
              <a:latin typeface="Webdings"/>
              <a:cs typeface="Webding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248775" y="4926076"/>
            <a:ext cx="1865630" cy="1427480"/>
            <a:chOff x="9248775" y="4926076"/>
            <a:chExt cx="1865630" cy="1427480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48775" y="5029200"/>
              <a:ext cx="1266825" cy="132397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0568050" y="4957826"/>
              <a:ext cx="514350" cy="838200"/>
            </a:xfrm>
            <a:custGeom>
              <a:avLst/>
              <a:gdLst/>
              <a:ahLst/>
              <a:cxnLst/>
              <a:rect l="l" t="t" r="r" b="b"/>
              <a:pathLst>
                <a:path w="514350" h="838200">
                  <a:moveTo>
                    <a:pt x="0" y="838136"/>
                  </a:moveTo>
                  <a:lnTo>
                    <a:pt x="51435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9248775" y="2790825"/>
            <a:ext cx="1865630" cy="1513205"/>
            <a:chOff x="9248775" y="2790825"/>
            <a:chExt cx="1865630" cy="1513205"/>
          </a:xfrm>
        </p:grpSpPr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48775" y="2790825"/>
              <a:ext cx="1266825" cy="132397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0568050" y="3357626"/>
              <a:ext cx="514350" cy="914400"/>
            </a:xfrm>
            <a:custGeom>
              <a:avLst/>
              <a:gdLst/>
              <a:ahLst/>
              <a:cxnLst/>
              <a:rect l="l" t="t" r="r" b="b"/>
              <a:pathLst>
                <a:path w="514350" h="914400">
                  <a:moveTo>
                    <a:pt x="0" y="0"/>
                  </a:moveTo>
                  <a:lnTo>
                    <a:pt x="514350" y="91440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370051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Quando utilizar NoSQL?</a:t>
            </a:r>
          </a:p>
          <a:p>
            <a:endParaRPr lang="pt-BR" dirty="0"/>
          </a:p>
          <a:p>
            <a:pPr lvl="1"/>
            <a:r>
              <a:rPr lang="pt-BR" sz="2000" dirty="0"/>
              <a:t>Escalabilidade</a:t>
            </a:r>
          </a:p>
          <a:p>
            <a:pPr lvl="1"/>
            <a:r>
              <a:rPr lang="pt-BR" sz="2000" dirty="0"/>
              <a:t>Flexibilidade</a:t>
            </a:r>
          </a:p>
          <a:p>
            <a:pPr lvl="1"/>
            <a:r>
              <a:rPr lang="pt-BR" sz="2000" dirty="0"/>
              <a:t>Manipulação de quantidade massiva de dados</a:t>
            </a:r>
          </a:p>
          <a:p>
            <a:pPr lvl="1"/>
            <a:r>
              <a:rPr lang="pt-BR" sz="2000" dirty="0"/>
              <a:t>Bom desempenho</a:t>
            </a:r>
          </a:p>
          <a:p>
            <a:pPr lvl="1"/>
            <a:r>
              <a:rPr lang="pt-BR" sz="2000" dirty="0"/>
              <a:t>Facilidade para consultas</a:t>
            </a:r>
          </a:p>
        </p:txBody>
      </p:sp>
    </p:spTree>
    <p:extLst>
      <p:ext uri="{BB962C8B-B14F-4D97-AF65-F5344CB8AC3E}">
        <p14:creationId xmlns:p14="http://schemas.microsoft.com/office/powerpoint/2010/main" val="1513657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Tipos de NoSQL</a:t>
            </a:r>
          </a:p>
          <a:p>
            <a:endParaRPr lang="pt-BR" dirty="0"/>
          </a:p>
          <a:p>
            <a:pPr lvl="1"/>
            <a:r>
              <a:rPr lang="pt-BR" sz="2000" i="1" dirty="0"/>
              <a:t>Key/</a:t>
            </a:r>
            <a:r>
              <a:rPr lang="pt-BR" sz="2000" i="1" dirty="0" err="1"/>
              <a:t>Value</a:t>
            </a:r>
            <a:r>
              <a:rPr lang="pt-BR" sz="2000" dirty="0"/>
              <a:t>: </a:t>
            </a:r>
            <a:r>
              <a:rPr lang="pt-BR" sz="2000" dirty="0" err="1"/>
              <a:t>DynamoDb</a:t>
            </a:r>
            <a:r>
              <a:rPr lang="pt-BR" sz="2000" dirty="0"/>
              <a:t>, </a:t>
            </a:r>
            <a:r>
              <a:rPr lang="pt-BR" sz="2000" dirty="0" err="1"/>
              <a:t>Riak</a:t>
            </a:r>
            <a:r>
              <a:rPr lang="pt-BR" sz="2000" dirty="0"/>
              <a:t>, </a:t>
            </a:r>
            <a:r>
              <a:rPr lang="pt-BR" sz="2000" dirty="0" err="1"/>
              <a:t>Azure</a:t>
            </a:r>
            <a:r>
              <a:rPr lang="pt-BR" sz="2000" dirty="0"/>
              <a:t> </a:t>
            </a:r>
            <a:r>
              <a:rPr lang="pt-BR" sz="2000" dirty="0" err="1"/>
              <a:t>Table</a:t>
            </a:r>
            <a:r>
              <a:rPr lang="pt-BR" sz="2000" dirty="0"/>
              <a:t> </a:t>
            </a:r>
            <a:r>
              <a:rPr lang="pt-BR" sz="2000" dirty="0" err="1"/>
              <a:t>Storage</a:t>
            </a:r>
            <a:r>
              <a:rPr lang="pt-BR" sz="2000" dirty="0"/>
              <a:t>, Berkeley DB, etc.</a:t>
            </a:r>
          </a:p>
          <a:p>
            <a:pPr lvl="1"/>
            <a:endParaRPr lang="pt-BR" sz="2000" dirty="0"/>
          </a:p>
          <a:p>
            <a:pPr lvl="1"/>
            <a:r>
              <a:rPr lang="pt-BR" sz="2000" i="1" dirty="0" err="1"/>
              <a:t>Wide</a:t>
            </a:r>
            <a:r>
              <a:rPr lang="pt-BR" sz="2000" i="1" dirty="0"/>
              <a:t> </a:t>
            </a:r>
            <a:r>
              <a:rPr lang="pt-BR" sz="2000" i="1" dirty="0" err="1"/>
              <a:t>column</a:t>
            </a:r>
            <a:r>
              <a:rPr lang="pt-BR" sz="2000" i="1" dirty="0"/>
              <a:t> </a:t>
            </a:r>
            <a:r>
              <a:rPr lang="pt-BR" sz="2000" i="1" dirty="0" err="1"/>
              <a:t>store</a:t>
            </a:r>
            <a:r>
              <a:rPr lang="pt-BR" sz="2000" dirty="0"/>
              <a:t>: </a:t>
            </a:r>
            <a:r>
              <a:rPr lang="pt-BR" sz="2000" dirty="0" err="1"/>
              <a:t>Hadoop</a:t>
            </a:r>
            <a:r>
              <a:rPr lang="pt-BR" sz="2000" dirty="0"/>
              <a:t>, </a:t>
            </a:r>
            <a:r>
              <a:rPr lang="pt-BR" sz="2000" dirty="0" err="1"/>
              <a:t>Cassanda</a:t>
            </a:r>
            <a:r>
              <a:rPr lang="pt-BR" sz="2000" dirty="0"/>
              <a:t>, </a:t>
            </a:r>
            <a:r>
              <a:rPr lang="pt-BR" sz="2000" dirty="0" err="1"/>
              <a:t>Hypertable</a:t>
            </a:r>
            <a:r>
              <a:rPr lang="pt-BR" sz="2000" dirty="0"/>
              <a:t>, </a:t>
            </a:r>
            <a:r>
              <a:rPr lang="pt-BR" sz="2000" dirty="0" err="1"/>
              <a:t>Amazon</a:t>
            </a:r>
            <a:r>
              <a:rPr lang="pt-BR" sz="2000" dirty="0"/>
              <a:t> </a:t>
            </a:r>
            <a:r>
              <a:rPr lang="pt-BR" sz="2000" dirty="0" err="1"/>
              <a:t>SimpleDB</a:t>
            </a:r>
            <a:r>
              <a:rPr lang="pt-BR" sz="2000" dirty="0"/>
              <a:t>, etc.</a:t>
            </a:r>
          </a:p>
          <a:p>
            <a:pPr lvl="1"/>
            <a:endParaRPr lang="pt-BR" sz="2000" dirty="0"/>
          </a:p>
          <a:p>
            <a:pPr lvl="1"/>
            <a:r>
              <a:rPr lang="pt-BR" sz="2000" i="1" dirty="0" err="1"/>
              <a:t>Document</a:t>
            </a:r>
            <a:r>
              <a:rPr lang="pt-BR" sz="2000" i="1" dirty="0"/>
              <a:t> </a:t>
            </a:r>
            <a:r>
              <a:rPr lang="pt-BR" sz="2000" i="1" dirty="0" err="1"/>
              <a:t>store</a:t>
            </a:r>
            <a:r>
              <a:rPr lang="pt-BR" sz="2000" dirty="0"/>
              <a:t>: </a:t>
            </a:r>
            <a:r>
              <a:rPr lang="pt-BR" sz="2000" dirty="0" err="1"/>
              <a:t>MongoDb</a:t>
            </a:r>
            <a:r>
              <a:rPr lang="pt-BR" sz="2000" dirty="0"/>
              <a:t>, </a:t>
            </a:r>
            <a:r>
              <a:rPr lang="pt-BR" sz="2000" dirty="0" err="1"/>
              <a:t>CouchDB</a:t>
            </a:r>
            <a:r>
              <a:rPr lang="pt-BR" sz="2000" dirty="0"/>
              <a:t>, </a:t>
            </a:r>
            <a:r>
              <a:rPr lang="pt-BR" sz="2000" dirty="0" err="1"/>
              <a:t>RavenDb</a:t>
            </a:r>
            <a:r>
              <a:rPr lang="pt-BR" sz="2000" dirty="0"/>
              <a:t>, etc.</a:t>
            </a:r>
          </a:p>
          <a:p>
            <a:pPr lvl="1"/>
            <a:endParaRPr lang="pt-BR" sz="2000" dirty="0"/>
          </a:p>
          <a:p>
            <a:pPr lvl="1"/>
            <a:r>
              <a:rPr lang="pt-BR" sz="2000" i="1" dirty="0" err="1"/>
              <a:t>Graph</a:t>
            </a:r>
            <a:r>
              <a:rPr lang="pt-BR" sz="2000" i="1" dirty="0"/>
              <a:t> </a:t>
            </a:r>
            <a:r>
              <a:rPr lang="pt-BR" sz="2000" i="1" dirty="0" err="1"/>
              <a:t>store</a:t>
            </a:r>
            <a:r>
              <a:rPr lang="pt-BR" sz="2000" dirty="0"/>
              <a:t>: Neo4J, </a:t>
            </a:r>
            <a:r>
              <a:rPr lang="pt-BR" sz="2000" dirty="0" err="1"/>
              <a:t>Infinite</a:t>
            </a:r>
            <a:r>
              <a:rPr lang="pt-BR" sz="2000" dirty="0"/>
              <a:t> </a:t>
            </a:r>
            <a:r>
              <a:rPr lang="pt-BR" sz="2000" dirty="0" err="1"/>
              <a:t>Graph</a:t>
            </a:r>
            <a:r>
              <a:rPr lang="pt-BR" sz="2000" dirty="0"/>
              <a:t>, </a:t>
            </a:r>
            <a:r>
              <a:rPr lang="pt-BR" sz="2000" dirty="0" err="1"/>
              <a:t>InforGrid</a:t>
            </a:r>
            <a:r>
              <a:rPr lang="pt-BR" sz="2000" dirty="0"/>
              <a:t>, </a:t>
            </a:r>
            <a:r>
              <a:rPr lang="pt-BR" sz="2000" dirty="0" err="1"/>
              <a:t>HyperGraphDB</a:t>
            </a:r>
            <a:r>
              <a:rPr lang="pt-BR" sz="2000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449498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NoSQL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546" y="1910531"/>
            <a:ext cx="8114909" cy="3905300"/>
          </a:xfrm>
        </p:spPr>
      </p:pic>
    </p:spTree>
    <p:extLst>
      <p:ext uri="{BB962C8B-B14F-4D97-AF65-F5344CB8AC3E}">
        <p14:creationId xmlns:p14="http://schemas.microsoft.com/office/powerpoint/2010/main" val="3389991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Orientação à  documentos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577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Orientação à documentos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Definição</a:t>
            </a:r>
          </a:p>
          <a:p>
            <a:pPr marL="0" indent="0" algn="just">
              <a:buNone/>
            </a:pPr>
            <a:r>
              <a:rPr lang="pt-BR" dirty="0"/>
              <a:t>	</a:t>
            </a:r>
          </a:p>
          <a:p>
            <a:pPr marL="0" indent="0" algn="just">
              <a:buNone/>
            </a:pPr>
            <a:r>
              <a:rPr lang="pt-BR" dirty="0"/>
              <a:t>	Segundo Anderson(Anderson, et al., 2009), </a:t>
            </a:r>
            <a:r>
              <a:rPr lang="pt-BR" dirty="0" err="1"/>
              <a:t>BDODs</a:t>
            </a:r>
            <a:r>
              <a:rPr lang="pt-BR" dirty="0"/>
              <a:t> utilizam o conceito de </a:t>
            </a:r>
            <a:r>
              <a:rPr lang="pt-BR" b="1" dirty="0"/>
              <a:t>dados</a:t>
            </a:r>
            <a:r>
              <a:rPr lang="pt-BR" dirty="0"/>
              <a:t> e documentos </a:t>
            </a:r>
            <a:r>
              <a:rPr lang="pt-BR" b="1" dirty="0"/>
              <a:t>autocontidos</a:t>
            </a:r>
            <a:r>
              <a:rPr lang="pt-BR" dirty="0"/>
              <a:t> e </a:t>
            </a:r>
            <a:r>
              <a:rPr lang="pt-BR" b="1" dirty="0"/>
              <a:t>auto descritivos</a:t>
            </a:r>
            <a:r>
              <a:rPr lang="pt-BR" dirty="0"/>
              <a:t>, isso implica que o documento em si já define como ele deve ser apresentado e o significado dos dados em cuja sua estrutura estão armazenados.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Exemplo: Uma nota fiscal.</a:t>
            </a:r>
          </a:p>
          <a:p>
            <a:pPr marL="0" indent="0">
              <a:buNone/>
            </a:pPr>
            <a:endParaRPr lang="pt-BR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134016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Orientação à documentos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Características</a:t>
            </a:r>
          </a:p>
          <a:p>
            <a:endParaRPr lang="pt-BR" sz="2000" dirty="0"/>
          </a:p>
          <a:p>
            <a:r>
              <a:rPr lang="pt-BR" sz="2000" dirty="0"/>
              <a:t>Permite que tenha </a:t>
            </a:r>
            <a:r>
              <a:rPr lang="pt-BR" sz="2000" b="1" dirty="0"/>
              <a:t>redundância e inconsistência</a:t>
            </a:r>
            <a:r>
              <a:rPr lang="pt-BR" sz="2000" dirty="0"/>
              <a:t>.</a:t>
            </a:r>
          </a:p>
          <a:p>
            <a:endParaRPr lang="pt-BR" sz="2200" dirty="0"/>
          </a:p>
          <a:p>
            <a:r>
              <a:rPr lang="pt-BR" sz="2000" dirty="0"/>
              <a:t>Contêm </a:t>
            </a:r>
            <a:r>
              <a:rPr lang="pt-BR" sz="2000" b="1" dirty="0"/>
              <a:t>todas</a:t>
            </a:r>
            <a:r>
              <a:rPr lang="pt-BR" sz="2000" dirty="0"/>
              <a:t> as informações importantes em um único documento.</a:t>
            </a:r>
          </a:p>
          <a:p>
            <a:endParaRPr lang="pt-BR" sz="2000" dirty="0"/>
          </a:p>
          <a:p>
            <a:r>
              <a:rPr lang="pt-BR" sz="2000" b="1" dirty="0"/>
              <a:t>Livre de esquemas</a:t>
            </a:r>
            <a:r>
              <a:rPr lang="pt-BR" sz="2000" dirty="0"/>
              <a:t>.</a:t>
            </a:r>
          </a:p>
          <a:p>
            <a:endParaRPr lang="pt-BR" sz="2000" dirty="0"/>
          </a:p>
          <a:p>
            <a:r>
              <a:rPr lang="pt-BR" sz="2000" b="1" dirty="0"/>
              <a:t>Identificadores Únicos Universais</a:t>
            </a:r>
            <a:r>
              <a:rPr lang="pt-BR" sz="2000" dirty="0"/>
              <a:t>(UUID)</a:t>
            </a:r>
          </a:p>
          <a:p>
            <a:endParaRPr lang="pt-BR" sz="2000" dirty="0"/>
          </a:p>
          <a:p>
            <a:r>
              <a:rPr lang="pt-BR" sz="2000" dirty="0"/>
              <a:t>Consultar os documentos através de métodos avançados de </a:t>
            </a:r>
            <a:r>
              <a:rPr lang="pt-BR" sz="2000" b="1" dirty="0"/>
              <a:t>agrupamento e filtragem</a:t>
            </a:r>
            <a:r>
              <a:rPr lang="pt-BR" sz="2000" dirty="0"/>
              <a:t>: </a:t>
            </a:r>
            <a:r>
              <a:rPr lang="pt-BR" sz="2000" b="1" dirty="0"/>
              <a:t>MapReduce</a:t>
            </a:r>
            <a:endParaRPr lang="pt-BR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78710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Orientação à documentos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25144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JSON</a:t>
            </a:r>
          </a:p>
          <a:p>
            <a:pPr algn="just"/>
            <a:endParaRPr lang="pt-BR" b="1" dirty="0"/>
          </a:p>
          <a:p>
            <a:pPr lvl="1" algn="just"/>
            <a:r>
              <a:rPr lang="pt-BR" sz="2000" dirty="0"/>
              <a:t>É um padrão leve de intercâmbio de dados, projetado para </a:t>
            </a:r>
            <a:r>
              <a:rPr lang="pt-BR" sz="2000" b="1" dirty="0"/>
              <a:t>facilitar a leitura e escrita </a:t>
            </a:r>
            <a:r>
              <a:rPr lang="pt-BR" sz="2000" dirty="0"/>
              <a:t>de estruturas, também sendo de </a:t>
            </a:r>
            <a:r>
              <a:rPr lang="pt-BR" sz="2000" b="1" dirty="0"/>
              <a:t>fácil interpretação e geração</a:t>
            </a:r>
            <a:r>
              <a:rPr lang="pt-BR" sz="2000" dirty="0"/>
              <a:t> por máquinas. </a:t>
            </a:r>
          </a:p>
          <a:p>
            <a:pPr lvl="1" algn="just"/>
            <a:r>
              <a:rPr lang="pt-BR" sz="2000" dirty="0"/>
              <a:t>Suas estruturas são baseadas em um subconjunto da especificação da linguagem </a:t>
            </a:r>
            <a:r>
              <a:rPr lang="pt-BR" sz="2000" b="1" dirty="0" err="1"/>
              <a:t>JavaScript</a:t>
            </a:r>
            <a:r>
              <a:rPr lang="pt-BR" sz="2000" dirty="0"/>
              <a:t> e permitem a construção de estruturas de dados partindo de dois conceitos: uma coleção de pares </a:t>
            </a:r>
            <a:r>
              <a:rPr lang="pt-BR" sz="2000" b="1" dirty="0"/>
              <a:t>chave/valor</a:t>
            </a:r>
            <a:r>
              <a:rPr lang="pt-BR" sz="2000" dirty="0"/>
              <a:t> e uma </a:t>
            </a:r>
            <a:r>
              <a:rPr lang="pt-BR" sz="2000" b="1" dirty="0"/>
              <a:t>lista ordenada de valores</a:t>
            </a:r>
            <a:r>
              <a:rPr lang="pt-BR" sz="2000" dirty="0"/>
              <a:t> (JSON, 2008).</a:t>
            </a:r>
          </a:p>
          <a:p>
            <a:pPr lvl="1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657424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Orientação à documentos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25144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Formato JSON</a:t>
            </a:r>
          </a:p>
          <a:p>
            <a:pPr lvl="1"/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862" y="2420888"/>
            <a:ext cx="3751354" cy="338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13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Orientação à documentos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pt-BR" b="1" dirty="0"/>
              <a:t>Vantagens</a:t>
            </a:r>
          </a:p>
          <a:p>
            <a:endParaRPr lang="pt-BR" b="1" dirty="0"/>
          </a:p>
          <a:p>
            <a:pPr lvl="1"/>
            <a:r>
              <a:rPr lang="pt-BR" sz="2000" dirty="0"/>
              <a:t>Ganha Flexibilidade, disponibilidade, linguagem de consulta simples e performance.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Desvantagem </a:t>
            </a:r>
          </a:p>
          <a:p>
            <a:endParaRPr lang="pt-BR" b="1" dirty="0"/>
          </a:p>
          <a:p>
            <a:pPr lvl="1"/>
            <a:r>
              <a:rPr lang="pt-BR" sz="2000" dirty="0"/>
              <a:t>Perde em consistência.</a:t>
            </a:r>
          </a:p>
          <a:p>
            <a:pPr lvl="1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54168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381063"/>
            <a:ext cx="5272405" cy="117665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655"/>
              </a:spcBef>
            </a:pPr>
            <a:r>
              <a:rPr sz="3950" spc="-10" dirty="0">
                <a:latin typeface="Calibri Light"/>
                <a:cs typeface="Calibri Light"/>
              </a:rPr>
              <a:t>Arquitetura</a:t>
            </a:r>
            <a:r>
              <a:rPr sz="3950" spc="50" dirty="0">
                <a:latin typeface="Calibri Light"/>
                <a:cs typeface="Calibri Light"/>
              </a:rPr>
              <a:t> </a:t>
            </a:r>
            <a:r>
              <a:rPr sz="3950" spc="-5" dirty="0">
                <a:latin typeface="Calibri Light"/>
                <a:cs typeface="Calibri Light"/>
              </a:rPr>
              <a:t>para</a:t>
            </a:r>
            <a:r>
              <a:rPr sz="3950" spc="55" dirty="0">
                <a:latin typeface="Calibri Light"/>
                <a:cs typeface="Calibri Light"/>
              </a:rPr>
              <a:t> </a:t>
            </a:r>
            <a:r>
              <a:rPr sz="3950" spc="-10" dirty="0">
                <a:latin typeface="Calibri Light"/>
                <a:cs typeface="Calibri Light"/>
              </a:rPr>
              <a:t>Sistemas </a:t>
            </a:r>
            <a:r>
              <a:rPr sz="3950" spc="-880" dirty="0">
                <a:latin typeface="Calibri Light"/>
                <a:cs typeface="Calibri Light"/>
              </a:rPr>
              <a:t> </a:t>
            </a:r>
            <a:r>
              <a:rPr sz="3950" spc="25" dirty="0">
                <a:latin typeface="Calibri Light"/>
                <a:cs typeface="Calibri Light"/>
              </a:rPr>
              <a:t>de</a:t>
            </a:r>
            <a:r>
              <a:rPr sz="3950" spc="-15" dirty="0">
                <a:latin typeface="Calibri Light"/>
                <a:cs typeface="Calibri Light"/>
              </a:rPr>
              <a:t> </a:t>
            </a:r>
            <a:r>
              <a:rPr sz="3950" spc="5" dirty="0">
                <a:latin typeface="Calibri Light"/>
                <a:cs typeface="Calibri Light"/>
              </a:rPr>
              <a:t>Banco</a:t>
            </a:r>
            <a:r>
              <a:rPr sz="3950" spc="20" dirty="0">
                <a:latin typeface="Calibri Light"/>
                <a:cs typeface="Calibri Light"/>
              </a:rPr>
              <a:t> </a:t>
            </a:r>
            <a:r>
              <a:rPr sz="3950" spc="30" dirty="0">
                <a:latin typeface="Calibri Light"/>
                <a:cs typeface="Calibri Light"/>
              </a:rPr>
              <a:t>de</a:t>
            </a:r>
            <a:r>
              <a:rPr sz="3950" spc="-15" dirty="0">
                <a:latin typeface="Calibri Light"/>
                <a:cs typeface="Calibri Light"/>
              </a:rPr>
              <a:t> </a:t>
            </a:r>
            <a:r>
              <a:rPr sz="3950" spc="20" dirty="0">
                <a:latin typeface="Calibri Light"/>
                <a:cs typeface="Calibri Light"/>
              </a:rPr>
              <a:t>Dados</a:t>
            </a:r>
            <a:endParaRPr sz="395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6907" y="1678622"/>
            <a:ext cx="10782935" cy="4589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Calibri"/>
                <a:cs typeface="Calibri"/>
              </a:rPr>
              <a:t>Primeira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arquitetura: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Centralizada</a:t>
            </a:r>
            <a:r>
              <a:rPr sz="2000" spc="10" dirty="0">
                <a:latin typeface="Calibri"/>
                <a:cs typeface="Calibri"/>
              </a:rPr>
              <a:t> (uso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de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i="1" spc="5" dirty="0">
                <a:latin typeface="Calibri"/>
                <a:cs typeface="Calibri"/>
              </a:rPr>
              <a:t>Mainframes)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3000">
              <a:latin typeface="Calibri"/>
              <a:cs typeface="Calibri"/>
            </a:endParaRPr>
          </a:p>
          <a:p>
            <a:pPr marL="240665" marR="575310" indent="-228600">
              <a:lnSpc>
                <a:spcPct val="688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15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processamento</a:t>
            </a:r>
            <a:r>
              <a:rPr sz="2000" spc="-1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principal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de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todas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as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funções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do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sistema</a:t>
            </a:r>
            <a:r>
              <a:rPr sz="2000" spc="-1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(aplicativos,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interface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SGBD)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eram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executados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i="1" spc="5" dirty="0">
                <a:latin typeface="Calibri"/>
                <a:cs typeface="Calibri"/>
              </a:rPr>
              <a:t>mainframes</a:t>
            </a:r>
            <a:r>
              <a:rPr sz="2000" spc="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241300" indent="-228600">
              <a:lnSpc>
                <a:spcPts val="2025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15" dirty="0">
                <a:latin typeface="Calibri"/>
                <a:cs typeface="Calibri"/>
              </a:rPr>
              <a:t>Os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usuários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interagiam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sistema</a:t>
            </a:r>
            <a:r>
              <a:rPr sz="2000" spc="-1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terminais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sem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poder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de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processamento,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conectados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ao</a:t>
            </a:r>
            <a:endParaRPr sz="2000">
              <a:latin typeface="Calibri"/>
              <a:cs typeface="Calibri"/>
            </a:endParaRPr>
          </a:p>
          <a:p>
            <a:pPr marL="240665">
              <a:lnSpc>
                <a:spcPts val="2025"/>
              </a:lnSpc>
            </a:pPr>
            <a:r>
              <a:rPr sz="2000" i="1" dirty="0">
                <a:latin typeface="Calibri"/>
                <a:cs typeface="Calibri"/>
              </a:rPr>
              <a:t>mainframe</a:t>
            </a:r>
            <a:r>
              <a:rPr sz="2000" i="1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por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redes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de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comunicação.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240665" marR="5080" indent="-228600">
              <a:lnSpc>
                <a:spcPct val="70400"/>
              </a:lnSpc>
              <a:spcBef>
                <a:spcPts val="12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Com </a:t>
            </a:r>
            <a:r>
              <a:rPr sz="2000" spc="10" dirty="0">
                <a:latin typeface="Calibri"/>
                <a:cs typeface="Calibri"/>
              </a:rPr>
              <a:t>o </a:t>
            </a:r>
            <a:r>
              <a:rPr sz="2000" spc="-5" dirty="0">
                <a:latin typeface="Calibri"/>
                <a:cs typeface="Calibri"/>
              </a:rPr>
              <a:t>barateamento </a:t>
            </a:r>
            <a:r>
              <a:rPr sz="2000" spc="5" dirty="0">
                <a:latin typeface="Calibri"/>
                <a:cs typeface="Calibri"/>
              </a:rPr>
              <a:t>do </a:t>
            </a:r>
            <a:r>
              <a:rPr sz="2000" spc="-5" dirty="0">
                <a:latin typeface="Calibri"/>
                <a:cs typeface="Calibri"/>
              </a:rPr>
              <a:t>hardware, </a:t>
            </a:r>
            <a:r>
              <a:rPr sz="2000" dirty="0">
                <a:latin typeface="Calibri"/>
                <a:cs typeface="Calibri"/>
              </a:rPr>
              <a:t>os terminais </a:t>
            </a:r>
            <a:r>
              <a:rPr sz="2000" spc="-35" dirty="0">
                <a:latin typeface="Calibri"/>
                <a:cs typeface="Calibri"/>
              </a:rPr>
              <a:t>foram </a:t>
            </a:r>
            <a:r>
              <a:rPr sz="2000" spc="5" dirty="0">
                <a:latin typeface="Calibri"/>
                <a:cs typeface="Calibri"/>
              </a:rPr>
              <a:t>sendo </a:t>
            </a:r>
            <a:r>
              <a:rPr sz="2000" spc="-5" dirty="0">
                <a:latin typeface="Calibri"/>
                <a:cs typeface="Calibri"/>
              </a:rPr>
              <a:t>trocados </a:t>
            </a:r>
            <a:r>
              <a:rPr sz="2000" dirty="0">
                <a:latin typeface="Calibri"/>
                <a:cs typeface="Calibri"/>
              </a:rPr>
              <a:t>por estações </a:t>
            </a:r>
            <a:r>
              <a:rPr sz="2000" spc="5" dirty="0">
                <a:latin typeface="Calibri"/>
                <a:cs typeface="Calibri"/>
              </a:rPr>
              <a:t>de </a:t>
            </a:r>
            <a:r>
              <a:rPr sz="2000" spc="-10" dirty="0">
                <a:latin typeface="Calibri"/>
                <a:cs typeface="Calibri"/>
              </a:rPr>
              <a:t>trabalho </a:t>
            </a:r>
            <a:r>
              <a:rPr sz="2000" spc="10" dirty="0">
                <a:latin typeface="Calibri"/>
                <a:cs typeface="Calibri"/>
              </a:rPr>
              <a:t>e 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naturalmente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tecnologia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banco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de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dados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começou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a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aproveitar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esse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potencial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de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processamento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no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lado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do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usuário.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Surge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segunda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arquitetura: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clientes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servidores,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Agora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as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nuvens,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armazenamento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confiável,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ser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feito </a:t>
            </a:r>
            <a:r>
              <a:rPr sz="2000" dirty="0">
                <a:latin typeface="Calibri"/>
                <a:cs typeface="Calibri"/>
              </a:rPr>
              <a:t>em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Storage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(não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são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hard-disks).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32228" y="5791200"/>
            <a:ext cx="509693" cy="533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81775" y="5210175"/>
            <a:ext cx="14573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9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5" y="809624"/>
            <a:ext cx="582358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latin typeface="Calibri Light"/>
                <a:cs typeface="Calibri Light"/>
              </a:rPr>
              <a:t>Sistemas</a:t>
            </a:r>
            <a:r>
              <a:rPr sz="3950" spc="105" dirty="0">
                <a:latin typeface="Calibri Light"/>
                <a:cs typeface="Calibri Light"/>
              </a:rPr>
              <a:t> </a:t>
            </a:r>
            <a:r>
              <a:rPr sz="3950" spc="25" dirty="0">
                <a:latin typeface="Calibri Light"/>
                <a:cs typeface="Calibri Light"/>
              </a:rPr>
              <a:t>de</a:t>
            </a:r>
            <a:r>
              <a:rPr sz="3950" spc="-20" dirty="0">
                <a:latin typeface="Calibri Light"/>
                <a:cs typeface="Calibri Light"/>
              </a:rPr>
              <a:t> </a:t>
            </a:r>
            <a:r>
              <a:rPr sz="3950" spc="5" dirty="0">
                <a:latin typeface="Calibri Light"/>
                <a:cs typeface="Calibri Light"/>
              </a:rPr>
              <a:t>Banco</a:t>
            </a:r>
            <a:r>
              <a:rPr sz="3950" spc="90" dirty="0">
                <a:latin typeface="Calibri Light"/>
                <a:cs typeface="Calibri Light"/>
              </a:rPr>
              <a:t> </a:t>
            </a:r>
            <a:r>
              <a:rPr sz="3950" spc="25" dirty="0">
                <a:latin typeface="Calibri Light"/>
                <a:cs typeface="Calibri Light"/>
              </a:rPr>
              <a:t>de</a:t>
            </a:r>
            <a:r>
              <a:rPr sz="3950" spc="-20" dirty="0">
                <a:latin typeface="Calibri Light"/>
                <a:cs typeface="Calibri Light"/>
              </a:rPr>
              <a:t> </a:t>
            </a:r>
            <a:r>
              <a:rPr sz="3950" spc="20" dirty="0">
                <a:latin typeface="Calibri Light"/>
                <a:cs typeface="Calibri Light"/>
              </a:rPr>
              <a:t>Dados</a:t>
            </a:r>
            <a:endParaRPr sz="395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975" y="1568767"/>
            <a:ext cx="10781030" cy="421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spc="-10" dirty="0">
                <a:latin typeface="Calibri"/>
                <a:cs typeface="Calibri"/>
              </a:rPr>
              <a:t>Segunda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arquitetura: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Cliente-Servidor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7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20" dirty="0">
                <a:latin typeface="Calibri"/>
                <a:cs typeface="Calibri"/>
              </a:rPr>
              <a:t>Dividiu</a:t>
            </a:r>
            <a:r>
              <a:rPr sz="1800" spc="-15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tarefas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de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processamento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criando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servidores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especializados</a:t>
            </a:r>
            <a:r>
              <a:rPr sz="1800" spc="-2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como </a:t>
            </a:r>
            <a:r>
              <a:rPr sz="1800" spc="10" dirty="0">
                <a:latin typeface="Calibri"/>
                <a:cs typeface="Calibri"/>
              </a:rPr>
              <a:t>os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servidores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de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arquivos.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050">
              <a:latin typeface="Calibri"/>
              <a:cs typeface="Calibri"/>
            </a:endParaRPr>
          </a:p>
          <a:p>
            <a:pPr marL="241300" marR="5080" indent="-228600">
              <a:lnSpc>
                <a:spcPct val="8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Calibri"/>
                <a:cs typeface="Calibri"/>
              </a:rPr>
              <a:t>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máquinas</a:t>
            </a:r>
            <a:r>
              <a:rPr sz="1800" spc="-21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clientes</a:t>
            </a:r>
            <a:r>
              <a:rPr sz="1800" spc="-1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disponibilizavam</a:t>
            </a:r>
            <a:r>
              <a:rPr sz="1800" spc="-19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interfaces</a:t>
            </a:r>
            <a:r>
              <a:rPr sz="1800" spc="-1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para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usuários,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de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forma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capacitá-lo</a:t>
            </a:r>
            <a:r>
              <a:rPr sz="1800" spc="-15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ao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uso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de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servidores.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Também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tinham</a:t>
            </a:r>
            <a:r>
              <a:rPr sz="1800" spc="-12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autonomia</a:t>
            </a:r>
            <a:r>
              <a:rPr sz="1800" spc="-1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para</a:t>
            </a:r>
            <a:r>
              <a:rPr sz="1800" spc="-1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executar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aplicações</a:t>
            </a:r>
            <a:r>
              <a:rPr sz="1800" spc="-21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locais.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 marL="241300" marR="121920" indent="-228600">
              <a:lnSpc>
                <a:spcPct val="80000"/>
              </a:lnSpc>
              <a:spcBef>
                <a:spcPts val="15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15" dirty="0">
                <a:latin typeface="Calibri"/>
                <a:cs typeface="Calibri"/>
              </a:rPr>
              <a:t>No</a:t>
            </a:r>
            <a:r>
              <a:rPr sz="1800" spc="-5" dirty="0">
                <a:latin typeface="Calibri"/>
                <a:cs typeface="Calibri"/>
              </a:rPr>
              <a:t> caso </a:t>
            </a:r>
            <a:r>
              <a:rPr sz="1800" dirty="0">
                <a:latin typeface="Calibri"/>
                <a:cs typeface="Calibri"/>
              </a:rPr>
              <a:t>específico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de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banco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de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dados,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nesta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arquitetura,</a:t>
            </a:r>
            <a:r>
              <a:rPr sz="1800" spc="-18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um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SGBD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centralizado</a:t>
            </a:r>
            <a:r>
              <a:rPr sz="1800" spc="-1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é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implantado</a:t>
            </a:r>
            <a:r>
              <a:rPr sz="1800" spc="-15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no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servidor,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assim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consultas</a:t>
            </a:r>
            <a:r>
              <a:rPr sz="1800" spc="-1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(servidor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SQL)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funcionalidades</a:t>
            </a:r>
            <a:r>
              <a:rPr sz="1800" spc="-21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transacionais</a:t>
            </a:r>
            <a:r>
              <a:rPr sz="1800" spc="-2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são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executadas</a:t>
            </a:r>
            <a:r>
              <a:rPr sz="1800" spc="-1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no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servidor.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6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15" dirty="0">
                <a:latin typeface="Calibri"/>
                <a:cs typeface="Calibri"/>
              </a:rPr>
              <a:t>No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lado</a:t>
            </a:r>
            <a:r>
              <a:rPr sz="1800" spc="-15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do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cliente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é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possível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formular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consultas</a:t>
            </a:r>
            <a:r>
              <a:rPr sz="1800" spc="-2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desenvolver</a:t>
            </a:r>
            <a:r>
              <a:rPr sz="1800" spc="-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programas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aplicativos.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7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Calibri"/>
                <a:cs typeface="Calibri"/>
              </a:rPr>
              <a:t>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servidor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SQLé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conhecido</a:t>
            </a:r>
            <a:r>
              <a:rPr sz="1800" spc="-1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Back-End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Machine</a:t>
            </a:r>
            <a:r>
              <a:rPr sz="1800" i="1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cliente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Front-End</a:t>
            </a:r>
            <a:r>
              <a:rPr sz="1800" i="1" spc="2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Machine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7080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56336"/>
            <a:ext cx="852043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latin typeface="Calibri Light"/>
                <a:cs typeface="Calibri Light"/>
              </a:rPr>
              <a:t>Sistemas</a:t>
            </a:r>
            <a:r>
              <a:rPr sz="3950" spc="125" dirty="0">
                <a:latin typeface="Calibri Light"/>
                <a:cs typeface="Calibri Light"/>
              </a:rPr>
              <a:t> </a:t>
            </a:r>
            <a:r>
              <a:rPr sz="3950" spc="20" dirty="0">
                <a:latin typeface="Calibri Light"/>
                <a:cs typeface="Calibri Light"/>
              </a:rPr>
              <a:t>conhecidos</a:t>
            </a:r>
            <a:r>
              <a:rPr sz="3950" spc="-25" dirty="0">
                <a:latin typeface="Calibri Light"/>
                <a:cs typeface="Calibri Light"/>
              </a:rPr>
              <a:t> </a:t>
            </a:r>
            <a:r>
              <a:rPr sz="3950" spc="10" dirty="0">
                <a:latin typeface="Calibri Light"/>
                <a:cs typeface="Calibri Light"/>
              </a:rPr>
              <a:t>e</a:t>
            </a:r>
            <a:r>
              <a:rPr sz="3950" spc="-5" dirty="0">
                <a:latin typeface="Calibri Light"/>
                <a:cs typeface="Calibri Light"/>
              </a:rPr>
              <a:t> </a:t>
            </a:r>
            <a:r>
              <a:rPr sz="3950" spc="-20" dirty="0">
                <a:latin typeface="Calibri Light"/>
                <a:cs typeface="Calibri Light"/>
              </a:rPr>
              <a:t>bastante</a:t>
            </a:r>
            <a:r>
              <a:rPr sz="3950" spc="150" dirty="0">
                <a:latin typeface="Calibri Light"/>
                <a:cs typeface="Calibri Light"/>
              </a:rPr>
              <a:t> </a:t>
            </a:r>
            <a:r>
              <a:rPr sz="3950" spc="10" dirty="0">
                <a:latin typeface="Calibri Light"/>
                <a:cs typeface="Calibri Light"/>
              </a:rPr>
              <a:t>utilizados</a:t>
            </a:r>
            <a:endParaRPr sz="395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3580" y="1742122"/>
            <a:ext cx="10805160" cy="37052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9235">
              <a:lnSpc>
                <a:spcPct val="80000"/>
              </a:lnSpc>
              <a:spcBef>
                <a:spcPts val="53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b="1" spc="10" dirty="0">
                <a:latin typeface="Calibri"/>
                <a:cs typeface="Calibri"/>
              </a:rPr>
              <a:t>Access</a:t>
            </a:r>
            <a:r>
              <a:rPr sz="1800" spc="10" dirty="0">
                <a:latin typeface="Calibri"/>
                <a:cs typeface="Calibri"/>
              </a:rPr>
              <a:t>:</a:t>
            </a:r>
            <a:r>
              <a:rPr sz="1800" spc="-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é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padrão</a:t>
            </a:r>
            <a:r>
              <a:rPr sz="1800" spc="-1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banco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de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dados</a:t>
            </a:r>
            <a:r>
              <a:rPr sz="1800" spc="-1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para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microcomputadores</a:t>
            </a:r>
            <a:r>
              <a:rPr sz="1800" spc="-204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do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ambiente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Windows.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Possui</a:t>
            </a:r>
            <a:r>
              <a:rPr sz="1800" spc="10" dirty="0">
                <a:latin typeface="Calibri"/>
                <a:cs typeface="Calibri"/>
              </a:rPr>
              <a:t> ambiente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integrado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que </a:t>
            </a:r>
            <a:r>
              <a:rPr sz="1800" dirty="0">
                <a:latin typeface="Calibri"/>
                <a:cs typeface="Calibri"/>
              </a:rPr>
              <a:t>permite a </a:t>
            </a:r>
            <a:r>
              <a:rPr sz="1800" spc="5" dirty="0">
                <a:latin typeface="Calibri"/>
                <a:cs typeface="Calibri"/>
              </a:rPr>
              <a:t>criação </a:t>
            </a:r>
            <a:r>
              <a:rPr sz="1800" dirty="0">
                <a:latin typeface="Calibri"/>
                <a:cs typeface="Calibri"/>
              </a:rPr>
              <a:t>e gerenciamento </a:t>
            </a:r>
            <a:r>
              <a:rPr sz="1800" spc="10" dirty="0">
                <a:latin typeface="Calibri"/>
                <a:cs typeface="Calibri"/>
              </a:rPr>
              <a:t>do banco de dados, </a:t>
            </a:r>
            <a:r>
              <a:rPr sz="1800" spc="5" dirty="0">
                <a:latin typeface="Calibri"/>
                <a:cs typeface="Calibri"/>
              </a:rPr>
              <a:t>desenvolvimento </a:t>
            </a:r>
            <a:r>
              <a:rPr sz="1800" spc="10" dirty="0">
                <a:latin typeface="Calibri"/>
                <a:cs typeface="Calibri"/>
              </a:rPr>
              <a:t>de </a:t>
            </a:r>
            <a:r>
              <a:rPr sz="1800" spc="15" dirty="0">
                <a:latin typeface="Calibri"/>
                <a:cs typeface="Calibri"/>
              </a:rPr>
              <a:t>aplicações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geração </a:t>
            </a:r>
            <a:r>
              <a:rPr sz="1800" spc="10" dirty="0">
                <a:latin typeface="Calibri"/>
                <a:cs typeface="Calibri"/>
              </a:rPr>
              <a:t>de 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relatórios.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linguagem</a:t>
            </a:r>
            <a:r>
              <a:rPr sz="1800" spc="-12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de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programação</a:t>
            </a:r>
            <a:r>
              <a:rPr sz="1800" spc="-16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usada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neste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ambiente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deriva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do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Visual</a:t>
            </a:r>
            <a:r>
              <a:rPr sz="1800" spc="-1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Basic.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 marL="241300" marR="185420" indent="-229235">
              <a:lnSpc>
                <a:spcPct val="79900"/>
              </a:lnSpc>
              <a:spcBef>
                <a:spcPts val="15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b="1" spc="-10" dirty="0">
                <a:latin typeface="Calibri"/>
                <a:cs typeface="Calibri"/>
              </a:rPr>
              <a:t>Oracle</a:t>
            </a:r>
            <a:r>
              <a:rPr sz="1800" spc="-10" dirty="0">
                <a:latin typeface="Calibri"/>
                <a:cs typeface="Calibri"/>
              </a:rPr>
              <a:t>: </a:t>
            </a:r>
            <a:r>
              <a:rPr sz="1800" dirty="0">
                <a:latin typeface="Calibri"/>
                <a:cs typeface="Calibri"/>
              </a:rPr>
              <a:t>O primeiro em </a:t>
            </a:r>
            <a:r>
              <a:rPr sz="1800" spc="5" dirty="0">
                <a:latin typeface="Calibri"/>
                <a:cs typeface="Calibri"/>
              </a:rPr>
              <a:t>Banco </a:t>
            </a:r>
            <a:r>
              <a:rPr sz="1800" spc="10" dirty="0">
                <a:latin typeface="Calibri"/>
                <a:cs typeface="Calibri"/>
              </a:rPr>
              <a:t>de </a:t>
            </a:r>
            <a:r>
              <a:rPr sz="1800" spc="20" dirty="0">
                <a:latin typeface="Calibri"/>
                <a:cs typeface="Calibri"/>
              </a:rPr>
              <a:t>Dados </a:t>
            </a:r>
            <a:r>
              <a:rPr sz="1800" spc="10" dirty="0">
                <a:latin typeface="Calibri"/>
                <a:cs typeface="Calibri"/>
              </a:rPr>
              <a:t>Corporativos </a:t>
            </a:r>
            <a:r>
              <a:rPr sz="1800" dirty="0">
                <a:latin typeface="Calibri"/>
                <a:cs typeface="Calibri"/>
              </a:rPr>
              <a:t>(cliente/servidor) </a:t>
            </a:r>
            <a:r>
              <a:rPr sz="1800" spc="10" dirty="0">
                <a:latin typeface="Calibri"/>
                <a:cs typeface="Calibri"/>
              </a:rPr>
              <a:t>possuindo </a:t>
            </a:r>
            <a:r>
              <a:rPr sz="1800" spc="5" dirty="0">
                <a:latin typeface="Calibri"/>
                <a:cs typeface="Calibri"/>
              </a:rPr>
              <a:t>grande </a:t>
            </a:r>
            <a:r>
              <a:rPr sz="1800" spc="15" dirty="0">
                <a:latin typeface="Calibri"/>
                <a:cs typeface="Calibri"/>
              </a:rPr>
              <a:t>variedade </a:t>
            </a:r>
            <a:r>
              <a:rPr sz="1800" spc="10" dirty="0">
                <a:latin typeface="Calibri"/>
                <a:cs typeface="Calibri"/>
              </a:rPr>
              <a:t>de 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distribuições</a:t>
            </a:r>
            <a:r>
              <a:rPr sz="1800" spc="-20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(para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Macintosh,</a:t>
            </a:r>
            <a:r>
              <a:rPr sz="1800" spc="-1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Windows,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Linux,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FreeBSD,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Unix)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para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computadores</a:t>
            </a:r>
            <a:r>
              <a:rPr sz="1800" spc="-12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de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grande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porte.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É </a:t>
            </a:r>
            <a:r>
              <a:rPr sz="1800" spc="10" dirty="0">
                <a:latin typeface="Calibri"/>
                <a:cs typeface="Calibri"/>
              </a:rPr>
              <a:t>padrão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SQL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uma </a:t>
            </a:r>
            <a:r>
              <a:rPr sz="1800" spc="10" dirty="0">
                <a:latin typeface="Calibri"/>
                <a:cs typeface="Calibri"/>
              </a:rPr>
              <a:t>linguagem</a:t>
            </a:r>
            <a:r>
              <a:rPr sz="1800" spc="-1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própria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para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desenvolvimento</a:t>
            </a:r>
            <a:r>
              <a:rPr sz="1800" spc="-15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aplicações.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 marL="241300" marR="447040" indent="-229235">
              <a:lnSpc>
                <a:spcPct val="79900"/>
              </a:lnSpc>
              <a:spcBef>
                <a:spcPts val="15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b="1" dirty="0">
                <a:latin typeface="Calibri"/>
                <a:cs typeface="Calibri"/>
              </a:rPr>
              <a:t>Interbase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Foi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incluído,</a:t>
            </a:r>
            <a:r>
              <a:rPr sz="1800" spc="-18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pela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Borland,</a:t>
            </a:r>
            <a:r>
              <a:rPr sz="1800" spc="-18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nas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suas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ferramentas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de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desenvolvimento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(Delphi,</a:t>
            </a:r>
            <a:r>
              <a:rPr sz="1800" spc="-1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C++Builder,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JBuider).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Teve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uma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versão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liberada</a:t>
            </a:r>
            <a:r>
              <a:rPr sz="1800" spc="-1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Open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Source.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 marL="241300" marR="114935" indent="-229235">
              <a:lnSpc>
                <a:spcPct val="80000"/>
              </a:lnSpc>
              <a:spcBef>
                <a:spcPts val="15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b="1" spc="-25" dirty="0">
                <a:latin typeface="Calibri"/>
                <a:cs typeface="Calibri"/>
              </a:rPr>
              <a:t>MS-SQL</a:t>
            </a:r>
            <a:r>
              <a:rPr sz="1800" b="1" spc="114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Server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Produzido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pela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Microsoft,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inicialmente</a:t>
            </a:r>
            <a:r>
              <a:rPr sz="1800" spc="-1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era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versão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especial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do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Sybase.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versões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atuais</a:t>
            </a:r>
            <a:r>
              <a:rPr sz="1800" spc="-20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são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independentes</a:t>
            </a:r>
            <a:r>
              <a:rPr sz="1800" spc="-2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opera exclusivamente</a:t>
            </a:r>
            <a:r>
              <a:rPr sz="1800" spc="-1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sobre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Windows.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8825" y="5438775"/>
            <a:ext cx="1704975" cy="102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87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5391" y="1395222"/>
            <a:ext cx="8457565" cy="368807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Calibri"/>
              <a:buChar char="•"/>
              <a:tabLst>
                <a:tab pos="355600" algn="l"/>
                <a:tab pos="356235" algn="l"/>
              </a:tabLst>
            </a:pPr>
            <a:r>
              <a:rPr sz="2400" spc="10" dirty="0">
                <a:latin typeface="Calibri"/>
                <a:cs typeface="Calibri"/>
              </a:rPr>
              <a:t>De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dados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apenas: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referentes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sistema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de</a:t>
            </a:r>
            <a:r>
              <a:rPr sz="2400" spc="-10" dirty="0">
                <a:latin typeface="Calibri"/>
                <a:cs typeface="Calibri"/>
              </a:rPr>
              <a:t> catalogação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bases.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ts val="287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10" dirty="0">
                <a:latin typeface="Calibri"/>
                <a:cs typeface="Calibri"/>
              </a:rPr>
              <a:t>De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conteúdos:</a:t>
            </a:r>
            <a:r>
              <a:rPr sz="2400" spc="-2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incluem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etiquetas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(tags)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que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podem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devem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ter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70"/>
              </a:lnSpc>
            </a:pPr>
            <a:r>
              <a:rPr sz="2400" spc="-5" dirty="0">
                <a:latin typeface="Calibri"/>
                <a:cs typeface="Calibri"/>
              </a:rPr>
              <a:t>atributos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que</a:t>
            </a:r>
            <a:r>
              <a:rPr sz="2400" spc="-15" dirty="0">
                <a:latin typeface="Calibri"/>
                <a:cs typeface="Calibri"/>
              </a:rPr>
              <a:t> auxiliem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recuperação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dados.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ts val="2865"/>
              </a:lnSpc>
              <a:spcBef>
                <a:spcPts val="65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Metadados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(definição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preliminar):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incluem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etiquetas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para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65"/>
              </a:lnSpc>
            </a:pP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up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ã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f</a:t>
            </a:r>
            <a:r>
              <a:rPr sz="2400" spc="5" dirty="0">
                <a:latin typeface="Calibri"/>
                <a:cs typeface="Calibri"/>
              </a:rPr>
              <a:t>und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ai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p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120" dirty="0">
                <a:latin typeface="Calibri"/>
                <a:cs typeface="Calibri"/>
              </a:rPr>
              <a:t>n</a:t>
            </a:r>
            <a:r>
              <a:rPr sz="2400" spc="15" dirty="0">
                <a:latin typeface="Calibri"/>
                <a:cs typeface="Calibri"/>
              </a:rPr>
              <a:t>-</a:t>
            </a:r>
            <a:r>
              <a:rPr sz="2400" spc="-30" dirty="0">
                <a:latin typeface="Calibri"/>
                <a:cs typeface="Calibri"/>
              </a:rPr>
              <a:t>li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e.</a:t>
            </a:r>
            <a:endParaRPr sz="2400">
              <a:latin typeface="Calibri"/>
              <a:cs typeface="Calibri"/>
            </a:endParaRPr>
          </a:p>
          <a:p>
            <a:pPr marL="355600" marR="325755" indent="-343535">
              <a:lnSpc>
                <a:spcPct val="100400"/>
              </a:lnSpc>
              <a:spcBef>
                <a:spcPts val="56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banco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dados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deve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alguma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metalinguagem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(no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caso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Web,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inicialmente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HTML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agora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XML)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que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auxiliem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c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bu</a:t>
            </a:r>
            <a:r>
              <a:rPr sz="2400" spc="30" dirty="0">
                <a:latin typeface="Calibri"/>
                <a:cs typeface="Calibri"/>
              </a:rPr>
              <a:t>sc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 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c</a:t>
            </a:r>
            <a:r>
              <a:rPr sz="2400" spc="10" dirty="0">
                <a:latin typeface="Calibri"/>
                <a:cs typeface="Calibri"/>
              </a:rPr>
              <a:t>up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ç</a:t>
            </a:r>
            <a:r>
              <a:rPr sz="2400" spc="-30" dirty="0">
                <a:latin typeface="Calibri"/>
                <a:cs typeface="Calibri"/>
              </a:rPr>
              <a:t>ã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Importante: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há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uma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outra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camada: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apresentação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(acesso).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314261"/>
            <a:ext cx="538162" cy="70008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74316" y="200596"/>
            <a:ext cx="72136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5" dirty="0">
                <a:latin typeface="Calibri Light"/>
                <a:cs typeface="Calibri Light"/>
              </a:rPr>
              <a:t>B</a:t>
            </a:r>
            <a:r>
              <a:rPr sz="3950" spc="15" dirty="0">
                <a:latin typeface="Calibri Light"/>
                <a:cs typeface="Calibri Light"/>
              </a:rPr>
              <a:t>a</a:t>
            </a:r>
            <a:r>
              <a:rPr sz="3950" spc="45" dirty="0">
                <a:latin typeface="Calibri Light"/>
                <a:cs typeface="Calibri Light"/>
              </a:rPr>
              <a:t>s</a:t>
            </a:r>
            <a:r>
              <a:rPr sz="3950" spc="-5" dirty="0">
                <a:latin typeface="Calibri Light"/>
                <a:cs typeface="Calibri Light"/>
              </a:rPr>
              <a:t>e</a:t>
            </a:r>
            <a:r>
              <a:rPr sz="3950" spc="10" dirty="0">
                <a:latin typeface="Calibri Light"/>
                <a:cs typeface="Calibri Light"/>
              </a:rPr>
              <a:t>s</a:t>
            </a:r>
            <a:r>
              <a:rPr sz="3950" spc="-185" dirty="0">
                <a:latin typeface="Calibri Light"/>
                <a:cs typeface="Calibri Light"/>
              </a:rPr>
              <a:t> </a:t>
            </a:r>
            <a:r>
              <a:rPr sz="3950" spc="15" dirty="0">
                <a:latin typeface="Calibri Light"/>
                <a:cs typeface="Calibri Light"/>
              </a:rPr>
              <a:t>e</a:t>
            </a:r>
            <a:r>
              <a:rPr sz="3950" spc="-235" dirty="0">
                <a:latin typeface="Calibri Light"/>
                <a:cs typeface="Calibri Light"/>
              </a:rPr>
              <a:t> </a:t>
            </a:r>
            <a:r>
              <a:rPr sz="3950" spc="-20" dirty="0">
                <a:latin typeface="Calibri Light"/>
                <a:cs typeface="Calibri Light"/>
              </a:rPr>
              <a:t>B</a:t>
            </a:r>
            <a:r>
              <a:rPr sz="3950" spc="15" dirty="0">
                <a:latin typeface="Calibri Light"/>
                <a:cs typeface="Calibri Light"/>
              </a:rPr>
              <a:t>a</a:t>
            </a:r>
            <a:r>
              <a:rPr sz="3950" spc="40" dirty="0">
                <a:latin typeface="Calibri Light"/>
                <a:cs typeface="Calibri Light"/>
              </a:rPr>
              <a:t>n</a:t>
            </a:r>
            <a:r>
              <a:rPr sz="3950" spc="-35" dirty="0">
                <a:latin typeface="Calibri Light"/>
                <a:cs typeface="Calibri Light"/>
              </a:rPr>
              <a:t>c</a:t>
            </a:r>
            <a:r>
              <a:rPr sz="3950" spc="30" dirty="0">
                <a:latin typeface="Calibri Light"/>
                <a:cs typeface="Calibri Light"/>
              </a:rPr>
              <a:t>o</a:t>
            </a:r>
            <a:r>
              <a:rPr sz="3950" spc="10" dirty="0">
                <a:latin typeface="Calibri Light"/>
                <a:cs typeface="Calibri Light"/>
              </a:rPr>
              <a:t>s</a:t>
            </a:r>
            <a:r>
              <a:rPr sz="3950" spc="-160" dirty="0">
                <a:latin typeface="Calibri Light"/>
                <a:cs typeface="Calibri Light"/>
              </a:rPr>
              <a:t> </a:t>
            </a:r>
            <a:r>
              <a:rPr sz="3950" spc="45" dirty="0">
                <a:latin typeface="Calibri Light"/>
                <a:cs typeface="Calibri Light"/>
              </a:rPr>
              <a:t>d</a:t>
            </a:r>
            <a:r>
              <a:rPr sz="3950" spc="15" dirty="0">
                <a:latin typeface="Calibri Light"/>
                <a:cs typeface="Calibri Light"/>
              </a:rPr>
              <a:t>e</a:t>
            </a:r>
            <a:r>
              <a:rPr sz="3950" spc="-235" dirty="0">
                <a:latin typeface="Calibri Light"/>
                <a:cs typeface="Calibri Light"/>
              </a:rPr>
              <a:t> </a:t>
            </a:r>
            <a:r>
              <a:rPr sz="3950" spc="-5" dirty="0">
                <a:latin typeface="Calibri Light"/>
                <a:cs typeface="Calibri Light"/>
              </a:rPr>
              <a:t>D</a:t>
            </a:r>
            <a:r>
              <a:rPr sz="3950" spc="15" dirty="0">
                <a:latin typeface="Calibri Light"/>
                <a:cs typeface="Calibri Light"/>
              </a:rPr>
              <a:t>a</a:t>
            </a:r>
            <a:r>
              <a:rPr sz="3950" spc="40" dirty="0">
                <a:latin typeface="Calibri Light"/>
                <a:cs typeface="Calibri Light"/>
              </a:rPr>
              <a:t>d</a:t>
            </a:r>
            <a:r>
              <a:rPr sz="3950" spc="35" dirty="0">
                <a:latin typeface="Calibri Light"/>
                <a:cs typeface="Calibri Light"/>
              </a:rPr>
              <a:t>o</a:t>
            </a:r>
            <a:r>
              <a:rPr sz="3950" spc="10" dirty="0">
                <a:latin typeface="Calibri Light"/>
                <a:cs typeface="Calibri Light"/>
              </a:rPr>
              <a:t>s</a:t>
            </a:r>
            <a:r>
              <a:rPr sz="3950" spc="-250" dirty="0">
                <a:latin typeface="Calibri Light"/>
                <a:cs typeface="Calibri Light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4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35" dirty="0">
                <a:latin typeface="Calibri Light"/>
                <a:cs typeface="Calibri Light"/>
              </a:rPr>
              <a:t>c</a:t>
            </a:r>
            <a:r>
              <a:rPr sz="3950" spc="30" dirty="0">
                <a:latin typeface="Calibri Light"/>
                <a:cs typeface="Calibri Light"/>
              </a:rPr>
              <a:t>o</a:t>
            </a:r>
            <a:r>
              <a:rPr sz="3950" spc="40" dirty="0">
                <a:latin typeface="Calibri Light"/>
                <a:cs typeface="Calibri Light"/>
              </a:rPr>
              <a:t>nc</a:t>
            </a:r>
            <a:r>
              <a:rPr sz="3950" spc="-5" dirty="0">
                <a:latin typeface="Calibri Light"/>
                <a:cs typeface="Calibri Light"/>
              </a:rPr>
              <a:t>e</a:t>
            </a:r>
            <a:r>
              <a:rPr sz="3950" spc="20" dirty="0">
                <a:latin typeface="Calibri Light"/>
                <a:cs typeface="Calibri Light"/>
              </a:rPr>
              <a:t>i</a:t>
            </a:r>
            <a:r>
              <a:rPr sz="3950" spc="-100" dirty="0">
                <a:latin typeface="Calibri Light"/>
                <a:cs typeface="Calibri Light"/>
              </a:rPr>
              <a:t>t</a:t>
            </a:r>
            <a:r>
              <a:rPr sz="3950" spc="30" dirty="0">
                <a:latin typeface="Calibri Light"/>
                <a:cs typeface="Calibri Light"/>
              </a:rPr>
              <a:t>o</a:t>
            </a:r>
            <a:r>
              <a:rPr sz="3950" spc="10" dirty="0">
                <a:latin typeface="Calibri Light"/>
                <a:cs typeface="Calibri Light"/>
              </a:rPr>
              <a:t>s</a:t>
            </a:r>
            <a:endParaRPr sz="395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29800" y="4581525"/>
            <a:ext cx="21145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532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3325</Words>
  <Application>Microsoft Office PowerPoint</Application>
  <PresentationFormat>Widescreen</PresentationFormat>
  <Paragraphs>567</Paragraphs>
  <Slides>58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58</vt:i4>
      </vt:variant>
    </vt:vector>
  </HeadingPairs>
  <TitlesOfParts>
    <vt:vector size="69" baseType="lpstr">
      <vt:lpstr>Arial</vt:lpstr>
      <vt:lpstr>Arial MT</vt:lpstr>
      <vt:lpstr>Calibri</vt:lpstr>
      <vt:lpstr>Calibri Light</vt:lpstr>
      <vt:lpstr>Cambria</vt:lpstr>
      <vt:lpstr>Courier New</vt:lpstr>
      <vt:lpstr>Times New Roman</vt:lpstr>
      <vt:lpstr>Verdana</vt:lpstr>
      <vt:lpstr>Webdings</vt:lpstr>
      <vt:lpstr>Wingdings</vt:lpstr>
      <vt:lpstr>Tema do Office</vt:lpstr>
      <vt:lpstr>Apresentação do PowerPoint</vt:lpstr>
      <vt:lpstr>SISTEMA DE BANCO  DE DADOS</vt:lpstr>
      <vt:lpstr>Bases e Bancos de Dados - conceitos</vt:lpstr>
      <vt:lpstr>Utilitários de um SGBD</vt:lpstr>
      <vt:lpstr>Utilitários de um SGBD</vt:lpstr>
      <vt:lpstr>Arquitetura para Sistemas  de Banco de Dados</vt:lpstr>
      <vt:lpstr>Sistemas de Banco de Dados</vt:lpstr>
      <vt:lpstr>Sistemas conhecidos e bastante utilizados</vt:lpstr>
      <vt:lpstr>Bases e Bancos de Dados - conceitos</vt:lpstr>
      <vt:lpstr>Bancos de dados – nomenclatura</vt:lpstr>
      <vt:lpstr>Sistemas conhecidos em operação</vt:lpstr>
      <vt:lpstr>Sistemas conhecidos, mas caindo em desuso</vt:lpstr>
      <vt:lpstr>Bancos de Dados</vt:lpstr>
      <vt:lpstr>Tipos de Dados Estruturados</vt:lpstr>
      <vt:lpstr>Instruções (mínimas)</vt:lpstr>
      <vt:lpstr>O que significa?</vt:lpstr>
      <vt:lpstr>Banco de Dados Relacional</vt:lpstr>
      <vt:lpstr>Por que NoSQL?</vt:lpstr>
      <vt:lpstr>Big Users</vt:lpstr>
      <vt:lpstr>Big Data</vt:lpstr>
      <vt:lpstr>A Internet das Coisas</vt:lpstr>
      <vt:lpstr>Cloud Computing</vt:lpstr>
      <vt:lpstr>Características NoSQL</vt:lpstr>
      <vt:lpstr>Modelo de dados mais flexível</vt:lpstr>
      <vt:lpstr>Modo de Armazenamento de Dados</vt:lpstr>
      <vt:lpstr>Modelo de Dados</vt:lpstr>
      <vt:lpstr>Modelo de Dados</vt:lpstr>
      <vt:lpstr>Modelo de Dados</vt:lpstr>
      <vt:lpstr>Modelo de Dados</vt:lpstr>
      <vt:lpstr>Modelo de Dados</vt:lpstr>
      <vt:lpstr>Classificação NOSQL</vt:lpstr>
      <vt:lpstr>Classificação de SGBD NOSQL e Produtos</vt:lpstr>
      <vt:lpstr>Quando e qual utilizar?</vt:lpstr>
      <vt:lpstr>Dá pra fazer query? </vt:lpstr>
      <vt:lpstr>Dá pra fazer query? </vt:lpstr>
      <vt:lpstr>Dá pra fazer query? </vt:lpstr>
      <vt:lpstr>Dá pra fazer query? </vt:lpstr>
      <vt:lpstr>Dá pra fazer query? </vt:lpstr>
      <vt:lpstr>Quais linguagens suportam NoSQL? </vt:lpstr>
      <vt:lpstr>Os banco de dados relacionais irão  morrer?</vt:lpstr>
      <vt:lpstr>Posição NoSQL – Gartner Magic Quadrant </vt:lpstr>
      <vt:lpstr>Cases</vt:lpstr>
      <vt:lpstr>Cases</vt:lpstr>
      <vt:lpstr>Cases</vt:lpstr>
      <vt:lpstr>NoSQL</vt:lpstr>
      <vt:lpstr>NoSQL</vt:lpstr>
      <vt:lpstr>NoSQL</vt:lpstr>
      <vt:lpstr>NoSQL</vt:lpstr>
      <vt:lpstr>NoSQL</vt:lpstr>
      <vt:lpstr>NoSQL</vt:lpstr>
      <vt:lpstr>NoSQL</vt:lpstr>
      <vt:lpstr>NoSQL</vt:lpstr>
      <vt:lpstr>Orientação à  documentos</vt:lpstr>
      <vt:lpstr>Orientação à documentos</vt:lpstr>
      <vt:lpstr>Orientação à documentos</vt:lpstr>
      <vt:lpstr>Orientação à documentos</vt:lpstr>
      <vt:lpstr>Orientação à documentos</vt:lpstr>
      <vt:lpstr>Orientação à documentos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2</cp:revision>
  <dcterms:created xsi:type="dcterms:W3CDTF">2023-06-02T10:41:47Z</dcterms:created>
  <dcterms:modified xsi:type="dcterms:W3CDTF">2023-06-02T10:45:52Z</dcterms:modified>
</cp:coreProperties>
</file>