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74" r:id="rId5"/>
    <p:sldId id="27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5" autoAdjust="0"/>
    <p:restoredTop sz="94660"/>
  </p:normalViewPr>
  <p:slideViewPr>
    <p:cSldViewPr snapToGrid="0">
      <p:cViewPr>
        <p:scale>
          <a:sx n="66" d="100"/>
          <a:sy n="66" d="100"/>
        </p:scale>
        <p:origin x="81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5618B-CE07-4900-9ED4-C6FA6E1B47B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E686D90-A8FC-4008-AA20-97F695A07078}">
      <dgm:prSet/>
      <dgm:spPr/>
      <dgm:t>
        <a:bodyPr/>
        <a:lstStyle/>
        <a:p>
          <a:r>
            <a:rPr lang="pt-BR"/>
            <a:t>Lucidchar</a:t>
          </a:r>
          <a:endParaRPr lang="en-US"/>
        </a:p>
      </dgm:t>
    </dgm:pt>
    <dgm:pt modelId="{EDEC464A-BA59-4FA2-ACC7-0BC83EC414B3}" type="parTrans" cxnId="{DC2D2D9D-D47D-4168-90CD-2BDFBAA5BF7D}">
      <dgm:prSet/>
      <dgm:spPr/>
      <dgm:t>
        <a:bodyPr/>
        <a:lstStyle/>
        <a:p>
          <a:endParaRPr lang="en-US"/>
        </a:p>
      </dgm:t>
    </dgm:pt>
    <dgm:pt modelId="{5AC36896-852F-4FD6-BD78-D5CF4A62A0C0}" type="sibTrans" cxnId="{DC2D2D9D-D47D-4168-90CD-2BDFBAA5BF7D}">
      <dgm:prSet/>
      <dgm:spPr/>
      <dgm:t>
        <a:bodyPr/>
        <a:lstStyle/>
        <a:p>
          <a:endParaRPr lang="en-US"/>
        </a:p>
      </dgm:t>
    </dgm:pt>
    <dgm:pt modelId="{21CDDF2F-D662-42B6-BC61-0520CA736C5E}">
      <dgm:prSet/>
      <dgm:spPr/>
      <dgm:t>
        <a:bodyPr/>
        <a:lstStyle/>
        <a:p>
          <a:r>
            <a:rPr lang="pt-BR"/>
            <a:t>Draw.io</a:t>
          </a:r>
          <a:endParaRPr lang="en-US"/>
        </a:p>
      </dgm:t>
    </dgm:pt>
    <dgm:pt modelId="{8C22C9DE-90D0-41C7-A390-5BEDE4A6FFCC}" type="parTrans" cxnId="{20764126-B0B5-4536-89AF-2557C98941BA}">
      <dgm:prSet/>
      <dgm:spPr/>
      <dgm:t>
        <a:bodyPr/>
        <a:lstStyle/>
        <a:p>
          <a:endParaRPr lang="en-US"/>
        </a:p>
      </dgm:t>
    </dgm:pt>
    <dgm:pt modelId="{B714BBC4-7B5B-49CC-8691-397F7461FF15}" type="sibTrans" cxnId="{20764126-B0B5-4536-89AF-2557C98941BA}">
      <dgm:prSet/>
      <dgm:spPr/>
      <dgm:t>
        <a:bodyPr/>
        <a:lstStyle/>
        <a:p>
          <a:endParaRPr lang="en-US"/>
        </a:p>
      </dgm:t>
    </dgm:pt>
    <dgm:pt modelId="{0026B8DD-71D2-43F3-9867-36211A951789}">
      <dgm:prSet/>
      <dgm:spPr/>
      <dgm:t>
        <a:bodyPr/>
        <a:lstStyle/>
        <a:p>
          <a:r>
            <a:rPr lang="pt-BR"/>
            <a:t>Gliffy</a:t>
          </a:r>
          <a:endParaRPr lang="en-US"/>
        </a:p>
      </dgm:t>
    </dgm:pt>
    <dgm:pt modelId="{1EF918ED-BF87-4E57-8178-0DB7A5F15C4C}" type="parTrans" cxnId="{F548A766-C14C-4873-AEB6-90E80412CF78}">
      <dgm:prSet/>
      <dgm:spPr/>
      <dgm:t>
        <a:bodyPr/>
        <a:lstStyle/>
        <a:p>
          <a:endParaRPr lang="en-US"/>
        </a:p>
      </dgm:t>
    </dgm:pt>
    <dgm:pt modelId="{69603614-E800-44DD-ABEE-A73C64B28811}" type="sibTrans" cxnId="{F548A766-C14C-4873-AEB6-90E80412CF78}">
      <dgm:prSet/>
      <dgm:spPr/>
      <dgm:t>
        <a:bodyPr/>
        <a:lstStyle/>
        <a:p>
          <a:endParaRPr lang="en-US"/>
        </a:p>
      </dgm:t>
    </dgm:pt>
    <dgm:pt modelId="{EF2A7AF1-016D-4C1D-B48A-08B9424BC9B5}">
      <dgm:prSet/>
      <dgm:spPr/>
      <dgm:t>
        <a:bodyPr/>
        <a:lstStyle/>
        <a:p>
          <a:r>
            <a:rPr lang="pt-BR"/>
            <a:t>MindMeister</a:t>
          </a:r>
          <a:endParaRPr lang="en-US"/>
        </a:p>
      </dgm:t>
    </dgm:pt>
    <dgm:pt modelId="{6E06E1D8-6799-49B6-BD68-2561C5E65C81}" type="parTrans" cxnId="{404580CA-7430-43EF-B762-CD955208762E}">
      <dgm:prSet/>
      <dgm:spPr/>
      <dgm:t>
        <a:bodyPr/>
        <a:lstStyle/>
        <a:p>
          <a:endParaRPr lang="en-US"/>
        </a:p>
      </dgm:t>
    </dgm:pt>
    <dgm:pt modelId="{3919B843-8523-454D-BC58-BB0446B41514}" type="sibTrans" cxnId="{404580CA-7430-43EF-B762-CD955208762E}">
      <dgm:prSet/>
      <dgm:spPr/>
      <dgm:t>
        <a:bodyPr/>
        <a:lstStyle/>
        <a:p>
          <a:endParaRPr lang="en-US"/>
        </a:p>
      </dgm:t>
    </dgm:pt>
    <dgm:pt modelId="{25B442C4-AC97-48CC-A235-F17723422A78}">
      <dgm:prSet/>
      <dgm:spPr/>
      <dgm:t>
        <a:bodyPr/>
        <a:lstStyle/>
        <a:p>
          <a:r>
            <a:rPr lang="pt-BR"/>
            <a:t>Visme</a:t>
          </a:r>
          <a:endParaRPr lang="en-US"/>
        </a:p>
      </dgm:t>
    </dgm:pt>
    <dgm:pt modelId="{E86CAEF5-BBA5-42A8-9AC6-65EBBA6459C5}" type="parTrans" cxnId="{12133B47-444B-4B73-93AC-629A066A25A0}">
      <dgm:prSet/>
      <dgm:spPr/>
      <dgm:t>
        <a:bodyPr/>
        <a:lstStyle/>
        <a:p>
          <a:endParaRPr lang="en-US"/>
        </a:p>
      </dgm:t>
    </dgm:pt>
    <dgm:pt modelId="{5B5FAFE9-B14B-4018-87A9-778F9C5A50CF}" type="sibTrans" cxnId="{12133B47-444B-4B73-93AC-629A066A25A0}">
      <dgm:prSet/>
      <dgm:spPr/>
      <dgm:t>
        <a:bodyPr/>
        <a:lstStyle/>
        <a:p>
          <a:endParaRPr lang="en-US"/>
        </a:p>
      </dgm:t>
    </dgm:pt>
    <dgm:pt modelId="{4C8FE2D5-D79C-496F-928B-F648E17CBAB9}" type="pres">
      <dgm:prSet presAssocID="{0785618B-CE07-4900-9ED4-C6FA6E1B47BC}" presName="linear" presStyleCnt="0">
        <dgm:presLayoutVars>
          <dgm:dir/>
          <dgm:animLvl val="lvl"/>
          <dgm:resizeHandles val="exact"/>
        </dgm:presLayoutVars>
      </dgm:prSet>
      <dgm:spPr/>
    </dgm:pt>
    <dgm:pt modelId="{DB77CE8A-0216-4748-9CF9-F7797B16E0F1}" type="pres">
      <dgm:prSet presAssocID="{4E686D90-A8FC-4008-AA20-97F695A07078}" presName="parentLin" presStyleCnt="0"/>
      <dgm:spPr/>
    </dgm:pt>
    <dgm:pt modelId="{58B59714-23C7-4A00-A705-EB217793DA66}" type="pres">
      <dgm:prSet presAssocID="{4E686D90-A8FC-4008-AA20-97F695A07078}" presName="parentLeftMargin" presStyleLbl="node1" presStyleIdx="0" presStyleCnt="5"/>
      <dgm:spPr/>
    </dgm:pt>
    <dgm:pt modelId="{F5AFFD22-9BA6-4DEA-A166-6E0BEA2FB9F6}" type="pres">
      <dgm:prSet presAssocID="{4E686D90-A8FC-4008-AA20-97F695A0707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8225E9B-D091-4DD8-890E-D008206BD66C}" type="pres">
      <dgm:prSet presAssocID="{4E686D90-A8FC-4008-AA20-97F695A07078}" presName="negativeSpace" presStyleCnt="0"/>
      <dgm:spPr/>
    </dgm:pt>
    <dgm:pt modelId="{20081ADC-BE69-46C9-BE5E-716D2C09933E}" type="pres">
      <dgm:prSet presAssocID="{4E686D90-A8FC-4008-AA20-97F695A07078}" presName="childText" presStyleLbl="conFgAcc1" presStyleIdx="0" presStyleCnt="5">
        <dgm:presLayoutVars>
          <dgm:bulletEnabled val="1"/>
        </dgm:presLayoutVars>
      </dgm:prSet>
      <dgm:spPr/>
    </dgm:pt>
    <dgm:pt modelId="{749AAC1B-7482-4177-826E-E64197DF065B}" type="pres">
      <dgm:prSet presAssocID="{5AC36896-852F-4FD6-BD78-D5CF4A62A0C0}" presName="spaceBetweenRectangles" presStyleCnt="0"/>
      <dgm:spPr/>
    </dgm:pt>
    <dgm:pt modelId="{468454A9-A3BF-4F1F-9314-9F6F39473936}" type="pres">
      <dgm:prSet presAssocID="{21CDDF2F-D662-42B6-BC61-0520CA736C5E}" presName="parentLin" presStyleCnt="0"/>
      <dgm:spPr/>
    </dgm:pt>
    <dgm:pt modelId="{F41C57FB-EFB2-457D-B8DF-A5F2C42883FA}" type="pres">
      <dgm:prSet presAssocID="{21CDDF2F-D662-42B6-BC61-0520CA736C5E}" presName="parentLeftMargin" presStyleLbl="node1" presStyleIdx="0" presStyleCnt="5"/>
      <dgm:spPr/>
    </dgm:pt>
    <dgm:pt modelId="{25C7AE50-9487-47EB-B0A2-53361EC6378E}" type="pres">
      <dgm:prSet presAssocID="{21CDDF2F-D662-42B6-BC61-0520CA736C5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C527362-BAEE-4DDD-9077-03F4F30ADE00}" type="pres">
      <dgm:prSet presAssocID="{21CDDF2F-D662-42B6-BC61-0520CA736C5E}" presName="negativeSpace" presStyleCnt="0"/>
      <dgm:spPr/>
    </dgm:pt>
    <dgm:pt modelId="{C74FC4CA-181F-4326-B630-29BAB97E61FA}" type="pres">
      <dgm:prSet presAssocID="{21CDDF2F-D662-42B6-BC61-0520CA736C5E}" presName="childText" presStyleLbl="conFgAcc1" presStyleIdx="1" presStyleCnt="5">
        <dgm:presLayoutVars>
          <dgm:bulletEnabled val="1"/>
        </dgm:presLayoutVars>
      </dgm:prSet>
      <dgm:spPr/>
    </dgm:pt>
    <dgm:pt modelId="{E037BBD9-D5C8-4022-9DB7-17F1D4798079}" type="pres">
      <dgm:prSet presAssocID="{B714BBC4-7B5B-49CC-8691-397F7461FF15}" presName="spaceBetweenRectangles" presStyleCnt="0"/>
      <dgm:spPr/>
    </dgm:pt>
    <dgm:pt modelId="{5C2D812C-2B88-4B6C-9D80-55DDD72B9E54}" type="pres">
      <dgm:prSet presAssocID="{0026B8DD-71D2-43F3-9867-36211A951789}" presName="parentLin" presStyleCnt="0"/>
      <dgm:spPr/>
    </dgm:pt>
    <dgm:pt modelId="{8838C0BD-6F3F-4250-87BA-4C598E124ACE}" type="pres">
      <dgm:prSet presAssocID="{0026B8DD-71D2-43F3-9867-36211A951789}" presName="parentLeftMargin" presStyleLbl="node1" presStyleIdx="1" presStyleCnt="5"/>
      <dgm:spPr/>
    </dgm:pt>
    <dgm:pt modelId="{F56195FC-6914-49A9-BFAA-57D0A45998F9}" type="pres">
      <dgm:prSet presAssocID="{0026B8DD-71D2-43F3-9867-36211A95178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DB2156-E718-48FF-B783-CD0CD4F59599}" type="pres">
      <dgm:prSet presAssocID="{0026B8DD-71D2-43F3-9867-36211A951789}" presName="negativeSpace" presStyleCnt="0"/>
      <dgm:spPr/>
    </dgm:pt>
    <dgm:pt modelId="{3C39660D-8956-4EFD-9062-C45ECFDFFA94}" type="pres">
      <dgm:prSet presAssocID="{0026B8DD-71D2-43F3-9867-36211A951789}" presName="childText" presStyleLbl="conFgAcc1" presStyleIdx="2" presStyleCnt="5">
        <dgm:presLayoutVars>
          <dgm:bulletEnabled val="1"/>
        </dgm:presLayoutVars>
      </dgm:prSet>
      <dgm:spPr/>
    </dgm:pt>
    <dgm:pt modelId="{E2E8A0CD-E269-4E02-9065-D117C72087D5}" type="pres">
      <dgm:prSet presAssocID="{69603614-E800-44DD-ABEE-A73C64B28811}" presName="spaceBetweenRectangles" presStyleCnt="0"/>
      <dgm:spPr/>
    </dgm:pt>
    <dgm:pt modelId="{563D6CA1-9259-4809-9F47-2E1E9130083B}" type="pres">
      <dgm:prSet presAssocID="{EF2A7AF1-016D-4C1D-B48A-08B9424BC9B5}" presName="parentLin" presStyleCnt="0"/>
      <dgm:spPr/>
    </dgm:pt>
    <dgm:pt modelId="{9E48AA40-5FDE-4F2E-90F0-76947923DB98}" type="pres">
      <dgm:prSet presAssocID="{EF2A7AF1-016D-4C1D-B48A-08B9424BC9B5}" presName="parentLeftMargin" presStyleLbl="node1" presStyleIdx="2" presStyleCnt="5"/>
      <dgm:spPr/>
    </dgm:pt>
    <dgm:pt modelId="{5BB04D63-2433-4216-A288-7AE8F4D80379}" type="pres">
      <dgm:prSet presAssocID="{EF2A7AF1-016D-4C1D-B48A-08B9424BC9B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B2A1098-891A-49A5-B615-DA85BD021645}" type="pres">
      <dgm:prSet presAssocID="{EF2A7AF1-016D-4C1D-B48A-08B9424BC9B5}" presName="negativeSpace" presStyleCnt="0"/>
      <dgm:spPr/>
    </dgm:pt>
    <dgm:pt modelId="{D9E0ADC6-765B-4789-BE09-1C981D432707}" type="pres">
      <dgm:prSet presAssocID="{EF2A7AF1-016D-4C1D-B48A-08B9424BC9B5}" presName="childText" presStyleLbl="conFgAcc1" presStyleIdx="3" presStyleCnt="5">
        <dgm:presLayoutVars>
          <dgm:bulletEnabled val="1"/>
        </dgm:presLayoutVars>
      </dgm:prSet>
      <dgm:spPr/>
    </dgm:pt>
    <dgm:pt modelId="{55103C31-5E55-4ED0-A8D0-7D602BC7A98E}" type="pres">
      <dgm:prSet presAssocID="{3919B843-8523-454D-BC58-BB0446B41514}" presName="spaceBetweenRectangles" presStyleCnt="0"/>
      <dgm:spPr/>
    </dgm:pt>
    <dgm:pt modelId="{94ED67C6-C3AA-49B6-A0DB-A9D61E6DAD15}" type="pres">
      <dgm:prSet presAssocID="{25B442C4-AC97-48CC-A235-F17723422A78}" presName="parentLin" presStyleCnt="0"/>
      <dgm:spPr/>
    </dgm:pt>
    <dgm:pt modelId="{C3152D05-9A55-4ED7-824F-6456FAF96B16}" type="pres">
      <dgm:prSet presAssocID="{25B442C4-AC97-48CC-A235-F17723422A78}" presName="parentLeftMargin" presStyleLbl="node1" presStyleIdx="3" presStyleCnt="5"/>
      <dgm:spPr/>
    </dgm:pt>
    <dgm:pt modelId="{B8414B2E-3274-4F76-BD11-1A94A7587A67}" type="pres">
      <dgm:prSet presAssocID="{25B442C4-AC97-48CC-A235-F17723422A7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BAFF433-5236-4AFD-AE63-2CA2D949135A}" type="pres">
      <dgm:prSet presAssocID="{25B442C4-AC97-48CC-A235-F17723422A78}" presName="negativeSpace" presStyleCnt="0"/>
      <dgm:spPr/>
    </dgm:pt>
    <dgm:pt modelId="{9AF17657-D8E8-4DD3-9EDE-60B53C05BDD9}" type="pres">
      <dgm:prSet presAssocID="{25B442C4-AC97-48CC-A235-F17723422A7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D28960B-985F-400F-996D-1403152B4FCA}" type="presOf" srcId="{0026B8DD-71D2-43F3-9867-36211A951789}" destId="{8838C0BD-6F3F-4250-87BA-4C598E124ACE}" srcOrd="0" destOrd="0" presId="urn:microsoft.com/office/officeart/2005/8/layout/list1"/>
    <dgm:cxn modelId="{BD7B591E-C2D1-4387-ACA2-322ADA30AA1C}" type="presOf" srcId="{25B442C4-AC97-48CC-A235-F17723422A78}" destId="{B8414B2E-3274-4F76-BD11-1A94A7587A67}" srcOrd="1" destOrd="0" presId="urn:microsoft.com/office/officeart/2005/8/layout/list1"/>
    <dgm:cxn modelId="{DDD70621-DD50-4AD4-A28C-545F15CEB2E3}" type="presOf" srcId="{0785618B-CE07-4900-9ED4-C6FA6E1B47BC}" destId="{4C8FE2D5-D79C-496F-928B-F648E17CBAB9}" srcOrd="0" destOrd="0" presId="urn:microsoft.com/office/officeart/2005/8/layout/list1"/>
    <dgm:cxn modelId="{59AD2823-2623-44DF-B16E-28EDA6D4C28A}" type="presOf" srcId="{EF2A7AF1-016D-4C1D-B48A-08B9424BC9B5}" destId="{9E48AA40-5FDE-4F2E-90F0-76947923DB98}" srcOrd="0" destOrd="0" presId="urn:microsoft.com/office/officeart/2005/8/layout/list1"/>
    <dgm:cxn modelId="{20764126-B0B5-4536-89AF-2557C98941BA}" srcId="{0785618B-CE07-4900-9ED4-C6FA6E1B47BC}" destId="{21CDDF2F-D662-42B6-BC61-0520CA736C5E}" srcOrd="1" destOrd="0" parTransId="{8C22C9DE-90D0-41C7-A390-5BEDE4A6FFCC}" sibTransId="{B714BBC4-7B5B-49CC-8691-397F7461FF15}"/>
    <dgm:cxn modelId="{F548A766-C14C-4873-AEB6-90E80412CF78}" srcId="{0785618B-CE07-4900-9ED4-C6FA6E1B47BC}" destId="{0026B8DD-71D2-43F3-9867-36211A951789}" srcOrd="2" destOrd="0" parTransId="{1EF918ED-BF87-4E57-8178-0DB7A5F15C4C}" sibTransId="{69603614-E800-44DD-ABEE-A73C64B28811}"/>
    <dgm:cxn modelId="{12133B47-444B-4B73-93AC-629A066A25A0}" srcId="{0785618B-CE07-4900-9ED4-C6FA6E1B47BC}" destId="{25B442C4-AC97-48CC-A235-F17723422A78}" srcOrd="4" destOrd="0" parTransId="{E86CAEF5-BBA5-42A8-9AC6-65EBBA6459C5}" sibTransId="{5B5FAFE9-B14B-4018-87A9-778F9C5A50CF}"/>
    <dgm:cxn modelId="{EE801259-5774-4468-9307-D6AA8889603D}" type="presOf" srcId="{21CDDF2F-D662-42B6-BC61-0520CA736C5E}" destId="{25C7AE50-9487-47EB-B0A2-53361EC6378E}" srcOrd="1" destOrd="0" presId="urn:microsoft.com/office/officeart/2005/8/layout/list1"/>
    <dgm:cxn modelId="{DC2D2D9D-D47D-4168-90CD-2BDFBAA5BF7D}" srcId="{0785618B-CE07-4900-9ED4-C6FA6E1B47BC}" destId="{4E686D90-A8FC-4008-AA20-97F695A07078}" srcOrd="0" destOrd="0" parTransId="{EDEC464A-BA59-4FA2-ACC7-0BC83EC414B3}" sibTransId="{5AC36896-852F-4FD6-BD78-D5CF4A62A0C0}"/>
    <dgm:cxn modelId="{2CE499BC-0F98-4D33-B1DF-19B2EC1E0102}" type="presOf" srcId="{EF2A7AF1-016D-4C1D-B48A-08B9424BC9B5}" destId="{5BB04D63-2433-4216-A288-7AE8F4D80379}" srcOrd="1" destOrd="0" presId="urn:microsoft.com/office/officeart/2005/8/layout/list1"/>
    <dgm:cxn modelId="{404580CA-7430-43EF-B762-CD955208762E}" srcId="{0785618B-CE07-4900-9ED4-C6FA6E1B47BC}" destId="{EF2A7AF1-016D-4C1D-B48A-08B9424BC9B5}" srcOrd="3" destOrd="0" parTransId="{6E06E1D8-6799-49B6-BD68-2561C5E65C81}" sibTransId="{3919B843-8523-454D-BC58-BB0446B41514}"/>
    <dgm:cxn modelId="{41A1EAD3-9BBE-4B1E-90D9-E8A99E0ED7E0}" type="presOf" srcId="{25B442C4-AC97-48CC-A235-F17723422A78}" destId="{C3152D05-9A55-4ED7-824F-6456FAF96B16}" srcOrd="0" destOrd="0" presId="urn:microsoft.com/office/officeart/2005/8/layout/list1"/>
    <dgm:cxn modelId="{F46F7EDC-AB02-44B3-B1BE-75414854D8AC}" type="presOf" srcId="{21CDDF2F-D662-42B6-BC61-0520CA736C5E}" destId="{F41C57FB-EFB2-457D-B8DF-A5F2C42883FA}" srcOrd="0" destOrd="0" presId="urn:microsoft.com/office/officeart/2005/8/layout/list1"/>
    <dgm:cxn modelId="{51956EE0-1C92-4671-B7BF-E912648776FA}" type="presOf" srcId="{4E686D90-A8FC-4008-AA20-97F695A07078}" destId="{58B59714-23C7-4A00-A705-EB217793DA66}" srcOrd="0" destOrd="0" presId="urn:microsoft.com/office/officeart/2005/8/layout/list1"/>
    <dgm:cxn modelId="{AAC3A7F5-D132-4952-A422-C14024422759}" type="presOf" srcId="{4E686D90-A8FC-4008-AA20-97F695A07078}" destId="{F5AFFD22-9BA6-4DEA-A166-6E0BEA2FB9F6}" srcOrd="1" destOrd="0" presId="urn:microsoft.com/office/officeart/2005/8/layout/list1"/>
    <dgm:cxn modelId="{E24959FA-08A1-4DF8-A5DB-65E59AC632F7}" type="presOf" srcId="{0026B8DD-71D2-43F3-9867-36211A951789}" destId="{F56195FC-6914-49A9-BFAA-57D0A45998F9}" srcOrd="1" destOrd="0" presId="urn:microsoft.com/office/officeart/2005/8/layout/list1"/>
    <dgm:cxn modelId="{096F00A8-C667-4420-A8E4-AC0D8EEE77C3}" type="presParOf" srcId="{4C8FE2D5-D79C-496F-928B-F648E17CBAB9}" destId="{DB77CE8A-0216-4748-9CF9-F7797B16E0F1}" srcOrd="0" destOrd="0" presId="urn:microsoft.com/office/officeart/2005/8/layout/list1"/>
    <dgm:cxn modelId="{0EC6515A-6D5C-4B20-9887-BE2D82DC7576}" type="presParOf" srcId="{DB77CE8A-0216-4748-9CF9-F7797B16E0F1}" destId="{58B59714-23C7-4A00-A705-EB217793DA66}" srcOrd="0" destOrd="0" presId="urn:microsoft.com/office/officeart/2005/8/layout/list1"/>
    <dgm:cxn modelId="{D68A5C54-F071-4FC7-A40E-773706F34BA4}" type="presParOf" srcId="{DB77CE8A-0216-4748-9CF9-F7797B16E0F1}" destId="{F5AFFD22-9BA6-4DEA-A166-6E0BEA2FB9F6}" srcOrd="1" destOrd="0" presId="urn:microsoft.com/office/officeart/2005/8/layout/list1"/>
    <dgm:cxn modelId="{7A5A9D79-EA3F-495A-BF0B-F56779E22F26}" type="presParOf" srcId="{4C8FE2D5-D79C-496F-928B-F648E17CBAB9}" destId="{08225E9B-D091-4DD8-890E-D008206BD66C}" srcOrd="1" destOrd="0" presId="urn:microsoft.com/office/officeart/2005/8/layout/list1"/>
    <dgm:cxn modelId="{E69C8B7C-0233-418E-B397-8F6B92F74AAE}" type="presParOf" srcId="{4C8FE2D5-D79C-496F-928B-F648E17CBAB9}" destId="{20081ADC-BE69-46C9-BE5E-716D2C09933E}" srcOrd="2" destOrd="0" presId="urn:microsoft.com/office/officeart/2005/8/layout/list1"/>
    <dgm:cxn modelId="{105218C4-E57B-421E-895D-C3126FDD9D74}" type="presParOf" srcId="{4C8FE2D5-D79C-496F-928B-F648E17CBAB9}" destId="{749AAC1B-7482-4177-826E-E64197DF065B}" srcOrd="3" destOrd="0" presId="urn:microsoft.com/office/officeart/2005/8/layout/list1"/>
    <dgm:cxn modelId="{A006D1E7-1C7C-4B22-8CEC-E23B0146492B}" type="presParOf" srcId="{4C8FE2D5-D79C-496F-928B-F648E17CBAB9}" destId="{468454A9-A3BF-4F1F-9314-9F6F39473936}" srcOrd="4" destOrd="0" presId="urn:microsoft.com/office/officeart/2005/8/layout/list1"/>
    <dgm:cxn modelId="{324EE786-062C-4A06-AB3B-2BABB3F3EF97}" type="presParOf" srcId="{468454A9-A3BF-4F1F-9314-9F6F39473936}" destId="{F41C57FB-EFB2-457D-B8DF-A5F2C42883FA}" srcOrd="0" destOrd="0" presId="urn:microsoft.com/office/officeart/2005/8/layout/list1"/>
    <dgm:cxn modelId="{9016BF67-DF55-4F8E-8E61-65205DEF9B62}" type="presParOf" srcId="{468454A9-A3BF-4F1F-9314-9F6F39473936}" destId="{25C7AE50-9487-47EB-B0A2-53361EC6378E}" srcOrd="1" destOrd="0" presId="urn:microsoft.com/office/officeart/2005/8/layout/list1"/>
    <dgm:cxn modelId="{5DE7DD58-249B-43D4-98BA-B98B259AF300}" type="presParOf" srcId="{4C8FE2D5-D79C-496F-928B-F648E17CBAB9}" destId="{0C527362-BAEE-4DDD-9077-03F4F30ADE00}" srcOrd="5" destOrd="0" presId="urn:microsoft.com/office/officeart/2005/8/layout/list1"/>
    <dgm:cxn modelId="{B04727E6-B013-4890-BF10-D16A7663985C}" type="presParOf" srcId="{4C8FE2D5-D79C-496F-928B-F648E17CBAB9}" destId="{C74FC4CA-181F-4326-B630-29BAB97E61FA}" srcOrd="6" destOrd="0" presId="urn:microsoft.com/office/officeart/2005/8/layout/list1"/>
    <dgm:cxn modelId="{10864BDB-955E-4B34-B8C1-64630338C6A2}" type="presParOf" srcId="{4C8FE2D5-D79C-496F-928B-F648E17CBAB9}" destId="{E037BBD9-D5C8-4022-9DB7-17F1D4798079}" srcOrd="7" destOrd="0" presId="urn:microsoft.com/office/officeart/2005/8/layout/list1"/>
    <dgm:cxn modelId="{879F2E6C-4412-430C-9A43-0DCE22730B8A}" type="presParOf" srcId="{4C8FE2D5-D79C-496F-928B-F648E17CBAB9}" destId="{5C2D812C-2B88-4B6C-9D80-55DDD72B9E54}" srcOrd="8" destOrd="0" presId="urn:microsoft.com/office/officeart/2005/8/layout/list1"/>
    <dgm:cxn modelId="{AFAD1CD5-C9E4-4C47-9CF6-140EBBEA8F09}" type="presParOf" srcId="{5C2D812C-2B88-4B6C-9D80-55DDD72B9E54}" destId="{8838C0BD-6F3F-4250-87BA-4C598E124ACE}" srcOrd="0" destOrd="0" presId="urn:microsoft.com/office/officeart/2005/8/layout/list1"/>
    <dgm:cxn modelId="{2606E542-8D7D-48BC-8069-F89AF9850958}" type="presParOf" srcId="{5C2D812C-2B88-4B6C-9D80-55DDD72B9E54}" destId="{F56195FC-6914-49A9-BFAA-57D0A45998F9}" srcOrd="1" destOrd="0" presId="urn:microsoft.com/office/officeart/2005/8/layout/list1"/>
    <dgm:cxn modelId="{54BD706E-9AA7-457D-BAFC-E734E7BFD619}" type="presParOf" srcId="{4C8FE2D5-D79C-496F-928B-F648E17CBAB9}" destId="{D1DB2156-E718-48FF-B783-CD0CD4F59599}" srcOrd="9" destOrd="0" presId="urn:microsoft.com/office/officeart/2005/8/layout/list1"/>
    <dgm:cxn modelId="{D393BA0E-242C-4113-B538-7C6175676FFA}" type="presParOf" srcId="{4C8FE2D5-D79C-496F-928B-F648E17CBAB9}" destId="{3C39660D-8956-4EFD-9062-C45ECFDFFA94}" srcOrd="10" destOrd="0" presId="urn:microsoft.com/office/officeart/2005/8/layout/list1"/>
    <dgm:cxn modelId="{4E32D65C-E4EA-4A37-96EE-4A9F2E85081D}" type="presParOf" srcId="{4C8FE2D5-D79C-496F-928B-F648E17CBAB9}" destId="{E2E8A0CD-E269-4E02-9065-D117C72087D5}" srcOrd="11" destOrd="0" presId="urn:microsoft.com/office/officeart/2005/8/layout/list1"/>
    <dgm:cxn modelId="{725E715E-820B-461C-9373-7437DFC4AA82}" type="presParOf" srcId="{4C8FE2D5-D79C-496F-928B-F648E17CBAB9}" destId="{563D6CA1-9259-4809-9F47-2E1E9130083B}" srcOrd="12" destOrd="0" presId="urn:microsoft.com/office/officeart/2005/8/layout/list1"/>
    <dgm:cxn modelId="{56DFB429-7C32-44AE-995F-4646F7B460A2}" type="presParOf" srcId="{563D6CA1-9259-4809-9F47-2E1E9130083B}" destId="{9E48AA40-5FDE-4F2E-90F0-76947923DB98}" srcOrd="0" destOrd="0" presId="urn:microsoft.com/office/officeart/2005/8/layout/list1"/>
    <dgm:cxn modelId="{8AE191D6-1CB6-450D-9B1B-D2C7AFA034EA}" type="presParOf" srcId="{563D6CA1-9259-4809-9F47-2E1E9130083B}" destId="{5BB04D63-2433-4216-A288-7AE8F4D80379}" srcOrd="1" destOrd="0" presId="urn:microsoft.com/office/officeart/2005/8/layout/list1"/>
    <dgm:cxn modelId="{D4294D39-A061-481F-9BF5-D56576605F96}" type="presParOf" srcId="{4C8FE2D5-D79C-496F-928B-F648E17CBAB9}" destId="{9B2A1098-891A-49A5-B615-DA85BD021645}" srcOrd="13" destOrd="0" presId="urn:microsoft.com/office/officeart/2005/8/layout/list1"/>
    <dgm:cxn modelId="{7094FD80-DC3E-4950-B254-70ED804918BE}" type="presParOf" srcId="{4C8FE2D5-D79C-496F-928B-F648E17CBAB9}" destId="{D9E0ADC6-765B-4789-BE09-1C981D432707}" srcOrd="14" destOrd="0" presId="urn:microsoft.com/office/officeart/2005/8/layout/list1"/>
    <dgm:cxn modelId="{CA2EF4A6-1DCB-4096-BA10-AA75EA5A61F1}" type="presParOf" srcId="{4C8FE2D5-D79C-496F-928B-F648E17CBAB9}" destId="{55103C31-5E55-4ED0-A8D0-7D602BC7A98E}" srcOrd="15" destOrd="0" presId="urn:microsoft.com/office/officeart/2005/8/layout/list1"/>
    <dgm:cxn modelId="{53742078-FF6D-4DD4-A6BF-88E1BAD71133}" type="presParOf" srcId="{4C8FE2D5-D79C-496F-928B-F648E17CBAB9}" destId="{94ED67C6-C3AA-49B6-A0DB-A9D61E6DAD15}" srcOrd="16" destOrd="0" presId="urn:microsoft.com/office/officeart/2005/8/layout/list1"/>
    <dgm:cxn modelId="{3378F042-E613-438B-A6AD-A448A2B50069}" type="presParOf" srcId="{94ED67C6-C3AA-49B6-A0DB-A9D61E6DAD15}" destId="{C3152D05-9A55-4ED7-824F-6456FAF96B16}" srcOrd="0" destOrd="0" presId="urn:microsoft.com/office/officeart/2005/8/layout/list1"/>
    <dgm:cxn modelId="{A711BF98-D1C3-4766-84E5-F600EA03C111}" type="presParOf" srcId="{94ED67C6-C3AA-49B6-A0DB-A9D61E6DAD15}" destId="{B8414B2E-3274-4F76-BD11-1A94A7587A67}" srcOrd="1" destOrd="0" presId="urn:microsoft.com/office/officeart/2005/8/layout/list1"/>
    <dgm:cxn modelId="{67CE3A71-AAA6-41A8-B919-917356DEBB48}" type="presParOf" srcId="{4C8FE2D5-D79C-496F-928B-F648E17CBAB9}" destId="{0BAFF433-5236-4AFD-AE63-2CA2D949135A}" srcOrd="17" destOrd="0" presId="urn:microsoft.com/office/officeart/2005/8/layout/list1"/>
    <dgm:cxn modelId="{367CD96B-80B2-4CA7-B429-093AADDF556D}" type="presParOf" srcId="{4C8FE2D5-D79C-496F-928B-F648E17CBAB9}" destId="{9AF17657-D8E8-4DD3-9EDE-60B53C05BDD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81ADC-BE69-46C9-BE5E-716D2C09933E}">
      <dsp:nvSpPr>
        <dsp:cNvPr id="0" name=""/>
        <dsp:cNvSpPr/>
      </dsp:nvSpPr>
      <dsp:spPr>
        <a:xfrm>
          <a:off x="0" y="369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FFD22-9BA6-4DEA-A166-6E0BEA2FB9F6}">
      <dsp:nvSpPr>
        <dsp:cNvPr id="0" name=""/>
        <dsp:cNvSpPr/>
      </dsp:nvSpPr>
      <dsp:spPr>
        <a:xfrm>
          <a:off x="345025" y="570"/>
          <a:ext cx="4830358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Lucidchar</a:t>
          </a:r>
          <a:endParaRPr lang="en-US" sz="2500" kern="1200"/>
        </a:p>
      </dsp:txBody>
      <dsp:txXfrm>
        <a:off x="381051" y="36596"/>
        <a:ext cx="4758306" cy="665948"/>
      </dsp:txXfrm>
    </dsp:sp>
    <dsp:sp modelId="{C74FC4CA-181F-4326-B630-29BAB97E61FA}">
      <dsp:nvSpPr>
        <dsp:cNvPr id="0" name=""/>
        <dsp:cNvSpPr/>
      </dsp:nvSpPr>
      <dsp:spPr>
        <a:xfrm>
          <a:off x="0" y="1503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7AE50-9487-47EB-B0A2-53361EC6378E}">
      <dsp:nvSpPr>
        <dsp:cNvPr id="0" name=""/>
        <dsp:cNvSpPr/>
      </dsp:nvSpPr>
      <dsp:spPr>
        <a:xfrm>
          <a:off x="345025" y="1134570"/>
          <a:ext cx="4830358" cy="738000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Draw.io</a:t>
          </a:r>
          <a:endParaRPr lang="en-US" sz="2500" kern="1200"/>
        </a:p>
      </dsp:txBody>
      <dsp:txXfrm>
        <a:off x="381051" y="1170596"/>
        <a:ext cx="4758306" cy="665948"/>
      </dsp:txXfrm>
    </dsp:sp>
    <dsp:sp modelId="{3C39660D-8956-4EFD-9062-C45ECFDFFA94}">
      <dsp:nvSpPr>
        <dsp:cNvPr id="0" name=""/>
        <dsp:cNvSpPr/>
      </dsp:nvSpPr>
      <dsp:spPr>
        <a:xfrm>
          <a:off x="0" y="2637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195FC-6914-49A9-BFAA-57D0A45998F9}">
      <dsp:nvSpPr>
        <dsp:cNvPr id="0" name=""/>
        <dsp:cNvSpPr/>
      </dsp:nvSpPr>
      <dsp:spPr>
        <a:xfrm>
          <a:off x="345025" y="2268570"/>
          <a:ext cx="4830358" cy="73800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Gliffy</a:t>
          </a:r>
          <a:endParaRPr lang="en-US" sz="2500" kern="1200"/>
        </a:p>
      </dsp:txBody>
      <dsp:txXfrm>
        <a:off x="381051" y="2304596"/>
        <a:ext cx="4758306" cy="665948"/>
      </dsp:txXfrm>
    </dsp:sp>
    <dsp:sp modelId="{D9E0ADC6-765B-4789-BE09-1C981D432707}">
      <dsp:nvSpPr>
        <dsp:cNvPr id="0" name=""/>
        <dsp:cNvSpPr/>
      </dsp:nvSpPr>
      <dsp:spPr>
        <a:xfrm>
          <a:off x="0" y="3771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04D63-2433-4216-A288-7AE8F4D80379}">
      <dsp:nvSpPr>
        <dsp:cNvPr id="0" name=""/>
        <dsp:cNvSpPr/>
      </dsp:nvSpPr>
      <dsp:spPr>
        <a:xfrm>
          <a:off x="345025" y="3402570"/>
          <a:ext cx="4830358" cy="738000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MindMeister</a:t>
          </a:r>
          <a:endParaRPr lang="en-US" sz="2500" kern="1200"/>
        </a:p>
      </dsp:txBody>
      <dsp:txXfrm>
        <a:off x="381051" y="3438596"/>
        <a:ext cx="4758306" cy="665948"/>
      </dsp:txXfrm>
    </dsp:sp>
    <dsp:sp modelId="{9AF17657-D8E8-4DD3-9EDE-60B53C05BDD9}">
      <dsp:nvSpPr>
        <dsp:cNvPr id="0" name=""/>
        <dsp:cNvSpPr/>
      </dsp:nvSpPr>
      <dsp:spPr>
        <a:xfrm>
          <a:off x="0" y="4905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14B2E-3274-4F76-BD11-1A94A7587A67}">
      <dsp:nvSpPr>
        <dsp:cNvPr id="0" name=""/>
        <dsp:cNvSpPr/>
      </dsp:nvSpPr>
      <dsp:spPr>
        <a:xfrm>
          <a:off x="345025" y="4536570"/>
          <a:ext cx="4830358" cy="73800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Visme</a:t>
          </a:r>
          <a:endParaRPr lang="en-US" sz="2500" kern="1200"/>
        </a:p>
      </dsp:txBody>
      <dsp:txXfrm>
        <a:off x="381051" y="4572596"/>
        <a:ext cx="4758306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2927E-2608-4B71-97B2-0EB1C406AAA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AB41-4F63-41FF-BDB1-CA641D3AE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1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0AB41-4F63-41FF-BDB1-CA641D3AE0A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75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37F6-C007-E5CF-7DAF-450599FA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164FF-9DE6-3D37-0D76-AC6C5A9B5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ECA73-4F9F-093E-78AC-823F5BFB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641-06B8-4388-9D2F-91F191F48572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FC8AF-D10C-0FAE-68E5-2D0C1B07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998ED-FEF7-C45D-18C7-655BCEA0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E227-D16D-4497-9FAB-A644BBF7E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00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27A3A-730B-96EC-9CCF-474B080A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C246E3-A5AA-7450-D670-D37DBFDA7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0DF59D-CE51-B4F2-2B02-9AF0CE1F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641-06B8-4388-9D2F-91F191F48572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C55DF-2871-D939-0F2D-5088B7F0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A27B05-1DD3-A13D-A86C-2E02611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E227-D16D-4497-9FAB-A644BBF7E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45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D100F5-585E-7A60-A8D6-F0639EB93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7EEEC5-8582-8DD7-066D-A3F9C6994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4C464-DE1A-680E-CECB-F912F794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641-06B8-4388-9D2F-91F191F48572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31760C-0C5E-A9C5-36B6-D657BF9C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6D0A3-EEA1-148C-FAAD-32FEE001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E227-D16D-4497-9FAB-A644BBF7E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64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36E62-E673-20F9-D56E-F7CEDD52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8AC2A9-5C3C-1D29-AD0A-DFF85E908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C80D7E-675B-05B7-BA24-319A30C4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641-06B8-4388-9D2F-91F191F48572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5081EF-01E3-83CE-C2B7-4A47BCBA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082ED0-3B8C-6E5F-1B0A-042C0F27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E227-D16D-4497-9FAB-A644BBF7E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78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49FD3-E69A-6CB9-601A-33922FE1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701A64-3D45-449B-3069-DE59B1758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5D95CE-E7A1-9743-C910-6D2C0E59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641-06B8-4388-9D2F-91F191F48572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D189A3-6076-EE37-E52E-DEA77B2F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730A77-656A-4BBE-1E8B-3039DC50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E227-D16D-4497-9FAB-A644BBF7E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16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C4135-AC07-87EB-38B7-664B33B6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60B9F-956F-15E2-0E65-5B33E5C02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802FA-D5AE-96E3-BEA6-6E5A0CC71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793F20-57EF-5BF4-F2FA-79E9E2FF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641-06B8-4388-9D2F-91F191F48572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88450B-FE34-DFAD-96D3-83271DE0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D6E9BC-489B-9426-72F0-F5EFA167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E227-D16D-4497-9FAB-A644BBF7E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43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04BF3-6DEB-A96E-1B13-4AC71B38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385B15-9CC1-B06D-8447-705E3FA4C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EBD553-01F0-7DD8-B8BA-234688D9C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784A39-9C67-68A4-39CE-6D2380C58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8ECEAF-63AA-4C0F-F43D-72C1F2040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96F71A-FA37-6787-A99B-FF1AD606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641-06B8-4388-9D2F-91F191F48572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567DED-14E5-42F4-23A1-E52B7B11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3D3559-18C9-D426-DE43-48F7F28B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E227-D16D-4497-9FAB-A644BBF7E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35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391F1-4CBC-8A16-09A4-51931531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90764F-CB6F-B1BE-3C1E-729CB60C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641-06B8-4388-9D2F-91F191F48572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734FEE-6854-0162-3084-B82F3BF3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103169-2FB3-3FF4-DA94-505D2226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E227-D16D-4497-9FAB-A644BBF7E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93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538360-8570-6AD1-3D25-C50BC82E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641-06B8-4388-9D2F-91F191F48572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5FB070-FAB4-D333-920A-F3F47DB4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180F8A-D4F1-57C5-ACF0-9C5F7273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E227-D16D-4497-9FAB-A644BBF7E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51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715C-4A43-9BB6-5FA0-18ED9F71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F15077-36C4-69F6-A1FA-0B03B87D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15D56F-8A81-FA2D-E880-223420442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486874-37AE-BBFE-CBC3-30CB9AEF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641-06B8-4388-9D2F-91F191F48572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C0224B-4870-614A-843B-2241E0C0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52E0C7-A660-D5EF-29A6-5EFAD74C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E227-D16D-4497-9FAB-A644BBF7E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02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5AE3B-A51E-4533-C554-AAEA55FF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53E49B-9774-C079-1A68-BF25F7BA5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C78099-DADB-062E-EA6F-4AB5D79D8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A7E0D-5922-DCA9-A441-F853C054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641-06B8-4388-9D2F-91F191F48572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937287-B340-9376-93EB-0F58BADF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FF657E-C048-0FA9-969A-E0CC6934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E227-D16D-4497-9FAB-A644BBF7E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71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591047-225D-D057-656A-CF8ABCC1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F50B6C-5536-363C-4FB3-FEDC85C6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E0C1A5-341D-6207-5F98-36DEE6C85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6D641-06B8-4388-9D2F-91F191F48572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9B8CC-E65A-03CB-2D70-689D8ACD3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BD016-E186-CC38-7069-FB49782F7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6CE227-D16D-4497-9FAB-A644BBF7E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46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engineering.stackexchange.com/questions/328925/how-to-represent-two-way-composition-between-two-classes-in-uml-class-diagra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ead.pucv.cl/index.php/Diagrama_de_Secuenci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tgdesigner.blogspot.com/2012/02/renders-coringa-do-batman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foto/271667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p-gear.blogspot.com/2015/07/programa-gratuito-para-realizar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rendihoy.com/que-es-un-esquema-definicion-y-tipo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pt/image/2691623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v.es/grimo/teaching/SpringMVCv5PasoAPaso/overview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F7C7A1-A182-F436-AACD-43E9C10E5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pt-BR"/>
              <a:t>Diagramas da UML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652FA1-4D4F-DFFA-B81D-8F3A254F2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pt-BR"/>
              <a:t>UML</a:t>
            </a:r>
          </a:p>
          <a:p>
            <a:pPr algn="r"/>
            <a:r>
              <a:rPr lang="pt-BR"/>
              <a:t>Principais Diagramas </a:t>
            </a:r>
          </a:p>
        </p:txBody>
      </p:sp>
    </p:spTree>
    <p:extLst>
      <p:ext uri="{BB962C8B-B14F-4D97-AF65-F5344CB8AC3E}">
        <p14:creationId xmlns:p14="http://schemas.microsoft.com/office/powerpoint/2010/main" val="2575761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96F5B5-25D5-4400-8FDA-ADD6227A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D58EF2-3BBB-7E23-77F4-2B8511C14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b="0" i="0" kern="120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+mn-ea"/>
                <a:cs typeface="+mn-cs"/>
              </a:rPr>
              <a:t>O diagrama de classes representa uma coleção de classes e seus inter-relacionamentos.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2F33C07C-28F0-A27B-09EA-B50313844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1876" y="2633472"/>
            <a:ext cx="9145199" cy="35863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E2E4AE-0560-40DF-1FE6-E05EED3507C9}"/>
              </a:ext>
            </a:extLst>
          </p:cNvPr>
          <p:cNvSpPr txBox="1"/>
          <p:nvPr/>
        </p:nvSpPr>
        <p:spPr>
          <a:xfrm>
            <a:off x="8047447" y="6019770"/>
            <a:ext cx="26196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://softwareengineering.stackexchange.com/questions/328925/how-to-represent-two-way-composition-between-two-classes-in-uml-class-diagra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1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A923DB-E8D7-3FA0-D074-CCC841F6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000" b="1" i="0">
                <a:effectLst/>
                <a:highlight>
                  <a:srgbClr val="FFFFFF"/>
                </a:highlight>
                <a:latin typeface="Raleway" pitchFamily="2" charset="0"/>
              </a:rPr>
              <a:t>Diagrama de objetos</a:t>
            </a:r>
            <a:endParaRPr lang="pt-BR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074115-2760-7C7F-5DC6-B2DD758DA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t-BR" sz="2000" b="0" i="0"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O diagrama de objetos representa um retrato, em tempo de execução, dos objetos do software e seus inter-relacionamentos. Dessa forma, temos o exemplo abaixo em que o OBJETO Cliente tem um RELACIONAMENTO com os OBJETOS </a:t>
            </a:r>
            <a:r>
              <a:rPr lang="pt-BR" sz="2000" b="0" i="1"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Contrato de Aluguel. </a:t>
            </a:r>
            <a:endParaRPr lang="pt-BR" sz="2000" b="0" i="0">
              <a:effectLst/>
              <a:highlight>
                <a:srgbClr val="FFFFFF"/>
              </a:highlight>
              <a:latin typeface="Roboto Mono" panose="00000009000000000000" pitchFamily="49" charset="0"/>
            </a:endParaRPr>
          </a:p>
          <a:p>
            <a:br>
              <a:rPr lang="pt-BR" sz="2000" b="0" i="0"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</a:br>
            <a:endParaRPr lang="pt-BR" sz="20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488C98-ECB5-0865-2813-C0539982C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517" y1="75769" x2="29517" y2="75769"/>
                        <a14:foregroundMark x1="66726" y1="83077" x2="66726" y2="83077"/>
                        <a14:foregroundMark x1="60823" y1="58462" x2="60823" y2="58462"/>
                        <a14:foregroundMark x1="57782" y1="46923" x2="57782" y2="46923"/>
                        <a14:foregroundMark x1="37030" y1="67308" x2="45617" y2="44231"/>
                        <a14:foregroundMark x1="56887" y1="44231" x2="60644" y2="56923"/>
                        <a14:foregroundMark x1="61360" y1="58846" x2="64401" y2="684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6930" y="1353828"/>
            <a:ext cx="10093398" cy="46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5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7852FF-65A2-0AEA-D243-F8068A90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3800" b="1" i="0">
                <a:effectLst/>
                <a:highlight>
                  <a:srgbClr val="FFFFFF"/>
                </a:highlight>
                <a:latin typeface="Raleway" pitchFamily="2" charset="0"/>
              </a:rPr>
              <a:t>Diagrama de Colaboração</a:t>
            </a:r>
            <a:endParaRPr lang="pt-BR" sz="3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3731E-948A-6835-1DA5-3569E381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t-BR" sz="2200" b="0" i="0"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Representa uma coleção de objetos que trabalham em conjunto para atender algum comportamento do sistema.</a:t>
            </a:r>
            <a:endParaRPr lang="pt-BR" sz="22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A890CC-1C99-3F52-4F1C-BB7D2FB60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99514"/>
            <a:ext cx="6903720" cy="36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4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DA2649-EEC4-CF39-A7B2-48D39E3F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3800" b="1" i="0">
                <a:effectLst/>
                <a:highlight>
                  <a:srgbClr val="FFFFFF"/>
                </a:highlight>
                <a:latin typeface="Raleway" pitchFamily="2" charset="0"/>
              </a:rPr>
              <a:t>Diagrama de Sequência</a:t>
            </a:r>
            <a:endParaRPr lang="pt-BR" sz="38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D37CD-0192-B598-7259-BDAA9993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t-BR" sz="2200" b="0" i="0"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Representa uma perspectiva, orientada por tempo, da colaboração entre os objetos.</a:t>
            </a:r>
            <a:endParaRPr lang="pt-BR" sz="220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159B5FDD-2616-512F-14D2-851B9ED8B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4296" y="1091803"/>
            <a:ext cx="6903720" cy="46743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5289845-AC80-6B78-5C48-C0AE03380B69}"/>
              </a:ext>
            </a:extLst>
          </p:cNvPr>
          <p:cNvSpPr txBox="1"/>
          <p:nvPr/>
        </p:nvSpPr>
        <p:spPr>
          <a:xfrm>
            <a:off x="8938389" y="5566141"/>
            <a:ext cx="26196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wiki.ead.pucv.cl/index.php/Diagrama_de_Secuenc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08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5104CF-A14B-57A4-578D-F2FF8BB9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000" b="1" i="0">
                <a:effectLst/>
                <a:highlight>
                  <a:srgbClr val="FFFFFF"/>
                </a:highlight>
                <a:latin typeface="Raleway" pitchFamily="2" charset="0"/>
              </a:rPr>
              <a:t>Diagrama de Atividades</a:t>
            </a:r>
            <a:endParaRPr lang="pt-BR" sz="50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842A0-FC2D-52D3-9220-3073F8329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200" b="0" i="0"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Representa o fluxo de tarefas que podem ser executadas pelo sistema ou por um ator.</a:t>
            </a:r>
            <a:endParaRPr lang="pt-BR" sz="22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E7F1DF-653D-CECE-7C20-AAB27407C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394" y="640080"/>
            <a:ext cx="496427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4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6E76EE-5899-981D-695A-46620D3B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4600" b="1" i="0">
                <a:effectLst/>
                <a:highlight>
                  <a:srgbClr val="FFFFFF"/>
                </a:highlight>
                <a:latin typeface="Raleway" pitchFamily="2" charset="0"/>
              </a:rPr>
              <a:t>Diagrama de Estados</a:t>
            </a:r>
            <a:endParaRPr lang="pt-BR" sz="4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B760A4-6853-9D94-CAA7-453ECB49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t-BR" sz="2200" b="0" i="0"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Representa um conjunto de estados que um objeto pode estar e os “gatilhos” que estimulam a transição do objeto de um estado para outro.</a:t>
            </a:r>
            <a:endParaRPr lang="pt-BR" sz="22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110039-2F54-FE77-4891-C2DCA0815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99514"/>
            <a:ext cx="6903720" cy="36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1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92709-F9F6-5D49-9A23-163EA88F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3400" b="1" i="0">
                <a:effectLst/>
                <a:highlight>
                  <a:srgbClr val="FFFFFF"/>
                </a:highlight>
                <a:latin typeface="Raleway" pitchFamily="2" charset="0"/>
              </a:rPr>
              <a:t>Diagrama de Componentes</a:t>
            </a:r>
            <a:endParaRPr lang="pt-BR" sz="34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A88073-DFFE-DED1-C2C6-C2DA3AF7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dirty="0"/>
              <a:t>O Diagrama de Componentes representa uma coleção de componentes de software e seus </a:t>
            </a:r>
            <a:r>
              <a:rPr lang="pt-BR" dirty="0" err="1"/>
              <a:t>inte-relacionamentos</a:t>
            </a:r>
            <a:r>
              <a:rPr lang="pt-BR" dirty="0"/>
              <a:t>.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DC34869D-96D0-107C-2B1F-62DA5C8F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90803"/>
            <a:ext cx="6903720" cy="427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98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8489B1-9595-C6FC-213D-1E707CE9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4600" b="1" i="0">
                <a:effectLst/>
                <a:highlight>
                  <a:srgbClr val="FFFFFF"/>
                </a:highlight>
                <a:latin typeface="Raleway" pitchFamily="2" charset="0"/>
              </a:rPr>
              <a:t>Diagrama de Pacotes</a:t>
            </a:r>
            <a:endParaRPr lang="pt-BR" sz="4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AA0103-E1D8-9C96-C0DC-8AFCC674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t-BR" sz="1700" b="0" i="0"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O </a:t>
            </a:r>
            <a:r>
              <a:rPr lang="pt-BR" sz="1700" b="1" i="0"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Diagrama de Pacotes</a:t>
            </a:r>
            <a:r>
              <a:rPr lang="pt-BR" sz="1700" b="0" i="0"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 representa uma coleção de outros elementos de modelagem e diagramas. Por exemplo, o PACOTE </a:t>
            </a:r>
            <a:r>
              <a:rPr lang="pt-BR" sz="1700" b="0" i="1"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Gerenciamento de Usuários </a:t>
            </a:r>
            <a:r>
              <a:rPr lang="pt-BR" sz="1700" b="0" i="0"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inclui ELEMENTOS de </a:t>
            </a:r>
            <a:r>
              <a:rPr lang="pt-BR" sz="1700" b="0" i="1"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Cadastro, Locação, Financeiro, Relatórios </a:t>
            </a:r>
            <a:r>
              <a:rPr lang="pt-BR" sz="1700" b="0" i="0"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e assim por diante.</a:t>
            </a:r>
            <a:endParaRPr lang="pt-BR" sz="17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416FE5-C931-335B-2B76-5DF36866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262" y="640080"/>
            <a:ext cx="642978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7EB1D4-19AB-B58F-3E3F-D5B55859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5400"/>
              <a:t>Onde posso criar os diagramas?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5C32659-A290-A4A8-6A29-E69B1A1BD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89776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364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C70B24-18AD-4E4F-F058-D9C9FC42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 sentindo de criar diagramas?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F2F176-A8C8-3C62-0FCA-CF74DDA7C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organizar, comunicar e entender informações complexas de forma clara e concisa.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259E5CBB-115D-B0AB-6722-F49E30357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4296" y="709803"/>
            <a:ext cx="7214616" cy="5410962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3831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948814-D258-3002-5C6B-ECD3F37E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pt-BR" dirty="0"/>
              <a:t>UML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7E306B-9358-BB26-AD95-49A854FD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pt-BR" sz="2400"/>
              <a:t>A UML, ou Linguagem de Modelagem Unificada, é como uma linguagem universal para descrever softwares, fornecendo ferramentas visuais para arquitetos e engenheiros de software planejarem, projetarem, documentarem e comunicarem seus projetos com clareza e precisão, desde as fundações até o fluxo de dados, facilitando o desenvolvimento de softwares robustos e de alta qualidade.</a:t>
            </a:r>
          </a:p>
        </p:txBody>
      </p:sp>
      <p:pic>
        <p:nvPicPr>
          <p:cNvPr id="5" name="Imagem 4" descr="Pessoas com instrumentos musicais e microfone em local escuro&#10;&#10;Descrição gerada automaticamente com confiança baixa">
            <a:extLst>
              <a:ext uri="{FF2B5EF4-FFF2-40B4-BE49-F238E27FC236}">
                <a16:creationId xmlns:a16="http://schemas.microsoft.com/office/drawing/2014/main" id="{476EF126-0FB5-441E-0625-39EFC9DD3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" b="3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985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E7F3C9-6E3B-FD7E-4D33-1682F453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pt-BR" sz="5600"/>
              <a:t>Refências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3BB74-2093-7C43-AC21-E3C89ADE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7" y="1338729"/>
            <a:ext cx="6407895" cy="4180542"/>
          </a:xfrm>
        </p:spPr>
        <p:txBody>
          <a:bodyPr anchor="ctr">
            <a:normAutofit/>
          </a:bodyPr>
          <a:lstStyle/>
          <a:p>
            <a:r>
              <a:rPr lang="pt-BR" sz="2400" dirty="0"/>
              <a:t>https://www.lucidchart.com/pages/pt/o-que-e-uml</a:t>
            </a:r>
          </a:p>
          <a:p>
            <a:r>
              <a:rPr lang="pt-BR" sz="2400" dirty="0"/>
              <a:t>https://eufacoprogramas.com/diagramas-uml-resumo/#caso-de-uso</a:t>
            </a:r>
          </a:p>
        </p:txBody>
      </p:sp>
    </p:spTree>
    <p:extLst>
      <p:ext uri="{BB962C8B-B14F-4D97-AF65-F5344CB8AC3E}">
        <p14:creationId xmlns:p14="http://schemas.microsoft.com/office/powerpoint/2010/main" val="124747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0D22D1-E547-40B6-51E6-7D9360DD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pt-BR" sz="6600"/>
              <a:t>Divisão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D5CAE-D920-C3A8-1D02-C14E6200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6046172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200" dirty="0"/>
              <a:t>Podemos dividir os diagramas em duas frentes: </a:t>
            </a:r>
            <a:br>
              <a:rPr lang="pt-BR" sz="2200" dirty="0"/>
            </a:br>
            <a:endParaRPr lang="pt-BR" sz="2200" dirty="0"/>
          </a:p>
          <a:p>
            <a:pPr marL="0" indent="0">
              <a:buNone/>
            </a:pPr>
            <a:r>
              <a:rPr lang="pt-BR" sz="2200" dirty="0"/>
              <a:t>	</a:t>
            </a:r>
            <a:r>
              <a:rPr lang="pt-BR" sz="2200" b="1" dirty="0"/>
              <a:t>Diagramas de Estrutura</a:t>
            </a:r>
          </a:p>
          <a:p>
            <a:pPr marL="0" indent="0">
              <a:buNone/>
            </a:pPr>
            <a:r>
              <a:rPr lang="pt-BR" sz="2200" dirty="0"/>
              <a:t>Diagrama de Classes</a:t>
            </a:r>
          </a:p>
          <a:p>
            <a:pPr marL="0" indent="0">
              <a:buNone/>
            </a:pPr>
            <a:r>
              <a:rPr lang="pt-BR" sz="2200" dirty="0"/>
              <a:t>Diagrama de componentes</a:t>
            </a:r>
          </a:p>
          <a:p>
            <a:pPr marL="0" indent="0">
              <a:buNone/>
            </a:pPr>
            <a:r>
              <a:rPr lang="pt-BR" sz="2200" dirty="0"/>
              <a:t>Diagrama de Implantação</a:t>
            </a:r>
          </a:p>
          <a:p>
            <a:pPr marL="0" indent="0">
              <a:buNone/>
            </a:pPr>
            <a:r>
              <a:rPr lang="pt-BR" sz="2200" dirty="0"/>
              <a:t>Diagrama de objetos</a:t>
            </a:r>
          </a:p>
          <a:p>
            <a:pPr marL="0" indent="0">
              <a:buNone/>
            </a:pPr>
            <a:r>
              <a:rPr lang="pt-BR" sz="2200" dirty="0"/>
              <a:t>Diagrama do pacote</a:t>
            </a:r>
          </a:p>
          <a:p>
            <a:pPr marL="0" indent="0">
              <a:buNone/>
            </a:pPr>
            <a:r>
              <a:rPr lang="pt-BR" sz="2200" dirty="0"/>
              <a:t>Diagrama de Perfil</a:t>
            </a:r>
          </a:p>
          <a:p>
            <a:pPr marL="0" indent="0">
              <a:buNone/>
            </a:pPr>
            <a:r>
              <a:rPr lang="pt-BR" sz="2200" dirty="0"/>
              <a:t>Diagrama de Estrutura Composta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2202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0D22D1-E547-40B6-51E6-7D9360DD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pt-BR" sz="6600"/>
              <a:t>Divisão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D5CAE-D920-C3A8-1D02-C14E6200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1" dirty="0"/>
              <a:t>Diagramas Comportamentais</a:t>
            </a:r>
          </a:p>
          <a:p>
            <a:pPr marL="457200" lvl="1" indent="0">
              <a:buNone/>
            </a:pPr>
            <a:r>
              <a:rPr lang="pt-BR" dirty="0"/>
              <a:t>Use o diagrama de caso</a:t>
            </a:r>
          </a:p>
          <a:p>
            <a:pPr marL="457200" lvl="1" indent="0">
              <a:buNone/>
            </a:pPr>
            <a:r>
              <a:rPr lang="pt-BR" dirty="0"/>
              <a:t>Diagrama de atividades</a:t>
            </a:r>
          </a:p>
          <a:p>
            <a:pPr marL="457200" lvl="1" indent="0">
              <a:buNone/>
            </a:pPr>
            <a:r>
              <a:rPr lang="pt-BR" dirty="0"/>
              <a:t>Diagrama da Máquina do Estado</a:t>
            </a:r>
          </a:p>
          <a:p>
            <a:pPr marL="457200" lvl="1" indent="0">
              <a:buNone/>
            </a:pPr>
            <a:r>
              <a:rPr lang="pt-BR" dirty="0"/>
              <a:t>Diagrama de Sequência</a:t>
            </a:r>
          </a:p>
          <a:p>
            <a:pPr marL="457200" lvl="1" indent="0">
              <a:buNone/>
            </a:pPr>
            <a:r>
              <a:rPr lang="pt-BR" dirty="0"/>
              <a:t>Diagrama de Comunicação</a:t>
            </a:r>
          </a:p>
          <a:p>
            <a:pPr marL="457200" lvl="1" indent="0">
              <a:buNone/>
            </a:pPr>
            <a:r>
              <a:rPr lang="pt-BR" dirty="0"/>
              <a:t>Diagrama de visão geral da interação</a:t>
            </a:r>
          </a:p>
          <a:p>
            <a:pPr marL="457200" lvl="1" indent="0">
              <a:buNone/>
            </a:pPr>
            <a:r>
              <a:rPr lang="pt-BR" dirty="0"/>
              <a:t>Diagrama de tempo</a:t>
            </a:r>
          </a:p>
        </p:txBody>
      </p:sp>
    </p:spTree>
    <p:extLst>
      <p:ext uri="{BB962C8B-B14F-4D97-AF65-F5344CB8AC3E}">
        <p14:creationId xmlns:p14="http://schemas.microsoft.com/office/powerpoint/2010/main" val="303071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81A8A-F7CF-C4DA-9949-758422FD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404243"/>
                </a:solidFill>
                <a:effectLst/>
                <a:highlight>
                  <a:srgbClr val="FFFFFF"/>
                </a:highlight>
                <a:latin typeface="Inter"/>
              </a:rPr>
              <a:t> Estrutura</a:t>
            </a:r>
            <a:r>
              <a:rPr lang="pt-BR" b="0" i="0" dirty="0">
                <a:solidFill>
                  <a:srgbClr val="404243"/>
                </a:solidFill>
                <a:effectLst/>
                <a:highlight>
                  <a:srgbClr val="FFFFFF"/>
                </a:highlight>
                <a:latin typeface="Inter"/>
              </a:rPr>
              <a:t> x </a:t>
            </a:r>
            <a:r>
              <a:rPr lang="pt-BR" b="1" dirty="0">
                <a:solidFill>
                  <a:srgbClr val="404243"/>
                </a:solidFill>
                <a:highlight>
                  <a:srgbClr val="FFFFFF"/>
                </a:highlight>
                <a:latin typeface="Inter"/>
              </a:rPr>
              <a:t>C</a:t>
            </a:r>
            <a:r>
              <a:rPr lang="pt-BR" b="1" i="0" dirty="0">
                <a:solidFill>
                  <a:srgbClr val="404243"/>
                </a:solidFill>
                <a:effectLst/>
                <a:highlight>
                  <a:srgbClr val="FFFFFF"/>
                </a:highlight>
                <a:latin typeface="Inter"/>
              </a:rPr>
              <a:t>omportamentais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E5609-B360-F324-1D2B-A68184BC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diagramas de estrutura mostram as coisas no sistema modelado. Em um termo mais técnico, eles mostram diferentes objetos em um sistema. Os diagramas comportamentais mostram o que deve acontecer num sistema. Eles descrevem como os objetos interagem uns com os outros para criar um sistema funcional.</a:t>
            </a:r>
          </a:p>
        </p:txBody>
      </p:sp>
    </p:spTree>
    <p:extLst>
      <p:ext uri="{BB962C8B-B14F-4D97-AF65-F5344CB8AC3E}">
        <p14:creationId xmlns:p14="http://schemas.microsoft.com/office/powerpoint/2010/main" val="217849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E7DA71-7235-F5B3-1845-9B720C98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400"/>
              <a:t>Diagramas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0012E-DA65-CF05-47AB-DCBEFCA0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t-BR" sz="2200"/>
              <a:t>Ao falar sobre UML fica impossível não citar seus principais Diagramas.</a:t>
            </a:r>
          </a:p>
          <a:p>
            <a:r>
              <a:rPr lang="pt-BR" sz="2200"/>
              <a:t>Mas, o que são diagramas da UML?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FD84D402-5CB7-6071-1497-335D7AF25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96" b="99816" l="8896" r="98620">
                        <a14:foregroundMark x1="80828" y1="94853" x2="71319" y2="95037"/>
                        <a14:foregroundMark x1="71319" y1="95037" x2="62423" y2="90441"/>
                        <a14:foregroundMark x1="23926" y1="97794" x2="14571" y2="96691"/>
                        <a14:foregroundMark x1="9969" y1="88235" x2="9969" y2="93199"/>
                        <a14:foregroundMark x1="9969" y1="62868" x2="9969" y2="62868"/>
                        <a14:foregroundMark x1="9049" y1="27757" x2="9049" y2="27757"/>
                        <a14:foregroundMark x1="20399" y1="4779" x2="20399" y2="4779"/>
                        <a14:foregroundMark x1="94785" y1="82721" x2="94785" y2="82721"/>
                        <a14:foregroundMark x1="98926" y1="86581" x2="98926" y2="86581"/>
                        <a14:foregroundMark x1="87577" y1="99081" x2="87577" y2="99081"/>
                        <a14:foregroundMark x1="95092" y1="96140" x2="95092" y2="96140"/>
                        <a14:foregroundMark x1="95859" y1="98162" x2="95859" y2="98162"/>
                        <a14:foregroundMark x1="98620" y1="90257" x2="98620" y2="90257"/>
                        <a14:foregroundMark x1="95399" y1="96875" x2="95552" y2="99816"/>
                        <a14:foregroundMark x1="98313" y1="90625" x2="97239" y2="91728"/>
                        <a14:foregroundMark x1="47393" y1="88419" x2="47393" y2="88419"/>
                        <a14:foregroundMark x1="71166" y1="51471" x2="71166" y2="51471"/>
                        <a14:foregroundMark x1="77607" y1="66728" x2="77607" y2="66728"/>
                        <a14:foregroundMark x1="77914" y1="66912" x2="77914" y2="66912"/>
                        <a14:foregroundMark x1="78067" y1="67279" x2="78067" y2="67279"/>
                        <a14:foregroundMark x1="67945" y1="84191" x2="67945" y2="841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9048" y="1149881"/>
            <a:ext cx="5458968" cy="45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6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4B8E43-868F-A5B5-E582-DDABA406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pt-BR" sz="4000"/>
              <a:t>Diagramas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525291-0320-F635-AFA5-8AE76005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r>
              <a:rPr lang="pt-BR" sz="1700"/>
              <a:t>Diagramas são representações visuais de informações, utilizando símbolos, figuras e linhas para comunicar ideias, dados e relacionamentos de forma clara, concisa e eficiente. São ferramentas poderosas para organizar o conhecimento, facilitar a compreensão complexa e auxiliar na tomada de decisões.</a:t>
            </a:r>
          </a:p>
          <a:p>
            <a:r>
              <a:rPr lang="pt-BR" sz="1700"/>
              <a:t>Negócios</a:t>
            </a:r>
          </a:p>
          <a:p>
            <a:r>
              <a:rPr lang="pt-BR" sz="1700"/>
              <a:t>Tecnologia</a:t>
            </a:r>
          </a:p>
          <a:p>
            <a:r>
              <a:rPr lang="pt-BR" sz="1700"/>
              <a:t>Ciência</a:t>
            </a:r>
          </a:p>
          <a:p>
            <a:r>
              <a:rPr lang="pt-BR" sz="1700"/>
              <a:t>Educação.....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6A69CDB7-53BD-0DD1-E42E-01006BBA9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88424" y="1249811"/>
            <a:ext cx="5365375" cy="41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5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7951EA-8A14-FF44-A8C0-D36419FE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pt-BR" sz="4000"/>
              <a:t>Diagramas UML</a:t>
            </a:r>
            <a:br>
              <a:rPr lang="pt-BR" sz="4000"/>
            </a:br>
            <a:endParaRPr lang="pt-BR" sz="40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04BADC-A61D-A82F-07CC-2EDAC9724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6815"/>
            <a:ext cx="4783697" cy="34335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Os principais diagramas UML são:</a:t>
            </a:r>
          </a:p>
          <a:p>
            <a:pPr marL="0" indent="0">
              <a:buNone/>
            </a:pPr>
            <a:r>
              <a:rPr lang="pt-BR" sz="2400" dirty="0"/>
              <a:t>Diagrama de Caso de Uso</a:t>
            </a:r>
          </a:p>
          <a:p>
            <a:pPr marL="0" indent="0">
              <a:buNone/>
            </a:pPr>
            <a:r>
              <a:rPr lang="pt-BR" sz="2400" dirty="0"/>
              <a:t>Diagrama de Classes</a:t>
            </a:r>
          </a:p>
          <a:p>
            <a:pPr marL="0" indent="0">
              <a:buNone/>
            </a:pPr>
            <a:r>
              <a:rPr lang="pt-BR" sz="2400" dirty="0"/>
              <a:t>Diagrama de Objetos</a:t>
            </a:r>
          </a:p>
          <a:p>
            <a:pPr marL="0" indent="0">
              <a:buNone/>
            </a:pPr>
            <a:r>
              <a:rPr lang="pt-BR" sz="2400" dirty="0"/>
              <a:t>Diagramas de Colaboração</a:t>
            </a:r>
          </a:p>
          <a:p>
            <a:pPr marL="0" indent="0">
              <a:buNone/>
            </a:pPr>
            <a:r>
              <a:rPr lang="pt-BR" sz="2400" dirty="0"/>
              <a:t>Diagramas de Sequência</a:t>
            </a:r>
          </a:p>
          <a:p>
            <a:pPr marL="0" indent="0">
              <a:buNone/>
            </a:pPr>
            <a:r>
              <a:rPr lang="pt-BR" sz="2400" dirty="0"/>
              <a:t>Diagramas de Atividade...........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7B163BD-3CC8-9922-9E13-D8CF50679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6460096" y="1828800"/>
            <a:ext cx="3750689" cy="477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0982EA-9093-B92A-60E3-77F4AC33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000"/>
              <a:t>Diagrama de Caso de Uso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879C91-8D40-C7A1-30A3-BB045F080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t-BR" sz="2200"/>
              <a:t>O diagrama de Caso de Uso é também conhecido como o principal Diagrama UML. Esse diagrama representa o conjunto de comportamentos de alto nível que o sistema deve executar para um determinado ator.</a:t>
            </a:r>
          </a:p>
          <a:p>
            <a:r>
              <a:rPr lang="pt-BR" sz="2200"/>
              <a:t>Enfim o Diagrama de Caso de Uso é também o diagrama UML mais simples , e não há necessidade de grandes detalhamentos.</a:t>
            </a:r>
          </a:p>
          <a:p>
            <a:pPr marL="0" indent="0">
              <a:buNone/>
            </a:pPr>
            <a:endParaRPr lang="pt-BR" sz="220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2675EBD9-F408-766F-FCA2-369EC273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9048" y="1484243"/>
            <a:ext cx="5458968" cy="38895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070871-C1B6-5D57-DC3C-8BEC8066A18D}"/>
              </a:ext>
            </a:extLst>
          </p:cNvPr>
          <p:cNvSpPr txBox="1"/>
          <p:nvPr/>
        </p:nvSpPr>
        <p:spPr>
          <a:xfrm>
            <a:off x="8781294" y="5173702"/>
            <a:ext cx="277672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www.uv.es/grimo/teaching/SpringMVCv5PasoAPaso/overview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6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653</Words>
  <Application>Microsoft Office PowerPoint</Application>
  <PresentationFormat>Widescreen</PresentationFormat>
  <Paragraphs>78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Inter</vt:lpstr>
      <vt:lpstr>Raleway</vt:lpstr>
      <vt:lpstr>Roboto Mono</vt:lpstr>
      <vt:lpstr>Tema do Office</vt:lpstr>
      <vt:lpstr>Diagramas da UML</vt:lpstr>
      <vt:lpstr>UML</vt:lpstr>
      <vt:lpstr>Divisão</vt:lpstr>
      <vt:lpstr>Divisão</vt:lpstr>
      <vt:lpstr> Estrutura x Comportamentais</vt:lpstr>
      <vt:lpstr>Diagramas</vt:lpstr>
      <vt:lpstr>Diagramas</vt:lpstr>
      <vt:lpstr>Diagramas UML </vt:lpstr>
      <vt:lpstr>Diagrama de Caso de Uso</vt:lpstr>
      <vt:lpstr>Diagrama de Classes</vt:lpstr>
      <vt:lpstr>Diagrama de objetos</vt:lpstr>
      <vt:lpstr>Diagrama de Colaboração</vt:lpstr>
      <vt:lpstr>Diagrama de Sequência</vt:lpstr>
      <vt:lpstr>Diagrama de Atividades</vt:lpstr>
      <vt:lpstr>Diagrama de Estados</vt:lpstr>
      <vt:lpstr>Diagrama de Componentes</vt:lpstr>
      <vt:lpstr>Diagrama de Pacotes</vt:lpstr>
      <vt:lpstr>Onde posso criar os diagramas?</vt:lpstr>
      <vt:lpstr>Qual sentindo de criar diagramas?</vt:lpstr>
      <vt:lpstr>Refências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da UML</dc:title>
  <dc:creator>Ítalo Nunes Pereira</dc:creator>
  <cp:lastModifiedBy>Ítalo Nunes Pereira</cp:lastModifiedBy>
  <cp:revision>2</cp:revision>
  <dcterms:created xsi:type="dcterms:W3CDTF">2024-05-24T10:56:07Z</dcterms:created>
  <dcterms:modified xsi:type="dcterms:W3CDTF">2024-05-24T11:45:20Z</dcterms:modified>
</cp:coreProperties>
</file>